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9"/>
  </p:notesMasterIdLst>
  <p:sldIdLst>
    <p:sldId id="319" r:id="rId2"/>
    <p:sldId id="349" r:id="rId3"/>
    <p:sldId id="353" r:id="rId4"/>
    <p:sldId id="288" r:id="rId5"/>
    <p:sldId id="360" r:id="rId6"/>
    <p:sldId id="365" r:id="rId7"/>
    <p:sldId id="364" r:id="rId8"/>
    <p:sldId id="331" r:id="rId9"/>
    <p:sldId id="332" r:id="rId10"/>
    <p:sldId id="366" r:id="rId11"/>
    <p:sldId id="345" r:id="rId12"/>
    <p:sldId id="336" r:id="rId13"/>
    <p:sldId id="346" r:id="rId14"/>
    <p:sldId id="370" r:id="rId15"/>
    <p:sldId id="333" r:id="rId16"/>
    <p:sldId id="367" r:id="rId17"/>
    <p:sldId id="357" r:id="rId18"/>
    <p:sldId id="371" r:id="rId19"/>
    <p:sldId id="300" r:id="rId20"/>
    <p:sldId id="322" r:id="rId21"/>
    <p:sldId id="323" r:id="rId22"/>
    <p:sldId id="368" r:id="rId23"/>
    <p:sldId id="369" r:id="rId24"/>
    <p:sldId id="374" r:id="rId25"/>
    <p:sldId id="372" r:id="rId26"/>
    <p:sldId id="259" r:id="rId27"/>
    <p:sldId id="26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295" userDrawn="1">
          <p15:clr>
            <a:srgbClr val="A4A3A4"/>
          </p15:clr>
        </p15:guide>
        <p15:guide id="3" orient="horz" pos="482" userDrawn="1">
          <p15:clr>
            <a:srgbClr val="A4A3A4"/>
          </p15:clr>
        </p15:guide>
        <p15:guide id="4" pos="5488" userDrawn="1">
          <p15:clr>
            <a:srgbClr val="A4A3A4"/>
          </p15:clr>
        </p15:guide>
        <p15:guide id="5" orient="horz" pos="1230" userDrawn="1">
          <p15:clr>
            <a:srgbClr val="A4A3A4"/>
          </p15:clr>
        </p15:guide>
        <p15:guide id="6" pos="567" userDrawn="1">
          <p15:clr>
            <a:srgbClr val="A4A3A4"/>
          </p15:clr>
        </p15:guide>
        <p15:guide id="7" pos="4898" userDrawn="1">
          <p15:clr>
            <a:srgbClr val="A4A3A4"/>
          </p15:clr>
        </p15:guide>
        <p15:guide id="8" orient="horz" pos="2409" userDrawn="1">
          <p15:clr>
            <a:srgbClr val="A4A3A4"/>
          </p15:clr>
        </p15:guide>
        <p15:guide id="9" orient="horz" pos="279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00080"/>
    <a:srgbClr val="1919FF"/>
    <a:srgbClr val="FFFFCC"/>
    <a:srgbClr val="FEF2E2"/>
    <a:srgbClr val="000000"/>
    <a:srgbClr val="E9EBF5"/>
    <a:srgbClr val="F4F4F4"/>
    <a:srgbClr val="4472C4"/>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76799" autoAdjust="0"/>
  </p:normalViewPr>
  <p:slideViewPr>
    <p:cSldViewPr snapToGrid="0">
      <p:cViewPr varScale="1">
        <p:scale>
          <a:sx n="57" d="100"/>
          <a:sy n="57" d="100"/>
        </p:scale>
        <p:origin x="1764" y="42"/>
      </p:cViewPr>
      <p:guideLst>
        <p:guide orient="horz" pos="754"/>
        <p:guide pos="295"/>
        <p:guide orient="horz" pos="482"/>
        <p:guide pos="5488"/>
        <p:guide orient="horz" pos="1230"/>
        <p:guide pos="567"/>
        <p:guide pos="4898"/>
        <p:guide orient="horz" pos="2409"/>
        <p:guide orient="horz" pos="2795"/>
      </p:guideLst>
    </p:cSldViewPr>
  </p:slideViewPr>
  <p:notesTextViewPr>
    <p:cViewPr>
      <p:scale>
        <a:sx n="3" d="2"/>
        <a:sy n="3" d="2"/>
      </p:scale>
      <p:origin x="0" y="0"/>
    </p:cViewPr>
  </p:notesTextViewPr>
  <p:notesViewPr>
    <p:cSldViewPr snapToGrid="0" showGuides="1">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4F10-8DC7-42CE-98B3-096A3760A598}"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D9CB-E453-4248-A283-C6F253474EFB}" type="slidenum">
              <a:rPr lang="zh-CN" altLang="en-US" smtClean="0"/>
              <a:t>‹#›</a:t>
            </a:fld>
            <a:endParaRPr lang="zh-CN" altLang="en-US"/>
          </a:p>
        </p:txBody>
      </p:sp>
    </p:spTree>
    <p:extLst>
      <p:ext uri="{BB962C8B-B14F-4D97-AF65-F5344CB8AC3E}">
        <p14:creationId xmlns:p14="http://schemas.microsoft.com/office/powerpoint/2010/main" val="391338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My name is . Today I will be presenting our recent work on outlier detection in sparse data with factorization machines, joint with my supervisor ,      and other colleges from </a:t>
            </a:r>
            <a:r>
              <a:rPr lang="en-US" altLang="zh-CN" sz="1200" baseline="0" dirty="0" err="1" smtClean="0"/>
              <a:t>Beihang</a:t>
            </a:r>
            <a:r>
              <a:rPr lang="en-US" altLang="zh-CN" sz="1200" baseline="0" dirty="0" smtClean="0"/>
              <a:t> Univ.</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a:t>
            </a:fld>
            <a:endParaRPr lang="zh-CN" altLang="en-US"/>
          </a:p>
        </p:txBody>
      </p:sp>
    </p:spTree>
    <p:extLst>
      <p:ext uri="{BB962C8B-B14F-4D97-AF65-F5344CB8AC3E}">
        <p14:creationId xmlns:p14="http://schemas.microsoft.com/office/powerpoint/2010/main" val="74821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baseline="0" dirty="0" smtClean="0"/>
              <a:t>We assume that all points can be modeled to lie on a second-order non-linear manifold.  (Because we should learn the similarity between two attributes by examining their co-occurrence with other attribute values, this implies that we need to learn at least second-order interactions between attributes to model the manifold structure.)</a:t>
            </a:r>
          </a:p>
          <a:p>
            <a:pPr marL="228600" indent="-228600">
              <a:buFont typeface="+mj-lt"/>
              <a:buAutoNum type="arabicPeriod"/>
            </a:pPr>
            <a:r>
              <a:rPr lang="en-US" altLang="zh-CN" baseline="0" dirty="0" smtClean="0"/>
              <a:t>Here, g, b, and v are parameters, vi, </a:t>
            </a:r>
            <a:r>
              <a:rPr lang="en-US" altLang="zh-CN" baseline="0" dirty="0" err="1" smtClean="0"/>
              <a:t>vj</a:t>
            </a:r>
            <a:r>
              <a:rPr lang="en-US" altLang="zh-CN" baseline="0" dirty="0" smtClean="0"/>
              <a:t> are k-dimensional vector, these are the key to model interactions between attributes. We will give an example to explain this later</a:t>
            </a:r>
          </a:p>
          <a:p>
            <a:pPr marL="228600" indent="-228600">
              <a:buFont typeface="+mj-lt"/>
              <a:buAutoNum type="arabicPeriod"/>
            </a:pPr>
            <a:r>
              <a:rPr lang="en-US" altLang="zh-CN" baseline="0" dirty="0" smtClean="0"/>
              <a:t>Note that this is an unsupervised avatar of factorization machines used in recommender systems. The main difference is that the right-hand side of the equation is 0 (rather than the value of the rating in a recommender system). This is because our goal is to design a model of the normal data points under the assumption that the majority of the points show normal behavior.</a:t>
            </a:r>
          </a:p>
          <a:p>
            <a:pPr marL="228600" indent="-228600">
              <a:buFont typeface="+mj-lt"/>
              <a:buAutoNum type="arabicPeriod"/>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10</a:t>
            </a:fld>
            <a:endParaRPr lang="zh-CN" altLang="en-US"/>
          </a:p>
        </p:txBody>
      </p:sp>
    </p:spTree>
    <p:extLst>
      <p:ext uri="{BB962C8B-B14F-4D97-AF65-F5344CB8AC3E}">
        <p14:creationId xmlns:p14="http://schemas.microsoft.com/office/powerpoint/2010/main" val="3223567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Here</a:t>
            </a:r>
            <a:r>
              <a:rPr lang="en-US" altLang="zh-CN" baseline="0" dirty="0" smtClean="0"/>
              <a:t> is the example , given the vector representation of movie information, estimate the interaction between </a:t>
            </a:r>
            <a:r>
              <a:rPr lang="en-US" altLang="zh-CN" baseline="0" dirty="0" err="1" smtClean="0"/>
              <a:t>alice</a:t>
            </a:r>
            <a:r>
              <a:rPr lang="en-US" altLang="zh-CN" baseline="0" dirty="0" smtClean="0"/>
              <a:t> and bob.</a:t>
            </a:r>
          </a:p>
          <a:p>
            <a:pPr marL="228600" indent="-228600">
              <a:buAutoNum type="arabicPeriod"/>
            </a:pPr>
            <a:r>
              <a:rPr lang="en-US" altLang="zh-CN" dirty="0" smtClean="0"/>
              <a:t>Because bob</a:t>
            </a:r>
            <a:r>
              <a:rPr lang="en-US" altLang="zh-CN" baseline="0" dirty="0" smtClean="0"/>
              <a:t> often co-occur  with drama, and so does </a:t>
            </a:r>
            <a:r>
              <a:rPr lang="en-US" altLang="zh-CN" baseline="0" dirty="0" err="1" smtClean="0"/>
              <a:t>alice</a:t>
            </a:r>
            <a:r>
              <a:rPr lang="en-US" altLang="zh-CN" baseline="0" dirty="0" smtClean="0"/>
              <a:t>, so their parameter vector </a:t>
            </a:r>
            <a:r>
              <a:rPr lang="en-US" altLang="zh-CN" baseline="0" dirty="0" err="1" smtClean="0"/>
              <a:t>valice</a:t>
            </a:r>
            <a:r>
              <a:rPr lang="en-US" altLang="zh-CN" baseline="0" dirty="0" smtClean="0"/>
              <a:t>, </a:t>
            </a:r>
            <a:r>
              <a:rPr lang="en-US" altLang="zh-CN" baseline="0" dirty="0" err="1" smtClean="0"/>
              <a:t>vbob</a:t>
            </a:r>
            <a:r>
              <a:rPr lang="en-US" altLang="zh-CN" baseline="0" dirty="0" smtClean="0"/>
              <a:t> is non-zero vector</a:t>
            </a:r>
          </a:p>
          <a:p>
            <a:pPr marL="228600" indent="-228600">
              <a:buAutoNum type="arabicPeriod"/>
            </a:pPr>
            <a:r>
              <a:rPr lang="en-US" altLang="zh-CN" baseline="0" dirty="0" smtClean="0"/>
              <a:t>Although bob and </a:t>
            </a:r>
            <a:r>
              <a:rPr lang="en-US" altLang="zh-CN" baseline="0" dirty="0" err="1" smtClean="0"/>
              <a:t>alice</a:t>
            </a:r>
            <a:r>
              <a:rPr lang="en-US" altLang="zh-CN" baseline="0" dirty="0" smtClean="0"/>
              <a:t> don’t co-occur before, the dot product of </a:t>
            </a:r>
            <a:r>
              <a:rPr lang="en-US" altLang="zh-CN" baseline="0" dirty="0" err="1" smtClean="0"/>
              <a:t>valice</a:t>
            </a:r>
            <a:r>
              <a:rPr lang="en-US" altLang="zh-CN" baseline="0" dirty="0" smtClean="0"/>
              <a:t> and </a:t>
            </a:r>
            <a:r>
              <a:rPr lang="en-US" altLang="zh-CN" baseline="0" dirty="0" err="1" smtClean="0"/>
              <a:t>vbob</a:t>
            </a:r>
            <a:r>
              <a:rPr lang="en-US" altLang="zh-CN" baseline="0" dirty="0" smtClean="0"/>
              <a:t> is non-zero. So , in this way, this model can capture the inherent similarity</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11</a:t>
            </a:fld>
            <a:endParaRPr lang="zh-CN" altLang="en-US"/>
          </a:p>
        </p:txBody>
      </p:sp>
    </p:spTree>
    <p:extLst>
      <p:ext uri="{BB962C8B-B14F-4D97-AF65-F5344CB8AC3E}">
        <p14:creationId xmlns:p14="http://schemas.microsoft.com/office/powerpoint/2010/main" val="226448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dirty="0" smtClean="0">
                <a:latin typeface="Arial" panose="020B0604020202020204" pitchFamily="34" charset="0"/>
              </a:rPr>
              <a:t>Then we define the outlier score. </a:t>
            </a:r>
            <a:r>
              <a:rPr lang="en-US" altLang="zh-CN" sz="1200" baseline="0" dirty="0" smtClean="0">
                <a:latin typeface="Arial" panose="020B0604020202020204" pitchFamily="34" charset="0"/>
              </a:rPr>
              <a:t>The distance of a point from the manifold as an outlier score, larger values of the score are more indicative of outlier-like behavior.</a:t>
            </a:r>
          </a:p>
          <a:p>
            <a:pPr marL="228600" indent="-228600">
              <a:buAutoNum type="arabicPeriod"/>
            </a:pPr>
            <a:r>
              <a:rPr lang="en-US" altLang="zh-CN" sz="1200" baseline="0" dirty="0" smtClean="0">
                <a:latin typeface="Arial" panose="020B0604020202020204" pitchFamily="34" charset="0"/>
              </a:rPr>
              <a:t>Here the reason to introduce LQ(</a:t>
            </a:r>
            <a:r>
              <a:rPr lang="en-US" altLang="zh-CN" sz="1200" baseline="0" dirty="0" err="1" smtClean="0">
                <a:latin typeface="Arial" panose="020B0604020202020204" pitchFamily="34" charset="0"/>
              </a:rPr>
              <a:t>Zp</a:t>
            </a:r>
            <a:r>
              <a:rPr lang="en-US" altLang="zh-CN" sz="1200" baseline="0" dirty="0" smtClean="0">
                <a:latin typeface="Arial" panose="020B0604020202020204" pitchFamily="34" charset="0"/>
              </a:rPr>
              <a:t>) for short text data is because the number of words in documents is often different. </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12</a:t>
            </a:fld>
            <a:endParaRPr lang="zh-CN" altLang="en-US"/>
          </a:p>
        </p:txBody>
      </p:sp>
    </p:spTree>
    <p:extLst>
      <p:ext uri="{BB962C8B-B14F-4D97-AF65-F5344CB8AC3E}">
        <p14:creationId xmlns:p14="http://schemas.microsoft.com/office/powerpoint/2010/main" val="85665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In order to learn the model, we define the objective function. The parameters are determined</a:t>
            </a:r>
            <a:r>
              <a:rPr lang="en-US" altLang="zh-CN" baseline="0" dirty="0" smtClean="0"/>
              <a:t> by minimizing the mean-squared outlier scores of all the data points.</a:t>
            </a:r>
          </a:p>
          <a:p>
            <a:pPr marL="228600" indent="-228600">
              <a:buAutoNum type="arabicPeriod"/>
            </a:pPr>
            <a:r>
              <a:rPr lang="en-US" altLang="zh-CN" baseline="0" dirty="0" smtClean="0"/>
              <a:t>here, there are two issues need to be considered. First one is that it will lead to trivial solution in which each parameter is set to 0. however, this model involves a non-convex optimization problem, and it often obtains a non-trivial solution. Besides that, this model usually has a large number of model parameters, this make it prone to over-fitting. To overcome this, L2 regularization is applied.</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13</a:t>
            </a:fld>
            <a:endParaRPr lang="zh-CN" altLang="en-US"/>
          </a:p>
        </p:txBody>
      </p:sp>
    </p:spTree>
    <p:extLst>
      <p:ext uri="{BB962C8B-B14F-4D97-AF65-F5344CB8AC3E}">
        <p14:creationId xmlns:p14="http://schemas.microsoft.com/office/powerpoint/2010/main" val="178762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next we show the model computation</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14</a:t>
            </a:fld>
            <a:endParaRPr lang="zh-CN" altLang="en-US"/>
          </a:p>
        </p:txBody>
      </p:sp>
    </p:spTree>
    <p:extLst>
      <p:ext uri="{BB962C8B-B14F-4D97-AF65-F5344CB8AC3E}">
        <p14:creationId xmlns:p14="http://schemas.microsoft.com/office/powerpoint/2010/main" val="933186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t>the overall procedure works in three steps. It first perform feature engineering for three domains</a:t>
            </a:r>
          </a:p>
          <a:p>
            <a:pPr marL="228600" indent="-228600">
              <a:buAutoNum type="arabicPeriod"/>
            </a:pPr>
            <a:r>
              <a:rPr lang="en-US" altLang="zh-CN" dirty="0" smtClean="0"/>
              <a:t>After that, learn</a:t>
            </a:r>
            <a:r>
              <a:rPr lang="en-US" altLang="zh-CN" baseline="0" dirty="0" smtClean="0"/>
              <a:t> each parameter in the model by solving optimization model defined before</a:t>
            </a:r>
          </a:p>
          <a:p>
            <a:pPr marL="228600" indent="-228600">
              <a:buAutoNum type="arabicPeriod"/>
            </a:pPr>
            <a:r>
              <a:rPr lang="en-US" altLang="zh-CN" baseline="0" dirty="0" smtClean="0"/>
              <a:t>At last, compute outlier score for each data point</a:t>
            </a:r>
          </a:p>
          <a:p>
            <a:pPr marL="0" indent="0">
              <a:buNone/>
            </a:pPr>
            <a:r>
              <a:rPr lang="en-US" altLang="zh-CN" baseline="0" dirty="0" smtClean="0"/>
              <a:t> Here, the second step has not been introduced</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15</a:t>
            </a:fld>
            <a:endParaRPr lang="zh-CN" altLang="en-US"/>
          </a:p>
        </p:txBody>
      </p:sp>
    </p:spTree>
    <p:extLst>
      <p:ext uri="{BB962C8B-B14F-4D97-AF65-F5344CB8AC3E}">
        <p14:creationId xmlns:p14="http://schemas.microsoft.com/office/powerpoint/2010/main" val="3971846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A natural approach</a:t>
            </a:r>
            <a:r>
              <a:rPr lang="en-US" altLang="zh-CN" baseline="0" dirty="0" smtClean="0"/>
              <a:t> is gradient descent. And the update step is as follows,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But this process is inefficient, because </a:t>
            </a:r>
            <a:r>
              <a:rPr lang="en-US" altLang="zh-CN" sz="2000" dirty="0" smtClean="0">
                <a:latin typeface="Arial" panose="020B0604020202020204" pitchFamily="34" charset="0"/>
              </a:rPr>
              <a:t>each data point contributes to the partial derivative, one must compute a summation over a large number of data points</a:t>
            </a:r>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16</a:t>
            </a:fld>
            <a:endParaRPr lang="zh-CN" altLang="en-US"/>
          </a:p>
        </p:txBody>
      </p:sp>
    </p:spTree>
    <p:extLst>
      <p:ext uri="{BB962C8B-B14F-4D97-AF65-F5344CB8AC3E}">
        <p14:creationId xmlns:p14="http://schemas.microsoft.com/office/powerpoint/2010/main" val="3213051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So we use the stochastic gradient descent</a:t>
            </a:r>
            <a:r>
              <a:rPr lang="en-US" altLang="zh-CN" baseline="0" dirty="0" smtClean="0"/>
              <a:t>, the idea is to perform the updates based on the contribution of a single randomly chosen point in the data. </a:t>
            </a:r>
          </a:p>
          <a:p>
            <a:pPr marL="0" indent="0">
              <a:buNone/>
            </a:pPr>
            <a:r>
              <a:rPr lang="en-US" altLang="zh-CN" baseline="0" dirty="0" smtClean="0"/>
              <a:t>Note that, in the process, we need to update only those bi, </a:t>
            </a:r>
            <a:r>
              <a:rPr lang="en-US" altLang="zh-CN" baseline="0" dirty="0" err="1" smtClean="0"/>
              <a:t>vis</a:t>
            </a:r>
            <a:r>
              <a:rPr lang="en-US" altLang="zh-CN" baseline="0" dirty="0" smtClean="0"/>
              <a:t> for which </a:t>
            </a:r>
            <a:r>
              <a:rPr lang="en-US" altLang="zh-CN" baseline="0" dirty="0" err="1" smtClean="0"/>
              <a:t>zpi</a:t>
            </a:r>
            <a:r>
              <a:rPr lang="en-US" altLang="zh-CN" baseline="0" dirty="0" smtClean="0"/>
              <a:t> is non-zero. (This is important in the sparse setting, because it leads to improved computational efficiency).</a:t>
            </a:r>
          </a:p>
          <a:p>
            <a:pPr marL="0" indent="0">
              <a:buNone/>
            </a:pPr>
            <a:r>
              <a:rPr lang="en-US" altLang="zh-CN" baseline="0" dirty="0" smtClean="0"/>
              <a:t>So our approach is very efficient and the overall computational complexity is approximately k times the number of non-zero entries in the entire data set.</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17</a:t>
            </a:fld>
            <a:endParaRPr lang="zh-CN" altLang="en-US"/>
          </a:p>
        </p:txBody>
      </p:sp>
    </p:spTree>
    <p:extLst>
      <p:ext uri="{BB962C8B-B14F-4D97-AF65-F5344CB8AC3E}">
        <p14:creationId xmlns:p14="http://schemas.microsoft.com/office/powerpoint/2010/main" val="1040367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 experimental study</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18</a:t>
            </a:fld>
            <a:endParaRPr lang="zh-CN" altLang="en-US"/>
          </a:p>
        </p:txBody>
      </p:sp>
    </p:spTree>
    <p:extLst>
      <p:ext uri="{BB962C8B-B14F-4D97-AF65-F5344CB8AC3E}">
        <p14:creationId xmlns:p14="http://schemas.microsoft.com/office/powerpoint/2010/main" val="2433712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All experiments are conducted on three</a:t>
            </a:r>
            <a:r>
              <a:rPr lang="en-US" altLang="zh-CN" baseline="0" dirty="0" smtClean="0"/>
              <a:t> kinds of data sets. Note that we should perform outlier injection for ground-truth of outliers.</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19</a:t>
            </a:fld>
            <a:endParaRPr lang="zh-CN" altLang="en-US"/>
          </a:p>
        </p:txBody>
      </p:sp>
    </p:spTree>
    <p:extLst>
      <p:ext uri="{BB962C8B-B14F-4D97-AF65-F5344CB8AC3E}">
        <p14:creationId xmlns:p14="http://schemas.microsoft.com/office/powerpoint/2010/main" val="133087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As we know,</a:t>
            </a:r>
            <a:r>
              <a:rPr lang="en-US" altLang="zh-CN" baseline="0" dirty="0" smtClean="0"/>
              <a:t> outlier detection has numerous applications in various domains, such as fraud detection, spam detection and intrusion detection. Therefore, the problem has been widely studied in conventional data, such as distance-based, pattern-based methods and so on.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However, in many cases, the data is extremely sparse, such as binary data, sparse numerical data, and even short text data. Furthermore, many categorical domains have a massive-domain property, that means the number of distinct values of an attribute is very large; (this is an indirect form of </a:t>
            </a:r>
            <a:r>
              <a:rPr lang="en-US" altLang="zh-CN" baseline="0" dirty="0" err="1" smtClean="0"/>
              <a:t>sparsity</a:t>
            </a:r>
            <a:r>
              <a:rPr lang="en-US" altLang="zh-CN" baseline="0" dirty="0" smtClean="0"/>
              <a:t> when the data is converted to binary form).</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a:t>
            </a:fld>
            <a:endParaRPr lang="zh-CN" altLang="en-US"/>
          </a:p>
        </p:txBody>
      </p:sp>
    </p:spTree>
    <p:extLst>
      <p:ext uri="{BB962C8B-B14F-4D97-AF65-F5344CB8AC3E}">
        <p14:creationId xmlns:p14="http://schemas.microsoft.com/office/powerpoint/2010/main" val="2486645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We compare our approach with the</a:t>
            </a:r>
            <a:r>
              <a:rPr lang="en-US" altLang="zh-CN" baseline="0" dirty="0" smtClean="0"/>
              <a:t> popular and the state-of-the art solutions. </a:t>
            </a:r>
          </a:p>
          <a:p>
            <a:pPr marL="0" indent="0">
              <a:buNone/>
            </a:pPr>
            <a:r>
              <a:rPr lang="en-US" altLang="zh-CN" baseline="0" dirty="0" smtClean="0"/>
              <a:t>And we set different values of parameters for each kind of data sets.</a:t>
            </a:r>
          </a:p>
          <a:p>
            <a:pPr marL="0" indent="0">
              <a:buNone/>
            </a:pP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20</a:t>
            </a:fld>
            <a:endParaRPr lang="zh-CN" altLang="en-US"/>
          </a:p>
        </p:txBody>
      </p:sp>
    </p:spTree>
    <p:extLst>
      <p:ext uri="{BB962C8B-B14F-4D97-AF65-F5344CB8AC3E}">
        <p14:creationId xmlns:p14="http://schemas.microsoft.com/office/powerpoint/2010/main" val="147855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For effectiveness, we use average</a:t>
            </a:r>
            <a:r>
              <a:rPr lang="en-US" altLang="zh-CN" baseline="0" dirty="0" smtClean="0"/>
              <a:t> precision to measure. </a:t>
            </a:r>
          </a:p>
          <a:p>
            <a:r>
              <a:rPr lang="en-US" altLang="zh-CN" baseline="0" dirty="0" smtClean="0"/>
              <a:t>In sparse data, KNN-OF performs best, however, </a:t>
            </a:r>
            <a:r>
              <a:rPr lang="en-US" altLang="zh-CN" baseline="0" dirty="0" err="1" smtClean="0"/>
              <a:t>FMOutlier</a:t>
            </a:r>
            <a:r>
              <a:rPr lang="en-US" altLang="zh-CN" baseline="0" dirty="0" smtClean="0"/>
              <a:t> improves over it by 3.88%. </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21</a:t>
            </a:fld>
            <a:endParaRPr lang="zh-CN" altLang="en-US"/>
          </a:p>
        </p:txBody>
      </p:sp>
    </p:spTree>
    <p:extLst>
      <p:ext uri="{BB962C8B-B14F-4D97-AF65-F5344CB8AC3E}">
        <p14:creationId xmlns:p14="http://schemas.microsoft.com/office/powerpoint/2010/main" val="399204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In short text data, KNN-text performs best, however, </a:t>
            </a:r>
            <a:r>
              <a:rPr lang="en-US" altLang="zh-CN" baseline="0" dirty="0" err="1" smtClean="0"/>
              <a:t>FMOutlier</a:t>
            </a:r>
            <a:r>
              <a:rPr lang="en-US" altLang="zh-CN" baseline="0" dirty="0" smtClean="0"/>
              <a:t> improves over it by 12.97%. </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22</a:t>
            </a:fld>
            <a:endParaRPr lang="zh-CN" altLang="en-US"/>
          </a:p>
        </p:txBody>
      </p:sp>
    </p:spTree>
    <p:extLst>
      <p:ext uri="{BB962C8B-B14F-4D97-AF65-F5344CB8AC3E}">
        <p14:creationId xmlns:p14="http://schemas.microsoft.com/office/powerpoint/2010/main" val="2837875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In conventional</a:t>
            </a:r>
            <a:r>
              <a:rPr lang="en-US" altLang="zh-CN" baseline="0" dirty="0" smtClean="0"/>
              <a:t> numerical data, </a:t>
            </a:r>
            <a:r>
              <a:rPr lang="en-US" altLang="zh-CN" baseline="0" dirty="0" err="1" smtClean="0"/>
              <a:t>FMOutlir</a:t>
            </a:r>
            <a:r>
              <a:rPr lang="en-US" altLang="zh-CN" baseline="0" dirty="0" smtClean="0"/>
              <a:t> improves over LOF by 25.06%.</a:t>
            </a:r>
          </a:p>
          <a:p>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23</a:t>
            </a:fld>
            <a:endParaRPr lang="zh-CN" altLang="en-US"/>
          </a:p>
        </p:txBody>
      </p:sp>
    </p:spTree>
    <p:extLst>
      <p:ext uri="{BB962C8B-B14F-4D97-AF65-F5344CB8AC3E}">
        <p14:creationId xmlns:p14="http://schemas.microsoft.com/office/powerpoint/2010/main" val="1381448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For efficiency,</a:t>
            </a:r>
            <a:r>
              <a:rPr lang="en-US" altLang="zh-CN" baseline="0" dirty="0" smtClean="0"/>
              <a:t> we use the running time to measure.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When varying the number of records, we find that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FMOutlier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is very efficient</a:t>
            </a:r>
            <a:r>
              <a:rPr lang="en-US" altLang="zh-CN" kern="0" baseline="0" dirty="0" smtClean="0">
                <a:solidFill>
                  <a:srgbClr val="000000"/>
                </a:solidFill>
                <a:latin typeface="Arial" panose="020B0604020202020204" pitchFamily="34" charset="0"/>
                <a:ea typeface="黑体" pitchFamily="49" charset="-122"/>
                <a:cs typeface="Arial" panose="020B0604020202020204" pitchFamily="34" charset="0"/>
              </a:rPr>
              <a:t> and much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faster than</a:t>
            </a:r>
            <a:r>
              <a:rPr lang="en-US" altLang="zh-CN" kern="0" baseline="0" dirty="0" smtClean="0">
                <a:solidFill>
                  <a:srgbClr val="000000"/>
                </a:solidFill>
                <a:latin typeface="Arial" panose="020B0604020202020204" pitchFamily="34" charset="0"/>
                <a:ea typeface="黑体" pitchFamily="49" charset="-122"/>
                <a:cs typeface="Arial" panose="020B0604020202020204" pitchFamily="34" charset="0"/>
              </a:rPr>
              <a:t> traditional methods.</a:t>
            </a:r>
            <a:endParaRPr lang="en-US" altLang="zh-CN" kern="0" dirty="0" smtClean="0">
              <a:solidFill>
                <a:srgbClr val="000000"/>
              </a:solidFill>
              <a:latin typeface="Arial" panose="020B0604020202020204" pitchFamily="34" charset="0"/>
              <a:ea typeface="黑体" pitchFamily="49" charset="-122"/>
              <a:cs typeface="Arial" panose="020B0604020202020204" pitchFamily="34" charset="0"/>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24</a:t>
            </a:fld>
            <a:endParaRPr lang="zh-CN" altLang="en-US"/>
          </a:p>
        </p:txBody>
      </p:sp>
    </p:spTree>
    <p:extLst>
      <p:ext uri="{BB962C8B-B14F-4D97-AF65-F5344CB8AC3E}">
        <p14:creationId xmlns:p14="http://schemas.microsoft.com/office/powerpoint/2010/main" val="333445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To briefly summarize</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25</a:t>
            </a:fld>
            <a:endParaRPr lang="zh-CN" altLang="en-US"/>
          </a:p>
        </p:txBody>
      </p:sp>
    </p:spTree>
    <p:extLst>
      <p:ext uri="{BB962C8B-B14F-4D97-AF65-F5344CB8AC3E}">
        <p14:creationId xmlns:p14="http://schemas.microsoft.com/office/powerpoint/2010/main" val="2149269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t>In this work, we introduce an FM based approach to outlier detection;</a:t>
            </a:r>
          </a:p>
          <a:p>
            <a:pPr marL="228600" indent="-228600">
              <a:buAutoNum type="arabicPeriod"/>
            </a:pPr>
            <a:r>
              <a:rPr lang="en-US" altLang="zh-CN" baseline="0" dirty="0" smtClean="0"/>
              <a:t>And when perform outlier detection, we use feature engineering for three domains, build an unsupervised model with FM;</a:t>
            </a:r>
          </a:p>
          <a:p>
            <a:pPr marL="228600" indent="-228600">
              <a:buAutoNum type="arabicPeriod"/>
            </a:pPr>
            <a:r>
              <a:rPr lang="en-US" altLang="zh-CN" baseline="0" dirty="0" smtClean="0"/>
              <a:t>The experimental study shows that our approach has the dual advantages of effectiveness and efficiency.</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26</a:t>
            </a:fld>
            <a:endParaRPr lang="zh-CN" altLang="en-US"/>
          </a:p>
        </p:txBody>
      </p:sp>
    </p:spTree>
    <p:extLst>
      <p:ext uri="{BB962C8B-B14F-4D97-AF65-F5344CB8AC3E}">
        <p14:creationId xmlns:p14="http://schemas.microsoft.com/office/powerpoint/2010/main" val="3045379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27</a:t>
            </a:fld>
            <a:endParaRPr lang="zh-CN" altLang="en-US"/>
          </a:p>
        </p:txBody>
      </p:sp>
    </p:spTree>
    <p:extLst>
      <p:ext uri="{BB962C8B-B14F-4D97-AF65-F5344CB8AC3E}">
        <p14:creationId xmlns:p14="http://schemas.microsoft.com/office/powerpoint/2010/main" val="343503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but, these domains are not very amenable to the use of traditional methods. The important challenge in sparse data is that how to capture true semantic distance as shown by an example.(because of underlying inter-attribute dependencies).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In the example, it may be the case that although actor bob and actress </a:t>
            </a:r>
            <a:r>
              <a:rPr lang="en-US" altLang="zh-CN" baseline="0" dirty="0" err="1" smtClean="0"/>
              <a:t>alice</a:t>
            </a:r>
            <a:r>
              <a:rPr lang="en-US" altLang="zh-CN" baseline="0" dirty="0" smtClean="0"/>
              <a:t> haven’ co-starred before, they often star in movies with the same type. So there is an inherent similarity between </a:t>
            </a:r>
            <a:r>
              <a:rPr lang="en-US" altLang="zh-CN" baseline="0" dirty="0" err="1" smtClean="0"/>
              <a:t>alice</a:t>
            </a:r>
            <a:r>
              <a:rPr lang="en-US" altLang="zh-CN" baseline="0" dirty="0" smtClean="0"/>
              <a:t> and bob..</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However, traditional methods will not be able to capture such similarities. For example, The hamming distance is to measure the distance between names, and the distance is always 2. in addition, pattern based method is to measure the number of their co-occurrence, while they don’t co-occur before.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So a new effective method which can capture true semantic distance in sparse data is needed</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3</a:t>
            </a:fld>
            <a:endParaRPr lang="zh-CN" altLang="en-US"/>
          </a:p>
        </p:txBody>
      </p:sp>
    </p:spTree>
    <p:extLst>
      <p:ext uri="{BB962C8B-B14F-4D97-AF65-F5344CB8AC3E}">
        <p14:creationId xmlns:p14="http://schemas.microsoft.com/office/powerpoint/2010/main" val="199885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To this end, we propose a factorization machines based method to attach the problem</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4</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So, why we select factorization machines, one</a:t>
            </a:r>
            <a:r>
              <a:rPr lang="en-US" altLang="zh-CN" baseline="0" dirty="0" smtClean="0"/>
              <a:t> is that factorization machines is a </a:t>
            </a:r>
            <a:r>
              <a:rPr lang="en-US" altLang="zh-CN" baseline="0" dirty="0" err="1" smtClean="0"/>
              <a:t>a</a:t>
            </a:r>
            <a:r>
              <a:rPr lang="en-US" altLang="zh-CN" baseline="0" dirty="0" smtClean="0"/>
              <a:t> [new ….], and have been used earlier in the context of recommender systems. Then, FM have the ability to [capture….], and, [parameter…] are allowed, furthermore, factorization machines are also very efficient and can be done with a linear complexity. </a:t>
            </a:r>
          </a:p>
          <a:p>
            <a:pPr marL="228600" indent="-228600">
              <a:buAutoNum type="arabicPeriod"/>
            </a:pPr>
            <a:r>
              <a:rPr lang="en-US" altLang="zh-CN" baseline="0" dirty="0" smtClean="0"/>
              <a:t>However, there are some challenges of using factorization machines for outlier detection in sparse data. Because </a:t>
            </a:r>
            <a:r>
              <a:rPr lang="en-US" altLang="zh-CN" baseline="0" dirty="0" err="1" smtClean="0"/>
              <a:t>fm</a:t>
            </a:r>
            <a:r>
              <a:rPr lang="en-US" altLang="zh-CN" baseline="0" dirty="0" smtClean="0"/>
              <a:t> needs vectors as the inputs, so the first one is feature engineering for various domains, including massive-domain categorical data, short text data, and conventional numerical data, which provides a unified way to perform outlier detection; the second one is how to model and distinguish outliers from normal data</a:t>
            </a:r>
          </a:p>
          <a:p>
            <a:pPr marL="0" indent="0">
              <a:buNone/>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5</a:t>
            </a:fld>
            <a:endParaRPr lang="zh-CN" altLang="en-US"/>
          </a:p>
        </p:txBody>
      </p:sp>
    </p:spTree>
    <p:extLst>
      <p:ext uri="{BB962C8B-B14F-4D97-AF65-F5344CB8AC3E}">
        <p14:creationId xmlns:p14="http://schemas.microsoft.com/office/powerpoint/2010/main" val="99408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In</a:t>
            </a:r>
            <a:r>
              <a:rPr lang="en-US" altLang="zh-CN" baseline="0" dirty="0" smtClean="0"/>
              <a:t> the following, we introduce the feature engineering. Which goal is to convert the data records to vectors, and this is needed for fm.</a:t>
            </a:r>
            <a:endParaRPr lang="en-US" altLang="zh-CN" dirty="0" smtClean="0"/>
          </a:p>
          <a:p>
            <a:pPr marL="228600" indent="-228600">
              <a:buAutoNum type="arabicPeriod"/>
            </a:pPr>
            <a:r>
              <a:rPr lang="en-US" altLang="zh-CN" dirty="0" smtClean="0"/>
              <a:t>For</a:t>
            </a:r>
            <a:r>
              <a:rPr lang="en-US" altLang="zh-CN" baseline="0" dirty="0" smtClean="0"/>
              <a:t> massive-domain categorical data, a simple approach is the process of </a:t>
            </a:r>
            <a:r>
              <a:rPr lang="en-US" altLang="zh-CN" baseline="0" dirty="0" err="1" smtClean="0"/>
              <a:t>binarization</a:t>
            </a:r>
            <a:endParaRPr lang="en-US" altLang="zh-CN" baseline="0" dirty="0" smtClean="0"/>
          </a:p>
          <a:p>
            <a:pPr marL="228600" indent="-228600">
              <a:buAutoNum type="arabicPeriod"/>
            </a:pPr>
            <a:r>
              <a:rPr lang="en-US" altLang="zh-CN" sz="2000" dirty="0" smtClean="0">
                <a:latin typeface="Arial" panose="020B0604020202020204" pitchFamily="34" charset="0"/>
              </a:rPr>
              <a:t>For each value of each attribute, a new binary attribute is created. The dimensionality is equal to the total number of the distinct values.</a:t>
            </a:r>
            <a:r>
              <a:rPr lang="en-US" altLang="zh-CN" sz="2000" baseline="0" dirty="0" smtClean="0">
                <a:latin typeface="Arial" panose="020B0604020202020204" pitchFamily="34" charset="0"/>
              </a:rPr>
              <a:t> </a:t>
            </a:r>
            <a:r>
              <a:rPr lang="en-US" altLang="zh-CN" sz="2000" dirty="0" smtClean="0">
                <a:latin typeface="Arial" panose="020B0604020202020204" pitchFamily="34" charset="0"/>
              </a:rPr>
              <a:t>The value of binary attribute is 0 or 1</a:t>
            </a:r>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6</a:t>
            </a:fld>
            <a:endParaRPr lang="zh-CN" altLang="en-US"/>
          </a:p>
        </p:txBody>
      </p:sp>
    </p:spTree>
    <p:extLst>
      <p:ext uri="{BB962C8B-B14F-4D97-AF65-F5344CB8AC3E}">
        <p14:creationId xmlns:p14="http://schemas.microsoft.com/office/powerpoint/2010/main" val="199477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Similar to the process of </a:t>
            </a:r>
            <a:r>
              <a:rPr lang="en-US" altLang="zh-CN" dirty="0" err="1" smtClean="0"/>
              <a:t>binarization</a:t>
            </a:r>
            <a:r>
              <a:rPr lang="en-US" altLang="zh-CN" dirty="0" smtClean="0"/>
              <a:t>, in short text data, for each keyword, a new attribute is created, and the dimensionality is equal</a:t>
            </a:r>
            <a:r>
              <a:rPr lang="en-US" altLang="zh-CN" baseline="0" dirty="0" smtClean="0"/>
              <a:t> to the total number of distinct keywords, however, </a:t>
            </a:r>
            <a:r>
              <a:rPr lang="en-US" altLang="zh-CN" dirty="0" smtClean="0"/>
              <a:t>because each text may contain a different</a:t>
            </a:r>
            <a:r>
              <a:rPr lang="en-US" altLang="zh-CN" baseline="0" dirty="0" smtClean="0"/>
              <a:t> number of keywords, therefore, the attribute values are normalized. (divide one by </a:t>
            </a:r>
            <a:r>
              <a:rPr lang="en-US" altLang="zh-CN" baseline="0" dirty="0" err="1" smtClean="0"/>
              <a:t>sqrt</a:t>
            </a:r>
            <a:r>
              <a:rPr lang="en-US" altLang="zh-CN" baseline="0" dirty="0" smtClean="0"/>
              <a:t> r.</a:t>
            </a:r>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7</a:t>
            </a:fld>
            <a:endParaRPr lang="zh-CN" altLang="en-US"/>
          </a:p>
        </p:txBody>
      </p:sp>
    </p:spTree>
    <p:extLst>
      <p:ext uri="{BB962C8B-B14F-4D97-AF65-F5344CB8AC3E}">
        <p14:creationId xmlns:p14="http://schemas.microsoft.com/office/powerpoint/2010/main" val="310412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In conventional numerical</a:t>
            </a:r>
            <a:r>
              <a:rPr lang="en-US" altLang="zh-CN" baseline="0" dirty="0" smtClean="0"/>
              <a:t> data sets, we use the process of discretization, let  (mu) be the mean of the </a:t>
            </a:r>
            <a:r>
              <a:rPr lang="en-US" altLang="zh-CN" baseline="0" dirty="0" err="1" smtClean="0"/>
              <a:t>ith</a:t>
            </a:r>
            <a:r>
              <a:rPr lang="en-US" altLang="zh-CN" baseline="0" dirty="0" smtClean="0"/>
              <a:t> attribute and (</a:t>
            </a:r>
            <a:r>
              <a:rPr lang="en-US" altLang="zh-CN" baseline="0" dirty="0" err="1" smtClean="0"/>
              <a:t>sgima</a:t>
            </a:r>
            <a:r>
              <a:rPr lang="en-US" altLang="zh-CN" baseline="0" dirty="0" smtClean="0"/>
              <a:t>) be the standard deviation.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All data points in the range (mu </a:t>
            </a:r>
            <a:r>
              <a:rPr lang="en-US" altLang="zh-CN" baseline="0" dirty="0" err="1" smtClean="0"/>
              <a:t>i</a:t>
            </a:r>
            <a:r>
              <a:rPr lang="en-US" altLang="zh-CN" baseline="0" dirty="0" smtClean="0"/>
              <a:t> subtract sigma </a:t>
            </a:r>
            <a:r>
              <a:rPr lang="en-US" altLang="zh-CN" baseline="0" dirty="0" err="1" smtClean="0"/>
              <a:t>i</a:t>
            </a:r>
            <a:r>
              <a:rPr lang="en-US" altLang="zh-CN" baseline="0" dirty="0" smtClean="0"/>
              <a:t>, ) will be partitioned into  intervals, then the process in the rang is similar to the process of </a:t>
            </a:r>
            <a:r>
              <a:rPr lang="en-US" altLang="zh-CN" baseline="0" dirty="0" err="1" smtClean="0"/>
              <a:t>binarization</a:t>
            </a:r>
            <a:r>
              <a:rPr lang="en-US" altLang="zh-CN"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Further more, two attributes are created for marginal ranges individually.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In total at most () attributes are created for each numerical attribute. And the value of () is set depending on the size of the data</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8</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After</a:t>
            </a:r>
            <a:r>
              <a:rPr lang="en-US" altLang="zh-CN" baseline="0" dirty="0" smtClean="0"/>
              <a:t> feature engineering, we have an unified representation of data set, </a:t>
            </a:r>
            <a:r>
              <a:rPr lang="en-US" altLang="zh-CN" dirty="0" smtClean="0"/>
              <a:t>the next section is modeling with factorization machines using the sparse data set. The</a:t>
            </a:r>
            <a:r>
              <a:rPr lang="en-US" altLang="zh-CN" baseline="0" dirty="0" smtClean="0"/>
              <a:t> ideas of our model is that we first construct a non-linear manifold with factorization machines, and then define the outlier score based on the manifold, at last we define the objective function to learn the model. This is an example of the non-linear manifold and an outlier, deviations from the manifold are tagged as outliers. </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9</a:t>
            </a:fld>
            <a:endParaRPr lang="zh-CN" altLang="en-US"/>
          </a:p>
        </p:txBody>
      </p:sp>
    </p:spTree>
    <p:extLst>
      <p:ext uri="{BB962C8B-B14F-4D97-AF65-F5344CB8AC3E}">
        <p14:creationId xmlns:p14="http://schemas.microsoft.com/office/powerpoint/2010/main" val="156412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5400">
                <a:solidFill>
                  <a:srgbClr val="000080"/>
                </a:solidFill>
                <a:latin typeface="+mj-l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20AFE07-B4F1-4769-B8C8-B4A2E79893B5}" type="datetime1">
              <a:rPr lang="zh-CN" altLang="en-US" smtClean="0"/>
              <a:t>2017/11/12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pPr/>
              <a:t>‹#›</a:t>
            </a:fld>
            <a:endParaRPr lang="zh-CN" altLang="en-US" dirty="0"/>
          </a:p>
        </p:txBody>
      </p:sp>
    </p:spTree>
    <p:extLst>
      <p:ext uri="{BB962C8B-B14F-4D97-AF65-F5344CB8AC3E}">
        <p14:creationId xmlns:p14="http://schemas.microsoft.com/office/powerpoint/2010/main" val="3621028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26EEED-E023-4400-A730-B0F4C9293F8B}" type="datetime1">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4964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E7B3E0-2C9A-4757-8E54-874BB1FD8753}" type="datetime1">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1649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4650" y="190469"/>
            <a:ext cx="8394700" cy="904874"/>
          </a:xfrm>
        </p:spPr>
        <p:txBody>
          <a:bodyPr>
            <a:normAutofit/>
          </a:bodyPr>
          <a:lstStyle>
            <a:lvl1pPr>
              <a:defRPr sz="3200" b="0">
                <a:solidFill>
                  <a:srgbClr val="000080"/>
                </a:solidFill>
                <a:latin typeface="Arial" panose="020B06040202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74650" y="1095342"/>
            <a:ext cx="8394700" cy="5069151"/>
          </a:xfrm>
        </p:spPr>
        <p:txBody>
          <a:bodyPr/>
          <a:lstStyle>
            <a:lvl1pPr marL="324000" indent="-324000">
              <a:buClr>
                <a:srgbClr val="000080"/>
              </a:buClr>
              <a:buSzPct val="70000"/>
              <a:buFont typeface="Wingdings" panose="05000000000000000000" pitchFamily="2" charset="2"/>
              <a:buChar char="Ø"/>
              <a:defRPr sz="2600">
                <a:latin typeface="Arial" panose="020B0604020202020204" pitchFamily="34" charset="0"/>
                <a:cs typeface="Arial" panose="020B0604020202020204" pitchFamily="34" charset="0"/>
              </a:defRPr>
            </a:lvl1pPr>
            <a:lvl2pPr marL="540000" indent="-288000">
              <a:buClr>
                <a:srgbClr val="000080"/>
              </a:buClr>
              <a:defRPr sz="2200">
                <a:latin typeface="Arial" panose="020B0604020202020204" pitchFamily="34" charset="0"/>
                <a:cs typeface="Arial" panose="020B0604020202020204" pitchFamily="34" charset="0"/>
              </a:defRPr>
            </a:lvl2pPr>
            <a:lvl3pPr marL="792000" indent="-288000">
              <a:buClr>
                <a:srgbClr val="000080"/>
              </a:buClr>
              <a:buFont typeface="Wingdings" panose="05000000000000000000" pitchFamily="2" charset="2"/>
              <a:buChar char="ü"/>
              <a:defRPr sz="2200">
                <a:latin typeface="Arial" panose="020B0604020202020204" pitchFamily="34" charset="0"/>
                <a:cs typeface="Arial" panose="020B0604020202020204" pitchFamily="34" charset="0"/>
              </a:defRPr>
            </a:lvl3pPr>
            <a:lvl4pPr marL="1152000" indent="-288000">
              <a:buClr>
                <a:srgbClr val="000080"/>
              </a:buClr>
              <a:buSzPct val="50000"/>
              <a:buFont typeface="Wingdings" panose="05000000000000000000" pitchFamily="2" charset="2"/>
              <a:buChar char="n"/>
              <a:defRPr sz="2200">
                <a:latin typeface="Arial" panose="020B0604020202020204" pitchFamily="34" charset="0"/>
                <a:cs typeface="Arial" panose="020B0604020202020204" pitchFamily="34" charset="0"/>
              </a:defRPr>
            </a:lvl4pPr>
            <a:lvl5pPr marL="1152000" indent="-288000">
              <a:buClr>
                <a:srgbClr val="000080"/>
              </a:buClr>
              <a:buFont typeface="宋体" panose="02010600030101010101" pitchFamily="2" charset="-122"/>
              <a:buChar char="‐"/>
              <a:defRPr sz="2200">
                <a:latin typeface="Arial" panose="020B0604020202020204" pitchFamily="34" charset="0"/>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EDF118C5-EEBE-4FB4-AB5E-562AB327789C}" type="datetime1">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951109" y="6489912"/>
            <a:ext cx="2057400" cy="365125"/>
          </a:xfrm>
        </p:spPr>
        <p:txBody>
          <a:bodyPr/>
          <a:lstStyle>
            <a:lvl1pPr>
              <a:defRPr sz="1600">
                <a:solidFill>
                  <a:schemeClr val="bg1">
                    <a:lumMod val="50000"/>
                  </a:schemeClr>
                </a:solidFill>
              </a:defRPr>
            </a:lvl1pPr>
          </a:lstStyle>
          <a:p>
            <a:fld id="{E3756F1F-84DF-4859-8AE8-4B3E0E674450}" type="slidenum">
              <a:rPr lang="zh-CN" altLang="en-US" smtClean="0"/>
              <a:pPr/>
              <a:t>‹#›</a:t>
            </a:fld>
            <a:endParaRPr lang="zh-CN" altLang="en-US" dirty="0"/>
          </a:p>
        </p:txBody>
      </p:sp>
    </p:spTree>
    <p:extLst>
      <p:ext uri="{BB962C8B-B14F-4D97-AF65-F5344CB8AC3E}">
        <p14:creationId xmlns:p14="http://schemas.microsoft.com/office/powerpoint/2010/main" val="3459162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A9F77F-982D-4F78-ADE9-66BE32ABFB87}" type="datetime1">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02889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4AF10B-D271-44BA-ABA8-1752DDE10E39}" type="datetime1">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2492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E1BC154-B2DD-41C9-B9D6-8DCFE1CBF107}" type="datetime1">
              <a:rPr lang="zh-CN" altLang="en-US" smtClean="0"/>
              <a:t>2017/11/12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5066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297903-BC12-4D4D-A4B4-A28E6E0FEFCE}" type="datetime1">
              <a:rPr lang="zh-CN" altLang="en-US" smtClean="0"/>
              <a:t>2017/11/12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0854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FE49-DE93-4249-B945-B613023F71B7}" type="datetime1">
              <a:rPr lang="zh-CN" altLang="en-US" smtClean="0"/>
              <a:t>2017/11/12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6015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E1CB21-A25D-4B7A-B9CC-E847742213FB}" type="datetime1">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2305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5977BF-88A2-4219-A7C6-7EFAAE9D7EED}" type="datetime1">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64082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D54D-88BC-4ECF-A856-40A50DEA7032}" type="datetime1">
              <a:rPr lang="zh-CN" altLang="en-US" smtClean="0"/>
              <a:t>2017/11/12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3109203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4.wmf"/><Relationship Id="rId3" Type="http://schemas.openxmlformats.org/officeDocument/2006/relationships/notesSlide" Target="../notesSlides/notesSlide10.xml"/><Relationship Id="rId7" Type="http://schemas.openxmlformats.org/officeDocument/2006/relationships/image" Target="../media/image21.wmf"/><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7.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2.bin"/><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2.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29.w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6.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9.bin"/><Relationship Id="rId5" Type="http://schemas.openxmlformats.org/officeDocument/2006/relationships/image" Target="../media/image31.wmf"/><Relationship Id="rId4" Type="http://schemas.openxmlformats.org/officeDocument/2006/relationships/oleObject" Target="../embeddings/oleObject28.bin"/><Relationship Id="rId9"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emf"/><Relationship Id="rId3" Type="http://schemas.openxmlformats.org/officeDocument/2006/relationships/notesSlide" Target="../notesSlides/notesSlide7.xml"/><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4.wmf"/><Relationship Id="rId18" Type="http://schemas.openxmlformats.org/officeDocument/2006/relationships/oleObject" Target="../embeddings/oleObject14.bin"/><Relationship Id="rId3" Type="http://schemas.openxmlformats.org/officeDocument/2006/relationships/notesSlide" Target="../notesSlides/notesSlide8.xml"/><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1.bin"/><Relationship Id="rId17"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0.bin"/><Relationship Id="rId19" Type="http://schemas.openxmlformats.org/officeDocument/2006/relationships/image" Target="../media/image17.wmf"/><Relationship Id="rId4" Type="http://schemas.openxmlformats.org/officeDocument/2006/relationships/oleObject" Target="../embeddings/oleObject7.bin"/><Relationship Id="rId9" Type="http://schemas.openxmlformats.org/officeDocument/2006/relationships/image" Target="../media/image12.wmf"/><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24" y="1182415"/>
            <a:ext cx="8901953" cy="1012324"/>
          </a:xfrm>
        </p:spPr>
        <p:txBody>
          <a:bodyPr>
            <a:noAutofit/>
          </a:bodyPr>
          <a:lstStyle/>
          <a:p>
            <a:r>
              <a:rPr lang="en-US" altLang="zh-CN" sz="3600" b="1" dirty="0">
                <a:latin typeface="Arial" panose="020B0604020202020204" pitchFamily="34" charset="0"/>
                <a:ea typeface="Arial Unicode MS" panose="020B0604020202020204" pitchFamily="34" charset="-122"/>
                <a:cs typeface="Arial" panose="020B0604020202020204" pitchFamily="34" charset="0"/>
              </a:rPr>
              <a:t>Outlier Detection in Sparse Data with Factorization Machines</a:t>
            </a:r>
            <a:endParaRPr lang="zh-CN" altLang="en-US" sz="3600" b="1" dirty="0">
              <a:latin typeface="Arial" panose="020B0604020202020204" pitchFamily="34" charset="0"/>
              <a:ea typeface="Arial Unicode MS" panose="020B0604020202020204" pitchFamily="34" charset="-122"/>
              <a:cs typeface="Arial" panose="020B0604020202020204" pitchFamily="34" charset="0"/>
            </a:endParaRPr>
          </a:p>
        </p:txBody>
      </p:sp>
      <p:sp>
        <p:nvSpPr>
          <p:cNvPr id="3" name="副标题 2"/>
          <p:cNvSpPr>
            <a:spLocks noGrp="1"/>
          </p:cNvSpPr>
          <p:nvPr>
            <p:ph type="subTitle" idx="1"/>
          </p:nvPr>
        </p:nvSpPr>
        <p:spPr>
          <a:xfrm>
            <a:off x="183159" y="3066491"/>
            <a:ext cx="8812924" cy="1734207"/>
          </a:xfrm>
        </p:spPr>
        <p:txBody>
          <a:bodyPr>
            <a:normAutofit/>
          </a:bodyPr>
          <a:lstStyle/>
          <a:p>
            <a:r>
              <a:rPr lang="en-US" altLang="zh-CN" sz="2000" b="1" dirty="0" err="1" smtClean="0"/>
              <a:t>Mengxiao</a:t>
            </a:r>
            <a:r>
              <a:rPr lang="en-US" altLang="zh-CN" sz="2000" b="1" dirty="0" smtClean="0"/>
              <a:t> Zhu</a:t>
            </a:r>
            <a:r>
              <a:rPr lang="en-US" altLang="zh-CN" sz="2000" b="1" baseline="30000" dirty="0" smtClean="0"/>
              <a:t>1,2</a:t>
            </a:r>
            <a:r>
              <a:rPr lang="en-US" altLang="zh-CN" sz="2000" dirty="0" smtClean="0"/>
              <a:t>, </a:t>
            </a:r>
            <a:r>
              <a:rPr lang="en-US" altLang="zh-CN" sz="2000" dirty="0" err="1"/>
              <a:t>Charu</a:t>
            </a:r>
            <a:r>
              <a:rPr lang="en-US" altLang="zh-CN" sz="2000" dirty="0"/>
              <a:t> </a:t>
            </a:r>
            <a:r>
              <a:rPr lang="en-US" altLang="zh-CN" sz="2000" dirty="0" smtClean="0"/>
              <a:t>C. Aggarwal</a:t>
            </a:r>
            <a:r>
              <a:rPr lang="en-US" altLang="zh-CN" sz="2000" baseline="30000" dirty="0" smtClean="0"/>
              <a:t>3</a:t>
            </a:r>
            <a:r>
              <a:rPr lang="en-US" altLang="zh-CN" sz="2000" dirty="0" smtClean="0"/>
              <a:t>, </a:t>
            </a:r>
            <a:r>
              <a:rPr lang="en-US" altLang="zh-CN" sz="2000" dirty="0" err="1"/>
              <a:t>Shuai</a:t>
            </a:r>
            <a:r>
              <a:rPr lang="en-US" altLang="zh-CN" sz="2000" dirty="0"/>
              <a:t> </a:t>
            </a:r>
            <a:r>
              <a:rPr lang="en-US" altLang="zh-CN" sz="2000" dirty="0" smtClean="0"/>
              <a:t>Ma</a:t>
            </a:r>
            <a:r>
              <a:rPr lang="en-US" altLang="zh-CN" sz="2000" baseline="30000" dirty="0" smtClean="0"/>
              <a:t>1,2</a:t>
            </a:r>
            <a:r>
              <a:rPr lang="en-US" altLang="zh-CN" sz="2000" dirty="0" smtClean="0"/>
              <a:t>, </a:t>
            </a:r>
            <a:r>
              <a:rPr lang="en-US" altLang="zh-CN" sz="2000" dirty="0" err="1" smtClean="0"/>
              <a:t>Hui</a:t>
            </a:r>
            <a:r>
              <a:rPr lang="en-US" altLang="zh-CN" sz="2000" dirty="0" smtClean="0"/>
              <a:t> Zhang</a:t>
            </a:r>
            <a:r>
              <a:rPr lang="en-US" altLang="zh-CN" sz="2000" baseline="30000" dirty="0" smtClean="0"/>
              <a:t>1,2</a:t>
            </a:r>
            <a:r>
              <a:rPr lang="en-US" altLang="zh-CN" sz="2000" dirty="0" smtClean="0"/>
              <a:t> and </a:t>
            </a:r>
            <a:r>
              <a:rPr lang="en-US" altLang="zh-CN" sz="2000" dirty="0" err="1"/>
              <a:t>Jinpeng</a:t>
            </a:r>
            <a:r>
              <a:rPr lang="en-US" altLang="zh-CN" sz="2000" dirty="0"/>
              <a:t> </a:t>
            </a:r>
            <a:r>
              <a:rPr lang="en-US" altLang="zh-CN" sz="2000" dirty="0" smtClean="0"/>
              <a:t>Huai</a:t>
            </a:r>
            <a:r>
              <a:rPr lang="en-US" altLang="zh-CN" sz="2000" baseline="30000" dirty="0" smtClean="0"/>
              <a:t>1,2</a:t>
            </a:r>
            <a:endParaRPr lang="en-US" altLang="zh-CN" sz="2000" baseline="30000" dirty="0"/>
          </a:p>
          <a:p>
            <a:r>
              <a:rPr lang="en-US" altLang="zh-CN" sz="1800" baseline="30000" dirty="0"/>
              <a:t>1</a:t>
            </a:r>
            <a:r>
              <a:rPr lang="en-US" altLang="zh-CN" sz="1800" dirty="0"/>
              <a:t>SKLSDE Lab, </a:t>
            </a:r>
            <a:r>
              <a:rPr lang="en-US" altLang="zh-CN" sz="1800" dirty="0" err="1"/>
              <a:t>Beihang</a:t>
            </a:r>
            <a:r>
              <a:rPr lang="en-US" altLang="zh-CN" sz="1800" dirty="0"/>
              <a:t> University, </a:t>
            </a:r>
            <a:r>
              <a:rPr lang="en-US" altLang="zh-CN" sz="1800" dirty="0" smtClean="0"/>
              <a:t>China</a:t>
            </a:r>
          </a:p>
          <a:p>
            <a:r>
              <a:rPr lang="en-US" altLang="zh-CN" sz="1800" baseline="30000" dirty="0" smtClean="0"/>
              <a:t>2</a:t>
            </a:r>
            <a:r>
              <a:rPr lang="en-US" altLang="zh-CN" sz="1800" dirty="0" smtClean="0"/>
              <a:t>Beijing </a:t>
            </a:r>
            <a:r>
              <a:rPr lang="en-US" altLang="zh-CN" sz="1800" dirty="0"/>
              <a:t>Advanced Innovation Center for Big Data and Brain Computing     </a:t>
            </a:r>
          </a:p>
          <a:p>
            <a:r>
              <a:rPr lang="en-US" altLang="zh-CN" sz="1800" baseline="30000" dirty="0" smtClean="0"/>
              <a:t>3</a:t>
            </a:r>
            <a:r>
              <a:rPr lang="en-US" altLang="zh-CN" sz="1800" dirty="0" smtClean="0"/>
              <a:t>IBM </a:t>
            </a:r>
            <a:r>
              <a:rPr lang="en-US" altLang="zh-CN" sz="1800" dirty="0"/>
              <a:t>T. J. Watson Research Center, USA</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79" y="5257799"/>
            <a:ext cx="4493259" cy="941381"/>
          </a:xfrm>
          <a:prstGeom prst="rect">
            <a:avLst/>
          </a:prstGeom>
        </p:spPr>
      </p:pic>
      <p:pic>
        <p:nvPicPr>
          <p:cNvPr id="5" name="图片 4" descr="ibm.jpg"/>
          <p:cNvPicPr>
            <a:picLocks noChangeAspect="1"/>
          </p:cNvPicPr>
          <p:nvPr/>
        </p:nvPicPr>
        <p:blipFill>
          <a:blip r:embed="rId4" cstate="print"/>
          <a:stretch>
            <a:fillRect/>
          </a:stretch>
        </p:blipFill>
        <p:spPr>
          <a:xfrm>
            <a:off x="5504948" y="5421206"/>
            <a:ext cx="3083083" cy="614568"/>
          </a:xfrm>
          <a:prstGeom prst="rect">
            <a:avLst/>
          </a:prstGeom>
        </p:spPr>
      </p:pic>
      <p:sp>
        <p:nvSpPr>
          <p:cNvPr id="6" name="灯片编号占位符 5"/>
          <p:cNvSpPr>
            <a:spLocks noGrp="1"/>
          </p:cNvSpPr>
          <p:nvPr>
            <p:ph type="sldNum" sz="quarter" idx="12"/>
          </p:nvPr>
        </p:nvSpPr>
        <p:spPr>
          <a:xfrm>
            <a:off x="6938683" y="6492875"/>
            <a:ext cx="2057400" cy="365125"/>
          </a:xfrm>
        </p:spPr>
        <p:txBody>
          <a:bodyPr/>
          <a:lstStyle/>
          <a:p>
            <a:fld id="{25865DF1-B9FC-415D-ABDE-15D6573A65C0}" type="slidenum">
              <a:rPr lang="zh-CN" altLang="en-US" sz="1600" smtClean="0">
                <a:solidFill>
                  <a:schemeClr val="bg1">
                    <a:lumMod val="50000"/>
                  </a:schemeClr>
                </a:solidFill>
              </a:rPr>
              <a:pPr/>
              <a:t>1</a:t>
            </a:fld>
            <a:endParaRPr lang="zh-CN" altLang="en-US" dirty="0">
              <a:solidFill>
                <a:schemeClr val="bg1">
                  <a:lumMod val="50000"/>
                </a:schemeClr>
              </a:solidFill>
            </a:endParaRPr>
          </a:p>
        </p:txBody>
      </p:sp>
    </p:spTree>
    <p:extLst>
      <p:ext uri="{BB962C8B-B14F-4D97-AF65-F5344CB8AC3E}">
        <p14:creationId xmlns:p14="http://schemas.microsoft.com/office/powerpoint/2010/main" val="289408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009" y="190469"/>
            <a:ext cx="8633859" cy="904874"/>
          </a:xfrm>
        </p:spPr>
        <p:txBody>
          <a:bodyPr>
            <a:normAutofit/>
          </a:bodyPr>
          <a:lstStyle/>
          <a:p>
            <a:pPr marL="378900" indent="-342900"/>
            <a:r>
              <a:rPr lang="en-US" altLang="zh-CN" b="1" dirty="0"/>
              <a:t>Modeling with F</a:t>
            </a:r>
            <a:r>
              <a:rPr lang="en-US" altLang="zh-CN" b="1" dirty="0" smtClean="0"/>
              <a:t>actorization Machines</a:t>
            </a:r>
            <a:endParaRPr lang="en-US" altLang="zh-CN" b="1" dirty="0"/>
          </a:p>
        </p:txBody>
      </p:sp>
      <p:sp>
        <p:nvSpPr>
          <p:cNvPr id="19" name="内容占位符 2"/>
          <p:cNvSpPr txBox="1">
            <a:spLocks/>
          </p:cNvSpPr>
          <p:nvPr/>
        </p:nvSpPr>
        <p:spPr>
          <a:xfrm>
            <a:off x="326009" y="1118564"/>
            <a:ext cx="8246838" cy="114246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Non-linear Manifold</a:t>
            </a:r>
          </a:p>
        </p:txBody>
      </p:sp>
      <p:sp>
        <p:nvSpPr>
          <p:cNvPr id="26" name="内容占位符 2"/>
          <p:cNvSpPr txBox="1">
            <a:spLocks/>
          </p:cNvSpPr>
          <p:nvPr/>
        </p:nvSpPr>
        <p:spPr>
          <a:xfrm>
            <a:off x="238458" y="3560350"/>
            <a:ext cx="8391981" cy="934404"/>
          </a:xfrm>
          <a:prstGeom prst="rect">
            <a:avLst/>
          </a:prstGeom>
          <a:ln w="19050">
            <a:noFill/>
          </a:ln>
        </p:spPr>
        <p:txBody>
          <a:bodyPr vert="horz" lIns="91440" tIns="45720" rIns="91440" bIns="45720" rtlCol="0">
            <a:normAutofit fontScale="925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nSpc>
                <a:spcPct val="150000"/>
              </a:lnSpc>
              <a:buNone/>
            </a:pPr>
            <a:r>
              <a:rPr lang="en-US" altLang="zh-CN" sz="2000" dirty="0" smtClean="0">
                <a:latin typeface="Arial" panose="020B0604020202020204" pitchFamily="34" charset="0"/>
              </a:rPr>
              <a:t>        </a:t>
            </a:r>
            <a:r>
              <a:rPr lang="zh-CN" altLang="en-US" sz="2000" dirty="0" smtClean="0">
                <a:latin typeface="Arial" panose="020B0604020202020204" pitchFamily="34" charset="0"/>
              </a:rPr>
              <a:t>：</a:t>
            </a:r>
            <a:r>
              <a:rPr lang="en-US" altLang="zh-CN" sz="2000" dirty="0" smtClean="0">
                <a:latin typeface="Arial" panose="020B0604020202020204" pitchFamily="34" charset="0"/>
              </a:rPr>
              <a:t>the global bias variable,             : dimension-specific biases,</a:t>
            </a:r>
          </a:p>
          <a:p>
            <a:pPr marL="252000" lvl="1" indent="0">
              <a:lnSpc>
                <a:spcPct val="150000"/>
              </a:lnSpc>
              <a:buNone/>
            </a:pPr>
            <a:r>
              <a:rPr lang="en-US" altLang="zh-CN" sz="2000" dirty="0" smtClean="0">
                <a:latin typeface="Arial" panose="020B0604020202020204" pitchFamily="34" charset="0"/>
              </a:rPr>
              <a:t>                : </a:t>
            </a:r>
            <a:r>
              <a:rPr lang="en-US" altLang="zh-CN" sz="2000" i="1" dirty="0" smtClean="0">
                <a:latin typeface="Arial" panose="020B0604020202020204" pitchFamily="34" charset="0"/>
              </a:rPr>
              <a:t>k</a:t>
            </a:r>
            <a:r>
              <a:rPr lang="en-US" altLang="zh-CN" sz="2000" dirty="0" smtClean="0">
                <a:latin typeface="Arial" panose="020B0604020202020204" pitchFamily="34" charset="0"/>
              </a:rPr>
              <a:t>-dimensional vector,  </a:t>
            </a:r>
            <a:r>
              <a:rPr lang="en-US" altLang="zh-CN" sz="2000" dirty="0" smtClean="0">
                <a:solidFill>
                  <a:srgbClr val="FF0000"/>
                </a:solidFill>
                <a:latin typeface="Arial" panose="020B0604020202020204" pitchFamily="34" charset="0"/>
              </a:rPr>
              <a:t>model interaction between attributes</a:t>
            </a:r>
            <a:endParaRPr lang="en-US" altLang="zh-CN" sz="2000" dirty="0">
              <a:solidFill>
                <a:srgbClr val="FF0000"/>
              </a:solidFill>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06495376"/>
              </p:ext>
            </p:extLst>
          </p:nvPr>
        </p:nvGraphicFramePr>
        <p:xfrm>
          <a:off x="1260455" y="2638836"/>
          <a:ext cx="3838575" cy="747713"/>
        </p:xfrm>
        <a:graphic>
          <a:graphicData uri="http://schemas.openxmlformats.org/presentationml/2006/ole">
            <mc:AlternateContent xmlns:mc="http://schemas.openxmlformats.org/markup-compatibility/2006">
              <mc:Choice xmlns:v="urn:schemas-microsoft-com:vml" Requires="v">
                <p:oleObj spid="_x0000_s19813" name="Equation" r:id="rId4" imgW="2286000" imgH="444240" progId="Equation.DSMT4">
                  <p:embed/>
                </p:oleObj>
              </mc:Choice>
              <mc:Fallback>
                <p:oleObj name="Equation" r:id="rId4" imgW="2286000" imgH="444240" progId="Equation.DSMT4">
                  <p:embed/>
                  <p:pic>
                    <p:nvPicPr>
                      <p:cNvPr id="0" name=""/>
                      <p:cNvPicPr/>
                      <p:nvPr/>
                    </p:nvPicPr>
                    <p:blipFill>
                      <a:blip r:embed="rId5"/>
                      <a:stretch>
                        <a:fillRect/>
                      </a:stretch>
                    </p:blipFill>
                    <p:spPr>
                      <a:xfrm>
                        <a:off x="1260455" y="2638836"/>
                        <a:ext cx="3838575" cy="74771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46662798"/>
              </p:ext>
            </p:extLst>
          </p:nvPr>
        </p:nvGraphicFramePr>
        <p:xfrm>
          <a:off x="882986" y="3689350"/>
          <a:ext cx="258763" cy="306388"/>
        </p:xfrm>
        <a:graphic>
          <a:graphicData uri="http://schemas.openxmlformats.org/presentationml/2006/ole">
            <mc:AlternateContent xmlns:mc="http://schemas.openxmlformats.org/markup-compatibility/2006">
              <mc:Choice xmlns:v="urn:schemas-microsoft-com:vml" Requires="v">
                <p:oleObj spid="_x0000_s19814" name="Equation" r:id="rId6" imgW="139680" imgH="164880" progId="Equation.DSMT4">
                  <p:embed/>
                </p:oleObj>
              </mc:Choice>
              <mc:Fallback>
                <p:oleObj name="Equation" r:id="rId6" imgW="139680" imgH="164880" progId="Equation.DSMT4">
                  <p:embed/>
                  <p:pic>
                    <p:nvPicPr>
                      <p:cNvPr id="0" name=""/>
                      <p:cNvPicPr/>
                      <p:nvPr/>
                    </p:nvPicPr>
                    <p:blipFill>
                      <a:blip r:embed="rId7"/>
                      <a:stretch>
                        <a:fillRect/>
                      </a:stretch>
                    </p:blipFill>
                    <p:spPr>
                      <a:xfrm>
                        <a:off x="882986" y="3689350"/>
                        <a:ext cx="258763" cy="3063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87858742"/>
              </p:ext>
            </p:extLst>
          </p:nvPr>
        </p:nvGraphicFramePr>
        <p:xfrm>
          <a:off x="3999249" y="3587750"/>
          <a:ext cx="704850" cy="423863"/>
        </p:xfrm>
        <a:graphic>
          <a:graphicData uri="http://schemas.openxmlformats.org/presentationml/2006/ole">
            <mc:AlternateContent xmlns:mc="http://schemas.openxmlformats.org/markup-compatibility/2006">
              <mc:Choice xmlns:v="urn:schemas-microsoft-com:vml" Requires="v">
                <p:oleObj spid="_x0000_s19815" name="Equation" r:id="rId8" imgW="380880" imgH="228600" progId="Equation.DSMT4">
                  <p:embed/>
                </p:oleObj>
              </mc:Choice>
              <mc:Fallback>
                <p:oleObj name="Equation" r:id="rId8" imgW="380880" imgH="228600" progId="Equation.DSMT4">
                  <p:embed/>
                  <p:pic>
                    <p:nvPicPr>
                      <p:cNvPr id="0" name=""/>
                      <p:cNvPicPr/>
                      <p:nvPr/>
                    </p:nvPicPr>
                    <p:blipFill>
                      <a:blip r:embed="rId9"/>
                      <a:stretch>
                        <a:fillRect/>
                      </a:stretch>
                    </p:blipFill>
                    <p:spPr>
                      <a:xfrm>
                        <a:off x="3999249" y="3587750"/>
                        <a:ext cx="704850" cy="4238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0752498"/>
              </p:ext>
            </p:extLst>
          </p:nvPr>
        </p:nvGraphicFramePr>
        <p:xfrm>
          <a:off x="916896" y="3998913"/>
          <a:ext cx="631825" cy="495300"/>
        </p:xfrm>
        <a:graphic>
          <a:graphicData uri="http://schemas.openxmlformats.org/presentationml/2006/ole">
            <mc:AlternateContent xmlns:mc="http://schemas.openxmlformats.org/markup-compatibility/2006">
              <mc:Choice xmlns:v="urn:schemas-microsoft-com:vml" Requires="v">
                <p:oleObj spid="_x0000_s19816" name="Equation" r:id="rId10" imgW="342720" imgH="266400" progId="Equation.DSMT4">
                  <p:embed/>
                </p:oleObj>
              </mc:Choice>
              <mc:Fallback>
                <p:oleObj name="Equation" r:id="rId10" imgW="342720" imgH="266400" progId="Equation.DSMT4">
                  <p:embed/>
                  <p:pic>
                    <p:nvPicPr>
                      <p:cNvPr id="0" name=""/>
                      <p:cNvPicPr/>
                      <p:nvPr/>
                    </p:nvPicPr>
                    <p:blipFill>
                      <a:blip r:embed="rId11"/>
                      <a:stretch>
                        <a:fillRect/>
                      </a:stretch>
                    </p:blipFill>
                    <p:spPr>
                      <a:xfrm>
                        <a:off x="916896" y="3998913"/>
                        <a:ext cx="631825" cy="495300"/>
                      </a:xfrm>
                      <a:prstGeom prst="rect">
                        <a:avLst/>
                      </a:prstGeom>
                    </p:spPr>
                  </p:pic>
                </p:oleObj>
              </mc:Fallback>
            </mc:AlternateContent>
          </a:graphicData>
        </a:graphic>
      </p:graphicFrame>
      <p:sp>
        <p:nvSpPr>
          <p:cNvPr id="17" name="内容占位符 2"/>
          <p:cNvSpPr txBox="1">
            <a:spLocks/>
          </p:cNvSpPr>
          <p:nvPr/>
        </p:nvSpPr>
        <p:spPr>
          <a:xfrm>
            <a:off x="583658" y="4513476"/>
            <a:ext cx="7901639" cy="1566312"/>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r>
              <a:rPr lang="en-US" altLang="zh-CN" sz="2000" b="1" dirty="0" smtClean="0">
                <a:solidFill>
                  <a:srgbClr val="FF0000"/>
                </a:solidFill>
                <a:latin typeface="Arial" panose="020B0604020202020204" pitchFamily="34" charset="0"/>
              </a:rPr>
              <a:t>Note:</a:t>
            </a:r>
          </a:p>
          <a:p>
            <a:pPr lvl="1">
              <a:lnSpc>
                <a:spcPct val="130000"/>
              </a:lnSpc>
              <a:buFont typeface="Wingdings" panose="05000000000000000000" pitchFamily="2" charset="2"/>
              <a:buChar char="ü"/>
            </a:pPr>
            <a:r>
              <a:rPr lang="en-US" altLang="zh-CN" sz="1800" dirty="0" smtClean="0">
                <a:latin typeface="Arial" panose="020B0604020202020204" pitchFamily="34" charset="0"/>
              </a:rPr>
              <a:t>An unsupervised avatar of factorization machines used in recommender systems.</a:t>
            </a:r>
          </a:p>
        </p:txBody>
      </p:sp>
      <p:graphicFrame>
        <p:nvGraphicFramePr>
          <p:cNvPr id="18" name="对象 17"/>
          <p:cNvGraphicFramePr>
            <a:graphicFrameLocks noChangeAspect="1"/>
          </p:cNvGraphicFramePr>
          <p:nvPr>
            <p:extLst>
              <p:ext uri="{D42A27DB-BD31-4B8C-83A1-F6EECF244321}">
                <p14:modId xmlns:p14="http://schemas.microsoft.com/office/powerpoint/2010/main" val="3340966012"/>
              </p:ext>
            </p:extLst>
          </p:nvPr>
        </p:nvGraphicFramePr>
        <p:xfrm>
          <a:off x="5743317" y="2865354"/>
          <a:ext cx="969922" cy="405397"/>
        </p:xfrm>
        <a:graphic>
          <a:graphicData uri="http://schemas.openxmlformats.org/presentationml/2006/ole">
            <mc:AlternateContent xmlns:mc="http://schemas.openxmlformats.org/markup-compatibility/2006">
              <mc:Choice xmlns:v="urn:schemas-microsoft-com:vml" Requires="v">
                <p:oleObj spid="_x0000_s19817" name="Equation" r:id="rId12" imgW="583920" imgH="241200" progId="Equation.DSMT4">
                  <p:embed/>
                </p:oleObj>
              </mc:Choice>
              <mc:Fallback>
                <p:oleObj name="Equation" r:id="rId12" imgW="583920" imgH="241200" progId="Equation.DSMT4">
                  <p:embed/>
                  <p:pic>
                    <p:nvPicPr>
                      <p:cNvPr id="0" name=""/>
                      <p:cNvPicPr/>
                      <p:nvPr/>
                    </p:nvPicPr>
                    <p:blipFill>
                      <a:blip r:embed="rId13"/>
                      <a:stretch>
                        <a:fillRect/>
                      </a:stretch>
                    </p:blipFill>
                    <p:spPr>
                      <a:xfrm>
                        <a:off x="5743317" y="2865354"/>
                        <a:ext cx="969922" cy="405397"/>
                      </a:xfrm>
                      <a:prstGeom prst="rect">
                        <a:avLst/>
                      </a:prstGeom>
                    </p:spPr>
                  </p:pic>
                </p:oleObj>
              </mc:Fallback>
            </mc:AlternateContent>
          </a:graphicData>
        </a:graphic>
      </p:graphicFrame>
      <p:sp>
        <p:nvSpPr>
          <p:cNvPr id="13" name="内容占位符 2"/>
          <p:cNvSpPr txBox="1">
            <a:spLocks/>
          </p:cNvSpPr>
          <p:nvPr/>
        </p:nvSpPr>
        <p:spPr>
          <a:xfrm>
            <a:off x="519519" y="1602653"/>
            <a:ext cx="8246838" cy="811455"/>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lvl="1" indent="-342900">
              <a:lnSpc>
                <a:spcPct val="100000"/>
              </a:lnSpc>
              <a:spcBef>
                <a:spcPts val="1000"/>
              </a:spcBef>
              <a:buSzPct val="70000"/>
            </a:pPr>
            <a:r>
              <a:rPr lang="en-US" altLang="zh-CN" dirty="0">
                <a:latin typeface="Arial" panose="020B0604020202020204" pitchFamily="34" charset="0"/>
              </a:rPr>
              <a:t>Assume all points can be modeled to lie on a </a:t>
            </a:r>
            <a:r>
              <a:rPr lang="en-US" altLang="zh-CN" dirty="0">
                <a:solidFill>
                  <a:srgbClr val="FF0000"/>
                </a:solidFill>
                <a:latin typeface="Arial" panose="020B0604020202020204" pitchFamily="34" charset="0"/>
              </a:rPr>
              <a:t>second-order</a:t>
            </a:r>
            <a:r>
              <a:rPr lang="en-US" altLang="zh-CN" dirty="0">
                <a:latin typeface="Arial" panose="020B0604020202020204" pitchFamily="34" charset="0"/>
              </a:rPr>
              <a:t> non-linear manifold</a:t>
            </a:r>
          </a:p>
          <a:p>
            <a:pPr marL="378900" indent="-342900"/>
            <a:endParaRPr lang="en-US" altLang="zh-CN" sz="2400" dirty="0" smtClean="0">
              <a:latin typeface="Arial" panose="020B0604020202020204" pitchFamily="34" charset="0"/>
            </a:endParaRPr>
          </a:p>
        </p:txBody>
      </p:sp>
      <p:sp>
        <p:nvSpPr>
          <p:cNvPr id="5" name="圆角矩形 4"/>
          <p:cNvSpPr/>
          <p:nvPr/>
        </p:nvSpPr>
        <p:spPr>
          <a:xfrm>
            <a:off x="4902664" y="2760858"/>
            <a:ext cx="330740" cy="4543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3756" y="2864286"/>
            <a:ext cx="1772058" cy="369332"/>
          </a:xfrm>
          <a:prstGeom prst="rect">
            <a:avLst/>
          </a:prstGeom>
          <a:noFill/>
        </p:spPr>
        <p:txBody>
          <a:bodyPr wrap="square" rtlCol="0">
            <a:spAutoFit/>
          </a:bodyPr>
          <a:lstStyle/>
          <a:p>
            <a:r>
              <a:rPr lang="en-US" altLang="zh-CN" dirty="0" smtClean="0"/>
              <a:t>: sparse data set</a:t>
            </a:r>
            <a:endParaRPr lang="zh-CN" altLang="en-US" dirty="0"/>
          </a:p>
        </p:txBody>
      </p:sp>
    </p:spTree>
    <p:extLst>
      <p:ext uri="{BB962C8B-B14F-4D97-AF65-F5344CB8AC3E}">
        <p14:creationId xmlns:p14="http://schemas.microsoft.com/office/powerpoint/2010/main" val="34034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a:spLocks/>
          </p:cNvSpPr>
          <p:nvPr/>
        </p:nvSpPr>
        <p:spPr>
          <a:xfrm>
            <a:off x="897163" y="3712214"/>
            <a:ext cx="7535638" cy="137885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nSpc>
                <a:spcPct val="150000"/>
              </a:lnSpc>
              <a:buNone/>
            </a:pPr>
            <a:r>
              <a:rPr lang="en-US" altLang="zh-CN" sz="2000" dirty="0" smtClean="0">
                <a:latin typeface="Arial" panose="020B0604020202020204" pitchFamily="34" charset="0"/>
              </a:rPr>
              <a:t>              is non-zero vector because of their co-occurrence with Drama</a:t>
            </a:r>
          </a:p>
          <a:p>
            <a:pPr marL="252000" lvl="1" indent="0">
              <a:buNone/>
            </a:pPr>
            <a:r>
              <a:rPr lang="en-US" altLang="zh-CN" sz="2000" dirty="0" smtClean="0">
                <a:latin typeface="Arial" panose="020B0604020202020204" pitchFamily="34" charset="0"/>
              </a:rPr>
              <a:t>               is non-zero</a:t>
            </a:r>
            <a:endParaRPr lang="en-US" altLang="zh-CN" sz="2000" dirty="0">
              <a:latin typeface="Arial" panose="020B0604020202020204" pitchFamily="34"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1591317449"/>
              </p:ext>
            </p:extLst>
          </p:nvPr>
        </p:nvGraphicFramePr>
        <p:xfrm>
          <a:off x="986972" y="1478702"/>
          <a:ext cx="7106442" cy="1850810"/>
        </p:xfrm>
        <a:graphic>
          <a:graphicData uri="http://schemas.openxmlformats.org/drawingml/2006/table">
            <a:tbl>
              <a:tblPr firstRow="1" bandRow="1">
                <a:tableStyleId>{B301B821-A1FF-4177-AEE7-76D212191A09}</a:tableStyleId>
              </a:tblPr>
              <a:tblGrid>
                <a:gridCol w="1507427"/>
                <a:gridCol w="1507427"/>
                <a:gridCol w="1392576"/>
                <a:gridCol w="1349506"/>
                <a:gridCol w="1349506"/>
              </a:tblGrid>
              <a:tr h="370162">
                <a:tc>
                  <a:txBody>
                    <a:bodyPr/>
                    <a:lstStyle/>
                    <a:p>
                      <a:r>
                        <a:rPr lang="en-US" altLang="zh-CN" dirty="0" smtClean="0"/>
                        <a:t>Bob</a:t>
                      </a:r>
                      <a:endParaRPr lang="zh-CN" altLang="en-US" dirty="0"/>
                    </a:p>
                  </a:txBody>
                  <a:tcPr/>
                </a:tc>
                <a:tc>
                  <a:txBody>
                    <a:bodyPr/>
                    <a:lstStyle/>
                    <a:p>
                      <a:r>
                        <a:rPr lang="en-US" altLang="zh-CN" dirty="0" smtClean="0"/>
                        <a:t>Cain</a:t>
                      </a:r>
                      <a:endParaRPr lang="zh-CN" altLang="en-US" dirty="0"/>
                    </a:p>
                  </a:txBody>
                  <a:tcPr/>
                </a:tc>
                <a:tc>
                  <a:txBody>
                    <a:bodyPr/>
                    <a:lstStyle/>
                    <a:p>
                      <a:r>
                        <a:rPr lang="en-US" altLang="zh-CN" dirty="0" smtClean="0"/>
                        <a:t>Carla</a:t>
                      </a:r>
                      <a:endParaRPr lang="zh-CN" altLang="en-US" dirty="0"/>
                    </a:p>
                  </a:txBody>
                  <a:tcPr/>
                </a:tc>
                <a:tc>
                  <a:txBody>
                    <a:bodyPr/>
                    <a:lstStyle/>
                    <a:p>
                      <a:r>
                        <a:rPr lang="en-US" altLang="zh-CN" dirty="0" smtClean="0"/>
                        <a:t>Alice</a:t>
                      </a:r>
                      <a:endParaRPr lang="zh-CN" altLang="en-US" dirty="0"/>
                    </a:p>
                  </a:txBody>
                  <a:tcPr/>
                </a:tc>
                <a:tc>
                  <a:txBody>
                    <a:bodyPr/>
                    <a:lstStyle/>
                    <a:p>
                      <a:r>
                        <a:rPr lang="en-US" altLang="zh-CN" dirty="0" smtClean="0"/>
                        <a:t>Drama</a:t>
                      </a:r>
                      <a:endParaRPr lang="zh-CN" altLang="en-US" dirty="0"/>
                    </a:p>
                  </a:txBody>
                  <a:tcPr/>
                </a:tc>
              </a:tr>
              <a:tr h="370162">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solidFill>
                            <a:srgbClr val="FF0000"/>
                          </a:solidFill>
                        </a:rPr>
                        <a:t>1</a:t>
                      </a:r>
                      <a:endParaRPr lang="zh-CN" altLang="en-US" dirty="0">
                        <a:solidFill>
                          <a:srgbClr val="FF0000"/>
                        </a:solidFill>
                      </a:endParaRPr>
                    </a:p>
                  </a:txBody>
                  <a:tcPr/>
                </a:tc>
              </a:tr>
              <a:tr h="370162">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r>
              <a:tr h="370162">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r h="370162">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chemeClr val="tx1"/>
                          </a:solidFill>
                        </a:rPr>
                        <a:t>0</a:t>
                      </a:r>
                      <a:endParaRPr lang="zh-CN" altLang="en-US" dirty="0">
                        <a:solidFill>
                          <a:schemeClr val="tx1"/>
                        </a:solidFill>
                      </a:endParaRPr>
                    </a:p>
                  </a:txBody>
                  <a:tcPr/>
                </a:tc>
                <a:tc>
                  <a:txBody>
                    <a:bodyPr/>
                    <a:lstStyle/>
                    <a:p>
                      <a:r>
                        <a:rPr lang="en-US" altLang="zh-CN" dirty="0" smtClean="0">
                          <a:solidFill>
                            <a:schemeClr val="tx1"/>
                          </a:solidFill>
                        </a:rPr>
                        <a:t>0</a:t>
                      </a:r>
                      <a:endParaRPr lang="zh-CN" altLang="en-US" dirty="0">
                        <a:solidFill>
                          <a:schemeClr val="tx1"/>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chemeClr val="tx1"/>
                          </a:solidFill>
                        </a:rPr>
                        <a:t>1</a:t>
                      </a:r>
                      <a:endParaRPr lang="zh-CN" altLang="en-US" dirty="0">
                        <a:solidFill>
                          <a:schemeClr val="tx1"/>
                        </a:solidFill>
                      </a:endParaRPr>
                    </a:p>
                  </a:txBody>
                  <a:tcPr/>
                </a:tc>
              </a:tr>
            </a:tbl>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274026746"/>
              </p:ext>
            </p:extLst>
          </p:nvPr>
        </p:nvGraphicFramePr>
        <p:xfrm>
          <a:off x="1062038" y="3777980"/>
          <a:ext cx="974725" cy="407988"/>
        </p:xfrm>
        <a:graphic>
          <a:graphicData uri="http://schemas.openxmlformats.org/presentationml/2006/ole">
            <mc:AlternateContent xmlns:mc="http://schemas.openxmlformats.org/markup-compatibility/2006">
              <mc:Choice xmlns:v="urn:schemas-microsoft-com:vml" Requires="v">
                <p:oleObj spid="_x0000_s11542" name="Equation" r:id="rId4" imgW="609480" imgH="253800" progId="Equation.DSMT4">
                  <p:embed/>
                </p:oleObj>
              </mc:Choice>
              <mc:Fallback>
                <p:oleObj name="Equation" r:id="rId4" imgW="609480" imgH="253800" progId="Equation.DSMT4">
                  <p:embed/>
                  <p:pic>
                    <p:nvPicPr>
                      <p:cNvPr id="0" name=""/>
                      <p:cNvPicPr/>
                      <p:nvPr/>
                    </p:nvPicPr>
                    <p:blipFill>
                      <a:blip r:embed="rId5"/>
                      <a:stretch>
                        <a:fillRect/>
                      </a:stretch>
                    </p:blipFill>
                    <p:spPr>
                      <a:xfrm>
                        <a:off x="1062038" y="3777980"/>
                        <a:ext cx="974725" cy="40798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680243847"/>
              </p:ext>
            </p:extLst>
          </p:nvPr>
        </p:nvGraphicFramePr>
        <p:xfrm>
          <a:off x="1071563" y="4681268"/>
          <a:ext cx="1062037" cy="409575"/>
        </p:xfrm>
        <a:graphic>
          <a:graphicData uri="http://schemas.openxmlformats.org/presentationml/2006/ole">
            <mc:AlternateContent xmlns:mc="http://schemas.openxmlformats.org/markup-compatibility/2006">
              <mc:Choice xmlns:v="urn:schemas-microsoft-com:vml" Requires="v">
                <p:oleObj spid="_x0000_s11543" name="Equation" r:id="rId6" imgW="660240" imgH="253800" progId="Equation.DSMT4">
                  <p:embed/>
                </p:oleObj>
              </mc:Choice>
              <mc:Fallback>
                <p:oleObj name="Equation" r:id="rId6" imgW="660240" imgH="253800" progId="Equation.DSMT4">
                  <p:embed/>
                  <p:pic>
                    <p:nvPicPr>
                      <p:cNvPr id="0" name=""/>
                      <p:cNvPicPr/>
                      <p:nvPr/>
                    </p:nvPicPr>
                    <p:blipFill>
                      <a:blip r:embed="rId7"/>
                      <a:stretch>
                        <a:fillRect/>
                      </a:stretch>
                    </p:blipFill>
                    <p:spPr>
                      <a:xfrm>
                        <a:off x="1071563" y="4681268"/>
                        <a:ext cx="1062037" cy="409575"/>
                      </a:xfrm>
                      <a:prstGeom prst="rect">
                        <a:avLst/>
                      </a:prstGeom>
                    </p:spPr>
                  </p:pic>
                </p:oleObj>
              </mc:Fallback>
            </mc:AlternateContent>
          </a:graphicData>
        </a:graphic>
      </p:graphicFrame>
      <p:sp>
        <p:nvSpPr>
          <p:cNvPr id="8" name="文本框 7"/>
          <p:cNvSpPr txBox="1"/>
          <p:nvPr/>
        </p:nvSpPr>
        <p:spPr>
          <a:xfrm>
            <a:off x="1549400" y="5386088"/>
            <a:ext cx="5777544" cy="400110"/>
          </a:xfrm>
          <a:prstGeom prst="rect">
            <a:avLst/>
          </a:prstGeom>
          <a:solidFill>
            <a:schemeClr val="bg1"/>
          </a:solidFill>
          <a:ln>
            <a:solidFill>
              <a:srgbClr val="FF0000"/>
            </a:solidFill>
          </a:ln>
        </p:spPr>
        <p:txBody>
          <a:bodyPr wrap="none" rtlCol="0">
            <a:spAutoFit/>
          </a:bodyPr>
          <a:lstStyle/>
          <a:p>
            <a:r>
              <a:rPr lang="en-US" altLang="zh-CN" sz="2000" b="1" dirty="0" smtClean="0">
                <a:solidFill>
                  <a:srgbClr val="FF0000"/>
                </a:solidFill>
                <a:latin typeface="Arial" panose="020B0604020202020204" pitchFamily="34" charset="0"/>
                <a:cs typeface="Arial" panose="020B0604020202020204" pitchFamily="34" charset="0"/>
              </a:rPr>
              <a:t>This model can capture the inherent similarity</a:t>
            </a:r>
            <a:endParaRPr lang="zh-CN" altLang="en-US" sz="2000" b="1" dirty="0">
              <a:solidFill>
                <a:srgbClr val="FF0000"/>
              </a:solidFill>
              <a:latin typeface="Arial" panose="020B0604020202020204" pitchFamily="34" charset="0"/>
              <a:cs typeface="Arial" panose="020B0604020202020204" pitchFamily="34" charset="0"/>
            </a:endParaRPr>
          </a:p>
        </p:txBody>
      </p:sp>
      <p:sp>
        <p:nvSpPr>
          <p:cNvPr id="10" name="标题 1"/>
          <p:cNvSpPr>
            <a:spLocks noGrp="1"/>
          </p:cNvSpPr>
          <p:nvPr>
            <p:ph type="title"/>
          </p:nvPr>
        </p:nvSpPr>
        <p:spPr>
          <a:xfrm>
            <a:off x="326009" y="190469"/>
            <a:ext cx="8633859" cy="904874"/>
          </a:xfrm>
        </p:spPr>
        <p:txBody>
          <a:bodyPr>
            <a:normAutofit/>
          </a:bodyPr>
          <a:lstStyle/>
          <a:p>
            <a:pPr marL="378900" indent="-342900"/>
            <a:r>
              <a:rPr lang="en-US" altLang="zh-CN" b="1" dirty="0"/>
              <a:t>Modeling with </a:t>
            </a:r>
            <a:r>
              <a:rPr lang="en-US" altLang="zh-CN" b="1" dirty="0" smtClean="0"/>
              <a:t>Factorization Machines</a:t>
            </a:r>
            <a:endParaRPr lang="en-US" altLang="zh-CN" b="1" dirty="0"/>
          </a:p>
        </p:txBody>
      </p:sp>
    </p:spTree>
    <p:extLst>
      <p:ext uri="{BB962C8B-B14F-4D97-AF65-F5344CB8AC3E}">
        <p14:creationId xmlns:p14="http://schemas.microsoft.com/office/powerpoint/2010/main" val="56543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txBox="1">
            <a:spLocks/>
          </p:cNvSpPr>
          <p:nvPr/>
        </p:nvSpPr>
        <p:spPr>
          <a:xfrm>
            <a:off x="374648" y="1117599"/>
            <a:ext cx="8246838" cy="203817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Outlier Score</a:t>
            </a:r>
          </a:p>
          <a:p>
            <a:pPr marL="594900" lvl="1" indent="-342900">
              <a:lnSpc>
                <a:spcPct val="150000"/>
              </a:lnSpc>
            </a:pPr>
            <a:r>
              <a:rPr lang="en-US" altLang="zh-CN" sz="2000" dirty="0" smtClean="0">
                <a:latin typeface="Arial" panose="020B0604020202020204" pitchFamily="34" charset="0"/>
              </a:rPr>
              <a:t>The </a:t>
            </a:r>
            <a:r>
              <a:rPr lang="en-US" altLang="zh-CN" sz="2000" dirty="0" smtClean="0">
                <a:solidFill>
                  <a:srgbClr val="FF0000"/>
                </a:solidFill>
                <a:latin typeface="Arial" panose="020B0604020202020204" pitchFamily="34" charset="0"/>
              </a:rPr>
              <a:t>distance of a point from the manifold</a:t>
            </a:r>
            <a:r>
              <a:rPr lang="en-US" altLang="zh-CN" sz="2000" dirty="0" smtClean="0">
                <a:latin typeface="Arial" panose="020B0604020202020204" pitchFamily="34" charset="0"/>
              </a:rPr>
              <a:t> as an outlier score:</a:t>
            </a:r>
          </a:p>
          <a:p>
            <a:pPr marL="36000" indent="0">
              <a:buNone/>
            </a:pPr>
            <a:endParaRPr lang="en-US" altLang="zh-CN" sz="2000" dirty="0">
              <a:latin typeface="Arial" panose="020B0604020202020204" pitchFamily="34" charset="0"/>
            </a:endParaRPr>
          </a:p>
        </p:txBody>
      </p:sp>
      <p:sp>
        <p:nvSpPr>
          <p:cNvPr id="26" name="内容占位符 2"/>
          <p:cNvSpPr txBox="1">
            <a:spLocks/>
          </p:cNvSpPr>
          <p:nvPr/>
        </p:nvSpPr>
        <p:spPr>
          <a:xfrm>
            <a:off x="719846" y="3178031"/>
            <a:ext cx="7901640" cy="160476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nSpc>
                <a:spcPct val="150000"/>
              </a:lnSpc>
              <a:buNone/>
            </a:pPr>
            <a:r>
              <a:rPr lang="en-US" altLang="zh-CN" sz="2000" dirty="0" smtClean="0">
                <a:latin typeface="Arial" panose="020B0604020202020204" pitchFamily="34" charset="0"/>
              </a:rPr>
              <a:t>           : normalization for short text data sets, because the number of words in documents is often different.</a:t>
            </a:r>
          </a:p>
          <a:p>
            <a:pPr marL="252000" lvl="1" indent="0">
              <a:lnSpc>
                <a:spcPct val="150000"/>
              </a:lnSpc>
              <a:buNone/>
            </a:pPr>
            <a:r>
              <a:rPr lang="en-US" altLang="zh-CN" sz="2000" dirty="0" smtClean="0">
                <a:latin typeface="Arial" panose="020B0604020202020204" pitchFamily="34" charset="0"/>
              </a:rPr>
              <a:t>            is 1 for other data sets</a:t>
            </a:r>
          </a:p>
          <a:p>
            <a:pPr marL="252000" lvl="1" indent="0">
              <a:lnSpc>
                <a:spcPct val="150000"/>
              </a:lnSpc>
              <a:buNone/>
            </a:pPr>
            <a:endParaRPr lang="en-US" altLang="zh-CN" sz="2000" dirty="0" smtClean="0">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58219311"/>
              </p:ext>
            </p:extLst>
          </p:nvPr>
        </p:nvGraphicFramePr>
        <p:xfrm>
          <a:off x="1973503" y="2239360"/>
          <a:ext cx="5394325" cy="746125"/>
        </p:xfrm>
        <a:graphic>
          <a:graphicData uri="http://schemas.openxmlformats.org/presentationml/2006/ole">
            <mc:AlternateContent xmlns:mc="http://schemas.openxmlformats.org/markup-compatibility/2006">
              <mc:Choice xmlns:v="urn:schemas-microsoft-com:vml" Requires="v">
                <p:oleObj spid="_x0000_s8688" name="Equation" r:id="rId4" imgW="3213000" imgH="444240" progId="Equation.DSMT4">
                  <p:embed/>
                </p:oleObj>
              </mc:Choice>
              <mc:Fallback>
                <p:oleObj name="Equation" r:id="rId4" imgW="3213000" imgH="444240" progId="Equation.DSMT4">
                  <p:embed/>
                  <p:pic>
                    <p:nvPicPr>
                      <p:cNvPr id="0" name=""/>
                      <p:cNvPicPr/>
                      <p:nvPr/>
                    </p:nvPicPr>
                    <p:blipFill>
                      <a:blip r:embed="rId5"/>
                      <a:stretch>
                        <a:fillRect/>
                      </a:stretch>
                    </p:blipFill>
                    <p:spPr>
                      <a:xfrm>
                        <a:off x="1973503" y="2239360"/>
                        <a:ext cx="5394325" cy="7461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84075268"/>
              </p:ext>
            </p:extLst>
          </p:nvPr>
        </p:nvGraphicFramePr>
        <p:xfrm>
          <a:off x="1029004" y="3361875"/>
          <a:ext cx="808037" cy="366713"/>
        </p:xfrm>
        <a:graphic>
          <a:graphicData uri="http://schemas.openxmlformats.org/presentationml/2006/ole">
            <mc:AlternateContent xmlns:mc="http://schemas.openxmlformats.org/markup-compatibility/2006">
              <mc:Choice xmlns:v="urn:schemas-microsoft-com:vml" Requires="v">
                <p:oleObj spid="_x0000_s8689" name="Equation" r:id="rId6" imgW="533160" imgH="241200" progId="Equation.DSMT4">
                  <p:embed/>
                </p:oleObj>
              </mc:Choice>
              <mc:Fallback>
                <p:oleObj name="Equation" r:id="rId6" imgW="533160" imgH="241200" progId="Equation.DSMT4">
                  <p:embed/>
                  <p:pic>
                    <p:nvPicPr>
                      <p:cNvPr id="0" name=""/>
                      <p:cNvPicPr/>
                      <p:nvPr/>
                    </p:nvPicPr>
                    <p:blipFill>
                      <a:blip r:embed="rId7"/>
                      <a:stretch>
                        <a:fillRect/>
                      </a:stretch>
                    </p:blipFill>
                    <p:spPr>
                      <a:xfrm>
                        <a:off x="1029004" y="3361875"/>
                        <a:ext cx="808037" cy="366713"/>
                      </a:xfrm>
                      <a:prstGeom prst="rect">
                        <a:avLst/>
                      </a:prstGeom>
                    </p:spPr>
                  </p:pic>
                </p:oleObj>
              </mc:Fallback>
            </mc:AlternateContent>
          </a:graphicData>
        </a:graphic>
      </p:graphicFrame>
      <p:sp>
        <p:nvSpPr>
          <p:cNvPr id="10" name="标题 1"/>
          <p:cNvSpPr>
            <a:spLocks noGrp="1"/>
          </p:cNvSpPr>
          <p:nvPr>
            <p:ph type="title"/>
          </p:nvPr>
        </p:nvSpPr>
        <p:spPr>
          <a:xfrm>
            <a:off x="326009" y="190469"/>
            <a:ext cx="8633859" cy="904874"/>
          </a:xfrm>
        </p:spPr>
        <p:txBody>
          <a:bodyPr>
            <a:normAutofit/>
          </a:bodyPr>
          <a:lstStyle/>
          <a:p>
            <a:pPr marL="378900" indent="-342900"/>
            <a:r>
              <a:rPr lang="en-US" altLang="zh-CN" b="1" dirty="0"/>
              <a:t>Modeling with </a:t>
            </a:r>
            <a:r>
              <a:rPr lang="en-US" altLang="zh-CN" b="1" dirty="0" smtClean="0"/>
              <a:t>Factorization Machines</a:t>
            </a:r>
            <a:endParaRPr lang="en-US" altLang="zh-CN" b="1" dirty="0"/>
          </a:p>
        </p:txBody>
      </p:sp>
      <p:sp>
        <p:nvSpPr>
          <p:cNvPr id="11" name="内容占位符 2"/>
          <p:cNvSpPr txBox="1">
            <a:spLocks/>
          </p:cNvSpPr>
          <p:nvPr/>
        </p:nvSpPr>
        <p:spPr>
          <a:xfrm>
            <a:off x="374648" y="4875629"/>
            <a:ext cx="8246838" cy="72750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900" lvl="1" indent="-342900">
              <a:lnSpc>
                <a:spcPct val="150000"/>
              </a:lnSpc>
            </a:pPr>
            <a:r>
              <a:rPr lang="en-US" altLang="zh-CN" sz="2000" dirty="0" smtClean="0">
                <a:latin typeface="Arial" panose="020B0604020202020204" pitchFamily="34" charset="0"/>
              </a:rPr>
              <a:t>Larger values of the score are more indicative of </a:t>
            </a:r>
            <a:r>
              <a:rPr lang="en-US" altLang="zh-CN" sz="2000" dirty="0" err="1" smtClean="0">
                <a:latin typeface="Arial" panose="020B0604020202020204" pitchFamily="34" charset="0"/>
              </a:rPr>
              <a:t>outlierness</a:t>
            </a:r>
            <a:endParaRPr lang="en-US" altLang="zh-CN" sz="2000" dirty="0" smtClean="0">
              <a:latin typeface="Arial" panose="020B0604020202020204" pitchFamily="34" charset="0"/>
            </a:endParaRPr>
          </a:p>
          <a:p>
            <a:pPr marL="36000" indent="0">
              <a:buNone/>
            </a:pPr>
            <a:endParaRPr lang="en-US" altLang="zh-CN" sz="2000" dirty="0">
              <a:latin typeface="Arial" panose="020B0604020202020204" pitchFamily="34"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684413071"/>
              </p:ext>
            </p:extLst>
          </p:nvPr>
        </p:nvGraphicFramePr>
        <p:xfrm>
          <a:off x="1029003" y="4279145"/>
          <a:ext cx="808037" cy="366713"/>
        </p:xfrm>
        <a:graphic>
          <a:graphicData uri="http://schemas.openxmlformats.org/presentationml/2006/ole">
            <mc:AlternateContent xmlns:mc="http://schemas.openxmlformats.org/markup-compatibility/2006">
              <mc:Choice xmlns:v="urn:schemas-microsoft-com:vml" Requires="v">
                <p:oleObj spid="_x0000_s8690" name="Equation" r:id="rId8" imgW="533160" imgH="241200" progId="Equation.DSMT4">
                  <p:embed/>
                </p:oleObj>
              </mc:Choice>
              <mc:Fallback>
                <p:oleObj name="Equation" r:id="rId8" imgW="533160" imgH="241200" progId="Equation.DSMT4">
                  <p:embed/>
                  <p:pic>
                    <p:nvPicPr>
                      <p:cNvPr id="0" name=""/>
                      <p:cNvPicPr/>
                      <p:nvPr/>
                    </p:nvPicPr>
                    <p:blipFill>
                      <a:blip r:embed="rId7"/>
                      <a:stretch>
                        <a:fillRect/>
                      </a:stretch>
                    </p:blipFill>
                    <p:spPr>
                      <a:xfrm>
                        <a:off x="1029003" y="4279145"/>
                        <a:ext cx="808037" cy="366713"/>
                      </a:xfrm>
                      <a:prstGeom prst="rect">
                        <a:avLst/>
                      </a:prstGeom>
                    </p:spPr>
                  </p:pic>
                </p:oleObj>
              </mc:Fallback>
            </mc:AlternateContent>
          </a:graphicData>
        </a:graphic>
      </p:graphicFrame>
    </p:spTree>
    <p:extLst>
      <p:ext uri="{BB962C8B-B14F-4D97-AF65-F5344CB8AC3E}">
        <p14:creationId xmlns:p14="http://schemas.microsoft.com/office/powerpoint/2010/main" val="1455228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txBox="1">
            <a:spLocks/>
          </p:cNvSpPr>
          <p:nvPr/>
        </p:nvSpPr>
        <p:spPr>
          <a:xfrm>
            <a:off x="374648" y="1117600"/>
            <a:ext cx="8246838" cy="142240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Objective Function</a:t>
            </a:r>
          </a:p>
          <a:p>
            <a:pPr marL="594900" lvl="1" indent="-342900">
              <a:lnSpc>
                <a:spcPct val="150000"/>
              </a:lnSpc>
            </a:pPr>
            <a:r>
              <a:rPr lang="en-US" altLang="zh-CN" sz="2000" dirty="0">
                <a:latin typeface="Arial" panose="020B0604020202020204" pitchFamily="34" charset="0"/>
              </a:rPr>
              <a:t>P</a:t>
            </a:r>
            <a:r>
              <a:rPr lang="en-US" altLang="zh-CN" sz="2000" dirty="0" smtClean="0">
                <a:latin typeface="Arial" panose="020B0604020202020204" pitchFamily="34" charset="0"/>
              </a:rPr>
              <a:t>arameters </a:t>
            </a:r>
            <a:r>
              <a:rPr lang="en-US" altLang="zh-CN" sz="2000" dirty="0">
                <a:latin typeface="Arial" panose="020B0604020202020204" pitchFamily="34" charset="0"/>
              </a:rPr>
              <a:t>are determined by </a:t>
            </a:r>
            <a:r>
              <a:rPr lang="en-US" altLang="zh-CN" sz="2000" dirty="0">
                <a:solidFill>
                  <a:srgbClr val="FF0000"/>
                </a:solidFill>
                <a:latin typeface="Arial" panose="020B0604020202020204" pitchFamily="34" charset="0"/>
              </a:rPr>
              <a:t>minimizing the mean-squared </a:t>
            </a:r>
            <a:r>
              <a:rPr lang="en-US" altLang="zh-CN" sz="2000" dirty="0" smtClean="0">
                <a:solidFill>
                  <a:srgbClr val="FF0000"/>
                </a:solidFill>
                <a:latin typeface="Arial" panose="020B0604020202020204" pitchFamily="34" charset="0"/>
              </a:rPr>
              <a:t>outlier scores</a:t>
            </a:r>
            <a:r>
              <a:rPr lang="en-US" altLang="zh-CN" sz="2000" dirty="0" smtClean="0">
                <a:latin typeface="Arial" panose="020B0604020202020204" pitchFamily="34" charset="0"/>
              </a:rPr>
              <a:t> of </a:t>
            </a:r>
            <a:r>
              <a:rPr lang="en-US" altLang="zh-CN" sz="2000" dirty="0">
                <a:latin typeface="Arial" panose="020B0604020202020204" pitchFamily="34" charset="0"/>
              </a:rPr>
              <a:t>all the data </a:t>
            </a:r>
            <a:r>
              <a:rPr lang="en-US" altLang="zh-CN" sz="2000" dirty="0" smtClean="0">
                <a:latin typeface="Arial" panose="020B0604020202020204" pitchFamily="34" charset="0"/>
              </a:rPr>
              <a:t>points</a:t>
            </a:r>
            <a:endParaRPr lang="en-US" altLang="zh-CN" sz="2000" dirty="0">
              <a:latin typeface="Arial" panose="020B0604020202020204"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035653698"/>
              </p:ext>
            </p:extLst>
          </p:nvPr>
        </p:nvGraphicFramePr>
        <p:xfrm>
          <a:off x="1652864" y="2561246"/>
          <a:ext cx="3773487" cy="747712"/>
        </p:xfrm>
        <a:graphic>
          <a:graphicData uri="http://schemas.openxmlformats.org/presentationml/2006/ole">
            <mc:AlternateContent xmlns:mc="http://schemas.openxmlformats.org/markup-compatibility/2006">
              <mc:Choice xmlns:v="urn:schemas-microsoft-com:vml" Requires="v">
                <p:oleObj spid="_x0000_s12472" name="Equation" r:id="rId4" imgW="2247840" imgH="444240" progId="Equation.DSMT4">
                  <p:embed/>
                </p:oleObj>
              </mc:Choice>
              <mc:Fallback>
                <p:oleObj name="Equation" r:id="rId4" imgW="2247840" imgH="444240" progId="Equation.DSMT4">
                  <p:embed/>
                  <p:pic>
                    <p:nvPicPr>
                      <p:cNvPr id="0" name=""/>
                      <p:cNvPicPr/>
                      <p:nvPr/>
                    </p:nvPicPr>
                    <p:blipFill>
                      <a:blip r:embed="rId5"/>
                      <a:stretch>
                        <a:fillRect/>
                      </a:stretch>
                    </p:blipFill>
                    <p:spPr>
                      <a:xfrm>
                        <a:off x="1652864" y="2561246"/>
                        <a:ext cx="3773487" cy="747712"/>
                      </a:xfrm>
                      <a:prstGeom prst="rect">
                        <a:avLst/>
                      </a:prstGeom>
                    </p:spPr>
                  </p:pic>
                </p:oleObj>
              </mc:Fallback>
            </mc:AlternateContent>
          </a:graphicData>
        </a:graphic>
      </p:graphicFrame>
      <p:sp>
        <p:nvSpPr>
          <p:cNvPr id="18" name="内容占位符 2"/>
          <p:cNvSpPr txBox="1">
            <a:spLocks/>
          </p:cNvSpPr>
          <p:nvPr/>
        </p:nvSpPr>
        <p:spPr>
          <a:xfrm>
            <a:off x="374648" y="3041464"/>
            <a:ext cx="8633861" cy="340288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altLang="zh-CN" sz="2000" dirty="0" smtClean="0">
                <a:latin typeface="Arial" panose="020B0604020202020204" pitchFamily="34" charset="0"/>
              </a:rPr>
              <a:t>Issues</a:t>
            </a:r>
          </a:p>
          <a:p>
            <a:pPr lvl="2">
              <a:lnSpc>
                <a:spcPct val="140000"/>
              </a:lnSpc>
            </a:pPr>
            <a:r>
              <a:rPr lang="en-US" altLang="zh-CN" sz="2000" dirty="0" smtClean="0">
                <a:latin typeface="Arial" panose="020B0604020202020204" pitchFamily="34" charset="0"/>
              </a:rPr>
              <a:t>Trivial solution when each parameter is set to 0</a:t>
            </a:r>
          </a:p>
          <a:p>
            <a:pPr marL="504000" lvl="2" indent="0">
              <a:lnSpc>
                <a:spcPct val="140000"/>
              </a:lnSpc>
              <a:buNone/>
            </a:pPr>
            <a:r>
              <a:rPr lang="en-US" altLang="zh-CN" sz="2000" dirty="0">
                <a:latin typeface="Arial" panose="020B0604020202020204" pitchFamily="34" charset="0"/>
              </a:rPr>
              <a:t> </a:t>
            </a:r>
            <a:r>
              <a:rPr lang="en-US" altLang="zh-CN" sz="2000" dirty="0" smtClean="0">
                <a:latin typeface="Arial" panose="020B0604020202020204" pitchFamily="34" charset="0"/>
              </a:rPr>
              <a:t>   Non-convex optimization problem, often obtain a non-trivial solution</a:t>
            </a:r>
          </a:p>
          <a:p>
            <a:pPr lvl="2">
              <a:lnSpc>
                <a:spcPct val="140000"/>
              </a:lnSpc>
            </a:pPr>
            <a:r>
              <a:rPr lang="en-US" altLang="zh-CN" sz="2000" dirty="0" smtClean="0">
                <a:latin typeface="Arial" panose="020B0604020202020204" pitchFamily="34" charset="0"/>
              </a:rPr>
              <a:t>Large number of parameters make it prone to over-fitting</a:t>
            </a:r>
          </a:p>
          <a:p>
            <a:pPr marL="504000" lvl="2" indent="0">
              <a:lnSpc>
                <a:spcPct val="140000"/>
              </a:lnSpc>
              <a:buNone/>
            </a:pPr>
            <a:r>
              <a:rPr lang="en-US" altLang="zh-CN" sz="2000" dirty="0" smtClean="0">
                <a:latin typeface="Arial" panose="020B0604020202020204" pitchFamily="34" charset="0"/>
              </a:rPr>
              <a:t>    L2 regularization is applied</a:t>
            </a:r>
          </a:p>
          <a:p>
            <a:pPr marL="504000" lvl="2" indent="0">
              <a:lnSpc>
                <a:spcPct val="150000"/>
              </a:lnSpc>
              <a:buNone/>
            </a:pPr>
            <a:endParaRPr lang="en-US" altLang="zh-CN" sz="2000" dirty="0" smtClean="0">
              <a:latin typeface="Arial" panose="020B0604020202020204" pitchFamily="34" charset="0"/>
            </a:endParaRPr>
          </a:p>
        </p:txBody>
      </p:sp>
      <p:sp>
        <p:nvSpPr>
          <p:cNvPr id="7" name="标题 1"/>
          <p:cNvSpPr>
            <a:spLocks noGrp="1"/>
          </p:cNvSpPr>
          <p:nvPr>
            <p:ph type="title"/>
          </p:nvPr>
        </p:nvSpPr>
        <p:spPr>
          <a:xfrm>
            <a:off x="326009" y="190469"/>
            <a:ext cx="8633859" cy="904874"/>
          </a:xfrm>
        </p:spPr>
        <p:txBody>
          <a:bodyPr>
            <a:normAutofit/>
          </a:bodyPr>
          <a:lstStyle/>
          <a:p>
            <a:pPr marL="378900" indent="-342900"/>
            <a:r>
              <a:rPr lang="en-US" altLang="zh-CN" b="1" dirty="0"/>
              <a:t>Modeling with </a:t>
            </a:r>
            <a:r>
              <a:rPr lang="en-US" altLang="zh-CN" b="1" dirty="0" smtClean="0"/>
              <a:t>Factorization Machines</a:t>
            </a:r>
            <a:endParaRPr lang="en-US" altLang="zh-CN" b="1" dirty="0"/>
          </a:p>
        </p:txBody>
      </p:sp>
      <p:graphicFrame>
        <p:nvGraphicFramePr>
          <p:cNvPr id="6" name="对象 5"/>
          <p:cNvGraphicFramePr>
            <a:graphicFrameLocks noChangeAspect="1"/>
          </p:cNvGraphicFramePr>
          <p:nvPr>
            <p:extLst>
              <p:ext uri="{D42A27DB-BD31-4B8C-83A1-F6EECF244321}">
                <p14:modId xmlns:p14="http://schemas.microsoft.com/office/powerpoint/2010/main" val="3180146695"/>
              </p:ext>
            </p:extLst>
          </p:nvPr>
        </p:nvGraphicFramePr>
        <p:xfrm>
          <a:off x="5662025" y="2722377"/>
          <a:ext cx="2593975" cy="425450"/>
        </p:xfrm>
        <a:graphic>
          <a:graphicData uri="http://schemas.openxmlformats.org/presentationml/2006/ole">
            <mc:AlternateContent xmlns:mc="http://schemas.openxmlformats.org/markup-compatibility/2006">
              <mc:Choice xmlns:v="urn:schemas-microsoft-com:vml" Requires="v">
                <p:oleObj spid="_x0000_s12473" name="Equation" r:id="rId6" imgW="1396800" imgH="228600" progId="Equation.DSMT4">
                  <p:embed/>
                </p:oleObj>
              </mc:Choice>
              <mc:Fallback>
                <p:oleObj name="Equation" r:id="rId6" imgW="1396800" imgH="228600" progId="Equation.DSMT4">
                  <p:embed/>
                  <p:pic>
                    <p:nvPicPr>
                      <p:cNvPr id="0" name=""/>
                      <p:cNvPicPr/>
                      <p:nvPr/>
                    </p:nvPicPr>
                    <p:blipFill>
                      <a:blip r:embed="rId7"/>
                      <a:stretch>
                        <a:fillRect/>
                      </a:stretch>
                    </p:blipFill>
                    <p:spPr>
                      <a:xfrm>
                        <a:off x="5662025" y="2722377"/>
                        <a:ext cx="2593975" cy="425450"/>
                      </a:xfrm>
                      <a:prstGeom prst="rect">
                        <a:avLst/>
                      </a:prstGeom>
                    </p:spPr>
                  </p:pic>
                </p:oleObj>
              </mc:Fallback>
            </mc:AlternateContent>
          </a:graphicData>
        </a:graphic>
      </p:graphicFrame>
    </p:spTree>
    <p:extLst>
      <p:ext uri="{BB962C8B-B14F-4D97-AF65-F5344CB8AC3E}">
        <p14:creationId xmlns:p14="http://schemas.microsoft.com/office/powerpoint/2010/main" val="286762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lstStyle/>
          <a:p>
            <a:pPr>
              <a:lnSpc>
                <a:spcPct val="200000"/>
              </a:lnSpc>
            </a:pPr>
            <a:r>
              <a:rPr lang="en-US" altLang="zh-CN" dirty="0" smtClean="0"/>
              <a:t>Factorization Machines for Outlier Detection</a:t>
            </a:r>
          </a:p>
          <a:p>
            <a:pPr>
              <a:lnSpc>
                <a:spcPct val="200000"/>
              </a:lnSpc>
            </a:pPr>
            <a:r>
              <a:rPr lang="en-US" altLang="zh-CN" b="1" dirty="0" smtClean="0"/>
              <a:t>Model Computation</a:t>
            </a:r>
            <a:endParaRPr lang="en-US" altLang="zh-CN" b="1"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14</a:t>
            </a:fld>
            <a:endParaRPr lang="zh-CN" altLang="en-US" dirty="0"/>
          </a:p>
        </p:txBody>
      </p:sp>
    </p:spTree>
    <p:extLst>
      <p:ext uri="{BB962C8B-B14F-4D97-AF65-F5344CB8AC3E}">
        <p14:creationId xmlns:p14="http://schemas.microsoft.com/office/powerpoint/2010/main" val="2302583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921" y="190469"/>
            <a:ext cx="8633859" cy="904874"/>
          </a:xfrm>
        </p:spPr>
        <p:txBody>
          <a:bodyPr>
            <a:normAutofit/>
          </a:bodyPr>
          <a:lstStyle/>
          <a:p>
            <a:r>
              <a:rPr lang="en-US" altLang="zh-CN" b="1" dirty="0" smtClean="0"/>
              <a:t>Model Computation</a:t>
            </a:r>
            <a:endParaRPr lang="en-US" altLang="zh-CN" b="1" dirty="0"/>
          </a:p>
        </p:txBody>
      </p:sp>
      <p:sp>
        <p:nvSpPr>
          <p:cNvPr id="19" name="内容占位符 2"/>
          <p:cNvSpPr txBox="1">
            <a:spLocks/>
          </p:cNvSpPr>
          <p:nvPr/>
        </p:nvSpPr>
        <p:spPr>
          <a:xfrm>
            <a:off x="345620" y="1117599"/>
            <a:ext cx="8246838" cy="454297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Algorithm</a:t>
            </a:r>
          </a:p>
          <a:p>
            <a:pPr marL="709200" lvl="1" indent="-457200">
              <a:lnSpc>
                <a:spcPct val="150000"/>
              </a:lnSpc>
              <a:buFont typeface="+mj-lt"/>
              <a:buAutoNum type="arabicPeriod"/>
            </a:pPr>
            <a:r>
              <a:rPr lang="en-US" altLang="zh-CN" sz="2000" dirty="0">
                <a:latin typeface="Arial" panose="020B0604020202020204" pitchFamily="34" charset="0"/>
              </a:rPr>
              <a:t>perform feature engineering </a:t>
            </a:r>
            <a:r>
              <a:rPr lang="en-US" altLang="zh-CN" sz="2000" dirty="0" smtClean="0">
                <a:latin typeface="Arial" panose="020B0604020202020204" pitchFamily="34" charset="0"/>
              </a:rPr>
              <a:t>for various domains</a:t>
            </a:r>
          </a:p>
          <a:p>
            <a:pPr lvl="2">
              <a:lnSpc>
                <a:spcPct val="150000"/>
              </a:lnSpc>
            </a:pPr>
            <a:r>
              <a:rPr lang="en-US" altLang="zh-CN" sz="2000" dirty="0">
                <a:latin typeface="Arial" panose="020B0604020202020204" pitchFamily="34" charset="0"/>
              </a:rPr>
              <a:t>Massive-domain categorical data, short text data, conventional numerical </a:t>
            </a:r>
            <a:r>
              <a:rPr lang="en-US" altLang="zh-CN" sz="2000" dirty="0" smtClean="0">
                <a:latin typeface="Arial" panose="020B0604020202020204" pitchFamily="34" charset="0"/>
              </a:rPr>
              <a:t>data</a:t>
            </a:r>
            <a:endParaRPr lang="en-US" altLang="zh-CN" sz="2000" b="1" dirty="0">
              <a:latin typeface="Arial" panose="020B0604020202020204" pitchFamily="34" charset="0"/>
            </a:endParaRPr>
          </a:p>
          <a:p>
            <a:pPr marL="709200" lvl="1" indent="-457200">
              <a:lnSpc>
                <a:spcPct val="150000"/>
              </a:lnSpc>
              <a:buFont typeface="+mj-lt"/>
              <a:buAutoNum type="arabicPeriod"/>
            </a:pPr>
            <a:r>
              <a:rPr lang="en-US" altLang="zh-CN" sz="2000" dirty="0" smtClean="0">
                <a:solidFill>
                  <a:srgbClr val="FF0000"/>
                </a:solidFill>
                <a:latin typeface="Arial" panose="020B0604020202020204" pitchFamily="34" charset="0"/>
              </a:rPr>
              <a:t>learn </a:t>
            </a:r>
            <a:r>
              <a:rPr lang="en-US" altLang="zh-CN" sz="2000" dirty="0">
                <a:solidFill>
                  <a:srgbClr val="FF0000"/>
                </a:solidFill>
                <a:latin typeface="Arial" panose="020B0604020202020204" pitchFamily="34" charset="0"/>
              </a:rPr>
              <a:t>each parameter by </a:t>
            </a:r>
            <a:r>
              <a:rPr lang="en-US" altLang="zh-CN" sz="2000" dirty="0" smtClean="0">
                <a:solidFill>
                  <a:srgbClr val="FF0000"/>
                </a:solidFill>
                <a:latin typeface="Arial" panose="020B0604020202020204" pitchFamily="34" charset="0"/>
              </a:rPr>
              <a:t>solving optimization model</a:t>
            </a:r>
          </a:p>
          <a:p>
            <a:pPr marL="709200" lvl="1" indent="-457200">
              <a:lnSpc>
                <a:spcPct val="150000"/>
              </a:lnSpc>
              <a:buFont typeface="+mj-lt"/>
              <a:buAutoNum type="arabicPeriod"/>
            </a:pPr>
            <a:endParaRPr lang="en-US" altLang="zh-CN" sz="2000" dirty="0">
              <a:solidFill>
                <a:srgbClr val="FF0000"/>
              </a:solidFill>
              <a:latin typeface="Arial" panose="020B0604020202020204" pitchFamily="34" charset="0"/>
            </a:endParaRPr>
          </a:p>
          <a:p>
            <a:pPr marL="709200" lvl="1" indent="-457200">
              <a:lnSpc>
                <a:spcPct val="150000"/>
              </a:lnSpc>
              <a:buFont typeface="+mj-lt"/>
              <a:buAutoNum type="arabicPeriod"/>
            </a:pPr>
            <a:r>
              <a:rPr lang="en-US" altLang="zh-CN" sz="2000" dirty="0" smtClean="0">
                <a:latin typeface="Arial" panose="020B0604020202020204" pitchFamily="34" charset="0"/>
              </a:rPr>
              <a:t>compute </a:t>
            </a:r>
            <a:r>
              <a:rPr lang="en-US" altLang="zh-CN" sz="2000" dirty="0">
                <a:latin typeface="Arial" panose="020B0604020202020204" pitchFamily="34" charset="0"/>
              </a:rPr>
              <a:t>outlier score for each data </a:t>
            </a:r>
            <a:r>
              <a:rPr lang="en-US" altLang="zh-CN" sz="2000" dirty="0" smtClean="0">
                <a:latin typeface="Arial" panose="020B0604020202020204" pitchFamily="34" charset="0"/>
              </a:rPr>
              <a:t>point</a:t>
            </a:r>
          </a:p>
          <a:p>
            <a:pPr lvl="2">
              <a:lnSpc>
                <a:spcPct val="150000"/>
              </a:lnSpc>
            </a:pPr>
            <a:r>
              <a:rPr lang="en-US" altLang="zh-CN" sz="2000" dirty="0">
                <a:latin typeface="Arial" panose="020B0604020202020204" pitchFamily="34" charset="0"/>
              </a:rPr>
              <a:t>larger value of the distance from the manifold are more indicative of </a:t>
            </a:r>
            <a:r>
              <a:rPr lang="en-US" altLang="zh-CN" sz="2000" dirty="0" err="1">
                <a:latin typeface="Arial" panose="020B0604020202020204" pitchFamily="34" charset="0"/>
              </a:rPr>
              <a:t>outlierness</a:t>
            </a:r>
            <a:endParaRPr lang="en-US" altLang="zh-CN" sz="2000" dirty="0">
              <a:latin typeface="Arial" panose="020B0604020202020204" pitchFamily="34" charset="0"/>
            </a:endParaRPr>
          </a:p>
        </p:txBody>
      </p:sp>
    </p:spTree>
    <p:extLst>
      <p:ext uri="{BB962C8B-B14F-4D97-AF65-F5344CB8AC3E}">
        <p14:creationId xmlns:p14="http://schemas.microsoft.com/office/powerpoint/2010/main" val="2469481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921" y="190469"/>
            <a:ext cx="8633859" cy="904874"/>
          </a:xfrm>
        </p:spPr>
        <p:txBody>
          <a:bodyPr>
            <a:normAutofit/>
          </a:bodyPr>
          <a:lstStyle/>
          <a:p>
            <a:r>
              <a:rPr lang="en-US" altLang="zh-CN" b="1" dirty="0" smtClean="0"/>
              <a:t>Parameter Learning</a:t>
            </a:r>
            <a:endParaRPr lang="en-US" altLang="zh-CN" b="1" dirty="0"/>
          </a:p>
        </p:txBody>
      </p:sp>
      <p:sp>
        <p:nvSpPr>
          <p:cNvPr id="19" name="内容占位符 2"/>
          <p:cNvSpPr txBox="1">
            <a:spLocks/>
          </p:cNvSpPr>
          <p:nvPr/>
        </p:nvSpPr>
        <p:spPr>
          <a:xfrm>
            <a:off x="345620" y="1117600"/>
            <a:ext cx="8246838" cy="116114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Natural Approach: Gradient-descent</a:t>
            </a:r>
          </a:p>
          <a:p>
            <a:pPr marL="594900" lvl="1" indent="-342900">
              <a:lnSpc>
                <a:spcPct val="150000"/>
              </a:lnSpc>
            </a:pPr>
            <a:r>
              <a:rPr lang="en-US" altLang="zh-CN" sz="2000" dirty="0" smtClean="0">
                <a:latin typeface="Arial" panose="020B0604020202020204" pitchFamily="34" charset="0"/>
              </a:rPr>
              <a:t>The update step is as follows: </a:t>
            </a:r>
          </a:p>
          <a:p>
            <a:pPr marL="36000" indent="0">
              <a:buNone/>
            </a:pPr>
            <a:endParaRPr lang="en-US" altLang="zh-CN" sz="2000" dirty="0">
              <a:latin typeface="Arial" panose="020B0604020202020204"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864388293"/>
              </p:ext>
            </p:extLst>
          </p:nvPr>
        </p:nvGraphicFramePr>
        <p:xfrm>
          <a:off x="3051175" y="2120797"/>
          <a:ext cx="1598612" cy="727075"/>
        </p:xfrm>
        <a:graphic>
          <a:graphicData uri="http://schemas.openxmlformats.org/presentationml/2006/ole">
            <mc:AlternateContent xmlns:mc="http://schemas.openxmlformats.org/markup-compatibility/2006">
              <mc:Choice xmlns:v="urn:schemas-microsoft-com:vml" Requires="v">
                <p:oleObj spid="_x0000_s20662" name="Equation" r:id="rId4" imgW="952200" imgH="431640" progId="Equation.DSMT4">
                  <p:embed/>
                </p:oleObj>
              </mc:Choice>
              <mc:Fallback>
                <p:oleObj name="Equation" r:id="rId4" imgW="952200" imgH="431640" progId="Equation.DSMT4">
                  <p:embed/>
                  <p:pic>
                    <p:nvPicPr>
                      <p:cNvPr id="0" name=""/>
                      <p:cNvPicPr/>
                      <p:nvPr/>
                    </p:nvPicPr>
                    <p:blipFill>
                      <a:blip r:embed="rId5"/>
                      <a:stretch>
                        <a:fillRect/>
                      </a:stretch>
                    </p:blipFill>
                    <p:spPr>
                      <a:xfrm>
                        <a:off x="3051175" y="2120797"/>
                        <a:ext cx="1598612" cy="727075"/>
                      </a:xfrm>
                      <a:prstGeom prst="rect">
                        <a:avLst/>
                      </a:prstGeom>
                    </p:spPr>
                  </p:pic>
                </p:oleObj>
              </mc:Fallback>
            </mc:AlternateContent>
          </a:graphicData>
        </a:graphic>
      </p:graphicFrame>
      <p:sp>
        <p:nvSpPr>
          <p:cNvPr id="10" name="内容占位符 2"/>
          <p:cNvSpPr txBox="1">
            <a:spLocks/>
          </p:cNvSpPr>
          <p:nvPr/>
        </p:nvSpPr>
        <p:spPr>
          <a:xfrm>
            <a:off x="374648" y="4380148"/>
            <a:ext cx="8246838" cy="157070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This process is inefficient</a:t>
            </a:r>
            <a:endParaRPr lang="en-US" altLang="zh-CN" sz="2400" b="1" dirty="0">
              <a:latin typeface="Arial" panose="020B0604020202020204" pitchFamily="34" charset="0"/>
            </a:endParaRPr>
          </a:p>
          <a:p>
            <a:pPr marL="594900" lvl="1" indent="-342900">
              <a:lnSpc>
                <a:spcPct val="150000"/>
              </a:lnSpc>
            </a:pPr>
            <a:r>
              <a:rPr lang="en-US" altLang="zh-CN" sz="2000" dirty="0" smtClean="0">
                <a:latin typeface="Arial" panose="020B0604020202020204" pitchFamily="34" charset="0"/>
              </a:rPr>
              <a:t>each data point contributes to the partial derivative, one must compute a summation over a large number of data points</a:t>
            </a:r>
          </a:p>
          <a:p>
            <a:pPr marL="36000" indent="0">
              <a:buNone/>
            </a:pPr>
            <a:endParaRPr lang="en-US" altLang="zh-CN" sz="2000" dirty="0">
              <a:latin typeface="Arial" panose="020B0604020202020204" pitchFamily="34" charset="0"/>
            </a:endParaRPr>
          </a:p>
        </p:txBody>
      </p:sp>
      <p:sp>
        <p:nvSpPr>
          <p:cNvPr id="7" name="内容占位符 2"/>
          <p:cNvSpPr txBox="1">
            <a:spLocks/>
          </p:cNvSpPr>
          <p:nvPr/>
        </p:nvSpPr>
        <p:spPr>
          <a:xfrm>
            <a:off x="761670" y="2847872"/>
            <a:ext cx="8246838" cy="1153432"/>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nSpc>
                <a:spcPct val="120000"/>
              </a:lnSpc>
              <a:buNone/>
            </a:pPr>
            <a:r>
              <a:rPr lang="en-US" altLang="zh-CN" sz="2000" dirty="0" smtClean="0">
                <a:latin typeface="Arial" panose="020B0604020202020204" pitchFamily="34" charset="0"/>
              </a:rPr>
              <a:t>    is the step-size, corresponding to the learning rate</a:t>
            </a:r>
          </a:p>
          <a:p>
            <a:pPr marL="252000" lvl="1" indent="0">
              <a:lnSpc>
                <a:spcPct val="120000"/>
              </a:lnSpc>
              <a:buNone/>
            </a:pPr>
            <a:r>
              <a:rPr lang="en-US" altLang="zh-CN" sz="2000" dirty="0" smtClean="0">
                <a:latin typeface="Arial" panose="020B0604020202020204" pitchFamily="34" charset="0"/>
              </a:rPr>
              <a:t>The update is performed for each parameter </a:t>
            </a:r>
          </a:p>
          <a:p>
            <a:pPr marL="36000" indent="0">
              <a:buNone/>
            </a:pPr>
            <a:endParaRPr lang="en-US" altLang="zh-CN" sz="2000" dirty="0">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20592376"/>
              </p:ext>
            </p:extLst>
          </p:nvPr>
        </p:nvGraphicFramePr>
        <p:xfrm>
          <a:off x="1076198" y="2965227"/>
          <a:ext cx="264886" cy="242812"/>
        </p:xfrm>
        <a:graphic>
          <a:graphicData uri="http://schemas.openxmlformats.org/presentationml/2006/ole">
            <mc:AlternateContent xmlns:mc="http://schemas.openxmlformats.org/markup-compatibility/2006">
              <mc:Choice xmlns:v="urn:schemas-microsoft-com:vml" Requires="v">
                <p:oleObj spid="_x0000_s20663" name="公式" r:id="rId6" imgW="152280" imgH="139680" progId="Equation.3">
                  <p:embed/>
                </p:oleObj>
              </mc:Choice>
              <mc:Fallback>
                <p:oleObj name="公式" r:id="rId6" imgW="152280" imgH="139680" progId="Equation.3">
                  <p:embed/>
                  <p:pic>
                    <p:nvPicPr>
                      <p:cNvPr id="0" name=""/>
                      <p:cNvPicPr/>
                      <p:nvPr/>
                    </p:nvPicPr>
                    <p:blipFill>
                      <a:blip r:embed="rId7"/>
                      <a:stretch>
                        <a:fillRect/>
                      </a:stretch>
                    </p:blipFill>
                    <p:spPr>
                      <a:xfrm>
                        <a:off x="1076198" y="2965227"/>
                        <a:ext cx="264886" cy="2428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65042329"/>
              </p:ext>
            </p:extLst>
          </p:nvPr>
        </p:nvGraphicFramePr>
        <p:xfrm>
          <a:off x="3051175" y="3765550"/>
          <a:ext cx="2593975" cy="425450"/>
        </p:xfrm>
        <a:graphic>
          <a:graphicData uri="http://schemas.openxmlformats.org/presentationml/2006/ole">
            <mc:AlternateContent xmlns:mc="http://schemas.openxmlformats.org/markup-compatibility/2006">
              <mc:Choice xmlns:v="urn:schemas-microsoft-com:vml" Requires="v">
                <p:oleObj spid="_x0000_s20664" name="Equation" r:id="rId8" imgW="1396800" imgH="228600" progId="Equation.DSMT4">
                  <p:embed/>
                </p:oleObj>
              </mc:Choice>
              <mc:Fallback>
                <p:oleObj name="Equation" r:id="rId8" imgW="1396800" imgH="228600" progId="Equation.DSMT4">
                  <p:embed/>
                  <p:pic>
                    <p:nvPicPr>
                      <p:cNvPr id="0" name=""/>
                      <p:cNvPicPr/>
                      <p:nvPr/>
                    </p:nvPicPr>
                    <p:blipFill>
                      <a:blip r:embed="rId9"/>
                      <a:stretch>
                        <a:fillRect/>
                      </a:stretch>
                    </p:blipFill>
                    <p:spPr>
                      <a:xfrm>
                        <a:off x="3051175" y="3765550"/>
                        <a:ext cx="2593975" cy="425450"/>
                      </a:xfrm>
                      <a:prstGeom prst="rect">
                        <a:avLst/>
                      </a:prstGeom>
                    </p:spPr>
                  </p:pic>
                </p:oleObj>
              </mc:Fallback>
            </mc:AlternateContent>
          </a:graphicData>
        </a:graphic>
      </p:graphicFrame>
    </p:spTree>
    <p:extLst>
      <p:ext uri="{BB962C8B-B14F-4D97-AF65-F5344CB8AC3E}">
        <p14:creationId xmlns:p14="http://schemas.microsoft.com/office/powerpoint/2010/main" val="355351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txBox="1">
            <a:spLocks/>
          </p:cNvSpPr>
          <p:nvPr/>
        </p:nvSpPr>
        <p:spPr>
          <a:xfrm>
            <a:off x="318696" y="1100767"/>
            <a:ext cx="8246838" cy="116114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Stochastic Gradient Descent</a:t>
            </a:r>
          </a:p>
          <a:p>
            <a:pPr marL="594900" lvl="1" indent="-342900">
              <a:lnSpc>
                <a:spcPct val="150000"/>
              </a:lnSpc>
            </a:pPr>
            <a:r>
              <a:rPr lang="en-US" altLang="zh-CN" sz="2000" dirty="0" smtClean="0">
                <a:latin typeface="Arial" panose="020B0604020202020204" pitchFamily="34" charset="0"/>
              </a:rPr>
              <a:t>The update step is as follows: </a:t>
            </a:r>
          </a:p>
          <a:p>
            <a:pPr marL="36000" indent="0">
              <a:buNone/>
            </a:pPr>
            <a:endParaRPr lang="en-US" altLang="zh-CN" sz="2000" dirty="0">
              <a:latin typeface="Arial" panose="020B0604020202020204" pitchFamily="34" charset="0"/>
            </a:endParaRPr>
          </a:p>
        </p:txBody>
      </p:sp>
      <p:sp>
        <p:nvSpPr>
          <p:cNvPr id="15" name="内容占位符 2"/>
          <p:cNvSpPr txBox="1">
            <a:spLocks/>
          </p:cNvSpPr>
          <p:nvPr/>
        </p:nvSpPr>
        <p:spPr>
          <a:xfrm>
            <a:off x="858448" y="2976710"/>
            <a:ext cx="7707086" cy="66672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buNone/>
            </a:pPr>
            <a:r>
              <a:rPr lang="en-US" altLang="zh-CN" sz="2000" dirty="0" smtClean="0">
                <a:latin typeface="Arial" panose="020B0604020202020204" pitchFamily="34" charset="0"/>
              </a:rPr>
              <a:t>Perform update based on the contribution of a single randomly chosen point in the data.</a:t>
            </a:r>
            <a:endParaRPr lang="en-US" altLang="zh-CN" sz="2000" dirty="0">
              <a:latin typeface="Arial" panose="020B0604020202020204"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269653683"/>
              </p:ext>
            </p:extLst>
          </p:nvPr>
        </p:nvGraphicFramePr>
        <p:xfrm>
          <a:off x="1945403" y="2119945"/>
          <a:ext cx="3367088" cy="768350"/>
        </p:xfrm>
        <a:graphic>
          <a:graphicData uri="http://schemas.openxmlformats.org/presentationml/2006/ole">
            <mc:AlternateContent xmlns:mc="http://schemas.openxmlformats.org/markup-compatibility/2006">
              <mc:Choice xmlns:v="urn:schemas-microsoft-com:vml" Requires="v">
                <p:oleObj spid="_x0000_s13560" name="Equation" r:id="rId4" imgW="2006280" imgH="457200" progId="Equation.DSMT4">
                  <p:embed/>
                </p:oleObj>
              </mc:Choice>
              <mc:Fallback>
                <p:oleObj name="Equation" r:id="rId4" imgW="2006280" imgH="457200" progId="Equation.DSMT4">
                  <p:embed/>
                  <p:pic>
                    <p:nvPicPr>
                      <p:cNvPr id="0" name=""/>
                      <p:cNvPicPr/>
                      <p:nvPr/>
                    </p:nvPicPr>
                    <p:blipFill>
                      <a:blip r:embed="rId5"/>
                      <a:stretch>
                        <a:fillRect/>
                      </a:stretch>
                    </p:blipFill>
                    <p:spPr>
                      <a:xfrm>
                        <a:off x="1945403" y="2119945"/>
                        <a:ext cx="3367088" cy="768350"/>
                      </a:xfrm>
                      <a:prstGeom prst="rect">
                        <a:avLst/>
                      </a:prstGeom>
                    </p:spPr>
                  </p:pic>
                </p:oleObj>
              </mc:Fallback>
            </mc:AlternateContent>
          </a:graphicData>
        </a:graphic>
      </p:graphicFrame>
      <p:sp>
        <p:nvSpPr>
          <p:cNvPr id="4" name="矩形 3"/>
          <p:cNvSpPr/>
          <p:nvPr/>
        </p:nvSpPr>
        <p:spPr>
          <a:xfrm>
            <a:off x="992222" y="3712405"/>
            <a:ext cx="7169284" cy="390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Arial" panose="020B0604020202020204" pitchFamily="34" charset="0"/>
                <a:cs typeface="Arial" panose="020B0604020202020204" pitchFamily="34" charset="0"/>
              </a:rPr>
              <a:t>Update only those </a:t>
            </a:r>
            <a:r>
              <a:rPr lang="en-US" altLang="zh-CN" i="1" dirty="0" smtClean="0">
                <a:solidFill>
                  <a:srgbClr val="FF0000"/>
                </a:solidFill>
                <a:latin typeface="Arial" panose="020B0604020202020204" pitchFamily="34" charset="0"/>
                <a:cs typeface="Arial" panose="020B0604020202020204" pitchFamily="34" charset="0"/>
              </a:rPr>
              <a:t>b</a:t>
            </a:r>
            <a:r>
              <a:rPr lang="en-US" altLang="zh-CN" i="1" baseline="-25000" dirty="0" smtClean="0">
                <a:solidFill>
                  <a:srgbClr val="FF0000"/>
                </a:solidFill>
                <a:latin typeface="Arial" panose="020B0604020202020204" pitchFamily="34" charset="0"/>
                <a:cs typeface="Arial" panose="020B0604020202020204" pitchFamily="34" charset="0"/>
              </a:rPr>
              <a:t>i</a:t>
            </a:r>
            <a:r>
              <a:rPr lang="en-US" altLang="zh-CN" dirty="0" smtClean="0">
                <a:solidFill>
                  <a:srgbClr val="FF0000"/>
                </a:solidFill>
                <a:latin typeface="Arial" panose="020B0604020202020204" pitchFamily="34" charset="0"/>
                <a:cs typeface="Arial" panose="020B0604020202020204" pitchFamily="34" charset="0"/>
              </a:rPr>
              <a:t>, </a:t>
            </a:r>
            <a:r>
              <a:rPr lang="en-US" altLang="zh-CN" i="1" dirty="0" err="1" smtClean="0">
                <a:solidFill>
                  <a:srgbClr val="FF0000"/>
                </a:solidFill>
                <a:latin typeface="Arial" panose="020B0604020202020204" pitchFamily="34" charset="0"/>
                <a:cs typeface="Arial" panose="020B0604020202020204" pitchFamily="34" charset="0"/>
              </a:rPr>
              <a:t>v</a:t>
            </a:r>
            <a:r>
              <a:rPr lang="en-US" altLang="zh-CN" i="1" baseline="-25000" dirty="0" err="1" smtClean="0">
                <a:solidFill>
                  <a:srgbClr val="FF0000"/>
                </a:solidFill>
                <a:latin typeface="Arial" panose="020B0604020202020204" pitchFamily="34" charset="0"/>
                <a:cs typeface="Arial" panose="020B0604020202020204" pitchFamily="34" charset="0"/>
              </a:rPr>
              <a:t>is</a:t>
            </a:r>
            <a:r>
              <a:rPr lang="en-US" altLang="zh-CN" dirty="0">
                <a:solidFill>
                  <a:srgbClr val="FF0000"/>
                </a:solidFill>
                <a:latin typeface="Arial" panose="020B0604020202020204" pitchFamily="34" charset="0"/>
                <a:cs typeface="Arial" panose="020B0604020202020204" pitchFamily="34" charset="0"/>
              </a:rPr>
              <a:t> </a:t>
            </a:r>
            <a:r>
              <a:rPr lang="en-US" altLang="zh-CN" dirty="0" smtClean="0">
                <a:solidFill>
                  <a:srgbClr val="FF0000"/>
                </a:solidFill>
                <a:latin typeface="Arial" panose="020B0604020202020204" pitchFamily="34" charset="0"/>
                <a:cs typeface="Arial" panose="020B0604020202020204" pitchFamily="34" charset="0"/>
              </a:rPr>
              <a:t>for which </a:t>
            </a:r>
            <a:r>
              <a:rPr lang="en-US" altLang="zh-CN" i="1" dirty="0" err="1" smtClean="0">
                <a:solidFill>
                  <a:srgbClr val="FF0000"/>
                </a:solidFill>
                <a:latin typeface="Arial" panose="020B0604020202020204" pitchFamily="34" charset="0"/>
                <a:cs typeface="Arial" panose="020B0604020202020204" pitchFamily="34" charset="0"/>
              </a:rPr>
              <a:t>z</a:t>
            </a:r>
            <a:r>
              <a:rPr lang="en-US" altLang="zh-CN" i="1" baseline="-25000" dirty="0" err="1" smtClean="0">
                <a:solidFill>
                  <a:srgbClr val="FF0000"/>
                </a:solidFill>
                <a:latin typeface="Arial" panose="020B0604020202020204" pitchFamily="34" charset="0"/>
                <a:cs typeface="Arial" panose="020B0604020202020204" pitchFamily="34" charset="0"/>
              </a:rPr>
              <a:t>pi</a:t>
            </a:r>
            <a:r>
              <a:rPr lang="en-US" altLang="zh-CN" dirty="0" smtClean="0">
                <a:solidFill>
                  <a:srgbClr val="FF0000"/>
                </a:solidFill>
                <a:latin typeface="Arial" panose="020B0604020202020204" pitchFamily="34" charset="0"/>
                <a:cs typeface="Arial" panose="020B0604020202020204" pitchFamily="34" charset="0"/>
              </a:rPr>
              <a:t> is non-zero</a:t>
            </a:r>
            <a:endParaRPr lang="zh-CN" altLang="en-US" dirty="0">
              <a:solidFill>
                <a:srgbClr val="FF0000"/>
              </a:solidFill>
              <a:latin typeface="Arial" panose="020B0604020202020204" pitchFamily="34" charset="0"/>
              <a:cs typeface="Arial" panose="020B0604020202020204" pitchFamily="34" charset="0"/>
            </a:endParaRPr>
          </a:p>
        </p:txBody>
      </p:sp>
      <p:sp>
        <p:nvSpPr>
          <p:cNvPr id="12" name="标题 1"/>
          <p:cNvSpPr>
            <a:spLocks noGrp="1"/>
          </p:cNvSpPr>
          <p:nvPr>
            <p:ph type="title"/>
          </p:nvPr>
        </p:nvSpPr>
        <p:spPr>
          <a:xfrm>
            <a:off x="364921" y="190469"/>
            <a:ext cx="8633859" cy="904874"/>
          </a:xfrm>
        </p:spPr>
        <p:txBody>
          <a:bodyPr>
            <a:normAutofit/>
          </a:bodyPr>
          <a:lstStyle/>
          <a:p>
            <a:r>
              <a:rPr lang="en-US" altLang="zh-CN" b="1" dirty="0" smtClean="0"/>
              <a:t>Parameter Learning</a:t>
            </a:r>
            <a:endParaRPr lang="en-US" altLang="zh-CN" b="1" dirty="0"/>
          </a:p>
        </p:txBody>
      </p:sp>
      <p:sp>
        <p:nvSpPr>
          <p:cNvPr id="10" name="内容占位符 2"/>
          <p:cNvSpPr txBox="1">
            <a:spLocks/>
          </p:cNvSpPr>
          <p:nvPr/>
        </p:nvSpPr>
        <p:spPr>
          <a:xfrm>
            <a:off x="318696" y="4358231"/>
            <a:ext cx="8246838" cy="19939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Computational Complexity</a:t>
            </a:r>
          </a:p>
          <a:p>
            <a:pPr marL="594900" lvl="1" indent="-342900">
              <a:lnSpc>
                <a:spcPct val="150000"/>
              </a:lnSpc>
            </a:pPr>
            <a:r>
              <a:rPr lang="en-US" altLang="zh-CN" sz="2000" dirty="0" smtClean="0">
                <a:latin typeface="Arial" panose="020B0604020202020204" pitchFamily="34" charset="0"/>
              </a:rPr>
              <a:t>O(</a:t>
            </a:r>
            <a:r>
              <a:rPr lang="en-US" altLang="zh-CN" sz="2000" i="1" dirty="0" smtClean="0">
                <a:latin typeface="Arial" panose="020B0604020202020204" pitchFamily="34" charset="0"/>
              </a:rPr>
              <a:t>k</a:t>
            </a:r>
            <a:r>
              <a:rPr lang="en-US" altLang="zh-CN" sz="2000" dirty="0" smtClean="0">
                <a:latin typeface="Arial" panose="020B0604020202020204" pitchFamily="34" charset="0"/>
              </a:rPr>
              <a:t>*</a:t>
            </a:r>
            <a:r>
              <a:rPr lang="en-US" altLang="zh-CN" sz="2000" i="1" dirty="0" smtClean="0">
                <a:latin typeface="Arial" panose="020B0604020202020204" pitchFamily="34" charset="0"/>
              </a:rPr>
              <a:t>N</a:t>
            </a:r>
            <a:r>
              <a:rPr lang="en-US" altLang="zh-CN" sz="2000" dirty="0" smtClean="0">
                <a:latin typeface="Arial" panose="020B0604020202020204" pitchFamily="34" charset="0"/>
              </a:rPr>
              <a:t>)</a:t>
            </a:r>
          </a:p>
          <a:p>
            <a:pPr lvl="2">
              <a:lnSpc>
                <a:spcPct val="120000"/>
              </a:lnSpc>
            </a:pPr>
            <a:r>
              <a:rPr lang="en-US" altLang="zh-CN" sz="2000" i="1" dirty="0" smtClean="0">
                <a:latin typeface="Arial" panose="020B0604020202020204" pitchFamily="34" charset="0"/>
              </a:rPr>
              <a:t>k</a:t>
            </a:r>
            <a:r>
              <a:rPr lang="en-US" altLang="zh-CN" sz="2000" dirty="0" smtClean="0">
                <a:latin typeface="Arial" panose="020B0604020202020204" pitchFamily="34" charset="0"/>
              </a:rPr>
              <a:t> is a small constant, </a:t>
            </a:r>
            <a:r>
              <a:rPr lang="en-US" altLang="zh-CN" sz="2000" dirty="0" err="1" smtClean="0">
                <a:latin typeface="Arial" panose="020B0604020202020204" pitchFamily="34" charset="0"/>
              </a:rPr>
              <a:t>eg</a:t>
            </a:r>
            <a:r>
              <a:rPr lang="en-US" altLang="zh-CN" sz="2000" dirty="0" smtClean="0">
                <a:latin typeface="Arial" panose="020B0604020202020204" pitchFamily="34" charset="0"/>
              </a:rPr>
              <a:t>. 10 or 50; </a:t>
            </a:r>
          </a:p>
          <a:p>
            <a:pPr lvl="2">
              <a:lnSpc>
                <a:spcPct val="120000"/>
              </a:lnSpc>
            </a:pPr>
            <a:r>
              <a:rPr lang="en-US" altLang="zh-CN" sz="2000" i="1" dirty="0" smtClean="0">
                <a:latin typeface="Arial" panose="020B0604020202020204" pitchFamily="34" charset="0"/>
              </a:rPr>
              <a:t>N</a:t>
            </a:r>
            <a:r>
              <a:rPr lang="en-US" altLang="zh-CN" sz="2000" dirty="0" smtClean="0">
                <a:latin typeface="Arial" panose="020B0604020202020204" pitchFamily="34" charset="0"/>
              </a:rPr>
              <a:t> is the number of non-zero  entries in the entire data set</a:t>
            </a:r>
          </a:p>
          <a:p>
            <a:pPr marL="36000" indent="0">
              <a:buNone/>
            </a:pPr>
            <a:endParaRPr lang="en-US" altLang="zh-CN" sz="2000" dirty="0">
              <a:latin typeface="Arial" panose="020B0604020202020204"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683841218"/>
              </p:ext>
            </p:extLst>
          </p:nvPr>
        </p:nvGraphicFramePr>
        <p:xfrm>
          <a:off x="5424725" y="2204306"/>
          <a:ext cx="2593975" cy="425450"/>
        </p:xfrm>
        <a:graphic>
          <a:graphicData uri="http://schemas.openxmlformats.org/presentationml/2006/ole">
            <mc:AlternateContent xmlns:mc="http://schemas.openxmlformats.org/markup-compatibility/2006">
              <mc:Choice xmlns:v="urn:schemas-microsoft-com:vml" Requires="v">
                <p:oleObj spid="_x0000_s13561" name="Equation" r:id="rId6" imgW="1396800" imgH="228600" progId="Equation.DSMT4">
                  <p:embed/>
                </p:oleObj>
              </mc:Choice>
              <mc:Fallback>
                <p:oleObj name="Equation" r:id="rId6" imgW="1396800" imgH="228600" progId="Equation.DSMT4">
                  <p:embed/>
                  <p:pic>
                    <p:nvPicPr>
                      <p:cNvPr id="0" name=""/>
                      <p:cNvPicPr/>
                      <p:nvPr/>
                    </p:nvPicPr>
                    <p:blipFill>
                      <a:blip r:embed="rId7"/>
                      <a:stretch>
                        <a:fillRect/>
                      </a:stretch>
                    </p:blipFill>
                    <p:spPr>
                      <a:xfrm>
                        <a:off x="5424725" y="2204306"/>
                        <a:ext cx="2593975" cy="425450"/>
                      </a:xfrm>
                      <a:prstGeom prst="rect">
                        <a:avLst/>
                      </a:prstGeom>
                    </p:spPr>
                  </p:pic>
                </p:oleObj>
              </mc:Fallback>
            </mc:AlternateContent>
          </a:graphicData>
        </a:graphic>
      </p:graphicFrame>
    </p:spTree>
    <p:extLst>
      <p:ext uri="{BB962C8B-B14F-4D97-AF65-F5344CB8AC3E}">
        <p14:creationId xmlns:p14="http://schemas.microsoft.com/office/powerpoint/2010/main" val="30591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lstStyle/>
          <a:p>
            <a:pPr>
              <a:lnSpc>
                <a:spcPct val="200000"/>
              </a:lnSpc>
            </a:pPr>
            <a:r>
              <a:rPr lang="en-US" altLang="zh-CN" dirty="0" smtClean="0"/>
              <a:t>Factorization Machines for Outlier Detection</a:t>
            </a:r>
          </a:p>
          <a:p>
            <a:pPr>
              <a:lnSpc>
                <a:spcPct val="200000"/>
              </a:lnSpc>
            </a:pPr>
            <a:r>
              <a:rPr lang="en-US" altLang="zh-CN" dirty="0" smtClean="0"/>
              <a:t>Model Computation</a:t>
            </a:r>
            <a:endParaRPr lang="en-US" altLang="zh-CN" dirty="0"/>
          </a:p>
          <a:p>
            <a:pPr>
              <a:lnSpc>
                <a:spcPct val="200000"/>
              </a:lnSpc>
            </a:pPr>
            <a:r>
              <a:rPr lang="en-US" altLang="zh-CN" b="1" dirty="0"/>
              <a:t>Experimental </a:t>
            </a:r>
            <a:r>
              <a:rPr lang="en-US" altLang="zh-CN" b="1" dirty="0" smtClean="0"/>
              <a:t>Study</a:t>
            </a:r>
            <a:endParaRPr lang="en-US" altLang="zh-CN" b="1"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18</a:t>
            </a:fld>
            <a:endParaRPr lang="zh-CN" altLang="en-US" dirty="0"/>
          </a:p>
        </p:txBody>
      </p:sp>
    </p:spTree>
    <p:extLst>
      <p:ext uri="{BB962C8B-B14F-4D97-AF65-F5344CB8AC3E}">
        <p14:creationId xmlns:p14="http://schemas.microsoft.com/office/powerpoint/2010/main" val="265031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a:t>Experimental </a:t>
            </a:r>
            <a:r>
              <a:rPr lang="en-US" altLang="zh-CN" b="1" dirty="0" smtClean="0"/>
              <a:t>Setups</a:t>
            </a:r>
            <a:endParaRPr lang="zh-CN" altLang="en-US" b="1" dirty="0"/>
          </a:p>
        </p:txBody>
      </p:sp>
      <p:sp>
        <p:nvSpPr>
          <p:cNvPr id="3" name="内容占位符 2"/>
          <p:cNvSpPr>
            <a:spLocks noGrp="1"/>
          </p:cNvSpPr>
          <p:nvPr>
            <p:ph idx="1"/>
          </p:nvPr>
        </p:nvSpPr>
        <p:spPr>
          <a:xfrm>
            <a:off x="374650" y="1095343"/>
            <a:ext cx="8394700" cy="448063"/>
          </a:xfrm>
        </p:spPr>
        <p:txBody>
          <a:bodyPr>
            <a:normAutofit/>
          </a:bodyPr>
          <a:lstStyle/>
          <a:p>
            <a:r>
              <a:rPr lang="en-US" altLang="zh-CN" sz="2400" b="1" dirty="0" smtClean="0"/>
              <a:t>Data Sets</a:t>
            </a:r>
            <a:endParaRPr lang="zh-CN" altLang="en-US" sz="2400"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19</a:t>
            </a:fld>
            <a:endParaRPr lang="zh-CN" altLang="en-US" dirty="0"/>
          </a:p>
        </p:txBody>
      </p:sp>
      <p:sp>
        <p:nvSpPr>
          <p:cNvPr id="8" name="内容占位符 2"/>
          <p:cNvSpPr txBox="1">
            <a:spLocks/>
          </p:cNvSpPr>
          <p:nvPr/>
        </p:nvSpPr>
        <p:spPr>
          <a:xfrm>
            <a:off x="510141" y="4920835"/>
            <a:ext cx="8633859" cy="957451"/>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200" dirty="0" smtClean="0">
                <a:solidFill>
                  <a:srgbClr val="FF0000"/>
                </a:solidFill>
                <a:latin typeface="Arial" panose="020B0604020202020204" pitchFamily="34" charset="0"/>
              </a:rPr>
              <a:t>Outlier injection on categorical data and short text data for ground-truth of outliers</a:t>
            </a:r>
          </a:p>
        </p:txBody>
      </p:sp>
      <p:graphicFrame>
        <p:nvGraphicFramePr>
          <p:cNvPr id="11" name="表格 10"/>
          <p:cNvGraphicFramePr>
            <a:graphicFrameLocks noGrp="1"/>
          </p:cNvGraphicFramePr>
          <p:nvPr>
            <p:extLst>
              <p:ext uri="{D42A27DB-BD31-4B8C-83A1-F6EECF244321}">
                <p14:modId xmlns:p14="http://schemas.microsoft.com/office/powerpoint/2010/main" val="2492130519"/>
              </p:ext>
            </p:extLst>
          </p:nvPr>
        </p:nvGraphicFramePr>
        <p:xfrm>
          <a:off x="763784" y="1692950"/>
          <a:ext cx="7616431" cy="2946400"/>
        </p:xfrm>
        <a:graphic>
          <a:graphicData uri="http://schemas.openxmlformats.org/drawingml/2006/table">
            <a:tbl>
              <a:tblPr firstRow="1" bandRow="1">
                <a:tableStyleId>{9D7B26C5-4107-4FEC-AEDC-1716B250A1EF}</a:tableStyleId>
              </a:tblPr>
              <a:tblGrid>
                <a:gridCol w="1254541"/>
                <a:gridCol w="1186775"/>
                <a:gridCol w="1021404"/>
                <a:gridCol w="1186775"/>
                <a:gridCol w="1643974"/>
                <a:gridCol w="1322962"/>
              </a:tblGrid>
              <a:tr h="269785">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Type</a:t>
                      </a:r>
                      <a:endParaRPr lang="zh-CN" altLang="en-US" sz="1600" dirty="0">
                        <a:latin typeface="Arial" panose="020B0604020202020204" pitchFamily="34" charset="0"/>
                        <a:cs typeface="Arial" panose="020B0604020202020204" pitchFamily="34" charset="0"/>
                      </a:endParaRPr>
                    </a:p>
                  </a:txBody>
                  <a:tcPr anchor="ctr">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Datasets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Records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Attributes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Distinct values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Outliers</a:t>
                      </a:r>
                      <a:r>
                        <a:rPr lang="en-US" altLang="zh-CN" sz="1600" baseline="0" dirty="0" smtClean="0">
                          <a:latin typeface="Arial" panose="020B0604020202020204" pitchFamily="34" charset="0"/>
                          <a:cs typeface="Arial" panose="020B0604020202020204" pitchFamily="34" charset="0"/>
                        </a:rPr>
                        <a:t>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785">
                <a:tc rowSpan="3">
                  <a:txBody>
                    <a:bodyPr/>
                    <a:lstStyle/>
                    <a:p>
                      <a:pPr algn="l">
                        <a:lnSpc>
                          <a:spcPts val="1600"/>
                        </a:lnSpc>
                      </a:pPr>
                      <a:r>
                        <a:rPr lang="en-US" altLang="zh-CN" sz="1600" dirty="0" smtClean="0">
                          <a:latin typeface="Arial" panose="020B0604020202020204" pitchFamily="34" charset="0"/>
                          <a:cs typeface="Arial" panose="020B0604020202020204" pitchFamily="34" charset="0"/>
                        </a:rPr>
                        <a:t>Sparse Categorical</a:t>
                      </a:r>
                      <a:r>
                        <a:rPr lang="en-US" altLang="zh-CN" sz="1600" baseline="0" dirty="0" smtClean="0">
                          <a:latin typeface="Arial" panose="020B0604020202020204" pitchFamily="34" charset="0"/>
                          <a:cs typeface="Arial" panose="020B0604020202020204" pitchFamily="34" charset="0"/>
                        </a:rPr>
                        <a:t> data</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smtClean="0">
                          <a:latin typeface="Arial" panose="020B0604020202020204" pitchFamily="34" charset="0"/>
                          <a:cs typeface="Arial" panose="020B0604020202020204" pitchFamily="34" charset="0"/>
                        </a:rPr>
                        <a:t>Publication</a:t>
                      </a: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44484</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203012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1.12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pPr>
                      <a:r>
                        <a:rPr lang="en-US" altLang="zh-CN" sz="1600" dirty="0" smtClean="0">
                          <a:latin typeface="Arial" panose="020B0604020202020204" pitchFamily="34" charset="0"/>
                          <a:cs typeface="Arial" panose="020B0604020202020204" pitchFamily="34" charset="0"/>
                        </a:rPr>
                        <a:t>Food</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25629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84098</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1.17</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269785">
                <a:tc vMerge="1">
                  <a:txBody>
                    <a:bodyPr/>
                    <a:lstStyle/>
                    <a:p>
                      <a:pPr algn="l">
                        <a:lnSpc>
                          <a:spcPts val="1600"/>
                        </a:lnSpc>
                      </a:pP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err="1" smtClean="0">
                          <a:latin typeface="Arial" panose="020B0604020202020204" pitchFamily="34" charset="0"/>
                          <a:cs typeface="Arial" panose="020B0604020202020204" pitchFamily="34" charset="0"/>
                        </a:rPr>
                        <a:t>Imdb</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29145</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178007</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1.37</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rowSpan="3">
                  <a:txBody>
                    <a:bodyPr/>
                    <a:lstStyle/>
                    <a:p>
                      <a:pPr algn="l">
                        <a:lnSpc>
                          <a:spcPts val="1600"/>
                        </a:lnSpc>
                      </a:pPr>
                      <a:r>
                        <a:rPr lang="en-US" altLang="zh-CN" sz="1600" dirty="0" smtClean="0">
                          <a:latin typeface="Arial" panose="020B0604020202020204" pitchFamily="34" charset="0"/>
                          <a:cs typeface="Arial" panose="020B0604020202020204" pitchFamily="34" charset="0"/>
                        </a:rPr>
                        <a:t>Short text data</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pPr>
                      <a:r>
                        <a:rPr lang="en-US" altLang="zh-CN" sz="1600" dirty="0" smtClean="0">
                          <a:latin typeface="Arial" panose="020B0604020202020204" pitchFamily="34" charset="0"/>
                          <a:cs typeface="Arial" panose="020B0604020202020204" pitchFamily="34" charset="0"/>
                        </a:rPr>
                        <a:t>Tweets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2510</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8.56</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5431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1.51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269785">
                <a:tc vMerge="1">
                  <a:txBody>
                    <a:bodyPr/>
                    <a:lstStyle/>
                    <a:p>
                      <a:pPr algn="l">
                        <a:lnSpc>
                          <a:spcPts val="1600"/>
                        </a:lnSpc>
                      </a:pP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err="1" smtClean="0">
                          <a:latin typeface="Arial" panose="020B0604020202020204" pitchFamily="34" charset="0"/>
                          <a:cs typeface="Arial" panose="020B0604020202020204" pitchFamily="34" charset="0"/>
                        </a:rPr>
                        <a:t>GNewsT</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11299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6.23</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9213</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1.69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err="1" smtClean="0">
                          <a:latin typeface="Arial" panose="020B0604020202020204" pitchFamily="34" charset="0"/>
                          <a:cs typeface="Arial" panose="020B0604020202020204" pitchFamily="34" charset="0"/>
                        </a:rPr>
                        <a:t>GNewsS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11299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22.19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22311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1.69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rowSpan="3">
                  <a:txBody>
                    <a:bodyPr/>
                    <a:lstStyle/>
                    <a:p>
                      <a:pPr algn="l">
                        <a:lnSpc>
                          <a:spcPts val="1600"/>
                        </a:lnSpc>
                      </a:pPr>
                      <a:r>
                        <a:rPr lang="en-US" altLang="zh-CN" sz="1600" dirty="0" smtClean="0">
                          <a:latin typeface="Arial" panose="020B0604020202020204" pitchFamily="34" charset="0"/>
                          <a:cs typeface="Arial" panose="020B0604020202020204" pitchFamily="34" charset="0"/>
                        </a:rPr>
                        <a:t>Numerical data</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err="1" smtClean="0">
                          <a:latin typeface="Arial" panose="020B0604020202020204" pitchFamily="34" charset="0"/>
                          <a:cs typeface="Arial" panose="020B0604020202020204" pitchFamily="34" charset="0"/>
                        </a:rPr>
                        <a:t>Smtp</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95156</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3</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207</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0.03</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smtClean="0">
                          <a:latin typeface="Arial" panose="020B0604020202020204" pitchFamily="34" charset="0"/>
                          <a:cs typeface="Arial" panose="020B0604020202020204" pitchFamily="34" charset="0"/>
                        </a:rPr>
                        <a:t>Shuttle</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45830</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9</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328</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0.53</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143370">
                <a:tc vMerge="1">
                  <a:txBody>
                    <a:bodyPr/>
                    <a:lstStyle/>
                    <a:p>
                      <a:pPr algn="l">
                        <a:lnSpc>
                          <a:spcPts val="1600"/>
                        </a:lnSpc>
                      </a:pP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pPr>
                      <a:r>
                        <a:rPr lang="en-US" altLang="zh-CN" sz="1600" dirty="0" err="1" smtClean="0">
                          <a:latin typeface="Arial" panose="020B0604020202020204" pitchFamily="34" charset="0"/>
                          <a:cs typeface="Arial" panose="020B0604020202020204" pitchFamily="34" charset="0"/>
                        </a:rPr>
                        <a:t>Annthyroid</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7200</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6</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317</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1600"/>
                        </a:lnSpc>
                      </a:pPr>
                      <a:r>
                        <a:rPr lang="en-US" altLang="zh-CN" sz="1600" dirty="0" smtClean="0">
                          <a:latin typeface="Arial" panose="020B0604020202020204" pitchFamily="34" charset="0"/>
                          <a:cs typeface="Arial" panose="020B0604020202020204" pitchFamily="34" charset="0"/>
                        </a:rPr>
                        <a:t>7.42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351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a:t>
            </a:fld>
            <a:endParaRPr lang="zh-CN" altLang="en-US" dirty="0"/>
          </a:p>
        </p:txBody>
      </p:sp>
      <p:sp>
        <p:nvSpPr>
          <p:cNvPr id="10" name="内容占位符 2"/>
          <p:cNvSpPr txBox="1">
            <a:spLocks/>
          </p:cNvSpPr>
          <p:nvPr/>
        </p:nvSpPr>
        <p:spPr>
          <a:xfrm>
            <a:off x="374651" y="1032121"/>
            <a:ext cx="8394698" cy="1033383"/>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latin typeface="Arial" panose="020B0604020202020204" pitchFamily="34" charset="0"/>
              </a:rPr>
              <a:t>Outlier </a:t>
            </a:r>
            <a:r>
              <a:rPr lang="en-US" altLang="zh-CN" sz="2400" b="1" dirty="0" smtClean="0">
                <a:latin typeface="Arial" panose="020B0604020202020204" pitchFamily="34" charset="0"/>
              </a:rPr>
              <a:t>Detection</a:t>
            </a:r>
          </a:p>
          <a:p>
            <a:pPr lvl="1">
              <a:lnSpc>
                <a:spcPct val="110000"/>
              </a:lnSpc>
            </a:pPr>
            <a:r>
              <a:rPr lang="en-US" altLang="zh-CN" dirty="0">
                <a:latin typeface="Arial" panose="020B0604020202020204" pitchFamily="34" charset="0"/>
              </a:rPr>
              <a:t>Numerous applications in various domains</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43" y="2046892"/>
            <a:ext cx="1819738" cy="1333961"/>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8177" y="2046892"/>
            <a:ext cx="1353971" cy="1333961"/>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7127" y="2046625"/>
            <a:ext cx="1412187" cy="1333961"/>
          </a:xfrm>
          <a:prstGeom prst="rect">
            <a:avLst/>
          </a:prstGeom>
        </p:spPr>
      </p:pic>
      <p:sp>
        <p:nvSpPr>
          <p:cNvPr id="11" name="内容占位符 2"/>
          <p:cNvSpPr txBox="1">
            <a:spLocks/>
          </p:cNvSpPr>
          <p:nvPr/>
        </p:nvSpPr>
        <p:spPr>
          <a:xfrm>
            <a:off x="374651" y="4504116"/>
            <a:ext cx="8394698" cy="1416237"/>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Highly sparse data is very </a:t>
            </a:r>
            <a:r>
              <a:rPr lang="en-US" altLang="zh-CN" sz="2400" b="1" dirty="0">
                <a:latin typeface="Arial" panose="020B0604020202020204" pitchFamily="34" charset="0"/>
              </a:rPr>
              <a:t>c</a:t>
            </a:r>
            <a:r>
              <a:rPr lang="en-US" altLang="zh-CN" sz="2400" b="1" dirty="0" smtClean="0">
                <a:latin typeface="Arial" panose="020B0604020202020204" pitchFamily="34" charset="0"/>
              </a:rPr>
              <a:t>ommon</a:t>
            </a:r>
          </a:p>
          <a:p>
            <a:pPr lvl="1">
              <a:lnSpc>
                <a:spcPct val="110000"/>
              </a:lnSpc>
            </a:pPr>
            <a:r>
              <a:rPr lang="en-US" altLang="zh-CN" dirty="0" smtClean="0">
                <a:latin typeface="Arial" panose="020B0604020202020204" pitchFamily="34" charset="0"/>
              </a:rPr>
              <a:t>binary </a:t>
            </a:r>
            <a:r>
              <a:rPr lang="en-US" altLang="zh-CN" dirty="0">
                <a:latin typeface="Arial" panose="020B0604020202020204" pitchFamily="34" charset="0"/>
              </a:rPr>
              <a:t>data, </a:t>
            </a:r>
            <a:r>
              <a:rPr lang="en-US" altLang="zh-CN" dirty="0" smtClean="0">
                <a:latin typeface="Arial" panose="020B0604020202020204" pitchFamily="34" charset="0"/>
              </a:rPr>
              <a:t>sparse numerical data, short text data, </a:t>
            </a:r>
          </a:p>
          <a:p>
            <a:pPr marL="252000" lvl="1" indent="0">
              <a:lnSpc>
                <a:spcPct val="110000"/>
              </a:lnSpc>
              <a:buNone/>
            </a:pPr>
            <a:r>
              <a:rPr lang="en-US" altLang="zh-CN" dirty="0" smtClean="0">
                <a:latin typeface="Arial" panose="020B0604020202020204" pitchFamily="34" charset="0"/>
              </a:rPr>
              <a:t>    massive-domain </a:t>
            </a:r>
            <a:r>
              <a:rPr lang="en-US" altLang="zh-CN" dirty="0">
                <a:latin typeface="Arial" panose="020B0604020202020204" pitchFamily="34" charset="0"/>
              </a:rPr>
              <a:t>categorical data</a:t>
            </a:r>
            <a:r>
              <a:rPr lang="en-US" altLang="zh-CN" dirty="0" smtClean="0">
                <a:latin typeface="Arial" panose="020B0604020202020204" pitchFamily="34" charset="0"/>
              </a:rPr>
              <a:t>…</a:t>
            </a:r>
            <a:endParaRPr lang="en-US" altLang="zh-CN" dirty="0">
              <a:latin typeface="Arial" panose="020B0604020202020204" pitchFamily="34" charset="0"/>
            </a:endParaRPr>
          </a:p>
        </p:txBody>
      </p:sp>
      <p:sp>
        <p:nvSpPr>
          <p:cNvPr id="17" name="内容占位符 2"/>
          <p:cNvSpPr txBox="1">
            <a:spLocks/>
          </p:cNvSpPr>
          <p:nvPr/>
        </p:nvSpPr>
        <p:spPr>
          <a:xfrm>
            <a:off x="354015" y="3475352"/>
            <a:ext cx="8394698" cy="856435"/>
          </a:xfrm>
          <a:prstGeom prst="rect">
            <a:avLst/>
          </a:prstGeom>
        </p:spPr>
        <p:txBody>
          <a:bodyPr vert="horz" lIns="91440" tIns="45720" rIns="91440" bIns="45720" rtlCol="0" anchor="ctr">
            <a:normAutofit fontScale="925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2600" dirty="0" smtClean="0">
                <a:latin typeface="Arial" panose="020B0604020202020204" pitchFamily="34" charset="0"/>
              </a:rPr>
              <a:t>Widely studied in conventional (dense) data</a:t>
            </a:r>
          </a:p>
          <a:p>
            <a:pPr marL="252000" lvl="1" indent="0">
              <a:lnSpc>
                <a:spcPct val="110000"/>
              </a:lnSpc>
              <a:buNone/>
            </a:pPr>
            <a:r>
              <a:rPr lang="en-US" altLang="zh-CN" sz="2200" dirty="0" smtClean="0">
                <a:latin typeface="Arial" panose="020B0604020202020204" pitchFamily="34" charset="0"/>
              </a:rPr>
              <a:t>    distance-based, pattern-based…</a:t>
            </a:r>
            <a:r>
              <a:rPr lang="en-US" altLang="zh-CN" sz="2200" dirty="0">
                <a:latin typeface="Arial" panose="020B0604020202020204" pitchFamily="34" charset="0"/>
              </a:rPr>
              <a:t> </a:t>
            </a:r>
            <a:r>
              <a:rPr lang="en-US" altLang="zh-CN" sz="2200" dirty="0">
                <a:solidFill>
                  <a:srgbClr val="00008B"/>
                </a:solidFill>
                <a:latin typeface="Arial" panose="020B0604020202020204" pitchFamily="34" charset="0"/>
              </a:rPr>
              <a:t>[</a:t>
            </a:r>
            <a:r>
              <a:rPr lang="en-US" altLang="zh-CN" sz="2200" dirty="0" err="1">
                <a:solidFill>
                  <a:srgbClr val="00008B"/>
                </a:solidFill>
                <a:latin typeface="Arial" panose="020B0604020202020204" pitchFamily="34" charset="0"/>
              </a:rPr>
              <a:t>Charu</a:t>
            </a:r>
            <a:r>
              <a:rPr lang="en-US" altLang="zh-CN" sz="2200" dirty="0">
                <a:solidFill>
                  <a:srgbClr val="00008B"/>
                </a:solidFill>
                <a:latin typeface="Arial" panose="020B0604020202020204" pitchFamily="34" charset="0"/>
              </a:rPr>
              <a:t> C. Aggarwal 2013]</a:t>
            </a:r>
          </a:p>
        </p:txBody>
      </p:sp>
      <p:cxnSp>
        <p:nvCxnSpPr>
          <p:cNvPr id="19" name="直接连接符 18"/>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67397" y="6489912"/>
            <a:ext cx="7944939" cy="338554"/>
          </a:xfrm>
          <a:prstGeom prst="rect">
            <a:avLst/>
          </a:prstGeom>
        </p:spPr>
        <p:txBody>
          <a:bodyPr wrap="square">
            <a:spAutoFit/>
          </a:bodyPr>
          <a:lstStyle/>
          <a:p>
            <a:r>
              <a:rPr lang="en-US" altLang="zh-CN" sz="1600" dirty="0" err="1"/>
              <a:t>Charu</a:t>
            </a:r>
            <a:r>
              <a:rPr lang="en-US" altLang="zh-CN" sz="1600" dirty="0"/>
              <a:t> C. Aggarwal. Outlier Analysis. Springer, 2013</a:t>
            </a:r>
            <a:endParaRPr lang="zh-CN" altLang="en-US" sz="1600" dirty="0"/>
          </a:p>
        </p:txBody>
      </p:sp>
    </p:spTree>
    <p:extLst>
      <p:ext uri="{BB962C8B-B14F-4D97-AF65-F5344CB8AC3E}">
        <p14:creationId xmlns:p14="http://schemas.microsoft.com/office/powerpoint/2010/main" val="11723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20</a:t>
            </a:fld>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1403706678"/>
              </p:ext>
            </p:extLst>
          </p:nvPr>
        </p:nvGraphicFramePr>
        <p:xfrm>
          <a:off x="576153" y="1572875"/>
          <a:ext cx="8059848" cy="2265680"/>
        </p:xfrm>
        <a:graphic>
          <a:graphicData uri="http://schemas.openxmlformats.org/drawingml/2006/table">
            <a:tbl>
              <a:tblPr firstRow="1" bandRow="1">
                <a:tableStyleId>{5C22544A-7EE6-4342-B048-85BDC9FD1C3A}</a:tableStyleId>
              </a:tblPr>
              <a:tblGrid>
                <a:gridCol w="1940391"/>
                <a:gridCol w="6119457"/>
              </a:tblGrid>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KNN-Lin</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KNN with Lin</a:t>
                      </a:r>
                      <a:r>
                        <a:rPr lang="en-US" altLang="zh-CN" sz="1600" b="0" baseline="0" dirty="0" smtClean="0">
                          <a:solidFill>
                            <a:schemeClr val="tx1"/>
                          </a:solidFill>
                          <a:latin typeface="Arial" panose="020B0604020202020204" pitchFamily="34" charset="0"/>
                          <a:cs typeface="Arial" panose="020B0604020202020204" pitchFamily="34" charset="0"/>
                        </a:rPr>
                        <a:t> similarity measure [SDM’ 08]</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KNN-OF</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KNN with OF similarity measure [SDM</a:t>
                      </a:r>
                      <a:r>
                        <a:rPr lang="en-US" altLang="zh-CN" sz="1600" b="0" baseline="0" dirty="0" smtClean="0">
                          <a:solidFill>
                            <a:schemeClr val="tx1"/>
                          </a:solidFill>
                          <a:latin typeface="Arial" panose="020B0604020202020204" pitchFamily="34" charset="0"/>
                          <a:cs typeface="Arial" panose="020B0604020202020204" pitchFamily="34" charset="0"/>
                        </a:rPr>
                        <a:t>’ </a:t>
                      </a:r>
                      <a:r>
                        <a:rPr lang="en-US" altLang="zh-CN" sz="1600" b="0" dirty="0" smtClean="0">
                          <a:solidFill>
                            <a:schemeClr val="tx1"/>
                          </a:solidFill>
                          <a:latin typeface="Arial" panose="020B0604020202020204" pitchFamily="34" charset="0"/>
                          <a:cs typeface="Arial" panose="020B0604020202020204" pitchFamily="34" charset="0"/>
                        </a:rPr>
                        <a:t>08]</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CBRW</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A</a:t>
                      </a:r>
                      <a:r>
                        <a:rPr lang="en-US" altLang="zh-CN" sz="1600" b="0" baseline="0" dirty="0" smtClean="0">
                          <a:solidFill>
                            <a:schemeClr val="tx1"/>
                          </a:solidFill>
                          <a:latin typeface="Arial" panose="020B0604020202020204" pitchFamily="34" charset="0"/>
                          <a:cs typeface="Arial" panose="020B0604020202020204" pitchFamily="34" charset="0"/>
                        </a:rPr>
                        <a:t> very recent method based on random walk [IJCAI’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KNN-Text</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dirty="0" smtClean="0">
                          <a:solidFill>
                            <a:schemeClr val="tx1"/>
                          </a:solidFill>
                          <a:latin typeface="Arial" panose="020B0604020202020204" pitchFamily="34" charset="0"/>
                          <a:cs typeface="Arial" panose="020B0604020202020204" pitchFamily="34" charset="0"/>
                        </a:rPr>
                        <a:t>KNN with cosine similarity measure [Springer’ 13]</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LDA</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dirty="0" smtClean="0">
                          <a:solidFill>
                            <a:schemeClr val="tx1"/>
                          </a:solidFill>
                          <a:latin typeface="Arial" panose="020B0604020202020204" pitchFamily="34" charset="0"/>
                          <a:cs typeface="Arial" panose="020B0604020202020204" pitchFamily="34" charset="0"/>
                        </a:rPr>
                        <a:t>A</a:t>
                      </a:r>
                      <a:r>
                        <a:rPr lang="en-US" altLang="zh-CN" sz="1600" baseline="0" dirty="0" smtClean="0">
                          <a:solidFill>
                            <a:schemeClr val="tx1"/>
                          </a:solidFill>
                          <a:latin typeface="Arial" panose="020B0604020202020204" pitchFamily="34" charset="0"/>
                          <a:cs typeface="Arial" panose="020B0604020202020204" pitchFamily="34" charset="0"/>
                        </a:rPr>
                        <a:t> popular probability-based method</a:t>
                      </a:r>
                      <a:r>
                        <a:rPr lang="en-US" altLang="zh-CN" sz="1600" dirty="0" smtClean="0">
                          <a:solidFill>
                            <a:schemeClr val="tx1"/>
                          </a:solidFill>
                          <a:latin typeface="Arial" panose="020B0604020202020204" pitchFamily="34" charset="0"/>
                          <a:cs typeface="Arial" panose="020B0604020202020204" pitchFamily="34" charset="0"/>
                        </a:rPr>
                        <a:t> [JMLR’ 03]</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GSDPMM</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600"/>
                        </a:lnSpc>
                      </a:pPr>
                      <a:r>
                        <a:rPr lang="en-US" altLang="zh-CN" sz="1600" dirty="0" smtClean="0">
                          <a:solidFill>
                            <a:schemeClr val="tx1"/>
                          </a:solidFill>
                          <a:latin typeface="Arial" panose="020B0604020202020204" pitchFamily="34" charset="0"/>
                          <a:cs typeface="Arial" panose="020B0604020202020204" pitchFamily="34" charset="0"/>
                        </a:rPr>
                        <a:t>A recent method based on </a:t>
                      </a:r>
                      <a:r>
                        <a:rPr lang="en-US" altLang="zh-CN" sz="1600" dirty="0" err="1" smtClean="0">
                          <a:solidFill>
                            <a:schemeClr val="tx1"/>
                          </a:solidFill>
                          <a:latin typeface="Arial" panose="020B0604020202020204" pitchFamily="34" charset="0"/>
                          <a:cs typeface="Arial" panose="020B0604020202020204" pitchFamily="34" charset="0"/>
                        </a:rPr>
                        <a:t>Dirichlet</a:t>
                      </a:r>
                      <a:r>
                        <a:rPr lang="en-US" altLang="zh-CN" sz="1600" dirty="0" smtClean="0">
                          <a:solidFill>
                            <a:schemeClr val="tx1"/>
                          </a:solidFill>
                          <a:latin typeface="Arial" panose="020B0604020202020204" pitchFamily="34" charset="0"/>
                          <a:cs typeface="Arial" panose="020B0604020202020204" pitchFamily="34" charset="0"/>
                        </a:rPr>
                        <a:t> Process Multinomial Mixture</a:t>
                      </a:r>
                      <a:r>
                        <a:rPr lang="en-US" altLang="zh-CN" sz="1600" baseline="0" dirty="0" smtClean="0">
                          <a:solidFill>
                            <a:schemeClr val="tx1"/>
                          </a:solidFill>
                          <a:latin typeface="Arial" panose="020B0604020202020204" pitchFamily="34" charset="0"/>
                          <a:cs typeface="Arial" panose="020B0604020202020204" pitchFamily="34" charset="0"/>
                        </a:rPr>
                        <a:t> model </a:t>
                      </a:r>
                      <a:r>
                        <a:rPr lang="en-US" altLang="zh-CN" sz="1600" dirty="0" smtClean="0">
                          <a:solidFill>
                            <a:schemeClr val="tx1"/>
                          </a:solidFill>
                          <a:latin typeface="Arial" panose="020B0604020202020204" pitchFamily="34" charset="0"/>
                          <a:cs typeface="Arial" panose="020B0604020202020204" pitchFamily="34" charset="0"/>
                        </a:rPr>
                        <a:t>[ICDE’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LOF</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A widely used method based on the local density [</a:t>
                      </a:r>
                      <a:r>
                        <a:rPr lang="en-US" altLang="zh-CN" sz="1600" b="0" dirty="0" err="1" smtClean="0">
                          <a:solidFill>
                            <a:schemeClr val="tx1"/>
                          </a:solidFill>
                          <a:latin typeface="Arial" panose="020B0604020202020204" pitchFamily="34" charset="0"/>
                          <a:cs typeface="Arial" panose="020B0604020202020204" pitchFamily="34" charset="0"/>
                        </a:rPr>
                        <a:t>Sigmod</a:t>
                      </a:r>
                      <a:r>
                        <a:rPr lang="en-US" altLang="zh-CN" sz="1600" b="0" dirty="0" smtClean="0">
                          <a:solidFill>
                            <a:schemeClr val="tx1"/>
                          </a:solidFill>
                          <a:latin typeface="Arial" panose="020B0604020202020204" pitchFamily="34" charset="0"/>
                          <a:cs typeface="Arial" panose="020B0604020202020204" pitchFamily="34" charset="0"/>
                        </a:rPr>
                        <a:t>’ 00]</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 name="文本框 13"/>
          <p:cNvSpPr txBox="1"/>
          <p:nvPr/>
        </p:nvSpPr>
        <p:spPr>
          <a:xfrm>
            <a:off x="-362368" y="5843680"/>
            <a:ext cx="8429264" cy="584775"/>
          </a:xfrm>
          <a:prstGeom prst="rect">
            <a:avLst/>
          </a:prstGeom>
          <a:noFill/>
        </p:spPr>
        <p:txBody>
          <a:bodyPr wrap="square" rtlCol="0">
            <a:spAutoFit/>
          </a:bodyPr>
          <a:lstStyle/>
          <a:p>
            <a:pPr marL="1257300" lvl="2" indent="-342900">
              <a:buFont typeface="Arial" panose="020B0604020202020204" pitchFamily="34" charset="0"/>
              <a:buChar char="•"/>
            </a:pPr>
            <a:r>
              <a:rPr lang="en-US" altLang="zh-CN" sz="1600" dirty="0" smtClean="0">
                <a:latin typeface="Arial" panose="020B0604020202020204" pitchFamily="34" charset="0"/>
                <a:cs typeface="Arial" panose="020B0604020202020204" pitchFamily="34" charset="0"/>
              </a:rPr>
              <a:t>C/C++ with no parallelization</a:t>
            </a:r>
            <a:r>
              <a:rPr lang="en-US" altLang="zh-CN" sz="1600" i="1" dirty="0" smtClean="0">
                <a:solidFill>
                  <a:srgbClr val="FF0000"/>
                </a:solidFill>
                <a:latin typeface="Arial" panose="020B0604020202020204" pitchFamily="34" charset="0"/>
                <a:cs typeface="Arial" panose="020B0604020202020204" pitchFamily="34" charset="0"/>
              </a:rPr>
              <a:t> </a:t>
            </a:r>
          </a:p>
          <a:p>
            <a:pPr marL="1257300" lvl="2"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2 Intel Xeon 2.3GHz CPUs and 64GB of Memory</a:t>
            </a:r>
          </a:p>
        </p:txBody>
      </p:sp>
      <p:graphicFrame>
        <p:nvGraphicFramePr>
          <p:cNvPr id="17" name="表格 16"/>
          <p:cNvGraphicFramePr>
            <a:graphicFrameLocks noGrp="1"/>
          </p:cNvGraphicFramePr>
          <p:nvPr>
            <p:extLst>
              <p:ext uri="{D42A27DB-BD31-4B8C-83A1-F6EECF244321}">
                <p14:modId xmlns:p14="http://schemas.microsoft.com/office/powerpoint/2010/main" val="4085799778"/>
              </p:ext>
            </p:extLst>
          </p:nvPr>
        </p:nvGraphicFramePr>
        <p:xfrm>
          <a:off x="544013" y="4178515"/>
          <a:ext cx="6907374" cy="1178560"/>
        </p:xfrm>
        <a:graphic>
          <a:graphicData uri="http://schemas.openxmlformats.org/drawingml/2006/table">
            <a:tbl>
              <a:tblPr firstRow="1" bandRow="1">
                <a:tableStyleId>{2D5ABB26-0587-4C30-8999-92F81FD0307C}</a:tableStyleId>
              </a:tblPr>
              <a:tblGrid>
                <a:gridCol w="2808787"/>
                <a:gridCol w="1462391"/>
                <a:gridCol w="1274324"/>
                <a:gridCol w="1361872"/>
              </a:tblGrid>
              <a:tr h="236304">
                <a:tc>
                  <a:txBody>
                    <a:bodyPr/>
                    <a:lstStyle/>
                    <a:p>
                      <a:pPr marL="0" indent="0" algn="l">
                        <a:lnSpc>
                          <a:spcPts val="1600"/>
                        </a:lnSpc>
                        <a:buFont typeface="Arial" panose="020B0604020202020204" pitchFamily="34" charset="0"/>
                        <a:buNone/>
                      </a:pP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a</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k</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l-GR" altLang="zh-CN" sz="1600" dirty="0" smtClean="0"/>
                        <a:t>λ</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r>
              <a:tr h="236304">
                <a:tc>
                  <a:txBody>
                    <a:bodyPr/>
                    <a:lstStyle/>
                    <a:p>
                      <a:pPr marL="285750" indent="-285750" algn="l">
                        <a:lnSpc>
                          <a:spcPts val="1600"/>
                        </a:lnSpc>
                        <a:buFont typeface="Arial" panose="020B0604020202020204" pitchFamily="34" charset="0"/>
                        <a:buChar char="•"/>
                      </a:pPr>
                      <a:r>
                        <a:rPr lang="en-US" altLang="zh-CN" sz="1600" dirty="0" smtClean="0"/>
                        <a:t>Sparse Categorical data</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0.01</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50</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1</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r>
              <a:tr h="236304">
                <a:tc>
                  <a:txBody>
                    <a:bodyPr/>
                    <a:lstStyle/>
                    <a:p>
                      <a:pPr marL="285750" indent="-285750" algn="l">
                        <a:lnSpc>
                          <a:spcPts val="1600"/>
                        </a:lnSpc>
                        <a:buFont typeface="Arial" panose="020B0604020202020204" pitchFamily="34" charset="0"/>
                        <a:buChar char="•"/>
                      </a:pPr>
                      <a:r>
                        <a:rPr lang="en-US" altLang="zh-CN" sz="1600" dirty="0" smtClean="0"/>
                        <a:t>Short </a:t>
                      </a:r>
                      <a:r>
                        <a:rPr lang="en-US" altLang="zh-CN" sz="1600" dirty="0" err="1" smtClean="0"/>
                        <a:t>ext</a:t>
                      </a:r>
                      <a:r>
                        <a:rPr lang="en-US" altLang="zh-CN" sz="1600" dirty="0" smtClean="0"/>
                        <a:t> data</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0.1</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dirty="0" smtClean="0"/>
                        <a:t>50</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a:lnSpc>
                          <a:spcPts val="1600"/>
                        </a:lnSpc>
                      </a:pPr>
                      <a:r>
                        <a:rPr lang="en-US" altLang="zh-CN" sz="1600" smtClean="0"/>
                        <a:t>0.2</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r>
              <a:tr h="236304">
                <a:tc>
                  <a:txBody>
                    <a:bodyPr/>
                    <a:lstStyle/>
                    <a:p>
                      <a:pPr marL="285750" indent="-285750" algn="l">
                        <a:lnSpc>
                          <a:spcPts val="1600"/>
                        </a:lnSpc>
                        <a:buFont typeface="Arial" panose="020B0604020202020204" pitchFamily="34" charset="0"/>
                        <a:buChar char="•"/>
                      </a:pPr>
                      <a:r>
                        <a:rPr lang="en-US" altLang="zh-CN" sz="1600" dirty="0" smtClean="0"/>
                        <a:t>Numerical data</a:t>
                      </a:r>
                      <a:endParaRPr lang="zh-CN" altLang="en-US" sz="1600" b="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dirty="0" smtClean="0"/>
                        <a:t>0.01</a:t>
                      </a:r>
                      <a:endParaRPr lang="en-US" altLang="zh-CN" sz="1600" dirty="0" smtClean="0">
                        <a:solidFill>
                          <a:schemeClr val="tx1"/>
                        </a:solidFill>
                        <a:latin typeface="Arial" panose="020B0604020202020204" pitchFamily="34" charset="0"/>
                        <a:cs typeface="Arial" panose="020B0604020202020204" pitchFamily="34" charset="0"/>
                      </a:endParaRPr>
                    </a:p>
                  </a:txBody>
                  <a:tcPr anchor="ct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dirty="0" smtClean="0"/>
                        <a:t>10</a:t>
                      </a:r>
                      <a:endParaRPr lang="en-US" altLang="zh-CN" sz="1600" dirty="0" smtClean="0">
                        <a:solidFill>
                          <a:schemeClr val="tx1"/>
                        </a:solidFill>
                        <a:latin typeface="Arial" panose="020B0604020202020204" pitchFamily="34" charset="0"/>
                        <a:cs typeface="Arial" panose="020B0604020202020204" pitchFamily="34" charset="0"/>
                      </a:endParaRPr>
                    </a:p>
                  </a:txBody>
                  <a:tcPr anchor="ct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dirty="0" smtClean="0"/>
                        <a:t>0.2</a:t>
                      </a:r>
                      <a:endParaRPr lang="en-US" altLang="zh-CN" sz="1600" dirty="0" smtClean="0">
                        <a:solidFill>
                          <a:schemeClr val="tx1"/>
                        </a:solidFill>
                        <a:latin typeface="Arial" panose="020B0604020202020204" pitchFamily="34" charset="0"/>
                        <a:cs typeface="Arial" panose="020B0604020202020204" pitchFamily="34" charset="0"/>
                      </a:endParaRPr>
                    </a:p>
                  </a:txBody>
                  <a:tcPr anchor="ctr"/>
                </a:tc>
              </a:tr>
            </a:tbl>
          </a:graphicData>
        </a:graphic>
      </p:graphicFrame>
      <p:sp>
        <p:nvSpPr>
          <p:cNvPr id="11" name="内容占位符 2"/>
          <p:cNvSpPr>
            <a:spLocks noGrp="1"/>
          </p:cNvSpPr>
          <p:nvPr>
            <p:ph idx="1"/>
          </p:nvPr>
        </p:nvSpPr>
        <p:spPr>
          <a:xfrm>
            <a:off x="374650" y="1095343"/>
            <a:ext cx="8394700" cy="448063"/>
          </a:xfrm>
        </p:spPr>
        <p:txBody>
          <a:bodyPr>
            <a:normAutofit/>
          </a:bodyPr>
          <a:lstStyle/>
          <a:p>
            <a:r>
              <a:rPr lang="en-US" altLang="zh-CN" sz="2400" b="1" dirty="0" smtClean="0"/>
              <a:t>Algorithms:</a:t>
            </a:r>
            <a:endParaRPr lang="zh-CN" altLang="en-US" sz="2400" b="1" dirty="0"/>
          </a:p>
        </p:txBody>
      </p:sp>
      <p:sp>
        <p:nvSpPr>
          <p:cNvPr id="16" name="内容占位符 2"/>
          <p:cNvSpPr txBox="1">
            <a:spLocks/>
          </p:cNvSpPr>
          <p:nvPr/>
        </p:nvSpPr>
        <p:spPr>
          <a:xfrm>
            <a:off x="374650" y="3932582"/>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t>Parameters:</a:t>
            </a:r>
            <a:endParaRPr lang="zh-CN" altLang="en-US" sz="2400" b="1" dirty="0"/>
          </a:p>
        </p:txBody>
      </p:sp>
      <p:sp>
        <p:nvSpPr>
          <p:cNvPr id="18" name="内容占位符 2"/>
          <p:cNvSpPr txBox="1">
            <a:spLocks/>
          </p:cNvSpPr>
          <p:nvPr/>
        </p:nvSpPr>
        <p:spPr>
          <a:xfrm>
            <a:off x="374650" y="5395617"/>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t>Implementation:</a:t>
            </a:r>
            <a:endParaRPr lang="zh-CN" altLang="en-US" sz="2400" b="1" dirty="0"/>
          </a:p>
        </p:txBody>
      </p:sp>
      <p:sp>
        <p:nvSpPr>
          <p:cNvPr id="19" name="标题 1"/>
          <p:cNvSpPr>
            <a:spLocks noGrp="1"/>
          </p:cNvSpPr>
          <p:nvPr>
            <p:ph type="title"/>
          </p:nvPr>
        </p:nvSpPr>
        <p:spPr>
          <a:xfrm>
            <a:off x="355194" y="190469"/>
            <a:ext cx="8394700" cy="904874"/>
          </a:xfrm>
        </p:spPr>
        <p:txBody>
          <a:bodyPr/>
          <a:lstStyle/>
          <a:p>
            <a:r>
              <a:rPr lang="en-US" altLang="zh-CN" b="1" dirty="0"/>
              <a:t>Experimental </a:t>
            </a:r>
            <a:r>
              <a:rPr lang="en-US" altLang="zh-CN" b="1" dirty="0" smtClean="0"/>
              <a:t>Setups</a:t>
            </a:r>
            <a:endParaRPr lang="zh-CN" altLang="en-US" b="1" dirty="0"/>
          </a:p>
        </p:txBody>
      </p:sp>
    </p:spTree>
    <p:extLst>
      <p:ext uri="{BB962C8B-B14F-4D97-AF65-F5344CB8AC3E}">
        <p14:creationId xmlns:p14="http://schemas.microsoft.com/office/powerpoint/2010/main" val="606160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smtClean="0"/>
              <a:t>Effectiveness Tests: Average Precision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21</a:t>
            </a:fld>
            <a:endParaRPr lang="zh-CN" altLang="en-US" dirty="0"/>
          </a:p>
        </p:txBody>
      </p:sp>
      <p:sp>
        <p:nvSpPr>
          <p:cNvPr id="20" name="文本框 19"/>
          <p:cNvSpPr txBox="1"/>
          <p:nvPr/>
        </p:nvSpPr>
        <p:spPr>
          <a:xfrm>
            <a:off x="374650" y="1103067"/>
            <a:ext cx="8630203"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(a) Sparse categorical data </a:t>
            </a:r>
            <a:endParaRPr lang="zh-CN" altLang="en-US" sz="2000" dirty="0">
              <a:latin typeface="Arial" panose="020B0604020202020204" pitchFamily="34" charset="0"/>
              <a:cs typeface="Arial" panose="020B0604020202020204" pitchFamily="34" charset="0"/>
            </a:endParaRPr>
          </a:p>
        </p:txBody>
      </p:sp>
      <p:sp>
        <p:nvSpPr>
          <p:cNvPr id="21" name="文本框 20"/>
          <p:cNvSpPr txBox="1"/>
          <p:nvPr/>
        </p:nvSpPr>
        <p:spPr>
          <a:xfrm>
            <a:off x="722483" y="4421525"/>
            <a:ext cx="7660122" cy="369332"/>
          </a:xfrm>
          <a:prstGeom prst="rect">
            <a:avLst/>
          </a:prstGeom>
          <a:noFill/>
          <a:ln w="19050">
            <a:solidFill>
              <a:srgbClr val="FF0000"/>
            </a:solidFill>
          </a:ln>
        </p:spPr>
        <p:txBody>
          <a:bodyPr wrap="square" rtlCol="0">
            <a:spAutoFit/>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Improves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over (KNN-OF, KNN-Lin, CBRW) by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(3.88%, 98.26%, 95.60</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572144370"/>
              </p:ext>
            </p:extLst>
          </p:nvPr>
        </p:nvGraphicFramePr>
        <p:xfrm>
          <a:off x="817367" y="1972191"/>
          <a:ext cx="7512889" cy="1868290"/>
        </p:xfrm>
        <a:graphic>
          <a:graphicData uri="http://schemas.openxmlformats.org/drawingml/2006/table">
            <a:tbl>
              <a:tblPr firstRow="1" bandRow="1">
                <a:tableStyleId>{2D5ABB26-0587-4C30-8999-92F81FD0307C}</a:tableStyleId>
              </a:tblPr>
              <a:tblGrid>
                <a:gridCol w="1701934"/>
                <a:gridCol w="1356564"/>
                <a:gridCol w="1417306"/>
                <a:gridCol w="1336318"/>
                <a:gridCol w="1700767"/>
              </a:tblGrid>
              <a:tr h="452630">
                <a:tc>
                  <a:txBody>
                    <a:bodyPr/>
                    <a:lstStyle/>
                    <a:p>
                      <a:r>
                        <a:rPr lang="en-US" altLang="zh-CN" sz="2000" dirty="0" smtClean="0"/>
                        <a:t>Data sets</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KNN-OF</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KNN-Lin</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CBRW</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err="1" smtClean="0">
                          <a:solidFill>
                            <a:srgbClr val="C00000"/>
                          </a:solidFill>
                        </a:rPr>
                        <a:t>FMOutlier</a:t>
                      </a:r>
                      <a:endParaRPr lang="zh-CN" altLang="en-US" sz="2000" dirty="0">
                        <a:solidFill>
                          <a:srgbClr val="C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630">
                <a:tc>
                  <a:txBody>
                    <a:bodyPr/>
                    <a:lstStyle/>
                    <a:p>
                      <a:r>
                        <a:rPr lang="en-US" altLang="zh-CN" sz="2000" dirty="0" smtClean="0"/>
                        <a:t>Publication</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0.9309</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0.0072</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0.0170</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solidFill>
                            <a:srgbClr val="C00000"/>
                          </a:solidFill>
                        </a:rPr>
                        <a:t>0.9785</a:t>
                      </a:r>
                      <a:endParaRPr lang="zh-CN" altLang="en-US" sz="2000" dirty="0">
                        <a:solidFill>
                          <a:srgbClr val="C00000"/>
                        </a:solidFill>
                      </a:endParaRPr>
                    </a:p>
                  </a:txBody>
                  <a:tcPr>
                    <a:lnT w="12700" cap="flat" cmpd="sng" algn="ctr">
                      <a:solidFill>
                        <a:schemeClr val="tx1"/>
                      </a:solidFill>
                      <a:prstDash val="solid"/>
                      <a:round/>
                      <a:headEnd type="none" w="med" len="med"/>
                      <a:tailEnd type="none" w="med" len="med"/>
                    </a:lnT>
                  </a:tcPr>
                </a:tc>
              </a:tr>
              <a:tr h="452630">
                <a:tc>
                  <a:txBody>
                    <a:bodyPr/>
                    <a:lstStyle/>
                    <a:p>
                      <a:r>
                        <a:rPr lang="en-US" altLang="zh-CN" sz="2000" dirty="0" smtClean="0"/>
                        <a:t>Food</a:t>
                      </a:r>
                      <a:endParaRPr lang="zh-CN" altLang="en-US" sz="2000" dirty="0"/>
                    </a:p>
                  </a:txBody>
                  <a:tcPr/>
                </a:tc>
                <a:tc>
                  <a:txBody>
                    <a:bodyPr/>
                    <a:lstStyle/>
                    <a:p>
                      <a:r>
                        <a:rPr lang="en-US" altLang="zh-CN" sz="2000" dirty="0" smtClean="0"/>
                        <a:t>0.9670</a:t>
                      </a:r>
                      <a:endParaRPr lang="zh-CN" altLang="en-US" sz="2000" dirty="0"/>
                    </a:p>
                  </a:txBody>
                  <a:tcPr/>
                </a:tc>
                <a:tc>
                  <a:txBody>
                    <a:bodyPr/>
                    <a:lstStyle/>
                    <a:p>
                      <a:r>
                        <a:rPr lang="en-US" altLang="zh-CN" sz="2000" dirty="0" smtClean="0"/>
                        <a:t>0.0099</a:t>
                      </a:r>
                      <a:endParaRPr lang="zh-CN" altLang="en-US" sz="2000" dirty="0"/>
                    </a:p>
                  </a:txBody>
                  <a:tcPr/>
                </a:tc>
                <a:tc>
                  <a:txBody>
                    <a:bodyPr/>
                    <a:lstStyle/>
                    <a:p>
                      <a:r>
                        <a:rPr lang="en-US" altLang="zh-CN" sz="2000" dirty="0" smtClean="0"/>
                        <a:t>0.0114</a:t>
                      </a:r>
                      <a:endParaRPr lang="zh-CN" altLang="en-US" sz="2000" dirty="0"/>
                    </a:p>
                  </a:txBody>
                  <a:tcPr/>
                </a:tc>
                <a:tc>
                  <a:txBody>
                    <a:bodyPr/>
                    <a:lstStyle/>
                    <a:p>
                      <a:r>
                        <a:rPr lang="en-US" altLang="zh-CN" sz="2000" dirty="0" smtClean="0">
                          <a:solidFill>
                            <a:srgbClr val="C00000"/>
                          </a:solidFill>
                        </a:rPr>
                        <a:t>1</a:t>
                      </a:r>
                      <a:endParaRPr lang="zh-CN" altLang="en-US" sz="2000" dirty="0">
                        <a:solidFill>
                          <a:srgbClr val="C00000"/>
                        </a:solidFill>
                      </a:endParaRPr>
                    </a:p>
                  </a:txBody>
                  <a:tcPr/>
                </a:tc>
              </a:tr>
              <a:tr h="510400">
                <a:tc>
                  <a:txBody>
                    <a:bodyPr/>
                    <a:lstStyle/>
                    <a:p>
                      <a:r>
                        <a:rPr lang="en-US" altLang="zh-CN" sz="2000" dirty="0" err="1" smtClean="0"/>
                        <a:t>Imdb</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0.9633</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0.0127</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0.0812</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solidFill>
                            <a:srgbClr val="C00000"/>
                          </a:solidFill>
                        </a:rPr>
                        <a:t>0.9991</a:t>
                      </a:r>
                      <a:endParaRPr lang="zh-CN" altLang="en-US" sz="2000" dirty="0">
                        <a:solidFill>
                          <a:srgbClr val="C00000"/>
                        </a:solidFill>
                      </a:endParaRPr>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177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arn(inVertical)">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smtClean="0"/>
              <a:t>Effectiveness Tests: Average Precision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22</a:t>
            </a:fld>
            <a:endParaRPr lang="zh-CN" altLang="en-US" dirty="0"/>
          </a:p>
        </p:txBody>
      </p:sp>
      <p:sp>
        <p:nvSpPr>
          <p:cNvPr id="22" name="文本框 21"/>
          <p:cNvSpPr txBox="1"/>
          <p:nvPr/>
        </p:nvSpPr>
        <p:spPr>
          <a:xfrm>
            <a:off x="689444" y="4424856"/>
            <a:ext cx="7726199" cy="369332"/>
          </a:xfrm>
          <a:prstGeom prst="rect">
            <a:avLst/>
          </a:prstGeom>
          <a:noFill/>
          <a:ln w="19050">
            <a:solidFill>
              <a:srgbClr val="FF0000"/>
            </a:solidFill>
          </a:ln>
        </p:spPr>
        <p:txBody>
          <a:bodyPr wrap="square" rtlCol="0">
            <a:spAutoFit/>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Improves over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(KNN-Text, LDA, GSDPMM) by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(12.97%,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97.61%,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42.88</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aphicFrame>
        <p:nvGraphicFramePr>
          <p:cNvPr id="17" name="表格 16"/>
          <p:cNvGraphicFramePr>
            <a:graphicFrameLocks noGrp="1"/>
          </p:cNvGraphicFramePr>
          <p:nvPr>
            <p:extLst>
              <p:ext uri="{D42A27DB-BD31-4B8C-83A1-F6EECF244321}">
                <p14:modId xmlns:p14="http://schemas.microsoft.com/office/powerpoint/2010/main" val="3836167962"/>
              </p:ext>
            </p:extLst>
          </p:nvPr>
        </p:nvGraphicFramePr>
        <p:xfrm>
          <a:off x="814649" y="1952625"/>
          <a:ext cx="7600993" cy="1871232"/>
        </p:xfrm>
        <a:graphic>
          <a:graphicData uri="http://schemas.openxmlformats.org/drawingml/2006/table">
            <a:tbl>
              <a:tblPr firstRow="1" bandRow="1">
                <a:tableStyleId>{2D5ABB26-0587-4C30-8999-92F81FD0307C}</a:tableStyleId>
              </a:tblPr>
              <a:tblGrid>
                <a:gridCol w="1357520"/>
                <a:gridCol w="1593635"/>
                <a:gridCol w="1258133"/>
                <a:gridCol w="1593635"/>
                <a:gridCol w="1798070"/>
              </a:tblGrid>
              <a:tr h="467808">
                <a:tc>
                  <a:txBody>
                    <a:bodyPr/>
                    <a:lstStyle/>
                    <a:p>
                      <a:r>
                        <a:rPr lang="en-US" altLang="zh-CN" sz="2000" dirty="0" smtClean="0"/>
                        <a:t>Data sets</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KNN-Text</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LDA</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GSDPMM</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err="1" smtClean="0">
                          <a:solidFill>
                            <a:srgbClr val="C00000"/>
                          </a:solidFill>
                        </a:rPr>
                        <a:t>FMOutlier</a:t>
                      </a:r>
                      <a:endParaRPr lang="zh-CN" altLang="en-US" sz="2000" dirty="0">
                        <a:solidFill>
                          <a:srgbClr val="C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808">
                <a:tc>
                  <a:txBody>
                    <a:bodyPr/>
                    <a:lstStyle/>
                    <a:p>
                      <a:r>
                        <a:rPr lang="en-US" altLang="zh-CN" sz="2000" dirty="0" smtClean="0"/>
                        <a:t>Tweets</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0.8282</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0.0287</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0.3412</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solidFill>
                            <a:srgbClr val="C00000"/>
                          </a:solidFill>
                        </a:rPr>
                        <a:t>0.9994</a:t>
                      </a:r>
                      <a:endParaRPr lang="zh-CN" altLang="en-US" sz="2000" dirty="0">
                        <a:solidFill>
                          <a:srgbClr val="C00000"/>
                        </a:solidFill>
                      </a:endParaRPr>
                    </a:p>
                  </a:txBody>
                  <a:tcPr>
                    <a:lnT w="12700" cap="flat" cmpd="sng" algn="ctr">
                      <a:solidFill>
                        <a:schemeClr val="tx1"/>
                      </a:solidFill>
                      <a:prstDash val="solid"/>
                      <a:round/>
                      <a:headEnd type="none" w="med" len="med"/>
                      <a:tailEnd type="none" w="med" len="med"/>
                    </a:lnT>
                  </a:tcPr>
                </a:tc>
              </a:tr>
              <a:tr h="467808">
                <a:tc>
                  <a:txBody>
                    <a:bodyPr/>
                    <a:lstStyle/>
                    <a:p>
                      <a:r>
                        <a:rPr lang="en-US" altLang="zh-CN" sz="2000" dirty="0" err="1" smtClean="0"/>
                        <a:t>GNewsT</a:t>
                      </a:r>
                      <a:endParaRPr lang="zh-CN" altLang="en-US" sz="2000" dirty="0"/>
                    </a:p>
                  </a:txBody>
                  <a:tcPr/>
                </a:tc>
                <a:tc>
                  <a:txBody>
                    <a:bodyPr/>
                    <a:lstStyle/>
                    <a:p>
                      <a:r>
                        <a:rPr lang="en-US" altLang="zh-CN" sz="2000" dirty="0" smtClean="0"/>
                        <a:t>0.7802</a:t>
                      </a:r>
                      <a:endParaRPr lang="zh-CN" altLang="en-US" sz="2000" dirty="0"/>
                    </a:p>
                  </a:txBody>
                  <a:tcPr/>
                </a:tc>
                <a:tc>
                  <a:txBody>
                    <a:bodyPr/>
                    <a:lstStyle/>
                    <a:p>
                      <a:r>
                        <a:rPr lang="en-US" altLang="zh-CN" sz="2000" dirty="0" smtClean="0"/>
                        <a:t>0.0193</a:t>
                      </a:r>
                      <a:endParaRPr lang="zh-CN" altLang="en-US" sz="2000" dirty="0"/>
                    </a:p>
                  </a:txBody>
                  <a:tcPr/>
                </a:tc>
                <a:tc>
                  <a:txBody>
                    <a:bodyPr/>
                    <a:lstStyle/>
                    <a:p>
                      <a:r>
                        <a:rPr lang="en-US" altLang="zh-CN" sz="2000" dirty="0" smtClean="0"/>
                        <a:t>0.5542</a:t>
                      </a:r>
                      <a:endParaRPr lang="zh-CN" altLang="en-US" sz="2000" dirty="0"/>
                    </a:p>
                  </a:txBody>
                  <a:tcPr/>
                </a:tc>
                <a:tc>
                  <a:txBody>
                    <a:bodyPr/>
                    <a:lstStyle/>
                    <a:p>
                      <a:r>
                        <a:rPr lang="en-US" altLang="zh-CN" sz="2000" dirty="0" smtClean="0">
                          <a:solidFill>
                            <a:srgbClr val="C00000"/>
                          </a:solidFill>
                        </a:rPr>
                        <a:t>0.9980</a:t>
                      </a:r>
                      <a:endParaRPr lang="zh-CN" altLang="en-US" sz="2000" dirty="0">
                        <a:solidFill>
                          <a:srgbClr val="C00000"/>
                        </a:solidFill>
                      </a:endParaRPr>
                    </a:p>
                  </a:txBody>
                  <a:tcPr/>
                </a:tc>
              </a:tr>
              <a:tr h="467808">
                <a:tc>
                  <a:txBody>
                    <a:bodyPr/>
                    <a:lstStyle/>
                    <a:p>
                      <a:r>
                        <a:rPr lang="en-US" altLang="zh-CN" sz="2000" dirty="0" err="1" smtClean="0"/>
                        <a:t>GNewsS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1</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0.0212</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0.8155</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solidFill>
                            <a:srgbClr val="C00000"/>
                          </a:solidFill>
                        </a:rPr>
                        <a:t>1</a:t>
                      </a:r>
                      <a:endParaRPr lang="zh-CN" altLang="en-US" sz="2000" dirty="0">
                        <a:solidFill>
                          <a:srgbClr val="C00000"/>
                        </a:solidFill>
                      </a:endParaRPr>
                    </a:p>
                  </a:txBody>
                  <a:tcPr>
                    <a:lnB w="12700" cap="flat" cmpd="sng" algn="ctr">
                      <a:solidFill>
                        <a:schemeClr val="tx1"/>
                      </a:solidFill>
                      <a:prstDash val="solid"/>
                      <a:round/>
                      <a:headEnd type="none" w="med" len="med"/>
                      <a:tailEnd type="none" w="med" len="med"/>
                    </a:lnB>
                  </a:tcPr>
                </a:tc>
              </a:tr>
            </a:tbl>
          </a:graphicData>
        </a:graphic>
      </p:graphicFrame>
      <p:sp>
        <p:nvSpPr>
          <p:cNvPr id="13" name="文本框 19"/>
          <p:cNvSpPr txBox="1"/>
          <p:nvPr/>
        </p:nvSpPr>
        <p:spPr>
          <a:xfrm>
            <a:off x="365386" y="1105394"/>
            <a:ext cx="863020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latin typeface="Arial" panose="020B0604020202020204" pitchFamily="34" charset="0"/>
                <a:cs typeface="Arial" panose="020B0604020202020204" pitchFamily="34" charset="0"/>
              </a:rPr>
              <a:t>(a) Short text data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7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anim calcmode="lin" valueType="num">
                                      <p:cBhvr>
                                        <p:cTn id="8" dur="250" fill="hold"/>
                                        <p:tgtEl>
                                          <p:spTgt spid="17"/>
                                        </p:tgtEl>
                                        <p:attrNameLst>
                                          <p:attrName>ppt_x</p:attrName>
                                        </p:attrNameLst>
                                      </p:cBhvr>
                                      <p:tavLst>
                                        <p:tav tm="0">
                                          <p:val>
                                            <p:strVal val="#ppt_x"/>
                                          </p:val>
                                        </p:tav>
                                        <p:tav tm="100000">
                                          <p:val>
                                            <p:strVal val="#ppt_x"/>
                                          </p:val>
                                        </p:tav>
                                      </p:tavLst>
                                    </p:anim>
                                    <p:anim calcmode="lin" valueType="num">
                                      <p:cBhvr>
                                        <p:cTn id="9"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arn(inVertical)">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smtClean="0"/>
              <a:t>Effectiveness Tests: Average Precision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23</a:t>
            </a:fld>
            <a:endParaRPr lang="zh-CN" altLang="en-US" dirty="0"/>
          </a:p>
        </p:txBody>
      </p:sp>
      <p:sp>
        <p:nvSpPr>
          <p:cNvPr id="20" name="文本框 19"/>
          <p:cNvSpPr txBox="1"/>
          <p:nvPr/>
        </p:nvSpPr>
        <p:spPr>
          <a:xfrm>
            <a:off x="374650" y="1103067"/>
            <a:ext cx="8630203"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(a) Conventional numerical data </a:t>
            </a:r>
            <a:endParaRPr lang="zh-CN" altLang="en-US" sz="2000" dirty="0">
              <a:latin typeface="Arial" panose="020B0604020202020204" pitchFamily="34" charset="0"/>
              <a:cs typeface="Arial" panose="020B0604020202020204" pitchFamily="34" charset="0"/>
            </a:endParaRPr>
          </a:p>
        </p:txBody>
      </p:sp>
      <p:sp>
        <p:nvSpPr>
          <p:cNvPr id="23" name="文本框 22"/>
          <p:cNvSpPr txBox="1"/>
          <p:nvPr/>
        </p:nvSpPr>
        <p:spPr>
          <a:xfrm>
            <a:off x="786674" y="4437063"/>
            <a:ext cx="7276671" cy="369332"/>
          </a:xfrm>
          <a:prstGeom prst="rect">
            <a:avLst/>
          </a:prstGeom>
          <a:noFill/>
          <a:ln w="19050">
            <a:solidFill>
              <a:srgbClr val="FF0000"/>
            </a:solidFill>
          </a:ln>
        </p:spPr>
        <p:txBody>
          <a:bodyPr wrap="square" rtlCol="0">
            <a:spAutoFit/>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Improves over(LOF</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by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25.06%)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for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conventional numerical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data</a:t>
            </a:r>
            <a:endParaRPr lang="zh-CN" altLang="en-US" dirty="0">
              <a:latin typeface="Arial" panose="020B0604020202020204" pitchFamily="34" charset="0"/>
              <a:cs typeface="Arial" panose="020B0604020202020204" pitchFamily="34"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57148992"/>
              </p:ext>
            </p:extLst>
          </p:nvPr>
        </p:nvGraphicFramePr>
        <p:xfrm>
          <a:off x="826354" y="1952623"/>
          <a:ext cx="7198759" cy="1871664"/>
        </p:xfrm>
        <a:graphic>
          <a:graphicData uri="http://schemas.openxmlformats.org/drawingml/2006/table">
            <a:tbl>
              <a:tblPr firstRow="1" bandRow="1">
                <a:tableStyleId>{2D5ABB26-0587-4C30-8999-92F81FD0307C}</a:tableStyleId>
              </a:tblPr>
              <a:tblGrid>
                <a:gridCol w="2245103"/>
                <a:gridCol w="2327538"/>
                <a:gridCol w="2626118"/>
              </a:tblGrid>
              <a:tr h="467916">
                <a:tc>
                  <a:txBody>
                    <a:bodyPr/>
                    <a:lstStyle/>
                    <a:p>
                      <a:r>
                        <a:rPr lang="en-US" altLang="zh-CN" sz="2000" dirty="0" smtClean="0"/>
                        <a:t>Data sets</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LOF</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err="1" smtClean="0">
                          <a:solidFill>
                            <a:srgbClr val="C00000"/>
                          </a:solidFill>
                        </a:rPr>
                        <a:t>FMOutlier</a:t>
                      </a:r>
                      <a:endParaRPr lang="zh-CN" altLang="en-US" sz="2000" dirty="0">
                        <a:solidFill>
                          <a:srgbClr val="C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916">
                <a:tc>
                  <a:txBody>
                    <a:bodyPr/>
                    <a:lstStyle/>
                    <a:p>
                      <a:r>
                        <a:rPr lang="en-US" altLang="zh-CN" sz="2000" dirty="0" err="1" smtClean="0"/>
                        <a:t>Smtp</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t>0.0434</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solidFill>
                            <a:srgbClr val="C00000"/>
                          </a:solidFill>
                        </a:rPr>
                        <a:t>0.5928</a:t>
                      </a:r>
                      <a:endParaRPr lang="zh-CN" altLang="en-US" sz="2000" dirty="0">
                        <a:solidFill>
                          <a:srgbClr val="C00000"/>
                        </a:solidFill>
                      </a:endParaRPr>
                    </a:p>
                  </a:txBody>
                  <a:tcPr>
                    <a:lnT w="12700" cap="flat" cmpd="sng" algn="ctr">
                      <a:solidFill>
                        <a:schemeClr val="tx1"/>
                      </a:solidFill>
                      <a:prstDash val="solid"/>
                      <a:round/>
                      <a:headEnd type="none" w="med" len="med"/>
                      <a:tailEnd type="none" w="med" len="med"/>
                    </a:lnT>
                  </a:tcPr>
                </a:tc>
              </a:tr>
              <a:tr h="467916">
                <a:tc>
                  <a:txBody>
                    <a:bodyPr/>
                    <a:lstStyle/>
                    <a:p>
                      <a:r>
                        <a:rPr lang="en-US" altLang="zh-CN" sz="2000" dirty="0" smtClean="0"/>
                        <a:t>Shuttle</a:t>
                      </a:r>
                      <a:endParaRPr lang="zh-CN" altLang="en-US" sz="2000" dirty="0"/>
                    </a:p>
                  </a:txBody>
                  <a:tcPr/>
                </a:tc>
                <a:tc>
                  <a:txBody>
                    <a:bodyPr/>
                    <a:lstStyle/>
                    <a:p>
                      <a:r>
                        <a:rPr lang="en-US" altLang="zh-CN" sz="2000" dirty="0" smtClean="0"/>
                        <a:t>0.1478</a:t>
                      </a:r>
                      <a:endParaRPr lang="zh-CN" altLang="en-US" sz="2000" dirty="0"/>
                    </a:p>
                  </a:txBody>
                  <a:tcPr/>
                </a:tc>
                <a:tc>
                  <a:txBody>
                    <a:bodyPr/>
                    <a:lstStyle/>
                    <a:p>
                      <a:r>
                        <a:rPr lang="en-US" altLang="zh-CN" sz="2000" dirty="0" smtClean="0">
                          <a:solidFill>
                            <a:srgbClr val="C00000"/>
                          </a:solidFill>
                        </a:rPr>
                        <a:t>0.2909</a:t>
                      </a:r>
                      <a:endParaRPr lang="zh-CN" altLang="en-US" sz="2000" dirty="0">
                        <a:solidFill>
                          <a:srgbClr val="C00000"/>
                        </a:solidFill>
                      </a:endParaRPr>
                    </a:p>
                  </a:txBody>
                  <a:tcPr/>
                </a:tc>
              </a:tr>
              <a:tr h="467916">
                <a:tc>
                  <a:txBody>
                    <a:bodyPr/>
                    <a:lstStyle/>
                    <a:p>
                      <a:r>
                        <a:rPr lang="en-US" altLang="zh-CN" sz="2000" dirty="0" err="1" smtClean="0"/>
                        <a:t>Annthyroid</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t>0.1756</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r>
                        <a:rPr lang="en-US" altLang="zh-CN" sz="2000" dirty="0" smtClean="0">
                          <a:solidFill>
                            <a:srgbClr val="C00000"/>
                          </a:solidFill>
                        </a:rPr>
                        <a:t>0.2348</a:t>
                      </a:r>
                      <a:endParaRPr lang="zh-CN" altLang="en-US" sz="2000" dirty="0">
                        <a:solidFill>
                          <a:srgbClr val="C00000"/>
                        </a:solidFill>
                      </a:endParaRPr>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8963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50"/>
                                        <p:tgtEl>
                                          <p:spTgt spid="25"/>
                                        </p:tgtEl>
                                      </p:cBhvr>
                                    </p:animEffect>
                                    <p:anim calcmode="lin" valueType="num">
                                      <p:cBhvr>
                                        <p:cTn id="8" dur="250" fill="hold"/>
                                        <p:tgtEl>
                                          <p:spTgt spid="25"/>
                                        </p:tgtEl>
                                        <p:attrNameLst>
                                          <p:attrName>ppt_x</p:attrName>
                                        </p:attrNameLst>
                                      </p:cBhvr>
                                      <p:tavLst>
                                        <p:tav tm="0">
                                          <p:val>
                                            <p:strVal val="#ppt_x"/>
                                          </p:val>
                                        </p:tav>
                                        <p:tav tm="100000">
                                          <p:val>
                                            <p:strVal val="#ppt_x"/>
                                          </p:val>
                                        </p:tav>
                                      </p:tavLst>
                                    </p:anim>
                                    <p:anim calcmode="lin" valueType="num">
                                      <p:cBhvr>
                                        <p:cTn id="9"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inVertical)">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smtClean="0"/>
              <a:t>Efficiency Tests: </a:t>
            </a:r>
            <a:r>
              <a:rPr lang="en-US" altLang="zh-CN" b="1" dirty="0"/>
              <a:t>R</a:t>
            </a:r>
            <a:r>
              <a:rPr lang="en-US" altLang="zh-CN" b="1" dirty="0" smtClean="0"/>
              <a:t>unning Time</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24</a:t>
            </a:fld>
            <a:endParaRPr lang="zh-CN" altLang="en-US" dirty="0"/>
          </a:p>
        </p:txBody>
      </p:sp>
      <p:sp>
        <p:nvSpPr>
          <p:cNvPr id="20" name="文本框 19"/>
          <p:cNvSpPr txBox="1"/>
          <p:nvPr/>
        </p:nvSpPr>
        <p:spPr>
          <a:xfrm>
            <a:off x="355194" y="1093339"/>
            <a:ext cx="8630203"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Efficiency comparison: with respect to the sizes of data sets</a:t>
            </a:r>
            <a:endParaRPr lang="zh-CN" altLang="en-US"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915916" y="1503177"/>
            <a:ext cx="2697757" cy="2208829"/>
          </a:xfrm>
          <a:prstGeom prst="rect">
            <a:avLst/>
          </a:prstGeom>
        </p:spPr>
      </p:pic>
      <p:pic>
        <p:nvPicPr>
          <p:cNvPr id="6" name="图片 5"/>
          <p:cNvPicPr>
            <a:picLocks noChangeAspect="1"/>
          </p:cNvPicPr>
          <p:nvPr/>
        </p:nvPicPr>
        <p:blipFill>
          <a:blip r:embed="rId4"/>
          <a:stretch>
            <a:fillRect/>
          </a:stretch>
        </p:blipFill>
        <p:spPr>
          <a:xfrm>
            <a:off x="4689751" y="1503177"/>
            <a:ext cx="2752928" cy="2208829"/>
          </a:xfrm>
          <a:prstGeom prst="rect">
            <a:avLst/>
          </a:prstGeom>
        </p:spPr>
      </p:pic>
      <p:pic>
        <p:nvPicPr>
          <p:cNvPr id="7" name="图片 6"/>
          <p:cNvPicPr>
            <a:picLocks noChangeAspect="1"/>
          </p:cNvPicPr>
          <p:nvPr/>
        </p:nvPicPr>
        <p:blipFill>
          <a:blip r:embed="rId5"/>
          <a:stretch>
            <a:fillRect/>
          </a:stretch>
        </p:blipFill>
        <p:spPr>
          <a:xfrm>
            <a:off x="915917" y="3946452"/>
            <a:ext cx="2707399" cy="2290425"/>
          </a:xfrm>
          <a:prstGeom prst="rect">
            <a:avLst/>
          </a:prstGeom>
        </p:spPr>
      </p:pic>
      <p:sp>
        <p:nvSpPr>
          <p:cNvPr id="11" name="文本框 10"/>
          <p:cNvSpPr txBox="1"/>
          <p:nvPr/>
        </p:nvSpPr>
        <p:spPr>
          <a:xfrm>
            <a:off x="1219219" y="3665989"/>
            <a:ext cx="2404096" cy="338554"/>
          </a:xfrm>
          <a:prstGeom prst="rect">
            <a:avLst/>
          </a:prstGeom>
          <a:noFill/>
        </p:spPr>
        <p:txBody>
          <a:bodyPr wrap="square" rtlCol="0">
            <a:spAutoFit/>
          </a:bodyPr>
          <a:lstStyle/>
          <a:p>
            <a:r>
              <a:rPr lang="en-US" altLang="zh-CN" sz="1600" dirty="0" smtClean="0"/>
              <a:t>(a) Sparse categorical data</a:t>
            </a:r>
            <a:endParaRPr lang="zh-CN" altLang="en-US" sz="1600" dirty="0"/>
          </a:p>
        </p:txBody>
      </p:sp>
      <p:sp>
        <p:nvSpPr>
          <p:cNvPr id="26" name="文本框 25"/>
          <p:cNvSpPr txBox="1"/>
          <p:nvPr/>
        </p:nvSpPr>
        <p:spPr>
          <a:xfrm>
            <a:off x="5466468" y="3692550"/>
            <a:ext cx="1838199" cy="338554"/>
          </a:xfrm>
          <a:prstGeom prst="rect">
            <a:avLst/>
          </a:prstGeom>
          <a:noFill/>
        </p:spPr>
        <p:txBody>
          <a:bodyPr wrap="square" rtlCol="0">
            <a:spAutoFit/>
          </a:bodyPr>
          <a:lstStyle/>
          <a:p>
            <a:r>
              <a:rPr lang="en-US" altLang="zh-CN" sz="1600" dirty="0" smtClean="0"/>
              <a:t>(b) Short text data</a:t>
            </a:r>
            <a:endParaRPr lang="zh-CN" altLang="en-US" sz="1600" dirty="0"/>
          </a:p>
        </p:txBody>
      </p:sp>
      <p:sp>
        <p:nvSpPr>
          <p:cNvPr id="27" name="文本框 26"/>
          <p:cNvSpPr txBox="1"/>
          <p:nvPr/>
        </p:nvSpPr>
        <p:spPr>
          <a:xfrm>
            <a:off x="1509479" y="6178786"/>
            <a:ext cx="1838199" cy="338554"/>
          </a:xfrm>
          <a:prstGeom prst="rect">
            <a:avLst/>
          </a:prstGeom>
          <a:noFill/>
        </p:spPr>
        <p:txBody>
          <a:bodyPr wrap="square" rtlCol="0">
            <a:spAutoFit/>
          </a:bodyPr>
          <a:lstStyle/>
          <a:p>
            <a:r>
              <a:rPr lang="en-US" altLang="zh-CN" sz="1600" dirty="0" smtClean="0"/>
              <a:t>(c) numerical data</a:t>
            </a:r>
            <a:endParaRPr lang="zh-CN" altLang="en-US" sz="1600" dirty="0"/>
          </a:p>
        </p:txBody>
      </p:sp>
      <p:sp>
        <p:nvSpPr>
          <p:cNvPr id="21" name="内容占位符 2"/>
          <p:cNvSpPr txBox="1">
            <a:spLocks/>
          </p:cNvSpPr>
          <p:nvPr/>
        </p:nvSpPr>
        <p:spPr bwMode="auto">
          <a:xfrm>
            <a:off x="4157903" y="4151603"/>
            <a:ext cx="4455328" cy="1607169"/>
          </a:xfrm>
          <a:prstGeom prst="rect">
            <a:avLst/>
          </a:prstGeom>
          <a:solidFill>
            <a:schemeClr val="bg1"/>
          </a:solidFill>
          <a:ln w="28575">
            <a:solidFill>
              <a:srgbClr val="FF0000">
                <a:alpha val="50196"/>
              </a:srgbClr>
            </a:solidFill>
            <a:miter lim="800000"/>
            <a:headEnd/>
            <a:tailEnd/>
          </a:ln>
        </p:spPr>
        <p:txBody>
          <a:bodyPr anchor="ctr"/>
          <a:lstStyle/>
          <a:p>
            <a:pPr indent="-342900" algn="ctr" eaLnBrk="0" hangingPunct="0">
              <a:spcBef>
                <a:spcPct val="20000"/>
              </a:spcBef>
              <a:defRPr/>
            </a:pP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FMOutlier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is on average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(48.7, 56.2, 64.3), (12.6, 15.5, 2.8) and (46.4)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times faster than (KNN-OF, KNN-Lin, CBRW), (KNN-Text, LDA, GSDPMM) and (LOF).</a:t>
            </a:r>
          </a:p>
        </p:txBody>
      </p:sp>
    </p:spTree>
    <p:extLst>
      <p:ext uri="{BB962C8B-B14F-4D97-AF65-F5344CB8AC3E}">
        <p14:creationId xmlns:p14="http://schemas.microsoft.com/office/powerpoint/2010/main" val="379361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P spid="27" grpId="0"/>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lstStyle/>
          <a:p>
            <a:pPr>
              <a:lnSpc>
                <a:spcPct val="200000"/>
              </a:lnSpc>
            </a:pPr>
            <a:r>
              <a:rPr lang="en-US" altLang="zh-CN" dirty="0" smtClean="0"/>
              <a:t>Factorization Machines for Outlier Detection</a:t>
            </a:r>
          </a:p>
          <a:p>
            <a:pPr>
              <a:lnSpc>
                <a:spcPct val="200000"/>
              </a:lnSpc>
            </a:pPr>
            <a:r>
              <a:rPr lang="en-US" altLang="zh-CN" dirty="0" smtClean="0"/>
              <a:t>Model Computation</a:t>
            </a:r>
            <a:endParaRPr lang="en-US" altLang="zh-CN"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b="1" dirty="0"/>
              <a:t>Summary</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25</a:t>
            </a:fld>
            <a:endParaRPr lang="zh-CN" altLang="en-US" dirty="0"/>
          </a:p>
        </p:txBody>
      </p:sp>
    </p:spTree>
    <p:extLst>
      <p:ext uri="{BB962C8B-B14F-4D97-AF65-F5344CB8AC3E}">
        <p14:creationId xmlns:p14="http://schemas.microsoft.com/office/powerpoint/2010/main" val="499695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922" y="190469"/>
            <a:ext cx="8394700" cy="904874"/>
          </a:xfrm>
        </p:spPr>
        <p:txBody>
          <a:bodyPr/>
          <a:lstStyle/>
          <a:p>
            <a:r>
              <a:rPr lang="en-US" altLang="zh-CN" b="1" dirty="0" smtClean="0"/>
              <a:t>Summary</a:t>
            </a:r>
            <a:endParaRPr lang="zh-CN" altLang="en-US" b="1" dirty="0"/>
          </a:p>
        </p:txBody>
      </p:sp>
      <p:sp>
        <p:nvSpPr>
          <p:cNvPr id="4" name="内容占位符 2"/>
          <p:cNvSpPr txBox="1">
            <a:spLocks/>
          </p:cNvSpPr>
          <p:nvPr/>
        </p:nvSpPr>
        <p:spPr>
          <a:xfrm>
            <a:off x="374649" y="1128289"/>
            <a:ext cx="8394701" cy="4652579"/>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000000"/>
                </a:solidFill>
                <a:latin typeface="Arial" panose="020B0604020202020204" pitchFamily="34" charset="0"/>
              </a:rPr>
              <a:t>An FM based approach to outlier detection</a:t>
            </a:r>
          </a:p>
          <a:p>
            <a:endParaRPr lang="en-US" altLang="zh-CN" sz="2400" b="1" dirty="0" smtClean="0">
              <a:solidFill>
                <a:srgbClr val="000000"/>
              </a:solidFill>
              <a:latin typeface="Arial" panose="020B0604020202020204" pitchFamily="34" charset="0"/>
            </a:endParaRPr>
          </a:p>
          <a:p>
            <a:pPr>
              <a:lnSpc>
                <a:spcPct val="110000"/>
              </a:lnSpc>
            </a:pPr>
            <a:r>
              <a:rPr lang="en-US" altLang="zh-CN" sz="2400" dirty="0">
                <a:solidFill>
                  <a:srgbClr val="000000"/>
                </a:solidFill>
                <a:latin typeface="Arial" panose="020B0604020202020204" pitchFamily="34" charset="0"/>
              </a:rPr>
              <a:t>O</a:t>
            </a:r>
            <a:r>
              <a:rPr lang="en-US" altLang="zh-CN" sz="2400" dirty="0" smtClean="0">
                <a:solidFill>
                  <a:srgbClr val="000000"/>
                </a:solidFill>
                <a:latin typeface="Arial" panose="020B0604020202020204" pitchFamily="34" charset="0"/>
              </a:rPr>
              <a:t>utlier detection with FM:</a:t>
            </a:r>
          </a:p>
          <a:p>
            <a:pPr marL="0" indent="0">
              <a:lnSpc>
                <a:spcPct val="110000"/>
              </a:lnSpc>
              <a:buNone/>
            </a:pPr>
            <a:r>
              <a:rPr lang="en-US" altLang="zh-CN" sz="2400" dirty="0" smtClean="0">
                <a:solidFill>
                  <a:srgbClr val="000000"/>
                </a:solidFill>
                <a:latin typeface="Arial" panose="020B0604020202020204" pitchFamily="34" charset="0"/>
              </a:rPr>
              <a:t>    feature engineering for three domains</a:t>
            </a:r>
          </a:p>
          <a:p>
            <a:pPr marL="0" indent="0">
              <a:lnSpc>
                <a:spcPct val="110000"/>
              </a:lnSpc>
              <a:buNone/>
            </a:pPr>
            <a:r>
              <a:rPr lang="en-US" altLang="zh-CN" sz="2400" dirty="0">
                <a:solidFill>
                  <a:srgbClr val="000000"/>
                </a:solidFill>
                <a:latin typeface="Arial" panose="020B0604020202020204" pitchFamily="34" charset="0"/>
              </a:rPr>
              <a:t> </a:t>
            </a:r>
            <a:r>
              <a:rPr lang="en-US" altLang="zh-CN" sz="2400" dirty="0" smtClean="0">
                <a:solidFill>
                  <a:srgbClr val="000000"/>
                </a:solidFill>
                <a:latin typeface="Arial" panose="020B0604020202020204" pitchFamily="34" charset="0"/>
              </a:rPr>
              <a:t>   unsupervised model</a:t>
            </a:r>
            <a:endParaRPr lang="en-US" altLang="zh-CN" sz="2400" dirty="0">
              <a:solidFill>
                <a:srgbClr val="000000"/>
              </a:solidFill>
              <a:latin typeface="Arial" panose="020B0604020202020204" pitchFamily="34" charset="0"/>
            </a:endParaRPr>
          </a:p>
          <a:p>
            <a:pPr>
              <a:lnSpc>
                <a:spcPct val="110000"/>
              </a:lnSpc>
            </a:pPr>
            <a:endParaRPr lang="en-US" altLang="zh-CN" sz="2400" dirty="0" smtClean="0">
              <a:solidFill>
                <a:srgbClr val="000000"/>
              </a:solidFill>
              <a:latin typeface="Arial" panose="020B0604020202020204" pitchFamily="34" charset="0"/>
            </a:endParaRPr>
          </a:p>
          <a:p>
            <a:pPr>
              <a:lnSpc>
                <a:spcPct val="110000"/>
              </a:lnSpc>
            </a:pPr>
            <a:r>
              <a:rPr lang="en-US" altLang="zh-CN" sz="2400" dirty="0" smtClean="0">
                <a:solidFill>
                  <a:srgbClr val="000000"/>
                </a:solidFill>
                <a:latin typeface="Arial" panose="020B0604020202020204" pitchFamily="34" charset="0"/>
              </a:rPr>
              <a:t>Dual </a:t>
            </a:r>
            <a:r>
              <a:rPr lang="en-US" altLang="zh-CN" sz="2400" dirty="0">
                <a:solidFill>
                  <a:srgbClr val="000000"/>
                </a:solidFill>
                <a:latin typeface="Arial" panose="020B0604020202020204" pitchFamily="34" charset="0"/>
              </a:rPr>
              <a:t>advantages of effectiveness and </a:t>
            </a:r>
            <a:r>
              <a:rPr lang="en-US" altLang="zh-CN" sz="2400" dirty="0" smtClean="0">
                <a:solidFill>
                  <a:srgbClr val="000000"/>
                </a:solidFill>
                <a:latin typeface="Arial" panose="020B0604020202020204" pitchFamily="34" charset="0"/>
              </a:rPr>
              <a:t>efficiency</a:t>
            </a:r>
          </a:p>
        </p:txBody>
      </p:sp>
      <p:sp>
        <p:nvSpPr>
          <p:cNvPr id="6" name="灯片编号占位符 5"/>
          <p:cNvSpPr>
            <a:spLocks noGrp="1"/>
          </p:cNvSpPr>
          <p:nvPr>
            <p:ph type="sldNum" sz="quarter" idx="12"/>
          </p:nvPr>
        </p:nvSpPr>
        <p:spPr/>
        <p:txBody>
          <a:bodyPr/>
          <a:lstStyle/>
          <a:p>
            <a:fld id="{E3756F1F-84DF-4859-8AE8-4B3E0E674450}" type="slidenum">
              <a:rPr lang="zh-CN" altLang="en-US" smtClean="0"/>
              <a:pPr/>
              <a:t>26</a:t>
            </a:fld>
            <a:endParaRPr lang="zh-CN" altLang="en-US" dirty="0"/>
          </a:p>
        </p:txBody>
      </p:sp>
    </p:spTree>
    <p:extLst>
      <p:ext uri="{BB962C8B-B14F-4D97-AF65-F5344CB8AC3E}">
        <p14:creationId xmlns:p14="http://schemas.microsoft.com/office/powerpoint/2010/main" val="3103893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799" y="566309"/>
            <a:ext cx="7772400" cy="3490580"/>
          </a:xfrm>
        </p:spPr>
        <p:txBody>
          <a:bodyPr/>
          <a:lstStyle/>
          <a:p>
            <a:r>
              <a:rPr lang="en-US" altLang="zh-CN" dirty="0" smtClean="0">
                <a:latin typeface="Arial" panose="020B0604020202020204" pitchFamily="34" charset="0"/>
                <a:cs typeface="Arial" panose="020B0604020202020204" pitchFamily="34" charset="0"/>
              </a:rPr>
              <a:t>Thanks!</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Q &amp; A</a:t>
            </a:r>
            <a:endParaRPr lang="zh-CN" altLang="en-US"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a:xfrm>
            <a:off x="6950122" y="6492875"/>
            <a:ext cx="2057400" cy="365125"/>
          </a:xfrm>
        </p:spPr>
        <p:txBody>
          <a:bodyPr/>
          <a:lstStyle/>
          <a:p>
            <a:fld id="{25865DF1-B9FC-415D-ABDE-15D6573A65C0}" type="slidenum">
              <a:rPr lang="zh-CN" altLang="en-US" sz="1600" smtClean="0"/>
              <a:pPr/>
              <a:t>27</a:t>
            </a:fld>
            <a:endParaRPr lang="zh-CN" altLang="en-US" sz="1600" dirty="0"/>
          </a:p>
        </p:txBody>
      </p:sp>
    </p:spTree>
    <p:extLst>
      <p:ext uri="{BB962C8B-B14F-4D97-AF65-F5344CB8AC3E}">
        <p14:creationId xmlns:p14="http://schemas.microsoft.com/office/powerpoint/2010/main" val="278307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3</a:t>
            </a:fld>
            <a:endParaRPr lang="zh-CN" altLang="en-US" dirty="0"/>
          </a:p>
        </p:txBody>
      </p:sp>
      <p:sp>
        <p:nvSpPr>
          <p:cNvPr id="10" name="内容占位符 2"/>
          <p:cNvSpPr txBox="1">
            <a:spLocks/>
          </p:cNvSpPr>
          <p:nvPr/>
        </p:nvSpPr>
        <p:spPr>
          <a:xfrm>
            <a:off x="374651" y="1057656"/>
            <a:ext cx="8394698" cy="1494717"/>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Challenges in Sparse Data</a:t>
            </a:r>
          </a:p>
          <a:p>
            <a:pPr lvl="1">
              <a:lnSpc>
                <a:spcPct val="120000"/>
              </a:lnSpc>
            </a:pPr>
            <a:r>
              <a:rPr lang="en-US" altLang="zh-CN" dirty="0" smtClean="0">
                <a:latin typeface="Arial" panose="020B0604020202020204" pitchFamily="34" charset="0"/>
              </a:rPr>
              <a:t>How to capture true semantic distance because of underlying inter-attribute dependencies</a:t>
            </a:r>
          </a:p>
        </p:txBody>
      </p:sp>
      <p:graphicFrame>
        <p:nvGraphicFramePr>
          <p:cNvPr id="11" name="表格 10"/>
          <p:cNvGraphicFramePr>
            <a:graphicFrameLocks noGrp="1"/>
          </p:cNvGraphicFramePr>
          <p:nvPr>
            <p:extLst>
              <p:ext uri="{D42A27DB-BD31-4B8C-83A1-F6EECF244321}">
                <p14:modId xmlns:p14="http://schemas.microsoft.com/office/powerpoint/2010/main" val="2749920747"/>
              </p:ext>
            </p:extLst>
          </p:nvPr>
        </p:nvGraphicFramePr>
        <p:xfrm>
          <a:off x="1299166" y="2573323"/>
          <a:ext cx="5820229" cy="1854200"/>
        </p:xfrm>
        <a:graphic>
          <a:graphicData uri="http://schemas.openxmlformats.org/drawingml/2006/table">
            <a:tbl>
              <a:tblPr firstRow="1" bandRow="1">
                <a:tableStyleId>{B301B821-A1FF-4177-AEE7-76D212191A09}</a:tableStyleId>
              </a:tblPr>
              <a:tblGrid>
                <a:gridCol w="1524000"/>
                <a:gridCol w="1524000"/>
                <a:gridCol w="1407886"/>
                <a:gridCol w="1364343"/>
              </a:tblGrid>
              <a:tr h="370840">
                <a:tc>
                  <a:txBody>
                    <a:bodyPr/>
                    <a:lstStyle/>
                    <a:p>
                      <a:r>
                        <a:rPr lang="en-US" altLang="zh-CN" dirty="0" smtClean="0"/>
                        <a:t>Actor</a:t>
                      </a:r>
                      <a:endParaRPr lang="zh-CN" altLang="en-US" dirty="0"/>
                    </a:p>
                  </a:txBody>
                  <a:tcPr/>
                </a:tc>
                <a:tc>
                  <a:txBody>
                    <a:bodyPr/>
                    <a:lstStyle/>
                    <a:p>
                      <a:r>
                        <a:rPr lang="en-US" altLang="zh-CN" dirty="0" smtClean="0"/>
                        <a:t>Actress</a:t>
                      </a:r>
                      <a:r>
                        <a:rPr lang="en-US" altLang="zh-CN" baseline="0" dirty="0" smtClean="0"/>
                        <a:t> </a:t>
                      </a:r>
                      <a:endParaRPr lang="zh-CN" altLang="en-US" dirty="0"/>
                    </a:p>
                  </a:txBody>
                  <a:tcPr/>
                </a:tc>
                <a:tc>
                  <a:txBody>
                    <a:bodyPr/>
                    <a:lstStyle/>
                    <a:p>
                      <a:r>
                        <a:rPr lang="en-US" altLang="zh-CN" dirty="0" smtClean="0"/>
                        <a:t>Movie type</a:t>
                      </a:r>
                      <a:endParaRPr lang="zh-CN" altLang="en-US" dirty="0"/>
                    </a:p>
                  </a:txBody>
                  <a:tcPr/>
                </a:tc>
                <a:tc>
                  <a:txBody>
                    <a:bodyPr/>
                    <a:lstStyle/>
                    <a:p>
                      <a:r>
                        <a:rPr lang="en-US" altLang="zh-CN" dirty="0" smtClean="0"/>
                        <a:t> is outlier?</a:t>
                      </a:r>
                      <a:endParaRPr lang="zh-CN" altLang="en-US" dirty="0"/>
                    </a:p>
                  </a:txBody>
                  <a:tcPr/>
                </a:tc>
              </a:tr>
              <a:tr h="370840">
                <a:tc>
                  <a:txBody>
                    <a:bodyPr/>
                    <a:lstStyle/>
                    <a:p>
                      <a:r>
                        <a:rPr lang="en-US" altLang="zh-CN" dirty="0" smtClean="0"/>
                        <a:t>Bob</a:t>
                      </a:r>
                      <a:endParaRPr lang="zh-CN" altLang="en-US" dirty="0"/>
                    </a:p>
                  </a:txBody>
                  <a:tcPr/>
                </a:tc>
                <a:tc>
                  <a:txBody>
                    <a:bodyPr/>
                    <a:lstStyle/>
                    <a:p>
                      <a:r>
                        <a:rPr lang="en-US" altLang="zh-CN" dirty="0" smtClean="0"/>
                        <a:t>Carla</a:t>
                      </a:r>
                      <a:endParaRPr lang="zh-CN" altLang="en-US" dirty="0"/>
                    </a:p>
                  </a:txBody>
                  <a:tcPr/>
                </a:tc>
                <a:tc>
                  <a:txBody>
                    <a:bodyPr/>
                    <a:lstStyle/>
                    <a:p>
                      <a:r>
                        <a:rPr lang="en-US" altLang="zh-CN" dirty="0" smtClean="0"/>
                        <a:t>Drama</a:t>
                      </a:r>
                      <a:endParaRPr lang="zh-CN" altLang="en-US" dirty="0"/>
                    </a:p>
                  </a:txBody>
                  <a:tcPr/>
                </a:tc>
                <a:tc>
                  <a:txBody>
                    <a:bodyPr/>
                    <a:lstStyle/>
                    <a:p>
                      <a:r>
                        <a:rPr lang="en-US" altLang="zh-CN" dirty="0" smtClean="0"/>
                        <a:t>No</a:t>
                      </a:r>
                      <a:endParaRPr lang="zh-CN" altLang="en-US" dirty="0"/>
                    </a:p>
                  </a:txBody>
                  <a:tcPr/>
                </a:tc>
              </a:tr>
              <a:tr h="370840">
                <a:tc>
                  <a:txBody>
                    <a:bodyPr/>
                    <a:lstStyle/>
                    <a:p>
                      <a:r>
                        <a:rPr lang="en-US" altLang="zh-CN" dirty="0" smtClean="0"/>
                        <a:t>Cain</a:t>
                      </a:r>
                      <a:endParaRPr lang="zh-CN" altLang="en-US" dirty="0"/>
                    </a:p>
                  </a:txBody>
                  <a:tcPr/>
                </a:tc>
                <a:tc>
                  <a:txBody>
                    <a:bodyPr/>
                    <a:lstStyle/>
                    <a:p>
                      <a:r>
                        <a:rPr lang="en-US" altLang="zh-CN" dirty="0" smtClean="0"/>
                        <a:t>Alice</a:t>
                      </a:r>
                      <a:endParaRPr lang="zh-CN" altLang="en-US" dirty="0"/>
                    </a:p>
                  </a:txBody>
                  <a:tcPr/>
                </a:tc>
                <a:tc>
                  <a:txBody>
                    <a:bodyPr/>
                    <a:lstStyle/>
                    <a:p>
                      <a:r>
                        <a:rPr lang="en-US" altLang="zh-CN" dirty="0" smtClean="0"/>
                        <a:t>Drama</a:t>
                      </a:r>
                      <a:endParaRPr lang="zh-CN" altLang="en-US" dirty="0"/>
                    </a:p>
                  </a:txBody>
                  <a:tcPr/>
                </a:tc>
                <a:tc>
                  <a:txBody>
                    <a:bodyPr/>
                    <a:lstStyle/>
                    <a:p>
                      <a:r>
                        <a:rPr lang="en-US" altLang="zh-CN" dirty="0" smtClean="0"/>
                        <a:t>No</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r h="370840">
                <a:tc>
                  <a:txBody>
                    <a:bodyPr/>
                    <a:lstStyle/>
                    <a:p>
                      <a:r>
                        <a:rPr lang="en-US" altLang="zh-CN" dirty="0" smtClean="0">
                          <a:solidFill>
                            <a:srgbClr val="FF0000"/>
                          </a:solidFill>
                        </a:rPr>
                        <a:t>Bob</a:t>
                      </a:r>
                      <a:endParaRPr lang="zh-CN" altLang="en-US" dirty="0">
                        <a:solidFill>
                          <a:srgbClr val="FF0000"/>
                        </a:solidFill>
                      </a:endParaRPr>
                    </a:p>
                  </a:txBody>
                  <a:tcPr/>
                </a:tc>
                <a:tc>
                  <a:txBody>
                    <a:bodyPr/>
                    <a:lstStyle/>
                    <a:p>
                      <a:r>
                        <a:rPr lang="en-US" altLang="zh-CN" dirty="0" smtClean="0">
                          <a:solidFill>
                            <a:srgbClr val="FF0000"/>
                          </a:solidFill>
                        </a:rPr>
                        <a:t>Alice</a:t>
                      </a:r>
                      <a:endParaRPr lang="zh-CN" altLang="en-US" dirty="0">
                        <a:solidFill>
                          <a:srgbClr val="FF0000"/>
                        </a:solidFill>
                      </a:endParaRPr>
                    </a:p>
                  </a:txBody>
                  <a:tcPr/>
                </a:tc>
                <a:tc>
                  <a:txBody>
                    <a:bodyPr/>
                    <a:lstStyle/>
                    <a:p>
                      <a:r>
                        <a:rPr lang="en-US" altLang="zh-CN" dirty="0" smtClean="0">
                          <a:solidFill>
                            <a:srgbClr val="FF0000"/>
                          </a:solidFill>
                        </a:rPr>
                        <a:t>Drama</a:t>
                      </a:r>
                      <a:endParaRPr lang="zh-CN" altLang="en-US" dirty="0">
                        <a:solidFill>
                          <a:srgbClr val="FF0000"/>
                        </a:solidFill>
                      </a:endParaRPr>
                    </a:p>
                  </a:txBody>
                  <a:tcPr/>
                </a:tc>
                <a:tc>
                  <a:txBody>
                    <a:bodyPr/>
                    <a:lstStyle/>
                    <a:p>
                      <a:r>
                        <a:rPr lang="en-US" altLang="zh-CN" dirty="0" smtClean="0">
                          <a:solidFill>
                            <a:srgbClr val="FF0000"/>
                          </a:solidFill>
                        </a:rPr>
                        <a:t>?</a:t>
                      </a:r>
                      <a:endParaRPr lang="zh-CN" altLang="en-US" dirty="0">
                        <a:solidFill>
                          <a:srgbClr val="FF0000"/>
                        </a:solidFill>
                      </a:endParaRPr>
                    </a:p>
                  </a:txBody>
                  <a:tcPr/>
                </a:tc>
              </a:tr>
            </a:tbl>
          </a:graphicData>
        </a:graphic>
      </p:graphicFrame>
      <p:sp>
        <p:nvSpPr>
          <p:cNvPr id="14" name="圆角矩形 13"/>
          <p:cNvSpPr/>
          <p:nvPr/>
        </p:nvSpPr>
        <p:spPr>
          <a:xfrm>
            <a:off x="2823167" y="3309923"/>
            <a:ext cx="2278742" cy="3628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329584" y="3013095"/>
            <a:ext cx="573932" cy="26619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427843" y="3007648"/>
            <a:ext cx="674065" cy="26619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2"/>
          <p:cNvSpPr txBox="1">
            <a:spLocks/>
          </p:cNvSpPr>
          <p:nvPr/>
        </p:nvSpPr>
        <p:spPr>
          <a:xfrm>
            <a:off x="1153907" y="4507559"/>
            <a:ext cx="7252932" cy="1270862"/>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smtClean="0">
                <a:solidFill>
                  <a:srgbClr val="000080"/>
                </a:solidFill>
                <a:latin typeface="Arial" panose="020B0604020202020204" pitchFamily="34" charset="0"/>
              </a:rPr>
              <a:t>Traditional methods fail: </a:t>
            </a:r>
          </a:p>
          <a:p>
            <a:pPr>
              <a:buFont typeface="Wingdings" panose="05000000000000000000" pitchFamily="2" charset="2"/>
              <a:buChar char="ü"/>
            </a:pPr>
            <a:r>
              <a:rPr lang="en-US" altLang="zh-CN" sz="2000" dirty="0" smtClean="0">
                <a:latin typeface="Arial" panose="020B0604020202020204" pitchFamily="34" charset="0"/>
              </a:rPr>
              <a:t>Distance-based, </a:t>
            </a:r>
            <a:r>
              <a:rPr lang="en-US" altLang="zh-CN" sz="2000" dirty="0" err="1" smtClean="0">
                <a:latin typeface="Arial" panose="020B0604020202020204" pitchFamily="34" charset="0"/>
              </a:rPr>
              <a:t>eg</a:t>
            </a:r>
            <a:r>
              <a:rPr lang="en-US" altLang="zh-CN" sz="2000" dirty="0" smtClean="0">
                <a:latin typeface="Arial" panose="020B0604020202020204" pitchFamily="34" charset="0"/>
              </a:rPr>
              <a:t>. Hamming distance: HD(Bob, Alice)=2</a:t>
            </a:r>
          </a:p>
          <a:p>
            <a:pPr>
              <a:buFont typeface="Wingdings" panose="05000000000000000000" pitchFamily="2" charset="2"/>
              <a:buChar char="ü"/>
            </a:pPr>
            <a:r>
              <a:rPr lang="en-US" altLang="zh-CN" sz="2000" dirty="0" smtClean="0">
                <a:latin typeface="Arial" panose="020B0604020202020204" pitchFamily="34" charset="0"/>
              </a:rPr>
              <a:t>Pattern-based, “Bob” and “Alice” don’t co-occur before</a:t>
            </a:r>
          </a:p>
        </p:txBody>
      </p:sp>
      <p:sp>
        <p:nvSpPr>
          <p:cNvPr id="18" name="内容占位符 2"/>
          <p:cNvSpPr txBox="1">
            <a:spLocks/>
          </p:cNvSpPr>
          <p:nvPr/>
        </p:nvSpPr>
        <p:spPr>
          <a:xfrm>
            <a:off x="421819" y="5783868"/>
            <a:ext cx="8374063" cy="489231"/>
          </a:xfrm>
          <a:prstGeom prst="rect">
            <a:avLst/>
          </a:prstGeom>
          <a:solidFill>
            <a:schemeClr val="bg1"/>
          </a:solidFill>
          <a:ln w="28575">
            <a:solidFill>
              <a:srgbClr val="FF0000"/>
            </a:solidFill>
          </a:ln>
        </p:spPr>
        <p:txBody>
          <a:bodyPr vert="horz" lIns="91440" tIns="45720" rIns="91440" bIns="45720" rtlCol="0" anchor="ctr">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ts val="1000"/>
              </a:spcBef>
              <a:buSzPct val="70000"/>
              <a:buNone/>
            </a:pPr>
            <a:r>
              <a:rPr lang="en-US" altLang="zh-CN" sz="2800" dirty="0" smtClean="0">
                <a:solidFill>
                  <a:srgbClr val="FF0000"/>
                </a:solidFill>
              </a:rPr>
              <a:t>A new outlier detection method in sparse data is needed</a:t>
            </a:r>
            <a:endParaRPr lang="en-US" altLang="zh-CN" sz="2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5158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250"/>
                                        <p:tgtEl>
                                          <p:spTgt spid="17"/>
                                        </p:tgtEl>
                                      </p:cBhvr>
                                    </p:animEffect>
                                    <p:anim calcmode="lin" valueType="num">
                                      <p:cBhvr>
                                        <p:cTn id="19" dur="250" fill="hold"/>
                                        <p:tgtEl>
                                          <p:spTgt spid="17"/>
                                        </p:tgtEl>
                                        <p:attrNameLst>
                                          <p:attrName>ppt_x</p:attrName>
                                        </p:attrNameLst>
                                      </p:cBhvr>
                                      <p:tavLst>
                                        <p:tav tm="0">
                                          <p:val>
                                            <p:strVal val="#ppt_x"/>
                                          </p:val>
                                        </p:tav>
                                        <p:tav tm="100000">
                                          <p:val>
                                            <p:strVal val="#ppt_x"/>
                                          </p:val>
                                        </p:tav>
                                      </p:tavLst>
                                    </p:anim>
                                    <p:anim calcmode="lin" valueType="num">
                                      <p:cBhvr>
                                        <p:cTn id="20"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anim calcmode="lin" valueType="num">
                                      <p:cBhvr>
                                        <p:cTn id="26" dur="500" fill="hold"/>
                                        <p:tgtEl>
                                          <p:spTgt spid="18"/>
                                        </p:tgtEl>
                                        <p:attrNameLst>
                                          <p:attrName>ppt_x</p:attrName>
                                        </p:attrNameLst>
                                      </p:cBhvr>
                                      <p:tavLst>
                                        <p:tav tm="0">
                                          <p:val>
                                            <p:strVal val="#ppt_x"/>
                                          </p:val>
                                        </p:tav>
                                        <p:tav tm="100000">
                                          <p:val>
                                            <p:strVal val="#ppt_x"/>
                                          </p:val>
                                        </p:tav>
                                      </p:tavLst>
                                    </p:anim>
                                    <p:anim calcmode="lin" valueType="num">
                                      <p:cBhvr>
                                        <p:cTn id="2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lstStyle/>
          <a:p>
            <a:pPr>
              <a:lnSpc>
                <a:spcPct val="200000"/>
              </a:lnSpc>
            </a:pPr>
            <a:r>
              <a:rPr lang="en-US" altLang="zh-CN" b="1" dirty="0" smtClean="0"/>
              <a:t>Factorization Machines for Outlier Detection</a:t>
            </a:r>
          </a:p>
          <a:p>
            <a:pPr>
              <a:lnSpc>
                <a:spcPct val="200000"/>
              </a:lnSpc>
            </a:pPr>
            <a:r>
              <a:rPr lang="en-US" altLang="zh-CN" dirty="0" smtClean="0"/>
              <a:t>Model Computation</a:t>
            </a:r>
            <a:endParaRPr lang="en-US" altLang="zh-CN"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4</a:t>
            </a:fld>
            <a:endParaRPr lang="zh-CN" altLang="en-US" dirty="0"/>
          </a:p>
        </p:txBody>
      </p:sp>
    </p:spTree>
    <p:extLst>
      <p:ext uri="{BB962C8B-B14F-4D97-AF65-F5344CB8AC3E}">
        <p14:creationId xmlns:p14="http://schemas.microsoft.com/office/powerpoint/2010/main" val="221924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788807" cy="904874"/>
          </a:xfrm>
        </p:spPr>
        <p:txBody>
          <a:bodyPr>
            <a:normAutofit/>
          </a:bodyPr>
          <a:lstStyle/>
          <a:p>
            <a:r>
              <a:rPr lang="en-US" altLang="zh-CN" b="1" dirty="0" smtClean="0"/>
              <a:t>Factorization Machines for Outlier Detection</a:t>
            </a:r>
            <a:endParaRPr lang="en-US" altLang="zh-CN"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5</a:t>
            </a:fld>
            <a:endParaRPr lang="zh-CN" altLang="en-US" dirty="0"/>
          </a:p>
        </p:txBody>
      </p:sp>
      <p:sp>
        <p:nvSpPr>
          <p:cNvPr id="17" name="内容占位符 2"/>
          <p:cNvSpPr txBox="1">
            <a:spLocks/>
          </p:cNvSpPr>
          <p:nvPr/>
        </p:nvSpPr>
        <p:spPr>
          <a:xfrm>
            <a:off x="324196" y="1134983"/>
            <a:ext cx="8388003" cy="2743426"/>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Why Factorization Machines (FM) </a:t>
            </a:r>
          </a:p>
          <a:p>
            <a:pPr marL="594900" lvl="1" indent="-342900">
              <a:lnSpc>
                <a:spcPct val="120000"/>
              </a:lnSpc>
            </a:pPr>
            <a:r>
              <a:rPr lang="en-US" altLang="zh-CN" sz="2000" dirty="0" smtClean="0">
                <a:latin typeface="Arial" panose="020B0604020202020204" pitchFamily="34" charset="0"/>
              </a:rPr>
              <a:t>A new model class that combines </a:t>
            </a:r>
            <a:r>
              <a:rPr lang="en-US" altLang="zh-CN" sz="2000" dirty="0">
                <a:latin typeface="Arial" panose="020B0604020202020204" pitchFamily="34" charset="0"/>
              </a:rPr>
              <a:t>the advantages of SVM with factorization </a:t>
            </a:r>
            <a:r>
              <a:rPr lang="en-US" altLang="zh-CN" sz="2000" dirty="0" smtClean="0">
                <a:latin typeface="Arial" panose="020B0604020202020204" pitchFamily="34" charset="0"/>
              </a:rPr>
              <a:t>models, have </a:t>
            </a:r>
            <a:r>
              <a:rPr lang="en-US" altLang="zh-CN" sz="2000" dirty="0">
                <a:latin typeface="Arial" panose="020B0604020202020204" pitchFamily="34" charset="0"/>
              </a:rPr>
              <a:t>been used for recommender systems </a:t>
            </a:r>
            <a:r>
              <a:rPr lang="en-US" altLang="zh-CN" sz="1600" dirty="0" smtClean="0">
                <a:solidFill>
                  <a:srgbClr val="000080"/>
                </a:solidFill>
                <a:latin typeface="Arial" panose="020B0604020202020204" pitchFamily="34" charset="0"/>
              </a:rPr>
              <a:t>[Steffen </a:t>
            </a:r>
            <a:r>
              <a:rPr lang="en-US" altLang="zh-CN" sz="1600" dirty="0" err="1">
                <a:solidFill>
                  <a:srgbClr val="000080"/>
                </a:solidFill>
                <a:latin typeface="Arial" panose="020B0604020202020204" pitchFamily="34" charset="0"/>
              </a:rPr>
              <a:t>Rendle</a:t>
            </a:r>
            <a:r>
              <a:rPr lang="en-US" altLang="zh-CN" sz="1600" dirty="0">
                <a:solidFill>
                  <a:srgbClr val="000080"/>
                </a:solidFill>
                <a:latin typeface="Arial" panose="020B0604020202020204" pitchFamily="34" charset="0"/>
              </a:rPr>
              <a:t> </a:t>
            </a:r>
            <a:r>
              <a:rPr lang="en-US" altLang="zh-CN" sz="1600" dirty="0" smtClean="0">
                <a:solidFill>
                  <a:srgbClr val="000080"/>
                </a:solidFill>
                <a:latin typeface="Arial" panose="020B0604020202020204" pitchFamily="34" charset="0"/>
              </a:rPr>
              <a:t>2012]</a:t>
            </a:r>
            <a:endParaRPr lang="en-US" altLang="zh-CN" sz="1600" dirty="0">
              <a:solidFill>
                <a:srgbClr val="000080"/>
              </a:solidFill>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Capture </a:t>
            </a:r>
            <a:r>
              <a:rPr lang="en-US" altLang="zh-CN" sz="2000" dirty="0">
                <a:latin typeface="Arial" panose="020B0604020202020204" pitchFamily="34" charset="0"/>
              </a:rPr>
              <a:t>the inherent similarity </a:t>
            </a:r>
            <a:r>
              <a:rPr lang="en-US" altLang="zh-CN" sz="2000" dirty="0" smtClean="0">
                <a:latin typeface="Arial" panose="020B0604020202020204" pitchFamily="34" charset="0"/>
              </a:rPr>
              <a:t>between attribute values</a:t>
            </a:r>
          </a:p>
          <a:p>
            <a:pPr marL="594900" lvl="1" indent="-342900">
              <a:lnSpc>
                <a:spcPct val="120000"/>
              </a:lnSpc>
            </a:pPr>
            <a:r>
              <a:rPr lang="en-US" altLang="zh-CN" sz="2000" dirty="0" smtClean="0">
                <a:latin typeface="Arial" panose="020B0604020202020204" pitchFamily="34" charset="0"/>
              </a:rPr>
              <a:t>Allow parameter estimation under very sparse data</a:t>
            </a:r>
          </a:p>
          <a:p>
            <a:pPr marL="594900" lvl="1" indent="-342900">
              <a:lnSpc>
                <a:spcPct val="120000"/>
              </a:lnSpc>
            </a:pPr>
            <a:r>
              <a:rPr lang="en-US" altLang="zh-CN" sz="2000" dirty="0" smtClean="0">
                <a:latin typeface="Arial" panose="020B0604020202020204" pitchFamily="34" charset="0"/>
              </a:rPr>
              <a:t>Have a linear complexity</a:t>
            </a:r>
            <a:endParaRPr lang="en-US" altLang="zh-CN" dirty="0" smtClean="0">
              <a:latin typeface="Arial" panose="020B0604020202020204" pitchFamily="34" charset="0"/>
            </a:endParaRPr>
          </a:p>
          <a:p>
            <a:pPr marL="594900" lvl="1" indent="-342900"/>
            <a:endParaRPr lang="en-US" altLang="zh-CN" sz="2000" dirty="0">
              <a:latin typeface="Arial" panose="020B0604020202020204" pitchFamily="34" charset="0"/>
            </a:endParaRPr>
          </a:p>
        </p:txBody>
      </p:sp>
      <p:sp>
        <p:nvSpPr>
          <p:cNvPr id="6" name="内容占位符 2"/>
          <p:cNvSpPr txBox="1">
            <a:spLocks/>
          </p:cNvSpPr>
          <p:nvPr/>
        </p:nvSpPr>
        <p:spPr>
          <a:xfrm>
            <a:off x="338171" y="3771666"/>
            <a:ext cx="8246838" cy="267895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Challenges of Using </a:t>
            </a:r>
            <a:r>
              <a:rPr lang="en-US" altLang="zh-CN" sz="2400" b="1" dirty="0">
                <a:latin typeface="Arial" panose="020B0604020202020204" pitchFamily="34" charset="0"/>
              </a:rPr>
              <a:t>Factorization M</a:t>
            </a:r>
            <a:r>
              <a:rPr lang="en-US" altLang="zh-CN" sz="2400" b="1" dirty="0" smtClean="0">
                <a:latin typeface="Arial" panose="020B0604020202020204" pitchFamily="34" charset="0"/>
              </a:rPr>
              <a:t>achines </a:t>
            </a:r>
          </a:p>
          <a:p>
            <a:pPr marL="594900" lvl="1" indent="-342900">
              <a:lnSpc>
                <a:spcPct val="120000"/>
              </a:lnSpc>
            </a:pPr>
            <a:r>
              <a:rPr lang="en-US" altLang="zh-CN" dirty="0" smtClean="0">
                <a:latin typeface="Arial" panose="020B0604020202020204" pitchFamily="34" charset="0"/>
              </a:rPr>
              <a:t>Feature engineering for various domains</a:t>
            </a:r>
          </a:p>
          <a:p>
            <a:pPr marL="252000" lvl="1" indent="0">
              <a:lnSpc>
                <a:spcPct val="100000"/>
              </a:lnSpc>
              <a:buNone/>
            </a:pPr>
            <a:r>
              <a:rPr lang="en-US" altLang="zh-CN" sz="1800" dirty="0" smtClean="0">
                <a:latin typeface="Arial" panose="020B0604020202020204" pitchFamily="34" charset="0"/>
              </a:rPr>
              <a:t>     </a:t>
            </a:r>
            <a:r>
              <a:rPr lang="en-US" altLang="zh-CN" sz="1800" dirty="0" smtClean="0">
                <a:solidFill>
                  <a:srgbClr val="000080"/>
                </a:solidFill>
                <a:latin typeface="Arial" panose="020B0604020202020204" pitchFamily="34" charset="0"/>
              </a:rPr>
              <a:t>massive-domain categorical data</a:t>
            </a:r>
          </a:p>
          <a:p>
            <a:pPr marL="252000" lvl="1" indent="0">
              <a:lnSpc>
                <a:spcPct val="100000"/>
              </a:lnSpc>
              <a:buNone/>
            </a:pPr>
            <a:r>
              <a:rPr lang="en-US" altLang="zh-CN" sz="1800" dirty="0" smtClean="0">
                <a:solidFill>
                  <a:srgbClr val="000080"/>
                </a:solidFill>
                <a:latin typeface="Arial" panose="020B0604020202020204" pitchFamily="34" charset="0"/>
              </a:rPr>
              <a:t>     short text data</a:t>
            </a:r>
          </a:p>
          <a:p>
            <a:pPr marL="252000" lvl="1" indent="0">
              <a:lnSpc>
                <a:spcPct val="100000"/>
              </a:lnSpc>
              <a:buNone/>
            </a:pPr>
            <a:r>
              <a:rPr lang="en-US" altLang="zh-CN" sz="1800" dirty="0" smtClean="0">
                <a:solidFill>
                  <a:srgbClr val="000080"/>
                </a:solidFill>
                <a:latin typeface="Arial" panose="020B0604020202020204" pitchFamily="34" charset="0"/>
              </a:rPr>
              <a:t>     conventional  numerical data</a:t>
            </a:r>
          </a:p>
          <a:p>
            <a:pPr marL="594900" lvl="1" indent="-342900">
              <a:lnSpc>
                <a:spcPct val="120000"/>
              </a:lnSpc>
            </a:pPr>
            <a:r>
              <a:rPr lang="en-US" altLang="zh-CN" dirty="0" smtClean="0">
                <a:latin typeface="Arial" panose="020B0604020202020204" pitchFamily="34" charset="0"/>
              </a:rPr>
              <a:t>Model and distinguish </a:t>
            </a:r>
            <a:r>
              <a:rPr lang="en-US" altLang="zh-CN" dirty="0">
                <a:latin typeface="Arial" panose="020B0604020202020204" pitchFamily="34" charset="0"/>
              </a:rPr>
              <a:t>outliers </a:t>
            </a:r>
            <a:r>
              <a:rPr lang="en-US" altLang="zh-CN" dirty="0" smtClean="0">
                <a:latin typeface="Arial" panose="020B0604020202020204" pitchFamily="34" charset="0"/>
              </a:rPr>
              <a:t>from normal data </a:t>
            </a:r>
          </a:p>
          <a:p>
            <a:pPr marL="594900" lvl="1" indent="-342900"/>
            <a:endParaRPr lang="en-US" altLang="zh-CN" sz="2000" dirty="0">
              <a:latin typeface="Arial" panose="020B0604020202020204" pitchFamily="34" charset="0"/>
            </a:endParaRPr>
          </a:p>
        </p:txBody>
      </p:sp>
      <p:cxnSp>
        <p:nvCxnSpPr>
          <p:cNvPr id="7" name="直接连接符 6"/>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67397" y="6489912"/>
            <a:ext cx="7944939" cy="338554"/>
          </a:xfrm>
          <a:prstGeom prst="rect">
            <a:avLst/>
          </a:prstGeom>
        </p:spPr>
        <p:txBody>
          <a:bodyPr wrap="square">
            <a:spAutoFit/>
          </a:bodyPr>
          <a:lstStyle/>
          <a:p>
            <a:r>
              <a:rPr lang="en-US" altLang="zh-CN" sz="1600" dirty="0" smtClean="0"/>
              <a:t>Steffen </a:t>
            </a:r>
            <a:r>
              <a:rPr lang="en-US" altLang="zh-CN" sz="1600" dirty="0" err="1"/>
              <a:t>Rendle</a:t>
            </a:r>
            <a:r>
              <a:rPr lang="en-US" altLang="zh-CN" sz="1600" dirty="0" smtClean="0"/>
              <a:t>. </a:t>
            </a:r>
            <a:r>
              <a:rPr lang="en-US" altLang="zh-CN" sz="1600" dirty="0"/>
              <a:t>Factorization Machines with </a:t>
            </a:r>
            <a:r>
              <a:rPr lang="en-US" altLang="zh-CN" sz="1600" dirty="0" err="1" smtClean="0"/>
              <a:t>libFM</a:t>
            </a:r>
            <a:r>
              <a:rPr lang="en-US" altLang="zh-CN" sz="1600" dirty="0" smtClean="0"/>
              <a:t>. ACM TIST 3, 3(2012)</a:t>
            </a:r>
            <a:endParaRPr lang="zh-CN" altLang="en-US" sz="1600" dirty="0"/>
          </a:p>
        </p:txBody>
      </p:sp>
    </p:spTree>
    <p:extLst>
      <p:ext uri="{BB962C8B-B14F-4D97-AF65-F5344CB8AC3E}">
        <p14:creationId xmlns:p14="http://schemas.microsoft.com/office/powerpoint/2010/main" val="13119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6</a:t>
            </a:fld>
            <a:endParaRPr lang="zh-CN"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3739418947"/>
              </p:ext>
            </p:extLst>
          </p:nvPr>
        </p:nvGraphicFramePr>
        <p:xfrm>
          <a:off x="918432" y="3677997"/>
          <a:ext cx="2630679" cy="2102869"/>
        </p:xfrm>
        <a:graphic>
          <a:graphicData uri="http://schemas.openxmlformats.org/drawingml/2006/table">
            <a:tbl>
              <a:tblPr firstRow="1" bandRow="1">
                <a:tableStyleId>{B301B821-A1FF-4177-AEE7-76D212191A09}</a:tableStyleId>
              </a:tblPr>
              <a:tblGrid>
                <a:gridCol w="1519054"/>
                <a:gridCol w="1111625"/>
              </a:tblGrid>
              <a:tr h="437177">
                <a:tc>
                  <a:txBody>
                    <a:bodyPr/>
                    <a:lstStyle/>
                    <a:p>
                      <a:r>
                        <a:rPr lang="en-US" altLang="zh-CN" dirty="0" smtClean="0"/>
                        <a:t>User name</a:t>
                      </a:r>
                      <a:endParaRPr lang="zh-CN" altLang="en-US" dirty="0"/>
                    </a:p>
                  </a:txBody>
                  <a:tcPr/>
                </a:tc>
                <a:tc>
                  <a:txBody>
                    <a:bodyPr/>
                    <a:lstStyle/>
                    <a:p>
                      <a:r>
                        <a:rPr lang="en-US" altLang="zh-CN" dirty="0" smtClean="0"/>
                        <a:t>gender</a:t>
                      </a:r>
                      <a:endParaRPr lang="zh-CN" altLang="en-US" dirty="0"/>
                    </a:p>
                  </a:txBody>
                  <a:tcPr/>
                </a:tc>
              </a:tr>
              <a:tr h="416423">
                <a:tc>
                  <a:txBody>
                    <a:bodyPr/>
                    <a:lstStyle/>
                    <a:p>
                      <a:r>
                        <a:rPr lang="en-US" altLang="zh-CN" sz="2000" dirty="0" err="1" smtClean="0"/>
                        <a:t>alice</a:t>
                      </a:r>
                      <a:endParaRPr lang="zh-CN" altLang="en-US" sz="2000" dirty="0"/>
                    </a:p>
                  </a:txBody>
                  <a:tcPr/>
                </a:tc>
                <a:tc>
                  <a:txBody>
                    <a:bodyPr/>
                    <a:lstStyle/>
                    <a:p>
                      <a:r>
                        <a:rPr lang="en-US" altLang="zh-CN" sz="2000" dirty="0" smtClean="0"/>
                        <a:t>Female</a:t>
                      </a:r>
                      <a:endParaRPr lang="zh-CN" altLang="en-US" sz="2000" dirty="0"/>
                    </a:p>
                  </a:txBody>
                  <a:tcPr/>
                </a:tc>
              </a:tr>
              <a:tr h="416423">
                <a:tc>
                  <a:txBody>
                    <a:bodyPr/>
                    <a:lstStyle/>
                    <a:p>
                      <a:r>
                        <a:rPr lang="en-US" altLang="zh-CN" sz="2000" dirty="0" smtClean="0"/>
                        <a:t>bob</a:t>
                      </a:r>
                      <a:endParaRPr lang="zh-CN" altLang="en-US" sz="2000" dirty="0"/>
                    </a:p>
                  </a:txBody>
                  <a:tcPr/>
                </a:tc>
                <a:tc>
                  <a:txBody>
                    <a:bodyPr/>
                    <a:lstStyle/>
                    <a:p>
                      <a:r>
                        <a:rPr lang="en-US" altLang="zh-CN" sz="2000" dirty="0" smtClean="0"/>
                        <a:t>Male</a:t>
                      </a:r>
                      <a:endParaRPr lang="zh-CN" altLang="en-US" sz="2000" dirty="0"/>
                    </a:p>
                  </a:txBody>
                  <a:tcPr/>
                </a:tc>
              </a:tr>
              <a:tr h="416423">
                <a:tc>
                  <a:txBody>
                    <a:bodyPr/>
                    <a:lstStyle/>
                    <a:p>
                      <a:r>
                        <a:rPr lang="en-US" altLang="zh-CN" sz="2000" dirty="0" err="1" smtClean="0"/>
                        <a:t>cara</a:t>
                      </a:r>
                      <a:endParaRPr lang="zh-CN" altLang="en-US" sz="2000" dirty="0"/>
                    </a:p>
                  </a:txBody>
                  <a:tcPr/>
                </a:tc>
                <a:tc>
                  <a:txBody>
                    <a:bodyPr/>
                    <a:lstStyle/>
                    <a:p>
                      <a:r>
                        <a:rPr lang="en-US" altLang="zh-CN" sz="2000" dirty="0" smtClean="0"/>
                        <a:t>Female</a:t>
                      </a:r>
                      <a:endParaRPr lang="zh-CN" altLang="en-US" sz="2000" dirty="0"/>
                    </a:p>
                  </a:txBody>
                  <a:tcPr/>
                </a:tc>
              </a:tr>
              <a:tr h="416423">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2910615324"/>
              </p:ext>
            </p:extLst>
          </p:nvPr>
        </p:nvGraphicFramePr>
        <p:xfrm>
          <a:off x="4272016" y="3645843"/>
          <a:ext cx="4440184" cy="2061666"/>
        </p:xfrm>
        <a:graphic>
          <a:graphicData uri="http://schemas.openxmlformats.org/drawingml/2006/table">
            <a:tbl>
              <a:tblPr firstRow="1" bandRow="1">
                <a:tableStyleId>{9DCAF9ED-07DC-4A11-8D7F-57B35C25682E}</a:tableStyleId>
              </a:tblPr>
              <a:tblGrid>
                <a:gridCol w="702402"/>
                <a:gridCol w="683636"/>
                <a:gridCol w="683636"/>
                <a:gridCol w="1025453"/>
                <a:gridCol w="787668"/>
                <a:gridCol w="557389"/>
              </a:tblGrid>
              <a:tr h="476706">
                <a:tc>
                  <a:txBody>
                    <a:bodyPr/>
                    <a:lstStyle/>
                    <a:p>
                      <a:r>
                        <a:rPr lang="en-US" altLang="zh-CN" sz="2000" dirty="0" err="1" smtClean="0"/>
                        <a:t>alice</a:t>
                      </a:r>
                      <a:endParaRPr lang="zh-CN" altLang="en-US" sz="2000" dirty="0"/>
                    </a:p>
                  </a:txBody>
                  <a:tcPr/>
                </a:tc>
                <a:tc>
                  <a:txBody>
                    <a:bodyPr/>
                    <a:lstStyle/>
                    <a:p>
                      <a:r>
                        <a:rPr lang="en-US" altLang="zh-CN" sz="2000" dirty="0" smtClean="0"/>
                        <a:t>bob</a:t>
                      </a:r>
                      <a:endParaRPr lang="zh-CN" altLang="en-US" sz="2000" dirty="0"/>
                    </a:p>
                  </a:txBody>
                  <a:tcPr/>
                </a:tc>
                <a:tc>
                  <a:txBody>
                    <a:bodyPr/>
                    <a:lstStyle/>
                    <a:p>
                      <a:r>
                        <a:rPr lang="en-US" altLang="zh-CN" sz="2000" dirty="0" err="1" smtClean="0"/>
                        <a:t>cara</a:t>
                      </a:r>
                      <a:endParaRPr lang="zh-CN" altLang="en-US" sz="2000" dirty="0"/>
                    </a:p>
                  </a:txBody>
                  <a:tcPr/>
                </a:tc>
                <a:tc>
                  <a:txBody>
                    <a:bodyPr/>
                    <a:lstStyle/>
                    <a:p>
                      <a:r>
                        <a:rPr lang="en-US" altLang="zh-CN" sz="2000" dirty="0" smtClean="0"/>
                        <a:t>Female</a:t>
                      </a:r>
                      <a:endParaRPr lang="zh-CN" altLang="en-US" sz="2000" dirty="0"/>
                    </a:p>
                  </a:txBody>
                  <a:tcPr/>
                </a:tc>
                <a:tc>
                  <a:txBody>
                    <a:bodyPr/>
                    <a:lstStyle/>
                    <a:p>
                      <a:r>
                        <a:rPr lang="en-US" altLang="zh-CN" sz="2000" dirty="0" smtClean="0"/>
                        <a:t>Male</a:t>
                      </a:r>
                      <a:endParaRPr lang="zh-CN" altLang="en-US" sz="2000" dirty="0"/>
                    </a:p>
                  </a:txBody>
                  <a:tcPr/>
                </a:tc>
                <a:tc>
                  <a:txBody>
                    <a:bodyPr/>
                    <a:lstStyle/>
                    <a:p>
                      <a:r>
                        <a:rPr lang="en-US" altLang="zh-CN" sz="2000" dirty="0" smtClean="0"/>
                        <a:t>…</a:t>
                      </a:r>
                      <a:endParaRPr lang="zh-CN" altLang="en-US" sz="2000" dirty="0"/>
                    </a:p>
                  </a:txBody>
                  <a:tcPr/>
                </a:tc>
              </a:tr>
              <a:tr h="389426">
                <a:tc>
                  <a:txBody>
                    <a:bodyPr/>
                    <a:lstStyle/>
                    <a:p>
                      <a:r>
                        <a:rPr lang="en-US" altLang="zh-CN" sz="2000" dirty="0" smtClean="0"/>
                        <a:t>1</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a:t>
                      </a:r>
                      <a:endParaRPr lang="zh-CN" altLang="en-US" sz="2000" dirty="0"/>
                    </a:p>
                  </a:txBody>
                  <a:tcPr/>
                </a:tc>
              </a:tr>
              <a:tr h="389426">
                <a:tc>
                  <a:txBody>
                    <a:bodyPr/>
                    <a:lstStyle/>
                    <a:p>
                      <a:r>
                        <a:rPr lang="en-US" altLang="zh-CN" sz="2000" dirty="0" smtClean="0"/>
                        <a:t>0</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a:t>
                      </a:r>
                      <a:endParaRPr lang="zh-CN" altLang="en-US" sz="2000" dirty="0"/>
                    </a:p>
                  </a:txBody>
                  <a:tcPr/>
                </a:tc>
              </a:tr>
              <a:tr h="389426">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a:t>
                      </a:r>
                      <a:endParaRPr lang="zh-CN" altLang="en-US" sz="2000" dirty="0"/>
                    </a:p>
                  </a:txBody>
                  <a:tcPr/>
                </a:tc>
              </a:tr>
              <a:tr h="389426">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r>
            </a:tbl>
          </a:graphicData>
        </a:graphic>
      </p:graphicFrame>
      <p:sp>
        <p:nvSpPr>
          <p:cNvPr id="22" name="右箭头 21"/>
          <p:cNvSpPr/>
          <p:nvPr/>
        </p:nvSpPr>
        <p:spPr>
          <a:xfrm>
            <a:off x="3576004" y="4462762"/>
            <a:ext cx="635432" cy="3518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内容占位符 2"/>
          <p:cNvSpPr txBox="1">
            <a:spLocks/>
          </p:cNvSpPr>
          <p:nvPr/>
        </p:nvSpPr>
        <p:spPr>
          <a:xfrm>
            <a:off x="331106" y="1118534"/>
            <a:ext cx="8246838" cy="275678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(1) Massive-domain Categorical Data: </a:t>
            </a:r>
            <a:r>
              <a:rPr lang="en-US" altLang="zh-CN" sz="2400" b="1" dirty="0" err="1" smtClean="0">
                <a:latin typeface="Arial" panose="020B0604020202020204" pitchFamily="34" charset="0"/>
              </a:rPr>
              <a:t>Binarization</a:t>
            </a:r>
            <a:endParaRPr lang="en-US" altLang="zh-CN" sz="900" dirty="0" smtClean="0">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For </a:t>
            </a:r>
            <a:r>
              <a:rPr lang="en-US" altLang="zh-CN" sz="2000" dirty="0">
                <a:latin typeface="Arial" panose="020B0604020202020204" pitchFamily="34" charset="0"/>
              </a:rPr>
              <a:t>each value of each attribute, a new binary attribute is </a:t>
            </a:r>
            <a:r>
              <a:rPr lang="en-US" altLang="zh-CN" sz="2000" dirty="0" smtClean="0">
                <a:latin typeface="Arial" panose="020B0604020202020204" pitchFamily="34" charset="0"/>
              </a:rPr>
              <a:t>created.</a:t>
            </a:r>
          </a:p>
          <a:p>
            <a:pPr marL="594900" lvl="1" indent="-342900">
              <a:lnSpc>
                <a:spcPct val="120000"/>
              </a:lnSpc>
            </a:pPr>
            <a:r>
              <a:rPr lang="en-US" altLang="zh-CN" sz="2000" dirty="0">
                <a:latin typeface="Arial" panose="020B0604020202020204" pitchFamily="34" charset="0"/>
              </a:rPr>
              <a:t>The </a:t>
            </a:r>
            <a:r>
              <a:rPr lang="en-US" altLang="zh-CN" sz="2000" dirty="0" smtClean="0">
                <a:latin typeface="Arial" panose="020B0604020202020204" pitchFamily="34" charset="0"/>
              </a:rPr>
              <a:t>dimensionality is equal </a:t>
            </a:r>
            <a:r>
              <a:rPr lang="en-US" altLang="zh-CN" sz="2000" dirty="0">
                <a:latin typeface="Arial" panose="020B0604020202020204" pitchFamily="34" charset="0"/>
              </a:rPr>
              <a:t>to the total number </a:t>
            </a:r>
            <a:r>
              <a:rPr lang="en-US" altLang="zh-CN" sz="2000" dirty="0" smtClean="0">
                <a:latin typeface="Arial" panose="020B0604020202020204" pitchFamily="34" charset="0"/>
              </a:rPr>
              <a:t>of distinct values in the data set  </a:t>
            </a:r>
          </a:p>
          <a:p>
            <a:pPr marL="594900" lvl="1" indent="-342900">
              <a:lnSpc>
                <a:spcPct val="120000"/>
              </a:lnSpc>
            </a:pPr>
            <a:r>
              <a:rPr lang="en-US" altLang="zh-CN" sz="2000" dirty="0" smtClean="0">
                <a:latin typeface="Arial" panose="020B0604020202020204" pitchFamily="34" charset="0"/>
              </a:rPr>
              <a:t>The value of binary attribute is 0 or 1</a:t>
            </a:r>
          </a:p>
        </p:txBody>
      </p:sp>
      <p:sp>
        <p:nvSpPr>
          <p:cNvPr id="10" name="标题 1"/>
          <p:cNvSpPr>
            <a:spLocks noGrp="1"/>
          </p:cNvSpPr>
          <p:nvPr>
            <p:ph type="title"/>
          </p:nvPr>
        </p:nvSpPr>
        <p:spPr>
          <a:xfrm>
            <a:off x="355193" y="190469"/>
            <a:ext cx="8633859" cy="904874"/>
          </a:xfrm>
        </p:spPr>
        <p:txBody>
          <a:bodyPr>
            <a:normAutofit/>
          </a:bodyPr>
          <a:lstStyle/>
          <a:p>
            <a:r>
              <a:rPr lang="en-US" altLang="zh-CN" b="1" dirty="0"/>
              <a:t>Feature </a:t>
            </a:r>
            <a:r>
              <a:rPr lang="en-US" altLang="zh-CN" b="1" dirty="0" smtClean="0"/>
              <a:t>Engineering </a:t>
            </a:r>
            <a:r>
              <a:rPr lang="en-US" altLang="zh-CN" b="1" dirty="0"/>
              <a:t>for </a:t>
            </a:r>
            <a:r>
              <a:rPr lang="en-US" altLang="zh-CN" b="1" dirty="0" smtClean="0"/>
              <a:t>Various Domains</a:t>
            </a:r>
            <a:endParaRPr lang="en-US" altLang="zh-CN" b="1" dirty="0"/>
          </a:p>
        </p:txBody>
      </p:sp>
    </p:spTree>
    <p:extLst>
      <p:ext uri="{BB962C8B-B14F-4D97-AF65-F5344CB8AC3E}">
        <p14:creationId xmlns:p14="http://schemas.microsoft.com/office/powerpoint/2010/main" val="3879331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7</a:t>
            </a:fld>
            <a:endParaRPr lang="zh-CN" altLang="en-US" dirty="0"/>
          </a:p>
        </p:txBody>
      </p:sp>
      <p:sp>
        <p:nvSpPr>
          <p:cNvPr id="15" name="内容占位符 2"/>
          <p:cNvSpPr txBox="1">
            <a:spLocks/>
          </p:cNvSpPr>
          <p:nvPr/>
        </p:nvSpPr>
        <p:spPr>
          <a:xfrm>
            <a:off x="331106" y="1118533"/>
            <a:ext cx="8246838" cy="232135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(2) Short Text Data</a:t>
            </a:r>
            <a:endParaRPr lang="en-US" altLang="zh-CN" sz="2400" b="1" dirty="0">
              <a:latin typeface="Arial" panose="020B0604020202020204" pitchFamily="34" charset="0"/>
            </a:endParaRPr>
          </a:p>
          <a:p>
            <a:pPr marL="594900" lvl="1" indent="-342900">
              <a:lnSpc>
                <a:spcPct val="120000"/>
              </a:lnSpc>
            </a:pPr>
            <a:r>
              <a:rPr lang="en-US" altLang="zh-CN" sz="2000" dirty="0">
                <a:latin typeface="Arial" panose="020B0604020202020204" pitchFamily="34" charset="0"/>
              </a:rPr>
              <a:t>For each keyword, a new attribute is created</a:t>
            </a:r>
            <a:r>
              <a:rPr lang="en-US" altLang="zh-CN" sz="2000" dirty="0" smtClean="0">
                <a:latin typeface="Arial" panose="020B0604020202020204" pitchFamily="34" charset="0"/>
              </a:rPr>
              <a:t>.</a:t>
            </a:r>
          </a:p>
          <a:p>
            <a:pPr marL="594900" lvl="1" indent="-342900">
              <a:lnSpc>
                <a:spcPct val="120000"/>
              </a:lnSpc>
            </a:pPr>
            <a:r>
              <a:rPr lang="en-US" altLang="zh-CN" sz="2000" dirty="0">
                <a:latin typeface="Arial" panose="020B0604020202020204" pitchFamily="34" charset="0"/>
              </a:rPr>
              <a:t>The dimensionality is equal to the number of distinct </a:t>
            </a:r>
            <a:r>
              <a:rPr lang="en-US" altLang="zh-CN" sz="2000" dirty="0" smtClean="0">
                <a:latin typeface="Arial" panose="020B0604020202020204" pitchFamily="34" charset="0"/>
              </a:rPr>
              <a:t>keywords</a:t>
            </a:r>
          </a:p>
          <a:p>
            <a:pPr marL="594900" lvl="1" indent="-342900">
              <a:lnSpc>
                <a:spcPct val="120000"/>
              </a:lnSpc>
            </a:pPr>
            <a:r>
              <a:rPr lang="en-US" altLang="zh-CN" sz="2000" b="1" dirty="0" smtClean="0">
                <a:solidFill>
                  <a:srgbClr val="000080"/>
                </a:solidFill>
                <a:latin typeface="Arial" panose="020B0604020202020204" pitchFamily="34" charset="0"/>
              </a:rPr>
              <a:t>Normalization: </a:t>
            </a:r>
            <a:r>
              <a:rPr lang="en-US" altLang="zh-CN" sz="2000" dirty="0" smtClean="0">
                <a:latin typeface="Arial" panose="020B0604020202020204" pitchFamily="34" charset="0"/>
              </a:rPr>
              <a:t>The value of the attribute is          , if a text contain r non-zero keywords</a:t>
            </a:r>
            <a:endParaRPr lang="en-US" altLang="zh-CN" sz="2000" b="1" dirty="0" smtClean="0">
              <a:solidFill>
                <a:srgbClr val="FF0000"/>
              </a:solidFill>
              <a:latin typeface="Arial" panose="020B0604020202020204" pitchFamily="34" charset="0"/>
            </a:endParaRPr>
          </a:p>
          <a:p>
            <a:pPr marL="594900" lvl="1" indent="-342900">
              <a:lnSpc>
                <a:spcPct val="120000"/>
              </a:lnSpc>
            </a:pPr>
            <a:endParaRPr lang="en-US" altLang="zh-CN" sz="2000" dirty="0" smtClean="0">
              <a:latin typeface="Arial" panose="020B0604020202020204" pitchFamily="34"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3425993208"/>
              </p:ext>
            </p:extLst>
          </p:nvPr>
        </p:nvGraphicFramePr>
        <p:xfrm>
          <a:off x="874939" y="3729351"/>
          <a:ext cx="2109130" cy="1679556"/>
        </p:xfrm>
        <a:graphic>
          <a:graphicData uri="http://schemas.openxmlformats.org/drawingml/2006/table">
            <a:tbl>
              <a:tblPr firstRow="1" bandRow="1">
                <a:tableStyleId>{B301B821-A1FF-4177-AEE7-76D212191A09}</a:tableStyleId>
              </a:tblPr>
              <a:tblGrid>
                <a:gridCol w="2109130"/>
              </a:tblGrid>
              <a:tr h="419889">
                <a:tc>
                  <a:txBody>
                    <a:bodyPr/>
                    <a:lstStyle/>
                    <a:p>
                      <a:r>
                        <a:rPr lang="en-US" altLang="zh-CN" sz="2000" dirty="0" smtClean="0"/>
                        <a:t>text</a:t>
                      </a:r>
                      <a:endParaRPr lang="zh-CN" altLang="en-US" sz="2000" dirty="0"/>
                    </a:p>
                  </a:txBody>
                  <a:tcPr/>
                </a:tc>
              </a:tr>
              <a:tr h="419889">
                <a:tc>
                  <a:txBody>
                    <a:bodyPr/>
                    <a:lstStyle/>
                    <a:p>
                      <a:r>
                        <a:rPr lang="en-US" altLang="zh-CN" sz="2000" dirty="0" smtClean="0"/>
                        <a:t>hello world </a:t>
                      </a:r>
                      <a:endParaRPr lang="zh-CN" altLang="en-US" sz="2000" dirty="0"/>
                    </a:p>
                  </a:txBody>
                  <a:tcPr/>
                </a:tc>
              </a:tr>
              <a:tr h="419889">
                <a:tc>
                  <a:txBody>
                    <a:bodyPr/>
                    <a:lstStyle/>
                    <a:p>
                      <a:r>
                        <a:rPr lang="en-US" altLang="zh-CN" sz="2000" dirty="0" smtClean="0"/>
                        <a:t>rite</a:t>
                      </a:r>
                      <a:r>
                        <a:rPr lang="en-US" altLang="zh-CN" sz="2000" baseline="0" dirty="0" smtClean="0"/>
                        <a:t> review movie</a:t>
                      </a:r>
                      <a:endParaRPr lang="zh-CN" altLang="en-US" sz="2000" dirty="0"/>
                    </a:p>
                  </a:txBody>
                  <a:tcPr/>
                </a:tc>
              </a:tr>
              <a:tr h="419889">
                <a:tc>
                  <a:txBody>
                    <a:bodyPr/>
                    <a:lstStyle/>
                    <a:p>
                      <a:r>
                        <a:rPr lang="en-US" altLang="zh-CN" sz="2000" dirty="0" smtClean="0"/>
                        <a:t>…</a:t>
                      </a:r>
                      <a:endParaRPr lang="zh-CN" altLang="en-US" sz="20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848207311"/>
              </p:ext>
            </p:extLst>
          </p:nvPr>
        </p:nvGraphicFramePr>
        <p:xfrm>
          <a:off x="3890075" y="3726795"/>
          <a:ext cx="4687870" cy="1728608"/>
        </p:xfrm>
        <a:graphic>
          <a:graphicData uri="http://schemas.openxmlformats.org/drawingml/2006/table">
            <a:tbl>
              <a:tblPr firstRow="1" bandRow="1">
                <a:tableStyleId>{9DCAF9ED-07DC-4A11-8D7F-57B35C25682E}</a:tableStyleId>
              </a:tblPr>
              <a:tblGrid>
                <a:gridCol w="769629"/>
                <a:gridCol w="825745"/>
                <a:gridCol w="647643"/>
                <a:gridCol w="922892"/>
                <a:gridCol w="987655"/>
                <a:gridCol w="534306"/>
              </a:tblGrid>
              <a:tr h="432152">
                <a:tc>
                  <a:txBody>
                    <a:bodyPr/>
                    <a:lstStyle/>
                    <a:p>
                      <a:r>
                        <a:rPr lang="en-US" altLang="zh-CN" sz="2000" dirty="0" smtClean="0"/>
                        <a:t>hello</a:t>
                      </a:r>
                      <a:endParaRPr lang="zh-CN" altLang="en-US" sz="2000" dirty="0"/>
                    </a:p>
                  </a:txBody>
                  <a:tcPr/>
                </a:tc>
                <a:tc>
                  <a:txBody>
                    <a:bodyPr/>
                    <a:lstStyle/>
                    <a:p>
                      <a:r>
                        <a:rPr lang="en-US" altLang="zh-CN" sz="2000" dirty="0" smtClean="0"/>
                        <a:t>world</a:t>
                      </a:r>
                      <a:endParaRPr lang="zh-CN" altLang="en-US" sz="2000" dirty="0"/>
                    </a:p>
                  </a:txBody>
                  <a:tcPr/>
                </a:tc>
                <a:tc>
                  <a:txBody>
                    <a:bodyPr/>
                    <a:lstStyle/>
                    <a:p>
                      <a:r>
                        <a:rPr lang="en-US" altLang="zh-CN" sz="2000" dirty="0" smtClean="0"/>
                        <a:t>rite</a:t>
                      </a:r>
                      <a:endParaRPr lang="zh-CN" altLang="en-US" sz="2000" dirty="0"/>
                    </a:p>
                  </a:txBody>
                  <a:tcPr/>
                </a:tc>
                <a:tc>
                  <a:txBody>
                    <a:bodyPr/>
                    <a:lstStyle/>
                    <a:p>
                      <a:r>
                        <a:rPr lang="en-US" altLang="zh-CN" sz="2000" dirty="0" smtClean="0"/>
                        <a:t>review</a:t>
                      </a:r>
                      <a:endParaRPr lang="zh-CN" altLang="en-US" sz="2000" dirty="0"/>
                    </a:p>
                  </a:txBody>
                  <a:tcPr/>
                </a:tc>
                <a:tc>
                  <a:txBody>
                    <a:bodyPr/>
                    <a:lstStyle/>
                    <a:p>
                      <a:r>
                        <a:rPr lang="en-US" altLang="zh-CN" sz="2000" dirty="0" smtClean="0"/>
                        <a:t>movie</a:t>
                      </a:r>
                      <a:endParaRPr lang="zh-CN" altLang="en-US" sz="2000" dirty="0"/>
                    </a:p>
                  </a:txBody>
                  <a:tcPr/>
                </a:tc>
                <a:tc>
                  <a:txBody>
                    <a:bodyPr/>
                    <a:lstStyle/>
                    <a:p>
                      <a:r>
                        <a:rPr lang="en-US" altLang="zh-CN" sz="2000" dirty="0" smtClean="0"/>
                        <a:t>…</a:t>
                      </a:r>
                      <a:endParaRPr lang="zh-CN" altLang="en-US" sz="2000" dirty="0"/>
                    </a:p>
                  </a:txBody>
                  <a:tcPr/>
                </a:tc>
              </a:tr>
              <a:tr h="432152">
                <a:tc>
                  <a:txBody>
                    <a:bodyPr/>
                    <a:lstStyle/>
                    <a:p>
                      <a:endParaRPr lang="zh-CN" altLang="en-US" sz="2000" dirty="0"/>
                    </a:p>
                  </a:txBody>
                  <a:tcPr/>
                </a:tc>
                <a:tc>
                  <a:txBody>
                    <a:bodyPr/>
                    <a:lstStyle/>
                    <a:p>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a:t>
                      </a:r>
                      <a:endParaRPr lang="zh-CN" altLang="en-US" sz="2000" dirty="0"/>
                    </a:p>
                  </a:txBody>
                  <a:tcPr/>
                </a:tc>
              </a:tr>
              <a:tr h="432152">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r>
                        <a:rPr lang="en-US" altLang="zh-CN" sz="2000" dirty="0" smtClean="0"/>
                        <a:t>…</a:t>
                      </a:r>
                      <a:endParaRPr lang="zh-CN" altLang="en-US" sz="2000" dirty="0"/>
                    </a:p>
                  </a:txBody>
                  <a:tcPr/>
                </a:tc>
              </a:tr>
              <a:tr h="432152">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r>
            </a:tbl>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71733501"/>
              </p:ext>
            </p:extLst>
          </p:nvPr>
        </p:nvGraphicFramePr>
        <p:xfrm>
          <a:off x="4010314" y="4221270"/>
          <a:ext cx="554171" cy="314030"/>
        </p:xfrm>
        <a:graphic>
          <a:graphicData uri="http://schemas.openxmlformats.org/presentationml/2006/ole">
            <mc:AlternateContent xmlns:mc="http://schemas.openxmlformats.org/markup-compatibility/2006">
              <mc:Choice xmlns:v="urn:schemas-microsoft-com:vml" Requires="v">
                <p:oleObj spid="_x0000_s18861" name="Equation" r:id="rId4" imgW="380880" imgH="215640" progId="Equation.DSMT4">
                  <p:embed/>
                </p:oleObj>
              </mc:Choice>
              <mc:Fallback>
                <p:oleObj name="Equation" r:id="rId4" imgW="380880" imgH="215640" progId="Equation.DSMT4">
                  <p:embed/>
                  <p:pic>
                    <p:nvPicPr>
                      <p:cNvPr id="0" name=""/>
                      <p:cNvPicPr/>
                      <p:nvPr/>
                    </p:nvPicPr>
                    <p:blipFill>
                      <a:blip r:embed="rId5"/>
                      <a:stretch>
                        <a:fillRect/>
                      </a:stretch>
                    </p:blipFill>
                    <p:spPr>
                      <a:xfrm>
                        <a:off x="4010314" y="4221270"/>
                        <a:ext cx="554171" cy="31403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0949404"/>
              </p:ext>
            </p:extLst>
          </p:nvPr>
        </p:nvGraphicFramePr>
        <p:xfrm>
          <a:off x="5494133" y="4649600"/>
          <a:ext cx="465168" cy="279101"/>
        </p:xfrm>
        <a:graphic>
          <a:graphicData uri="http://schemas.openxmlformats.org/presentationml/2006/ole">
            <mc:AlternateContent xmlns:mc="http://schemas.openxmlformats.org/markup-compatibility/2006">
              <mc:Choice xmlns:v="urn:schemas-microsoft-com:vml" Requires="v">
                <p:oleObj spid="_x0000_s18862" name="Equation" r:id="rId6" imgW="380880" imgH="228600" progId="Equation.DSMT4">
                  <p:embed/>
                </p:oleObj>
              </mc:Choice>
              <mc:Fallback>
                <p:oleObj name="Equation" r:id="rId6" imgW="380880" imgH="228600" progId="Equation.DSMT4">
                  <p:embed/>
                  <p:pic>
                    <p:nvPicPr>
                      <p:cNvPr id="0" name=""/>
                      <p:cNvPicPr/>
                      <p:nvPr/>
                    </p:nvPicPr>
                    <p:blipFill>
                      <a:blip r:embed="rId7"/>
                      <a:stretch>
                        <a:fillRect/>
                      </a:stretch>
                    </p:blipFill>
                    <p:spPr>
                      <a:xfrm>
                        <a:off x="5494133" y="4649600"/>
                        <a:ext cx="465168" cy="279101"/>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30688899"/>
              </p:ext>
            </p:extLst>
          </p:nvPr>
        </p:nvGraphicFramePr>
        <p:xfrm>
          <a:off x="5959301" y="2423495"/>
          <a:ext cx="573881" cy="325199"/>
        </p:xfrm>
        <a:graphic>
          <a:graphicData uri="http://schemas.openxmlformats.org/presentationml/2006/ole">
            <mc:AlternateContent xmlns:mc="http://schemas.openxmlformats.org/markup-compatibility/2006">
              <mc:Choice xmlns:v="urn:schemas-microsoft-com:vml" Requires="v">
                <p:oleObj spid="_x0000_s18863" name="Equation" r:id="rId8" imgW="380880" imgH="215640" progId="Equation.DSMT4">
                  <p:embed/>
                </p:oleObj>
              </mc:Choice>
              <mc:Fallback>
                <p:oleObj name="Equation" r:id="rId8" imgW="380880" imgH="215640" progId="Equation.DSMT4">
                  <p:embed/>
                  <p:pic>
                    <p:nvPicPr>
                      <p:cNvPr id="0" name=""/>
                      <p:cNvPicPr/>
                      <p:nvPr/>
                    </p:nvPicPr>
                    <p:blipFill>
                      <a:blip r:embed="rId9"/>
                      <a:stretch>
                        <a:fillRect/>
                      </a:stretch>
                    </p:blipFill>
                    <p:spPr>
                      <a:xfrm>
                        <a:off x="5959301" y="2423495"/>
                        <a:ext cx="573881" cy="325199"/>
                      </a:xfrm>
                      <a:prstGeom prst="rect">
                        <a:avLst/>
                      </a:prstGeom>
                    </p:spPr>
                  </p:pic>
                </p:oleObj>
              </mc:Fallback>
            </mc:AlternateContent>
          </a:graphicData>
        </a:graphic>
      </p:graphicFrame>
      <p:sp>
        <p:nvSpPr>
          <p:cNvPr id="20" name="标题 1"/>
          <p:cNvSpPr txBox="1">
            <a:spLocks/>
          </p:cNvSpPr>
          <p:nvPr/>
        </p:nvSpPr>
        <p:spPr>
          <a:xfrm>
            <a:off x="355193" y="190469"/>
            <a:ext cx="8633859" cy="904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0080"/>
                </a:solidFill>
                <a:latin typeface="Arial" panose="020B0604020202020204" pitchFamily="34" charset="0"/>
                <a:ea typeface="+mj-ea"/>
                <a:cs typeface="Arial" panose="020B0604020202020204" pitchFamily="34" charset="0"/>
              </a:defRPr>
            </a:lvl1pPr>
          </a:lstStyle>
          <a:p>
            <a:r>
              <a:rPr lang="en-US" altLang="zh-CN" b="1" dirty="0" smtClean="0"/>
              <a:t>Feature Engineering for Various Domains</a:t>
            </a:r>
            <a:endParaRPr lang="en-US" altLang="zh-CN" b="1" dirty="0"/>
          </a:p>
        </p:txBody>
      </p:sp>
      <p:sp>
        <p:nvSpPr>
          <p:cNvPr id="21" name="右箭头 20"/>
          <p:cNvSpPr/>
          <p:nvPr/>
        </p:nvSpPr>
        <p:spPr>
          <a:xfrm>
            <a:off x="3061560" y="4359355"/>
            <a:ext cx="635432" cy="3518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149947575"/>
              </p:ext>
            </p:extLst>
          </p:nvPr>
        </p:nvGraphicFramePr>
        <p:xfrm>
          <a:off x="4803918" y="4221270"/>
          <a:ext cx="554171" cy="314030"/>
        </p:xfrm>
        <a:graphic>
          <a:graphicData uri="http://schemas.openxmlformats.org/presentationml/2006/ole">
            <mc:AlternateContent xmlns:mc="http://schemas.openxmlformats.org/markup-compatibility/2006">
              <mc:Choice xmlns:v="urn:schemas-microsoft-com:vml" Requires="v">
                <p:oleObj spid="_x0000_s18864" name="Equation" r:id="rId10" imgW="380880" imgH="215640" progId="Equation.DSMT4">
                  <p:embed/>
                </p:oleObj>
              </mc:Choice>
              <mc:Fallback>
                <p:oleObj name="Equation" r:id="rId10" imgW="380880" imgH="215640" progId="Equation.DSMT4">
                  <p:embed/>
                  <p:pic>
                    <p:nvPicPr>
                      <p:cNvPr id="0" name=""/>
                      <p:cNvPicPr/>
                      <p:nvPr/>
                    </p:nvPicPr>
                    <p:blipFill>
                      <a:blip r:embed="rId5"/>
                      <a:stretch>
                        <a:fillRect/>
                      </a:stretch>
                    </p:blipFill>
                    <p:spPr>
                      <a:xfrm>
                        <a:off x="4803918" y="4221270"/>
                        <a:ext cx="554171" cy="31403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685179110"/>
              </p:ext>
            </p:extLst>
          </p:nvPr>
        </p:nvGraphicFramePr>
        <p:xfrm>
          <a:off x="6246241" y="4680488"/>
          <a:ext cx="465168" cy="279101"/>
        </p:xfrm>
        <a:graphic>
          <a:graphicData uri="http://schemas.openxmlformats.org/presentationml/2006/ole">
            <mc:AlternateContent xmlns:mc="http://schemas.openxmlformats.org/markup-compatibility/2006">
              <mc:Choice xmlns:v="urn:schemas-microsoft-com:vml" Requires="v">
                <p:oleObj spid="_x0000_s18865" name="Equation" r:id="rId11" imgW="380880" imgH="228600" progId="Equation.DSMT4">
                  <p:embed/>
                </p:oleObj>
              </mc:Choice>
              <mc:Fallback>
                <p:oleObj name="Equation" r:id="rId11" imgW="380880" imgH="228600" progId="Equation.DSMT4">
                  <p:embed/>
                  <p:pic>
                    <p:nvPicPr>
                      <p:cNvPr id="0" name=""/>
                      <p:cNvPicPr/>
                      <p:nvPr/>
                    </p:nvPicPr>
                    <p:blipFill>
                      <a:blip r:embed="rId7"/>
                      <a:stretch>
                        <a:fillRect/>
                      </a:stretch>
                    </p:blipFill>
                    <p:spPr>
                      <a:xfrm>
                        <a:off x="6246241" y="4680488"/>
                        <a:ext cx="465168" cy="27910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55518605"/>
              </p:ext>
            </p:extLst>
          </p:nvPr>
        </p:nvGraphicFramePr>
        <p:xfrm>
          <a:off x="7145418" y="4696645"/>
          <a:ext cx="463550" cy="277813"/>
        </p:xfrm>
        <a:graphic>
          <a:graphicData uri="http://schemas.openxmlformats.org/presentationml/2006/ole">
            <mc:AlternateContent xmlns:mc="http://schemas.openxmlformats.org/markup-compatibility/2006">
              <mc:Choice xmlns:v="urn:schemas-microsoft-com:vml" Requires="v">
                <p:oleObj spid="_x0000_s18866" r:id="rId12" imgW="463355" imgH="277210" progId="">
                  <p:embed/>
                </p:oleObj>
              </mc:Choice>
              <mc:Fallback>
                <p:oleObj r:id="rId12" imgW="463355" imgH="277210" progId="">
                  <p:embed/>
                  <p:pic>
                    <p:nvPicPr>
                      <p:cNvPr id="0" name=""/>
                      <p:cNvPicPr/>
                      <p:nvPr/>
                    </p:nvPicPr>
                    <p:blipFill>
                      <a:blip r:embed="rId13"/>
                      <a:stretch>
                        <a:fillRect/>
                      </a:stretch>
                    </p:blipFill>
                    <p:spPr>
                      <a:xfrm>
                        <a:off x="7145418" y="4696645"/>
                        <a:ext cx="463550" cy="277813"/>
                      </a:xfrm>
                      <a:prstGeom prst="rect">
                        <a:avLst/>
                      </a:prstGeom>
                    </p:spPr>
                  </p:pic>
                </p:oleObj>
              </mc:Fallback>
            </mc:AlternateContent>
          </a:graphicData>
        </a:graphic>
      </p:graphicFrame>
    </p:spTree>
    <p:extLst>
      <p:ext uri="{BB962C8B-B14F-4D97-AF65-F5344CB8AC3E}">
        <p14:creationId xmlns:p14="http://schemas.microsoft.com/office/powerpoint/2010/main" val="4069484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Feature </a:t>
            </a:r>
            <a:r>
              <a:rPr lang="en-US" altLang="zh-CN" b="1" dirty="0" smtClean="0"/>
              <a:t>Engineering </a:t>
            </a:r>
            <a:r>
              <a:rPr lang="en-US" altLang="zh-CN" b="1" dirty="0"/>
              <a:t>for </a:t>
            </a:r>
            <a:r>
              <a:rPr lang="en-US" altLang="zh-CN" b="1" dirty="0" smtClean="0"/>
              <a:t>Various Domains</a:t>
            </a: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8</a:t>
            </a:fld>
            <a:endParaRPr lang="zh-CN" altLang="en-US" dirty="0"/>
          </a:p>
        </p:txBody>
      </p:sp>
      <p:sp>
        <p:nvSpPr>
          <p:cNvPr id="26" name="内容占位符 2"/>
          <p:cNvSpPr txBox="1">
            <a:spLocks/>
          </p:cNvSpPr>
          <p:nvPr/>
        </p:nvSpPr>
        <p:spPr>
          <a:xfrm>
            <a:off x="323594" y="1112840"/>
            <a:ext cx="8246838" cy="903098"/>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(3) Conventional Numerical Data: Discretization</a:t>
            </a:r>
            <a:endParaRPr lang="en-US" altLang="zh-CN" sz="2400" b="1" dirty="0">
              <a:latin typeface="Arial" panose="020B0604020202020204" pitchFamily="34" charset="0"/>
            </a:endParaRPr>
          </a:p>
          <a:p>
            <a:pPr marL="36000" indent="0">
              <a:buNone/>
            </a:pPr>
            <a:r>
              <a:rPr lang="en-US" altLang="zh-CN" sz="2000" dirty="0" smtClean="0">
                <a:latin typeface="Arial" panose="020B0604020202020204" pitchFamily="34" charset="0"/>
              </a:rPr>
              <a:t>       assume: Attribute i: </a:t>
            </a:r>
            <a:r>
              <a:rPr lang="en-US" altLang="zh-CN" sz="2000" i="1" dirty="0" smtClean="0">
                <a:latin typeface="Arial" panose="020B0604020202020204" pitchFamily="34" charset="0"/>
              </a:rPr>
              <a:t>n</a:t>
            </a:r>
            <a:r>
              <a:rPr lang="en-US" altLang="zh-CN" sz="2000" dirty="0" smtClean="0">
                <a:latin typeface="Arial" panose="020B0604020202020204" pitchFamily="34" charset="0"/>
              </a:rPr>
              <a:t> records, Mean:     , standard deviation: </a:t>
            </a:r>
            <a:endParaRPr lang="en-US" altLang="zh-CN" sz="2000" dirty="0">
              <a:latin typeface="Arial" panose="020B0604020202020204" pitchFamily="34"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4044619658"/>
              </p:ext>
            </p:extLst>
          </p:nvPr>
        </p:nvGraphicFramePr>
        <p:xfrm>
          <a:off x="5117282" y="1558431"/>
          <a:ext cx="267202" cy="369972"/>
        </p:xfrm>
        <a:graphic>
          <a:graphicData uri="http://schemas.openxmlformats.org/presentationml/2006/ole">
            <mc:AlternateContent xmlns:mc="http://schemas.openxmlformats.org/markup-compatibility/2006">
              <mc:Choice xmlns:v="urn:schemas-microsoft-com:vml" Requires="v">
                <p:oleObj spid="_x0000_s21593" name="Equation" r:id="rId4" imgW="164880" imgH="228600" progId="Equation.DSMT4">
                  <p:embed/>
                </p:oleObj>
              </mc:Choice>
              <mc:Fallback>
                <p:oleObj name="Equation" r:id="rId4" imgW="164880" imgH="228600" progId="Equation.DSMT4">
                  <p:embed/>
                  <p:pic>
                    <p:nvPicPr>
                      <p:cNvPr id="0" name=""/>
                      <p:cNvPicPr/>
                      <p:nvPr/>
                    </p:nvPicPr>
                    <p:blipFill>
                      <a:blip r:embed="rId5"/>
                      <a:stretch>
                        <a:fillRect/>
                      </a:stretch>
                    </p:blipFill>
                    <p:spPr>
                      <a:xfrm>
                        <a:off x="5117282" y="1558431"/>
                        <a:ext cx="267202" cy="36997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505417231"/>
              </p:ext>
            </p:extLst>
          </p:nvPr>
        </p:nvGraphicFramePr>
        <p:xfrm>
          <a:off x="7694578" y="1543917"/>
          <a:ext cx="282681" cy="363446"/>
        </p:xfrm>
        <a:graphic>
          <a:graphicData uri="http://schemas.openxmlformats.org/presentationml/2006/ole">
            <mc:AlternateContent xmlns:mc="http://schemas.openxmlformats.org/markup-compatibility/2006">
              <mc:Choice xmlns:v="urn:schemas-microsoft-com:vml" Requires="v">
                <p:oleObj spid="_x0000_s21594" name="Equation" r:id="rId6" imgW="177480" imgH="228600" progId="Equation.DSMT4">
                  <p:embed/>
                </p:oleObj>
              </mc:Choice>
              <mc:Fallback>
                <p:oleObj name="Equation" r:id="rId6" imgW="177480" imgH="228600" progId="Equation.DSMT4">
                  <p:embed/>
                  <p:pic>
                    <p:nvPicPr>
                      <p:cNvPr id="0" name=""/>
                      <p:cNvPicPr/>
                      <p:nvPr/>
                    </p:nvPicPr>
                    <p:blipFill>
                      <a:blip r:embed="rId7"/>
                      <a:stretch>
                        <a:fillRect/>
                      </a:stretch>
                    </p:blipFill>
                    <p:spPr>
                      <a:xfrm>
                        <a:off x="7694578" y="1543917"/>
                        <a:ext cx="282681" cy="363446"/>
                      </a:xfrm>
                      <a:prstGeom prst="rect">
                        <a:avLst/>
                      </a:prstGeom>
                    </p:spPr>
                  </p:pic>
                </p:oleObj>
              </mc:Fallback>
            </mc:AlternateContent>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643539366"/>
              </p:ext>
            </p:extLst>
          </p:nvPr>
        </p:nvGraphicFramePr>
        <p:xfrm>
          <a:off x="887446" y="3662095"/>
          <a:ext cx="7581028" cy="1863216"/>
        </p:xfrm>
        <a:graphic>
          <a:graphicData uri="http://schemas.openxmlformats.org/drawingml/2006/table">
            <a:tbl>
              <a:tblPr firstRow="1" bandRow="1">
                <a:tableStyleId>{9DCAF9ED-07DC-4A11-8D7F-57B35C25682E}</a:tableStyleId>
              </a:tblPr>
              <a:tblGrid>
                <a:gridCol w="1207597"/>
                <a:gridCol w="6373431"/>
              </a:tblGrid>
              <a:tr h="422635">
                <a:tc>
                  <a:txBody>
                    <a:bodyPr/>
                    <a:lstStyle/>
                    <a:p>
                      <a:r>
                        <a:rPr lang="en-US" altLang="zh-CN" sz="2000" dirty="0" err="1" smtClean="0"/>
                        <a:t>x</a:t>
                      </a:r>
                      <a:r>
                        <a:rPr lang="en-US" altLang="zh-CN" sz="1400" dirty="0" err="1" smtClean="0"/>
                        <a:t>j</a:t>
                      </a:r>
                      <a:r>
                        <a:rPr lang="en-US" altLang="zh-CN" dirty="0" smtClean="0"/>
                        <a:t> lie in</a:t>
                      </a:r>
                      <a:endParaRPr lang="zh-CN" altLang="en-US" b="0" dirty="0"/>
                    </a:p>
                  </a:txBody>
                  <a:tcPr/>
                </a:tc>
                <a:tc>
                  <a:txBody>
                    <a:bodyPr/>
                    <a:lstStyle/>
                    <a:p>
                      <a:r>
                        <a:rPr lang="en-US" altLang="zh-CN" dirty="0" smtClean="0"/>
                        <a:t>Set to</a:t>
                      </a:r>
                      <a:endParaRPr lang="zh-CN" altLang="en-US" b="0" dirty="0"/>
                    </a:p>
                  </a:txBody>
                  <a:tcPr/>
                </a:tc>
              </a:tr>
              <a:tr h="464878">
                <a:tc>
                  <a:txBody>
                    <a:bodyPr/>
                    <a:lstStyle/>
                    <a:p>
                      <a:endParaRPr lang="zh-CN" altLang="en-US" dirty="0"/>
                    </a:p>
                  </a:txBody>
                  <a:tcPr/>
                </a:tc>
                <a:tc>
                  <a:txBody>
                    <a:bodyPr/>
                    <a:lstStyle/>
                    <a:p>
                      <a:r>
                        <a:rPr lang="en-US" altLang="zh-CN" dirty="0" smtClean="0"/>
                        <a:t>Lie</a:t>
                      </a:r>
                      <a:r>
                        <a:rPr lang="en-US" altLang="zh-CN" baseline="0" dirty="0" smtClean="0"/>
                        <a:t> in one of      </a:t>
                      </a:r>
                      <a:r>
                        <a:rPr lang="en-US" altLang="zh-CN" baseline="0" dirty="0" err="1" smtClean="0"/>
                        <a:t>equi</a:t>
                      </a:r>
                      <a:r>
                        <a:rPr lang="en-US" altLang="zh-CN" baseline="0" dirty="0" smtClean="0"/>
                        <a:t>-depth intervals, the value of that interval is 1</a:t>
                      </a:r>
                      <a:endParaRPr lang="zh-CN" altLang="en-US" dirty="0">
                        <a:latin typeface="Times New Roman" panose="02020603050405020304" pitchFamily="18" charset="0"/>
                        <a:cs typeface="Times New Roman" panose="02020603050405020304" pitchFamily="18" charset="0"/>
                      </a:endParaRPr>
                    </a:p>
                  </a:txBody>
                  <a:tcPr/>
                </a:tc>
              </a:tr>
              <a:tr h="498031">
                <a:tc>
                  <a:txBody>
                    <a:bodyPr/>
                    <a:lstStyle/>
                    <a:p>
                      <a:endParaRPr lang="zh-CN" altLang="en-US" dirty="0"/>
                    </a:p>
                  </a:txBody>
                  <a:tcPr/>
                </a:tc>
                <a:tc>
                  <a:txBody>
                    <a:bodyPr/>
                    <a:lstStyle/>
                    <a:p>
                      <a:endParaRPr lang="zh-CN" altLang="en-US" dirty="0"/>
                    </a:p>
                  </a:txBody>
                  <a:tcPr/>
                </a:tc>
              </a:tr>
              <a:tr h="477672">
                <a:tc>
                  <a:txBody>
                    <a:bodyPr/>
                    <a:lstStyle/>
                    <a:p>
                      <a:endParaRPr lang="zh-CN" altLang="en-US" dirty="0"/>
                    </a:p>
                  </a:txBody>
                  <a:tcPr/>
                </a:tc>
                <a:tc>
                  <a:txBody>
                    <a:bodyPr/>
                    <a:lstStyle/>
                    <a:p>
                      <a:endParaRPr lang="zh-CN" altLang="en-US" dirty="0"/>
                    </a:p>
                  </a:txBody>
                  <a:tcPr/>
                </a:tc>
              </a:tr>
            </a:tbl>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461063101"/>
              </p:ext>
            </p:extLst>
          </p:nvPr>
        </p:nvGraphicFramePr>
        <p:xfrm>
          <a:off x="872778" y="4151173"/>
          <a:ext cx="1241426" cy="290204"/>
        </p:xfrm>
        <a:graphic>
          <a:graphicData uri="http://schemas.openxmlformats.org/presentationml/2006/ole">
            <mc:AlternateContent xmlns:mc="http://schemas.openxmlformats.org/markup-compatibility/2006">
              <mc:Choice xmlns:v="urn:schemas-microsoft-com:vml" Requires="v">
                <p:oleObj spid="_x0000_s21595" name="Equation" r:id="rId8" imgW="977760" imgH="228600" progId="Equation.DSMT4">
                  <p:embed/>
                </p:oleObj>
              </mc:Choice>
              <mc:Fallback>
                <p:oleObj name="Equation" r:id="rId8" imgW="977760" imgH="228600" progId="Equation.DSMT4">
                  <p:embed/>
                  <p:pic>
                    <p:nvPicPr>
                      <p:cNvPr id="0" name=""/>
                      <p:cNvPicPr/>
                      <p:nvPr/>
                    </p:nvPicPr>
                    <p:blipFill>
                      <a:blip r:embed="rId9"/>
                      <a:stretch>
                        <a:fillRect/>
                      </a:stretch>
                    </p:blipFill>
                    <p:spPr>
                      <a:xfrm>
                        <a:off x="872778" y="4151173"/>
                        <a:ext cx="1241426" cy="290204"/>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412353249"/>
              </p:ext>
            </p:extLst>
          </p:nvPr>
        </p:nvGraphicFramePr>
        <p:xfrm>
          <a:off x="3359720" y="4181625"/>
          <a:ext cx="216024" cy="199407"/>
        </p:xfrm>
        <a:graphic>
          <a:graphicData uri="http://schemas.openxmlformats.org/presentationml/2006/ole">
            <mc:AlternateContent xmlns:mc="http://schemas.openxmlformats.org/markup-compatibility/2006">
              <mc:Choice xmlns:v="urn:schemas-microsoft-com:vml" Requires="v">
                <p:oleObj spid="_x0000_s21596" name="Equation" r:id="rId10" imgW="164880" imgH="152280" progId="Equation.DSMT4">
                  <p:embed/>
                </p:oleObj>
              </mc:Choice>
              <mc:Fallback>
                <p:oleObj name="Equation" r:id="rId10" imgW="164880" imgH="152280" progId="Equation.DSMT4">
                  <p:embed/>
                  <p:pic>
                    <p:nvPicPr>
                      <p:cNvPr id="0" name=""/>
                      <p:cNvPicPr/>
                      <p:nvPr/>
                    </p:nvPicPr>
                    <p:blipFill>
                      <a:blip r:embed="rId11"/>
                      <a:stretch>
                        <a:fillRect/>
                      </a:stretch>
                    </p:blipFill>
                    <p:spPr>
                      <a:xfrm>
                        <a:off x="3359720" y="4181625"/>
                        <a:ext cx="216024" cy="199407"/>
                      </a:xfrm>
                      <a:prstGeom prst="rect">
                        <a:avLst/>
                      </a:prstGeom>
                    </p:spPr>
                  </p:pic>
                </p:oleObj>
              </mc:Fallback>
            </mc:AlternateContent>
          </a:graphicData>
        </a:graphic>
      </p:graphicFrame>
      <p:sp>
        <p:nvSpPr>
          <p:cNvPr id="37" name="圆角矩形标注 36"/>
          <p:cNvSpPr/>
          <p:nvPr/>
        </p:nvSpPr>
        <p:spPr>
          <a:xfrm>
            <a:off x="3575744" y="3198324"/>
            <a:ext cx="2221941" cy="379990"/>
          </a:xfrm>
          <a:prstGeom prst="wedgeRoundRectCallout">
            <a:avLst>
              <a:gd name="adj1" fmla="val -51207"/>
              <a:gd name="adj2" fmla="val 190096"/>
              <a:gd name="adj3" fmla="val 16667"/>
            </a:avLst>
          </a:prstGeom>
          <a:solidFill>
            <a:schemeClr val="accent1">
              <a:lumMod val="40000"/>
              <a:lumOff val="6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solidFill>
                <a:srgbClr val="FF0000"/>
              </a:solidFill>
              <a:latin typeface="Arial" panose="020B0604020202020204" pitchFamily="34" charset="0"/>
              <a:cs typeface="Arial" panose="020B0604020202020204" pitchFamily="34" charset="0"/>
            </a:endParaRPr>
          </a:p>
        </p:txBody>
      </p:sp>
      <p:graphicFrame>
        <p:nvGraphicFramePr>
          <p:cNvPr id="38" name="对象 37"/>
          <p:cNvGraphicFramePr>
            <a:graphicFrameLocks noChangeAspect="1"/>
          </p:cNvGraphicFramePr>
          <p:nvPr>
            <p:extLst>
              <p:ext uri="{D42A27DB-BD31-4B8C-83A1-F6EECF244321}">
                <p14:modId xmlns:p14="http://schemas.microsoft.com/office/powerpoint/2010/main" val="37175928"/>
              </p:ext>
            </p:extLst>
          </p:nvPr>
        </p:nvGraphicFramePr>
        <p:xfrm>
          <a:off x="4095107" y="3244939"/>
          <a:ext cx="1012825" cy="333375"/>
        </p:xfrm>
        <a:graphic>
          <a:graphicData uri="http://schemas.openxmlformats.org/presentationml/2006/ole">
            <mc:AlternateContent xmlns:mc="http://schemas.openxmlformats.org/markup-compatibility/2006">
              <mc:Choice xmlns:v="urn:schemas-microsoft-com:vml" Requires="v">
                <p:oleObj spid="_x0000_s21597" name="Equation" r:id="rId12" imgW="774360" imgH="253800" progId="Equation.DSMT4">
                  <p:embed/>
                </p:oleObj>
              </mc:Choice>
              <mc:Fallback>
                <p:oleObj name="Equation" r:id="rId12" imgW="774360" imgH="253800" progId="Equation.DSMT4">
                  <p:embed/>
                  <p:pic>
                    <p:nvPicPr>
                      <p:cNvPr id="0" name=""/>
                      <p:cNvPicPr>
                        <a:picLocks noChangeAspect="1" noChangeArrowheads="1"/>
                      </p:cNvPicPr>
                      <p:nvPr/>
                    </p:nvPicPr>
                    <p:blipFill>
                      <a:blip r:embed="rId13"/>
                      <a:srcRect/>
                      <a:stretch>
                        <a:fillRect/>
                      </a:stretch>
                    </p:blipFill>
                    <p:spPr bwMode="auto">
                      <a:xfrm>
                        <a:off x="4095107" y="3244939"/>
                        <a:ext cx="1012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46646147"/>
              </p:ext>
            </p:extLst>
          </p:nvPr>
        </p:nvGraphicFramePr>
        <p:xfrm>
          <a:off x="971014" y="4641005"/>
          <a:ext cx="1117013" cy="329611"/>
        </p:xfrm>
        <a:graphic>
          <a:graphicData uri="http://schemas.openxmlformats.org/presentationml/2006/ole">
            <mc:AlternateContent xmlns:mc="http://schemas.openxmlformats.org/markup-compatibility/2006">
              <mc:Choice xmlns:v="urn:schemas-microsoft-com:vml" Requires="v">
                <p:oleObj spid="_x0000_s21598" name="Equation" r:id="rId14" imgW="774360" imgH="228600" progId="Equation.DSMT4">
                  <p:embed/>
                </p:oleObj>
              </mc:Choice>
              <mc:Fallback>
                <p:oleObj name="Equation" r:id="rId14" imgW="774360" imgH="228600" progId="Equation.DSMT4">
                  <p:embed/>
                  <p:pic>
                    <p:nvPicPr>
                      <p:cNvPr id="0" name=""/>
                      <p:cNvPicPr/>
                      <p:nvPr/>
                    </p:nvPicPr>
                    <p:blipFill>
                      <a:blip r:embed="rId15"/>
                      <a:stretch>
                        <a:fillRect/>
                      </a:stretch>
                    </p:blipFill>
                    <p:spPr>
                      <a:xfrm>
                        <a:off x="971014" y="4641005"/>
                        <a:ext cx="1117013" cy="329611"/>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708144089"/>
              </p:ext>
            </p:extLst>
          </p:nvPr>
        </p:nvGraphicFramePr>
        <p:xfrm>
          <a:off x="971014" y="5170244"/>
          <a:ext cx="1173682" cy="306178"/>
        </p:xfrm>
        <a:graphic>
          <a:graphicData uri="http://schemas.openxmlformats.org/presentationml/2006/ole">
            <mc:AlternateContent xmlns:mc="http://schemas.openxmlformats.org/markup-compatibility/2006">
              <mc:Choice xmlns:v="urn:schemas-microsoft-com:vml" Requires="v">
                <p:oleObj spid="_x0000_s21599" name="Equation" r:id="rId16" imgW="876240" imgH="228600" progId="Equation.DSMT4">
                  <p:embed/>
                </p:oleObj>
              </mc:Choice>
              <mc:Fallback>
                <p:oleObj name="Equation" r:id="rId16" imgW="876240" imgH="228600" progId="Equation.DSMT4">
                  <p:embed/>
                  <p:pic>
                    <p:nvPicPr>
                      <p:cNvPr id="0" name=""/>
                      <p:cNvPicPr/>
                      <p:nvPr/>
                    </p:nvPicPr>
                    <p:blipFill>
                      <a:blip r:embed="rId17"/>
                      <a:stretch>
                        <a:fillRect/>
                      </a:stretch>
                    </p:blipFill>
                    <p:spPr>
                      <a:xfrm>
                        <a:off x="971014" y="5170244"/>
                        <a:ext cx="1173682" cy="306178"/>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4028590236"/>
              </p:ext>
            </p:extLst>
          </p:nvPr>
        </p:nvGraphicFramePr>
        <p:xfrm>
          <a:off x="2523384" y="4613415"/>
          <a:ext cx="1406589" cy="320489"/>
        </p:xfrm>
        <a:graphic>
          <a:graphicData uri="http://schemas.openxmlformats.org/presentationml/2006/ole">
            <mc:AlternateContent xmlns:mc="http://schemas.openxmlformats.org/markup-compatibility/2006">
              <mc:Choice xmlns:v="urn:schemas-microsoft-com:vml" Requires="v">
                <p:oleObj spid="_x0000_s21600" name="Equation" r:id="rId18" imgW="1002960" imgH="228600" progId="Equation.DSMT4">
                  <p:embed/>
                </p:oleObj>
              </mc:Choice>
              <mc:Fallback>
                <p:oleObj name="Equation" r:id="rId18" imgW="1002960" imgH="228600" progId="Equation.DSMT4">
                  <p:embed/>
                  <p:pic>
                    <p:nvPicPr>
                      <p:cNvPr id="0" name=""/>
                      <p:cNvPicPr/>
                      <p:nvPr/>
                    </p:nvPicPr>
                    <p:blipFill>
                      <a:blip r:embed="rId19"/>
                      <a:stretch>
                        <a:fillRect/>
                      </a:stretch>
                    </p:blipFill>
                    <p:spPr>
                      <a:xfrm>
                        <a:off x="2523384" y="4613415"/>
                        <a:ext cx="1406589" cy="32048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021167449"/>
              </p:ext>
            </p:extLst>
          </p:nvPr>
        </p:nvGraphicFramePr>
        <p:xfrm>
          <a:off x="2520562" y="5120653"/>
          <a:ext cx="1409411" cy="317118"/>
        </p:xfrm>
        <a:graphic>
          <a:graphicData uri="http://schemas.openxmlformats.org/presentationml/2006/ole">
            <mc:AlternateContent xmlns:mc="http://schemas.openxmlformats.org/markup-compatibility/2006">
              <mc:Choice xmlns:v="urn:schemas-microsoft-com:vml" Requires="v">
                <p:oleObj spid="_x0000_s21601" name="Equation" r:id="rId20" imgW="1015920" imgH="228600" progId="Equation.DSMT4">
                  <p:embed/>
                </p:oleObj>
              </mc:Choice>
              <mc:Fallback>
                <p:oleObj name="Equation" r:id="rId20" imgW="1015920" imgH="228600" progId="Equation.DSMT4">
                  <p:embed/>
                  <p:pic>
                    <p:nvPicPr>
                      <p:cNvPr id="0" name=""/>
                      <p:cNvPicPr/>
                      <p:nvPr/>
                    </p:nvPicPr>
                    <p:blipFill>
                      <a:blip r:embed="rId21"/>
                      <a:stretch>
                        <a:fillRect/>
                      </a:stretch>
                    </p:blipFill>
                    <p:spPr>
                      <a:xfrm>
                        <a:off x="2520562" y="5120653"/>
                        <a:ext cx="1409411" cy="317118"/>
                      </a:xfrm>
                      <a:prstGeom prst="rect">
                        <a:avLst/>
                      </a:prstGeom>
                    </p:spPr>
                  </p:pic>
                </p:oleObj>
              </mc:Fallback>
            </mc:AlternateContent>
          </a:graphicData>
        </a:graphic>
      </p:graphicFrame>
      <p:sp>
        <p:nvSpPr>
          <p:cNvPr id="32" name="内容占位符 2"/>
          <p:cNvSpPr txBox="1">
            <a:spLocks/>
          </p:cNvSpPr>
          <p:nvPr/>
        </p:nvSpPr>
        <p:spPr>
          <a:xfrm>
            <a:off x="323594" y="2032586"/>
            <a:ext cx="8246838" cy="118727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900" lvl="1" indent="-342900">
              <a:lnSpc>
                <a:spcPct val="120000"/>
              </a:lnSpc>
            </a:pPr>
            <a:r>
              <a:rPr lang="en-US" altLang="zh-CN" sz="2000" dirty="0" smtClean="0">
                <a:latin typeface="Arial" panose="020B0604020202020204" pitchFamily="34" charset="0"/>
              </a:rPr>
              <a:t>At most (</a:t>
            </a:r>
            <a:r>
              <a:rPr lang="el-GR" altLang="zh-CN" sz="2000" dirty="0" smtClean="0">
                <a:latin typeface="Arial" panose="020B0604020202020204" pitchFamily="34" charset="0"/>
              </a:rPr>
              <a:t>Φ</a:t>
            </a:r>
            <a:r>
              <a:rPr lang="en-US" altLang="zh-CN" sz="2000" dirty="0" smtClean="0">
                <a:latin typeface="Arial" panose="020B0604020202020204" pitchFamily="34" charset="0"/>
              </a:rPr>
              <a:t>+2) attributes are created for each numerical attribute</a:t>
            </a:r>
          </a:p>
          <a:p>
            <a:pPr marL="594900" lvl="1" indent="-342900">
              <a:lnSpc>
                <a:spcPct val="120000"/>
              </a:lnSpc>
            </a:pPr>
            <a:r>
              <a:rPr lang="en-US" altLang="zh-CN" sz="2000" dirty="0" smtClean="0">
                <a:latin typeface="Arial" panose="020B0604020202020204" pitchFamily="34" charset="0"/>
              </a:rPr>
              <a:t>The rules of discretization is as follows:</a:t>
            </a:r>
          </a:p>
        </p:txBody>
      </p:sp>
    </p:spTree>
    <p:extLst>
      <p:ext uri="{BB962C8B-B14F-4D97-AF65-F5344CB8AC3E}">
        <p14:creationId xmlns:p14="http://schemas.microsoft.com/office/powerpoint/2010/main" val="790367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009" y="190469"/>
            <a:ext cx="8633859" cy="904874"/>
          </a:xfrm>
        </p:spPr>
        <p:txBody>
          <a:bodyPr>
            <a:normAutofit/>
          </a:bodyPr>
          <a:lstStyle/>
          <a:p>
            <a:pPr marL="378900" indent="-342900"/>
            <a:r>
              <a:rPr lang="en-US" altLang="zh-CN" b="1" dirty="0"/>
              <a:t>Modeling with </a:t>
            </a:r>
            <a:r>
              <a:rPr lang="en-US" altLang="zh-CN" b="1" dirty="0" smtClean="0"/>
              <a:t>Factorization Machines</a:t>
            </a:r>
            <a:endParaRPr lang="en-US" altLang="zh-CN" b="1" dirty="0"/>
          </a:p>
        </p:txBody>
      </p:sp>
      <p:sp>
        <p:nvSpPr>
          <p:cNvPr id="14" name="内容占位符 2"/>
          <p:cNvSpPr txBox="1">
            <a:spLocks/>
          </p:cNvSpPr>
          <p:nvPr/>
        </p:nvSpPr>
        <p:spPr>
          <a:xfrm>
            <a:off x="326009" y="1110204"/>
            <a:ext cx="8266294" cy="282199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Model</a:t>
            </a:r>
          </a:p>
          <a:p>
            <a:pPr marL="594900" lvl="1" indent="-342900">
              <a:lnSpc>
                <a:spcPct val="120000"/>
              </a:lnSpc>
            </a:pPr>
            <a:r>
              <a:rPr lang="en-US" altLang="zh-CN" sz="2200" dirty="0" smtClean="0">
                <a:latin typeface="Arial" panose="020B0604020202020204" pitchFamily="34" charset="0"/>
              </a:rPr>
              <a:t>Construct a non-linear manifold with factorization machines</a:t>
            </a:r>
          </a:p>
          <a:p>
            <a:pPr marL="594900" lvl="1" indent="-342900">
              <a:lnSpc>
                <a:spcPct val="120000"/>
              </a:lnSpc>
            </a:pPr>
            <a:r>
              <a:rPr lang="en-US" altLang="zh-CN" sz="2200" dirty="0" smtClean="0">
                <a:latin typeface="Arial" panose="020B0604020202020204" pitchFamily="34" charset="0"/>
              </a:rPr>
              <a:t>Definition of outlier </a:t>
            </a:r>
            <a:r>
              <a:rPr lang="en-US" altLang="zh-CN" sz="2200" dirty="0">
                <a:latin typeface="Arial" panose="020B0604020202020204" pitchFamily="34" charset="0"/>
              </a:rPr>
              <a:t>score</a:t>
            </a:r>
          </a:p>
          <a:p>
            <a:pPr marL="594900" lvl="1" indent="-342900">
              <a:lnSpc>
                <a:spcPct val="120000"/>
              </a:lnSpc>
            </a:pPr>
            <a:r>
              <a:rPr lang="en-US" altLang="zh-CN" sz="2200" dirty="0" smtClean="0">
                <a:latin typeface="Arial" panose="020B0604020202020204" pitchFamily="34" charset="0"/>
              </a:rPr>
              <a:t>Definition of objective </a:t>
            </a:r>
            <a:r>
              <a:rPr lang="en-US" altLang="zh-CN" sz="2200" dirty="0">
                <a:latin typeface="Arial" panose="020B0604020202020204" pitchFamily="34" charset="0"/>
              </a:rPr>
              <a:t>function</a:t>
            </a:r>
          </a:p>
          <a:p>
            <a:pPr marL="594900" lvl="1" indent="-342900">
              <a:lnSpc>
                <a:spcPct val="120000"/>
              </a:lnSpc>
            </a:pPr>
            <a:endParaRPr lang="en-US" altLang="zh-CN" sz="2200" dirty="0">
              <a:latin typeface="Arial" panose="020B0604020202020204" pitchFamily="34" charset="0"/>
            </a:endParaRPr>
          </a:p>
        </p:txBody>
      </p:sp>
      <p:pic>
        <p:nvPicPr>
          <p:cNvPr id="16" name="图片 15"/>
          <p:cNvPicPr>
            <a:picLocks noChangeAspect="1"/>
          </p:cNvPicPr>
          <p:nvPr/>
        </p:nvPicPr>
        <p:blipFill>
          <a:blip r:embed="rId3"/>
          <a:stretch>
            <a:fillRect/>
          </a:stretch>
        </p:blipFill>
        <p:spPr>
          <a:xfrm>
            <a:off x="1782868" y="2873543"/>
            <a:ext cx="4722297" cy="3235009"/>
          </a:xfrm>
          <a:prstGeom prst="rect">
            <a:avLst/>
          </a:prstGeom>
        </p:spPr>
      </p:pic>
      <p:sp>
        <p:nvSpPr>
          <p:cNvPr id="20" name="矩形 19"/>
          <p:cNvSpPr/>
          <p:nvPr/>
        </p:nvSpPr>
        <p:spPr>
          <a:xfrm>
            <a:off x="3895986" y="3644279"/>
            <a:ext cx="1006537" cy="314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outlier</a:t>
            </a:r>
            <a:endParaRPr lang="zh-CN" altLang="en-US" sz="2000" dirty="0">
              <a:solidFill>
                <a:schemeClr val="tx1"/>
              </a:solidFill>
            </a:endParaRPr>
          </a:p>
        </p:txBody>
      </p:sp>
      <p:cxnSp>
        <p:nvCxnSpPr>
          <p:cNvPr id="21" name="直接箭头连接符 20"/>
          <p:cNvCxnSpPr/>
          <p:nvPr/>
        </p:nvCxnSpPr>
        <p:spPr>
          <a:xfrm flipH="1">
            <a:off x="4233486" y="3985859"/>
            <a:ext cx="97276" cy="316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60020" y="5045660"/>
            <a:ext cx="1167992" cy="3341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manifold</a:t>
            </a:r>
            <a:endParaRPr lang="zh-CN" altLang="en-US" sz="2000" dirty="0">
              <a:solidFill>
                <a:schemeClr val="tx1"/>
              </a:solidFill>
            </a:endParaRPr>
          </a:p>
        </p:txBody>
      </p:sp>
      <p:cxnSp>
        <p:nvCxnSpPr>
          <p:cNvPr id="23" name="直接箭头连接符 22"/>
          <p:cNvCxnSpPr/>
          <p:nvPr/>
        </p:nvCxnSpPr>
        <p:spPr>
          <a:xfrm flipH="1" flipV="1">
            <a:off x="3839243" y="4752407"/>
            <a:ext cx="56743" cy="239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1665888" y="5995254"/>
            <a:ext cx="5954099" cy="48482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nSpc>
                <a:spcPct val="120000"/>
              </a:lnSpc>
              <a:buNone/>
            </a:pPr>
            <a:r>
              <a:rPr lang="en-US" altLang="zh-CN" sz="2000" dirty="0" smtClean="0">
                <a:latin typeface="Arial" panose="020B0604020202020204" pitchFamily="34" charset="0"/>
              </a:rPr>
              <a:t>Deviations from the manifold are tagged as outliers</a:t>
            </a:r>
          </a:p>
        </p:txBody>
      </p:sp>
    </p:spTree>
    <p:extLst>
      <p:ext uri="{BB962C8B-B14F-4D97-AF65-F5344CB8AC3E}">
        <p14:creationId xmlns:p14="http://schemas.microsoft.com/office/powerpoint/2010/main" val="102130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57105</TotalTime>
  <Words>3047</Words>
  <Application>Microsoft Office PowerPoint</Application>
  <PresentationFormat>全屏显示(4:3)</PresentationFormat>
  <Paragraphs>505</Paragraphs>
  <Slides>27</Slides>
  <Notes>27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8" baseType="lpstr">
      <vt:lpstr>Arial Unicode MS</vt:lpstr>
      <vt:lpstr>黑体</vt:lpstr>
      <vt:lpstr>宋体</vt:lpstr>
      <vt:lpstr>Arial</vt:lpstr>
      <vt:lpstr>Calibri</vt:lpstr>
      <vt:lpstr>Calibri Light</vt:lpstr>
      <vt:lpstr>Times New Roman</vt:lpstr>
      <vt:lpstr>Wingdings</vt:lpstr>
      <vt:lpstr>Office 主题</vt:lpstr>
      <vt:lpstr>Equation</vt:lpstr>
      <vt:lpstr>公式</vt:lpstr>
      <vt:lpstr>Outlier Detection in Sparse Data with Factorization Machines</vt:lpstr>
      <vt:lpstr>Motivation</vt:lpstr>
      <vt:lpstr>Motivation</vt:lpstr>
      <vt:lpstr>Outline</vt:lpstr>
      <vt:lpstr>Factorization Machines for Outlier Detection</vt:lpstr>
      <vt:lpstr>Feature Engineering for Various Domains</vt:lpstr>
      <vt:lpstr>PowerPoint 演示文稿</vt:lpstr>
      <vt:lpstr>Feature Engineering for Various Domains</vt:lpstr>
      <vt:lpstr>Modeling with Factorization Machines</vt:lpstr>
      <vt:lpstr>Modeling with Factorization Machines</vt:lpstr>
      <vt:lpstr>Modeling with Factorization Machines</vt:lpstr>
      <vt:lpstr>Modeling with Factorization Machines</vt:lpstr>
      <vt:lpstr>Modeling with Factorization Machines</vt:lpstr>
      <vt:lpstr>Outline</vt:lpstr>
      <vt:lpstr>Model Computation</vt:lpstr>
      <vt:lpstr>Parameter Learning</vt:lpstr>
      <vt:lpstr>Parameter Learning</vt:lpstr>
      <vt:lpstr>Outline</vt:lpstr>
      <vt:lpstr>Experimental Setups</vt:lpstr>
      <vt:lpstr>Experimental Setups</vt:lpstr>
      <vt:lpstr>Effectiveness Tests: Average Precision</vt:lpstr>
      <vt:lpstr>Effectiveness Tests: Average Precision</vt:lpstr>
      <vt:lpstr>Effectiveness Tests: Average Precision</vt:lpstr>
      <vt:lpstr>Efficiency Tests: Running Time</vt:lpstr>
      <vt:lpstr>Outline</vt:lpstr>
      <vt:lpstr>Summary</vt:lpstr>
      <vt:lpstr>Thanks!  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Renjun Hu</dc:creator>
  <cp:lastModifiedBy>zmx</cp:lastModifiedBy>
  <cp:revision>4559</cp:revision>
  <dcterms:created xsi:type="dcterms:W3CDTF">2015-07-30T08:59:51Z</dcterms:created>
  <dcterms:modified xsi:type="dcterms:W3CDTF">2017-11-12T12:22:32Z</dcterms:modified>
</cp:coreProperties>
</file>