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sldIdLst>
    <p:sldId id="319" r:id="rId2"/>
    <p:sldId id="349" r:id="rId3"/>
    <p:sldId id="353" r:id="rId4"/>
    <p:sldId id="288" r:id="rId5"/>
    <p:sldId id="360" r:id="rId6"/>
    <p:sldId id="375" r:id="rId7"/>
    <p:sldId id="377" r:id="rId8"/>
    <p:sldId id="365" r:id="rId9"/>
    <p:sldId id="376" r:id="rId10"/>
    <p:sldId id="378" r:id="rId11"/>
    <p:sldId id="331" r:id="rId12"/>
    <p:sldId id="380" r:id="rId13"/>
    <p:sldId id="381" r:id="rId14"/>
    <p:sldId id="382" r:id="rId15"/>
    <p:sldId id="387" r:id="rId16"/>
    <p:sldId id="384" r:id="rId17"/>
    <p:sldId id="383" r:id="rId18"/>
    <p:sldId id="390" r:id="rId19"/>
    <p:sldId id="391" r:id="rId20"/>
    <p:sldId id="392" r:id="rId21"/>
    <p:sldId id="385" r:id="rId22"/>
    <p:sldId id="386" r:id="rId23"/>
    <p:sldId id="265"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54" userDrawn="1">
          <p15:clr>
            <a:srgbClr val="A4A3A4"/>
          </p15:clr>
        </p15:guide>
        <p15:guide id="2" pos="295" userDrawn="1">
          <p15:clr>
            <a:srgbClr val="A4A3A4"/>
          </p15:clr>
        </p15:guide>
        <p15:guide id="3" orient="horz" pos="482" userDrawn="1">
          <p15:clr>
            <a:srgbClr val="A4A3A4"/>
          </p15:clr>
        </p15:guide>
        <p15:guide id="4" pos="5488" userDrawn="1">
          <p15:clr>
            <a:srgbClr val="A4A3A4"/>
          </p15:clr>
        </p15:guide>
        <p15:guide id="5" orient="horz" pos="1230" userDrawn="1">
          <p15:clr>
            <a:srgbClr val="A4A3A4"/>
          </p15:clr>
        </p15:guide>
        <p15:guide id="6" pos="567" userDrawn="1">
          <p15:clr>
            <a:srgbClr val="A4A3A4"/>
          </p15:clr>
        </p15:guide>
        <p15:guide id="7" pos="4898" userDrawn="1">
          <p15:clr>
            <a:srgbClr val="A4A3A4"/>
          </p15:clr>
        </p15:guide>
        <p15:guide id="8" orient="horz" pos="2409" userDrawn="1">
          <p15:clr>
            <a:srgbClr val="A4A3A4"/>
          </p15:clr>
        </p15:guide>
        <p15:guide id="9" orient="horz" pos="2795" userDrawn="1">
          <p15:clr>
            <a:srgbClr val="A4A3A4"/>
          </p15:clr>
        </p15:guide>
      </p15:sldGuideLst>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8B"/>
    <a:srgbClr val="000080"/>
    <a:srgbClr val="1919FF"/>
    <a:srgbClr val="FFFFCC"/>
    <a:srgbClr val="FEF2E2"/>
    <a:srgbClr val="000000"/>
    <a:srgbClr val="E9EBF5"/>
    <a:srgbClr val="F4F4F4"/>
    <a:srgbClr val="4472C4"/>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30" autoAdjust="0"/>
    <p:restoredTop sz="66319" autoAdjust="0"/>
  </p:normalViewPr>
  <p:slideViewPr>
    <p:cSldViewPr snapToGrid="0">
      <p:cViewPr varScale="1">
        <p:scale>
          <a:sx n="44" d="100"/>
          <a:sy n="44" d="100"/>
        </p:scale>
        <p:origin x="-1740" y="-72"/>
      </p:cViewPr>
      <p:guideLst>
        <p:guide orient="horz" pos="2406"/>
        <p:guide orient="horz" pos="3796"/>
        <p:guide orient="horz" pos="2795"/>
        <p:guide pos="295"/>
        <p:guide pos="5488"/>
        <p:guide pos="567"/>
        <p:guide pos="4898"/>
      </p:guideLst>
    </p:cSldViewPr>
  </p:slideViewPr>
  <p:notesTextViewPr>
    <p:cViewPr>
      <p:scale>
        <a:sx n="3" d="2"/>
        <a:sy n="3" d="2"/>
      </p:scale>
      <p:origin x="0" y="0"/>
    </p:cViewPr>
  </p:notesTextViewPr>
  <p:notesViewPr>
    <p:cSldViewPr snapToGrid="0" showGuides="1">
      <p:cViewPr varScale="1">
        <p:scale>
          <a:sx n="57" d="100"/>
          <a:sy n="57" d="100"/>
        </p:scale>
        <p:origin x="283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14F10-8DC7-42CE-98B3-096A3760A598}" type="datetimeFigureOut">
              <a:rPr lang="zh-CN" altLang="en-US" smtClean="0"/>
              <a:t>2018/5/23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FD9CB-E453-4248-A283-C6F253474EFB}" type="slidenum">
              <a:rPr lang="zh-CN" altLang="en-US" smtClean="0"/>
              <a:t>‹#›</a:t>
            </a:fld>
            <a:endParaRPr lang="zh-CN" altLang="en-US"/>
          </a:p>
        </p:txBody>
      </p:sp>
    </p:spTree>
    <p:extLst>
      <p:ext uri="{BB962C8B-B14F-4D97-AF65-F5344CB8AC3E}">
        <p14:creationId xmlns:p14="http://schemas.microsoft.com/office/powerpoint/2010/main" val="3913383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aseline="0" dirty="0" smtClean="0"/>
              <a:t>Hello, everyone. My name is </a:t>
            </a:r>
            <a:r>
              <a:rPr lang="en-US" altLang="zh-CN" sz="1200" baseline="0" dirty="0" err="1" smtClean="0"/>
              <a:t>Jinhai</a:t>
            </a:r>
            <a:r>
              <a:rPr lang="en-US" altLang="zh-CN" sz="1200" baseline="0" dirty="0" smtClean="0"/>
              <a:t> Zhu. Today I will be presenting our recent work on </a:t>
            </a:r>
            <a:r>
              <a:rPr lang="en-US" altLang="zh-CN" sz="1200" b="1" dirty="0" smtClean="0">
                <a:latin typeface="Arial" panose="020B0604020202020204" pitchFamily="34" charset="0"/>
                <a:ea typeface="Arial Unicode MS" panose="020B0604020202020204" pitchFamily="34" charset="-122"/>
                <a:cs typeface="Arial" panose="020B0604020202020204" pitchFamily="34" charset="0"/>
              </a:rPr>
              <a:t>Incorporating User Grouping into Retweeting Behavior Modeling</a:t>
            </a:r>
            <a:r>
              <a:rPr lang="en-US" altLang="zh-CN" sz="1200" baseline="0" dirty="0" smtClean="0"/>
              <a:t>, joint with my supervisor Ma </a:t>
            </a:r>
            <a:r>
              <a:rPr lang="en-US" altLang="zh-CN" sz="1200" baseline="0" dirty="0" err="1" smtClean="0"/>
              <a:t>Shuai</a:t>
            </a:r>
            <a:r>
              <a:rPr lang="en-US" altLang="zh-CN" sz="1200" baseline="0" dirty="0" smtClean="0"/>
              <a:t> and other colleges. </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a:t>
            </a:fld>
            <a:endParaRPr lang="zh-CN" altLang="en-US"/>
          </a:p>
        </p:txBody>
      </p:sp>
    </p:spTree>
    <p:extLst>
      <p:ext uri="{BB962C8B-B14F-4D97-AF65-F5344CB8AC3E}">
        <p14:creationId xmlns:p14="http://schemas.microsoft.com/office/powerpoint/2010/main" val="74821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next we show </a:t>
            </a:r>
            <a:r>
              <a:rPr lang="en-US" altLang="zh-CN" b="1" dirty="0" smtClean="0"/>
              <a:t>User Clustering</a:t>
            </a:r>
          </a:p>
          <a:p>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10</a:t>
            </a:fld>
            <a:endParaRPr lang="zh-CN" altLang="en-US"/>
          </a:p>
        </p:txBody>
      </p:sp>
    </p:spTree>
    <p:extLst>
      <p:ext uri="{BB962C8B-B14F-4D97-AF65-F5344CB8AC3E}">
        <p14:creationId xmlns:p14="http://schemas.microsoft.com/office/powerpoint/2010/main" val="205105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a:t>
            </a:r>
            <a:r>
              <a:rPr lang="en-US" altLang="zh-CN" sz="1200" b="0" i="0" u="none" strike="noStrike" kern="1200" baseline="0" dirty="0" err="1" smtClean="0">
                <a:solidFill>
                  <a:schemeClr val="tx1"/>
                </a:solidFill>
                <a:latin typeface="+mn-lt"/>
                <a:ea typeface="+mn-ea"/>
                <a:cs typeface="+mn-cs"/>
              </a:rPr>
              <a:t>GruBa</a:t>
            </a:r>
            <a:r>
              <a:rPr lang="en-US" altLang="zh-CN" sz="1200" b="0" i="0" u="none" strike="noStrike" kern="1200" baseline="0" dirty="0" smtClean="0">
                <a:solidFill>
                  <a:schemeClr val="tx1"/>
                </a:solidFill>
                <a:latin typeface="+mn-lt"/>
                <a:ea typeface="+mn-ea"/>
                <a:cs typeface="+mn-cs"/>
              </a:rPr>
              <a:t>, the clustering rests on an optimized K-Prototype algorithm,</a:t>
            </a:r>
          </a:p>
          <a:p>
            <a:r>
              <a:rPr lang="en-US" altLang="zh-CN" sz="1200" b="0" i="0" u="none" strike="noStrike" kern="1200" baseline="0" dirty="0" smtClean="0">
                <a:solidFill>
                  <a:schemeClr val="tx1"/>
                </a:solidFill>
                <a:latin typeface="+mn-lt"/>
                <a:ea typeface="+mn-ea"/>
                <a:cs typeface="+mn-cs"/>
              </a:rPr>
              <a:t>named K-</a:t>
            </a:r>
            <a:r>
              <a:rPr lang="en-US" altLang="zh-CN" sz="1200" b="0" i="0" u="none" strike="noStrike" kern="1200" baseline="0" dirty="0" err="1" smtClean="0">
                <a:solidFill>
                  <a:schemeClr val="tx1"/>
                </a:solidFill>
                <a:latin typeface="+mn-lt"/>
                <a:ea typeface="+mn-ea"/>
                <a:cs typeface="+mn-cs"/>
              </a:rPr>
              <a:t>Gru</a:t>
            </a:r>
            <a:r>
              <a:rPr lang="en-US" altLang="zh-CN" sz="1200" b="0" i="0" u="none" strike="noStrike" kern="1200" baseline="0" dirty="0" smtClean="0">
                <a:solidFill>
                  <a:schemeClr val="tx1"/>
                </a:solidFill>
                <a:latin typeface="+mn-lt"/>
                <a:ea typeface="+mn-ea"/>
                <a:cs typeface="+mn-cs"/>
              </a:rPr>
              <a:t> in this work. </a:t>
            </a:r>
          </a:p>
          <a:p>
            <a:r>
              <a:rPr lang="en-US" altLang="zh-CN" sz="1200" b="0" i="0" u="none" strike="noStrike" kern="1200" baseline="0" dirty="0" smtClean="0">
                <a:solidFill>
                  <a:schemeClr val="tx1"/>
                </a:solidFill>
                <a:latin typeface="+mn-lt"/>
                <a:ea typeface="+mn-ea"/>
                <a:cs typeface="+mn-cs"/>
              </a:rPr>
              <a:t>K-Prototype that supports vector samples in which each dimension is of numerical/categorical, K-</a:t>
            </a:r>
            <a:r>
              <a:rPr lang="en-US" altLang="zh-CN" sz="1200" b="0" i="0" u="none" strike="noStrike" kern="1200" baseline="0" dirty="0" err="1" smtClean="0">
                <a:solidFill>
                  <a:schemeClr val="tx1"/>
                </a:solidFill>
                <a:latin typeface="+mn-lt"/>
                <a:ea typeface="+mn-ea"/>
                <a:cs typeface="+mn-cs"/>
              </a:rPr>
              <a:t>Gru</a:t>
            </a:r>
            <a:r>
              <a:rPr lang="en-US" altLang="zh-CN" sz="1200" b="0" i="0" u="none" strike="noStrike" kern="1200" baseline="0" dirty="0" smtClean="0">
                <a:solidFill>
                  <a:schemeClr val="tx1"/>
                </a:solidFill>
                <a:latin typeface="+mn-lt"/>
                <a:ea typeface="+mn-ea"/>
                <a:cs typeface="+mn-cs"/>
              </a:rPr>
              <a:t> could also handle the case where a dimension is one normalized vector.</a:t>
            </a:r>
          </a:p>
          <a:p>
            <a:r>
              <a:rPr lang="en-US" altLang="zh-CN" sz="1200" b="0" i="0" u="none" strike="noStrike" kern="1200" baseline="0" dirty="0" smtClean="0">
                <a:solidFill>
                  <a:schemeClr val="tx1"/>
                </a:solidFill>
                <a:latin typeface="+mn-lt"/>
                <a:ea typeface="+mn-ea"/>
                <a:cs typeface="+mn-cs"/>
              </a:rPr>
              <a:t>By this , we divide users into several groups by user clustering.</a:t>
            </a:r>
          </a:p>
          <a:p>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11</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Similar as K-Prototype, K-</a:t>
            </a:r>
            <a:r>
              <a:rPr lang="en-US" altLang="zh-CN" sz="1200" b="0" i="0" u="none" strike="noStrike" kern="1200" baseline="0" dirty="0" err="1" smtClean="0">
                <a:solidFill>
                  <a:schemeClr val="tx1"/>
                </a:solidFill>
                <a:latin typeface="+mn-lt"/>
                <a:ea typeface="+mn-ea"/>
                <a:cs typeface="+mn-cs"/>
              </a:rPr>
              <a:t>Gru</a:t>
            </a:r>
            <a:r>
              <a:rPr lang="en-US" altLang="zh-CN" sz="1200" b="0" i="0" u="none" strike="noStrike" kern="1200" baseline="0" dirty="0" smtClean="0">
                <a:solidFill>
                  <a:schemeClr val="tx1"/>
                </a:solidFill>
                <a:latin typeface="+mn-lt"/>
                <a:ea typeface="+mn-ea"/>
                <a:cs typeface="+mn-cs"/>
              </a:rPr>
              <a:t> randomly selects the cluster kernels among samples and employs the minimum distance between them to determine an initial result. then the clustering tasks are iterated until the results are stable.</a:t>
            </a:r>
          </a:p>
          <a:p>
            <a:r>
              <a:rPr lang="en-US" altLang="zh-CN" sz="1200" b="0" i="0" u="none" strike="noStrike" kern="1200" baseline="0" dirty="0" smtClean="0">
                <a:solidFill>
                  <a:schemeClr val="tx1"/>
                </a:solidFill>
                <a:latin typeface="+mn-lt"/>
                <a:ea typeface="+mn-ea"/>
                <a:cs typeface="+mn-cs"/>
              </a:rPr>
              <a:t>In system </a:t>
            </a:r>
            <a:r>
              <a:rPr lang="en-US" altLang="zh-CN" sz="1200" b="0" i="0" u="none" strike="noStrike" kern="1200" baseline="0" dirty="0" err="1" smtClean="0">
                <a:solidFill>
                  <a:schemeClr val="tx1"/>
                </a:solidFill>
                <a:latin typeface="+mn-lt"/>
                <a:ea typeface="+mn-ea"/>
                <a:cs typeface="+mn-cs"/>
              </a:rPr>
              <a:t>GruBa</a:t>
            </a:r>
            <a:r>
              <a:rPr lang="en-US" altLang="zh-CN" sz="1200" b="0" i="0" u="none" strike="noStrike" kern="1200" baseline="0" dirty="0" smtClean="0">
                <a:solidFill>
                  <a:schemeClr val="tx1"/>
                </a:solidFill>
                <a:latin typeface="+mn-lt"/>
                <a:ea typeface="+mn-ea"/>
                <a:cs typeface="+mn-cs"/>
              </a:rPr>
              <a:t>, the Silhouette coefficient metric serves as the fundamental</a:t>
            </a:r>
          </a:p>
          <a:p>
            <a:r>
              <a:rPr lang="en-US" altLang="zh-CN" sz="1200" b="0" i="0" u="none" strike="noStrike" kern="1200" baseline="0" dirty="0" smtClean="0">
                <a:solidFill>
                  <a:schemeClr val="tx1"/>
                </a:solidFill>
                <a:latin typeface="+mn-lt"/>
                <a:ea typeface="+mn-ea"/>
                <a:cs typeface="+mn-cs"/>
              </a:rPr>
              <a:t>criteria for deriving an optimal clustering result. </a:t>
            </a:r>
          </a:p>
          <a:p>
            <a:r>
              <a:rPr lang="en-US" altLang="zh-CN" sz="1200" b="0" i="0" u="none" strike="noStrike" kern="1200" baseline="0" dirty="0" smtClean="0">
                <a:solidFill>
                  <a:schemeClr val="tx1"/>
                </a:solidFill>
                <a:latin typeface="+mn-lt"/>
                <a:ea typeface="+mn-ea"/>
                <a:cs typeface="+mn-cs"/>
              </a:rPr>
              <a:t>Providing a clustering result, each user is associated with a cluster.</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12</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next we show the </a:t>
            </a:r>
            <a:r>
              <a:rPr lang="en-US" altLang="zh-CN" b="1" dirty="0" smtClean="0"/>
              <a:t>Group based Retweeting Behavior Modeling</a:t>
            </a: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13</a:t>
            </a:fld>
            <a:endParaRPr lang="zh-CN" altLang="en-US"/>
          </a:p>
        </p:txBody>
      </p:sp>
    </p:spTree>
    <p:extLst>
      <p:ext uri="{BB962C8B-B14F-4D97-AF65-F5344CB8AC3E}">
        <p14:creationId xmlns:p14="http://schemas.microsoft.com/office/powerpoint/2010/main" val="2051051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modeling of retweeting behavior of groups is treated as a classification</a:t>
            </a:r>
          </a:p>
          <a:p>
            <a:r>
              <a:rPr lang="en-US" altLang="zh-CN" sz="1200" b="0" i="0" u="none" strike="noStrike" kern="1200" baseline="0" dirty="0" smtClean="0">
                <a:solidFill>
                  <a:schemeClr val="tx1"/>
                </a:solidFill>
                <a:latin typeface="+mn-lt"/>
                <a:ea typeface="+mn-ea"/>
                <a:cs typeface="+mn-cs"/>
              </a:rPr>
              <a:t>problem, and we utilize the random forest classifier to address it. Details for</a:t>
            </a:r>
          </a:p>
          <a:p>
            <a:r>
              <a:rPr lang="en-US" altLang="zh-CN" sz="1200" b="0" i="0" u="none" strike="noStrike" kern="1200" baseline="0" dirty="0" smtClean="0">
                <a:solidFill>
                  <a:schemeClr val="tx1"/>
                </a:solidFill>
                <a:latin typeface="+mn-lt"/>
                <a:ea typeface="+mn-ea"/>
                <a:cs typeface="+mn-cs"/>
              </a:rPr>
              <a:t>random forest are omitted here for time reason. </a:t>
            </a:r>
          </a:p>
          <a:p>
            <a:r>
              <a:rPr lang="en-US" altLang="zh-CN" sz="1200" b="0" i="0" u="none" strike="noStrike" kern="1200" baseline="0" dirty="0" smtClean="0">
                <a:solidFill>
                  <a:schemeClr val="tx1"/>
                </a:solidFill>
                <a:latin typeface="+mn-lt"/>
                <a:ea typeface="+mn-ea"/>
                <a:cs typeface="+mn-cs"/>
              </a:rPr>
              <a:t>The advantage of this classification model lies in that it could integrate different features conveniently, and the obtained group behavior model could learn what a positive/negative item looks like </a:t>
            </a:r>
            <a:r>
              <a:rPr lang="en-US" altLang="zh-CN" sz="1200" b="0" i="0" u="none" strike="noStrike" kern="1200" baseline="0" dirty="0" smtClean="0">
                <a:solidFill>
                  <a:schemeClr val="tx1"/>
                </a:solidFill>
                <a:latin typeface="+mn-lt"/>
                <a:ea typeface="+mn-ea"/>
                <a:cs typeface="+mn-cs"/>
              </a:rPr>
              <a:t>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Here we give the definition of each item for modeling.</a:t>
            </a:r>
          </a:p>
          <a:p>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14</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Each item </a:t>
            </a:r>
            <a:r>
              <a:rPr lang="en-US" altLang="zh-CN" sz="1200" b="0" i="1" u="none" strike="noStrike" kern="1200" baseline="0" dirty="0" smtClean="0">
                <a:solidFill>
                  <a:schemeClr val="tx1"/>
                </a:solidFill>
                <a:latin typeface="+mn-lt"/>
                <a:ea typeface="+mn-ea"/>
                <a:cs typeface="+mn-cs"/>
              </a:rPr>
              <a:t>E of data for </a:t>
            </a:r>
            <a:r>
              <a:rPr lang="en-US" altLang="zh-CN" b="1" dirty="0" smtClean="0"/>
              <a:t>Retweeting Behavior Modeling </a:t>
            </a:r>
            <a:r>
              <a:rPr lang="en-US" altLang="zh-CN" sz="1200" b="0" i="0" u="none" strike="noStrike" kern="1200" baseline="0" dirty="0" smtClean="0">
                <a:solidFill>
                  <a:schemeClr val="tx1"/>
                </a:solidFill>
                <a:latin typeface="+mn-lt"/>
                <a:ea typeface="+mn-ea"/>
                <a:cs typeface="+mn-cs"/>
              </a:rPr>
              <a:t>consists of three parts.</a:t>
            </a:r>
          </a:p>
          <a:p>
            <a:pPr marL="228600" indent="-228600">
              <a:buAutoNum type="arabicParenBoth"/>
            </a:pPr>
            <a:r>
              <a:rPr lang="en-US" altLang="zh-CN" sz="1200" b="1" i="0" u="none" strike="noStrike" kern="1200" baseline="0" dirty="0" smtClean="0">
                <a:solidFill>
                  <a:schemeClr val="tx1"/>
                </a:solidFill>
                <a:latin typeface="+mn-lt"/>
                <a:ea typeface="+mn-ea"/>
                <a:cs typeface="+mn-cs"/>
              </a:rPr>
              <a:t>User Info.</a:t>
            </a:r>
          </a:p>
          <a:p>
            <a:pPr marL="0" indent="0">
              <a:buNone/>
            </a:pPr>
            <a:r>
              <a:rPr lang="en-US" altLang="zh-CN" sz="1200" b="1"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contains a list of aforementioned metrics </a:t>
            </a:r>
          </a:p>
          <a:p>
            <a:pPr marL="0" indent="0">
              <a:buNone/>
            </a:pPr>
            <a:r>
              <a:rPr lang="en-US" altLang="zh-CN" sz="1200" b="0" i="0" u="none" strike="noStrike" kern="1200" baseline="0" dirty="0" smtClean="0">
                <a:solidFill>
                  <a:schemeClr val="tx1"/>
                </a:solidFill>
                <a:latin typeface="+mn-lt"/>
                <a:ea typeface="+mn-ea"/>
                <a:cs typeface="+mn-cs"/>
              </a:rPr>
              <a:t>(2) </a:t>
            </a:r>
            <a:r>
              <a:rPr lang="en-US" altLang="zh-CN" sz="1200" b="1" i="0" u="none" strike="noStrike" kern="1200" baseline="0" dirty="0" smtClean="0">
                <a:solidFill>
                  <a:schemeClr val="tx1"/>
                </a:solidFill>
                <a:latin typeface="+mn-lt"/>
                <a:ea typeface="+mn-ea"/>
                <a:cs typeface="+mn-cs"/>
              </a:rPr>
              <a:t>Microblog Info </a:t>
            </a:r>
          </a:p>
          <a:p>
            <a:pPr marL="0" indent="0">
              <a:buNone/>
            </a:pPr>
            <a:r>
              <a:rPr lang="en-US" altLang="zh-CN" sz="1200" b="1"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refers to metrics related to the microblog </a:t>
            </a:r>
            <a:r>
              <a:rPr lang="en-US" altLang="zh-CN" sz="1200" b="0" i="1" u="none" strike="noStrike" kern="1200" baseline="0" dirty="0" smtClean="0">
                <a:solidFill>
                  <a:schemeClr val="tx1"/>
                </a:solidFill>
                <a:latin typeface="+mn-lt"/>
                <a:ea typeface="+mn-ea"/>
                <a:cs typeface="+mn-cs"/>
              </a:rPr>
              <a:t>b</a:t>
            </a:r>
            <a:r>
              <a:rPr lang="en-US" altLang="zh-CN" sz="1200" b="0" i="0" u="none" strike="noStrike" kern="1200" baseline="0" dirty="0" smtClean="0">
                <a:solidFill>
                  <a:schemeClr val="tx1"/>
                </a:solidFill>
                <a:latin typeface="+mn-lt"/>
                <a:ea typeface="+mn-ea"/>
                <a:cs typeface="+mn-cs"/>
              </a:rPr>
              <a:t>. we consider the correlation between </a:t>
            </a:r>
            <a:r>
              <a:rPr lang="en-US" altLang="zh-CN" sz="1200" b="0" i="1" u="none" strike="noStrike" kern="1200" baseline="0" dirty="0" smtClean="0">
                <a:solidFill>
                  <a:schemeClr val="tx1"/>
                </a:solidFill>
                <a:latin typeface="+mn-lt"/>
                <a:ea typeface="+mn-ea"/>
                <a:cs typeface="+mn-cs"/>
              </a:rPr>
              <a:t>b </a:t>
            </a:r>
            <a:r>
              <a:rPr lang="en-US" altLang="zh-CN" sz="1200" b="0" i="0" u="none" strike="noStrike" kern="1200" baseline="0" dirty="0" smtClean="0">
                <a:solidFill>
                  <a:schemeClr val="tx1"/>
                </a:solidFill>
                <a:latin typeface="+mn-lt"/>
                <a:ea typeface="+mn-ea"/>
                <a:cs typeface="+mn-cs"/>
              </a:rPr>
              <a:t>and recent event, where the latter is expressed as several core words returned by Ring. Here we compute </a:t>
            </a:r>
            <a:r>
              <a:rPr lang="en-US" altLang="zh-CN" sz="1200" b="0" i="1" u="none" strike="noStrike" kern="1200" baseline="0" dirty="0" smtClean="0">
                <a:solidFill>
                  <a:schemeClr val="tx1"/>
                </a:solidFill>
                <a:latin typeface="+mn-lt"/>
                <a:ea typeface="+mn-ea"/>
                <a:cs typeface="+mn-cs"/>
              </a:rPr>
              <a:t>TF-IDF weight </a:t>
            </a:r>
            <a:r>
              <a:rPr lang="en-US" altLang="zh-CN" sz="1200" b="0" i="1" u="none" strike="noStrike" kern="1200" baseline="0" dirty="0" err="1" smtClean="0">
                <a:solidFill>
                  <a:schemeClr val="tx1"/>
                </a:solidFill>
                <a:latin typeface="+mn-lt"/>
                <a:ea typeface="+mn-ea"/>
                <a:cs typeface="+mn-cs"/>
              </a:rPr>
              <a:t>Wf</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of </a:t>
            </a:r>
            <a:r>
              <a:rPr lang="en-US" altLang="zh-CN" sz="1200" b="0" i="1" u="none" strike="noStrike" kern="1200" baseline="0" dirty="0" err="1" smtClean="0">
                <a:solidFill>
                  <a:schemeClr val="tx1"/>
                </a:solidFill>
                <a:latin typeface="+mn-lt"/>
                <a:ea typeface="+mn-ea"/>
                <a:cs typeface="+mn-cs"/>
              </a:rPr>
              <a:t>b.M</a:t>
            </a:r>
            <a:r>
              <a:rPr lang="en-US" altLang="zh-CN" sz="1200" b="0" i="0" u="none" strike="noStrike" kern="1200" baseline="0" dirty="0" smtClean="0">
                <a:solidFill>
                  <a:schemeClr val="tx1"/>
                </a:solidFill>
                <a:latin typeface="+mn-lt"/>
                <a:ea typeface="+mn-ea"/>
                <a:cs typeface="+mn-cs"/>
              </a:rPr>
              <a:t>, and get correlation metric </a:t>
            </a:r>
            <a:r>
              <a:rPr lang="en-US" altLang="zh-CN" sz="1200" b="0" i="1" u="none" strike="noStrike" kern="1200" baseline="0" dirty="0" err="1" smtClean="0">
                <a:solidFill>
                  <a:schemeClr val="tx1"/>
                </a:solidFill>
                <a:latin typeface="+mn-lt"/>
                <a:ea typeface="+mn-ea"/>
                <a:cs typeface="+mn-cs"/>
              </a:rPr>
              <a:t>Ch</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of </a:t>
            </a:r>
            <a:r>
              <a:rPr lang="en-US" altLang="zh-CN" sz="1200" b="0" i="1" u="none" strike="noStrike" kern="1200" baseline="0" dirty="0" smtClean="0">
                <a:solidFill>
                  <a:schemeClr val="tx1"/>
                </a:solidFill>
                <a:latin typeface="+mn-lt"/>
                <a:ea typeface="+mn-ea"/>
                <a:cs typeface="+mn-cs"/>
              </a:rPr>
              <a:t>b </a:t>
            </a:r>
            <a:r>
              <a:rPr lang="en-US" altLang="zh-CN" sz="1200" b="0" i="0" u="none" strike="noStrike" kern="1200" baseline="0" dirty="0" smtClean="0">
                <a:solidFill>
                  <a:schemeClr val="tx1"/>
                </a:solidFill>
                <a:latin typeface="+mn-lt"/>
                <a:ea typeface="+mn-ea"/>
                <a:cs typeface="+mn-cs"/>
              </a:rPr>
              <a:t>and event by formula 7.</a:t>
            </a:r>
          </a:p>
          <a:p>
            <a:r>
              <a:rPr lang="en-US" altLang="zh-CN" sz="1200" b="0" i="0" u="none" strike="noStrike" kern="1200" baseline="0" dirty="0" smtClean="0">
                <a:solidFill>
                  <a:schemeClr val="tx1"/>
                </a:solidFill>
                <a:latin typeface="+mn-lt"/>
                <a:ea typeface="+mn-ea"/>
                <a:cs typeface="+mn-cs"/>
              </a:rPr>
              <a:t>(3) </a:t>
            </a:r>
            <a:r>
              <a:rPr lang="en-US" altLang="zh-CN" sz="1200" b="1" i="0" u="none" strike="noStrike" kern="1200" baseline="0" dirty="0" smtClean="0">
                <a:solidFill>
                  <a:schemeClr val="tx1"/>
                </a:solidFill>
                <a:latin typeface="+mn-lt"/>
                <a:ea typeface="+mn-ea"/>
                <a:cs typeface="+mn-cs"/>
              </a:rPr>
              <a:t>Interaction Info </a:t>
            </a:r>
          </a:p>
          <a:p>
            <a:r>
              <a:rPr lang="en-US" altLang="zh-CN" sz="1200" b="0" i="0" u="none" strike="noStrike" kern="1200" baseline="0" dirty="0" smtClean="0">
                <a:solidFill>
                  <a:schemeClr val="tx1"/>
                </a:solidFill>
                <a:latin typeface="+mn-lt"/>
                <a:ea typeface="+mn-ea"/>
                <a:cs typeface="+mn-cs"/>
              </a:rPr>
              <a:t>includes seven correlation metrics: </a:t>
            </a:r>
          </a:p>
          <a:p>
            <a:r>
              <a:rPr lang="en-US" altLang="zh-CN" sz="1200" b="0" i="0" u="none" strike="noStrike" kern="1200" baseline="0" dirty="0" smtClean="0">
                <a:solidFill>
                  <a:schemeClr val="tx1"/>
                </a:solidFill>
                <a:latin typeface="+mn-lt"/>
                <a:ea typeface="+mn-ea"/>
                <a:cs typeface="+mn-cs"/>
              </a:rPr>
              <a:t>the number of owned microblogs, the number of retweeted microblogs over that of</a:t>
            </a:r>
          </a:p>
          <a:p>
            <a:r>
              <a:rPr lang="en-US" altLang="zh-CN" sz="1200" b="0" i="0" u="none" strike="noStrike" kern="1200" baseline="0" dirty="0" smtClean="0">
                <a:solidFill>
                  <a:schemeClr val="tx1"/>
                </a:solidFill>
                <a:latin typeface="+mn-lt"/>
                <a:ea typeface="+mn-ea"/>
                <a:cs typeface="+mn-cs"/>
              </a:rPr>
              <a:t>originally tweeted</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the average number of retweeted and tweeted microblogs per week</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microblog </a:t>
            </a:r>
            <a:r>
              <a:rPr lang="en-US" altLang="zh-CN" sz="1200" b="0" i="1" u="none" strike="noStrike" kern="1200" baseline="0" dirty="0" smtClean="0">
                <a:solidFill>
                  <a:schemeClr val="tx1"/>
                </a:solidFill>
                <a:latin typeface="+mn-lt"/>
                <a:ea typeface="+mn-ea"/>
                <a:cs typeface="+mn-cs"/>
              </a:rPr>
              <a:t>b </a:t>
            </a:r>
            <a:r>
              <a:rPr lang="en-US" altLang="zh-CN" sz="1200" b="0" i="0" u="none" strike="noStrike" kern="1200" baseline="0" dirty="0" smtClean="0">
                <a:solidFill>
                  <a:schemeClr val="tx1"/>
                </a:solidFill>
                <a:latin typeface="+mn-lt"/>
                <a:ea typeface="+mn-ea"/>
                <a:cs typeface="+mn-cs"/>
              </a:rPr>
              <a:t>versus the user </a:t>
            </a:r>
            <a:r>
              <a:rPr lang="en-US" altLang="zh-CN" sz="1200" b="0" i="1" u="none" strike="noStrike" kern="1200" baseline="0" dirty="0" smtClean="0">
                <a:solidFill>
                  <a:schemeClr val="tx1"/>
                </a:solidFill>
                <a:latin typeface="+mn-lt"/>
                <a:ea typeface="+mn-ea"/>
                <a:cs typeface="+mn-cs"/>
              </a:rPr>
              <a:t>u</a:t>
            </a:r>
            <a:r>
              <a:rPr lang="en-US" altLang="zh-CN" sz="1200" b="0" i="0" u="none" strike="noStrike" kern="1200" baseline="0" dirty="0" smtClean="0">
                <a:solidFill>
                  <a:schemeClr val="tx1"/>
                </a:solidFill>
                <a:latin typeface="+mn-lt"/>
                <a:ea typeface="+mn-ea"/>
                <a:cs typeface="+mn-cs"/>
              </a:rPr>
              <a:t>’s </a:t>
            </a:r>
            <a:r>
              <a:rPr lang="en-US" altLang="zh-CN" sz="1200" b="0" i="1" u="none" strike="noStrike" kern="1200" baseline="0" dirty="0" smtClean="0">
                <a:solidFill>
                  <a:schemeClr val="tx1"/>
                </a:solidFill>
                <a:latin typeface="+mn-lt"/>
                <a:ea typeface="+mn-ea"/>
                <a:cs typeface="+mn-cs"/>
              </a:rPr>
              <a:t>Interest Feature Pu </a:t>
            </a:r>
            <a:r>
              <a:rPr lang="en-US" altLang="zh-CN" sz="1200" b="0" i="0" u="none" strike="noStrike" kern="1200" baseline="0" dirty="0" smtClean="0">
                <a:solidFill>
                  <a:schemeClr val="tx1"/>
                </a:solidFill>
                <a:latin typeface="+mn-lt"/>
                <a:ea typeface="+mn-ea"/>
                <a:cs typeface="+mn-cs"/>
              </a:rPr>
              <a:t>(a.k.a. long-term/stable</a:t>
            </a:r>
          </a:p>
          <a:p>
            <a:r>
              <a:rPr lang="en-US" altLang="zh-CN" sz="1200" b="0" i="0" u="none" strike="noStrike" kern="1200" baseline="0" dirty="0" smtClean="0">
                <a:solidFill>
                  <a:schemeClr val="tx1"/>
                </a:solidFill>
                <a:latin typeface="+mn-lt"/>
                <a:ea typeface="+mn-ea"/>
                <a:cs typeface="+mn-cs"/>
              </a:rPr>
              <a:t>interest in this work), and </a:t>
            </a:r>
            <a:r>
              <a:rPr lang="en-US" altLang="zh-CN" sz="1200" b="0" i="1" u="none" strike="noStrike" kern="1200" baseline="0" dirty="0" smtClean="0">
                <a:solidFill>
                  <a:schemeClr val="tx1"/>
                </a:solidFill>
                <a:latin typeface="+mn-lt"/>
                <a:ea typeface="+mn-ea"/>
                <a:cs typeface="+mn-cs"/>
              </a:rPr>
              <a:t>b</a:t>
            </a:r>
            <a:r>
              <a:rPr lang="en-US" altLang="zh-CN" sz="1200" b="0" i="0" u="none" strike="noStrike" kern="1200" baseline="0" dirty="0" smtClean="0">
                <a:solidFill>
                  <a:schemeClr val="tx1"/>
                </a:solidFill>
                <a:latin typeface="+mn-lt"/>
                <a:ea typeface="+mn-ea"/>
                <a:cs typeface="+mn-cs"/>
              </a:rPr>
              <a:t>’s timestamp versus the time distribution of </a:t>
            </a:r>
            <a:r>
              <a:rPr lang="en-US" altLang="zh-CN" sz="1200" b="0" i="1" u="none" strike="noStrike" kern="1200" baseline="0" dirty="0" smtClean="0">
                <a:solidFill>
                  <a:schemeClr val="tx1"/>
                </a:solidFill>
                <a:latin typeface="+mn-lt"/>
                <a:ea typeface="+mn-ea"/>
                <a:cs typeface="+mn-cs"/>
              </a:rPr>
              <a:t>u</a:t>
            </a:r>
            <a:r>
              <a:rPr lang="en-US" altLang="zh-CN" sz="1200" b="0" i="0" u="none" strike="noStrike" kern="1200" baseline="0" dirty="0" smtClean="0">
                <a:solidFill>
                  <a:schemeClr val="tx1"/>
                </a:solidFill>
                <a:latin typeface="+mn-lt"/>
                <a:ea typeface="+mn-ea"/>
                <a:cs typeface="+mn-cs"/>
              </a:rPr>
              <a:t>’s</a:t>
            </a:r>
          </a:p>
          <a:p>
            <a:r>
              <a:rPr lang="en-US" altLang="zh-CN" sz="1200" b="0" i="0" u="none" strike="noStrike" kern="1200" baseline="0" dirty="0" smtClean="0">
                <a:solidFill>
                  <a:schemeClr val="tx1"/>
                </a:solidFill>
                <a:latin typeface="+mn-lt"/>
                <a:ea typeface="+mn-ea"/>
                <a:cs typeface="+mn-cs"/>
              </a:rPr>
              <a:t>retweeting behavior </a:t>
            </a:r>
            <a:r>
              <a:rPr lang="en-US" altLang="zh-CN" sz="1200" b="0" i="1" u="none" strike="noStrike" kern="1200" baseline="0" dirty="0" err="1" smtClean="0">
                <a:solidFill>
                  <a:schemeClr val="tx1"/>
                </a:solidFill>
                <a:latin typeface="+mn-lt"/>
                <a:ea typeface="+mn-ea"/>
                <a:cs typeface="+mn-cs"/>
              </a:rPr>
              <a:t>Prt,u</a:t>
            </a:r>
            <a:r>
              <a:rPr lang="en-US" altLang="zh-CN" sz="1200" b="0" i="0" u="none" strike="noStrike" kern="1200" baseline="0" dirty="0" smtClean="0">
                <a:solidFill>
                  <a:schemeClr val="tx1"/>
                </a:solidFill>
                <a:latin typeface="+mn-lt"/>
                <a:ea typeface="+mn-ea"/>
                <a:cs typeface="+mn-cs"/>
              </a:rPr>
              <a:t>. In addition, we consider </a:t>
            </a:r>
            <a:r>
              <a:rPr lang="en-US" altLang="zh-CN" sz="1200" b="0" i="1" u="none" strike="noStrike" kern="1200" baseline="0" dirty="0" smtClean="0">
                <a:solidFill>
                  <a:schemeClr val="tx1"/>
                </a:solidFill>
                <a:latin typeface="+mn-lt"/>
                <a:ea typeface="+mn-ea"/>
                <a:cs typeface="+mn-cs"/>
              </a:rPr>
              <a:t>u</a:t>
            </a:r>
            <a:r>
              <a:rPr lang="en-US" altLang="zh-CN" sz="1200" b="0" i="0" u="none" strike="noStrike" kern="1200" baseline="0" dirty="0" smtClean="0">
                <a:solidFill>
                  <a:schemeClr val="tx1"/>
                </a:solidFill>
                <a:latin typeface="+mn-lt"/>
                <a:ea typeface="+mn-ea"/>
                <a:cs typeface="+mn-cs"/>
              </a:rPr>
              <a:t>’s short-term interest, which is mined from </a:t>
            </a:r>
            <a:r>
              <a:rPr lang="en-US" altLang="zh-CN" sz="1200" b="0" i="1" u="none" strike="noStrike" kern="1200" baseline="0" dirty="0" smtClean="0">
                <a:solidFill>
                  <a:schemeClr val="tx1"/>
                </a:solidFill>
                <a:latin typeface="+mn-lt"/>
                <a:ea typeface="+mn-ea"/>
                <a:cs typeface="+mn-cs"/>
              </a:rPr>
              <a:t>u</a:t>
            </a:r>
            <a:r>
              <a:rPr lang="en-US" altLang="zh-CN" sz="1200" b="0" i="0" u="none" strike="noStrike" kern="1200" baseline="0" dirty="0" smtClean="0">
                <a:solidFill>
                  <a:schemeClr val="tx1"/>
                </a:solidFill>
                <a:latin typeface="+mn-lt"/>
                <a:ea typeface="+mn-ea"/>
                <a:cs typeface="+mn-cs"/>
              </a:rPr>
              <a:t>’s recent microblogs (e.g., within 30 days) and calculated by </a:t>
            </a:r>
            <a:r>
              <a:rPr lang="en-US" altLang="zh-CN" sz="1200" b="0" i="1" u="none" strike="noStrike" kern="1200" baseline="0" dirty="0" smtClean="0">
                <a:solidFill>
                  <a:schemeClr val="tx1"/>
                </a:solidFill>
                <a:latin typeface="+mn-lt"/>
                <a:ea typeface="+mn-ea"/>
                <a:cs typeface="+mn-cs"/>
              </a:rPr>
              <a:t>TF-IDF</a:t>
            </a:r>
            <a:r>
              <a:rPr lang="en-US" altLang="zh-CN" sz="1200" b="0" i="0" u="none" strike="noStrike" kern="1200" baseline="0" dirty="0" smtClean="0">
                <a:solidFill>
                  <a:schemeClr val="tx1"/>
                </a:solidFill>
                <a:latin typeface="+mn-lt"/>
                <a:ea typeface="+mn-ea"/>
                <a:cs typeface="+mn-cs"/>
              </a:rPr>
              <a:t>, namely </a:t>
            </a:r>
            <a:r>
              <a:rPr lang="en-US" altLang="zh-CN" sz="1200" b="0" i="1" u="none" strike="noStrike" kern="1200" baseline="0" dirty="0" err="1" smtClean="0">
                <a:solidFill>
                  <a:schemeClr val="tx1"/>
                </a:solidFill>
                <a:latin typeface="+mn-lt"/>
                <a:ea typeface="+mn-ea"/>
                <a:cs typeface="+mn-cs"/>
              </a:rPr>
              <a:t>Ws</a:t>
            </a:r>
            <a:r>
              <a:rPr lang="en-US" altLang="zh-CN" sz="1200" b="0" i="0" u="none" strike="noStrike" kern="1200" baseline="0" dirty="0" smtClean="0">
                <a:solidFill>
                  <a:schemeClr val="tx1"/>
                </a:solidFill>
                <a:latin typeface="+mn-lt"/>
                <a:ea typeface="+mn-ea"/>
                <a:cs typeface="+mn-cs"/>
              </a:rPr>
              <a:t>. The correlation between microblog </a:t>
            </a:r>
            <a:r>
              <a:rPr lang="en-US" altLang="zh-CN" sz="1200" b="0" i="1" u="none" strike="noStrike" kern="1200" baseline="0" dirty="0" smtClean="0">
                <a:solidFill>
                  <a:schemeClr val="tx1"/>
                </a:solidFill>
                <a:latin typeface="+mn-lt"/>
                <a:ea typeface="+mn-ea"/>
                <a:cs typeface="+mn-cs"/>
              </a:rPr>
              <a:t>b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u</a:t>
            </a:r>
            <a:r>
              <a:rPr lang="en-US" altLang="zh-CN" sz="1200" b="0" i="0" u="none" strike="noStrike" kern="1200" baseline="0" dirty="0" smtClean="0">
                <a:solidFill>
                  <a:schemeClr val="tx1"/>
                </a:solidFill>
                <a:latin typeface="+mn-lt"/>
                <a:ea typeface="+mn-ea"/>
                <a:cs typeface="+mn-cs"/>
              </a:rPr>
              <a:t>’s short-term</a:t>
            </a:r>
          </a:p>
          <a:p>
            <a:r>
              <a:rPr lang="en-US" altLang="zh-CN" sz="1200" b="0" i="0" u="none" strike="noStrike" kern="1200" baseline="0" dirty="0" smtClean="0">
                <a:solidFill>
                  <a:schemeClr val="tx1"/>
                </a:solidFill>
                <a:latin typeface="+mn-lt"/>
                <a:ea typeface="+mn-ea"/>
                <a:cs typeface="+mn-cs"/>
              </a:rPr>
              <a:t>interest is computed by </a:t>
            </a:r>
            <a:r>
              <a:rPr lang="en-US" altLang="zh-CN" sz="1200" b="0" i="1" u="none" strike="noStrike" kern="1200" baseline="0" dirty="0" err="1" smtClean="0">
                <a:solidFill>
                  <a:schemeClr val="tx1"/>
                </a:solidFill>
                <a:latin typeface="+mn-lt"/>
                <a:ea typeface="+mn-ea"/>
                <a:cs typeface="+mn-cs"/>
              </a:rPr>
              <a:t>Wf</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err="1" smtClean="0">
                <a:solidFill>
                  <a:schemeClr val="tx1"/>
                </a:solidFill>
                <a:latin typeface="+mn-lt"/>
                <a:ea typeface="+mn-ea"/>
                <a:cs typeface="+mn-cs"/>
              </a:rPr>
              <a:t>Ws</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(using formula 7).</a:t>
            </a: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15</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 experimental study</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16</a:t>
            </a:fld>
            <a:endParaRPr lang="zh-CN" altLang="en-US"/>
          </a:p>
        </p:txBody>
      </p:sp>
    </p:spTree>
    <p:extLst>
      <p:ext uri="{BB962C8B-B14F-4D97-AF65-F5344CB8AC3E}">
        <p14:creationId xmlns:p14="http://schemas.microsoft.com/office/powerpoint/2010/main" val="2051051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Feature Extraction module, for practical reasons, we employed a smaller testing dataset (with manually labeled topics for yardstick) to obtain the proper value of </a:t>
            </a:r>
            <a:r>
              <a:rPr lang="en-US" altLang="zh-CN" sz="1200" b="0" i="1" u="none" strike="noStrike" kern="1200" baseline="0" dirty="0" smtClean="0">
                <a:solidFill>
                  <a:schemeClr val="tx1"/>
                </a:solidFill>
                <a:latin typeface="+mn-lt"/>
                <a:ea typeface="+mn-ea"/>
                <a:cs typeface="+mn-cs"/>
              </a:rPr>
              <a:t>α </a:t>
            </a:r>
            <a:r>
              <a:rPr lang="en-US" altLang="zh-CN" sz="1200" b="0" i="0" u="none" strike="noStrike" kern="1200" baseline="0" dirty="0" smtClean="0">
                <a:solidFill>
                  <a:schemeClr val="tx1"/>
                </a:solidFill>
                <a:latin typeface="+mn-lt"/>
                <a:ea typeface="+mn-ea"/>
                <a:cs typeface="+mn-cs"/>
              </a:rPr>
              <a:t>for extracting </a:t>
            </a:r>
            <a:r>
              <a:rPr lang="en-US" altLang="zh-CN" sz="1200" b="0" i="1" u="none" strike="noStrike" kern="1200" baseline="0" dirty="0" smtClean="0">
                <a:solidFill>
                  <a:schemeClr val="tx1"/>
                </a:solidFill>
                <a:latin typeface="+mn-lt"/>
                <a:ea typeface="+mn-ea"/>
                <a:cs typeface="+mn-cs"/>
              </a:rPr>
              <a:t>Interest Feature</a:t>
            </a:r>
            <a:endParaRPr lang="en-US" altLang="zh-CN" baseline="0" dirty="0" smtClean="0"/>
          </a:p>
          <a:p>
            <a:pPr marL="0" indent="0">
              <a:buNone/>
            </a:pPr>
            <a:r>
              <a:rPr lang="en-US" altLang="zh-CN" baseline="0" dirty="0" smtClean="0"/>
              <a:t>And we set different values of parameters.</a:t>
            </a:r>
          </a:p>
          <a:p>
            <a:r>
              <a:rPr lang="en-US" altLang="zh-CN" sz="1200" b="0" i="0" u="none" strike="noStrike" kern="1200" baseline="0" dirty="0" smtClean="0">
                <a:solidFill>
                  <a:schemeClr val="tx1"/>
                </a:solidFill>
                <a:latin typeface="+mn-lt"/>
                <a:ea typeface="+mn-ea"/>
                <a:cs typeface="+mn-cs"/>
              </a:rPr>
              <a:t>Fig. shows the testing results of using various </a:t>
            </a:r>
            <a:r>
              <a:rPr lang="en-US" altLang="zh-CN" sz="1200" b="0" i="1" u="none" strike="noStrike" kern="1200" baseline="0" dirty="0" smtClean="0">
                <a:solidFill>
                  <a:schemeClr val="tx1"/>
                </a:solidFill>
                <a:latin typeface="+mn-lt"/>
                <a:ea typeface="+mn-ea"/>
                <a:cs typeface="+mn-cs"/>
              </a:rPr>
              <a:t>α </a:t>
            </a:r>
            <a:r>
              <a:rPr lang="en-US" altLang="zh-CN" sz="1200" b="0" i="0" u="none" strike="noStrike" kern="1200" baseline="0" dirty="0" smtClean="0">
                <a:solidFill>
                  <a:schemeClr val="tx1"/>
                </a:solidFill>
                <a:latin typeface="+mn-lt"/>
                <a:ea typeface="+mn-ea"/>
                <a:cs typeface="+mn-cs"/>
              </a:rPr>
              <a:t>values. We report the interest accuracy with various </a:t>
            </a:r>
            <a:r>
              <a:rPr lang="en-US" altLang="zh-CN" sz="1200" b="0" i="1" u="none" strike="noStrike" kern="1200" baseline="0" dirty="0" smtClean="0">
                <a:solidFill>
                  <a:schemeClr val="tx1"/>
                </a:solidFill>
                <a:latin typeface="+mn-lt"/>
                <a:ea typeface="+mn-ea"/>
                <a:cs typeface="+mn-cs"/>
              </a:rPr>
              <a:t>α </a:t>
            </a:r>
            <a:r>
              <a:rPr lang="en-US" altLang="zh-CN" sz="1200" b="0" i="0" u="none" strike="noStrike" kern="1200" baseline="0" dirty="0" smtClean="0">
                <a:solidFill>
                  <a:schemeClr val="tx1"/>
                </a:solidFill>
                <a:latin typeface="+mn-lt"/>
                <a:ea typeface="+mn-ea"/>
                <a:cs typeface="+mn-cs"/>
              </a:rPr>
              <a:t>values. System </a:t>
            </a:r>
            <a:r>
              <a:rPr lang="en-US" altLang="zh-CN" sz="1200" b="0" i="0" u="none" strike="noStrike" kern="1200" baseline="0" dirty="0" err="1" smtClean="0">
                <a:solidFill>
                  <a:schemeClr val="tx1"/>
                </a:solidFill>
                <a:latin typeface="+mn-lt"/>
                <a:ea typeface="+mn-ea"/>
                <a:cs typeface="+mn-cs"/>
              </a:rPr>
              <a:t>GruBa</a:t>
            </a:r>
            <a:r>
              <a:rPr lang="en-US" altLang="zh-CN" sz="1200" b="0" i="0" u="none" strike="noStrike" kern="1200" baseline="0" dirty="0" smtClean="0">
                <a:solidFill>
                  <a:schemeClr val="tx1"/>
                </a:solidFill>
                <a:latin typeface="+mn-lt"/>
                <a:ea typeface="+mn-ea"/>
                <a:cs typeface="+mn-cs"/>
              </a:rPr>
              <a:t> reaches the optimal results when </a:t>
            </a:r>
            <a:r>
              <a:rPr lang="en-US" altLang="zh-CN" sz="1200" b="0" i="1" u="none" strike="noStrike" kern="1200" baseline="0" dirty="0" smtClean="0">
                <a:solidFill>
                  <a:schemeClr val="tx1"/>
                </a:solidFill>
                <a:latin typeface="+mn-lt"/>
                <a:ea typeface="+mn-ea"/>
                <a:cs typeface="+mn-cs"/>
              </a:rPr>
              <a:t>α </a:t>
            </a:r>
            <a:r>
              <a:rPr lang="en-US" altLang="zh-CN" sz="1200" b="0" i="0" u="none" strike="noStrike" kern="1200" baseline="0" dirty="0" smtClean="0">
                <a:solidFill>
                  <a:schemeClr val="tx1"/>
                </a:solidFill>
                <a:latin typeface="+mn-lt"/>
                <a:ea typeface="+mn-ea"/>
                <a:cs typeface="+mn-cs"/>
              </a:rPr>
              <a:t>is 0.7, upon which the interest feature extracting is performed for the overall dataset. In general, it performs well when </a:t>
            </a:r>
            <a:r>
              <a:rPr lang="en-US" altLang="zh-CN" sz="1200" b="0" i="1" u="none" strike="noStrike" kern="1200" baseline="0" dirty="0" smtClean="0">
                <a:solidFill>
                  <a:schemeClr val="tx1"/>
                </a:solidFill>
                <a:latin typeface="+mn-lt"/>
                <a:ea typeface="+mn-ea"/>
                <a:cs typeface="+mn-cs"/>
              </a:rPr>
              <a:t>α </a:t>
            </a:r>
            <a:r>
              <a:rPr lang="en-US" altLang="zh-CN" sz="1200" b="0" i="0" u="none" strike="noStrike" kern="1200" baseline="0" dirty="0" smtClean="0">
                <a:solidFill>
                  <a:schemeClr val="tx1"/>
                </a:solidFill>
                <a:latin typeface="+mn-lt"/>
                <a:ea typeface="+mn-ea"/>
                <a:cs typeface="+mn-cs"/>
              </a:rPr>
              <a:t>falls into [0</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0</a:t>
            </a:r>
            <a:r>
              <a:rPr lang="en-US" altLang="zh-CN" sz="1200" b="0" i="1"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8].</a:t>
            </a: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17</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User Clustering.</a:t>
            </a:r>
            <a:r>
              <a:rPr lang="en-US" altLang="zh-CN" sz="1200" b="1" baseline="0" dirty="0" smtClean="0"/>
              <a:t> </a:t>
            </a:r>
            <a:r>
              <a:rPr lang="en-US" altLang="zh-CN" sz="1200" b="0" i="0" u="none" strike="noStrike" kern="1200" baseline="0" dirty="0" smtClean="0">
                <a:solidFill>
                  <a:schemeClr val="tx1"/>
                </a:solidFill>
                <a:latin typeface="+mn-lt"/>
                <a:ea typeface="+mn-ea"/>
                <a:cs typeface="+mn-cs"/>
              </a:rPr>
              <a:t>we used different testing datasets, with </a:t>
            </a:r>
            <a:r>
              <a:rPr lang="en-US" altLang="zh-CN" sz="1200" b="0" i="1" u="none" strike="noStrike" kern="1200" baseline="0" dirty="0" smtClean="0">
                <a:solidFill>
                  <a:schemeClr val="tx1"/>
                </a:solidFill>
                <a:latin typeface="+mn-lt"/>
                <a:ea typeface="+mn-ea"/>
                <a:cs typeface="+mn-cs"/>
              </a:rPr>
              <a:t>Data </a:t>
            </a:r>
            <a:r>
              <a:rPr lang="en-US" altLang="zh-CN" sz="1200" b="0" i="0" u="none" strike="noStrike" kern="1200" baseline="0" dirty="0" smtClean="0">
                <a:solidFill>
                  <a:schemeClr val="tx1"/>
                </a:solidFill>
                <a:latin typeface="+mn-lt"/>
                <a:ea typeface="+mn-ea"/>
                <a:cs typeface="+mn-cs"/>
              </a:rPr>
              <a:t>containing the overall 43.5K users, and each of </a:t>
            </a:r>
            <a:r>
              <a:rPr lang="en-US" altLang="zh-CN" sz="1200" b="0" i="1" u="none" strike="noStrike" kern="1200" baseline="0" dirty="0" smtClean="0">
                <a:solidFill>
                  <a:schemeClr val="tx1"/>
                </a:solidFill>
                <a:latin typeface="+mn-lt"/>
                <a:ea typeface="+mn-ea"/>
                <a:cs typeface="+mn-cs"/>
              </a:rPr>
              <a:t>{Data1,. . . , Data5} </a:t>
            </a:r>
            <a:r>
              <a:rPr lang="en-US" altLang="zh-CN" sz="1200" b="0" i="0" u="none" strike="noStrike" kern="1200" baseline="0" dirty="0" smtClean="0">
                <a:solidFill>
                  <a:schemeClr val="tx1"/>
                </a:solidFill>
                <a:latin typeface="+mn-lt"/>
                <a:ea typeface="+mn-ea"/>
                <a:cs typeface="+mn-cs"/>
              </a:rPr>
              <a:t>contains 10K randomly selected users.</a:t>
            </a:r>
          </a:p>
          <a:p>
            <a:r>
              <a:rPr lang="en-US" altLang="zh-CN" sz="1200" b="0" i="0" u="none" strike="noStrike" kern="1200" baseline="0" dirty="0" smtClean="0">
                <a:solidFill>
                  <a:schemeClr val="tx1"/>
                </a:solidFill>
                <a:latin typeface="+mn-lt"/>
                <a:ea typeface="+mn-ea"/>
                <a:cs typeface="+mn-cs"/>
              </a:rPr>
              <a:t>Fig.  depicts the Silhouette coefficient values of multiple</a:t>
            </a:r>
          </a:p>
          <a:p>
            <a:r>
              <a:rPr lang="en-US" altLang="zh-CN" sz="1200" b="0" i="0" u="none" strike="noStrike" kern="1200" baseline="0" dirty="0" smtClean="0">
                <a:solidFill>
                  <a:schemeClr val="tx1"/>
                </a:solidFill>
                <a:latin typeface="+mn-lt"/>
                <a:ea typeface="+mn-ea"/>
                <a:cs typeface="+mn-cs"/>
              </a:rPr>
              <a:t>clustering solutions, with the cluster number varied from 2 to 10. </a:t>
            </a:r>
          </a:p>
          <a:p>
            <a:r>
              <a:rPr lang="en-US" altLang="zh-CN" sz="1200" b="0" i="0" u="none" strike="noStrike" kern="1200" baseline="0" dirty="0" smtClean="0">
                <a:solidFill>
                  <a:schemeClr val="tx1"/>
                </a:solidFill>
                <a:latin typeface="+mn-lt"/>
                <a:ea typeface="+mn-ea"/>
                <a:cs typeface="+mn-cs"/>
              </a:rPr>
              <a:t> Except for </a:t>
            </a:r>
            <a:r>
              <a:rPr lang="en-US" altLang="zh-CN" sz="1200" b="0" i="1" u="none" strike="noStrike" kern="1200" baseline="0" dirty="0" smtClean="0">
                <a:solidFill>
                  <a:schemeClr val="tx1"/>
                </a:solidFill>
                <a:latin typeface="+mn-lt"/>
                <a:ea typeface="+mn-ea"/>
                <a:cs typeface="+mn-cs"/>
              </a:rPr>
              <a:t>Data1</a:t>
            </a:r>
            <a:r>
              <a:rPr lang="en-US" altLang="zh-CN" sz="1200" b="0" i="0" u="none" strike="noStrike" kern="1200" baseline="0" dirty="0" smtClean="0">
                <a:solidFill>
                  <a:schemeClr val="tx1"/>
                </a:solidFill>
                <a:latin typeface="+mn-lt"/>
                <a:ea typeface="+mn-ea"/>
                <a:cs typeface="+mn-cs"/>
              </a:rPr>
              <a:t>, solutions for </a:t>
            </a:r>
            <a:r>
              <a:rPr lang="en-US" altLang="zh-CN" sz="1200" b="0" i="1" u="none" strike="noStrike" kern="1200" baseline="0" dirty="0" smtClean="0">
                <a:solidFill>
                  <a:schemeClr val="tx1"/>
                </a:solidFill>
                <a:latin typeface="+mn-lt"/>
                <a:ea typeface="+mn-ea"/>
                <a:cs typeface="+mn-cs"/>
              </a:rPr>
              <a:t>{Data2,. . . , Data5} and overall data </a:t>
            </a:r>
            <a:r>
              <a:rPr lang="en-US" altLang="zh-CN" sz="1200" b="0" i="0" u="none" strike="noStrike" kern="1200" baseline="0" dirty="0" smtClean="0">
                <a:solidFill>
                  <a:schemeClr val="tx1"/>
                </a:solidFill>
                <a:latin typeface="+mn-lt"/>
                <a:ea typeface="+mn-ea"/>
                <a:cs typeface="+mn-cs"/>
              </a:rPr>
              <a:t>are the best for 4 clusters.</a:t>
            </a:r>
          </a:p>
          <a:p>
            <a:r>
              <a:rPr lang="en-US" altLang="zh-CN" sz="1200" b="0" i="0" u="none" strike="noStrike" kern="1200" baseline="0" dirty="0" smtClean="0">
                <a:solidFill>
                  <a:schemeClr val="tx1"/>
                </a:solidFill>
                <a:latin typeface="+mn-lt"/>
                <a:ea typeface="+mn-ea"/>
                <a:cs typeface="+mn-cs"/>
              </a:rPr>
              <a:t>So we supposed  </a:t>
            </a:r>
            <a:r>
              <a:rPr lang="en-US" altLang="zh-CN" sz="1200" b="0" i="0" u="none" strike="noStrike" kern="1200" baseline="0" dirty="0" err="1" smtClean="0">
                <a:solidFill>
                  <a:schemeClr val="tx1"/>
                </a:solidFill>
                <a:latin typeface="+mn-lt"/>
                <a:ea typeface="+mn-ea"/>
                <a:cs typeface="+mn-cs"/>
              </a:rPr>
              <a:t>deviding</a:t>
            </a:r>
            <a:r>
              <a:rPr lang="en-US" altLang="zh-CN" sz="1200" b="0" i="0" u="none" strike="noStrike" kern="1200" baseline="0" dirty="0" smtClean="0">
                <a:solidFill>
                  <a:schemeClr val="tx1"/>
                </a:solidFill>
                <a:latin typeface="+mn-lt"/>
                <a:ea typeface="+mn-ea"/>
                <a:cs typeface="+mn-cs"/>
              </a:rPr>
              <a:t> users into  4 groups as a </a:t>
            </a:r>
            <a:r>
              <a:rPr lang="en-US" altLang="zh-CN" sz="1200" b="0" i="0" kern="1200" dirty="0" smtClean="0">
                <a:solidFill>
                  <a:schemeClr val="tx1"/>
                </a:solidFill>
                <a:effectLst/>
                <a:latin typeface="+mn-lt"/>
                <a:ea typeface="+mn-ea"/>
                <a:cs typeface="+mn-cs"/>
              </a:rPr>
              <a:t>Reasonable result.</a:t>
            </a: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18</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As</a:t>
            </a:r>
            <a:r>
              <a:rPr lang="en-US" altLang="zh-CN" baseline="0" dirty="0" smtClean="0"/>
              <a:t> for </a:t>
            </a:r>
            <a:r>
              <a:rPr lang="en-US" altLang="zh-CN" sz="1200" b="1" dirty="0" smtClean="0">
                <a:latin typeface="Arial" panose="020B0604020202020204" pitchFamily="34" charset="0"/>
              </a:rPr>
              <a:t>Behavior </a:t>
            </a:r>
            <a:r>
              <a:rPr lang="en-US" altLang="zh-CN" sz="1200" b="1" dirty="0" err="1" smtClean="0">
                <a:latin typeface="Arial" panose="020B0604020202020204" pitchFamily="34" charset="0"/>
              </a:rPr>
              <a:t>Modeling,</a:t>
            </a:r>
            <a:r>
              <a:rPr lang="en-US" altLang="zh-CN" dirty="0" err="1" smtClean="0"/>
              <a:t>We</a:t>
            </a:r>
            <a:r>
              <a:rPr lang="en-US" altLang="zh-CN" dirty="0" smtClean="0"/>
              <a:t> </a:t>
            </a:r>
            <a:r>
              <a:rPr lang="en-US" altLang="zh-CN" dirty="0" smtClean="0"/>
              <a:t>compare our approach with the</a:t>
            </a:r>
            <a:r>
              <a:rPr lang="en-US" altLang="zh-CN" baseline="0" dirty="0" smtClean="0"/>
              <a:t> popular and the state-of-the art solutions. </a:t>
            </a:r>
          </a:p>
          <a:p>
            <a:r>
              <a:rPr lang="en-US" altLang="zh-CN" sz="1200" b="0" i="0" u="none" strike="noStrike" kern="1200" baseline="0" dirty="0" smtClean="0">
                <a:solidFill>
                  <a:schemeClr val="tx1"/>
                </a:solidFill>
                <a:latin typeface="+mn-lt"/>
                <a:ea typeface="+mn-ea"/>
                <a:cs typeface="+mn-cs"/>
              </a:rPr>
              <a:t>(1) With user clustering, </a:t>
            </a:r>
            <a:r>
              <a:rPr lang="en-US" altLang="zh-CN" sz="1200" b="0" i="0" u="none" strike="noStrike" kern="1200" baseline="0" dirty="0" err="1" smtClean="0">
                <a:solidFill>
                  <a:schemeClr val="tx1"/>
                </a:solidFill>
                <a:latin typeface="+mn-lt"/>
                <a:ea typeface="+mn-ea"/>
                <a:cs typeface="+mn-cs"/>
              </a:rPr>
              <a:t>GruBa</a:t>
            </a:r>
            <a:r>
              <a:rPr lang="en-US" altLang="zh-CN" sz="1200" b="0" i="0" u="none" strike="noStrike" kern="1200" baseline="0" dirty="0" smtClean="0">
                <a:solidFill>
                  <a:schemeClr val="tx1"/>
                </a:solidFill>
                <a:latin typeface="+mn-lt"/>
                <a:ea typeface="+mn-ea"/>
                <a:cs typeface="+mn-cs"/>
              </a:rPr>
              <a:t> performs better than LRC-BQ in most cases.</a:t>
            </a:r>
          </a:p>
          <a:p>
            <a:r>
              <a:rPr lang="en-US" altLang="zh-CN" sz="1200" b="0" i="0" u="none" strike="noStrike" kern="1200" baseline="0" dirty="0" smtClean="0">
                <a:solidFill>
                  <a:schemeClr val="tx1"/>
                </a:solidFill>
                <a:latin typeface="+mn-lt"/>
                <a:ea typeface="+mn-ea"/>
                <a:cs typeface="+mn-cs"/>
              </a:rPr>
              <a:t>(2) For </a:t>
            </a:r>
            <a:r>
              <a:rPr lang="en-US" altLang="zh-CN" sz="1200" b="0" i="0" u="none" strike="noStrike" kern="1200" baseline="0" dirty="0" err="1" smtClean="0">
                <a:solidFill>
                  <a:schemeClr val="tx1"/>
                </a:solidFill>
                <a:latin typeface="+mn-lt"/>
                <a:ea typeface="+mn-ea"/>
                <a:cs typeface="+mn-cs"/>
              </a:rPr>
              <a:t>GruBa</a:t>
            </a:r>
            <a:r>
              <a:rPr lang="en-US" altLang="zh-CN" sz="1200" b="0" i="0" u="none" strike="noStrike" kern="1200" baseline="0" dirty="0" smtClean="0">
                <a:solidFill>
                  <a:schemeClr val="tx1"/>
                </a:solidFill>
                <a:latin typeface="+mn-lt"/>
                <a:ea typeface="+mn-ea"/>
                <a:cs typeface="+mn-cs"/>
              </a:rPr>
              <a:t>, having user clustering is better than the alternative single </a:t>
            </a:r>
            <a:r>
              <a:rPr lang="en-US" altLang="zh-CN" sz="1200" b="0" i="0" u="none" strike="noStrike" kern="1200" baseline="0" dirty="0" smtClean="0">
                <a:solidFill>
                  <a:schemeClr val="tx1"/>
                </a:solidFill>
                <a:latin typeface="+mn-lt"/>
                <a:ea typeface="+mn-ea"/>
                <a:cs typeface="+mn-cs"/>
              </a:rPr>
              <a:t>group. Ditto </a:t>
            </a:r>
            <a:r>
              <a:rPr lang="en-US" altLang="zh-CN" sz="1200" b="0" i="0" u="none" strike="noStrike" kern="1200" baseline="0" dirty="0" smtClean="0">
                <a:solidFill>
                  <a:schemeClr val="tx1"/>
                </a:solidFill>
                <a:latin typeface="+mn-lt"/>
                <a:ea typeface="+mn-ea"/>
                <a:cs typeface="+mn-cs"/>
              </a:rPr>
              <a:t>for LRC-BQ.</a:t>
            </a: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19</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As we know,</a:t>
            </a:r>
            <a:r>
              <a:rPr lang="en-US" altLang="zh-CN" baseline="0" dirty="0" smtClean="0"/>
              <a:t> </a:t>
            </a:r>
            <a:r>
              <a:rPr lang="en-US" altLang="zh-CN" sz="1200" b="1" dirty="0" smtClean="0">
                <a:latin typeface="Arial" panose="020B0604020202020204" pitchFamily="34" charset="0"/>
              </a:rPr>
              <a:t>Retweeting Behavior Modeling</a:t>
            </a:r>
            <a:r>
              <a:rPr lang="en-US" altLang="zh-CN" sz="1200" b="1" baseline="0" dirty="0" smtClean="0">
                <a:latin typeface="Arial" panose="020B0604020202020204" pitchFamily="34" charset="0"/>
              </a:rPr>
              <a:t> </a:t>
            </a:r>
            <a:r>
              <a:rPr lang="en-US" altLang="zh-CN" baseline="0" dirty="0" smtClean="0"/>
              <a:t>has numerous applications in various domains, such as </a:t>
            </a:r>
            <a:r>
              <a:rPr lang="en-US" altLang="zh-CN" sz="1200" b="0" i="0" u="none" strike="noStrike" kern="1200" baseline="0" dirty="0" smtClean="0">
                <a:solidFill>
                  <a:schemeClr val="tx1"/>
                </a:solidFill>
                <a:latin typeface="+mn-lt"/>
                <a:ea typeface="+mn-ea"/>
                <a:cs typeface="+mn-cs"/>
              </a:rPr>
              <a:t>recommendation system and activity analysis</a:t>
            </a:r>
            <a:r>
              <a:rPr lang="en-US" altLang="zh-CN" baseline="0"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So, the problem has been widely studied, such as </a:t>
            </a:r>
            <a:r>
              <a:rPr lang="en-US" altLang="zh-CN" sz="1200" dirty="0" smtClean="0">
                <a:latin typeface="Arial" panose="020B0604020202020204" pitchFamily="34" charset="0"/>
              </a:rPr>
              <a:t>Matrix Decomposition-based, Collaborative Filtering-based</a:t>
            </a:r>
            <a:r>
              <a:rPr lang="zh-CN" altLang="en-US" sz="1200" dirty="0" smtClean="0">
                <a:latin typeface="Arial" panose="020B0604020202020204" pitchFamily="34" charset="0"/>
              </a:rPr>
              <a:t>，</a:t>
            </a:r>
            <a:r>
              <a:rPr lang="en-US" altLang="zh-CN" sz="1200" dirty="0" smtClean="0">
                <a:latin typeface="Arial" panose="020B0604020202020204" pitchFamily="34" charset="0"/>
              </a:rPr>
              <a:t>Classification-based</a:t>
            </a:r>
            <a:r>
              <a:rPr lang="en-US" altLang="zh-CN" sz="1200" baseline="0" dirty="0" smtClean="0">
                <a:latin typeface="Arial" panose="020B0604020202020204" pitchFamily="34" charset="0"/>
              </a:rPr>
              <a:t> </a:t>
            </a:r>
            <a:r>
              <a:rPr lang="en-US" altLang="zh-CN" baseline="0" dirty="0" smtClean="0"/>
              <a:t>methods and so on.</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a:t>
            </a:fld>
            <a:endParaRPr lang="zh-CN" altLang="en-US"/>
          </a:p>
        </p:txBody>
      </p:sp>
    </p:spTree>
    <p:extLst>
      <p:ext uri="{BB962C8B-B14F-4D97-AF65-F5344CB8AC3E}">
        <p14:creationId xmlns:p14="http://schemas.microsoft.com/office/powerpoint/2010/main" val="2486645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this test, we show the results of our demo system for user features extraction. Considering the huge amount of users, we carefully selected one typical user for analysis. Here we chose Mary</a:t>
            </a:r>
          </a:p>
          <a:p>
            <a:r>
              <a:rPr lang="en-US" altLang="zh-CN" sz="1200" b="0" i="0" u="none" strike="noStrike" kern="1200" baseline="0" dirty="0" smtClean="0">
                <a:solidFill>
                  <a:schemeClr val="tx1"/>
                </a:solidFill>
                <a:latin typeface="+mn-lt"/>
                <a:ea typeface="+mn-ea"/>
                <a:cs typeface="+mn-cs"/>
              </a:rPr>
              <a:t>(a famous drama and movie actress in China) as an example.</a:t>
            </a:r>
          </a:p>
          <a:p>
            <a:r>
              <a:rPr lang="en-US" altLang="zh-CN" sz="1200" b="0" i="0" kern="1200" dirty="0" smtClean="0">
                <a:solidFill>
                  <a:schemeClr val="tx1"/>
                </a:solidFill>
                <a:effectLst/>
                <a:latin typeface="+mn-lt"/>
                <a:ea typeface="+mn-ea"/>
                <a:cs typeface="+mn-cs"/>
              </a:rPr>
              <a:t>As to the long-term</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interest, she is interested with stage </a:t>
            </a:r>
            <a:r>
              <a:rPr lang="en-US" altLang="zh-CN" sz="1200" b="0" i="0" kern="1200" dirty="0" err="1" smtClean="0">
                <a:solidFill>
                  <a:schemeClr val="tx1"/>
                </a:solidFill>
                <a:effectLst/>
                <a:latin typeface="+mn-lt"/>
                <a:ea typeface="+mn-ea"/>
                <a:cs typeface="+mn-cs"/>
              </a:rPr>
              <a:t>performance,drama,film</a:t>
            </a:r>
            <a:r>
              <a:rPr lang="en-US" altLang="zh-CN" sz="1200" b="0" i="0" kern="1200" dirty="0" smtClean="0">
                <a:solidFill>
                  <a:schemeClr val="tx1"/>
                </a:solidFill>
                <a:effectLst/>
                <a:latin typeface="+mn-lt"/>
                <a:ea typeface="+mn-ea"/>
                <a:cs typeface="+mn-cs"/>
              </a:rPr>
              <a:t> and so on as shown in Fig. 5(b), which is consistent with her</a:t>
            </a:r>
            <a:r>
              <a:rPr lang="en-US" altLang="zh-CN" sz="1200" b="0" i="0" kern="1200" baseline="0" dirty="0" smtClean="0">
                <a:solidFill>
                  <a:schemeClr val="tx1"/>
                </a:solidFill>
                <a:effectLst/>
                <a:latin typeface="+mn-lt"/>
                <a:ea typeface="+mn-ea"/>
                <a:cs typeface="+mn-cs"/>
              </a:rPr>
              <a:t> title</a:t>
            </a:r>
            <a:r>
              <a:rPr lang="en-US" altLang="zh-CN" sz="1200" b="0" i="0" kern="1200" dirty="0" smtClean="0">
                <a:solidFill>
                  <a:schemeClr val="tx1"/>
                </a:solidFill>
                <a:effectLst/>
                <a:latin typeface="+mn-lt"/>
                <a:ea typeface="+mn-ea"/>
                <a:cs typeface="+mn-cs"/>
              </a:rPr>
              <a:t>. Mary’s short-term interest,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e.g. from 10/01/2015 to 10/30/2015, is shown in Fig. 5(g), which indicates she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had been busy with promoting her new drama (</a:t>
            </a:r>
            <a:r>
              <a:rPr lang="en-US" altLang="zh-CN" sz="1200" b="0" i="0" kern="1200" dirty="0" err="1" smtClean="0">
                <a:solidFill>
                  <a:schemeClr val="tx1"/>
                </a:solidFill>
                <a:effectLst/>
                <a:latin typeface="+mn-lt"/>
                <a:ea typeface="+mn-ea"/>
                <a:cs typeface="+mn-cs"/>
              </a:rPr>
              <a:t>goodby</a:t>
            </a:r>
            <a:r>
              <a:rPr lang="en-US" altLang="zh-CN" sz="1200" b="0" i="0" kern="1200" baseline="0" dirty="0" smtClean="0">
                <a:solidFill>
                  <a:schemeClr val="tx1"/>
                </a:solidFill>
                <a:effectLst/>
                <a:latin typeface="+mn-lt"/>
                <a:ea typeface="+mn-ea"/>
                <a:cs typeface="+mn-cs"/>
              </a:rPr>
              <a:t> </a:t>
            </a:r>
            <a:r>
              <a:rPr lang="en-US" altLang="zh-CN" sz="1200" b="0" i="0" kern="1200" baseline="0" dirty="0" err="1" smtClean="0">
                <a:solidFill>
                  <a:schemeClr val="tx1"/>
                </a:solidFill>
                <a:effectLst/>
                <a:latin typeface="+mn-lt"/>
                <a:ea typeface="+mn-ea"/>
                <a:cs typeface="+mn-cs"/>
              </a:rPr>
              <a:t>mr</a:t>
            </a:r>
            <a:r>
              <a:rPr lang="en-US" altLang="zh-CN" sz="1200" b="0" i="0" kern="1200" baseline="0" dirty="0" smtClean="0">
                <a:solidFill>
                  <a:schemeClr val="tx1"/>
                </a:solidFill>
                <a:effectLst/>
                <a:latin typeface="+mn-lt"/>
                <a:ea typeface="+mn-ea"/>
                <a:cs typeface="+mn-cs"/>
              </a:rPr>
              <a:t> loser</a:t>
            </a:r>
            <a:r>
              <a:rPr lang="en-US" altLang="zh-CN" sz="1200" b="0" i="0" kern="1200" dirty="0" smtClean="0">
                <a:solidFill>
                  <a:schemeClr val="tx1"/>
                </a:solidFill>
                <a:effectLst/>
                <a:latin typeface="+mn-lt"/>
                <a:ea typeface="+mn-ea"/>
                <a:cs typeface="+mn-cs"/>
              </a:rPr>
              <a:t>)</a:t>
            </a: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20</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en-US" altLang="zh-CN" b="1" dirty="0" smtClean="0"/>
              <a:t>Here we give the Summary</a:t>
            </a:r>
            <a:endParaRPr lang="zh-CN" altLang="en-US" b="1"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21</a:t>
            </a:fld>
            <a:endParaRPr lang="zh-CN" altLang="en-US"/>
          </a:p>
        </p:txBody>
      </p:sp>
    </p:spTree>
    <p:extLst>
      <p:ext uri="{BB962C8B-B14F-4D97-AF65-F5344CB8AC3E}">
        <p14:creationId xmlns:p14="http://schemas.microsoft.com/office/powerpoint/2010/main" val="2051051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contributions of our work are as follows:</a:t>
            </a:r>
          </a:p>
          <a:p>
            <a:r>
              <a:rPr lang="en-US" altLang="zh-CN" sz="1200" b="0" i="0" u="none" strike="noStrike" kern="1200" baseline="0" dirty="0" smtClean="0">
                <a:solidFill>
                  <a:schemeClr val="tx1"/>
                </a:solidFill>
                <a:latin typeface="+mn-lt"/>
                <a:ea typeface="+mn-ea"/>
                <a:cs typeface="+mn-cs"/>
              </a:rPr>
              <a:t>(1) We present a system named </a:t>
            </a:r>
            <a:r>
              <a:rPr lang="en-US" altLang="zh-CN" sz="1200" b="0" i="0" u="none" strike="noStrike" kern="1200" baseline="0" dirty="0" err="1" smtClean="0">
                <a:solidFill>
                  <a:schemeClr val="tx1"/>
                </a:solidFill>
                <a:latin typeface="+mn-lt"/>
                <a:ea typeface="+mn-ea"/>
                <a:cs typeface="+mn-cs"/>
              </a:rPr>
              <a:t>GruBa</a:t>
            </a:r>
            <a:r>
              <a:rPr lang="en-US" altLang="zh-CN" sz="1200" b="0" i="0" u="none" strike="noStrike" kern="1200" baseline="0" dirty="0" smtClean="0">
                <a:solidFill>
                  <a:schemeClr val="tx1"/>
                </a:solidFill>
                <a:latin typeface="+mn-lt"/>
                <a:ea typeface="+mn-ea"/>
                <a:cs typeface="+mn-cs"/>
              </a:rPr>
              <a:t> with the novel perspective to model user</a:t>
            </a:r>
          </a:p>
          <a:p>
            <a:r>
              <a:rPr lang="en-US" altLang="zh-CN" sz="1200" b="0" i="0" u="none" strike="noStrike" kern="1200" baseline="0" dirty="0" smtClean="0">
                <a:solidFill>
                  <a:schemeClr val="tx1"/>
                </a:solidFill>
                <a:latin typeface="+mn-lt"/>
                <a:ea typeface="+mn-ea"/>
                <a:cs typeface="+mn-cs"/>
              </a:rPr>
              <a:t>behaviors over groups instead of a single model for all users.</a:t>
            </a:r>
          </a:p>
          <a:p>
            <a:r>
              <a:rPr lang="en-US" altLang="zh-CN" sz="1200" b="0" i="0" u="none" strike="noStrike" kern="1200" baseline="0" dirty="0" smtClean="0">
                <a:solidFill>
                  <a:schemeClr val="tx1"/>
                </a:solidFill>
                <a:latin typeface="+mn-lt"/>
                <a:ea typeface="+mn-ea"/>
                <a:cs typeface="+mn-cs"/>
              </a:rPr>
              <a:t>(2) We leverage user interests to facilitate the modeling of retweeting behavior</a:t>
            </a:r>
          </a:p>
          <a:p>
            <a:r>
              <a:rPr lang="en-US" altLang="zh-CN" sz="1200" b="0" i="0" u="none" strike="noStrike" kern="1200" baseline="0" dirty="0" smtClean="0">
                <a:solidFill>
                  <a:schemeClr val="tx1"/>
                </a:solidFill>
                <a:latin typeface="+mn-lt"/>
                <a:ea typeface="+mn-ea"/>
                <a:cs typeface="+mn-cs"/>
              </a:rPr>
              <a:t>and look into interests with various dimensions, including long-term/short-term</a:t>
            </a:r>
          </a:p>
          <a:p>
            <a:r>
              <a:rPr lang="en-US" altLang="zh-CN" sz="1200" b="0" i="0" u="none" strike="noStrike" kern="1200" baseline="0" dirty="0" smtClean="0">
                <a:solidFill>
                  <a:schemeClr val="tx1"/>
                </a:solidFill>
                <a:latin typeface="+mn-lt"/>
                <a:ea typeface="+mn-ea"/>
                <a:cs typeface="+mn-cs"/>
              </a:rPr>
              <a:t>interests and explicit/implicit interests.</a:t>
            </a:r>
          </a:p>
          <a:p>
            <a:r>
              <a:rPr lang="en-US" altLang="zh-CN" sz="1200" b="0" i="0" u="none" strike="noStrike" kern="1200" baseline="0" dirty="0" smtClean="0">
                <a:solidFill>
                  <a:schemeClr val="tx1"/>
                </a:solidFill>
                <a:latin typeface="+mn-lt"/>
                <a:ea typeface="+mn-ea"/>
                <a:cs typeface="+mn-cs"/>
              </a:rPr>
              <a:t>(3) We offer a clustering method K-</a:t>
            </a:r>
            <a:r>
              <a:rPr lang="en-US" altLang="zh-CN" sz="1200" b="0" i="0" u="none" strike="noStrike" kern="1200" baseline="0" dirty="0" err="1" smtClean="0">
                <a:solidFill>
                  <a:schemeClr val="tx1"/>
                </a:solidFill>
                <a:latin typeface="+mn-lt"/>
                <a:ea typeface="+mn-ea"/>
                <a:cs typeface="+mn-cs"/>
              </a:rPr>
              <a:t>Gru</a:t>
            </a:r>
            <a:r>
              <a:rPr lang="en-US" altLang="zh-CN" sz="1200" b="0" i="0" u="none" strike="noStrike" kern="1200" baseline="0" dirty="0" smtClean="0">
                <a:solidFill>
                  <a:schemeClr val="tx1"/>
                </a:solidFill>
                <a:latin typeface="+mn-lt"/>
                <a:ea typeface="+mn-ea"/>
                <a:cs typeface="+mn-cs"/>
              </a:rPr>
              <a:t> to deal with complex vectors, serving</a:t>
            </a:r>
          </a:p>
          <a:p>
            <a:r>
              <a:rPr lang="en-US" altLang="zh-CN" sz="1200" b="0" i="0" u="none" strike="noStrike" kern="1200" baseline="0" dirty="0" smtClean="0">
                <a:solidFill>
                  <a:schemeClr val="tx1"/>
                </a:solidFill>
                <a:latin typeface="+mn-lt"/>
                <a:ea typeface="+mn-ea"/>
                <a:cs typeface="+mn-cs"/>
              </a:rPr>
              <a:t>as an extension for standard K-Prototype algorithm.</a:t>
            </a:r>
          </a:p>
          <a:p>
            <a:r>
              <a:rPr lang="en-US" altLang="zh-CN" sz="1200" b="0" i="0" u="none" strike="noStrike" kern="1200" baseline="0" dirty="0" smtClean="0">
                <a:solidFill>
                  <a:schemeClr val="tx1"/>
                </a:solidFill>
                <a:latin typeface="+mn-lt"/>
                <a:ea typeface="+mn-ea"/>
                <a:cs typeface="+mn-cs"/>
              </a:rPr>
              <a:t>(4) We evaluate the performance of </a:t>
            </a:r>
            <a:r>
              <a:rPr lang="en-US" altLang="zh-CN" sz="1200" b="0" i="0" u="none" strike="noStrike" kern="1200" baseline="0" dirty="0" err="1" smtClean="0">
                <a:solidFill>
                  <a:schemeClr val="tx1"/>
                </a:solidFill>
                <a:latin typeface="+mn-lt"/>
                <a:ea typeface="+mn-ea"/>
                <a:cs typeface="+mn-cs"/>
              </a:rPr>
              <a:t>GruBa</a:t>
            </a:r>
            <a:r>
              <a:rPr lang="en-US" altLang="zh-CN" sz="1200" b="0" i="0" u="none" strike="noStrike" kern="1200" baseline="0" dirty="0" smtClean="0">
                <a:solidFill>
                  <a:schemeClr val="tx1"/>
                </a:solidFill>
                <a:latin typeface="+mn-lt"/>
                <a:ea typeface="+mn-ea"/>
                <a:cs typeface="+mn-cs"/>
              </a:rPr>
              <a:t> using real-world datasets, showcasing</a:t>
            </a:r>
          </a:p>
          <a:p>
            <a:r>
              <a:rPr lang="en-US" altLang="zh-CN" sz="1200" b="0" i="0" u="none" strike="noStrike" kern="1200" baseline="0" dirty="0" smtClean="0">
                <a:solidFill>
                  <a:schemeClr val="tx1"/>
                </a:solidFill>
                <a:latin typeface="+mn-lt"/>
                <a:ea typeface="+mn-ea"/>
                <a:cs typeface="+mn-cs"/>
              </a:rPr>
              <a:t>its benefits against competitive state of the art approaches.</a:t>
            </a: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22</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That is </a:t>
            </a:r>
            <a:r>
              <a:rPr lang="en-US" altLang="zh-CN" baseline="0" dirty="0" err="1" smtClean="0"/>
              <a:t>all,thank</a:t>
            </a:r>
            <a:r>
              <a:rPr lang="en-US" altLang="zh-CN" baseline="0" dirty="0" smtClean="0"/>
              <a:t> you.</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23</a:t>
            </a:fld>
            <a:endParaRPr lang="zh-CN" altLang="en-US"/>
          </a:p>
        </p:txBody>
      </p:sp>
    </p:spTree>
    <p:extLst>
      <p:ext uri="{BB962C8B-B14F-4D97-AF65-F5344CB8AC3E}">
        <p14:creationId xmlns:p14="http://schemas.microsoft.com/office/powerpoint/2010/main" val="3435037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baseline="0" dirty="0" smtClean="0"/>
              <a:t>   There are </a:t>
            </a:r>
            <a:r>
              <a:rPr lang="en-US" altLang="zh-CN" sz="1200" b="1" dirty="0" smtClean="0">
                <a:latin typeface="Arial" panose="020B0604020202020204" pitchFamily="34" charset="0"/>
              </a:rPr>
              <a:t>Challenges in Retweeting Behavior Modeling of </a:t>
            </a:r>
            <a:r>
              <a:rPr lang="en-US" altLang="zh-CN" sz="1200" b="1" dirty="0" smtClean="0">
                <a:latin typeface="Arial" panose="020B0604020202020204" pitchFamily="34" charset="0"/>
                <a:ea typeface="Arial Unicode MS" panose="020B0604020202020204" pitchFamily="34" charset="-122"/>
              </a:rPr>
              <a:t>User </a:t>
            </a:r>
            <a:r>
              <a:rPr lang="en-US" altLang="zh-CN" sz="1200" b="1" dirty="0" err="1" smtClean="0">
                <a:latin typeface="Arial" panose="020B0604020202020204" pitchFamily="34" charset="0"/>
                <a:ea typeface="Arial Unicode MS" panose="020B0604020202020204" pitchFamily="34" charset="-122"/>
              </a:rPr>
              <a:t>Group.</a:t>
            </a:r>
            <a:r>
              <a:rPr lang="en-US" altLang="zh-CN" baseline="0" dirty="0" err="1" smtClean="0"/>
              <a:t>such</a:t>
            </a:r>
            <a:r>
              <a:rPr lang="en-US" altLang="zh-CN" baseline="0" dirty="0" smtClean="0"/>
              <a:t> as choosing the right granularity of model (in other words: how many users share one model). Another </a:t>
            </a:r>
            <a:r>
              <a:rPr lang="en-US" altLang="zh-CN" b="1" dirty="0" smtClean="0">
                <a:latin typeface="Arial" panose="020B0604020202020204" pitchFamily="34" charset="0"/>
              </a:rPr>
              <a:t>Challenges </a:t>
            </a:r>
            <a:r>
              <a:rPr lang="en-US" altLang="zh-CN" b="0" baseline="0" dirty="0" smtClean="0">
                <a:latin typeface="+mn-lt"/>
              </a:rPr>
              <a:t>is </a:t>
            </a:r>
            <a:r>
              <a:rPr lang="en-US" altLang="zh-CN" baseline="0" dirty="0" smtClean="0"/>
              <a:t>the variety of features to be utilized for differentiating users.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baseline="0" dirty="0" smtClean="0"/>
              <a:t>Already, there exist works of building a single model for all the users .Apparently, such model bears the limitation of being coarse. On the other hand, modeling each user is not practical, due to the tremendous number of users.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sz="1200" b="0" i="0" u="none" strike="noStrike" kern="1200" baseline="0" dirty="0" smtClean="0">
                <a:solidFill>
                  <a:schemeClr val="tx1"/>
                </a:solidFill>
                <a:latin typeface="+mn-lt"/>
                <a:ea typeface="+mn-ea"/>
                <a:cs typeface="+mn-cs"/>
              </a:rPr>
              <a:t>2. The key driver of our work is the observation that in social media applications, users could fall into groups and each group shares representative behaviors. As one example, consider the film </a:t>
            </a:r>
            <a:r>
              <a:rPr lang="en-US" altLang="zh-CN" sz="1200" b="0" i="1" u="none" strike="noStrike" kern="1200" baseline="0" dirty="0" smtClean="0">
                <a:solidFill>
                  <a:schemeClr val="tx1"/>
                </a:solidFill>
                <a:latin typeface="+mn-lt"/>
                <a:ea typeface="+mn-ea"/>
                <a:cs typeface="+mn-cs"/>
              </a:rPr>
              <a:t>Brave Heart</a:t>
            </a:r>
            <a:r>
              <a:rPr lang="en-US" altLang="zh-CN" sz="1200" b="0" i="0" u="none" strike="noStrike" kern="1200" baseline="0" dirty="0" smtClean="0">
                <a:solidFill>
                  <a:schemeClr val="tx1"/>
                </a:solidFill>
                <a:latin typeface="+mn-lt"/>
                <a:ea typeface="+mn-ea"/>
                <a:cs typeface="+mn-cs"/>
              </a:rPr>
              <a:t>. fans of this film are probably addicted to highland, bagpipe and war films, and thus likely to retweet blogs of these topics. Particularly, we study the retweeting behavior of users and our work can be readily generalized to other behaviors of “likes” and “comments” as well. In the realm of social network behavior modeling, few work has been done over grouping. But it has been proved to be effective in other fields such as economic behavior analysis.</a:t>
            </a:r>
            <a:endParaRPr lang="en-US" altLang="zh-CN" sz="1200" b="1" baseline="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sz="1200" b="1" dirty="0" smtClean="0">
                <a:solidFill>
                  <a:srgbClr val="FF0000"/>
                </a:solidFill>
              </a:rPr>
              <a:t>A method </a:t>
            </a:r>
            <a:r>
              <a:rPr lang="en-US" altLang="zh-CN" sz="1200" b="1" dirty="0" smtClean="0">
                <a:latin typeface="Arial" panose="020B0604020202020204" pitchFamily="34" charset="0"/>
                <a:ea typeface="Arial Unicode MS" panose="020B0604020202020204" pitchFamily="34" charset="-122"/>
              </a:rPr>
              <a:t>Incorporating User Grouping into Retweeting Behavior Modeling</a:t>
            </a:r>
            <a:r>
              <a:rPr lang="en-US" altLang="zh-CN" sz="1200" dirty="0" smtClean="0">
                <a:solidFill>
                  <a:srgbClr val="FF0000"/>
                </a:solidFill>
              </a:rPr>
              <a:t> </a:t>
            </a:r>
            <a:r>
              <a:rPr lang="en-US" altLang="zh-CN" sz="1200" b="1" dirty="0" smtClean="0">
                <a:solidFill>
                  <a:srgbClr val="FF0000"/>
                </a:solidFill>
              </a:rPr>
              <a:t>is needed</a:t>
            </a:r>
            <a:r>
              <a:rPr lang="en-US" altLang="zh-CN" sz="1200" b="0" baseline="0" dirty="0" smtClean="0">
                <a:solidFill>
                  <a:schemeClr val="tx1"/>
                </a:solidFill>
              </a:rPr>
              <a:t>.</a:t>
            </a:r>
            <a:endParaRPr lang="en-US" altLang="zh-CN" sz="1200" b="1" dirty="0" smtClean="0">
              <a:solidFill>
                <a:srgbClr val="FF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3</a:t>
            </a:fld>
            <a:endParaRPr lang="zh-CN" altLang="en-US"/>
          </a:p>
        </p:txBody>
      </p:sp>
    </p:spTree>
    <p:extLst>
      <p:ext uri="{BB962C8B-B14F-4D97-AF65-F5344CB8AC3E}">
        <p14:creationId xmlns:p14="http://schemas.microsoft.com/office/powerpoint/2010/main" val="199885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en-US" altLang="zh-CN" baseline="0" dirty="0" smtClean="0"/>
              <a:t>next we show the </a:t>
            </a:r>
            <a:r>
              <a:rPr lang="en-US" altLang="zh-CN" b="1" dirty="0" smtClean="0"/>
              <a:t>Overview of our System. Here</a:t>
            </a:r>
            <a:r>
              <a:rPr lang="en-US" altLang="zh-CN" b="1" baseline="0" dirty="0" smtClean="0"/>
              <a:t> we name our system</a:t>
            </a:r>
            <a:r>
              <a:rPr lang="en-US" altLang="zh-CN" b="1" dirty="0" smtClean="0"/>
              <a:t> </a:t>
            </a:r>
            <a:r>
              <a:rPr lang="en-US" altLang="zh-CN" b="1" dirty="0" err="1" smtClean="0"/>
              <a:t>GruBa</a:t>
            </a:r>
            <a:endParaRPr lang="en-US" altLang="zh-CN" b="1"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4</a:t>
            </a:fld>
            <a:endParaRPr lang="zh-CN" altLang="en-US"/>
          </a:p>
        </p:txBody>
      </p:sp>
    </p:spTree>
    <p:extLst>
      <p:ext uri="{BB962C8B-B14F-4D97-AF65-F5344CB8AC3E}">
        <p14:creationId xmlns:p14="http://schemas.microsoft.com/office/powerpoint/2010/main" val="2051051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consider the retweeting behavior of users in social media. </a:t>
            </a:r>
          </a:p>
          <a:p>
            <a:r>
              <a:rPr lang="en-US" altLang="zh-CN" sz="1200" b="0" i="0" u="none" strike="noStrike" kern="1200" baseline="0" dirty="0" smtClean="0">
                <a:solidFill>
                  <a:schemeClr val="tx1"/>
                </a:solidFill>
                <a:latin typeface="+mn-lt"/>
                <a:ea typeface="+mn-ea"/>
                <a:cs typeface="+mn-cs"/>
              </a:rPr>
              <a:t>For simplicity, assuming the microblogs that a user can retweet come from those owned by her/his </a:t>
            </a:r>
            <a:r>
              <a:rPr lang="en-US" altLang="zh-CN" sz="1200" b="0" i="0" u="none" strike="noStrike" kern="1200" baseline="0" dirty="0" err="1" smtClean="0">
                <a:solidFill>
                  <a:schemeClr val="tx1"/>
                </a:solidFill>
                <a:latin typeface="+mn-lt"/>
                <a:ea typeface="+mn-ea"/>
                <a:cs typeface="+mn-cs"/>
              </a:rPr>
              <a:t>followees</a:t>
            </a:r>
            <a:r>
              <a:rPr lang="en-US" altLang="zh-CN" sz="1200" b="0" i="0" u="none" strike="noStrike" kern="1200" baseline="0" dirty="0" smtClean="0">
                <a:solidFill>
                  <a:schemeClr val="tx1"/>
                </a:solidFill>
                <a:latin typeface="+mn-lt"/>
                <a:ea typeface="+mn-ea"/>
                <a:cs typeface="+mn-cs"/>
              </a:rPr>
              <a:t>.</a:t>
            </a:r>
            <a:r>
              <a:rPr lang="it-IT" altLang="zh-CN" sz="1200" b="1" i="0" u="none" strike="noStrike" kern="1200" baseline="0" dirty="0" smtClean="0">
                <a:solidFill>
                  <a:schemeClr val="tx1"/>
                </a:solidFill>
                <a:latin typeface="+mn-lt"/>
                <a:ea typeface="+mn-ea"/>
                <a:cs typeface="+mn-cs"/>
              </a:rPr>
              <a:t>Here we give the Definition of </a:t>
            </a:r>
            <a:r>
              <a:rPr lang="it-IT" altLang="zh-CN" sz="1200" b="0" i="1" u="none" strike="noStrike" kern="1200" baseline="0" dirty="0" smtClean="0">
                <a:solidFill>
                  <a:srgbClr val="FF0000"/>
                </a:solidFill>
                <a:latin typeface="+mn-lt"/>
                <a:ea typeface="+mn-ea"/>
                <a:cs typeface="+mn-cs"/>
              </a:rPr>
              <a:t>a microblog, all </a:t>
            </a:r>
            <a:r>
              <a:rPr lang="en-US" altLang="zh-CN" sz="1200" b="0" i="1" u="none" strike="noStrike" kern="1200" baseline="0" dirty="0" smtClean="0">
                <a:solidFill>
                  <a:srgbClr val="FF0000"/>
                </a:solidFill>
                <a:latin typeface="+mn-lt"/>
                <a:ea typeface="+mn-ea"/>
                <a:cs typeface="+mn-cs"/>
              </a:rPr>
              <a:t>microblogs, followers and </a:t>
            </a:r>
            <a:r>
              <a:rPr lang="en-US" altLang="zh-CN" sz="1200" b="0" i="1" u="none" strike="noStrike" kern="1200" baseline="0" dirty="0" err="1" smtClean="0">
                <a:solidFill>
                  <a:srgbClr val="FF0000"/>
                </a:solidFill>
                <a:latin typeface="+mn-lt"/>
                <a:ea typeface="+mn-ea"/>
                <a:cs typeface="+mn-cs"/>
              </a:rPr>
              <a:t>followees</a:t>
            </a:r>
            <a:r>
              <a:rPr lang="en-US" altLang="zh-CN" sz="1200" b="0" i="1" u="none" strike="noStrike" kern="1200" baseline="0" dirty="0" smtClean="0">
                <a:solidFill>
                  <a:srgbClr val="FF0000"/>
                </a:solidFill>
                <a:latin typeface="+mn-lt"/>
                <a:ea typeface="+mn-ea"/>
                <a:cs typeface="+mn-cs"/>
              </a:rPr>
              <a:t> of a user.</a:t>
            </a:r>
          </a:p>
          <a:p>
            <a:r>
              <a:rPr lang="en-US" altLang="zh-CN" sz="1200" b="0" i="0" u="none" strike="noStrike" kern="1200" baseline="0" dirty="0" smtClean="0">
                <a:solidFill>
                  <a:schemeClr val="tx1"/>
                </a:solidFill>
                <a:latin typeface="+mn-lt"/>
                <a:ea typeface="+mn-ea"/>
                <a:cs typeface="+mn-cs"/>
              </a:rPr>
              <a:t>Providing a set of users U and their associated microblogs B, system </a:t>
            </a:r>
            <a:r>
              <a:rPr lang="en-US" altLang="zh-CN" sz="1200" b="0" i="0" u="none" strike="noStrike" kern="1200" baseline="0" dirty="0" err="1" smtClean="0">
                <a:solidFill>
                  <a:schemeClr val="tx1"/>
                </a:solidFill>
                <a:latin typeface="+mn-lt"/>
                <a:ea typeface="+mn-ea"/>
                <a:cs typeface="+mn-cs"/>
              </a:rPr>
              <a:t>GruBa</a:t>
            </a:r>
            <a:r>
              <a:rPr lang="en-US" altLang="zh-CN" sz="1200" b="0" i="0" u="none" strike="noStrike" kern="1200" baseline="0" dirty="0" smtClean="0">
                <a:solidFill>
                  <a:schemeClr val="tx1"/>
                </a:solidFill>
                <a:latin typeface="+mn-lt"/>
                <a:ea typeface="+mn-ea"/>
                <a:cs typeface="+mn-cs"/>
              </a:rPr>
              <a:t> builds a retweeting model for each group of U, such that given a microblog </a:t>
            </a:r>
            <a:r>
              <a:rPr lang="en-US" altLang="zh-CN" sz="1200" b="0" i="1" u="none" strike="noStrike" kern="1200" baseline="0" dirty="0" smtClean="0">
                <a:solidFill>
                  <a:schemeClr val="tx1"/>
                </a:solidFill>
                <a:latin typeface="+mn-lt"/>
                <a:ea typeface="+mn-ea"/>
                <a:cs typeface="+mn-cs"/>
              </a:rPr>
              <a:t>b </a:t>
            </a:r>
            <a:r>
              <a:rPr lang="en-US" altLang="zh-CN" sz="1200" b="0" i="0" u="none" strike="noStrike" kern="1200" baseline="0" dirty="0" smtClean="0">
                <a:solidFill>
                  <a:schemeClr val="tx1"/>
                </a:solidFill>
                <a:latin typeface="+mn-lt"/>
                <a:ea typeface="+mn-ea"/>
                <a:cs typeface="+mn-cs"/>
              </a:rPr>
              <a:t>and</a:t>
            </a:r>
          </a:p>
          <a:p>
            <a:r>
              <a:rPr lang="en-US" altLang="zh-CN" sz="1200" b="0" i="0" u="none" strike="noStrike" kern="1200" baseline="0" dirty="0" smtClean="0">
                <a:solidFill>
                  <a:schemeClr val="tx1"/>
                </a:solidFill>
                <a:latin typeface="+mn-lt"/>
                <a:ea typeface="+mn-ea"/>
                <a:cs typeface="+mn-cs"/>
              </a:rPr>
              <a:t>a follower </a:t>
            </a:r>
            <a:r>
              <a:rPr lang="en-US" altLang="zh-CN" sz="1200" b="0" i="1" u="none" strike="noStrike" kern="1200" baseline="0" dirty="0" smtClean="0">
                <a:solidFill>
                  <a:schemeClr val="tx1"/>
                </a:solidFill>
                <a:latin typeface="+mn-lt"/>
                <a:ea typeface="+mn-ea"/>
                <a:cs typeface="+mn-cs"/>
              </a:rPr>
              <a:t>f </a:t>
            </a:r>
            <a:r>
              <a:rPr lang="en-US" altLang="zh-CN" sz="1200" b="0" i="0" u="none" strike="noStrike" kern="1200" baseline="0" dirty="0" smtClean="0">
                <a:solidFill>
                  <a:schemeClr val="tx1"/>
                </a:solidFill>
                <a:latin typeface="+mn-lt"/>
                <a:ea typeface="+mn-ea"/>
                <a:cs typeface="+mn-cs"/>
              </a:rPr>
              <a:t>of its </a:t>
            </a:r>
            <a:r>
              <a:rPr lang="en-US" altLang="zh-CN" sz="1200" b="0" i="0" u="none" strike="noStrike" kern="1200" baseline="0" dirty="0" err="1" smtClean="0">
                <a:solidFill>
                  <a:schemeClr val="tx1"/>
                </a:solidFill>
                <a:latin typeface="+mn-lt"/>
                <a:ea typeface="+mn-ea"/>
                <a:cs typeface="+mn-cs"/>
              </a:rPr>
              <a:t>onwer</a:t>
            </a:r>
            <a:r>
              <a:rPr lang="en-US" altLang="zh-CN" sz="1200" b="0" i="0" u="none" strike="noStrike" kern="1200" baseline="0" dirty="0" smtClean="0">
                <a:solidFill>
                  <a:schemeClr val="tx1"/>
                </a:solidFill>
                <a:latin typeface="+mn-lt"/>
                <a:ea typeface="+mn-ea"/>
                <a:cs typeface="+mn-cs"/>
              </a:rPr>
              <a:t> </a:t>
            </a:r>
            <a:r>
              <a:rPr lang="en-US" altLang="zh-CN" sz="1200" b="0" i="1" u="none" strike="noStrike" kern="1200" baseline="0" dirty="0" err="1" smtClean="0">
                <a:solidFill>
                  <a:schemeClr val="tx1"/>
                </a:solidFill>
                <a:latin typeface="+mn-lt"/>
                <a:ea typeface="+mn-ea"/>
                <a:cs typeface="+mn-cs"/>
              </a:rPr>
              <a:t>b.O</a:t>
            </a:r>
            <a:r>
              <a:rPr lang="en-US" altLang="zh-CN" sz="1200" b="0" i="0" u="none" strike="noStrike" kern="1200" baseline="0" dirty="0" smtClean="0">
                <a:solidFill>
                  <a:schemeClr val="tx1"/>
                </a:solidFill>
                <a:latin typeface="+mn-lt"/>
                <a:ea typeface="+mn-ea"/>
                <a:cs typeface="+mn-cs"/>
              </a:rPr>
              <a:t>, i.e., </a:t>
            </a:r>
            <a:r>
              <a:rPr lang="en-US" altLang="zh-CN" sz="1200" b="0" i="1" u="none" strike="noStrike" kern="1200" baseline="0" dirty="0" smtClean="0">
                <a:solidFill>
                  <a:schemeClr val="tx1"/>
                </a:solidFill>
                <a:latin typeface="+mn-lt"/>
                <a:ea typeface="+mn-ea"/>
                <a:cs typeface="+mn-cs"/>
              </a:rPr>
              <a:t>f ∈ </a:t>
            </a:r>
            <a:r>
              <a:rPr lang="en-US" altLang="zh-CN" sz="1200" b="0" i="1" u="none" strike="noStrike" kern="1200" baseline="0" dirty="0" err="1" smtClean="0">
                <a:solidFill>
                  <a:schemeClr val="tx1"/>
                </a:solidFill>
                <a:latin typeface="+mn-lt"/>
                <a:ea typeface="+mn-ea"/>
                <a:cs typeface="+mn-cs"/>
              </a:rPr>
              <a:t>Rb.O</a:t>
            </a:r>
            <a:r>
              <a:rPr lang="en-US" altLang="zh-CN" sz="1200" b="0" i="0" u="none" strike="noStrike" kern="1200" baseline="0" dirty="0" smtClean="0">
                <a:solidFill>
                  <a:schemeClr val="tx1"/>
                </a:solidFill>
                <a:latin typeface="+mn-lt"/>
                <a:ea typeface="+mn-ea"/>
                <a:cs typeface="+mn-cs"/>
              </a:rPr>
              <a:t>, 1 or 0 is returned regarding whether </a:t>
            </a:r>
            <a:r>
              <a:rPr lang="en-US" altLang="zh-CN" sz="1200" b="0" i="1" u="none" strike="noStrike" kern="1200" baseline="0" dirty="0" smtClean="0">
                <a:solidFill>
                  <a:schemeClr val="tx1"/>
                </a:solidFill>
                <a:latin typeface="+mn-lt"/>
                <a:ea typeface="+mn-ea"/>
                <a:cs typeface="+mn-cs"/>
              </a:rPr>
              <a:t>f </a:t>
            </a:r>
            <a:r>
              <a:rPr lang="en-US" altLang="zh-CN" sz="1200" b="0" i="0" u="none" strike="noStrike" kern="1200" baseline="0" dirty="0" smtClean="0">
                <a:solidFill>
                  <a:schemeClr val="tx1"/>
                </a:solidFill>
                <a:latin typeface="+mn-lt"/>
                <a:ea typeface="+mn-ea"/>
                <a:cs typeface="+mn-cs"/>
              </a:rPr>
              <a:t>retweets </a:t>
            </a:r>
            <a:r>
              <a:rPr lang="en-US" altLang="zh-CN" sz="1200" b="0" i="1" u="none" strike="noStrike" kern="1200" baseline="0" dirty="0" smtClean="0">
                <a:solidFill>
                  <a:schemeClr val="tx1"/>
                </a:solidFill>
                <a:latin typeface="+mn-lt"/>
                <a:ea typeface="+mn-ea"/>
                <a:cs typeface="+mn-cs"/>
              </a:rPr>
              <a:t>b </a:t>
            </a:r>
            <a:r>
              <a:rPr lang="en-US" altLang="zh-CN" sz="1200" b="0" i="0" u="none" strike="noStrike" kern="1200" baseline="0" dirty="0" smtClean="0">
                <a:solidFill>
                  <a:schemeClr val="tx1"/>
                </a:solidFill>
                <a:latin typeface="+mn-lt"/>
                <a:ea typeface="+mn-ea"/>
                <a:cs typeface="+mn-cs"/>
              </a:rPr>
              <a:t>or not.</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5</a:t>
            </a:fld>
            <a:endParaRPr lang="zh-CN" altLang="en-US"/>
          </a:p>
        </p:txBody>
      </p:sp>
    </p:spTree>
    <p:extLst>
      <p:ext uri="{BB962C8B-B14F-4D97-AF65-F5344CB8AC3E}">
        <p14:creationId xmlns:p14="http://schemas.microsoft.com/office/powerpoint/2010/main" val="994085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b="0" i="0" u="none" strike="noStrike" kern="1200" baseline="0" dirty="0" smtClean="0">
                <a:solidFill>
                  <a:schemeClr val="tx1"/>
                </a:solidFill>
                <a:latin typeface="+mn-lt"/>
                <a:ea typeface="+mn-ea"/>
                <a:cs typeface="+mn-cs"/>
              </a:rPr>
              <a:t>As Figure shows, </a:t>
            </a:r>
            <a:r>
              <a:rPr lang="en-US" altLang="zh-CN" sz="900" b="0" i="0" u="none" strike="noStrike" kern="1200" baseline="0" dirty="0" err="1" smtClean="0">
                <a:solidFill>
                  <a:schemeClr val="tx1"/>
                </a:solidFill>
                <a:latin typeface="+mn-lt"/>
                <a:ea typeface="+mn-ea"/>
                <a:cs typeface="+mn-cs"/>
              </a:rPr>
              <a:t>Gruba</a:t>
            </a:r>
            <a:r>
              <a:rPr lang="en-US" altLang="zh-CN" sz="900" b="0" i="0" u="none" strike="noStrike" kern="1200" baseline="0" dirty="0" smtClean="0">
                <a:solidFill>
                  <a:schemeClr val="tx1"/>
                </a:solidFill>
                <a:latin typeface="+mn-lt"/>
                <a:ea typeface="+mn-ea"/>
                <a:cs typeface="+mn-cs"/>
              </a:rPr>
              <a:t> is designed from the ground up as a system for modeling users’ retweeting behavior in social media.</a:t>
            </a:r>
          </a:p>
          <a:p>
            <a:r>
              <a:rPr lang="en-US" altLang="zh-CN" sz="900" b="1" i="0" u="none" strike="noStrike" kern="1200" baseline="0" dirty="0" err="1" smtClean="0">
                <a:solidFill>
                  <a:schemeClr val="tx1"/>
                </a:solidFill>
                <a:latin typeface="+mn-lt"/>
                <a:ea typeface="+mn-ea"/>
                <a:cs typeface="+mn-cs"/>
              </a:rPr>
              <a:t>Sina</a:t>
            </a:r>
            <a:r>
              <a:rPr lang="en-US" altLang="zh-CN" sz="900" b="1" i="0" u="none" strike="noStrike" kern="1200" baseline="0" dirty="0" smtClean="0">
                <a:solidFill>
                  <a:schemeClr val="tx1"/>
                </a:solidFill>
                <a:latin typeface="+mn-lt"/>
                <a:ea typeface="+mn-ea"/>
                <a:cs typeface="+mn-cs"/>
              </a:rPr>
              <a:t> Microblog Data </a:t>
            </a:r>
            <a:r>
              <a:rPr lang="en-US" altLang="zh-CN" sz="900" b="0" i="0" u="none" strike="noStrike" kern="1200" baseline="0" dirty="0" smtClean="0">
                <a:solidFill>
                  <a:schemeClr val="tx1"/>
                </a:solidFill>
                <a:latin typeface="+mn-lt"/>
                <a:ea typeface="+mn-ea"/>
                <a:cs typeface="+mn-cs"/>
              </a:rPr>
              <a:t>is the data crawled to be processed by </a:t>
            </a:r>
            <a:r>
              <a:rPr lang="en-US" altLang="zh-CN" sz="900" b="0" i="0" u="none" strike="noStrike" kern="1200" baseline="0" dirty="0" err="1" smtClean="0">
                <a:solidFill>
                  <a:schemeClr val="tx1"/>
                </a:solidFill>
                <a:latin typeface="+mn-lt"/>
                <a:ea typeface="+mn-ea"/>
                <a:cs typeface="+mn-cs"/>
              </a:rPr>
              <a:t>GruBa</a:t>
            </a:r>
            <a:r>
              <a:rPr lang="en-US" altLang="zh-CN" sz="900" b="0" i="0" u="none" strike="noStrike" kern="1200" baseline="0" dirty="0" smtClean="0">
                <a:solidFill>
                  <a:schemeClr val="tx1"/>
                </a:solidFill>
                <a:latin typeface="+mn-lt"/>
                <a:ea typeface="+mn-ea"/>
                <a:cs typeface="+mn-cs"/>
              </a:rPr>
              <a:t>.</a:t>
            </a:r>
          </a:p>
          <a:p>
            <a:r>
              <a:rPr lang="en-US" altLang="zh-CN" sz="900" b="0" i="0" u="none" strike="noStrike" kern="1200" baseline="0" dirty="0" err="1" smtClean="0">
                <a:solidFill>
                  <a:schemeClr val="tx1"/>
                </a:solidFill>
                <a:latin typeface="+mn-lt"/>
                <a:ea typeface="+mn-ea"/>
                <a:cs typeface="+mn-cs"/>
              </a:rPr>
              <a:t>GruBa</a:t>
            </a:r>
            <a:r>
              <a:rPr lang="en-US" altLang="zh-CN" sz="900" b="0" i="0" u="none" strike="noStrike" kern="1200" baseline="0" dirty="0" smtClean="0">
                <a:solidFill>
                  <a:schemeClr val="tx1"/>
                </a:solidFill>
                <a:latin typeface="+mn-lt"/>
                <a:ea typeface="+mn-ea"/>
                <a:cs typeface="+mn-cs"/>
              </a:rPr>
              <a:t> consists of three key modules.</a:t>
            </a:r>
          </a:p>
          <a:p>
            <a:r>
              <a:rPr lang="en-US" altLang="zh-CN" sz="900" b="0" i="0" u="none" strike="noStrike" kern="1200" baseline="0" dirty="0" smtClean="0">
                <a:solidFill>
                  <a:schemeClr val="tx1"/>
                </a:solidFill>
                <a:latin typeface="+mn-lt"/>
                <a:ea typeface="+mn-ea"/>
                <a:cs typeface="+mn-cs"/>
              </a:rPr>
              <a:t>(1) Feature Extraction: By coalescing the microblog data, each user is depicted</a:t>
            </a:r>
          </a:p>
          <a:p>
            <a:r>
              <a:rPr lang="en-US" altLang="zh-CN" sz="900" b="0" i="0" u="none" strike="noStrike" kern="1200" baseline="0" dirty="0" smtClean="0">
                <a:solidFill>
                  <a:schemeClr val="tx1"/>
                </a:solidFill>
                <a:latin typeface="+mn-lt"/>
                <a:ea typeface="+mn-ea"/>
                <a:cs typeface="+mn-cs"/>
              </a:rPr>
              <a:t>by a bunch of features, including features of </a:t>
            </a:r>
            <a:r>
              <a:rPr lang="en-US" altLang="zh-CN" sz="900" b="0" i="1" u="none" strike="noStrike" kern="1200" baseline="0" dirty="0" smtClean="0">
                <a:solidFill>
                  <a:schemeClr val="tx1"/>
                </a:solidFill>
                <a:latin typeface="+mn-lt"/>
                <a:ea typeface="+mn-ea"/>
                <a:cs typeface="+mn-cs"/>
              </a:rPr>
              <a:t>Basics</a:t>
            </a:r>
            <a:r>
              <a:rPr lang="en-US" altLang="zh-CN" sz="900" b="0" i="0" u="none" strike="noStrike" kern="1200" baseline="0" dirty="0" smtClean="0">
                <a:solidFill>
                  <a:schemeClr val="tx1"/>
                </a:solidFill>
                <a:latin typeface="+mn-lt"/>
                <a:ea typeface="+mn-ea"/>
                <a:cs typeface="+mn-cs"/>
              </a:rPr>
              <a:t>, </a:t>
            </a:r>
            <a:r>
              <a:rPr lang="en-US" altLang="zh-CN" sz="900" b="0" i="1" u="none" strike="noStrike" kern="1200" baseline="0" dirty="0" smtClean="0">
                <a:solidFill>
                  <a:schemeClr val="tx1"/>
                </a:solidFill>
                <a:latin typeface="+mn-lt"/>
                <a:ea typeface="+mn-ea"/>
                <a:cs typeface="+mn-cs"/>
              </a:rPr>
              <a:t>Behavior </a:t>
            </a:r>
            <a:r>
              <a:rPr lang="en-US" altLang="zh-CN" sz="900" b="0" i="0" u="none" strike="noStrike" kern="1200" baseline="0" dirty="0" smtClean="0">
                <a:solidFill>
                  <a:schemeClr val="tx1"/>
                </a:solidFill>
                <a:latin typeface="+mn-lt"/>
                <a:ea typeface="+mn-ea"/>
                <a:cs typeface="+mn-cs"/>
              </a:rPr>
              <a:t>and </a:t>
            </a:r>
            <a:r>
              <a:rPr lang="en-US" altLang="zh-CN" sz="900" b="0" i="1" u="none" strike="noStrike" kern="1200" baseline="0" dirty="0" smtClean="0">
                <a:solidFill>
                  <a:schemeClr val="tx1"/>
                </a:solidFill>
                <a:latin typeface="+mn-lt"/>
                <a:ea typeface="+mn-ea"/>
                <a:cs typeface="+mn-cs"/>
              </a:rPr>
              <a:t>Interest</a:t>
            </a:r>
            <a:r>
              <a:rPr lang="en-US" altLang="zh-CN" sz="900" b="0" i="0" u="none" strike="noStrike" kern="1200" baseline="0" dirty="0" smtClean="0">
                <a:solidFill>
                  <a:schemeClr val="tx1"/>
                </a:solidFill>
                <a:latin typeface="+mn-lt"/>
                <a:ea typeface="+mn-ea"/>
                <a:cs typeface="+mn-cs"/>
              </a:rPr>
              <a:t>.</a:t>
            </a:r>
          </a:p>
          <a:p>
            <a:r>
              <a:rPr lang="en-US" altLang="zh-CN" sz="900" b="0" i="0" u="none" strike="noStrike" kern="1200" baseline="0" dirty="0" smtClean="0">
                <a:solidFill>
                  <a:schemeClr val="tx1"/>
                </a:solidFill>
                <a:latin typeface="+mn-lt"/>
                <a:ea typeface="+mn-ea"/>
                <a:cs typeface="+mn-cs"/>
              </a:rPr>
              <a:t>These features are extracted from the stored </a:t>
            </a:r>
            <a:r>
              <a:rPr lang="en-US" altLang="zh-CN" sz="900" b="0" i="0" u="none" strike="noStrike" kern="1200" baseline="0" dirty="0" err="1" smtClean="0">
                <a:solidFill>
                  <a:schemeClr val="tx1"/>
                </a:solidFill>
                <a:latin typeface="+mn-lt"/>
                <a:ea typeface="+mn-ea"/>
                <a:cs typeface="+mn-cs"/>
              </a:rPr>
              <a:t>Sina</a:t>
            </a:r>
            <a:r>
              <a:rPr lang="en-US" altLang="zh-CN" sz="900" b="0" i="0" u="none" strike="noStrike" kern="1200" baseline="0" dirty="0" smtClean="0">
                <a:solidFill>
                  <a:schemeClr val="tx1"/>
                </a:solidFill>
                <a:latin typeface="+mn-lt"/>
                <a:ea typeface="+mn-ea"/>
                <a:cs typeface="+mn-cs"/>
              </a:rPr>
              <a:t> Weibo data by Feature Extraction </a:t>
            </a:r>
            <a:r>
              <a:rPr lang="en-US" altLang="zh-CN" sz="900" b="0" i="0" u="none" strike="noStrike" kern="1200" baseline="0" dirty="0" err="1" smtClean="0">
                <a:solidFill>
                  <a:schemeClr val="tx1"/>
                </a:solidFill>
                <a:latin typeface="+mn-lt"/>
                <a:ea typeface="+mn-ea"/>
                <a:cs typeface="+mn-cs"/>
              </a:rPr>
              <a:t>module,and</a:t>
            </a:r>
            <a:r>
              <a:rPr lang="en-US" altLang="zh-CN" sz="900" b="0" i="0" u="none" strike="noStrike" kern="1200" baseline="0" dirty="0" smtClean="0">
                <a:solidFill>
                  <a:schemeClr val="tx1"/>
                </a:solidFill>
                <a:latin typeface="+mn-lt"/>
                <a:ea typeface="+mn-ea"/>
                <a:cs typeface="+mn-cs"/>
              </a:rPr>
              <a:t> serve as the input of the User Clustering module.</a:t>
            </a:r>
          </a:p>
          <a:p>
            <a:r>
              <a:rPr lang="en-US" altLang="zh-CN" sz="900" b="0" i="0" u="none" strike="noStrike" kern="1200" baseline="0" dirty="0" smtClean="0">
                <a:solidFill>
                  <a:schemeClr val="tx1"/>
                </a:solidFill>
                <a:latin typeface="+mn-lt"/>
                <a:ea typeface="+mn-ea"/>
                <a:cs typeface="+mn-cs"/>
              </a:rPr>
              <a:t>(2) User Clustering: Providing the user-based features, User Clustering takes</a:t>
            </a:r>
          </a:p>
          <a:p>
            <a:r>
              <a:rPr lang="en-US" altLang="zh-CN" sz="900" b="0" i="0" u="none" strike="noStrike" kern="1200" baseline="0" dirty="0" smtClean="0">
                <a:solidFill>
                  <a:schemeClr val="tx1"/>
                </a:solidFill>
                <a:latin typeface="+mn-lt"/>
                <a:ea typeface="+mn-ea"/>
                <a:cs typeface="+mn-cs"/>
              </a:rPr>
              <a:t>charge of the clustering task such that each user falls into a proper group.</a:t>
            </a:r>
          </a:p>
          <a:p>
            <a:r>
              <a:rPr lang="en-US" altLang="zh-CN" sz="900" b="0" i="0" u="none" strike="noStrike" kern="1200" baseline="0" dirty="0" smtClean="0">
                <a:solidFill>
                  <a:schemeClr val="tx1"/>
                </a:solidFill>
                <a:latin typeface="+mn-lt"/>
                <a:ea typeface="+mn-ea"/>
                <a:cs typeface="+mn-cs"/>
              </a:rPr>
              <a:t>(3) Behavior Modeling: For each group obtained by User Clustering, Behavior</a:t>
            </a:r>
          </a:p>
          <a:p>
            <a:r>
              <a:rPr lang="en-US" altLang="zh-CN" sz="900" b="0" i="0" u="none" strike="noStrike" kern="1200" baseline="0" dirty="0" smtClean="0">
                <a:solidFill>
                  <a:schemeClr val="tx1"/>
                </a:solidFill>
                <a:latin typeface="+mn-lt"/>
                <a:ea typeface="+mn-ea"/>
                <a:cs typeface="+mn-cs"/>
              </a:rPr>
              <a:t>Modeling builds a retweeting model by employing both positive and negative samples(samples are microblogs labeled with retweeted and not retweeted).</a:t>
            </a:r>
          </a:p>
          <a:p>
            <a:r>
              <a:rPr lang="en-US" altLang="zh-CN" sz="900" b="1" i="0" u="none" strike="noStrike" kern="1200" baseline="0" dirty="0" smtClean="0">
                <a:solidFill>
                  <a:schemeClr val="tx1"/>
                </a:solidFill>
                <a:latin typeface="+mn-lt"/>
                <a:ea typeface="+mn-ea"/>
                <a:cs typeface="+mn-cs"/>
              </a:rPr>
              <a:t>Demonstrator. </a:t>
            </a:r>
            <a:r>
              <a:rPr lang="en-US" altLang="zh-CN" sz="900" b="0" i="0" u="none" strike="noStrike" kern="1200" baseline="0" dirty="0" smtClean="0">
                <a:solidFill>
                  <a:schemeClr val="tx1"/>
                </a:solidFill>
                <a:latin typeface="+mn-lt"/>
                <a:ea typeface="+mn-ea"/>
                <a:cs typeface="+mn-cs"/>
              </a:rPr>
              <a:t>At the top layer of </a:t>
            </a:r>
            <a:r>
              <a:rPr lang="en-US" altLang="zh-CN" sz="900" b="0" i="0" u="none" strike="noStrike" kern="1200" baseline="0" dirty="0" err="1" smtClean="0">
                <a:solidFill>
                  <a:schemeClr val="tx1"/>
                </a:solidFill>
                <a:latin typeface="+mn-lt"/>
                <a:ea typeface="+mn-ea"/>
                <a:cs typeface="+mn-cs"/>
              </a:rPr>
              <a:t>GruBa</a:t>
            </a:r>
            <a:r>
              <a:rPr lang="en-US" altLang="zh-CN" sz="900" b="0" i="0" u="none" strike="noStrike" kern="1200" baseline="0" dirty="0" smtClean="0">
                <a:solidFill>
                  <a:schemeClr val="tx1"/>
                </a:solidFill>
                <a:latin typeface="+mn-lt"/>
                <a:ea typeface="+mn-ea"/>
                <a:cs typeface="+mn-cs"/>
              </a:rPr>
              <a:t>, it is the Demonstrator for visualizing</a:t>
            </a:r>
          </a:p>
          <a:p>
            <a:r>
              <a:rPr lang="en-US" altLang="zh-CN" sz="900" b="0" i="0" u="none" strike="noStrike" kern="1200" baseline="0" dirty="0" smtClean="0">
                <a:solidFill>
                  <a:schemeClr val="tx1"/>
                </a:solidFill>
                <a:latin typeface="+mn-lt"/>
                <a:ea typeface="+mn-ea"/>
                <a:cs typeface="+mn-cs"/>
              </a:rPr>
              <a:t>all aspects of the system.</a:t>
            </a:r>
            <a:endParaRPr lang="en-US" altLang="zh-CN" sz="90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6</a:t>
            </a:fld>
            <a:endParaRPr lang="zh-CN" altLang="en-US"/>
          </a:p>
        </p:txBody>
      </p:sp>
    </p:spTree>
    <p:extLst>
      <p:ext uri="{BB962C8B-B14F-4D97-AF65-F5344CB8AC3E}">
        <p14:creationId xmlns:p14="http://schemas.microsoft.com/office/powerpoint/2010/main" val="994085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en-US" altLang="zh-CN" baseline="0" dirty="0" smtClean="0"/>
              <a:t>next we show the module </a:t>
            </a:r>
            <a:r>
              <a:rPr lang="en-US" altLang="zh-CN" b="1" dirty="0" smtClean="0"/>
              <a:t>Feature Extraction</a:t>
            </a:r>
            <a:endParaRPr lang="en-US" altLang="zh-CN" b="1"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7</a:t>
            </a:fld>
            <a:endParaRPr lang="zh-CN" altLang="en-US"/>
          </a:p>
        </p:txBody>
      </p:sp>
    </p:spTree>
    <p:extLst>
      <p:ext uri="{BB962C8B-B14F-4D97-AF65-F5344CB8AC3E}">
        <p14:creationId xmlns:p14="http://schemas.microsoft.com/office/powerpoint/2010/main" val="2051051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Each user is depicted by a bunch of features including features of </a:t>
            </a:r>
            <a:r>
              <a:rPr lang="en-US" altLang="zh-CN" sz="1200" b="0" i="1" u="none" strike="noStrike" kern="1200" baseline="0" dirty="0" smtClean="0">
                <a:solidFill>
                  <a:schemeClr val="tx1"/>
                </a:solidFill>
                <a:latin typeface="+mn-lt"/>
                <a:ea typeface="+mn-ea"/>
                <a:cs typeface="+mn-cs"/>
              </a:rPr>
              <a:t>Basics</a:t>
            </a:r>
            <a:r>
              <a:rPr lang="en-US" altLang="zh-CN" sz="1200" b="0" i="0" u="none" strike="noStrike" kern="1200" baseline="0" dirty="0" smtClean="0">
                <a:solidFill>
                  <a:schemeClr val="tx1"/>
                </a:solidFill>
                <a:latin typeface="+mn-lt"/>
                <a:ea typeface="+mn-ea"/>
                <a:cs typeface="+mn-cs"/>
              </a:rPr>
              <a:t>, </a:t>
            </a:r>
            <a:r>
              <a:rPr lang="en-US" altLang="zh-CN" sz="1200" b="0" i="1" u="none" strike="noStrike" kern="1200" baseline="0" dirty="0" smtClean="0">
                <a:solidFill>
                  <a:schemeClr val="tx1"/>
                </a:solidFill>
                <a:latin typeface="+mn-lt"/>
                <a:ea typeface="+mn-ea"/>
                <a:cs typeface="+mn-cs"/>
              </a:rPr>
              <a:t>Behavior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Interest</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The </a:t>
            </a:r>
            <a:r>
              <a:rPr lang="en-US" altLang="zh-CN" sz="1200" b="0" i="1" u="none" strike="noStrike" kern="1200" baseline="0" dirty="0" smtClean="0">
                <a:solidFill>
                  <a:schemeClr val="tx1"/>
                </a:solidFill>
                <a:latin typeface="+mn-lt"/>
                <a:ea typeface="+mn-ea"/>
                <a:cs typeface="+mn-cs"/>
              </a:rPr>
              <a:t>Basic Feature </a:t>
            </a:r>
            <a:r>
              <a:rPr lang="en-US" altLang="zh-CN" sz="1200" b="0" i="0" u="none" strike="noStrike" kern="1200" baseline="0" dirty="0" smtClean="0">
                <a:solidFill>
                  <a:schemeClr val="tx1"/>
                </a:solidFill>
                <a:latin typeface="+mn-lt"/>
                <a:ea typeface="+mn-ea"/>
                <a:cs typeface="+mn-cs"/>
              </a:rPr>
              <a:t>employs a vector </a:t>
            </a:r>
            <a:r>
              <a:rPr lang="en-US" altLang="zh-CN" sz="1200" b="0" i="1" u="none" strike="noStrike" kern="1200" baseline="0" dirty="0" smtClean="0">
                <a:solidFill>
                  <a:schemeClr val="tx1"/>
                </a:solidFill>
                <a:latin typeface="+mn-lt"/>
                <a:ea typeface="+mn-ea"/>
                <a:cs typeface="+mn-cs"/>
              </a:rPr>
              <a:t>I </a:t>
            </a:r>
            <a:r>
              <a:rPr lang="en-US" altLang="zh-CN" sz="1200" b="0" i="0" u="none" strike="noStrike" kern="1200" baseline="0" dirty="0" smtClean="0">
                <a:solidFill>
                  <a:schemeClr val="tx1"/>
                </a:solidFill>
                <a:latin typeface="+mn-lt"/>
                <a:ea typeface="+mn-ea"/>
                <a:cs typeface="+mn-cs"/>
              </a:rPr>
              <a:t>to depict the basic characteristics of a</a:t>
            </a:r>
          </a:p>
          <a:p>
            <a:r>
              <a:rPr lang="en-US" altLang="zh-CN" sz="1200" b="0" i="0" u="none" strike="noStrike" kern="1200" baseline="0" dirty="0" smtClean="0">
                <a:solidFill>
                  <a:schemeClr val="tx1"/>
                </a:solidFill>
                <a:latin typeface="+mn-lt"/>
                <a:ea typeface="+mn-ea"/>
                <a:cs typeface="+mn-cs"/>
              </a:rPr>
              <a:t>user </a:t>
            </a:r>
            <a:r>
              <a:rPr lang="en-US" altLang="zh-CN" sz="1200" b="0" i="1" u="none" strike="noStrike" kern="1200" baseline="0" dirty="0" smtClean="0">
                <a:solidFill>
                  <a:schemeClr val="tx1"/>
                </a:solidFill>
                <a:latin typeface="+mn-lt"/>
                <a:ea typeface="+mn-ea"/>
                <a:cs typeface="+mn-cs"/>
              </a:rPr>
              <a:t>u</a:t>
            </a:r>
            <a:r>
              <a:rPr lang="en-US" altLang="zh-CN" sz="1200" b="0" i="0" u="none" strike="noStrike" kern="1200" baseline="0" dirty="0" smtClean="0">
                <a:solidFill>
                  <a:schemeClr val="tx1"/>
                </a:solidFill>
                <a:latin typeface="+mn-lt"/>
                <a:ea typeface="+mn-ea"/>
                <a:cs typeface="+mn-cs"/>
              </a:rPr>
              <a:t>. The variable details are illustrated in Table 1.</a:t>
            </a:r>
          </a:p>
          <a:p>
            <a:r>
              <a:rPr lang="en-US" altLang="zh-CN" sz="1200" b="0" i="0" u="none" strike="noStrike" kern="1200" baseline="0" dirty="0" smtClean="0">
                <a:solidFill>
                  <a:schemeClr val="tx1"/>
                </a:solidFill>
                <a:latin typeface="+mn-lt"/>
                <a:ea typeface="+mn-ea"/>
                <a:cs typeface="+mn-cs"/>
              </a:rPr>
              <a:t>Unlike </a:t>
            </a:r>
            <a:r>
              <a:rPr lang="en-US" altLang="zh-CN" sz="1200" b="0" i="1" u="none" strike="noStrike" kern="1200" baseline="0" dirty="0" smtClean="0">
                <a:solidFill>
                  <a:schemeClr val="tx1"/>
                </a:solidFill>
                <a:latin typeface="+mn-lt"/>
                <a:ea typeface="+mn-ea"/>
                <a:cs typeface="+mn-cs"/>
              </a:rPr>
              <a:t>Basic Feature</a:t>
            </a:r>
            <a:r>
              <a:rPr lang="en-US" altLang="zh-CN" sz="1200" b="0" i="0" u="none" strike="noStrike" kern="1200" baseline="0" dirty="0" smtClean="0">
                <a:solidFill>
                  <a:schemeClr val="tx1"/>
                </a:solidFill>
                <a:latin typeface="+mn-lt"/>
                <a:ea typeface="+mn-ea"/>
                <a:cs typeface="+mn-cs"/>
              </a:rPr>
              <a:t>, the </a:t>
            </a:r>
            <a:r>
              <a:rPr lang="en-US" altLang="zh-CN" sz="1200" b="0" i="1" u="none" strike="noStrike" kern="1200" baseline="0" dirty="0" smtClean="0">
                <a:solidFill>
                  <a:schemeClr val="tx1"/>
                </a:solidFill>
                <a:latin typeface="+mn-lt"/>
                <a:ea typeface="+mn-ea"/>
                <a:cs typeface="+mn-cs"/>
              </a:rPr>
              <a:t>Behavior Feature </a:t>
            </a:r>
            <a:r>
              <a:rPr lang="en-US" altLang="zh-CN" sz="1200" b="0" i="0" u="none" strike="noStrike" kern="1200" baseline="0" dirty="0" smtClean="0">
                <a:solidFill>
                  <a:schemeClr val="tx1"/>
                </a:solidFill>
                <a:latin typeface="+mn-lt"/>
                <a:ea typeface="+mn-ea"/>
                <a:cs typeface="+mn-cs"/>
              </a:rPr>
              <a:t>of a user </a:t>
            </a:r>
            <a:r>
              <a:rPr lang="en-US" altLang="zh-CN" sz="1200" b="0" i="1" u="none" strike="noStrike" kern="1200" baseline="0" dirty="0" smtClean="0">
                <a:solidFill>
                  <a:schemeClr val="tx1"/>
                </a:solidFill>
                <a:latin typeface="+mn-lt"/>
                <a:ea typeface="+mn-ea"/>
                <a:cs typeface="+mn-cs"/>
              </a:rPr>
              <a:t>u </a:t>
            </a:r>
            <a:r>
              <a:rPr lang="en-US" altLang="zh-CN" sz="1200" b="0" i="0" u="none" strike="noStrike" kern="1200" baseline="0" dirty="0" smtClean="0">
                <a:solidFill>
                  <a:schemeClr val="tx1"/>
                </a:solidFill>
                <a:latin typeface="+mn-lt"/>
                <a:ea typeface="+mn-ea"/>
                <a:cs typeface="+mn-cs"/>
              </a:rPr>
              <a:t>is certain statistics</a:t>
            </a:r>
          </a:p>
          <a:p>
            <a:r>
              <a:rPr lang="en-US" altLang="zh-CN" sz="1200" b="0" i="0" u="none" strike="noStrike" kern="1200" baseline="0" dirty="0" smtClean="0">
                <a:solidFill>
                  <a:schemeClr val="tx1"/>
                </a:solidFill>
                <a:latin typeface="+mn-lt"/>
                <a:ea typeface="+mn-ea"/>
                <a:cs typeface="+mn-cs"/>
              </a:rPr>
              <a:t>regarding the retweeting behavior of </a:t>
            </a:r>
            <a:r>
              <a:rPr lang="en-US" altLang="zh-CN" sz="1200" b="0" i="1" u="none" strike="noStrike" kern="1200" baseline="0" dirty="0" smtClean="0">
                <a:solidFill>
                  <a:schemeClr val="tx1"/>
                </a:solidFill>
                <a:latin typeface="+mn-lt"/>
                <a:ea typeface="+mn-ea"/>
                <a:cs typeface="+mn-cs"/>
              </a:rPr>
              <a:t>u</a:t>
            </a:r>
            <a:r>
              <a:rPr lang="en-US" altLang="zh-CN" sz="1200" b="0" i="0" u="none" strike="noStrike" kern="1200" baseline="0" dirty="0" smtClean="0">
                <a:solidFill>
                  <a:schemeClr val="tx1"/>
                </a:solidFill>
                <a:latin typeface="+mn-lt"/>
                <a:ea typeface="+mn-ea"/>
                <a:cs typeface="+mn-cs"/>
              </a:rPr>
              <a:t>. such as the number of owned microblogs, the average number of retweeted and tweeted microblogs per week, and so on.</a:t>
            </a:r>
          </a:p>
          <a:p>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8</a:t>
            </a:fld>
            <a:endParaRPr lang="zh-CN" altLang="en-US"/>
          </a:p>
        </p:txBody>
      </p:sp>
    </p:spTree>
    <p:extLst>
      <p:ext uri="{BB962C8B-B14F-4D97-AF65-F5344CB8AC3E}">
        <p14:creationId xmlns:p14="http://schemas.microsoft.com/office/powerpoint/2010/main" val="1994776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Different from the slightly straightforward </a:t>
            </a:r>
            <a:r>
              <a:rPr lang="en-US" altLang="zh-CN" sz="1200" b="0" i="1" u="none" strike="noStrike" kern="1200" baseline="0" dirty="0" smtClean="0">
                <a:solidFill>
                  <a:schemeClr val="tx1"/>
                </a:solidFill>
                <a:latin typeface="+mn-lt"/>
                <a:ea typeface="+mn-ea"/>
                <a:cs typeface="+mn-cs"/>
              </a:rPr>
              <a:t>Basic Feature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Behavior Feature</a:t>
            </a:r>
            <a:r>
              <a:rPr lang="en-US" altLang="zh-CN" sz="1200" b="0" i="0" u="none" strike="noStrike" kern="1200" baseline="0" dirty="0" smtClean="0">
                <a:solidFill>
                  <a:schemeClr val="tx1"/>
                </a:solidFill>
                <a:latin typeface="+mn-lt"/>
                <a:ea typeface="+mn-ea"/>
                <a:cs typeface="+mn-cs"/>
              </a:rPr>
              <a:t>,</a:t>
            </a:r>
          </a:p>
          <a:p>
            <a:r>
              <a:rPr lang="en-US" altLang="zh-CN" sz="1200" b="0" i="1" u="none" strike="noStrike" kern="1200" baseline="0" dirty="0" smtClean="0">
                <a:solidFill>
                  <a:schemeClr val="tx1"/>
                </a:solidFill>
                <a:latin typeface="+mn-lt"/>
                <a:ea typeface="+mn-ea"/>
                <a:cs typeface="+mn-cs"/>
              </a:rPr>
              <a:t>Interest Feature </a:t>
            </a:r>
            <a:r>
              <a:rPr lang="en-US" altLang="zh-CN" sz="1200" b="0" i="0" u="none" strike="noStrike" kern="1200" baseline="0" dirty="0" smtClean="0">
                <a:solidFill>
                  <a:schemeClr val="tx1"/>
                </a:solidFill>
                <a:latin typeface="+mn-lt"/>
                <a:ea typeface="+mn-ea"/>
                <a:cs typeface="+mn-cs"/>
              </a:rPr>
              <a:t>involves a process of labeling users with their interested</a:t>
            </a:r>
          </a:p>
          <a:p>
            <a:r>
              <a:rPr lang="en-US" altLang="zh-CN" sz="1200" b="0" i="0" u="none" strike="noStrike" kern="1200" baseline="0" dirty="0" smtClean="0">
                <a:solidFill>
                  <a:schemeClr val="tx1"/>
                </a:solidFill>
                <a:latin typeface="+mn-lt"/>
                <a:ea typeface="+mn-ea"/>
                <a:cs typeface="+mn-cs"/>
              </a:rPr>
              <a:t>topics based on their tweeted and retweeted microblogs.</a:t>
            </a:r>
          </a:p>
          <a:p>
            <a:r>
              <a:rPr lang="en-US" altLang="zh-CN" sz="1200" b="0" i="0" u="none" strike="noStrike" kern="1200" baseline="0" dirty="0" smtClean="0">
                <a:solidFill>
                  <a:schemeClr val="tx1"/>
                </a:solidFill>
                <a:latin typeface="+mn-lt"/>
                <a:ea typeface="+mn-ea"/>
                <a:cs typeface="+mn-cs"/>
              </a:rPr>
              <a:t> We have a lexicon made by some professionals. It consists of several </a:t>
            </a:r>
            <a:r>
              <a:rPr lang="en-US" altLang="zh-CN" sz="1200" b="0" i="1" u="none" strike="noStrike" kern="1200" baseline="0" dirty="0" smtClean="0">
                <a:solidFill>
                  <a:schemeClr val="tx1"/>
                </a:solidFill>
                <a:latin typeface="+mn-lt"/>
                <a:ea typeface="+mn-ea"/>
                <a:cs typeface="+mn-cs"/>
              </a:rPr>
              <a:t>topics</a:t>
            </a:r>
            <a:r>
              <a:rPr lang="en-US" altLang="zh-CN" sz="1200" b="0" i="0" u="none" strike="noStrike" kern="1200" baseline="0" dirty="0" smtClean="0">
                <a:solidFill>
                  <a:schemeClr val="tx1"/>
                </a:solidFill>
                <a:latin typeface="+mn-lt"/>
                <a:ea typeface="+mn-ea"/>
                <a:cs typeface="+mn-cs"/>
              </a:rPr>
              <a:t>, the interest feature of a user </a:t>
            </a:r>
            <a:r>
              <a:rPr lang="en-US" altLang="zh-CN" sz="1200" b="0" i="1" u="none" strike="noStrike" kern="1200" baseline="0" dirty="0" smtClean="0">
                <a:solidFill>
                  <a:schemeClr val="tx1"/>
                </a:solidFill>
                <a:latin typeface="+mn-lt"/>
                <a:ea typeface="+mn-ea"/>
                <a:cs typeface="+mn-cs"/>
              </a:rPr>
              <a:t>u </a:t>
            </a:r>
            <a:r>
              <a:rPr lang="en-US" altLang="zh-CN" sz="1200" b="0" i="0" u="none" strike="noStrike" kern="1200" baseline="0" dirty="0" smtClean="0">
                <a:solidFill>
                  <a:schemeClr val="tx1"/>
                </a:solidFill>
                <a:latin typeface="+mn-lt"/>
                <a:ea typeface="+mn-ea"/>
                <a:cs typeface="+mn-cs"/>
              </a:rPr>
              <a:t>is a normalized vector, in which each entry refers to the degree that </a:t>
            </a:r>
            <a:r>
              <a:rPr lang="en-US" altLang="zh-CN" sz="1200" b="0" i="1" u="none" strike="noStrike" kern="1200" baseline="0" dirty="0" smtClean="0">
                <a:solidFill>
                  <a:schemeClr val="tx1"/>
                </a:solidFill>
                <a:latin typeface="+mn-lt"/>
                <a:ea typeface="+mn-ea"/>
                <a:cs typeface="+mn-cs"/>
              </a:rPr>
              <a:t>u </a:t>
            </a:r>
            <a:r>
              <a:rPr lang="en-US" altLang="zh-CN" sz="1200" b="0" i="0" u="none" strike="noStrike" kern="1200" baseline="0" dirty="0" smtClean="0">
                <a:solidFill>
                  <a:schemeClr val="tx1"/>
                </a:solidFill>
                <a:latin typeface="+mn-lt"/>
                <a:ea typeface="+mn-ea"/>
                <a:cs typeface="+mn-cs"/>
              </a:rPr>
              <a:t>is interested in the corresponding </a:t>
            </a:r>
            <a:r>
              <a:rPr lang="en-US" altLang="zh-CN" sz="1200" b="0" i="1" u="none" strike="noStrike" kern="1200" baseline="0" dirty="0" smtClean="0">
                <a:solidFill>
                  <a:schemeClr val="tx1"/>
                </a:solidFill>
                <a:latin typeface="+mn-lt"/>
                <a:ea typeface="+mn-ea"/>
                <a:cs typeface="+mn-cs"/>
              </a:rPr>
              <a:t>topic</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The process of one microblogs is as follows: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Firstly, we perform </a:t>
            </a:r>
            <a:r>
              <a:rPr lang="en-US" altLang="zh-CN" sz="1200" b="1" dirty="0" smtClean="0">
                <a:solidFill>
                  <a:prstClr val="black"/>
                </a:solidFill>
              </a:rPr>
              <a:t>Word Segment to</a:t>
            </a:r>
            <a:r>
              <a:rPr lang="en-US" altLang="zh-CN" sz="1200" b="1" baseline="0" dirty="0" smtClean="0">
                <a:solidFill>
                  <a:prstClr val="black"/>
                </a:solidFill>
              </a:rPr>
              <a:t> </a:t>
            </a:r>
            <a:r>
              <a:rPr lang="en-US" altLang="zh-CN" sz="1200" b="1" dirty="0" err="1" smtClean="0">
                <a:solidFill>
                  <a:prstClr val="black"/>
                </a:solidFill>
              </a:rPr>
              <a:t>Microblog:b</a:t>
            </a:r>
            <a:r>
              <a:rPr lang="en-US" altLang="zh-CN" sz="1200" b="1" dirty="0" smtClean="0">
                <a:solidFill>
                  <a:prstClr val="black"/>
                </a:solidFill>
              </a:rPr>
              <a:t> ,</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9</a:t>
            </a:fld>
            <a:endParaRPr lang="zh-CN" altLang="en-US"/>
          </a:p>
        </p:txBody>
      </p:sp>
    </p:spTree>
    <p:extLst>
      <p:ext uri="{BB962C8B-B14F-4D97-AF65-F5344CB8AC3E}">
        <p14:creationId xmlns:p14="http://schemas.microsoft.com/office/powerpoint/2010/main" val="310412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5400">
                <a:solidFill>
                  <a:srgbClr val="000080"/>
                </a:solidFill>
                <a:latin typeface="+mj-l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20AFE07-B4F1-4769-B8C8-B4A2E79893B5}" type="datetime1">
              <a:rPr lang="zh-CN" altLang="en-US" smtClean="0"/>
              <a:t>2018/5/23</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pPr/>
              <a:t>‹#›</a:t>
            </a:fld>
            <a:endParaRPr lang="zh-CN" altLang="en-US" dirty="0"/>
          </a:p>
        </p:txBody>
      </p:sp>
    </p:spTree>
    <p:extLst>
      <p:ext uri="{BB962C8B-B14F-4D97-AF65-F5344CB8AC3E}">
        <p14:creationId xmlns:p14="http://schemas.microsoft.com/office/powerpoint/2010/main" val="36210285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A26EEED-E023-4400-A730-B0F4C9293F8B}" type="datetime1">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4964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E7B3E0-2C9A-4757-8E54-874BB1FD8753}" type="datetime1">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16496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74650" y="190469"/>
            <a:ext cx="8394700" cy="904874"/>
          </a:xfrm>
        </p:spPr>
        <p:txBody>
          <a:bodyPr>
            <a:normAutofit/>
          </a:bodyPr>
          <a:lstStyle>
            <a:lvl1pPr>
              <a:defRPr sz="3200" b="0">
                <a:solidFill>
                  <a:srgbClr val="000080"/>
                </a:solidFill>
                <a:latin typeface="Arial" panose="020B0604020202020204" pitchFamily="34" charset="0"/>
                <a:cs typeface="Arial"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74650" y="1095342"/>
            <a:ext cx="8394700" cy="5069151"/>
          </a:xfrm>
        </p:spPr>
        <p:txBody>
          <a:bodyPr/>
          <a:lstStyle>
            <a:lvl1pPr marL="324000" indent="-324000">
              <a:buClr>
                <a:srgbClr val="000080"/>
              </a:buClr>
              <a:buSzPct val="70000"/>
              <a:buFont typeface="Wingdings" panose="05000000000000000000" pitchFamily="2" charset="2"/>
              <a:buChar char="Ø"/>
              <a:defRPr sz="2600">
                <a:latin typeface="Arial" panose="020B0604020202020204" pitchFamily="34" charset="0"/>
                <a:cs typeface="Arial" panose="020B0604020202020204" pitchFamily="34" charset="0"/>
              </a:defRPr>
            </a:lvl1pPr>
            <a:lvl2pPr marL="540000" indent="-288000">
              <a:buClr>
                <a:srgbClr val="000080"/>
              </a:buClr>
              <a:defRPr sz="2200">
                <a:latin typeface="Arial" panose="020B0604020202020204" pitchFamily="34" charset="0"/>
                <a:cs typeface="Arial" panose="020B0604020202020204" pitchFamily="34" charset="0"/>
              </a:defRPr>
            </a:lvl2pPr>
            <a:lvl3pPr marL="792000" indent="-288000">
              <a:buClr>
                <a:srgbClr val="000080"/>
              </a:buClr>
              <a:buFont typeface="Wingdings" panose="05000000000000000000" pitchFamily="2" charset="2"/>
              <a:buChar char="ü"/>
              <a:defRPr sz="2200">
                <a:latin typeface="Arial" panose="020B0604020202020204" pitchFamily="34" charset="0"/>
                <a:cs typeface="Arial" panose="020B0604020202020204" pitchFamily="34" charset="0"/>
              </a:defRPr>
            </a:lvl3pPr>
            <a:lvl4pPr marL="1152000" indent="-288000">
              <a:buClr>
                <a:srgbClr val="000080"/>
              </a:buClr>
              <a:buSzPct val="50000"/>
              <a:buFont typeface="Wingdings" panose="05000000000000000000" pitchFamily="2" charset="2"/>
              <a:buChar char="n"/>
              <a:defRPr sz="2200">
                <a:latin typeface="Arial" panose="020B0604020202020204" pitchFamily="34" charset="0"/>
                <a:cs typeface="Arial" panose="020B0604020202020204" pitchFamily="34" charset="0"/>
              </a:defRPr>
            </a:lvl4pPr>
            <a:lvl5pPr marL="1152000" indent="-288000">
              <a:buClr>
                <a:srgbClr val="000080"/>
              </a:buClr>
              <a:buFont typeface="宋体" panose="02010600030101010101" pitchFamily="2" charset="-122"/>
              <a:buChar char="‐"/>
              <a:defRPr sz="2200">
                <a:latin typeface="Arial" panose="020B0604020202020204" pitchFamily="34" charset="0"/>
                <a:cs typeface="Arial" panose="020B060402020202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EDF118C5-EEBE-4FB4-AB5E-562AB327789C}" type="datetime1">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a:xfrm>
            <a:off x="6951109" y="6489912"/>
            <a:ext cx="2057400" cy="365125"/>
          </a:xfrm>
        </p:spPr>
        <p:txBody>
          <a:bodyPr/>
          <a:lstStyle>
            <a:lvl1pPr>
              <a:defRPr sz="1600">
                <a:solidFill>
                  <a:schemeClr val="bg1">
                    <a:lumMod val="50000"/>
                  </a:schemeClr>
                </a:solidFill>
              </a:defRPr>
            </a:lvl1pPr>
          </a:lstStyle>
          <a:p>
            <a:fld id="{E3756F1F-84DF-4859-8AE8-4B3E0E674450}" type="slidenum">
              <a:rPr lang="zh-CN" altLang="en-US" smtClean="0"/>
              <a:pPr/>
              <a:t>‹#›</a:t>
            </a:fld>
            <a:endParaRPr lang="zh-CN" altLang="en-US" dirty="0"/>
          </a:p>
        </p:txBody>
      </p:sp>
    </p:spTree>
    <p:extLst>
      <p:ext uri="{BB962C8B-B14F-4D97-AF65-F5344CB8AC3E}">
        <p14:creationId xmlns:p14="http://schemas.microsoft.com/office/powerpoint/2010/main" val="34591629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6A9F77F-982D-4F78-ADE9-66BE32ABFB87}" type="datetime1">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302889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64AF10B-D271-44BA-ABA8-1752DDE10E39}" type="datetime1">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324926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E1BC154-B2DD-41C9-B9D6-8DCFE1CBF107}" type="datetime1">
              <a:rPr lang="zh-CN" altLang="en-US" smtClean="0"/>
              <a:t>2018/5/23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50661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8297903-BC12-4D4D-A4B4-A28E6E0FEFCE}" type="datetime1">
              <a:rPr lang="zh-CN" altLang="en-US" smtClean="0"/>
              <a:t>2018/5/23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08544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FFE49-DE93-4249-B945-B613023F71B7}" type="datetime1">
              <a:rPr lang="zh-CN" altLang="en-US" smtClean="0"/>
              <a:t>2018/5/23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60152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3E1CB21-A25D-4B7A-B9CC-E847742213FB}" type="datetime1">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23051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A5977BF-88A2-4219-A7C6-7EFAAE9D7EED}" type="datetime1">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64082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CD54D-88BC-4ECF-A856-40A50DEA7032}" type="datetime1">
              <a:rPr lang="zh-CN" altLang="en-US" smtClean="0"/>
              <a:t>2018/5/23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3109203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024" y="1182415"/>
            <a:ext cx="8901953" cy="1012324"/>
          </a:xfrm>
        </p:spPr>
        <p:txBody>
          <a:bodyPr>
            <a:noAutofit/>
          </a:bodyPr>
          <a:lstStyle/>
          <a:p>
            <a:r>
              <a:rPr lang="en-US" altLang="zh-CN" sz="3600" b="1" dirty="0">
                <a:latin typeface="Arial" panose="020B0604020202020204" pitchFamily="34" charset="0"/>
                <a:ea typeface="Arial Unicode MS" panose="020B0604020202020204" pitchFamily="34" charset="-122"/>
                <a:cs typeface="Arial" panose="020B0604020202020204" pitchFamily="34" charset="0"/>
              </a:rPr>
              <a:t>Incorporating User Grouping into </a:t>
            </a:r>
            <a:r>
              <a:rPr lang="en-US" altLang="zh-CN" sz="3600" b="1" dirty="0" smtClean="0">
                <a:latin typeface="Arial" panose="020B0604020202020204" pitchFamily="34" charset="0"/>
                <a:ea typeface="Arial Unicode MS" panose="020B0604020202020204" pitchFamily="34" charset="-122"/>
                <a:cs typeface="Arial" panose="020B0604020202020204" pitchFamily="34" charset="0"/>
              </a:rPr>
              <a:t>Retweeting Behavior Modeling</a:t>
            </a:r>
            <a:endParaRPr lang="zh-CN" altLang="en-US" sz="3600" b="1" dirty="0">
              <a:latin typeface="Arial" panose="020B0604020202020204" pitchFamily="34" charset="0"/>
              <a:ea typeface="Arial Unicode MS" panose="020B0604020202020204" pitchFamily="34" charset="-122"/>
              <a:cs typeface="Arial" panose="020B0604020202020204" pitchFamily="34" charset="0"/>
            </a:endParaRPr>
          </a:p>
        </p:txBody>
      </p:sp>
      <p:sp>
        <p:nvSpPr>
          <p:cNvPr id="3" name="副标题 2"/>
          <p:cNvSpPr>
            <a:spLocks noGrp="1"/>
          </p:cNvSpPr>
          <p:nvPr>
            <p:ph type="subTitle" idx="1"/>
          </p:nvPr>
        </p:nvSpPr>
        <p:spPr>
          <a:xfrm>
            <a:off x="183159" y="3066491"/>
            <a:ext cx="8812924" cy="1734207"/>
          </a:xfrm>
        </p:spPr>
        <p:txBody>
          <a:bodyPr>
            <a:normAutofit lnSpcReduction="10000"/>
          </a:bodyPr>
          <a:lstStyle/>
          <a:p>
            <a:r>
              <a:rPr lang="en-US" altLang="zh-CN" sz="2000" b="1" dirty="0" err="1" smtClean="0"/>
              <a:t>Jinhai</a:t>
            </a:r>
            <a:r>
              <a:rPr lang="en-US" altLang="zh-CN" sz="2000" b="1" dirty="0" smtClean="0"/>
              <a:t> Zhu</a:t>
            </a:r>
            <a:r>
              <a:rPr lang="en-US" altLang="zh-CN" sz="2000" b="1" baseline="30000" dirty="0" smtClean="0"/>
              <a:t>1,2</a:t>
            </a:r>
            <a:r>
              <a:rPr lang="en-US" altLang="zh-CN" sz="2000" dirty="0" smtClean="0"/>
              <a:t>, </a:t>
            </a:r>
            <a:r>
              <a:rPr lang="en-US" altLang="zh-CN" sz="2000" dirty="0" err="1" smtClean="0"/>
              <a:t>Shuai</a:t>
            </a:r>
            <a:r>
              <a:rPr lang="en-US" altLang="zh-CN" sz="2000" dirty="0" smtClean="0"/>
              <a:t> Ma</a:t>
            </a:r>
            <a:r>
              <a:rPr lang="en-US" altLang="zh-CN" sz="2000" baseline="30000" dirty="0" smtClean="0"/>
              <a:t>1,2</a:t>
            </a:r>
            <a:r>
              <a:rPr lang="en-US" altLang="zh-CN" sz="2000" dirty="0" smtClean="0"/>
              <a:t>, Hui Zhang</a:t>
            </a:r>
            <a:r>
              <a:rPr lang="en-US" altLang="zh-CN" sz="2000" baseline="30000" dirty="0" smtClean="0"/>
              <a:t>1,2</a:t>
            </a:r>
            <a:r>
              <a:rPr lang="en-US" altLang="zh-CN" sz="2000" dirty="0" smtClean="0"/>
              <a:t>, </a:t>
            </a:r>
            <a:r>
              <a:rPr lang="en-US" altLang="zh-CN" sz="2000" dirty="0" err="1" smtClean="0"/>
              <a:t>Chunming</a:t>
            </a:r>
            <a:r>
              <a:rPr lang="en-US" altLang="zh-CN" sz="2000" dirty="0" smtClean="0"/>
              <a:t>  Hu</a:t>
            </a:r>
            <a:r>
              <a:rPr lang="en-US" altLang="zh-CN" sz="2000" baseline="30000" dirty="0" smtClean="0"/>
              <a:t>1,2</a:t>
            </a:r>
            <a:r>
              <a:rPr lang="en-US" altLang="zh-CN" sz="2000" dirty="0" smtClean="0"/>
              <a:t> and </a:t>
            </a:r>
            <a:r>
              <a:rPr lang="en-US" altLang="zh-CN" sz="2000" dirty="0" err="1" smtClean="0"/>
              <a:t>Xiong</a:t>
            </a:r>
            <a:r>
              <a:rPr lang="en-US" altLang="zh-CN" sz="2000" dirty="0" smtClean="0"/>
              <a:t> Li</a:t>
            </a:r>
            <a:r>
              <a:rPr lang="en-US" altLang="zh-CN" sz="2000" baseline="30000" dirty="0" smtClean="0"/>
              <a:t>3</a:t>
            </a:r>
            <a:endParaRPr lang="en-US" altLang="zh-CN" sz="2000" baseline="30000" dirty="0"/>
          </a:p>
          <a:p>
            <a:r>
              <a:rPr lang="en-US" altLang="zh-CN" sz="1800" baseline="30000" dirty="0"/>
              <a:t>1</a:t>
            </a:r>
            <a:r>
              <a:rPr lang="en-US" altLang="zh-CN" sz="1800" dirty="0"/>
              <a:t>SKLSDE Lab, </a:t>
            </a:r>
            <a:r>
              <a:rPr lang="en-US" altLang="zh-CN" sz="1800" dirty="0" err="1"/>
              <a:t>Beihang</a:t>
            </a:r>
            <a:r>
              <a:rPr lang="en-US" altLang="zh-CN" sz="1800" dirty="0"/>
              <a:t> University, </a:t>
            </a:r>
            <a:r>
              <a:rPr lang="en-US" altLang="zh-CN" sz="1800" dirty="0" smtClean="0"/>
              <a:t>China</a:t>
            </a:r>
          </a:p>
          <a:p>
            <a:r>
              <a:rPr lang="en-US" altLang="zh-CN" sz="1800" baseline="30000" dirty="0" smtClean="0"/>
              <a:t>2</a:t>
            </a:r>
            <a:r>
              <a:rPr lang="en-US" altLang="zh-CN" sz="1800" dirty="0" smtClean="0"/>
              <a:t>Beijing </a:t>
            </a:r>
            <a:r>
              <a:rPr lang="en-US" altLang="zh-CN" sz="1800" dirty="0"/>
              <a:t>Advanced Innovation Center for Big Data and Brain Computing     </a:t>
            </a:r>
          </a:p>
          <a:p>
            <a:r>
              <a:rPr lang="en-US" altLang="zh-CN" sz="1800" baseline="30000" dirty="0" smtClean="0"/>
              <a:t>3</a:t>
            </a:r>
            <a:r>
              <a:rPr lang="en-US" altLang="zh-CN" sz="1800" dirty="0" smtClean="0"/>
              <a:t>National </a:t>
            </a:r>
            <a:r>
              <a:rPr lang="en-US" altLang="zh-CN" sz="1800" dirty="0"/>
              <a:t>Computer Network Emergency Response Technical Team/Coordination</a:t>
            </a:r>
          </a:p>
          <a:p>
            <a:r>
              <a:rPr lang="en-US" altLang="zh-CN" sz="1800" dirty="0"/>
              <a:t>Center of China</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65" y="5135839"/>
            <a:ext cx="5075383" cy="1063342"/>
          </a:xfrm>
          <a:prstGeom prst="rect">
            <a:avLst/>
          </a:prstGeom>
        </p:spPr>
      </p:pic>
      <p:sp>
        <p:nvSpPr>
          <p:cNvPr id="6" name="灯片编号占位符 5"/>
          <p:cNvSpPr>
            <a:spLocks noGrp="1"/>
          </p:cNvSpPr>
          <p:nvPr>
            <p:ph type="sldNum" sz="quarter" idx="12"/>
          </p:nvPr>
        </p:nvSpPr>
        <p:spPr>
          <a:xfrm>
            <a:off x="6938683" y="6492875"/>
            <a:ext cx="2057400" cy="365125"/>
          </a:xfrm>
        </p:spPr>
        <p:txBody>
          <a:bodyPr/>
          <a:lstStyle/>
          <a:p>
            <a:fld id="{25865DF1-B9FC-415D-ABDE-15D6573A65C0}" type="slidenum">
              <a:rPr lang="zh-CN" altLang="en-US" sz="1600" smtClean="0">
                <a:solidFill>
                  <a:schemeClr val="bg1">
                    <a:lumMod val="50000"/>
                  </a:schemeClr>
                </a:solidFill>
              </a:rPr>
              <a:pPr/>
              <a:t>1</a:t>
            </a:fld>
            <a:endParaRPr lang="zh-CN" altLang="en-US" dirty="0">
              <a:solidFill>
                <a:schemeClr val="bg1">
                  <a:lumMod val="50000"/>
                </a:schemeClr>
              </a:solidFill>
            </a:endParaRPr>
          </a:p>
        </p:txBody>
      </p:sp>
      <p:pic>
        <p:nvPicPr>
          <p:cNvPr id="22530" name="Picture 2" descr="C:\Users\zhujh\Desktop\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6303" y="5257799"/>
            <a:ext cx="2680139" cy="791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082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fontScale="92500" lnSpcReduction="10000"/>
          </a:bodyPr>
          <a:lstStyle/>
          <a:p>
            <a:pPr>
              <a:lnSpc>
                <a:spcPct val="200000"/>
              </a:lnSpc>
            </a:pPr>
            <a:r>
              <a:rPr lang="en-US" altLang="zh-CN" dirty="0"/>
              <a:t>Overview of System </a:t>
            </a:r>
            <a:r>
              <a:rPr lang="en-US" altLang="zh-CN" dirty="0" err="1" smtClean="0"/>
              <a:t>GruBa</a:t>
            </a:r>
            <a:endParaRPr lang="en-US" altLang="zh-CN" dirty="0" smtClean="0"/>
          </a:p>
          <a:p>
            <a:pPr>
              <a:lnSpc>
                <a:spcPct val="200000"/>
              </a:lnSpc>
            </a:pPr>
            <a:r>
              <a:rPr lang="en-US" altLang="zh-CN" dirty="0"/>
              <a:t>Feature Extraction</a:t>
            </a:r>
          </a:p>
          <a:p>
            <a:pPr>
              <a:lnSpc>
                <a:spcPct val="200000"/>
              </a:lnSpc>
            </a:pPr>
            <a:r>
              <a:rPr lang="en-US" altLang="zh-CN" b="1" dirty="0"/>
              <a:t>User Clustering</a:t>
            </a:r>
          </a:p>
          <a:p>
            <a:pPr>
              <a:lnSpc>
                <a:spcPct val="200000"/>
              </a:lnSpc>
            </a:pPr>
            <a:r>
              <a:rPr lang="en-US" altLang="zh-CN" dirty="0"/>
              <a:t>Group based </a:t>
            </a:r>
            <a:r>
              <a:rPr lang="en-US" altLang="zh-CN" dirty="0" smtClean="0"/>
              <a:t>Retweeting Behavior </a:t>
            </a:r>
            <a:r>
              <a:rPr lang="en-US" altLang="zh-CN" dirty="0"/>
              <a:t>Modeling</a:t>
            </a:r>
          </a:p>
          <a:p>
            <a:pPr>
              <a:lnSpc>
                <a:spcPct val="200000"/>
              </a:lnSpc>
            </a:pPr>
            <a:r>
              <a:rPr lang="en-US" altLang="zh-CN" dirty="0" smtClean="0"/>
              <a:t>Experimental Study</a:t>
            </a:r>
            <a:endParaRPr lang="en-US" altLang="zh-CN"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10</a:t>
            </a:fld>
            <a:endParaRPr lang="zh-CN" altLang="en-US" dirty="0"/>
          </a:p>
        </p:txBody>
      </p:sp>
    </p:spTree>
    <p:extLst>
      <p:ext uri="{BB962C8B-B14F-4D97-AF65-F5344CB8AC3E}">
        <p14:creationId xmlns:p14="http://schemas.microsoft.com/office/powerpoint/2010/main" val="3459259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a:bodyPr>
          <a:lstStyle/>
          <a:p>
            <a:r>
              <a:rPr lang="en-US" altLang="zh-CN" b="1" dirty="0"/>
              <a:t>User Clustering</a:t>
            </a:r>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11</a:t>
            </a:fld>
            <a:endParaRPr lang="zh-CN" altLang="en-US" dirty="0"/>
          </a:p>
        </p:txBody>
      </p:sp>
      <p:sp>
        <p:nvSpPr>
          <p:cNvPr id="26" name="内容占位符 2"/>
          <p:cNvSpPr txBox="1">
            <a:spLocks/>
          </p:cNvSpPr>
          <p:nvPr/>
        </p:nvSpPr>
        <p:spPr>
          <a:xfrm>
            <a:off x="323594" y="1112841"/>
            <a:ext cx="8246838" cy="1242902"/>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500" b="1" dirty="0">
                <a:latin typeface="Arial" panose="020B0604020202020204" pitchFamily="34" charset="0"/>
              </a:rPr>
              <a:t>(1) K-</a:t>
            </a:r>
            <a:r>
              <a:rPr lang="en-US" altLang="zh-CN" sz="2500" b="1" dirty="0" err="1">
                <a:latin typeface="Arial" panose="020B0604020202020204" pitchFamily="34" charset="0"/>
              </a:rPr>
              <a:t>Gru</a:t>
            </a:r>
            <a:r>
              <a:rPr lang="en-US" altLang="zh-CN" sz="2500" b="1" dirty="0">
                <a:latin typeface="Arial" panose="020B0604020202020204" pitchFamily="34" charset="0"/>
              </a:rPr>
              <a:t>: Clustering in </a:t>
            </a:r>
            <a:r>
              <a:rPr lang="en-US" altLang="zh-CN" sz="2500" b="1" dirty="0" err="1">
                <a:latin typeface="Arial" panose="020B0604020202020204" pitchFamily="34" charset="0"/>
              </a:rPr>
              <a:t>GruBa</a:t>
            </a:r>
            <a:endParaRPr lang="en-US" altLang="zh-CN" sz="2500" b="1" dirty="0">
              <a:latin typeface="Arial" panose="020B0604020202020204" pitchFamily="34" charset="0"/>
            </a:endParaRPr>
          </a:p>
          <a:p>
            <a:pPr marL="0" indent="0">
              <a:buNone/>
            </a:pPr>
            <a:r>
              <a:rPr lang="en-US" altLang="zh-CN" sz="2000" dirty="0" smtClean="0"/>
              <a:t>      Providing </a:t>
            </a:r>
            <a:r>
              <a:rPr lang="en-US" altLang="zh-CN" sz="2000" dirty="0"/>
              <a:t>the </a:t>
            </a:r>
            <a:r>
              <a:rPr lang="en-US" altLang="zh-CN" sz="2000" i="1" dirty="0"/>
              <a:t>Feature Data</a:t>
            </a:r>
            <a:r>
              <a:rPr lang="en-US" altLang="zh-CN" sz="2000" dirty="0"/>
              <a:t>, the User Clustering module takes the charge </a:t>
            </a:r>
            <a:r>
              <a:rPr lang="en-US" altLang="zh-CN" sz="2000" dirty="0" smtClean="0"/>
              <a:t>of grouping </a:t>
            </a:r>
            <a:r>
              <a:rPr lang="en-US" altLang="zh-CN" sz="2000" dirty="0"/>
              <a:t>each user concerned into a proper cluster</a:t>
            </a:r>
            <a:r>
              <a:rPr lang="en-US" altLang="zh-CN" sz="2000" dirty="0" smtClean="0">
                <a:latin typeface="Arial" panose="020B0604020202020204" pitchFamily="34" charset="0"/>
              </a:rPr>
              <a:t>: </a:t>
            </a:r>
          </a:p>
          <a:p>
            <a:pPr marL="0" indent="0">
              <a:buNone/>
            </a:pPr>
            <a:endParaRPr lang="en-US" altLang="zh-CN" sz="2000" dirty="0">
              <a:latin typeface="Arial" panose="020B0604020202020204" pitchFamily="34" charset="0"/>
            </a:endParaRPr>
          </a:p>
        </p:txBody>
      </p:sp>
      <mc:AlternateContent xmlns:mc="http://schemas.openxmlformats.org/markup-compatibility/2006" xmlns:a14="http://schemas.microsoft.com/office/drawing/2010/main">
        <mc:Choice Requires="a14">
          <p:sp>
            <p:nvSpPr>
              <p:cNvPr id="5" name="矩形 4"/>
              <p:cNvSpPr/>
              <p:nvPr/>
            </p:nvSpPr>
            <p:spPr>
              <a:xfrm>
                <a:off x="1241757" y="2914153"/>
                <a:ext cx="5375702" cy="976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a:rPr>
                          </m:ctrlPr>
                        </m:sSubPr>
                        <m:e>
                          <m:r>
                            <m:rPr>
                              <m:sty m:val="p"/>
                            </m:rPr>
                            <a:rPr lang="en-US" altLang="zh-CN">
                              <a:latin typeface="Cambria Math"/>
                            </a:rPr>
                            <m:t>G</m:t>
                          </m:r>
                        </m:e>
                        <m:sub>
                          <m:r>
                            <m:rPr>
                              <m:sty m:val="p"/>
                            </m:rPr>
                            <a:rPr lang="en-US" altLang="zh-CN">
                              <a:latin typeface="Cambria Math"/>
                            </a:rPr>
                            <m:t>e</m:t>
                          </m:r>
                        </m:sub>
                      </m:sSub>
                      <m:r>
                        <a:rPr lang="en-US" altLang="zh-CN">
                          <a:latin typeface="Cambria Math"/>
                        </a:rPr>
                        <m:t> =  </m:t>
                      </m:r>
                      <m:d>
                        <m:dPr>
                          <m:begChr m:val="{"/>
                          <m:endChr m:val=""/>
                          <m:ctrlPr>
                            <a:rPr lang="zh-CN" altLang="zh-CN" i="1">
                              <a:latin typeface="Cambria Math"/>
                            </a:rPr>
                          </m:ctrlPr>
                        </m:dPr>
                        <m:e>
                          <m:eqArr>
                            <m:eqArrPr>
                              <m:ctrlPr>
                                <a:rPr lang="zh-CN" altLang="zh-CN" i="1">
                                  <a:latin typeface="Cambria Math"/>
                                </a:rPr>
                              </m:ctrlPr>
                            </m:eqArrPr>
                            <m:e>
                              <m:sSup>
                                <m:sSupPr>
                                  <m:ctrlPr>
                                    <a:rPr lang="zh-CN" altLang="zh-CN" i="1">
                                      <a:latin typeface="Cambria Math"/>
                                    </a:rPr>
                                  </m:ctrlPr>
                                </m:sSupPr>
                                <m:e>
                                  <m:r>
                                    <a:rPr lang="en-US" altLang="zh-CN">
                                      <a:latin typeface="Cambria Math"/>
                                    </a:rPr>
                                    <m:t>(</m:t>
                                  </m:r>
                                  <m:sSubSup>
                                    <m:sSubSupPr>
                                      <m:ctrlPr>
                                        <a:rPr lang="zh-CN" altLang="zh-CN" i="1">
                                          <a:latin typeface="Cambria Math"/>
                                        </a:rPr>
                                      </m:ctrlPr>
                                    </m:sSubSupPr>
                                    <m:e>
                                      <m:r>
                                        <m:rPr>
                                          <m:sty m:val="p"/>
                                        </m:rPr>
                                        <a:rPr lang="en-US" altLang="zh-CN">
                                          <a:latin typeface="Cambria Math"/>
                                        </a:rPr>
                                        <m:t>Y</m:t>
                                      </m:r>
                                    </m:e>
                                    <m:sub>
                                      <m:r>
                                        <m:rPr>
                                          <m:sty m:val="p"/>
                                        </m:rPr>
                                        <a:rPr lang="en-US" altLang="zh-CN">
                                          <a:latin typeface="Cambria Math"/>
                                        </a:rPr>
                                        <m:t>e</m:t>
                                      </m:r>
                                    </m:sub>
                                    <m:sup>
                                      <m:r>
                                        <a:rPr lang="en-US" altLang="zh-CN">
                                          <a:latin typeface="Cambria Math"/>
                                        </a:rPr>
                                        <m:t> </m:t>
                                      </m:r>
                                    </m:sup>
                                  </m:sSubSup>
                                  <m:r>
                                    <a:rPr lang="en-US" altLang="zh-CN" i="1">
                                      <a:latin typeface="Cambria Math"/>
                                    </a:rPr>
                                    <m:t>−</m:t>
                                  </m:r>
                                  <m:r>
                                    <a:rPr lang="en-US" altLang="zh-CN">
                                      <a:latin typeface="Cambria Math"/>
                                    </a:rPr>
                                    <m:t> </m:t>
                                  </m:r>
                                  <m:sSubSup>
                                    <m:sSubSupPr>
                                      <m:ctrlPr>
                                        <a:rPr lang="zh-CN" altLang="zh-CN" i="1">
                                          <a:latin typeface="Cambria Math"/>
                                        </a:rPr>
                                      </m:ctrlPr>
                                    </m:sSubSupPr>
                                    <m:e>
                                      <m:r>
                                        <m:rPr>
                                          <m:sty m:val="p"/>
                                        </m:rPr>
                                        <a:rPr lang="en-US" altLang="zh-CN">
                                          <a:latin typeface="Cambria Math"/>
                                        </a:rPr>
                                        <m:t>Z</m:t>
                                      </m:r>
                                    </m:e>
                                    <m:sub>
                                      <m:r>
                                        <m:rPr>
                                          <m:sty m:val="p"/>
                                        </m:rPr>
                                        <a:rPr lang="en-US" altLang="zh-CN">
                                          <a:latin typeface="Cambria Math"/>
                                        </a:rPr>
                                        <m:t>e</m:t>
                                      </m:r>
                                    </m:sub>
                                    <m:sup>
                                      <m:r>
                                        <a:rPr lang="en-US" altLang="zh-CN">
                                          <a:latin typeface="Cambria Math"/>
                                        </a:rPr>
                                        <m:t> </m:t>
                                      </m:r>
                                    </m:sup>
                                  </m:sSubSup>
                                  <m:r>
                                    <a:rPr lang="en-US" altLang="zh-CN">
                                      <a:latin typeface="Cambria Math"/>
                                    </a:rPr>
                                    <m:t>)</m:t>
                                  </m:r>
                                </m:e>
                                <m:sup>
                                  <m:r>
                                    <a:rPr lang="en-US" altLang="zh-CN">
                                      <a:latin typeface="Cambria Math"/>
                                    </a:rPr>
                                    <m:t>2</m:t>
                                  </m:r>
                                </m:sup>
                              </m:sSup>
                              <m:r>
                                <a:rPr lang="en-US" altLang="zh-CN">
                                  <a:latin typeface="Cambria Math"/>
                                </a:rPr>
                                <m:t>  </m:t>
                              </m:r>
                              <m:sSubSup>
                                <m:sSubSupPr>
                                  <m:ctrlPr>
                                    <a:rPr lang="zh-CN" altLang="zh-CN" i="1">
                                      <a:latin typeface="Cambria Math"/>
                                    </a:rPr>
                                  </m:ctrlPr>
                                </m:sSubSupPr>
                                <m:e>
                                  <m:r>
                                    <a:rPr lang="en-US" altLang="zh-CN">
                                      <a:latin typeface="Cambria Math"/>
                                    </a:rPr>
                                    <m:t>             </m:t>
                                  </m:r>
                                  <m:r>
                                    <m:rPr>
                                      <m:sty m:val="p"/>
                                    </m:rPr>
                                    <a:rPr lang="en-US" altLang="zh-CN">
                                      <a:latin typeface="Cambria Math"/>
                                    </a:rPr>
                                    <m:t>Y</m:t>
                                  </m:r>
                                </m:e>
                                <m:sub>
                                  <m:r>
                                    <m:rPr>
                                      <m:sty m:val="p"/>
                                    </m:rPr>
                                    <a:rPr lang="en-US" altLang="zh-CN">
                                      <a:latin typeface="Cambria Math"/>
                                    </a:rPr>
                                    <m:t>e</m:t>
                                  </m:r>
                                </m:sub>
                                <m:sup>
                                  <m:r>
                                    <a:rPr lang="en-US" altLang="zh-CN">
                                      <a:latin typeface="Cambria Math"/>
                                    </a:rPr>
                                    <m:t> </m:t>
                                  </m:r>
                                </m:sup>
                              </m:sSubSup>
                              <m:r>
                                <a:rPr lang="en-US" altLang="zh-CN">
                                  <a:latin typeface="Cambria Math"/>
                                </a:rPr>
                                <m:t>/</m:t>
                              </m:r>
                              <m:sSubSup>
                                <m:sSubSupPr>
                                  <m:ctrlPr>
                                    <a:rPr lang="zh-CN" altLang="zh-CN" i="1">
                                      <a:latin typeface="Cambria Math"/>
                                    </a:rPr>
                                  </m:ctrlPr>
                                </m:sSubSupPr>
                                <m:e>
                                  <m:r>
                                    <m:rPr>
                                      <m:sty m:val="p"/>
                                    </m:rPr>
                                    <a:rPr lang="en-US" altLang="zh-CN">
                                      <a:latin typeface="Cambria Math"/>
                                    </a:rPr>
                                    <m:t>Z</m:t>
                                  </m:r>
                                </m:e>
                                <m:sub>
                                  <m:r>
                                    <m:rPr>
                                      <m:sty m:val="p"/>
                                    </m:rPr>
                                    <a:rPr lang="en-US" altLang="zh-CN">
                                      <a:latin typeface="Cambria Math"/>
                                    </a:rPr>
                                    <m:t>e</m:t>
                                  </m:r>
                                </m:sub>
                                <m:sup>
                                  <m:r>
                                    <a:rPr lang="en-US" altLang="zh-CN">
                                      <a:latin typeface="Cambria Math"/>
                                    </a:rPr>
                                    <m:t> </m:t>
                                  </m:r>
                                </m:sup>
                              </m:sSubSup>
                              <m:r>
                                <m:rPr>
                                  <m:nor/>
                                </m:rPr>
                                <a:rPr lang="en-US" altLang="zh-CN" b="0" i="0" smtClean="0">
                                  <a:latin typeface="Cambria Math"/>
                                </a:rPr>
                                <m:t> </m:t>
                              </m:r>
                              <m:r>
                                <m:rPr>
                                  <m:nor/>
                                </m:rPr>
                                <a:rPr lang="en-US" altLang="zh-CN" b="0" i="0" smtClean="0">
                                  <a:latin typeface="Cambria Math"/>
                                </a:rPr>
                                <m:t>is</m:t>
                              </m:r>
                              <m:r>
                                <m:rPr>
                                  <m:nor/>
                                </m:rPr>
                                <a:rPr lang="en-US" altLang="zh-CN" b="0" i="0" smtClean="0">
                                  <a:latin typeface="Cambria Math"/>
                                </a:rPr>
                                <m:t> </m:t>
                              </m:r>
                              <m:r>
                                <m:rPr>
                                  <m:nor/>
                                </m:rPr>
                                <a:rPr lang="en-US" altLang="zh-CN"/>
                                <m:t>numerical</m:t>
                              </m:r>
                            </m:e>
                            <m:e>
                              <m:sSub>
                                <m:sSubPr>
                                  <m:ctrlPr>
                                    <a:rPr lang="zh-CN" altLang="zh-CN" i="1">
                                      <a:latin typeface="Cambria Math"/>
                                    </a:rPr>
                                  </m:ctrlPr>
                                </m:sSubPr>
                                <m:e>
                                  <m:r>
                                    <m:rPr>
                                      <m:sty m:val="p"/>
                                    </m:rPr>
                                    <a:rPr lang="en-US" altLang="zh-CN">
                                      <a:latin typeface="Cambria Math"/>
                                    </a:rPr>
                                    <m:t>H</m:t>
                                  </m:r>
                                </m:e>
                                <m:sub>
                                  <m:r>
                                    <m:rPr>
                                      <m:sty m:val="p"/>
                                    </m:rPr>
                                    <a:rPr lang="en-US" altLang="zh-CN">
                                      <a:latin typeface="Cambria Math"/>
                                    </a:rPr>
                                    <m:t>e</m:t>
                                  </m:r>
                                </m:sub>
                              </m:sSub>
                              <m:r>
                                <a:rPr lang="en-US" altLang="zh-CN">
                                  <a:latin typeface="Cambria Math"/>
                                </a:rPr>
                                <m:t>(0</m:t>
                              </m:r>
                              <m:r>
                                <a:rPr lang="en-US" altLang="zh-CN" b="0" i="0" smtClean="0">
                                  <a:latin typeface="Cambria Math"/>
                                </a:rPr>
                                <m:t> </m:t>
                              </m:r>
                              <m:r>
                                <m:rPr>
                                  <m:sty m:val="p"/>
                                </m:rPr>
                                <a:rPr lang="en-US" altLang="zh-CN" b="0" i="0" smtClean="0">
                                  <a:latin typeface="Cambria Math"/>
                                </a:rPr>
                                <m:t>or</m:t>
                              </m:r>
                              <m:r>
                                <a:rPr lang="en-US" altLang="zh-CN" b="0" i="0" smtClean="0">
                                  <a:latin typeface="Cambria Math"/>
                                </a:rPr>
                                <m:t> 1) </m:t>
                              </m:r>
                              <m:sSubSup>
                                <m:sSubSupPr>
                                  <m:ctrlPr>
                                    <a:rPr lang="zh-CN" altLang="zh-CN" i="1">
                                      <a:latin typeface="Cambria Math"/>
                                    </a:rPr>
                                  </m:ctrlPr>
                                </m:sSubSupPr>
                                <m:e>
                                  <m:r>
                                    <a:rPr lang="en-US" altLang="zh-CN">
                                      <a:latin typeface="Cambria Math"/>
                                    </a:rPr>
                                    <m:t>             </m:t>
                                  </m:r>
                                  <m:r>
                                    <m:rPr>
                                      <m:sty m:val="p"/>
                                    </m:rPr>
                                    <a:rPr lang="en-US" altLang="zh-CN">
                                      <a:latin typeface="Cambria Math"/>
                                    </a:rPr>
                                    <m:t>Y</m:t>
                                  </m:r>
                                </m:e>
                                <m:sub>
                                  <m:r>
                                    <m:rPr>
                                      <m:sty m:val="p"/>
                                    </m:rPr>
                                    <a:rPr lang="en-US" altLang="zh-CN">
                                      <a:latin typeface="Cambria Math"/>
                                    </a:rPr>
                                    <m:t>e</m:t>
                                  </m:r>
                                </m:sub>
                                <m:sup>
                                  <m:r>
                                    <a:rPr lang="en-US" altLang="zh-CN">
                                      <a:latin typeface="Cambria Math"/>
                                    </a:rPr>
                                    <m:t> </m:t>
                                  </m:r>
                                </m:sup>
                              </m:sSubSup>
                              <m:r>
                                <a:rPr lang="en-US" altLang="zh-CN">
                                  <a:latin typeface="Cambria Math"/>
                                </a:rPr>
                                <m:t>/</m:t>
                              </m:r>
                              <m:sSubSup>
                                <m:sSubSupPr>
                                  <m:ctrlPr>
                                    <a:rPr lang="zh-CN" altLang="zh-CN" i="1">
                                      <a:latin typeface="Cambria Math"/>
                                    </a:rPr>
                                  </m:ctrlPr>
                                </m:sSubSupPr>
                                <m:e>
                                  <m:r>
                                    <m:rPr>
                                      <m:sty m:val="p"/>
                                    </m:rPr>
                                    <a:rPr lang="en-US" altLang="zh-CN">
                                      <a:latin typeface="Cambria Math"/>
                                    </a:rPr>
                                    <m:t>Z</m:t>
                                  </m:r>
                                </m:e>
                                <m:sub>
                                  <m:r>
                                    <m:rPr>
                                      <m:sty m:val="p"/>
                                    </m:rPr>
                                    <a:rPr lang="en-US" altLang="zh-CN">
                                      <a:latin typeface="Cambria Math"/>
                                    </a:rPr>
                                    <m:t>e</m:t>
                                  </m:r>
                                </m:sub>
                                <m:sup>
                                  <m:r>
                                    <a:rPr lang="en-US" altLang="zh-CN">
                                      <a:latin typeface="Cambria Math"/>
                                    </a:rPr>
                                    <m:t> </m:t>
                                  </m:r>
                                </m:sup>
                              </m:sSubSup>
                              <m:r>
                                <m:rPr>
                                  <m:nor/>
                                </m:rPr>
                                <a:rPr lang="en-US" altLang="zh-CN" b="0" i="0" smtClean="0">
                                  <a:latin typeface="Cambria Math"/>
                                </a:rPr>
                                <m:t> </m:t>
                              </m:r>
                              <m:r>
                                <m:rPr>
                                  <m:nor/>
                                </m:rPr>
                                <a:rPr lang="en-US" altLang="zh-CN" b="0" i="0" smtClean="0">
                                  <a:latin typeface="Cambria Math"/>
                                </a:rPr>
                                <m:t>is</m:t>
                              </m:r>
                              <m:r>
                                <m:rPr>
                                  <m:nor/>
                                </m:rPr>
                                <a:rPr lang="en-US" altLang="zh-CN" b="0" i="0" smtClean="0">
                                  <a:latin typeface="Cambria Math"/>
                                </a:rPr>
                                <m:t> </m:t>
                              </m:r>
                              <m:r>
                                <m:rPr>
                                  <m:nor/>
                                </m:rPr>
                                <a:rPr lang="en-US" altLang="zh-CN"/>
                                <m:t>categorical</m:t>
                              </m:r>
                            </m:e>
                            <m:e>
                              <m:r>
                                <a:rPr lang="en-US" altLang="zh-CN" b="0" i="0" smtClean="0">
                                  <a:latin typeface="Cambria Math"/>
                                </a:rPr>
                                <m:t>  </m:t>
                              </m:r>
                              <m:r>
                                <a:rPr lang="en-US" altLang="zh-CN">
                                  <a:latin typeface="Cambria Math"/>
                                </a:rPr>
                                <m:t>1</m:t>
                              </m:r>
                              <m:r>
                                <a:rPr lang="en-US" altLang="zh-CN" i="1">
                                  <a:latin typeface="Cambria Math"/>
                                </a:rPr>
                                <m:t>−</m:t>
                              </m:r>
                              <m:r>
                                <a:rPr lang="en-US" altLang="zh-CN">
                                  <a:latin typeface="Cambria Math"/>
                                </a:rPr>
                                <m:t> </m:t>
                              </m:r>
                              <m:sSubSup>
                                <m:sSubSupPr>
                                  <m:ctrlPr>
                                    <a:rPr lang="zh-CN" altLang="zh-CN" i="1">
                                      <a:latin typeface="Cambria Math"/>
                                    </a:rPr>
                                  </m:ctrlPr>
                                </m:sSubSupPr>
                                <m:e>
                                  <m:r>
                                    <m:rPr>
                                      <m:sty m:val="p"/>
                                    </m:rPr>
                                    <a:rPr lang="en-US" altLang="zh-CN">
                                      <a:latin typeface="Cambria Math"/>
                                    </a:rPr>
                                    <m:t>Y</m:t>
                                  </m:r>
                                </m:e>
                                <m:sub>
                                  <m:r>
                                    <m:rPr>
                                      <m:sty m:val="p"/>
                                    </m:rPr>
                                    <a:rPr lang="en-US" altLang="zh-CN">
                                      <a:latin typeface="Cambria Math"/>
                                    </a:rPr>
                                    <m:t>e</m:t>
                                  </m:r>
                                </m:sub>
                                <m:sup>
                                  <m:r>
                                    <a:rPr lang="en-US" altLang="zh-CN">
                                      <a:latin typeface="Cambria Math"/>
                                    </a:rPr>
                                    <m:t> </m:t>
                                  </m:r>
                                </m:sup>
                              </m:sSubSup>
                              <m:r>
                                <a:rPr lang="en-US" altLang="zh-CN">
                                  <a:latin typeface="Cambria Math"/>
                                </a:rPr>
                                <m:t>∙</m:t>
                              </m:r>
                              <m:sSubSup>
                                <m:sSubSupPr>
                                  <m:ctrlPr>
                                    <a:rPr lang="zh-CN" altLang="zh-CN" i="1">
                                      <a:latin typeface="Cambria Math"/>
                                    </a:rPr>
                                  </m:ctrlPr>
                                </m:sSubSupPr>
                                <m:e>
                                  <m:r>
                                    <m:rPr>
                                      <m:sty m:val="p"/>
                                    </m:rPr>
                                    <a:rPr lang="en-US" altLang="zh-CN">
                                      <a:latin typeface="Cambria Math"/>
                                    </a:rPr>
                                    <m:t>Z</m:t>
                                  </m:r>
                                </m:e>
                                <m:sub>
                                  <m:r>
                                    <m:rPr>
                                      <m:sty m:val="p"/>
                                    </m:rPr>
                                    <a:rPr lang="en-US" altLang="zh-CN">
                                      <a:latin typeface="Cambria Math"/>
                                    </a:rPr>
                                    <m:t>e</m:t>
                                  </m:r>
                                </m:sub>
                                <m:sup>
                                  <m:r>
                                    <a:rPr lang="en-US" altLang="zh-CN">
                                      <a:latin typeface="Cambria Math"/>
                                    </a:rPr>
                                    <m:t> </m:t>
                                  </m:r>
                                </m:sup>
                              </m:sSubSup>
                              <m:sSubSup>
                                <m:sSubSupPr>
                                  <m:ctrlPr>
                                    <a:rPr lang="zh-CN" altLang="zh-CN" i="1">
                                      <a:latin typeface="Cambria Math"/>
                                    </a:rPr>
                                  </m:ctrlPr>
                                </m:sSubSupPr>
                                <m:e>
                                  <m:r>
                                    <a:rPr lang="en-US" altLang="zh-CN">
                                      <a:latin typeface="Cambria Math"/>
                                    </a:rPr>
                                    <m:t>             </m:t>
                                  </m:r>
                                  <m:r>
                                    <m:rPr>
                                      <m:sty m:val="p"/>
                                    </m:rPr>
                                    <a:rPr lang="en-US" altLang="zh-CN">
                                      <a:latin typeface="Cambria Math"/>
                                    </a:rPr>
                                    <m:t>Y</m:t>
                                  </m:r>
                                </m:e>
                                <m:sub>
                                  <m:r>
                                    <m:rPr>
                                      <m:sty m:val="p"/>
                                    </m:rPr>
                                    <a:rPr lang="en-US" altLang="zh-CN">
                                      <a:latin typeface="Cambria Math"/>
                                    </a:rPr>
                                    <m:t>e</m:t>
                                  </m:r>
                                </m:sub>
                                <m:sup>
                                  <m:r>
                                    <a:rPr lang="en-US" altLang="zh-CN">
                                      <a:latin typeface="Cambria Math"/>
                                    </a:rPr>
                                    <m:t> </m:t>
                                  </m:r>
                                </m:sup>
                              </m:sSubSup>
                              <m:r>
                                <a:rPr lang="en-US" altLang="zh-CN">
                                  <a:latin typeface="Cambria Math"/>
                                </a:rPr>
                                <m:t>/</m:t>
                              </m:r>
                              <m:sSubSup>
                                <m:sSubSupPr>
                                  <m:ctrlPr>
                                    <a:rPr lang="zh-CN" altLang="zh-CN" i="1">
                                      <a:latin typeface="Cambria Math"/>
                                    </a:rPr>
                                  </m:ctrlPr>
                                </m:sSubSupPr>
                                <m:e>
                                  <m:r>
                                    <m:rPr>
                                      <m:sty m:val="p"/>
                                    </m:rPr>
                                    <a:rPr lang="en-US" altLang="zh-CN">
                                      <a:latin typeface="Cambria Math"/>
                                    </a:rPr>
                                    <m:t>Z</m:t>
                                  </m:r>
                                </m:e>
                                <m:sub>
                                  <m:r>
                                    <m:rPr>
                                      <m:sty m:val="p"/>
                                    </m:rPr>
                                    <a:rPr lang="en-US" altLang="zh-CN">
                                      <a:latin typeface="Cambria Math"/>
                                    </a:rPr>
                                    <m:t>e</m:t>
                                  </m:r>
                                </m:sub>
                                <m:sup>
                                  <m:r>
                                    <a:rPr lang="en-US" altLang="zh-CN">
                                      <a:latin typeface="Cambria Math"/>
                                    </a:rPr>
                                    <m:t> </m:t>
                                  </m:r>
                                </m:sup>
                              </m:sSubSup>
                              <m:r>
                                <m:rPr>
                                  <m:nor/>
                                </m:rPr>
                                <a:rPr lang="en-US" altLang="zh-CN" b="0" i="0" smtClean="0">
                                  <a:latin typeface="Cambria Math"/>
                                </a:rPr>
                                <m:t> </m:t>
                              </m:r>
                              <m:r>
                                <m:rPr>
                                  <m:nor/>
                                </m:rPr>
                                <a:rPr lang="en-US" altLang="zh-CN" b="0" i="0" smtClean="0">
                                  <a:latin typeface="Cambria Math"/>
                                </a:rPr>
                                <m:t>is</m:t>
                              </m:r>
                              <m:r>
                                <m:rPr>
                                  <m:nor/>
                                </m:rPr>
                                <a:rPr lang="en-US" altLang="zh-CN" b="0" i="0" smtClean="0">
                                  <a:latin typeface="Cambria Math"/>
                                </a:rPr>
                                <m:t> </m:t>
                              </m:r>
                              <m:r>
                                <m:rPr>
                                  <m:nor/>
                                </m:rPr>
                                <a:rPr lang="en-US" altLang="zh-CN"/>
                                <m:t>normalized</m:t>
                              </m:r>
                              <m:r>
                                <m:rPr>
                                  <m:nor/>
                                </m:rPr>
                                <a:rPr lang="en-US" altLang="zh-CN"/>
                                <m:t> </m:t>
                              </m:r>
                              <m:r>
                                <m:rPr>
                                  <m:nor/>
                                </m:rPr>
                                <a:rPr lang="en-US" altLang="zh-CN"/>
                                <m:t>vector</m:t>
                              </m:r>
                            </m:e>
                          </m:eqArr>
                        </m:e>
                      </m:d>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241757" y="2914153"/>
                <a:ext cx="5375702" cy="976614"/>
              </a:xfrm>
              <a:prstGeom prst="rect">
                <a:avLst/>
              </a:prstGeom>
              <a:blipFill rotWithShape="1">
                <a:blip r:embed="rId3"/>
                <a:stretch>
                  <a:fillRect/>
                </a:stretch>
              </a:blipFill>
            </p:spPr>
            <p:txBody>
              <a:bodyPr/>
              <a:lstStyle/>
              <a:p>
                <a:r>
                  <a:rPr lang="zh-CN" altLang="en-US">
                    <a:noFill/>
                  </a:rPr>
                  <a:t> </a:t>
                </a:r>
              </a:p>
            </p:txBody>
          </p:sp>
        </mc:Fallback>
      </mc:AlternateContent>
      <p:sp>
        <p:nvSpPr>
          <p:cNvPr id="18" name="圆角矩形 17"/>
          <p:cNvSpPr/>
          <p:nvPr/>
        </p:nvSpPr>
        <p:spPr bwMode="auto">
          <a:xfrm>
            <a:off x="865722" y="4693820"/>
            <a:ext cx="1728192" cy="89161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9" name="TextBox 18"/>
          <p:cNvSpPr txBox="1"/>
          <p:nvPr/>
        </p:nvSpPr>
        <p:spPr>
          <a:xfrm>
            <a:off x="1009738" y="4758216"/>
            <a:ext cx="1368152" cy="707886"/>
          </a:xfrm>
          <a:prstGeom prst="rect">
            <a:avLst/>
          </a:prstGeom>
          <a:noFill/>
        </p:spPr>
        <p:txBody>
          <a:bodyPr wrap="square" rtlCol="0">
            <a:spAutoFit/>
          </a:bodyPr>
          <a:lstStyle/>
          <a:p>
            <a:pPr algn="ctr"/>
            <a:r>
              <a:rPr lang="en-US" altLang="zh-CN" sz="2000" b="1" i="1" dirty="0"/>
              <a:t>Feature </a:t>
            </a:r>
            <a:r>
              <a:rPr lang="en-US" altLang="zh-CN" sz="2000" b="1" i="1" dirty="0" smtClean="0"/>
              <a:t>Data</a:t>
            </a:r>
            <a:endParaRPr lang="zh-CN" altLang="en-US" sz="2000" b="1" dirty="0"/>
          </a:p>
        </p:txBody>
      </p:sp>
      <p:sp>
        <p:nvSpPr>
          <p:cNvPr id="20" name="椭圆 19"/>
          <p:cNvSpPr/>
          <p:nvPr/>
        </p:nvSpPr>
        <p:spPr bwMode="auto">
          <a:xfrm>
            <a:off x="3290712" y="4361302"/>
            <a:ext cx="2111513" cy="1440160"/>
          </a:xfrm>
          <a:prstGeom prst="ellipse">
            <a:avLst/>
          </a:prstGeom>
          <a:ln>
            <a:headEnd type="none" w="med" len="med"/>
            <a:tailEnd type="none" w="med" len="med"/>
          </a:ln>
        </p:spPr>
        <p:style>
          <a:lnRef idx="1">
            <a:schemeClr val="accent3"/>
          </a:lnRef>
          <a:fillRef idx="1003">
            <a:schemeClr val="lt2"/>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a:latin typeface="Arial" charset="0"/>
              <a:ea typeface="宋体" pitchFamily="2" charset="-122"/>
            </a:endParaRPr>
          </a:p>
        </p:txBody>
      </p:sp>
      <p:sp>
        <p:nvSpPr>
          <p:cNvPr id="21" name="TextBox 20"/>
          <p:cNvSpPr txBox="1"/>
          <p:nvPr/>
        </p:nvSpPr>
        <p:spPr>
          <a:xfrm>
            <a:off x="3733856" y="4805802"/>
            <a:ext cx="1225224"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b="1" dirty="0"/>
              <a:t>K-</a:t>
            </a:r>
            <a:r>
              <a:rPr lang="en-US" altLang="zh-CN" sz="2800" b="1" dirty="0" err="1"/>
              <a:t>Gru</a:t>
            </a:r>
            <a:endParaRPr lang="zh-CN" altLang="en-US" sz="2800" b="1" spc="50" dirty="0">
              <a:ln w="11430"/>
              <a:solidFill>
                <a:schemeClr val="accent6">
                  <a:lumMod val="50000"/>
                </a:schemeClr>
              </a:solidFill>
              <a:effectLst>
                <a:outerShdw blurRad="76200" dist="50800" dir="5400000" algn="tl" rotWithShape="0">
                  <a:srgbClr val="000000">
                    <a:alpha val="65000"/>
                  </a:srgbClr>
                </a:outerShdw>
              </a:effectLst>
            </a:endParaRPr>
          </a:p>
        </p:txBody>
      </p:sp>
      <p:sp>
        <p:nvSpPr>
          <p:cNvPr id="22" name="圆角矩形 21"/>
          <p:cNvSpPr/>
          <p:nvPr/>
        </p:nvSpPr>
        <p:spPr bwMode="auto">
          <a:xfrm>
            <a:off x="6050298" y="4174787"/>
            <a:ext cx="1728192" cy="57355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23" name="圆角矩形 22"/>
          <p:cNvSpPr/>
          <p:nvPr/>
        </p:nvSpPr>
        <p:spPr bwMode="auto">
          <a:xfrm>
            <a:off x="6050298" y="5009374"/>
            <a:ext cx="1728192" cy="576064"/>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24" name="右箭头 23"/>
          <p:cNvSpPr/>
          <p:nvPr/>
        </p:nvSpPr>
        <p:spPr bwMode="auto">
          <a:xfrm>
            <a:off x="2712359" y="4851290"/>
            <a:ext cx="552782" cy="404526"/>
          </a:xfrm>
          <a:prstGeom prst="rightArrow">
            <a:avLst/>
          </a:prstGeom>
          <a:gradFill>
            <a:gsLst>
              <a:gs pos="100000">
                <a:srgbClr val="F9F9D3"/>
              </a:gs>
              <a:gs pos="0">
                <a:schemeClr val="bg1">
                  <a:lumMod val="50000"/>
                </a:schemeClr>
              </a:gs>
              <a:gs pos="52000">
                <a:schemeClr val="accent1">
                  <a:tint val="44500"/>
                  <a:satMod val="160000"/>
                </a:schemeClr>
              </a:gs>
              <a:gs pos="100000">
                <a:schemeClr val="accent1">
                  <a:tint val="23500"/>
                  <a:satMod val="160000"/>
                </a:schemeClr>
              </a:gs>
            </a:gsLst>
            <a:lin ang="0" scaled="0"/>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25" name="右箭头 24"/>
          <p:cNvSpPr/>
          <p:nvPr/>
        </p:nvSpPr>
        <p:spPr bwMode="auto">
          <a:xfrm>
            <a:off x="5435741" y="4837836"/>
            <a:ext cx="552782" cy="404526"/>
          </a:xfrm>
          <a:prstGeom prst="rightArrow">
            <a:avLst/>
          </a:prstGeom>
          <a:gradFill>
            <a:gsLst>
              <a:gs pos="100000">
                <a:schemeClr val="accent6">
                  <a:lumMod val="75000"/>
                </a:schemeClr>
              </a:gs>
              <a:gs pos="0">
                <a:schemeClr val="bg1">
                  <a:lumMod val="50000"/>
                </a:schemeClr>
              </a:gs>
              <a:gs pos="52000">
                <a:schemeClr val="accent1">
                  <a:tint val="44500"/>
                  <a:satMod val="160000"/>
                </a:schemeClr>
              </a:gs>
              <a:gs pos="0">
                <a:schemeClr val="accent1">
                  <a:tint val="23500"/>
                  <a:satMod val="160000"/>
                </a:schemeClr>
              </a:gs>
            </a:gsLst>
            <a:lin ang="0" scaled="0"/>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33" name="TextBox 32"/>
          <p:cNvSpPr txBox="1"/>
          <p:nvPr/>
        </p:nvSpPr>
        <p:spPr>
          <a:xfrm>
            <a:off x="6124525" y="4291785"/>
            <a:ext cx="1512168" cy="400110"/>
          </a:xfrm>
          <a:prstGeom prst="rect">
            <a:avLst/>
          </a:prstGeom>
          <a:noFill/>
        </p:spPr>
        <p:txBody>
          <a:bodyPr wrap="square" rtlCol="0">
            <a:spAutoFit/>
          </a:bodyPr>
          <a:lstStyle/>
          <a:p>
            <a:r>
              <a:rPr lang="en-US" altLang="zh-CN" sz="2000" b="1" dirty="0" smtClean="0"/>
              <a:t>Group 1</a:t>
            </a:r>
            <a:endParaRPr lang="zh-CN" altLang="en-US" sz="2000" b="1" dirty="0"/>
          </a:p>
        </p:txBody>
      </p:sp>
      <p:sp>
        <p:nvSpPr>
          <p:cNvPr id="35" name="TextBox 34"/>
          <p:cNvSpPr txBox="1"/>
          <p:nvPr/>
        </p:nvSpPr>
        <p:spPr>
          <a:xfrm>
            <a:off x="6156767" y="5112740"/>
            <a:ext cx="1512168" cy="400110"/>
          </a:xfrm>
          <a:prstGeom prst="rect">
            <a:avLst/>
          </a:prstGeom>
          <a:noFill/>
        </p:spPr>
        <p:txBody>
          <a:bodyPr wrap="square" rtlCol="0">
            <a:spAutoFit/>
          </a:bodyPr>
          <a:lstStyle/>
          <a:p>
            <a:r>
              <a:rPr lang="en-US" altLang="zh-CN" sz="2000" b="1" dirty="0" smtClean="0"/>
              <a:t>Group 2</a:t>
            </a:r>
            <a:endParaRPr lang="zh-CN" altLang="en-US" sz="2000" b="1" dirty="0"/>
          </a:p>
        </p:txBody>
      </p:sp>
      <p:sp>
        <p:nvSpPr>
          <p:cNvPr id="36" name="圆角矩形 35"/>
          <p:cNvSpPr/>
          <p:nvPr/>
        </p:nvSpPr>
        <p:spPr bwMode="auto">
          <a:xfrm>
            <a:off x="6048756" y="5801462"/>
            <a:ext cx="1728192" cy="57606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41" name="TextBox 40"/>
          <p:cNvSpPr txBox="1"/>
          <p:nvPr/>
        </p:nvSpPr>
        <p:spPr>
          <a:xfrm>
            <a:off x="6225749" y="5904828"/>
            <a:ext cx="1374205" cy="400110"/>
          </a:xfrm>
          <a:prstGeom prst="rect">
            <a:avLst/>
          </a:prstGeom>
          <a:noFill/>
        </p:spPr>
        <p:txBody>
          <a:bodyPr wrap="square" rtlCol="0">
            <a:spAutoFit/>
          </a:bodyPr>
          <a:lstStyle/>
          <a:p>
            <a:pPr algn="ctr"/>
            <a:r>
              <a:rPr lang="en-US" altLang="zh-CN" sz="2000" b="1" dirty="0" smtClean="0"/>
              <a:t>…</a:t>
            </a:r>
            <a:endParaRPr lang="zh-CN" altLang="en-US" sz="2000" b="1" dirty="0"/>
          </a:p>
        </p:txBody>
      </p:sp>
      <mc:AlternateContent xmlns:mc="http://schemas.openxmlformats.org/markup-compatibility/2006" xmlns:a14="http://schemas.microsoft.com/office/drawing/2010/main">
        <mc:Choice Requires="a14">
          <p:sp>
            <p:nvSpPr>
              <p:cNvPr id="3" name="TextBox 2"/>
              <p:cNvSpPr txBox="1"/>
              <p:nvPr/>
            </p:nvSpPr>
            <p:spPr>
              <a:xfrm>
                <a:off x="433828" y="2442117"/>
                <a:ext cx="5207619" cy="400110"/>
              </a:xfrm>
              <a:prstGeom prst="rect">
                <a:avLst/>
              </a:prstGeom>
              <a:noFill/>
            </p:spPr>
            <p:txBody>
              <a:bodyPr wrap="square" rtlCol="0">
                <a:spAutoFit/>
              </a:bodyPr>
              <a:lstStyle/>
              <a:p>
                <a:r>
                  <a:rPr lang="en-US" altLang="zh-CN" sz="2000" b="1" dirty="0"/>
                  <a:t>T</a:t>
                </a:r>
                <a:r>
                  <a:rPr lang="en-US" altLang="zh-CN" sz="2000" b="1" dirty="0" smtClean="0"/>
                  <a:t>he </a:t>
                </a:r>
                <a:r>
                  <a:rPr lang="en-US" altLang="zh-CN" sz="2000" b="1" dirty="0"/>
                  <a:t>distance on each </a:t>
                </a:r>
                <a:r>
                  <a:rPr lang="en-US" altLang="zh-CN" sz="2000" b="1" dirty="0" smtClean="0"/>
                  <a:t>dimension </a:t>
                </a:r>
                <a14:m>
                  <m:oMath xmlns:m="http://schemas.openxmlformats.org/officeDocument/2006/math">
                    <m:sSub>
                      <m:sSubPr>
                        <m:ctrlPr>
                          <a:rPr lang="zh-CN" altLang="zh-CN" sz="2000" b="1" i="1">
                            <a:latin typeface="Cambria Math"/>
                          </a:rPr>
                        </m:ctrlPr>
                      </m:sSubPr>
                      <m:e>
                        <m:r>
                          <a:rPr lang="en-US" altLang="zh-CN" sz="2000" b="1" i="1">
                            <a:latin typeface="Cambria Math"/>
                          </a:rPr>
                          <m:t>𝑮</m:t>
                        </m:r>
                      </m:e>
                      <m:sub>
                        <m:r>
                          <a:rPr lang="en-US" altLang="zh-CN" sz="2000" b="1" i="1">
                            <a:latin typeface="Cambria Math"/>
                          </a:rPr>
                          <m:t>𝒆</m:t>
                        </m:r>
                      </m:sub>
                    </m:sSub>
                  </m:oMath>
                </a14:m>
                <a:r>
                  <a:rPr lang="en-US" altLang="zh-CN" sz="2000" b="1" dirty="0" smtClean="0"/>
                  <a:t> </a:t>
                </a:r>
                <a:r>
                  <a:rPr lang="en-US" altLang="zh-CN" sz="2000" b="1" i="1" dirty="0" smtClean="0"/>
                  <a:t> </a:t>
                </a:r>
                <a:r>
                  <a:rPr lang="en-US" altLang="zh-CN" sz="2000" b="1" dirty="0" smtClean="0"/>
                  <a:t>is </a:t>
                </a:r>
                <a:r>
                  <a:rPr lang="en-US" altLang="zh-CN" sz="2000" b="1" dirty="0"/>
                  <a:t>given </a:t>
                </a:r>
                <a:r>
                  <a:rPr lang="en-US" altLang="zh-CN" sz="2000" b="1" dirty="0" smtClean="0"/>
                  <a:t>by:</a:t>
                </a:r>
                <a:endParaRPr lang="zh-CN" alt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433828" y="2442117"/>
                <a:ext cx="5207619" cy="400110"/>
              </a:xfrm>
              <a:prstGeom prst="rect">
                <a:avLst/>
              </a:prstGeom>
              <a:blipFill rotWithShape="1">
                <a:blip r:embed="rId4"/>
                <a:stretch>
                  <a:fillRect l="-1171" t="-7692" r="-937"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036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anim calcmode="lin" valueType="num">
                                      <p:cBhvr>
                                        <p:cTn id="45" dur="1000" fill="hold"/>
                                        <p:tgtEl>
                                          <p:spTgt spid="23"/>
                                        </p:tgtEl>
                                        <p:attrNameLst>
                                          <p:attrName>ppt_x</p:attrName>
                                        </p:attrNameLst>
                                      </p:cBhvr>
                                      <p:tavLst>
                                        <p:tav tm="0">
                                          <p:val>
                                            <p:strVal val="#ppt_x"/>
                                          </p:val>
                                        </p:tav>
                                        <p:tav tm="100000">
                                          <p:val>
                                            <p:strVal val="#ppt_x"/>
                                          </p:val>
                                        </p:tav>
                                      </p:tavLst>
                                    </p:anim>
                                    <p:anim calcmode="lin" valueType="num">
                                      <p:cBhvr>
                                        <p:cTn id="46" dur="1000" fill="hold"/>
                                        <p:tgtEl>
                                          <p:spTgt spid="2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1000"/>
                                        <p:tgtEl>
                                          <p:spTgt spid="33"/>
                                        </p:tgtEl>
                                      </p:cBhvr>
                                    </p:animEffect>
                                    <p:anim calcmode="lin" valueType="num">
                                      <p:cBhvr>
                                        <p:cTn id="60" dur="1000" fill="hold"/>
                                        <p:tgtEl>
                                          <p:spTgt spid="33"/>
                                        </p:tgtEl>
                                        <p:attrNameLst>
                                          <p:attrName>ppt_x</p:attrName>
                                        </p:attrNameLst>
                                      </p:cBhvr>
                                      <p:tavLst>
                                        <p:tav tm="0">
                                          <p:val>
                                            <p:strVal val="#ppt_x"/>
                                          </p:val>
                                        </p:tav>
                                        <p:tav tm="100000">
                                          <p:val>
                                            <p:strVal val="#ppt_x"/>
                                          </p:val>
                                        </p:tav>
                                      </p:tavLst>
                                    </p:anim>
                                    <p:anim calcmode="lin" valueType="num">
                                      <p:cBhvr>
                                        <p:cTn id="61" dur="1000" fill="hold"/>
                                        <p:tgtEl>
                                          <p:spTgt spid="3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1000"/>
                                        <p:tgtEl>
                                          <p:spTgt spid="35"/>
                                        </p:tgtEl>
                                      </p:cBhvr>
                                    </p:animEffect>
                                    <p:anim calcmode="lin" valueType="num">
                                      <p:cBhvr>
                                        <p:cTn id="65" dur="1000" fill="hold"/>
                                        <p:tgtEl>
                                          <p:spTgt spid="35"/>
                                        </p:tgtEl>
                                        <p:attrNameLst>
                                          <p:attrName>ppt_x</p:attrName>
                                        </p:attrNameLst>
                                      </p:cBhvr>
                                      <p:tavLst>
                                        <p:tav tm="0">
                                          <p:val>
                                            <p:strVal val="#ppt_x"/>
                                          </p:val>
                                        </p:tav>
                                        <p:tav tm="100000">
                                          <p:val>
                                            <p:strVal val="#ppt_x"/>
                                          </p:val>
                                        </p:tav>
                                      </p:tavLst>
                                    </p:anim>
                                    <p:anim calcmode="lin" valueType="num">
                                      <p:cBhvr>
                                        <p:cTn id="66" dur="1000" fill="hold"/>
                                        <p:tgtEl>
                                          <p:spTgt spid="3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1000"/>
                                        <p:tgtEl>
                                          <p:spTgt spid="36"/>
                                        </p:tgtEl>
                                      </p:cBhvr>
                                    </p:animEffect>
                                    <p:anim calcmode="lin" valueType="num">
                                      <p:cBhvr>
                                        <p:cTn id="70" dur="1000" fill="hold"/>
                                        <p:tgtEl>
                                          <p:spTgt spid="36"/>
                                        </p:tgtEl>
                                        <p:attrNameLst>
                                          <p:attrName>ppt_x</p:attrName>
                                        </p:attrNameLst>
                                      </p:cBhvr>
                                      <p:tavLst>
                                        <p:tav tm="0">
                                          <p:val>
                                            <p:strVal val="#ppt_x"/>
                                          </p:val>
                                        </p:tav>
                                        <p:tav tm="100000">
                                          <p:val>
                                            <p:strVal val="#ppt_x"/>
                                          </p:val>
                                        </p:tav>
                                      </p:tavLst>
                                    </p:anim>
                                    <p:anim calcmode="lin" valueType="num">
                                      <p:cBhvr>
                                        <p:cTn id="71" dur="1000" fill="hold"/>
                                        <p:tgtEl>
                                          <p:spTgt spid="3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1000"/>
                                        <p:tgtEl>
                                          <p:spTgt spid="41"/>
                                        </p:tgtEl>
                                      </p:cBhvr>
                                    </p:animEffect>
                                    <p:anim calcmode="lin" valueType="num">
                                      <p:cBhvr>
                                        <p:cTn id="75" dur="1000" fill="hold"/>
                                        <p:tgtEl>
                                          <p:spTgt spid="41"/>
                                        </p:tgtEl>
                                        <p:attrNameLst>
                                          <p:attrName>ppt_x</p:attrName>
                                        </p:attrNameLst>
                                      </p:cBhvr>
                                      <p:tavLst>
                                        <p:tav tm="0">
                                          <p:val>
                                            <p:strVal val="#ppt_x"/>
                                          </p:val>
                                        </p:tav>
                                        <p:tav tm="100000">
                                          <p:val>
                                            <p:strVal val="#ppt_x"/>
                                          </p:val>
                                        </p:tav>
                                      </p:tavLst>
                                    </p:anim>
                                    <p:anim calcmode="lin" valueType="num">
                                      <p:cBhvr>
                                        <p:cTn id="7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animBg="1"/>
      <p:bldP spid="19" grpId="0"/>
      <p:bldP spid="20" grpId="0" animBg="1"/>
      <p:bldP spid="21" grpId="0"/>
      <p:bldP spid="22" grpId="0" animBg="1"/>
      <p:bldP spid="23" grpId="0" animBg="1"/>
      <p:bldP spid="24" grpId="0" animBg="1"/>
      <p:bldP spid="25" grpId="0" animBg="1"/>
      <p:bldP spid="33" grpId="0"/>
      <p:bldP spid="35" grpId="0"/>
      <p:bldP spid="36" grpId="0" animBg="1"/>
      <p:bldP spid="41"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a:bodyPr>
          <a:lstStyle/>
          <a:p>
            <a:r>
              <a:rPr lang="en-US" altLang="zh-CN" b="1" dirty="0"/>
              <a:t>User Clustering</a:t>
            </a:r>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12</a:t>
            </a:fld>
            <a:endParaRPr lang="zh-CN" altLang="en-US" dirty="0"/>
          </a:p>
        </p:txBody>
      </p:sp>
      <p:sp>
        <p:nvSpPr>
          <p:cNvPr id="26" name="内容占位符 2"/>
          <p:cNvSpPr txBox="1">
            <a:spLocks/>
          </p:cNvSpPr>
          <p:nvPr/>
        </p:nvSpPr>
        <p:spPr>
          <a:xfrm>
            <a:off x="323594" y="1112841"/>
            <a:ext cx="8246838" cy="1738847"/>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500" b="1" dirty="0">
                <a:latin typeface="Arial" panose="020B0604020202020204" pitchFamily="34" charset="0"/>
              </a:rPr>
              <a:t>(2) Silhouette Coefficient Metric Computation</a:t>
            </a:r>
          </a:p>
          <a:p>
            <a:pPr marL="0" indent="0">
              <a:buNone/>
            </a:pPr>
            <a:r>
              <a:rPr lang="en-US" altLang="zh-CN" sz="2400" dirty="0" smtClean="0"/>
              <a:t>     </a:t>
            </a:r>
            <a:r>
              <a:rPr lang="en-US" altLang="zh-CN" sz="2400" dirty="0"/>
              <a:t>In system </a:t>
            </a:r>
            <a:r>
              <a:rPr lang="en-US" altLang="zh-CN" sz="2400" dirty="0" err="1"/>
              <a:t>GruBa</a:t>
            </a:r>
            <a:r>
              <a:rPr lang="en-US" altLang="zh-CN" sz="2400" dirty="0"/>
              <a:t>, the Silhouette coefficient metric serves as the </a:t>
            </a:r>
            <a:r>
              <a:rPr lang="en-US" altLang="zh-CN" sz="2400" dirty="0" smtClean="0"/>
              <a:t>fundamental criteria </a:t>
            </a:r>
            <a:r>
              <a:rPr lang="en-US" altLang="zh-CN" sz="2400" dirty="0"/>
              <a:t>for deriving an optimal clustering result. </a:t>
            </a:r>
            <a:endParaRPr lang="en-US" altLang="zh-CN" sz="2400" dirty="0">
              <a:latin typeface="Arial" panose="020B0604020202020204" pitchFamily="34" charset="0"/>
            </a:endParaRPr>
          </a:p>
        </p:txBody>
      </p:sp>
      <p:pic>
        <p:nvPicPr>
          <p:cNvPr id="1026" name="Picture 2" descr="C:\Users\zhujh\Desktop\图片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586" y="2334706"/>
            <a:ext cx="6103109" cy="420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390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fontScale="92500" lnSpcReduction="10000"/>
          </a:bodyPr>
          <a:lstStyle/>
          <a:p>
            <a:pPr>
              <a:lnSpc>
                <a:spcPct val="200000"/>
              </a:lnSpc>
            </a:pPr>
            <a:r>
              <a:rPr lang="en-US" altLang="zh-CN" dirty="0"/>
              <a:t>Overview of System </a:t>
            </a:r>
            <a:r>
              <a:rPr lang="en-US" altLang="zh-CN" dirty="0" err="1" smtClean="0"/>
              <a:t>GruBa</a:t>
            </a:r>
            <a:endParaRPr lang="en-US" altLang="zh-CN" dirty="0" smtClean="0"/>
          </a:p>
          <a:p>
            <a:pPr>
              <a:lnSpc>
                <a:spcPct val="200000"/>
              </a:lnSpc>
            </a:pPr>
            <a:r>
              <a:rPr lang="en-US" altLang="zh-CN" dirty="0"/>
              <a:t>Feature Extraction</a:t>
            </a:r>
          </a:p>
          <a:p>
            <a:pPr>
              <a:lnSpc>
                <a:spcPct val="200000"/>
              </a:lnSpc>
            </a:pPr>
            <a:r>
              <a:rPr lang="en-US" altLang="zh-CN" dirty="0"/>
              <a:t>User Clustering</a:t>
            </a:r>
          </a:p>
          <a:p>
            <a:pPr>
              <a:lnSpc>
                <a:spcPct val="200000"/>
              </a:lnSpc>
            </a:pPr>
            <a:r>
              <a:rPr lang="en-US" altLang="zh-CN" b="1" dirty="0"/>
              <a:t>Group based </a:t>
            </a:r>
            <a:r>
              <a:rPr lang="en-US" altLang="zh-CN" b="1" dirty="0" smtClean="0"/>
              <a:t>Retweeting Behavior </a:t>
            </a:r>
            <a:r>
              <a:rPr lang="en-US" altLang="zh-CN" b="1" dirty="0"/>
              <a:t>Modeling</a:t>
            </a:r>
          </a:p>
          <a:p>
            <a:pPr>
              <a:lnSpc>
                <a:spcPct val="200000"/>
              </a:lnSpc>
            </a:pPr>
            <a:r>
              <a:rPr lang="en-US" altLang="zh-CN" dirty="0" smtClean="0"/>
              <a:t>Experimental Study</a:t>
            </a:r>
            <a:endParaRPr lang="en-US" altLang="zh-CN"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13</a:t>
            </a:fld>
            <a:endParaRPr lang="zh-CN" altLang="en-US" dirty="0"/>
          </a:p>
        </p:txBody>
      </p:sp>
    </p:spTree>
    <p:extLst>
      <p:ext uri="{BB962C8B-B14F-4D97-AF65-F5344CB8AC3E}">
        <p14:creationId xmlns:p14="http://schemas.microsoft.com/office/powerpoint/2010/main" val="1996342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fontScale="90000"/>
          </a:bodyPr>
          <a:lstStyle/>
          <a:p>
            <a:r>
              <a:rPr lang="en-US" altLang="zh-CN" b="1" dirty="0"/>
              <a:t/>
            </a:r>
            <a:br>
              <a:rPr lang="en-US" altLang="zh-CN" b="1" dirty="0"/>
            </a:br>
            <a:r>
              <a:rPr lang="en-US" altLang="zh-CN" b="1" dirty="0" smtClean="0"/>
              <a:t>Group </a:t>
            </a:r>
            <a:r>
              <a:rPr lang="en-US" altLang="zh-CN" b="1" dirty="0"/>
              <a:t>based Retweeting Behavior Modeling</a:t>
            </a:r>
            <a:br>
              <a:rPr lang="en-US" altLang="zh-CN" b="1" dirty="0"/>
            </a:br>
            <a:endParaRPr lang="en-US" altLang="zh-CN" b="1" dirty="0"/>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14</a:t>
            </a:fld>
            <a:endParaRPr lang="zh-CN" altLang="en-US" dirty="0"/>
          </a:p>
        </p:txBody>
      </p:sp>
      <p:sp>
        <p:nvSpPr>
          <p:cNvPr id="26" name="内容占位符 2"/>
          <p:cNvSpPr txBox="1">
            <a:spLocks/>
          </p:cNvSpPr>
          <p:nvPr/>
        </p:nvSpPr>
        <p:spPr>
          <a:xfrm>
            <a:off x="323594" y="1112842"/>
            <a:ext cx="8246838" cy="66946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500" b="1" dirty="0">
                <a:latin typeface="Arial" panose="020B0604020202020204" pitchFamily="34" charset="0"/>
              </a:rPr>
              <a:t>(1) Problem Definition</a:t>
            </a:r>
          </a:p>
        </p:txBody>
      </p:sp>
      <p:sp>
        <p:nvSpPr>
          <p:cNvPr id="7" name="矩形 6"/>
          <p:cNvSpPr/>
          <p:nvPr/>
        </p:nvSpPr>
        <p:spPr>
          <a:xfrm>
            <a:off x="969126" y="2367022"/>
            <a:ext cx="2350516" cy="7234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矩形 7"/>
          <p:cNvSpPr/>
          <p:nvPr/>
        </p:nvSpPr>
        <p:spPr>
          <a:xfrm>
            <a:off x="4868762" y="2367022"/>
            <a:ext cx="2756990" cy="7234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TextBox 8"/>
          <p:cNvSpPr txBox="1"/>
          <p:nvPr/>
        </p:nvSpPr>
        <p:spPr>
          <a:xfrm>
            <a:off x="969125" y="2319912"/>
            <a:ext cx="2226197" cy="830997"/>
          </a:xfrm>
          <a:prstGeom prst="rect">
            <a:avLst/>
          </a:prstGeom>
          <a:noFill/>
        </p:spPr>
        <p:txBody>
          <a:bodyPr wrap="square" rtlCol="0">
            <a:spAutoFit/>
          </a:bodyPr>
          <a:lstStyle/>
          <a:p>
            <a:pPr algn="ctr"/>
            <a:r>
              <a:rPr lang="en-US" altLang="zh-CN" sz="2400" b="1" dirty="0" smtClean="0"/>
              <a:t>Retweeting  or not </a:t>
            </a:r>
            <a:endParaRPr lang="zh-CN" altLang="en-US" sz="2400" b="1" dirty="0"/>
          </a:p>
        </p:txBody>
      </p:sp>
      <p:sp>
        <p:nvSpPr>
          <p:cNvPr id="10" name="TextBox 9"/>
          <p:cNvSpPr txBox="1"/>
          <p:nvPr/>
        </p:nvSpPr>
        <p:spPr>
          <a:xfrm>
            <a:off x="4913125" y="2313759"/>
            <a:ext cx="2626362" cy="830997"/>
          </a:xfrm>
          <a:prstGeom prst="rect">
            <a:avLst/>
          </a:prstGeom>
          <a:noFill/>
        </p:spPr>
        <p:txBody>
          <a:bodyPr wrap="square" rtlCol="0">
            <a:spAutoFit/>
          </a:bodyPr>
          <a:lstStyle/>
          <a:p>
            <a:pPr algn="ctr"/>
            <a:r>
              <a:rPr lang="en-US" altLang="zh-CN" sz="2400" b="1" dirty="0"/>
              <a:t>Classification problem</a:t>
            </a:r>
            <a:endParaRPr lang="zh-CN" altLang="en-US" sz="2400" b="1" dirty="0"/>
          </a:p>
        </p:txBody>
      </p:sp>
      <p:sp>
        <p:nvSpPr>
          <p:cNvPr id="11" name="右箭头 10"/>
          <p:cNvSpPr/>
          <p:nvPr/>
        </p:nvSpPr>
        <p:spPr>
          <a:xfrm>
            <a:off x="3526675" y="2537841"/>
            <a:ext cx="1185706" cy="36933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92" y="4110306"/>
            <a:ext cx="7831625" cy="169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188827" y="3205518"/>
            <a:ext cx="2350660" cy="461665"/>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400" b="1" dirty="0">
                <a:solidFill>
                  <a:srgbClr val="FF0000"/>
                </a:solidFill>
              </a:rPr>
              <a:t>random forest</a:t>
            </a:r>
            <a:endParaRPr lang="zh-CN" altLang="en-US" sz="2400" b="1" dirty="0">
              <a:solidFill>
                <a:srgbClr val="FF0000"/>
              </a:solidFill>
            </a:endParaRPr>
          </a:p>
        </p:txBody>
      </p:sp>
    </p:spTree>
    <p:extLst>
      <p:ext uri="{BB962C8B-B14F-4D97-AF65-F5344CB8AC3E}">
        <p14:creationId xmlns:p14="http://schemas.microsoft.com/office/powerpoint/2010/main" val="4291601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94" y="162739"/>
            <a:ext cx="8633859" cy="904874"/>
          </a:xfrm>
        </p:spPr>
        <p:txBody>
          <a:bodyPr>
            <a:normAutofit fontScale="90000"/>
          </a:bodyPr>
          <a:lstStyle/>
          <a:p>
            <a:r>
              <a:rPr lang="en-US" altLang="zh-CN" b="1" dirty="0"/>
              <a:t/>
            </a:r>
            <a:br>
              <a:rPr lang="en-US" altLang="zh-CN" b="1" dirty="0"/>
            </a:br>
            <a:r>
              <a:rPr lang="en-US" altLang="zh-CN" b="1" dirty="0" smtClean="0"/>
              <a:t>Group </a:t>
            </a:r>
            <a:r>
              <a:rPr lang="en-US" altLang="zh-CN" b="1" dirty="0"/>
              <a:t>based Retweeting Behavior Modeling</a:t>
            </a:r>
            <a:br>
              <a:rPr lang="en-US" altLang="zh-CN" b="1" dirty="0"/>
            </a:br>
            <a:endParaRPr lang="en-US" altLang="zh-CN" b="1" dirty="0"/>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15</a:t>
            </a:fld>
            <a:endParaRPr lang="zh-CN" altLang="en-US" dirty="0"/>
          </a:p>
        </p:txBody>
      </p:sp>
      <p:sp>
        <p:nvSpPr>
          <p:cNvPr id="26" name="内容占位符 2"/>
          <p:cNvSpPr txBox="1">
            <a:spLocks/>
          </p:cNvSpPr>
          <p:nvPr/>
        </p:nvSpPr>
        <p:spPr>
          <a:xfrm>
            <a:off x="323594" y="1112842"/>
            <a:ext cx="8246838" cy="66946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500" b="1" dirty="0">
                <a:latin typeface="Arial" panose="020B0604020202020204" pitchFamily="34" charset="0"/>
              </a:rPr>
              <a:t>(2) Items For Modeling </a:t>
            </a:r>
          </a:p>
        </p:txBody>
      </p:sp>
      <p:sp>
        <p:nvSpPr>
          <p:cNvPr id="3" name="TextBox 2"/>
          <p:cNvSpPr txBox="1"/>
          <p:nvPr/>
        </p:nvSpPr>
        <p:spPr>
          <a:xfrm>
            <a:off x="468313" y="2006112"/>
            <a:ext cx="8243887" cy="4493538"/>
          </a:xfrm>
          <a:prstGeom prst="rect">
            <a:avLst/>
          </a:prstGeom>
          <a:noFill/>
        </p:spPr>
        <p:txBody>
          <a:bodyPr wrap="square" rtlCol="0">
            <a:spAutoFit/>
          </a:bodyPr>
          <a:lstStyle/>
          <a:p>
            <a:pPr marL="285750" indent="-285750">
              <a:buFont typeface="Wingdings" panose="05000000000000000000" pitchFamily="2" charset="2"/>
              <a:buChar char="u"/>
            </a:pPr>
            <a:r>
              <a:rPr lang="en-US" altLang="zh-CN" sz="2400" b="1" dirty="0"/>
              <a:t>User </a:t>
            </a:r>
            <a:r>
              <a:rPr lang="en-US" altLang="zh-CN" sz="2400" b="1" dirty="0" smtClean="0"/>
              <a:t>Info</a:t>
            </a:r>
          </a:p>
          <a:p>
            <a:r>
              <a:rPr lang="en-US" altLang="zh-CN" sz="2000" dirty="0" smtClean="0"/>
              <a:t>       A </a:t>
            </a:r>
            <a:r>
              <a:rPr lang="en-US" altLang="zh-CN" sz="2000" dirty="0"/>
              <a:t>list of aforementioned metrics </a:t>
            </a:r>
            <a:endParaRPr lang="en-US" altLang="zh-CN" sz="2000" dirty="0" smtClean="0"/>
          </a:p>
          <a:p>
            <a:r>
              <a:rPr lang="en-US" altLang="zh-CN" b="1" dirty="0" smtClean="0"/>
              <a:t>                           </a:t>
            </a:r>
          </a:p>
          <a:p>
            <a:endParaRPr lang="en-US" altLang="zh-CN" b="1" dirty="0" smtClean="0"/>
          </a:p>
          <a:p>
            <a:pPr marL="285750" indent="-285750">
              <a:buFont typeface="Wingdings" panose="05000000000000000000" pitchFamily="2" charset="2"/>
              <a:buChar char="u"/>
            </a:pPr>
            <a:r>
              <a:rPr lang="en-US" altLang="zh-CN" sz="2400" b="1" dirty="0" smtClean="0"/>
              <a:t>Microblog </a:t>
            </a:r>
            <a:r>
              <a:rPr lang="en-US" altLang="zh-CN" sz="2400" b="1" dirty="0"/>
              <a:t>Info</a:t>
            </a:r>
          </a:p>
          <a:p>
            <a:r>
              <a:rPr lang="en-US" altLang="zh-CN" sz="2000" dirty="0" smtClean="0"/>
              <a:t>     1 The number that </a:t>
            </a:r>
            <a:r>
              <a:rPr lang="en-US" altLang="zh-CN" sz="2000" b="1" i="1" dirty="0"/>
              <a:t>b </a:t>
            </a:r>
            <a:r>
              <a:rPr lang="en-US" altLang="zh-CN" sz="2000" dirty="0"/>
              <a:t>has been retweeted, commented, </a:t>
            </a:r>
            <a:r>
              <a:rPr lang="en-US" altLang="zh-CN" sz="2000" dirty="0" smtClean="0"/>
              <a:t>liked.</a:t>
            </a:r>
          </a:p>
          <a:p>
            <a:r>
              <a:rPr lang="en-US" altLang="zh-CN" sz="2000" dirty="0"/>
              <a:t> </a:t>
            </a:r>
            <a:r>
              <a:rPr lang="en-US" altLang="zh-CN" sz="2000" dirty="0" smtClean="0"/>
              <a:t>    2 The </a:t>
            </a:r>
            <a:r>
              <a:rPr lang="en-US" altLang="zh-CN" sz="2000" dirty="0"/>
              <a:t>length of </a:t>
            </a:r>
            <a:r>
              <a:rPr lang="en-US" altLang="zh-CN" sz="2000" b="1" i="1" dirty="0" err="1"/>
              <a:t>b.M</a:t>
            </a:r>
            <a:r>
              <a:rPr lang="en-US" altLang="zh-CN" sz="2000" i="1" dirty="0"/>
              <a:t> </a:t>
            </a:r>
            <a:r>
              <a:rPr lang="en-US" altLang="zh-CN" sz="2000" dirty="0"/>
              <a:t>(</a:t>
            </a:r>
            <a:r>
              <a:rPr lang="en-US" altLang="zh-CN" sz="2000" dirty="0" smtClean="0"/>
              <a:t>microblog message</a:t>
            </a:r>
            <a:r>
              <a:rPr lang="en-US" altLang="zh-CN" sz="2000" dirty="0"/>
              <a:t>) </a:t>
            </a:r>
            <a:r>
              <a:rPr lang="en-US" altLang="zh-CN" sz="2000" dirty="0" smtClean="0"/>
              <a:t>.</a:t>
            </a:r>
          </a:p>
          <a:p>
            <a:r>
              <a:rPr lang="en-US" altLang="zh-CN" sz="2000" dirty="0"/>
              <a:t> </a:t>
            </a:r>
            <a:r>
              <a:rPr lang="en-US" altLang="zh-CN" sz="2000" dirty="0" smtClean="0"/>
              <a:t>    3 The </a:t>
            </a:r>
            <a:r>
              <a:rPr lang="en-US" altLang="zh-CN" sz="2000" dirty="0"/>
              <a:t>correlation between </a:t>
            </a:r>
            <a:r>
              <a:rPr lang="en-US" altLang="zh-CN" sz="2000" b="1" i="1" dirty="0" smtClean="0"/>
              <a:t>b</a:t>
            </a:r>
            <a:r>
              <a:rPr lang="en-US" altLang="zh-CN" sz="2000" i="1" dirty="0" smtClean="0"/>
              <a:t> </a:t>
            </a:r>
            <a:r>
              <a:rPr lang="en-US" altLang="zh-CN" sz="2000" dirty="0" smtClean="0"/>
              <a:t>and </a:t>
            </a:r>
            <a:r>
              <a:rPr lang="en-US" altLang="zh-CN" sz="2000" b="1" dirty="0"/>
              <a:t>recent </a:t>
            </a:r>
            <a:r>
              <a:rPr lang="en-US" altLang="zh-CN" sz="2000" b="1" dirty="0" smtClean="0"/>
              <a:t>event.</a:t>
            </a:r>
          </a:p>
          <a:p>
            <a:endParaRPr lang="en-US" altLang="zh-CN" b="1" dirty="0" smtClean="0"/>
          </a:p>
          <a:p>
            <a:pPr marL="285750" indent="-285750">
              <a:buFont typeface="Wingdings" panose="05000000000000000000" pitchFamily="2" charset="2"/>
              <a:buChar char="u"/>
            </a:pPr>
            <a:r>
              <a:rPr lang="en-US" altLang="zh-CN" sz="2400" b="1" dirty="0" smtClean="0"/>
              <a:t>Interaction </a:t>
            </a:r>
            <a:r>
              <a:rPr lang="en-US" altLang="zh-CN" sz="2400" b="1" dirty="0"/>
              <a:t>Info</a:t>
            </a:r>
          </a:p>
          <a:p>
            <a:r>
              <a:rPr lang="en-US" altLang="zh-CN" sz="2000" dirty="0"/>
              <a:t>   </a:t>
            </a:r>
            <a:r>
              <a:rPr lang="en-US" altLang="zh-CN" sz="2000" dirty="0" smtClean="0"/>
              <a:t> </a:t>
            </a:r>
            <a:r>
              <a:rPr lang="en-US" altLang="zh-CN" sz="2000" dirty="0"/>
              <a:t>1</a:t>
            </a:r>
          </a:p>
          <a:p>
            <a:r>
              <a:rPr lang="en-US" altLang="zh-CN" sz="2000" dirty="0"/>
              <a:t>    </a:t>
            </a:r>
            <a:r>
              <a:rPr lang="en-US" altLang="zh-CN" sz="2000" dirty="0" smtClean="0"/>
              <a:t>2  </a:t>
            </a:r>
            <a:r>
              <a:rPr lang="en-US" altLang="zh-CN" sz="2000" b="1" dirty="0" smtClean="0"/>
              <a:t>b</a:t>
            </a:r>
            <a:r>
              <a:rPr lang="en-US" altLang="zh-CN" sz="2000" dirty="0" smtClean="0"/>
              <a:t> </a:t>
            </a:r>
            <a:r>
              <a:rPr lang="en-US" altLang="zh-CN" sz="2000" dirty="0"/>
              <a:t>versus the user </a:t>
            </a:r>
            <a:r>
              <a:rPr lang="en-US" altLang="zh-CN" sz="2000" b="1" dirty="0"/>
              <a:t>u’s Interest Feature </a:t>
            </a:r>
          </a:p>
          <a:p>
            <a:r>
              <a:rPr lang="en-US" altLang="zh-CN" sz="2000" dirty="0"/>
              <a:t>   </a:t>
            </a:r>
            <a:r>
              <a:rPr lang="en-US" altLang="zh-CN" sz="2000" dirty="0" smtClean="0"/>
              <a:t> 3  </a:t>
            </a:r>
            <a:r>
              <a:rPr lang="en-US" altLang="zh-CN" sz="2000" b="1" dirty="0"/>
              <a:t>b’s timestamp </a:t>
            </a:r>
            <a:r>
              <a:rPr lang="en-US" altLang="zh-CN" sz="2000" dirty="0"/>
              <a:t>versus the time distribution of </a:t>
            </a:r>
            <a:r>
              <a:rPr lang="en-US" altLang="zh-CN" sz="2000" b="1" dirty="0"/>
              <a:t>u’s retweeting behavior</a:t>
            </a:r>
          </a:p>
          <a:p>
            <a:r>
              <a:rPr lang="en-US" altLang="zh-CN" sz="2000" dirty="0"/>
              <a:t>    </a:t>
            </a:r>
            <a:r>
              <a:rPr lang="en-US" altLang="zh-CN" sz="2000" dirty="0" smtClean="0"/>
              <a:t>4  </a:t>
            </a:r>
            <a:r>
              <a:rPr lang="en-US" altLang="zh-CN" sz="2000" dirty="0"/>
              <a:t>Correlation between </a:t>
            </a:r>
            <a:r>
              <a:rPr lang="en-US" altLang="zh-CN" sz="2000" b="1" dirty="0" smtClean="0"/>
              <a:t>b</a:t>
            </a:r>
            <a:r>
              <a:rPr lang="en-US" altLang="zh-CN" sz="2000" dirty="0" smtClean="0"/>
              <a:t> </a:t>
            </a:r>
            <a:r>
              <a:rPr lang="en-US" altLang="zh-CN" sz="2000" dirty="0"/>
              <a:t>and </a:t>
            </a:r>
            <a:r>
              <a:rPr lang="en-US" altLang="zh-CN" sz="2000" b="1" dirty="0"/>
              <a:t>u’s short-term interest </a:t>
            </a:r>
            <a:endParaRPr lang="zh-CN" altLang="en-US" sz="20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030" y="2743491"/>
            <a:ext cx="1479550" cy="27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352" y="2743491"/>
            <a:ext cx="4381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628" y="5167009"/>
            <a:ext cx="1473200" cy="26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92409" y="5509250"/>
            <a:ext cx="508000" cy="351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0477" y="5479854"/>
            <a:ext cx="330058"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8601" y="5786399"/>
            <a:ext cx="500687" cy="316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627" y="5157950"/>
            <a:ext cx="1800477" cy="318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6916" y="5192843"/>
            <a:ext cx="620854" cy="26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323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fontScale="92500" lnSpcReduction="10000"/>
          </a:bodyPr>
          <a:lstStyle/>
          <a:p>
            <a:pPr>
              <a:lnSpc>
                <a:spcPct val="200000"/>
              </a:lnSpc>
            </a:pPr>
            <a:r>
              <a:rPr lang="en-US" altLang="zh-CN" dirty="0"/>
              <a:t>Overview of System </a:t>
            </a:r>
            <a:r>
              <a:rPr lang="en-US" altLang="zh-CN" dirty="0" err="1" smtClean="0"/>
              <a:t>GruBa</a:t>
            </a:r>
            <a:endParaRPr lang="en-US" altLang="zh-CN" dirty="0" smtClean="0"/>
          </a:p>
          <a:p>
            <a:pPr>
              <a:lnSpc>
                <a:spcPct val="200000"/>
              </a:lnSpc>
            </a:pPr>
            <a:r>
              <a:rPr lang="en-US" altLang="zh-CN" dirty="0"/>
              <a:t>Feature Extraction</a:t>
            </a:r>
          </a:p>
          <a:p>
            <a:pPr>
              <a:lnSpc>
                <a:spcPct val="200000"/>
              </a:lnSpc>
            </a:pPr>
            <a:r>
              <a:rPr lang="en-US" altLang="zh-CN" dirty="0"/>
              <a:t>User Clustering</a:t>
            </a:r>
          </a:p>
          <a:p>
            <a:pPr>
              <a:lnSpc>
                <a:spcPct val="200000"/>
              </a:lnSpc>
            </a:pPr>
            <a:r>
              <a:rPr lang="en-US" altLang="zh-CN" dirty="0"/>
              <a:t>Group based </a:t>
            </a:r>
            <a:r>
              <a:rPr lang="en-US" altLang="zh-CN" dirty="0" smtClean="0"/>
              <a:t>Retweeting Behavior </a:t>
            </a:r>
            <a:r>
              <a:rPr lang="en-US" altLang="zh-CN" dirty="0"/>
              <a:t>Modeling</a:t>
            </a:r>
          </a:p>
          <a:p>
            <a:pPr>
              <a:lnSpc>
                <a:spcPct val="200000"/>
              </a:lnSpc>
            </a:pPr>
            <a:r>
              <a:rPr lang="en-US" altLang="zh-CN" b="1" dirty="0" smtClean="0"/>
              <a:t>Experimental Study</a:t>
            </a:r>
            <a:endParaRPr lang="en-US" altLang="zh-CN" b="1"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16</a:t>
            </a:fld>
            <a:endParaRPr lang="zh-CN" altLang="en-US" dirty="0"/>
          </a:p>
        </p:txBody>
      </p:sp>
    </p:spTree>
    <p:extLst>
      <p:ext uri="{BB962C8B-B14F-4D97-AF65-F5344CB8AC3E}">
        <p14:creationId xmlns:p14="http://schemas.microsoft.com/office/powerpoint/2010/main" val="667599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fontScale="90000"/>
          </a:bodyPr>
          <a:lstStyle/>
          <a:p>
            <a:r>
              <a:rPr lang="en-US" altLang="zh-CN" b="1" dirty="0"/>
              <a:t/>
            </a:r>
            <a:br>
              <a:rPr lang="en-US" altLang="zh-CN" b="1" dirty="0"/>
            </a:br>
            <a:r>
              <a:rPr lang="en-US" altLang="zh-CN" b="1" dirty="0"/>
              <a:t/>
            </a:r>
            <a:br>
              <a:rPr lang="en-US" altLang="zh-CN" b="1" dirty="0"/>
            </a:br>
            <a:r>
              <a:rPr lang="en-US" altLang="zh-CN" b="1" dirty="0" smtClean="0"/>
              <a:t>Experimental </a:t>
            </a:r>
            <a:r>
              <a:rPr lang="en-US" altLang="zh-CN" b="1" dirty="0"/>
              <a:t>Study</a:t>
            </a:r>
            <a:r>
              <a:rPr lang="en-US" altLang="zh-CN" dirty="0"/>
              <a:t/>
            </a:r>
            <a:br>
              <a:rPr lang="en-US" altLang="zh-CN" dirty="0"/>
            </a:br>
            <a:r>
              <a:rPr lang="en-US" altLang="zh-CN" b="1" dirty="0"/>
              <a:t/>
            </a:r>
            <a:br>
              <a:rPr lang="en-US" altLang="zh-CN" b="1" dirty="0"/>
            </a:br>
            <a:endParaRPr lang="en-US" altLang="zh-CN" b="1" dirty="0"/>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17</a:t>
            </a:fld>
            <a:endParaRPr lang="zh-CN" altLang="en-US" dirty="0"/>
          </a:p>
        </p:txBody>
      </p:sp>
      <p:sp>
        <p:nvSpPr>
          <p:cNvPr id="26" name="内容占位符 2"/>
          <p:cNvSpPr txBox="1">
            <a:spLocks/>
          </p:cNvSpPr>
          <p:nvPr/>
        </p:nvSpPr>
        <p:spPr>
          <a:xfrm>
            <a:off x="323594" y="1112841"/>
            <a:ext cx="8246838" cy="5374020"/>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500" b="1" dirty="0">
                <a:latin typeface="Arial" panose="020B0604020202020204" pitchFamily="34" charset="0"/>
              </a:rPr>
              <a:t>Feature Extraction</a:t>
            </a:r>
          </a:p>
          <a:p>
            <a:pPr marL="36000" indent="0">
              <a:buNone/>
            </a:pPr>
            <a:r>
              <a:rPr lang="en-US" altLang="zh-CN" sz="2400" b="1" dirty="0" smtClean="0"/>
              <a:t>(1)Data Set</a:t>
            </a:r>
          </a:p>
          <a:p>
            <a:pPr marL="0" indent="0">
              <a:buNone/>
            </a:pPr>
            <a:r>
              <a:rPr lang="en-US" altLang="zh-CN" sz="2400" dirty="0"/>
              <a:t>A</a:t>
            </a:r>
            <a:r>
              <a:rPr lang="en-US" altLang="zh-CN" sz="2400" dirty="0" smtClean="0"/>
              <a:t> </a:t>
            </a:r>
            <a:r>
              <a:rPr lang="en-US" altLang="zh-CN" sz="2400" dirty="0"/>
              <a:t>dataset </a:t>
            </a:r>
            <a:r>
              <a:rPr lang="en-US" altLang="zh-CN" sz="2400" dirty="0" smtClean="0"/>
              <a:t>containing 1000 </a:t>
            </a:r>
            <a:r>
              <a:rPr lang="en-US" altLang="zh-CN" sz="2400" dirty="0" err="1" smtClean="0"/>
              <a:t>labeld</a:t>
            </a:r>
            <a:r>
              <a:rPr lang="en-US" altLang="zh-CN" sz="2400" dirty="0" smtClean="0"/>
              <a:t>  </a:t>
            </a:r>
            <a:r>
              <a:rPr lang="en-US" altLang="zh-CN" sz="2400" dirty="0" err="1" smtClean="0"/>
              <a:t>sina</a:t>
            </a:r>
            <a:r>
              <a:rPr lang="en-US" altLang="zh-CN" sz="2400" dirty="0" smtClean="0"/>
              <a:t> microblogs (with </a:t>
            </a:r>
            <a:r>
              <a:rPr lang="en-US" altLang="zh-CN" sz="2400" dirty="0"/>
              <a:t>manually </a:t>
            </a:r>
            <a:r>
              <a:rPr lang="en-US" altLang="zh-CN" sz="2400" dirty="0" smtClean="0"/>
              <a:t>labeled topics </a:t>
            </a:r>
            <a:r>
              <a:rPr lang="en-US" altLang="zh-CN" sz="2400" dirty="0"/>
              <a:t>for </a:t>
            </a:r>
            <a:r>
              <a:rPr lang="en-US" altLang="zh-CN" sz="2400" dirty="0" smtClean="0"/>
              <a:t>yardstick).</a:t>
            </a:r>
            <a:endParaRPr lang="en-US" altLang="zh-CN" sz="2400" i="1" dirty="0" smtClean="0"/>
          </a:p>
          <a:p>
            <a:pPr marL="0" indent="0">
              <a:buNone/>
            </a:pPr>
            <a:r>
              <a:rPr lang="en-US" altLang="zh-CN" sz="2400" b="1" dirty="0"/>
              <a:t>(</a:t>
            </a:r>
            <a:r>
              <a:rPr lang="en-US" altLang="zh-CN" sz="2400" b="1" dirty="0" smtClean="0"/>
              <a:t>2)Metric</a:t>
            </a:r>
            <a:endParaRPr lang="en-US" altLang="zh-CN" sz="2400" b="1" dirty="0"/>
          </a:p>
          <a:p>
            <a:pPr marL="0" indent="0">
              <a:buNone/>
            </a:pPr>
            <a:r>
              <a:rPr lang="en-US" altLang="zh-CN" sz="2400" b="1" dirty="0"/>
              <a:t> </a:t>
            </a:r>
            <a:r>
              <a:rPr lang="en-US" altLang="zh-CN" sz="2400" b="1" dirty="0" smtClean="0"/>
              <a:t>     </a:t>
            </a:r>
            <a:r>
              <a:rPr lang="en-US" altLang="zh-CN" sz="2400" dirty="0" smtClean="0"/>
              <a:t>accuracy:</a:t>
            </a:r>
          </a:p>
          <a:p>
            <a:pPr marL="0" indent="0">
              <a:buNone/>
            </a:pPr>
            <a:r>
              <a:rPr lang="en-US" altLang="zh-CN" sz="2400" b="1" dirty="0" smtClean="0"/>
              <a:t>(3)Result</a:t>
            </a:r>
            <a:endParaRPr lang="en-US" altLang="zh-CN" sz="24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165" y="3171724"/>
            <a:ext cx="693308" cy="506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119717" y="2972224"/>
            <a:ext cx="5916706"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b="1" dirty="0"/>
              <a:t>Suppose the </a:t>
            </a:r>
            <a:r>
              <a:rPr lang="en-US" altLang="zh-CN" b="1" dirty="0" smtClean="0"/>
              <a:t>label set </a:t>
            </a:r>
            <a:r>
              <a:rPr lang="en-US" altLang="zh-CN" b="1" dirty="0"/>
              <a:t>manually labeled for </a:t>
            </a:r>
            <a:r>
              <a:rPr lang="en-US" altLang="zh-CN" b="1" dirty="0" smtClean="0"/>
              <a:t>each microblog </a:t>
            </a:r>
            <a:r>
              <a:rPr lang="en-US" altLang="zh-CN" b="1" dirty="0"/>
              <a:t>is </a:t>
            </a:r>
            <a:r>
              <a:rPr lang="en-US" altLang="zh-CN" b="1" i="1" dirty="0"/>
              <a:t>A</a:t>
            </a:r>
            <a:r>
              <a:rPr lang="en-US" altLang="zh-CN" b="1" dirty="0"/>
              <a:t>, the label set our method </a:t>
            </a:r>
            <a:r>
              <a:rPr lang="en-US" altLang="zh-CN" b="1" dirty="0" smtClean="0"/>
              <a:t>labeled is </a:t>
            </a:r>
            <a:r>
              <a:rPr lang="en-US" altLang="zh-CN" b="1" i="1" dirty="0" smtClean="0"/>
              <a:t>B.</a:t>
            </a:r>
            <a:endParaRPr lang="zh-CN" altLang="en-US" b="1" dirty="0"/>
          </a:p>
        </p:txBody>
      </p:sp>
      <p:pic>
        <p:nvPicPr>
          <p:cNvPr id="7" name="图片 6"/>
          <p:cNvPicPr/>
          <p:nvPr/>
        </p:nvPicPr>
        <p:blipFill>
          <a:blip r:embed="rId4"/>
          <a:stretch>
            <a:fillRect/>
          </a:stretch>
        </p:blipFill>
        <p:spPr>
          <a:xfrm>
            <a:off x="4272742" y="3665998"/>
            <a:ext cx="4297689" cy="2868306"/>
          </a:xfrm>
          <a:prstGeom prst="rect">
            <a:avLst/>
          </a:prstGeom>
        </p:spPr>
      </p:pic>
      <p:sp>
        <p:nvSpPr>
          <p:cNvPr id="5" name="TextBox 4"/>
          <p:cNvSpPr txBox="1"/>
          <p:nvPr/>
        </p:nvSpPr>
        <p:spPr>
          <a:xfrm>
            <a:off x="468313" y="4451541"/>
            <a:ext cx="380443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altLang="zh-CN" dirty="0" smtClean="0"/>
              <a:t>System </a:t>
            </a:r>
            <a:r>
              <a:rPr lang="en-US" altLang="zh-CN" dirty="0" err="1"/>
              <a:t>GruBa</a:t>
            </a:r>
            <a:r>
              <a:rPr lang="en-US" altLang="zh-CN" dirty="0"/>
              <a:t> reaches the optimal results when </a:t>
            </a:r>
            <a:r>
              <a:rPr lang="en-US" altLang="zh-CN" i="1" dirty="0"/>
              <a:t>α </a:t>
            </a:r>
            <a:r>
              <a:rPr lang="en-US" altLang="zh-CN" dirty="0"/>
              <a:t>is </a:t>
            </a:r>
            <a:r>
              <a:rPr lang="en-US" altLang="zh-CN" dirty="0" smtClean="0"/>
              <a:t>0.7. </a:t>
            </a:r>
          </a:p>
          <a:p>
            <a:pPr marL="285750" indent="-285750">
              <a:buFont typeface="Arial" panose="020B0604020202020204" pitchFamily="34" charset="0"/>
              <a:buChar char="•"/>
            </a:pPr>
            <a:r>
              <a:rPr lang="en-US" altLang="zh-CN" dirty="0" smtClean="0"/>
              <a:t>In </a:t>
            </a:r>
            <a:r>
              <a:rPr lang="en-US" altLang="zh-CN" dirty="0"/>
              <a:t>general, it performs well when </a:t>
            </a:r>
            <a:r>
              <a:rPr lang="en-US" altLang="zh-CN" i="1" dirty="0"/>
              <a:t>α </a:t>
            </a:r>
            <a:r>
              <a:rPr lang="en-US" altLang="zh-CN" dirty="0"/>
              <a:t>falls into [0</a:t>
            </a:r>
            <a:r>
              <a:rPr lang="en-US" altLang="zh-CN" i="1" dirty="0"/>
              <a:t>, </a:t>
            </a:r>
            <a:r>
              <a:rPr lang="en-US" altLang="zh-CN" dirty="0"/>
              <a:t>0</a:t>
            </a:r>
            <a:r>
              <a:rPr lang="en-US" altLang="zh-CN" i="1" dirty="0"/>
              <a:t>.</a:t>
            </a:r>
            <a:r>
              <a:rPr lang="en-US" altLang="zh-CN" dirty="0"/>
              <a:t>8].</a:t>
            </a:r>
            <a:endParaRPr lang="zh-CN" altLang="en-US" dirty="0"/>
          </a:p>
        </p:txBody>
      </p:sp>
    </p:spTree>
    <p:extLst>
      <p:ext uri="{BB962C8B-B14F-4D97-AF65-F5344CB8AC3E}">
        <p14:creationId xmlns:p14="http://schemas.microsoft.com/office/powerpoint/2010/main" val="2906058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fontScale="90000"/>
          </a:bodyPr>
          <a:lstStyle/>
          <a:p>
            <a:r>
              <a:rPr lang="en-US" altLang="zh-CN" b="1" dirty="0"/>
              <a:t/>
            </a:r>
            <a:br>
              <a:rPr lang="en-US" altLang="zh-CN" b="1" dirty="0"/>
            </a:br>
            <a:r>
              <a:rPr lang="en-US" altLang="zh-CN" b="1" dirty="0"/>
              <a:t/>
            </a:r>
            <a:br>
              <a:rPr lang="en-US" altLang="zh-CN" b="1" dirty="0"/>
            </a:br>
            <a:r>
              <a:rPr lang="en-US" altLang="zh-CN" b="1" dirty="0" smtClean="0"/>
              <a:t>Experimental </a:t>
            </a:r>
            <a:r>
              <a:rPr lang="en-US" altLang="zh-CN" b="1" dirty="0"/>
              <a:t>Study</a:t>
            </a:r>
            <a:r>
              <a:rPr lang="en-US" altLang="zh-CN" dirty="0"/>
              <a:t/>
            </a:r>
            <a:br>
              <a:rPr lang="en-US" altLang="zh-CN" dirty="0"/>
            </a:br>
            <a:r>
              <a:rPr lang="en-US" altLang="zh-CN" b="1" dirty="0"/>
              <a:t/>
            </a:r>
            <a:br>
              <a:rPr lang="en-US" altLang="zh-CN" b="1" dirty="0"/>
            </a:br>
            <a:endParaRPr lang="en-US" altLang="zh-CN" b="1" dirty="0"/>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18</a:t>
            </a:fld>
            <a:endParaRPr lang="zh-CN" altLang="en-US" dirty="0"/>
          </a:p>
        </p:txBody>
      </p:sp>
      <p:sp>
        <p:nvSpPr>
          <p:cNvPr id="26" name="内容占位符 2"/>
          <p:cNvSpPr txBox="1">
            <a:spLocks/>
          </p:cNvSpPr>
          <p:nvPr/>
        </p:nvSpPr>
        <p:spPr>
          <a:xfrm>
            <a:off x="323594" y="1112841"/>
            <a:ext cx="8246838" cy="5374020"/>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500" b="1" dirty="0">
                <a:latin typeface="Arial" panose="020B0604020202020204" pitchFamily="34" charset="0"/>
              </a:rPr>
              <a:t>User Clustering</a:t>
            </a:r>
          </a:p>
          <a:p>
            <a:pPr marL="36000" indent="0">
              <a:buNone/>
            </a:pPr>
            <a:r>
              <a:rPr lang="en-US" altLang="zh-CN" sz="2400" b="1" dirty="0" smtClean="0"/>
              <a:t>(1)Data Set</a:t>
            </a:r>
          </a:p>
          <a:p>
            <a:pPr marL="0" indent="0">
              <a:buNone/>
            </a:pPr>
            <a:r>
              <a:rPr lang="en-US" altLang="zh-CN" sz="2400" i="1" dirty="0" smtClean="0"/>
              <a:t>Data </a:t>
            </a:r>
            <a:r>
              <a:rPr lang="en-US" altLang="zh-CN" sz="2400" dirty="0"/>
              <a:t>containing the overall 43.5K </a:t>
            </a:r>
            <a:r>
              <a:rPr lang="en-US" altLang="zh-CN" sz="2400" dirty="0" err="1" smtClean="0"/>
              <a:t>users,and</a:t>
            </a:r>
            <a:r>
              <a:rPr lang="en-US" altLang="zh-CN" sz="2400" dirty="0" smtClean="0"/>
              <a:t> </a:t>
            </a:r>
            <a:r>
              <a:rPr lang="en-US" altLang="zh-CN" sz="2400" dirty="0"/>
              <a:t>each of </a:t>
            </a:r>
            <a:r>
              <a:rPr lang="en-US" altLang="zh-CN" sz="2400" i="1" dirty="0"/>
              <a:t>{Data1,. . . , Data5} </a:t>
            </a:r>
            <a:r>
              <a:rPr lang="en-US" altLang="zh-CN" sz="2400" dirty="0"/>
              <a:t>contains 10K randomly selected users. </a:t>
            </a:r>
            <a:r>
              <a:rPr lang="en-US" altLang="zh-CN" sz="2400" dirty="0" smtClean="0"/>
              <a:t>(</a:t>
            </a:r>
            <a:r>
              <a:rPr lang="en-US" altLang="zh-CN" sz="2400" dirty="0" err="1" smtClean="0"/>
              <a:t>crawlered</a:t>
            </a:r>
            <a:r>
              <a:rPr lang="en-US" altLang="zh-CN" sz="2400" dirty="0" smtClean="0"/>
              <a:t> from </a:t>
            </a:r>
            <a:r>
              <a:rPr lang="en-US" altLang="zh-CN" sz="2400" dirty="0" err="1" smtClean="0"/>
              <a:t>Sina</a:t>
            </a:r>
            <a:r>
              <a:rPr lang="en-US" altLang="zh-CN" sz="2400" dirty="0" smtClean="0"/>
              <a:t> Weibo)</a:t>
            </a:r>
          </a:p>
          <a:p>
            <a:pPr marL="0" indent="0">
              <a:buNone/>
            </a:pPr>
            <a:r>
              <a:rPr lang="en-US" altLang="zh-CN" sz="2400" b="1" dirty="0" smtClean="0"/>
              <a:t>(</a:t>
            </a:r>
            <a:r>
              <a:rPr lang="en-US" altLang="zh-CN" sz="2400" b="1" dirty="0"/>
              <a:t>2) </a:t>
            </a:r>
            <a:r>
              <a:rPr lang="en-US" altLang="zh-CN" sz="2400" b="1" dirty="0" smtClean="0"/>
              <a:t>Metric</a:t>
            </a:r>
          </a:p>
          <a:p>
            <a:pPr marL="0" indent="0">
              <a:buNone/>
            </a:pPr>
            <a:r>
              <a:rPr lang="en-US" altLang="zh-CN" sz="2400" b="1" dirty="0"/>
              <a:t> </a:t>
            </a:r>
            <a:r>
              <a:rPr lang="en-US" altLang="zh-CN" sz="2400" b="1" dirty="0" smtClean="0"/>
              <a:t>     </a:t>
            </a:r>
            <a:r>
              <a:rPr lang="en-US" altLang="zh-CN" sz="2400" dirty="0"/>
              <a:t>Silhouette </a:t>
            </a:r>
            <a:r>
              <a:rPr lang="en-US" altLang="zh-CN" sz="2400" dirty="0" smtClean="0"/>
              <a:t>Coefficient</a:t>
            </a:r>
          </a:p>
          <a:p>
            <a:pPr marL="0" indent="0">
              <a:buNone/>
            </a:pPr>
            <a:r>
              <a:rPr lang="en-US" altLang="zh-CN" sz="2400" b="1" dirty="0" smtClean="0"/>
              <a:t>(3)Result</a:t>
            </a:r>
            <a:endParaRPr lang="en-US" altLang="zh-CN" sz="2400" b="1" dirty="0"/>
          </a:p>
        </p:txBody>
      </p:sp>
      <p:sp>
        <p:nvSpPr>
          <p:cNvPr id="5" name="TextBox 4"/>
          <p:cNvSpPr txBox="1"/>
          <p:nvPr/>
        </p:nvSpPr>
        <p:spPr>
          <a:xfrm>
            <a:off x="468313" y="4451541"/>
            <a:ext cx="3978700" cy="224676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t>Except for </a:t>
            </a:r>
            <a:r>
              <a:rPr lang="en-US" altLang="zh-CN" sz="2400" i="1" dirty="0"/>
              <a:t>Data1</a:t>
            </a:r>
            <a:r>
              <a:rPr lang="en-US" altLang="zh-CN" sz="2400" dirty="0"/>
              <a:t>, </a:t>
            </a:r>
            <a:r>
              <a:rPr lang="en-US" altLang="zh-CN" sz="2400" dirty="0" smtClean="0"/>
              <a:t> solutions </a:t>
            </a:r>
            <a:r>
              <a:rPr lang="en-US" altLang="zh-CN" sz="2400" dirty="0"/>
              <a:t>for </a:t>
            </a:r>
            <a:r>
              <a:rPr lang="en-US" altLang="zh-CN" sz="2400" i="1" dirty="0"/>
              <a:t>{Data2,. . . , </a:t>
            </a:r>
            <a:r>
              <a:rPr lang="en-US" altLang="zh-CN" sz="2400" i="1" dirty="0" smtClean="0"/>
              <a:t>Data5,Data} </a:t>
            </a:r>
            <a:r>
              <a:rPr lang="en-US" altLang="zh-CN" sz="2400" dirty="0"/>
              <a:t>are the best for 4 clusters</a:t>
            </a:r>
            <a:r>
              <a:rPr lang="en-US" altLang="zh-CN" sz="2400" dirty="0" smtClean="0"/>
              <a:t>.</a:t>
            </a:r>
            <a:endParaRPr lang="en-US" altLang="zh-CN" sz="2000" dirty="0"/>
          </a:p>
          <a:p>
            <a:r>
              <a:rPr lang="en-US" altLang="zh-CN" sz="2400" dirty="0" smtClean="0"/>
              <a:t>Dividing </a:t>
            </a:r>
            <a:r>
              <a:rPr lang="en-US" altLang="zh-CN" sz="2400" dirty="0"/>
              <a:t>users into  4 groups as a Reasonable </a:t>
            </a:r>
            <a:r>
              <a:rPr lang="en-US" altLang="zh-CN" sz="2400" dirty="0" smtClean="0"/>
              <a:t>result</a:t>
            </a:r>
            <a:r>
              <a:rPr lang="en-US" altLang="zh-CN" sz="2400" dirty="0"/>
              <a:t>.</a:t>
            </a:r>
          </a:p>
          <a:p>
            <a:endParaRPr lang="zh-CN" altLang="en-US" sz="2000" dirty="0"/>
          </a:p>
        </p:txBody>
      </p:sp>
      <p:pic>
        <p:nvPicPr>
          <p:cNvPr id="9" name="图片 8"/>
          <p:cNvPicPr/>
          <p:nvPr/>
        </p:nvPicPr>
        <p:blipFill>
          <a:blip r:embed="rId3"/>
          <a:stretch>
            <a:fillRect/>
          </a:stretch>
        </p:blipFill>
        <p:spPr>
          <a:xfrm>
            <a:off x="4588780" y="2993293"/>
            <a:ext cx="4123419" cy="3103652"/>
          </a:xfrm>
          <a:prstGeom prst="rect">
            <a:avLst/>
          </a:prstGeom>
        </p:spPr>
      </p:pic>
    </p:spTree>
    <p:extLst>
      <p:ext uri="{BB962C8B-B14F-4D97-AF65-F5344CB8AC3E}">
        <p14:creationId xmlns:p14="http://schemas.microsoft.com/office/powerpoint/2010/main" val="857564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fontScale="90000"/>
          </a:bodyPr>
          <a:lstStyle/>
          <a:p>
            <a:r>
              <a:rPr lang="en-US" altLang="zh-CN" b="1" dirty="0"/>
              <a:t/>
            </a:r>
            <a:br>
              <a:rPr lang="en-US" altLang="zh-CN" b="1" dirty="0"/>
            </a:br>
            <a:r>
              <a:rPr lang="en-US" altLang="zh-CN" b="1" dirty="0"/>
              <a:t/>
            </a:r>
            <a:br>
              <a:rPr lang="en-US" altLang="zh-CN" b="1" dirty="0"/>
            </a:br>
            <a:r>
              <a:rPr lang="en-US" altLang="zh-CN" b="1" dirty="0" smtClean="0"/>
              <a:t>Experimental </a:t>
            </a:r>
            <a:r>
              <a:rPr lang="en-US" altLang="zh-CN" b="1" dirty="0"/>
              <a:t>Study</a:t>
            </a:r>
            <a:r>
              <a:rPr lang="en-US" altLang="zh-CN" dirty="0"/>
              <a:t/>
            </a:r>
            <a:br>
              <a:rPr lang="en-US" altLang="zh-CN" dirty="0"/>
            </a:br>
            <a:r>
              <a:rPr lang="en-US" altLang="zh-CN" b="1" dirty="0"/>
              <a:t/>
            </a:r>
            <a:br>
              <a:rPr lang="en-US" altLang="zh-CN" b="1" dirty="0"/>
            </a:br>
            <a:endParaRPr lang="en-US" altLang="zh-CN" b="1" dirty="0"/>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19</a:t>
            </a:fld>
            <a:endParaRPr lang="zh-CN" altLang="en-US" dirty="0"/>
          </a:p>
        </p:txBody>
      </p:sp>
      <mc:AlternateContent xmlns:mc="http://schemas.openxmlformats.org/markup-compatibility/2006" xmlns:a14="http://schemas.microsoft.com/office/drawing/2010/main">
        <mc:Choice Requires="a14">
          <p:sp>
            <p:nvSpPr>
              <p:cNvPr id="26" name="内容占位符 2"/>
              <p:cNvSpPr txBox="1">
                <a:spLocks/>
              </p:cNvSpPr>
              <p:nvPr/>
            </p:nvSpPr>
            <p:spPr>
              <a:xfrm>
                <a:off x="323594" y="1112841"/>
                <a:ext cx="8246838" cy="5374020"/>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500" b="1" dirty="0" smtClean="0">
                    <a:latin typeface="Arial" panose="020B0604020202020204" pitchFamily="34" charset="0"/>
                  </a:rPr>
                  <a:t>Behavior </a:t>
                </a:r>
                <a:r>
                  <a:rPr lang="en-US" altLang="zh-CN" sz="2500" b="1" dirty="0">
                    <a:latin typeface="Arial" panose="020B0604020202020204" pitchFamily="34" charset="0"/>
                  </a:rPr>
                  <a:t>Modeling</a:t>
                </a:r>
              </a:p>
              <a:p>
                <a:pPr marL="36000" indent="0">
                  <a:buNone/>
                </a:pPr>
                <a:r>
                  <a:rPr lang="en-US" altLang="zh-CN" sz="2400" b="1" dirty="0" smtClean="0"/>
                  <a:t>(1)Data Set</a:t>
                </a:r>
              </a:p>
              <a:p>
                <a:pPr marL="0" indent="0">
                  <a:buNone/>
                </a:pPr>
                <a:r>
                  <a:rPr lang="en-US" altLang="zh-CN" sz="2400" b="1" dirty="0" smtClean="0"/>
                  <a:t>     </a:t>
                </a:r>
                <a:r>
                  <a:rPr lang="en-US" altLang="zh-CN" sz="2400" dirty="0"/>
                  <a:t>Data  Items extracted from 43.5K users</a:t>
                </a:r>
                <a:endParaRPr lang="en-US" altLang="zh-CN" sz="2400" b="1" dirty="0" smtClean="0"/>
              </a:p>
              <a:p>
                <a:pPr marL="0" indent="0">
                  <a:buNone/>
                </a:pPr>
                <a:r>
                  <a:rPr lang="en-US" altLang="zh-CN" sz="2400" b="1" i="1" dirty="0" smtClean="0"/>
                  <a:t>(2</a:t>
                </a:r>
                <a:r>
                  <a:rPr lang="en-US" altLang="zh-CN" sz="2400" b="1" i="1" dirty="0"/>
                  <a:t>) </a:t>
                </a:r>
                <a:r>
                  <a:rPr lang="en-US" altLang="zh-CN" sz="2400" b="1" dirty="0" smtClean="0"/>
                  <a:t>Algorithm for comparison</a:t>
                </a:r>
              </a:p>
              <a:p>
                <a:pPr marL="0" indent="0">
                  <a:buNone/>
                </a:pPr>
                <a:r>
                  <a:rPr lang="en-US" altLang="zh-CN" sz="2400" b="1" dirty="0"/>
                  <a:t> </a:t>
                </a:r>
                <a:r>
                  <a:rPr lang="en-US" altLang="zh-CN" sz="2400" b="1" dirty="0" smtClean="0"/>
                  <a:t>    </a:t>
                </a:r>
                <a:r>
                  <a:rPr lang="en-US" altLang="zh-CN" sz="2400" dirty="0" smtClean="0"/>
                  <a:t>the </a:t>
                </a:r>
                <a:r>
                  <a:rPr lang="en-US" altLang="zh-CN" sz="2400" dirty="0"/>
                  <a:t>state of the art approach LRC-BQ </a:t>
                </a:r>
                <a14:m>
                  <m:oMath xmlns:m="http://schemas.openxmlformats.org/officeDocument/2006/math">
                    <m:r>
                      <a:rPr lang="en-US" altLang="zh-CN" sz="2400" i="1" dirty="0" smtClean="0">
                        <a:latin typeface="Cambria Math"/>
                      </a:rPr>
                      <m:t>[1]</m:t>
                    </m:r>
                  </m:oMath>
                </a14:m>
                <a:endParaRPr lang="en-US" altLang="zh-CN" sz="2400" dirty="0" smtClean="0"/>
              </a:p>
              <a:p>
                <a:pPr marL="0" indent="0">
                  <a:buNone/>
                </a:pPr>
                <a:r>
                  <a:rPr lang="en-US" altLang="zh-CN" sz="2400" b="1" dirty="0" smtClean="0"/>
                  <a:t>(3)Result</a:t>
                </a:r>
                <a:endParaRPr lang="en-US" altLang="zh-CN" sz="2400" b="1" dirty="0"/>
              </a:p>
            </p:txBody>
          </p:sp>
        </mc:Choice>
        <mc:Fallback xmlns="">
          <p:sp>
            <p:nvSpPr>
              <p:cNvPr id="26" name="内容占位符 2"/>
              <p:cNvSpPr txBox="1">
                <a:spLocks noRot="1" noChangeAspect="1" noMove="1" noResize="1" noEditPoints="1" noAdjustHandles="1" noChangeArrowheads="1" noChangeShapeType="1" noTextEdit="1"/>
              </p:cNvSpPr>
              <p:nvPr/>
            </p:nvSpPr>
            <p:spPr>
              <a:xfrm>
                <a:off x="323594" y="1112841"/>
                <a:ext cx="8246838" cy="5374020"/>
              </a:xfrm>
              <a:prstGeom prst="rect">
                <a:avLst/>
              </a:prstGeom>
              <a:blipFill rotWithShape="1">
                <a:blip r:embed="rId3"/>
                <a:stretch>
                  <a:fillRect l="-1109" t="-1589"/>
                </a:stretch>
              </a:blipFill>
              <a:ln w="19050">
                <a:noFill/>
              </a:ln>
            </p:spPr>
            <p:txBody>
              <a:bodyPr/>
              <a:lstStyle/>
              <a:p>
                <a:r>
                  <a:rPr lang="zh-CN" altLang="en-US">
                    <a:noFill/>
                  </a:rPr>
                  <a:t> </a:t>
                </a:r>
              </a:p>
            </p:txBody>
          </p:sp>
        </mc:Fallback>
      </mc:AlternateContent>
      <p:sp>
        <p:nvSpPr>
          <p:cNvPr id="5" name="TextBox 4"/>
          <p:cNvSpPr txBox="1"/>
          <p:nvPr/>
        </p:nvSpPr>
        <p:spPr>
          <a:xfrm>
            <a:off x="608161" y="4294852"/>
            <a:ext cx="4518211"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altLang="zh-CN" sz="2000" dirty="0"/>
              <a:t>With user clustering, </a:t>
            </a:r>
            <a:r>
              <a:rPr lang="en-US" altLang="zh-CN" sz="2000" dirty="0" err="1"/>
              <a:t>GruBa</a:t>
            </a:r>
            <a:r>
              <a:rPr lang="en-US" altLang="zh-CN" sz="2000" dirty="0"/>
              <a:t> performs better than LRC-BQ in most </a:t>
            </a:r>
            <a:r>
              <a:rPr lang="en-US" altLang="zh-CN" sz="2000" dirty="0" smtClean="0"/>
              <a:t>cases</a:t>
            </a:r>
          </a:p>
          <a:p>
            <a:pPr marL="285750" indent="-285750">
              <a:buFont typeface="Arial" panose="020B0604020202020204" pitchFamily="34" charset="0"/>
              <a:buChar char="•"/>
            </a:pPr>
            <a:r>
              <a:rPr lang="en-US" altLang="zh-CN" sz="2000" dirty="0" smtClean="0"/>
              <a:t>For </a:t>
            </a:r>
            <a:r>
              <a:rPr lang="en-US" altLang="zh-CN" sz="2000" dirty="0" err="1"/>
              <a:t>GruBa</a:t>
            </a:r>
            <a:r>
              <a:rPr lang="en-US" altLang="zh-CN" sz="2000" dirty="0"/>
              <a:t>, having user clustering is better than the alternative single </a:t>
            </a:r>
            <a:r>
              <a:rPr lang="en-US" altLang="zh-CN" sz="2000" dirty="0" smtClean="0"/>
              <a:t>group. Ditto </a:t>
            </a:r>
            <a:r>
              <a:rPr lang="en-US" altLang="zh-CN" sz="2000" dirty="0"/>
              <a:t>for LRC-BQ.</a:t>
            </a:r>
            <a:endParaRPr lang="zh-CN" altLang="en-US" sz="2000" dirty="0"/>
          </a:p>
        </p:txBody>
      </p:sp>
      <p:pic>
        <p:nvPicPr>
          <p:cNvPr id="9" name="图片 8"/>
          <p:cNvPicPr/>
          <p:nvPr/>
        </p:nvPicPr>
        <p:blipFill>
          <a:blip r:embed="rId4"/>
          <a:stretch>
            <a:fillRect/>
          </a:stretch>
        </p:blipFill>
        <p:spPr>
          <a:xfrm>
            <a:off x="5713312" y="861050"/>
            <a:ext cx="3311418" cy="2711447"/>
          </a:xfrm>
          <a:prstGeom prst="rect">
            <a:avLst/>
          </a:prstGeom>
        </p:spPr>
      </p:pic>
      <p:pic>
        <p:nvPicPr>
          <p:cNvPr id="10" name="图片 9"/>
          <p:cNvPicPr/>
          <p:nvPr/>
        </p:nvPicPr>
        <p:blipFill>
          <a:blip r:embed="rId5"/>
          <a:stretch>
            <a:fillRect/>
          </a:stretch>
        </p:blipFill>
        <p:spPr>
          <a:xfrm>
            <a:off x="5713312" y="3697357"/>
            <a:ext cx="3311418" cy="2733592"/>
          </a:xfrm>
          <a:prstGeom prst="rect">
            <a:avLst/>
          </a:prstGeom>
        </p:spPr>
      </p:pic>
      <p:sp>
        <p:nvSpPr>
          <p:cNvPr id="3" name="TextBox 2"/>
          <p:cNvSpPr txBox="1"/>
          <p:nvPr/>
        </p:nvSpPr>
        <p:spPr>
          <a:xfrm>
            <a:off x="323594" y="6184669"/>
            <a:ext cx="5389718" cy="584775"/>
          </a:xfrm>
          <a:prstGeom prst="rect">
            <a:avLst/>
          </a:prstGeom>
          <a:noFill/>
        </p:spPr>
        <p:txBody>
          <a:bodyPr wrap="square" rtlCol="0">
            <a:spAutoFit/>
          </a:bodyPr>
          <a:lstStyle/>
          <a:p>
            <a:r>
              <a:rPr lang="en-US" altLang="zh-CN" sz="1600" dirty="0" smtClean="0"/>
              <a:t>[1]J</a:t>
            </a:r>
            <a:r>
              <a:rPr lang="en-US" altLang="zh-CN" sz="1600" dirty="0"/>
              <a:t>. Zhang, B. Liu, J. Tang, T. Chen, and J. Li. Social influence locality for </a:t>
            </a:r>
            <a:r>
              <a:rPr lang="en-US" altLang="zh-CN" sz="1600" dirty="0" smtClean="0"/>
              <a:t>modeling retweeting </a:t>
            </a:r>
            <a:r>
              <a:rPr lang="en-US" altLang="zh-CN" sz="1600" dirty="0"/>
              <a:t>behaviors. In </a:t>
            </a:r>
            <a:r>
              <a:rPr lang="en-US" altLang="zh-CN" sz="1600" i="1" dirty="0"/>
              <a:t>IJCAI</a:t>
            </a:r>
            <a:r>
              <a:rPr lang="en-US" altLang="zh-CN" sz="1600" dirty="0"/>
              <a:t>, 2013.</a:t>
            </a:r>
            <a:endParaRPr lang="zh-CN" altLang="en-US" sz="1600" dirty="0"/>
          </a:p>
        </p:txBody>
      </p:sp>
    </p:spTree>
    <p:extLst>
      <p:ext uri="{BB962C8B-B14F-4D97-AF65-F5344CB8AC3E}">
        <p14:creationId xmlns:p14="http://schemas.microsoft.com/office/powerpoint/2010/main" val="1255573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Motivation</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a:t>
            </a:fld>
            <a:endParaRPr lang="zh-CN" altLang="en-US" dirty="0"/>
          </a:p>
        </p:txBody>
      </p:sp>
      <p:sp>
        <p:nvSpPr>
          <p:cNvPr id="10" name="内容占位符 2"/>
          <p:cNvSpPr txBox="1">
            <a:spLocks/>
          </p:cNvSpPr>
          <p:nvPr/>
        </p:nvSpPr>
        <p:spPr>
          <a:xfrm>
            <a:off x="374651" y="1032121"/>
            <a:ext cx="8394698" cy="1033383"/>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smtClean="0">
                <a:latin typeface="Arial" panose="020B0604020202020204" pitchFamily="34" charset="0"/>
              </a:rPr>
              <a:t>Retweeting </a:t>
            </a:r>
            <a:r>
              <a:rPr lang="en-US" altLang="zh-CN" b="1" dirty="0">
                <a:latin typeface="Arial" panose="020B0604020202020204" pitchFamily="34" charset="0"/>
              </a:rPr>
              <a:t>Behavior Modeling</a:t>
            </a:r>
          </a:p>
          <a:p>
            <a:pPr lvl="1">
              <a:lnSpc>
                <a:spcPct val="110000"/>
              </a:lnSpc>
            </a:pPr>
            <a:r>
              <a:rPr lang="en-US" altLang="zh-CN" sz="2800" dirty="0">
                <a:latin typeface="Arial" panose="020B0604020202020204" pitchFamily="34" charset="0"/>
              </a:rPr>
              <a:t>Numerous applications in various </a:t>
            </a:r>
            <a:r>
              <a:rPr lang="en-US" altLang="zh-CN" sz="2800" dirty="0" smtClean="0">
                <a:latin typeface="Arial" panose="020B0604020202020204" pitchFamily="34" charset="0"/>
              </a:rPr>
              <a:t>domains</a:t>
            </a:r>
            <a:r>
              <a:rPr lang="en-US" altLang="zh-CN" dirty="0">
                <a:latin typeface="Arial" panose="020B0604020202020204" pitchFamily="34" charset="0"/>
              </a:rPr>
              <a:t>.</a:t>
            </a:r>
          </a:p>
        </p:txBody>
      </p:sp>
      <p:sp>
        <p:nvSpPr>
          <p:cNvPr id="17" name="内容占位符 2"/>
          <p:cNvSpPr txBox="1">
            <a:spLocks/>
          </p:cNvSpPr>
          <p:nvPr/>
        </p:nvSpPr>
        <p:spPr>
          <a:xfrm>
            <a:off x="582374" y="4304059"/>
            <a:ext cx="9251576" cy="1538343"/>
          </a:xfrm>
          <a:prstGeom prst="rect">
            <a:avLst/>
          </a:prstGeom>
        </p:spPr>
        <p:txBody>
          <a:bodyPr vert="horz" lIns="91440" tIns="45720" rIns="91440" bIns="45720" rtlCol="0" anchor="ctr">
            <a:normAutofit fontScale="92500" lnSpcReduction="2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10000"/>
              </a:lnSpc>
            </a:pPr>
            <a:r>
              <a:rPr lang="en-US" altLang="zh-CN" sz="3000" dirty="0">
                <a:latin typeface="Arial" panose="020B0604020202020204" pitchFamily="34" charset="0"/>
              </a:rPr>
              <a:t>Widely studied</a:t>
            </a:r>
          </a:p>
          <a:p>
            <a:pPr lvl="1">
              <a:lnSpc>
                <a:spcPct val="110000"/>
              </a:lnSpc>
              <a:buFont typeface="Wingdings" panose="05000000000000000000" pitchFamily="2" charset="2"/>
              <a:buChar char="u"/>
            </a:pPr>
            <a:r>
              <a:rPr lang="en-US" altLang="zh-CN" sz="2200" dirty="0" smtClean="0">
                <a:latin typeface="Arial" panose="020B0604020202020204" pitchFamily="34" charset="0"/>
              </a:rPr>
              <a:t>  Matrix Decomposition-based</a:t>
            </a:r>
          </a:p>
          <a:p>
            <a:pPr lvl="1">
              <a:lnSpc>
                <a:spcPct val="110000"/>
              </a:lnSpc>
              <a:buFont typeface="Wingdings" panose="05000000000000000000" pitchFamily="2" charset="2"/>
              <a:buChar char="u"/>
            </a:pPr>
            <a:r>
              <a:rPr lang="en-US" altLang="zh-CN" sz="2200" dirty="0" smtClean="0">
                <a:latin typeface="Arial" panose="020B0604020202020204" pitchFamily="34" charset="0"/>
              </a:rPr>
              <a:t>  Collaborative Filtering</a:t>
            </a:r>
            <a:r>
              <a:rPr lang="en-US" altLang="zh-CN" sz="2100" dirty="0" smtClean="0">
                <a:latin typeface="Arial" panose="020B0604020202020204" pitchFamily="34" charset="0"/>
              </a:rPr>
              <a:t>-based</a:t>
            </a:r>
            <a:endParaRPr lang="en-US" altLang="zh-CN" sz="2200" dirty="0">
              <a:latin typeface="Arial" panose="020B0604020202020204" pitchFamily="34" charset="0"/>
            </a:endParaRPr>
          </a:p>
          <a:p>
            <a:pPr lvl="1">
              <a:lnSpc>
                <a:spcPct val="110000"/>
              </a:lnSpc>
              <a:buFont typeface="Wingdings" panose="05000000000000000000" pitchFamily="2" charset="2"/>
              <a:buChar char="u"/>
            </a:pPr>
            <a:r>
              <a:rPr lang="en-US" altLang="zh-CN" sz="2200" dirty="0" smtClean="0">
                <a:latin typeface="Arial" panose="020B0604020202020204" pitchFamily="34" charset="0"/>
              </a:rPr>
              <a:t>  Classification-based.</a:t>
            </a:r>
            <a:endParaRPr lang="en-US" altLang="zh-CN" sz="2000" u="sng" dirty="0" smtClean="0"/>
          </a:p>
        </p:txBody>
      </p:sp>
      <p:cxnSp>
        <p:nvCxnSpPr>
          <p:cNvPr id="19" name="直接连接符 18"/>
          <p:cNvCxnSpPr/>
          <p:nvPr/>
        </p:nvCxnSpPr>
        <p:spPr>
          <a:xfrm>
            <a:off x="8890" y="6498453"/>
            <a:ext cx="913511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pic>
        <p:nvPicPr>
          <p:cNvPr id="15" name="Picture 4" descr="C:\Users\zhujh\Desktop\u=3224203587,2011428541&amp;fm=21&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395" y="2368829"/>
            <a:ext cx="1938816" cy="13153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5" descr="C:\Users\zhujh\Desktop\b413c434761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2310" y="2368829"/>
            <a:ext cx="2331705" cy="12736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31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fontScale="90000"/>
          </a:bodyPr>
          <a:lstStyle/>
          <a:p>
            <a:r>
              <a:rPr lang="en-US" altLang="zh-CN" b="1" dirty="0"/>
              <a:t/>
            </a:r>
            <a:br>
              <a:rPr lang="en-US" altLang="zh-CN" b="1" dirty="0"/>
            </a:br>
            <a:r>
              <a:rPr lang="en-US" altLang="zh-CN" b="1" dirty="0"/>
              <a:t/>
            </a:r>
            <a:br>
              <a:rPr lang="en-US" altLang="zh-CN" b="1" dirty="0"/>
            </a:br>
            <a:r>
              <a:rPr lang="en-US" altLang="zh-CN" b="1" dirty="0" smtClean="0"/>
              <a:t>Experimental </a:t>
            </a:r>
            <a:r>
              <a:rPr lang="en-US" altLang="zh-CN" b="1" dirty="0"/>
              <a:t>Study</a:t>
            </a:r>
            <a:r>
              <a:rPr lang="en-US" altLang="zh-CN" dirty="0"/>
              <a:t/>
            </a:r>
            <a:br>
              <a:rPr lang="en-US" altLang="zh-CN" dirty="0"/>
            </a:br>
            <a:r>
              <a:rPr lang="en-US" altLang="zh-CN" b="1" dirty="0"/>
              <a:t/>
            </a:r>
            <a:br>
              <a:rPr lang="en-US" altLang="zh-CN" b="1" dirty="0"/>
            </a:br>
            <a:endParaRPr lang="en-US" altLang="zh-CN" b="1" dirty="0"/>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20</a:t>
            </a:fld>
            <a:endParaRPr lang="zh-CN" altLang="en-US" dirty="0"/>
          </a:p>
        </p:txBody>
      </p:sp>
      <p:sp>
        <p:nvSpPr>
          <p:cNvPr id="26" name="内容占位符 2"/>
          <p:cNvSpPr txBox="1">
            <a:spLocks/>
          </p:cNvSpPr>
          <p:nvPr/>
        </p:nvSpPr>
        <p:spPr>
          <a:xfrm>
            <a:off x="225910" y="1112841"/>
            <a:ext cx="8344521" cy="5374020"/>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500" b="1" dirty="0">
                <a:latin typeface="Arial" panose="020B0604020202020204" pitchFamily="34" charset="0"/>
              </a:rPr>
              <a:t>Case Study for </a:t>
            </a:r>
            <a:endParaRPr lang="en-US" altLang="zh-CN" sz="2500" b="1" dirty="0" smtClean="0">
              <a:latin typeface="Arial" panose="020B0604020202020204" pitchFamily="34" charset="0"/>
            </a:endParaRPr>
          </a:p>
          <a:p>
            <a:pPr marL="36000" indent="0">
              <a:buNone/>
            </a:pPr>
            <a:r>
              <a:rPr lang="en-US" altLang="zh-CN" sz="2500" b="1" dirty="0">
                <a:latin typeface="Arial" panose="020B0604020202020204" pitchFamily="34" charset="0"/>
              </a:rPr>
              <a:t> </a:t>
            </a:r>
            <a:r>
              <a:rPr lang="en-US" altLang="zh-CN" sz="2500" b="1" dirty="0" smtClean="0">
                <a:latin typeface="Arial" panose="020B0604020202020204" pitchFamily="34" charset="0"/>
              </a:rPr>
              <a:t>   Feature </a:t>
            </a:r>
            <a:r>
              <a:rPr lang="en-US" altLang="zh-CN" sz="2500" b="1" dirty="0">
                <a:latin typeface="Arial" panose="020B0604020202020204" pitchFamily="34" charset="0"/>
              </a:rPr>
              <a:t>Extraction</a:t>
            </a:r>
          </a:p>
          <a:p>
            <a:pPr marL="0" indent="0">
              <a:buNone/>
            </a:pPr>
            <a:r>
              <a:rPr lang="en-US" altLang="zh-CN" sz="2400" dirty="0" smtClean="0"/>
              <a:t>      Here </a:t>
            </a:r>
            <a:r>
              <a:rPr lang="en-US" altLang="zh-CN" sz="2400" dirty="0"/>
              <a:t>we chose </a:t>
            </a:r>
            <a:r>
              <a:rPr lang="en-US" altLang="zh-CN" sz="2400" b="1" dirty="0" smtClean="0"/>
              <a:t>Mary</a:t>
            </a:r>
            <a:r>
              <a:rPr lang="en-US" altLang="zh-CN" sz="2400" dirty="0" smtClean="0"/>
              <a:t> (a </a:t>
            </a:r>
          </a:p>
          <a:p>
            <a:pPr marL="0" indent="0">
              <a:buNone/>
            </a:pPr>
            <a:r>
              <a:rPr lang="en-US" altLang="zh-CN" sz="2400" dirty="0"/>
              <a:t> </a:t>
            </a:r>
            <a:r>
              <a:rPr lang="en-US" altLang="zh-CN" sz="2400" dirty="0" smtClean="0"/>
              <a:t>famous </a:t>
            </a:r>
            <a:r>
              <a:rPr lang="en-US" altLang="zh-CN" sz="2400" dirty="0"/>
              <a:t>drama and movie </a:t>
            </a:r>
            <a:endParaRPr lang="en-US" altLang="zh-CN" sz="2400" dirty="0" smtClean="0"/>
          </a:p>
          <a:p>
            <a:pPr marL="0" indent="0">
              <a:buNone/>
            </a:pPr>
            <a:r>
              <a:rPr lang="en-US" altLang="zh-CN" sz="2400" dirty="0" smtClean="0"/>
              <a:t>actress </a:t>
            </a:r>
            <a:r>
              <a:rPr lang="en-US" altLang="zh-CN" sz="2400" dirty="0"/>
              <a:t>in China) </a:t>
            </a:r>
            <a:endParaRPr lang="en-US" altLang="zh-CN" sz="2400" dirty="0" smtClean="0"/>
          </a:p>
          <a:p>
            <a:pPr marL="0" indent="0">
              <a:buNone/>
            </a:pPr>
            <a:r>
              <a:rPr lang="en-US" altLang="zh-CN" sz="2400" dirty="0" smtClean="0"/>
              <a:t>as </a:t>
            </a:r>
            <a:r>
              <a:rPr lang="en-US" altLang="zh-CN" sz="2400" dirty="0"/>
              <a:t>an example.</a:t>
            </a:r>
          </a:p>
        </p:txBody>
      </p:sp>
      <p:grpSp>
        <p:nvGrpSpPr>
          <p:cNvPr id="8" name="组合 7"/>
          <p:cNvGrpSpPr/>
          <p:nvPr/>
        </p:nvGrpSpPr>
        <p:grpSpPr>
          <a:xfrm>
            <a:off x="4073236" y="658599"/>
            <a:ext cx="5070764" cy="5828261"/>
            <a:chOff x="0" y="0"/>
            <a:chExt cx="5888736" cy="7278624"/>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5888736" cy="1865376"/>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945843"/>
              <a:ext cx="5888736" cy="1689811"/>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86861"/>
              <a:ext cx="5859475" cy="1755648"/>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15" y="5544921"/>
              <a:ext cx="5852160" cy="1733703"/>
            </a:xfrm>
            <a:prstGeom prst="rect">
              <a:avLst/>
            </a:prstGeom>
          </p:spPr>
        </p:pic>
      </p:grpSp>
    </p:spTree>
    <p:extLst>
      <p:ext uri="{BB962C8B-B14F-4D97-AF65-F5344CB8AC3E}">
        <p14:creationId xmlns:p14="http://schemas.microsoft.com/office/powerpoint/2010/main" val="3535274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fontScale="92500" lnSpcReduction="10000"/>
          </a:bodyPr>
          <a:lstStyle/>
          <a:p>
            <a:pPr>
              <a:lnSpc>
                <a:spcPct val="200000"/>
              </a:lnSpc>
            </a:pPr>
            <a:r>
              <a:rPr lang="en-US" altLang="zh-CN" dirty="0"/>
              <a:t>Overview of System </a:t>
            </a:r>
            <a:r>
              <a:rPr lang="en-US" altLang="zh-CN" dirty="0" err="1" smtClean="0"/>
              <a:t>GruBa</a:t>
            </a:r>
            <a:endParaRPr lang="en-US" altLang="zh-CN" dirty="0" smtClean="0"/>
          </a:p>
          <a:p>
            <a:pPr>
              <a:lnSpc>
                <a:spcPct val="200000"/>
              </a:lnSpc>
            </a:pPr>
            <a:r>
              <a:rPr lang="en-US" altLang="zh-CN" dirty="0"/>
              <a:t>Feature Extraction</a:t>
            </a:r>
          </a:p>
          <a:p>
            <a:pPr>
              <a:lnSpc>
                <a:spcPct val="200000"/>
              </a:lnSpc>
            </a:pPr>
            <a:r>
              <a:rPr lang="en-US" altLang="zh-CN" dirty="0"/>
              <a:t>User Clustering</a:t>
            </a:r>
          </a:p>
          <a:p>
            <a:pPr>
              <a:lnSpc>
                <a:spcPct val="200000"/>
              </a:lnSpc>
            </a:pPr>
            <a:r>
              <a:rPr lang="en-US" altLang="zh-CN" dirty="0"/>
              <a:t>Group based </a:t>
            </a:r>
            <a:r>
              <a:rPr lang="en-US" altLang="zh-CN" dirty="0" smtClean="0"/>
              <a:t>Retweeting Behavior </a:t>
            </a:r>
            <a:r>
              <a:rPr lang="en-US" altLang="zh-CN" dirty="0"/>
              <a:t>Modeling</a:t>
            </a:r>
          </a:p>
          <a:p>
            <a:pPr>
              <a:lnSpc>
                <a:spcPct val="200000"/>
              </a:lnSpc>
            </a:pPr>
            <a:r>
              <a:rPr lang="en-US" altLang="zh-CN" dirty="0" smtClean="0"/>
              <a:t>Experimental Study</a:t>
            </a:r>
            <a:endParaRPr lang="en-US" altLang="zh-CN" dirty="0"/>
          </a:p>
          <a:p>
            <a:pPr>
              <a:lnSpc>
                <a:spcPct val="200000"/>
              </a:lnSpc>
            </a:pPr>
            <a:r>
              <a:rPr lang="en-US" altLang="zh-CN" b="1" dirty="0"/>
              <a:t>Summary</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21</a:t>
            </a:fld>
            <a:endParaRPr lang="zh-CN" altLang="en-US" dirty="0"/>
          </a:p>
        </p:txBody>
      </p:sp>
    </p:spTree>
    <p:extLst>
      <p:ext uri="{BB962C8B-B14F-4D97-AF65-F5344CB8AC3E}">
        <p14:creationId xmlns:p14="http://schemas.microsoft.com/office/powerpoint/2010/main" val="1654102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fontScale="90000"/>
          </a:bodyPr>
          <a:lstStyle/>
          <a:p>
            <a:r>
              <a:rPr lang="en-US" altLang="zh-CN" b="1" dirty="0"/>
              <a:t/>
            </a:r>
            <a:br>
              <a:rPr lang="en-US" altLang="zh-CN" b="1" dirty="0"/>
            </a:br>
            <a:r>
              <a:rPr lang="en-US" altLang="zh-CN" b="1" dirty="0"/>
              <a:t/>
            </a:r>
            <a:br>
              <a:rPr lang="en-US" altLang="zh-CN" b="1" dirty="0"/>
            </a:br>
            <a:r>
              <a:rPr lang="en-US" altLang="zh-CN" b="1" dirty="0"/>
              <a:t/>
            </a:r>
            <a:br>
              <a:rPr lang="en-US" altLang="zh-CN" b="1" dirty="0"/>
            </a:br>
            <a:r>
              <a:rPr lang="en-US" altLang="zh-CN" b="1" dirty="0" smtClean="0"/>
              <a:t>Summary</a:t>
            </a:r>
            <a:r>
              <a:rPr lang="zh-CN" altLang="en-US" b="1" dirty="0"/>
              <a:t/>
            </a:r>
            <a:br>
              <a:rPr lang="zh-CN" altLang="en-US" b="1" dirty="0"/>
            </a:br>
            <a:r>
              <a:rPr lang="en-US" altLang="zh-CN" dirty="0"/>
              <a:t/>
            </a:r>
            <a:br>
              <a:rPr lang="en-US" altLang="zh-CN" dirty="0"/>
            </a:br>
            <a:r>
              <a:rPr lang="en-US" altLang="zh-CN" b="1" dirty="0"/>
              <a:t/>
            </a:r>
            <a:br>
              <a:rPr lang="en-US" altLang="zh-CN" b="1" dirty="0"/>
            </a:br>
            <a:endParaRPr lang="en-US" altLang="zh-CN" b="1" dirty="0"/>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22</a:t>
            </a:fld>
            <a:endParaRPr lang="zh-CN" altLang="en-US" dirty="0"/>
          </a:p>
        </p:txBody>
      </p:sp>
      <p:sp>
        <p:nvSpPr>
          <p:cNvPr id="26" name="内容占位符 2"/>
          <p:cNvSpPr txBox="1">
            <a:spLocks/>
          </p:cNvSpPr>
          <p:nvPr/>
        </p:nvSpPr>
        <p:spPr>
          <a:xfrm>
            <a:off x="323594" y="1112841"/>
            <a:ext cx="8388606" cy="4916000"/>
          </a:xfrm>
          <a:prstGeom prst="rect">
            <a:avLst/>
          </a:prstGeom>
          <a:ln w="19050">
            <a:noFill/>
          </a:ln>
        </p:spPr>
        <p:txBody>
          <a:bodyPr vert="horz" lIns="91440" tIns="45720" rIns="91440" bIns="45720" rtlCol="0">
            <a:no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a:t>
            </a:r>
            <a:r>
              <a:rPr lang="en-US" altLang="zh-CN" dirty="0" smtClean="0"/>
              <a:t>resent </a:t>
            </a:r>
            <a:r>
              <a:rPr lang="en-US" altLang="zh-CN" dirty="0"/>
              <a:t>a system </a:t>
            </a:r>
            <a:r>
              <a:rPr lang="en-US" altLang="zh-CN" dirty="0" smtClean="0"/>
              <a:t>with </a:t>
            </a:r>
            <a:r>
              <a:rPr lang="en-US" altLang="zh-CN" dirty="0"/>
              <a:t>the novel perspective to model </a:t>
            </a:r>
            <a:r>
              <a:rPr lang="en-US" altLang="zh-CN" dirty="0" smtClean="0"/>
              <a:t>user behaviors </a:t>
            </a:r>
            <a:r>
              <a:rPr lang="en-US" altLang="zh-CN" dirty="0"/>
              <a:t>over </a:t>
            </a:r>
            <a:r>
              <a:rPr lang="en-US" altLang="zh-CN" dirty="0" smtClean="0"/>
              <a:t>groups.</a:t>
            </a:r>
            <a:endParaRPr lang="en-US" altLang="zh-CN" dirty="0"/>
          </a:p>
          <a:p>
            <a:r>
              <a:rPr lang="en-US" altLang="zh-CN" dirty="0"/>
              <a:t>l</a:t>
            </a:r>
            <a:r>
              <a:rPr lang="en-US" altLang="zh-CN" dirty="0" smtClean="0"/>
              <a:t>everage </a:t>
            </a:r>
            <a:r>
              <a:rPr lang="en-US" altLang="zh-CN" dirty="0"/>
              <a:t>user interests to facilitate the modeling of retweeting </a:t>
            </a:r>
            <a:r>
              <a:rPr lang="en-US" altLang="zh-CN" dirty="0" smtClean="0"/>
              <a:t>behavior and </a:t>
            </a:r>
            <a:r>
              <a:rPr lang="en-US" altLang="zh-CN" dirty="0"/>
              <a:t>look into interests with various </a:t>
            </a:r>
            <a:r>
              <a:rPr lang="en-US" altLang="zh-CN" dirty="0" smtClean="0"/>
              <a:t>dimensions.</a:t>
            </a:r>
            <a:endParaRPr lang="en-US" altLang="zh-CN" dirty="0"/>
          </a:p>
          <a:p>
            <a:r>
              <a:rPr lang="en-US" altLang="zh-CN" dirty="0"/>
              <a:t>O</a:t>
            </a:r>
            <a:r>
              <a:rPr lang="en-US" altLang="zh-CN" dirty="0" smtClean="0"/>
              <a:t>ffer </a:t>
            </a:r>
            <a:r>
              <a:rPr lang="en-US" altLang="zh-CN" dirty="0"/>
              <a:t>a clustering method K-</a:t>
            </a:r>
            <a:r>
              <a:rPr lang="en-US" altLang="zh-CN" dirty="0" err="1"/>
              <a:t>Gru</a:t>
            </a:r>
            <a:r>
              <a:rPr lang="en-US" altLang="zh-CN" dirty="0"/>
              <a:t> </a:t>
            </a:r>
            <a:r>
              <a:rPr lang="en-US" altLang="zh-CN" dirty="0" smtClean="0"/>
              <a:t>to serve as </a:t>
            </a:r>
            <a:r>
              <a:rPr lang="en-US" altLang="zh-CN" dirty="0"/>
              <a:t>an extension for standard K-Prototype algorithm.</a:t>
            </a:r>
          </a:p>
          <a:p>
            <a:r>
              <a:rPr lang="en-US" altLang="zh-CN" dirty="0"/>
              <a:t>E</a:t>
            </a:r>
            <a:r>
              <a:rPr lang="en-US" altLang="zh-CN" dirty="0" smtClean="0"/>
              <a:t>valuate </a:t>
            </a:r>
            <a:r>
              <a:rPr lang="en-US" altLang="zh-CN" dirty="0"/>
              <a:t>the performance of </a:t>
            </a:r>
            <a:r>
              <a:rPr lang="en-US" altLang="zh-CN" dirty="0" err="1"/>
              <a:t>GruBa</a:t>
            </a:r>
            <a:r>
              <a:rPr lang="en-US" altLang="zh-CN" dirty="0"/>
              <a:t> using real-world datasets, </a:t>
            </a:r>
            <a:r>
              <a:rPr lang="en-US" altLang="zh-CN" dirty="0" smtClean="0"/>
              <a:t>showcasing its </a:t>
            </a:r>
            <a:r>
              <a:rPr lang="en-US" altLang="zh-CN" dirty="0"/>
              <a:t>benefits against competitive state of the art approaches.</a:t>
            </a:r>
            <a:endParaRPr lang="en-US" altLang="zh-CN" dirty="0">
              <a:latin typeface="Arial" panose="020B0604020202020204" pitchFamily="34" charset="0"/>
            </a:endParaRPr>
          </a:p>
        </p:txBody>
      </p:sp>
    </p:spTree>
    <p:extLst>
      <p:ext uri="{BB962C8B-B14F-4D97-AF65-F5344CB8AC3E}">
        <p14:creationId xmlns:p14="http://schemas.microsoft.com/office/powerpoint/2010/main" val="914238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799" y="566309"/>
            <a:ext cx="7772400" cy="3490580"/>
          </a:xfrm>
        </p:spPr>
        <p:txBody>
          <a:bodyPr/>
          <a:lstStyle/>
          <a:p>
            <a:r>
              <a:rPr lang="en-US" altLang="zh-CN" dirty="0" smtClean="0">
                <a:latin typeface="Arial" panose="020B0604020202020204" pitchFamily="34" charset="0"/>
                <a:cs typeface="Arial" panose="020B0604020202020204" pitchFamily="34" charset="0"/>
              </a:rPr>
              <a:t>Thanks!</a:t>
            </a:r>
            <a:br>
              <a:rPr lang="en-US" altLang="zh-CN" dirty="0" smtClean="0">
                <a:latin typeface="Arial" panose="020B0604020202020204" pitchFamily="34" charset="0"/>
                <a:cs typeface="Arial" panose="020B0604020202020204" pitchFamily="34" charset="0"/>
              </a:rPr>
            </a:br>
            <a:r>
              <a:rPr lang="en-US" altLang="zh-CN" dirty="0" smtClean="0">
                <a:latin typeface="Arial" panose="020B0604020202020204" pitchFamily="34" charset="0"/>
                <a:cs typeface="Arial" panose="020B0604020202020204" pitchFamily="34" charset="0"/>
              </a:rPr>
              <a:t/>
            </a:r>
            <a:br>
              <a:rPr lang="en-US" altLang="zh-CN" dirty="0" smtClean="0">
                <a:latin typeface="Arial" panose="020B0604020202020204" pitchFamily="34" charset="0"/>
                <a:cs typeface="Arial" panose="020B0604020202020204" pitchFamily="34" charset="0"/>
              </a:rPr>
            </a:br>
            <a:r>
              <a:rPr lang="en-US" altLang="zh-CN" dirty="0" smtClean="0">
                <a:latin typeface="Arial" panose="020B0604020202020204" pitchFamily="34" charset="0"/>
                <a:cs typeface="Arial" panose="020B0604020202020204" pitchFamily="34" charset="0"/>
              </a:rPr>
              <a:t>Q &amp; A</a:t>
            </a:r>
            <a:endParaRPr lang="zh-CN" altLang="en-US" dirty="0">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a:xfrm>
            <a:off x="6950122" y="6492875"/>
            <a:ext cx="2057400" cy="365125"/>
          </a:xfrm>
        </p:spPr>
        <p:txBody>
          <a:bodyPr/>
          <a:lstStyle/>
          <a:p>
            <a:fld id="{25865DF1-B9FC-415D-ABDE-15D6573A65C0}" type="slidenum">
              <a:rPr lang="zh-CN" altLang="en-US" sz="1600" smtClean="0"/>
              <a:pPr/>
              <a:t>23</a:t>
            </a:fld>
            <a:endParaRPr lang="zh-CN" altLang="en-US" sz="1600" dirty="0"/>
          </a:p>
        </p:txBody>
      </p:sp>
    </p:spTree>
    <p:extLst>
      <p:ext uri="{BB962C8B-B14F-4D97-AF65-F5344CB8AC3E}">
        <p14:creationId xmlns:p14="http://schemas.microsoft.com/office/powerpoint/2010/main" val="278307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Motivation</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3</a:t>
            </a:fld>
            <a:endParaRPr lang="zh-CN" altLang="en-US" dirty="0"/>
          </a:p>
        </p:txBody>
      </p:sp>
      <p:sp>
        <p:nvSpPr>
          <p:cNvPr id="10" name="内容占位符 2"/>
          <p:cNvSpPr txBox="1">
            <a:spLocks/>
          </p:cNvSpPr>
          <p:nvPr/>
        </p:nvSpPr>
        <p:spPr>
          <a:xfrm>
            <a:off x="374650" y="1054008"/>
            <a:ext cx="8421232" cy="2287362"/>
          </a:xfrm>
          <a:prstGeom prst="rect">
            <a:avLst/>
          </a:prstGeom>
        </p:spPr>
        <p:txBody>
          <a:bodyPr vert="horz" lIns="91440" tIns="45720" rIns="91440" bIns="45720" rtlCol="0" anchor="ctr">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latin typeface="Arial" panose="020B0604020202020204" pitchFamily="34" charset="0"/>
              </a:rPr>
              <a:t>Challenges in Retweeting Behavior Modeling of User Group</a:t>
            </a:r>
          </a:p>
          <a:p>
            <a:pPr lvl="1">
              <a:lnSpc>
                <a:spcPct val="120000"/>
              </a:lnSpc>
            </a:pPr>
            <a:r>
              <a:rPr lang="en-US" altLang="zh-CN" b="1" dirty="0">
                <a:latin typeface="Arial" panose="020B0604020202020204" pitchFamily="34" charset="0"/>
              </a:rPr>
              <a:t>choose the right </a:t>
            </a:r>
            <a:r>
              <a:rPr lang="en-US" altLang="zh-CN" b="1" dirty="0" smtClean="0">
                <a:latin typeface="Arial" panose="020B0604020202020204" pitchFamily="34" charset="0"/>
              </a:rPr>
              <a:t>granularity of </a:t>
            </a:r>
            <a:r>
              <a:rPr lang="en-US" altLang="zh-CN" b="1" dirty="0">
                <a:latin typeface="Arial" panose="020B0604020202020204" pitchFamily="34" charset="0"/>
              </a:rPr>
              <a:t>model </a:t>
            </a:r>
            <a:endParaRPr lang="en-US" altLang="zh-CN" b="1" dirty="0" smtClean="0">
              <a:latin typeface="Arial" panose="020B0604020202020204" pitchFamily="34" charset="0"/>
            </a:endParaRPr>
          </a:p>
          <a:p>
            <a:pPr lvl="1">
              <a:lnSpc>
                <a:spcPct val="120000"/>
              </a:lnSpc>
            </a:pPr>
            <a:r>
              <a:rPr lang="en-US" altLang="zh-CN" b="1" dirty="0">
                <a:latin typeface="Arial" panose="020B0604020202020204" pitchFamily="34" charset="0"/>
              </a:rPr>
              <a:t>variety of features to be utilized for differentiating </a:t>
            </a:r>
            <a:r>
              <a:rPr lang="en-US" altLang="zh-CN" b="1" dirty="0" smtClean="0">
                <a:latin typeface="Arial" panose="020B0604020202020204" pitchFamily="34" charset="0"/>
              </a:rPr>
              <a:t>users</a:t>
            </a:r>
            <a:endParaRPr lang="en-US" altLang="zh-CN" b="1" dirty="0">
              <a:latin typeface="Arial" panose="020B0604020202020204" pitchFamily="34" charset="0"/>
            </a:endParaRPr>
          </a:p>
        </p:txBody>
      </p:sp>
      <p:sp>
        <p:nvSpPr>
          <p:cNvPr id="17" name="内容占位符 2"/>
          <p:cNvSpPr txBox="1">
            <a:spLocks/>
          </p:cNvSpPr>
          <p:nvPr/>
        </p:nvSpPr>
        <p:spPr>
          <a:xfrm>
            <a:off x="601248" y="2751909"/>
            <a:ext cx="8110951" cy="2164702"/>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smtClean="0">
                <a:solidFill>
                  <a:srgbClr val="000080"/>
                </a:solidFill>
                <a:latin typeface="Arial" panose="020B0604020202020204" pitchFamily="34" charset="0"/>
              </a:rPr>
              <a:t>Traditional methods fail: </a:t>
            </a:r>
          </a:p>
          <a:p>
            <a:pPr>
              <a:lnSpc>
                <a:spcPct val="100000"/>
              </a:lnSpc>
              <a:buFont typeface="Wingdings" panose="05000000000000000000" pitchFamily="2" charset="2"/>
              <a:buChar char="ü"/>
            </a:pPr>
            <a:r>
              <a:rPr lang="en-US" altLang="zh-CN" sz="2000" dirty="0">
                <a:latin typeface="Arial" panose="020B0604020202020204" pitchFamily="34" charset="0"/>
              </a:rPr>
              <a:t>building a single model for all the </a:t>
            </a:r>
            <a:r>
              <a:rPr lang="en-US" altLang="zh-CN" sz="2000" dirty="0" smtClean="0">
                <a:latin typeface="Arial" panose="020B0604020202020204" pitchFamily="34" charset="0"/>
              </a:rPr>
              <a:t>users (</a:t>
            </a:r>
            <a:r>
              <a:rPr lang="en-US" altLang="zh-CN" sz="2000" dirty="0" smtClean="0">
                <a:solidFill>
                  <a:srgbClr val="FF0000"/>
                </a:solidFill>
                <a:latin typeface="Arial" panose="020B0604020202020204" pitchFamily="34" charset="0"/>
              </a:rPr>
              <a:t>model </a:t>
            </a:r>
            <a:r>
              <a:rPr lang="en-US" altLang="zh-CN" sz="2000" dirty="0">
                <a:solidFill>
                  <a:srgbClr val="FF0000"/>
                </a:solidFill>
                <a:latin typeface="Arial" panose="020B0604020202020204" pitchFamily="34" charset="0"/>
              </a:rPr>
              <a:t>is too coarse</a:t>
            </a:r>
            <a:r>
              <a:rPr lang="en-US" altLang="zh-CN" sz="2000" dirty="0" smtClean="0">
                <a:latin typeface="Arial" panose="020B0604020202020204" pitchFamily="34" charset="0"/>
              </a:rPr>
              <a:t>)</a:t>
            </a:r>
            <a:endParaRPr lang="en-US" altLang="zh-CN" sz="2000" dirty="0">
              <a:latin typeface="Arial" panose="020B0604020202020204" pitchFamily="34" charset="0"/>
            </a:endParaRPr>
          </a:p>
          <a:p>
            <a:pPr>
              <a:lnSpc>
                <a:spcPct val="110000"/>
              </a:lnSpc>
              <a:buFont typeface="Wingdings" panose="05000000000000000000" pitchFamily="2" charset="2"/>
              <a:buChar char="ü"/>
            </a:pPr>
            <a:r>
              <a:rPr lang="en-US" altLang="zh-CN" sz="2000" dirty="0" smtClean="0">
                <a:latin typeface="Arial" panose="020B0604020202020204" pitchFamily="34" charset="0"/>
              </a:rPr>
              <a:t>Modeling for </a:t>
            </a:r>
            <a:r>
              <a:rPr lang="en-US" altLang="zh-CN" sz="2000" dirty="0">
                <a:latin typeface="Arial" panose="020B0604020202020204" pitchFamily="34" charset="0"/>
              </a:rPr>
              <a:t>each user </a:t>
            </a:r>
            <a:r>
              <a:rPr lang="en-US" altLang="zh-CN" sz="2000" dirty="0" smtClean="0">
                <a:latin typeface="Arial" panose="020B0604020202020204" pitchFamily="34" charset="0"/>
              </a:rPr>
              <a:t>not practical (</a:t>
            </a:r>
            <a:r>
              <a:rPr lang="en-US" altLang="zh-CN" sz="2000" dirty="0" smtClean="0">
                <a:solidFill>
                  <a:srgbClr val="FF0000"/>
                </a:solidFill>
                <a:latin typeface="Arial" panose="020B0604020202020204" pitchFamily="34" charset="0"/>
              </a:rPr>
              <a:t>tremendous </a:t>
            </a:r>
            <a:r>
              <a:rPr lang="en-US" altLang="zh-CN" sz="2000" dirty="0">
                <a:solidFill>
                  <a:srgbClr val="FF0000"/>
                </a:solidFill>
                <a:latin typeface="Arial" panose="020B0604020202020204" pitchFamily="34" charset="0"/>
              </a:rPr>
              <a:t>number of users</a:t>
            </a:r>
            <a:r>
              <a:rPr lang="en-US" altLang="zh-CN" sz="2000" dirty="0" smtClean="0">
                <a:latin typeface="Arial" panose="020B0604020202020204" pitchFamily="34" charset="0"/>
              </a:rPr>
              <a:t>)</a:t>
            </a:r>
            <a:endParaRPr lang="en-US" altLang="zh-CN" sz="2000" dirty="0">
              <a:latin typeface="Arial" panose="020B0604020202020204" pitchFamily="34" charset="0"/>
            </a:endParaRPr>
          </a:p>
        </p:txBody>
      </p:sp>
      <p:sp>
        <p:nvSpPr>
          <p:cNvPr id="18" name="内容占位符 2"/>
          <p:cNvSpPr txBox="1">
            <a:spLocks/>
          </p:cNvSpPr>
          <p:nvPr/>
        </p:nvSpPr>
        <p:spPr>
          <a:xfrm>
            <a:off x="468313" y="5638794"/>
            <a:ext cx="8374063" cy="744225"/>
          </a:xfrm>
          <a:prstGeom prst="rect">
            <a:avLst/>
          </a:prstGeom>
          <a:solidFill>
            <a:schemeClr val="bg1"/>
          </a:solidFill>
          <a:ln w="28575">
            <a:solidFill>
              <a:srgbClr val="FF0000"/>
            </a:solidFill>
          </a:ln>
        </p:spPr>
        <p:txBody>
          <a:bodyPr vert="horz" lIns="91440" tIns="45720" rIns="91440" bIns="45720" rtlCol="0" anchor="ctr">
            <a:no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ts val="1000"/>
              </a:spcBef>
              <a:buSzPct val="70000"/>
              <a:buNone/>
            </a:pPr>
            <a:r>
              <a:rPr lang="en-US" altLang="zh-CN" sz="2800" b="1" dirty="0" smtClean="0">
                <a:solidFill>
                  <a:srgbClr val="FF0000"/>
                </a:solidFill>
              </a:rPr>
              <a:t>A method </a:t>
            </a:r>
            <a:r>
              <a:rPr lang="en-US" altLang="zh-CN" sz="2800" b="1" dirty="0">
                <a:latin typeface="Arial" panose="020B0604020202020204" pitchFamily="34" charset="0"/>
                <a:ea typeface="Arial Unicode MS" panose="020B0604020202020204" pitchFamily="34" charset="-122"/>
              </a:rPr>
              <a:t>Incorporating User Grouping into Retweeting Behavior </a:t>
            </a:r>
            <a:r>
              <a:rPr lang="en-US" altLang="zh-CN" sz="2800" b="1" dirty="0" smtClean="0">
                <a:latin typeface="Arial" panose="020B0604020202020204" pitchFamily="34" charset="0"/>
                <a:ea typeface="Arial Unicode MS" panose="020B0604020202020204" pitchFamily="34" charset="-122"/>
              </a:rPr>
              <a:t>Modeling</a:t>
            </a:r>
            <a:r>
              <a:rPr lang="en-US" altLang="zh-CN" sz="2800" dirty="0">
                <a:solidFill>
                  <a:srgbClr val="FF0000"/>
                </a:solidFill>
              </a:rPr>
              <a:t> </a:t>
            </a:r>
            <a:r>
              <a:rPr lang="en-US" altLang="zh-CN" sz="2800" b="1" dirty="0" smtClean="0">
                <a:solidFill>
                  <a:srgbClr val="FF0000"/>
                </a:solidFill>
              </a:rPr>
              <a:t>is needed</a:t>
            </a:r>
            <a:endParaRPr lang="en-US" altLang="zh-CN" sz="2800" b="1" dirty="0">
              <a:solidFill>
                <a:srgbClr val="FF0000"/>
              </a:solidFill>
              <a:latin typeface="Arial" panose="020B0604020202020204" pitchFamily="34" charset="0"/>
            </a:endParaRPr>
          </a:p>
        </p:txBody>
      </p:sp>
      <p:sp>
        <p:nvSpPr>
          <p:cNvPr id="7" name="内容占位符 2"/>
          <p:cNvSpPr txBox="1">
            <a:spLocks/>
          </p:cNvSpPr>
          <p:nvPr/>
        </p:nvSpPr>
        <p:spPr>
          <a:xfrm>
            <a:off x="387917" y="4606070"/>
            <a:ext cx="8394698" cy="997168"/>
          </a:xfrm>
          <a:prstGeom prst="rect">
            <a:avLst/>
          </a:prstGeom>
        </p:spPr>
        <p:txBody>
          <a:bodyPr vert="horz" lIns="91440" tIns="45720" rIns="91440" bIns="45720" rtlCol="0" anchor="ctr">
            <a:normAutofit fontScale="70000" lnSpcReduction="2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sz="4000" b="1" dirty="0">
                <a:latin typeface="Arial" panose="020B0604020202020204" pitchFamily="34" charset="0"/>
              </a:rPr>
              <a:t>O</a:t>
            </a:r>
            <a:r>
              <a:rPr lang="en-US" altLang="zh-CN" sz="4000" b="1" dirty="0" smtClean="0">
                <a:latin typeface="Arial" panose="020B0604020202020204" pitchFamily="34" charset="0"/>
              </a:rPr>
              <a:t>bservation </a:t>
            </a:r>
            <a:r>
              <a:rPr lang="en-US" altLang="zh-CN" sz="4000" b="1" dirty="0">
                <a:latin typeface="Arial" panose="020B0604020202020204" pitchFamily="34" charset="0"/>
              </a:rPr>
              <a:t>in social media applications</a:t>
            </a:r>
          </a:p>
          <a:p>
            <a:pPr lvl="1">
              <a:lnSpc>
                <a:spcPct val="110000"/>
              </a:lnSpc>
            </a:pPr>
            <a:r>
              <a:rPr lang="en-US" altLang="zh-CN" dirty="0" smtClean="0">
                <a:latin typeface="Arial" panose="020B0604020202020204" pitchFamily="34" charset="0"/>
              </a:rPr>
              <a:t>Users </a:t>
            </a:r>
            <a:r>
              <a:rPr lang="en-US" altLang="zh-CN" dirty="0">
                <a:latin typeface="Arial" panose="020B0604020202020204" pitchFamily="34" charset="0"/>
              </a:rPr>
              <a:t>could fall into groups and each group shares representative behaviors</a:t>
            </a:r>
            <a:r>
              <a:rPr lang="en-US" altLang="zh-CN" dirty="0" smtClean="0">
                <a:latin typeface="Arial" panose="020B0604020202020204" pitchFamily="34" charset="0"/>
              </a:rPr>
              <a:t>.</a:t>
            </a:r>
            <a:endParaRPr lang="en-US" altLang="zh-CN" dirty="0">
              <a:latin typeface="Arial" panose="020B0604020202020204" pitchFamily="34" charset="0"/>
            </a:endParaRPr>
          </a:p>
        </p:txBody>
      </p:sp>
    </p:spTree>
    <p:extLst>
      <p:ext uri="{BB962C8B-B14F-4D97-AF65-F5344CB8AC3E}">
        <p14:creationId xmlns:p14="http://schemas.microsoft.com/office/powerpoint/2010/main" val="151587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fontScale="92500" lnSpcReduction="10000"/>
          </a:bodyPr>
          <a:lstStyle/>
          <a:p>
            <a:pPr>
              <a:lnSpc>
                <a:spcPct val="200000"/>
              </a:lnSpc>
            </a:pPr>
            <a:r>
              <a:rPr lang="en-US" altLang="zh-CN" b="1" dirty="0"/>
              <a:t>Overview of </a:t>
            </a:r>
            <a:r>
              <a:rPr lang="en-US" altLang="zh-CN" b="1" dirty="0" smtClean="0"/>
              <a:t>System </a:t>
            </a:r>
            <a:r>
              <a:rPr lang="en-US" altLang="zh-CN" b="1" dirty="0" err="1" smtClean="0"/>
              <a:t>GruBa</a:t>
            </a:r>
            <a:endParaRPr lang="en-US" altLang="zh-CN" b="1" dirty="0" smtClean="0"/>
          </a:p>
          <a:p>
            <a:pPr>
              <a:lnSpc>
                <a:spcPct val="200000"/>
              </a:lnSpc>
            </a:pPr>
            <a:r>
              <a:rPr lang="en-US" altLang="zh-CN" dirty="0" smtClean="0"/>
              <a:t>Feature Extraction</a:t>
            </a:r>
          </a:p>
          <a:p>
            <a:pPr>
              <a:lnSpc>
                <a:spcPct val="200000"/>
              </a:lnSpc>
            </a:pPr>
            <a:r>
              <a:rPr lang="en-US" altLang="zh-CN" dirty="0" smtClean="0"/>
              <a:t>User </a:t>
            </a:r>
            <a:r>
              <a:rPr lang="en-US" altLang="zh-CN" dirty="0"/>
              <a:t>Clustering</a:t>
            </a:r>
          </a:p>
          <a:p>
            <a:pPr>
              <a:lnSpc>
                <a:spcPct val="200000"/>
              </a:lnSpc>
            </a:pPr>
            <a:r>
              <a:rPr lang="en-US" altLang="zh-CN" dirty="0"/>
              <a:t>Group based </a:t>
            </a:r>
            <a:r>
              <a:rPr lang="en-US" altLang="zh-CN" dirty="0" smtClean="0"/>
              <a:t>Retweeting Behavior </a:t>
            </a:r>
            <a:r>
              <a:rPr lang="en-US" altLang="zh-CN" dirty="0"/>
              <a:t>Modeling</a:t>
            </a:r>
          </a:p>
          <a:p>
            <a:pPr>
              <a:lnSpc>
                <a:spcPct val="200000"/>
              </a:lnSpc>
            </a:pPr>
            <a:r>
              <a:rPr lang="en-US" altLang="zh-CN" dirty="0" smtClean="0"/>
              <a:t>Experimental Study</a:t>
            </a:r>
            <a:endParaRPr lang="en-US" altLang="zh-CN"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4</a:t>
            </a:fld>
            <a:endParaRPr lang="zh-CN" altLang="en-US" dirty="0"/>
          </a:p>
        </p:txBody>
      </p:sp>
    </p:spTree>
    <p:extLst>
      <p:ext uri="{BB962C8B-B14F-4D97-AF65-F5344CB8AC3E}">
        <p14:creationId xmlns:p14="http://schemas.microsoft.com/office/powerpoint/2010/main" val="2219244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788807" cy="904874"/>
          </a:xfrm>
        </p:spPr>
        <p:txBody>
          <a:bodyPr>
            <a:normAutofit/>
          </a:bodyPr>
          <a:lstStyle/>
          <a:p>
            <a:r>
              <a:rPr lang="en-US" altLang="zh-CN" b="1" dirty="0" smtClean="0"/>
              <a:t>Overview </a:t>
            </a:r>
            <a:r>
              <a:rPr lang="en-US" altLang="zh-CN" b="1" dirty="0"/>
              <a:t>of </a:t>
            </a:r>
            <a:r>
              <a:rPr lang="en-US" altLang="zh-CN" b="1" dirty="0" smtClean="0"/>
              <a:t>System </a:t>
            </a:r>
            <a:r>
              <a:rPr lang="en-US" altLang="zh-CN" b="1" dirty="0" err="1" smtClean="0"/>
              <a:t>GruBa</a:t>
            </a:r>
            <a:endParaRPr lang="en-US" altLang="zh-CN"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5</a:t>
            </a:fld>
            <a:endParaRPr lang="zh-CN" altLang="en-US" dirty="0"/>
          </a:p>
        </p:txBody>
      </p:sp>
      <mc:AlternateContent xmlns:mc="http://schemas.openxmlformats.org/markup-compatibility/2006" xmlns:a14="http://schemas.microsoft.com/office/drawing/2010/main">
        <mc:Choice Requires="a14">
          <p:sp>
            <p:nvSpPr>
              <p:cNvPr id="17" name="内容占位符 2"/>
              <p:cNvSpPr txBox="1">
                <a:spLocks/>
              </p:cNvSpPr>
              <p:nvPr/>
            </p:nvSpPr>
            <p:spPr>
              <a:xfrm>
                <a:off x="324196" y="1194366"/>
                <a:ext cx="8388003" cy="2801437"/>
              </a:xfrm>
              <a:prstGeom prst="rect">
                <a:avLst/>
              </a:prstGeom>
              <a:ln w="19050">
                <a:noFill/>
              </a:ln>
            </p:spPr>
            <p:txBody>
              <a:bodyPr vert="horz" lIns="91440" tIns="45720" rIns="91440" bIns="45720" rtlCol="0">
                <a:normAutofit fontScale="55000" lnSpcReduction="2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sz="5100" b="1" dirty="0">
                    <a:latin typeface="Arial" panose="020B0604020202020204" pitchFamily="34" charset="0"/>
                  </a:rPr>
                  <a:t>Problem Formulation</a:t>
                </a:r>
              </a:p>
              <a:p>
                <a:pPr marL="0" indent="0">
                  <a:buNone/>
                </a:pPr>
                <a:r>
                  <a:rPr lang="en-US" altLang="zh-CN" sz="3200" b="1" dirty="0" smtClean="0"/>
                  <a:t>       Definition </a:t>
                </a:r>
                <a:r>
                  <a:rPr lang="en-US" altLang="zh-CN" sz="3200" b="1" dirty="0"/>
                  <a:t>1. </a:t>
                </a:r>
                <a:r>
                  <a:rPr lang="en-US" altLang="zh-CN" sz="3200" i="1" dirty="0"/>
                  <a:t>A microblog </a:t>
                </a:r>
                <a:endParaRPr lang="en-US" altLang="zh-CN" sz="3200" i="1" dirty="0" smtClean="0"/>
              </a:p>
              <a:p>
                <a:pPr marL="0" indent="0">
                  <a:buNone/>
                </a:pPr>
                <a:r>
                  <a:rPr lang="en-US" altLang="zh-CN" sz="3200" i="1" dirty="0" smtClean="0"/>
                  <a:t>              its </a:t>
                </a:r>
                <a:r>
                  <a:rPr lang="en-US" altLang="zh-CN" sz="3200" i="1" dirty="0"/>
                  <a:t>owner </a:t>
                </a:r>
                <a:r>
                  <a:rPr lang="en-US" altLang="zh-CN" sz="3200" i="1" dirty="0" smtClean="0"/>
                  <a:t> O to </a:t>
                </a:r>
                <a:r>
                  <a:rPr lang="en-US" altLang="zh-CN" sz="3200" i="1" dirty="0"/>
                  <a:t>whom </a:t>
                </a:r>
                <a14:m>
                  <m:oMath xmlns:m="http://schemas.openxmlformats.org/officeDocument/2006/math">
                    <m:sSub>
                      <m:sSubPr>
                        <m:ctrlPr>
                          <a:rPr lang="en-US" altLang="zh-CN" sz="3200" i="1" smtClean="0">
                            <a:latin typeface="Cambria Math"/>
                          </a:rPr>
                        </m:ctrlPr>
                      </m:sSubPr>
                      <m:e>
                        <m:r>
                          <a:rPr lang="en-US" altLang="zh-CN" sz="3200" b="0" i="1" smtClean="0">
                            <a:latin typeface="Cambria Math"/>
                          </a:rPr>
                          <m:t>𝑀</m:t>
                        </m:r>
                      </m:e>
                      <m:sub>
                        <m:r>
                          <a:rPr lang="en-US" altLang="zh-CN" sz="3200" b="0" i="1" smtClean="0">
                            <a:latin typeface="Cambria Math"/>
                          </a:rPr>
                          <m:t>𝑏</m:t>
                        </m:r>
                      </m:sub>
                    </m:sSub>
                  </m:oMath>
                </a14:m>
                <a:r>
                  <a:rPr lang="en-US" altLang="zh-CN" sz="1000" i="1" dirty="0" smtClean="0"/>
                  <a:t>   </a:t>
                </a:r>
                <a:r>
                  <a:rPr lang="en-US" altLang="zh-CN" sz="3200" i="1" dirty="0" smtClean="0"/>
                  <a:t>belongs </a:t>
                </a:r>
                <a:r>
                  <a:rPr lang="en-US" altLang="zh-CN" sz="3200" i="1" dirty="0"/>
                  <a:t>(either tweeted or retweeted), </a:t>
                </a:r>
                <a:r>
                  <a:rPr lang="en-US" altLang="zh-CN" sz="3200" i="1" dirty="0" smtClean="0"/>
                  <a:t>                   </a:t>
                </a:r>
              </a:p>
              <a:p>
                <a:pPr marL="0" indent="0">
                  <a:buNone/>
                </a:pPr>
                <a:r>
                  <a:rPr lang="en-US" altLang="zh-CN" sz="3200" i="1" dirty="0"/>
                  <a:t> </a:t>
                </a:r>
                <a:r>
                  <a:rPr lang="en-US" altLang="zh-CN" sz="3200" i="1" dirty="0" smtClean="0"/>
                  <a:t>             the generated  time </a:t>
                </a:r>
                <a:r>
                  <a:rPr lang="en-US" altLang="zh-CN" sz="3200" i="1" dirty="0"/>
                  <a:t>T of M</a:t>
                </a:r>
                <a:r>
                  <a:rPr lang="en-US" altLang="zh-CN" sz="1000" i="1" dirty="0"/>
                  <a:t>b</a:t>
                </a:r>
                <a:r>
                  <a:rPr lang="en-US" altLang="zh-CN" sz="3200" i="1" dirty="0"/>
                  <a:t>, the </a:t>
                </a:r>
                <a:r>
                  <a:rPr lang="en-US" altLang="zh-CN" sz="3200" i="1" dirty="0" smtClean="0"/>
                  <a:t>message </a:t>
                </a:r>
                <a:r>
                  <a:rPr lang="en-US" altLang="zh-CN" sz="3200" i="1" dirty="0"/>
                  <a:t>content M, and flag denoting M</a:t>
                </a:r>
                <a:r>
                  <a:rPr lang="en-US" altLang="zh-CN" sz="1000" i="1" dirty="0"/>
                  <a:t>b </a:t>
                </a:r>
                <a:r>
                  <a:rPr lang="en-US" altLang="zh-CN" sz="3200" i="1" dirty="0"/>
                  <a:t>is </a:t>
                </a:r>
                <a:endParaRPr lang="en-US" altLang="zh-CN" sz="3200" i="1" dirty="0" smtClean="0"/>
              </a:p>
              <a:p>
                <a:pPr marL="0" indent="0">
                  <a:buNone/>
                </a:pPr>
                <a:r>
                  <a:rPr lang="en-US" altLang="zh-CN" sz="3200" i="1" dirty="0"/>
                  <a:t> </a:t>
                </a:r>
                <a:r>
                  <a:rPr lang="en-US" altLang="zh-CN" sz="3200" i="1" dirty="0" smtClean="0"/>
                  <a:t>             retweeted or originally tweeted </a:t>
                </a:r>
                <a:r>
                  <a:rPr lang="en-US" altLang="zh-CN" sz="3200" i="1" dirty="0"/>
                  <a:t>by O. </a:t>
                </a:r>
                <a:endParaRPr lang="en-US" altLang="zh-CN" sz="3200" i="1" dirty="0" smtClean="0"/>
              </a:p>
              <a:p>
                <a:pPr marL="0" indent="0">
                  <a:buNone/>
                </a:pPr>
                <a:r>
                  <a:rPr lang="en-US" altLang="zh-CN" sz="3200" b="1" i="1" dirty="0"/>
                  <a:t> </a:t>
                </a:r>
                <a:r>
                  <a:rPr lang="en-US" altLang="zh-CN" sz="3200" b="1" i="1" dirty="0" smtClean="0"/>
                  <a:t>      </a:t>
                </a:r>
                <a:r>
                  <a:rPr lang="en-US" altLang="zh-CN" sz="3200" b="1" dirty="0" smtClean="0"/>
                  <a:t>Definition </a:t>
                </a:r>
                <a:r>
                  <a:rPr lang="en-US" altLang="zh-CN" sz="3200" b="1" dirty="0"/>
                  <a:t>2. </a:t>
                </a:r>
                <a:r>
                  <a:rPr lang="en-US" altLang="zh-CN" sz="3200" i="1" dirty="0"/>
                  <a:t>Given a user u, we adopt </a:t>
                </a:r>
                <a14:m>
                  <m:oMath xmlns:m="http://schemas.openxmlformats.org/officeDocument/2006/math">
                    <m:sSub>
                      <m:sSubPr>
                        <m:ctrlPr>
                          <a:rPr lang="en-US" altLang="zh-CN" sz="3200" i="1">
                            <a:latin typeface="Cambria Math"/>
                          </a:rPr>
                        </m:ctrlPr>
                      </m:sSubPr>
                      <m:e>
                        <m:r>
                          <a:rPr lang="en-US" altLang="zh-CN" sz="3200" b="0" i="1" smtClean="0">
                            <a:latin typeface="Cambria Math"/>
                          </a:rPr>
                          <m:t>𝐵</m:t>
                        </m:r>
                      </m:e>
                      <m:sub>
                        <m:r>
                          <a:rPr lang="en-US" altLang="zh-CN" sz="3200" b="0" i="1" smtClean="0">
                            <a:latin typeface="Cambria Math"/>
                          </a:rPr>
                          <m:t>𝑢</m:t>
                        </m:r>
                      </m:sub>
                    </m:sSub>
                  </m:oMath>
                </a14:m>
                <a:r>
                  <a:rPr lang="en-US" altLang="zh-CN" sz="3200" i="1" dirty="0" smtClean="0"/>
                  <a:t>, </a:t>
                </a:r>
                <a14:m>
                  <m:oMath xmlns:m="http://schemas.openxmlformats.org/officeDocument/2006/math">
                    <m:sSub>
                      <m:sSubPr>
                        <m:ctrlPr>
                          <a:rPr lang="en-US" altLang="zh-CN" sz="3200" i="1">
                            <a:latin typeface="Cambria Math"/>
                          </a:rPr>
                        </m:ctrlPr>
                      </m:sSubPr>
                      <m:e>
                        <m:r>
                          <a:rPr lang="en-US" altLang="zh-CN" sz="3200" b="0" i="1" smtClean="0">
                            <a:latin typeface="Cambria Math"/>
                          </a:rPr>
                          <m:t>𝑅</m:t>
                        </m:r>
                      </m:e>
                      <m:sub>
                        <m:r>
                          <a:rPr lang="en-US" altLang="zh-CN" sz="3200" b="0" i="1" smtClean="0">
                            <a:latin typeface="Cambria Math"/>
                          </a:rPr>
                          <m:t>𝑢</m:t>
                        </m:r>
                      </m:sub>
                    </m:sSub>
                    <m:r>
                      <a:rPr lang="en-US" altLang="zh-CN" sz="3200" i="1">
                        <a:latin typeface="Cambria Math"/>
                      </a:rPr>
                      <m:t> </m:t>
                    </m:r>
                  </m:oMath>
                </a14:m>
                <a:r>
                  <a:rPr lang="en-US" altLang="zh-CN" sz="3200" i="1" dirty="0" smtClean="0"/>
                  <a:t>and </a:t>
                </a:r>
                <a14:m>
                  <m:oMath xmlns:m="http://schemas.openxmlformats.org/officeDocument/2006/math">
                    <m:sSub>
                      <m:sSubPr>
                        <m:ctrlPr>
                          <a:rPr lang="en-US" altLang="zh-CN" sz="3200" i="1">
                            <a:latin typeface="Cambria Math"/>
                          </a:rPr>
                        </m:ctrlPr>
                      </m:sSubPr>
                      <m:e>
                        <m:r>
                          <a:rPr lang="en-US" altLang="zh-CN" sz="3200" b="0" i="1" smtClean="0">
                            <a:latin typeface="Cambria Math"/>
                          </a:rPr>
                          <m:t>𝐸</m:t>
                        </m:r>
                      </m:e>
                      <m:sub>
                        <m:r>
                          <a:rPr lang="en-US" altLang="zh-CN" sz="3200" b="0" i="1" smtClean="0">
                            <a:latin typeface="Cambria Math"/>
                          </a:rPr>
                          <m:t>𝑢</m:t>
                        </m:r>
                      </m:sub>
                    </m:sSub>
                    <m:r>
                      <a:rPr lang="en-US" altLang="zh-CN" sz="3200" i="1">
                        <a:latin typeface="Cambria Math"/>
                      </a:rPr>
                      <m:t> </m:t>
                    </m:r>
                  </m:oMath>
                </a14:m>
                <a:r>
                  <a:rPr lang="en-US" altLang="zh-CN" sz="3200" i="1" dirty="0" smtClean="0"/>
                  <a:t>to </a:t>
                </a:r>
                <a:r>
                  <a:rPr lang="en-US" altLang="zh-CN" sz="3200" i="1" dirty="0"/>
                  <a:t>represent </a:t>
                </a:r>
                <a:r>
                  <a:rPr lang="en-US" altLang="zh-CN" sz="3200" i="1" dirty="0" smtClean="0"/>
                  <a:t>her/his </a:t>
                </a:r>
              </a:p>
              <a:p>
                <a:pPr marL="0" indent="0">
                  <a:buNone/>
                </a:pPr>
                <a:r>
                  <a:rPr lang="en-US" altLang="zh-CN" sz="3200" i="1" dirty="0"/>
                  <a:t> </a:t>
                </a:r>
                <a:r>
                  <a:rPr lang="en-US" altLang="zh-CN" sz="3200" i="1" dirty="0" smtClean="0"/>
                  <a:t>           microblogs, followers and </a:t>
                </a:r>
                <a:r>
                  <a:rPr lang="en-US" altLang="zh-CN" sz="3200" i="1" dirty="0" err="1" smtClean="0"/>
                  <a:t>followees</a:t>
                </a:r>
                <a:r>
                  <a:rPr lang="en-US" altLang="zh-CN" sz="3200" i="1" dirty="0" smtClean="0"/>
                  <a:t>. </a:t>
                </a:r>
                <a:endParaRPr lang="en-US" altLang="zh-CN" sz="6400" i="1" dirty="0">
                  <a:latin typeface="Arial" panose="020B0604020202020204" pitchFamily="34" charset="0"/>
                </a:endParaRPr>
              </a:p>
              <a:p>
                <a:pPr marL="0" indent="0">
                  <a:buNone/>
                </a:pPr>
                <a:endParaRPr lang="en-US" altLang="zh-CN" sz="6000" dirty="0">
                  <a:latin typeface="Arial" panose="020B0604020202020204" pitchFamily="34" charset="0"/>
                </a:endParaRPr>
              </a:p>
            </p:txBody>
          </p:sp>
        </mc:Choice>
        <mc:Fallback xmlns="">
          <p:sp>
            <p:nvSpPr>
              <p:cNvPr id="17" name="内容占位符 2"/>
              <p:cNvSpPr txBox="1">
                <a:spLocks noRot="1" noChangeAspect="1" noMove="1" noResize="1" noEditPoints="1" noAdjustHandles="1" noChangeArrowheads="1" noChangeShapeType="1" noTextEdit="1"/>
              </p:cNvSpPr>
              <p:nvPr/>
            </p:nvSpPr>
            <p:spPr>
              <a:xfrm>
                <a:off x="324196" y="1194366"/>
                <a:ext cx="8388003" cy="2801437"/>
              </a:xfrm>
              <a:prstGeom prst="rect">
                <a:avLst/>
              </a:prstGeom>
              <a:blipFill rotWithShape="1">
                <a:blip r:embed="rId3"/>
                <a:stretch>
                  <a:fillRect l="-581" t="-3704"/>
                </a:stretch>
              </a:blipFill>
              <a:ln w="19050">
                <a:noFill/>
              </a:ln>
            </p:spPr>
            <p:txBody>
              <a:bodyPr/>
              <a:lstStyle/>
              <a:p>
                <a:r>
                  <a:rPr lang="zh-CN" altLang="en-US">
                    <a:noFill/>
                  </a:rPr>
                  <a:t> </a:t>
                </a:r>
              </a:p>
            </p:txBody>
          </p:sp>
        </mc:Fallback>
      </mc:AlternateContent>
      <p:cxnSp>
        <p:nvCxnSpPr>
          <p:cNvPr id="7" name="直接连接符 6"/>
          <p:cNvCxnSpPr/>
          <p:nvPr/>
        </p:nvCxnSpPr>
        <p:spPr>
          <a:xfrm>
            <a:off x="8890" y="6498453"/>
            <a:ext cx="913511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29464" y="3729519"/>
            <a:ext cx="7675981" cy="2677656"/>
          </a:xfrm>
          <a:prstGeom prst="rect">
            <a:avLst/>
          </a:prstGeom>
          <a:solidFill>
            <a:schemeClr val="accent1">
              <a:lumMod val="20000"/>
              <a:lumOff val="80000"/>
            </a:schemeClr>
          </a:soli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800" dirty="0" smtClean="0"/>
              <a:t>     Providing </a:t>
            </a:r>
            <a:r>
              <a:rPr lang="en-US" altLang="zh-CN" sz="2800" dirty="0"/>
              <a:t>a set of users </a:t>
            </a:r>
            <a:r>
              <a:rPr lang="en-US" altLang="zh-CN" sz="2800" b="1" dirty="0"/>
              <a:t>U</a:t>
            </a:r>
            <a:r>
              <a:rPr lang="en-US" altLang="zh-CN" sz="2800" dirty="0"/>
              <a:t> and their associated microblogs </a:t>
            </a:r>
            <a:r>
              <a:rPr lang="en-US" altLang="zh-CN" sz="2800" b="1" dirty="0"/>
              <a:t>B</a:t>
            </a:r>
            <a:r>
              <a:rPr lang="en-US" altLang="zh-CN" sz="2800" dirty="0"/>
              <a:t>, </a:t>
            </a:r>
            <a:r>
              <a:rPr lang="en-US" altLang="zh-CN" sz="2800" dirty="0" err="1" smtClean="0"/>
              <a:t>GruBa</a:t>
            </a:r>
            <a:r>
              <a:rPr lang="en-US" altLang="zh-CN" sz="2800" dirty="0" smtClean="0"/>
              <a:t> builds </a:t>
            </a:r>
            <a:r>
              <a:rPr lang="en-US" altLang="zh-CN" sz="2800" dirty="0"/>
              <a:t>a retweeting model for each group of </a:t>
            </a:r>
            <a:r>
              <a:rPr lang="en-US" altLang="zh-CN" sz="2800" b="1" dirty="0" smtClean="0"/>
              <a:t>U</a:t>
            </a:r>
            <a:r>
              <a:rPr lang="en-US" altLang="zh-CN" sz="2800" dirty="0" smtClean="0"/>
              <a:t>.</a:t>
            </a:r>
          </a:p>
          <a:p>
            <a:r>
              <a:rPr lang="en-US" altLang="zh-CN" sz="2800" dirty="0"/>
              <a:t> </a:t>
            </a:r>
            <a:r>
              <a:rPr lang="en-US" altLang="zh-CN" sz="2800" dirty="0" smtClean="0"/>
              <a:t>    Given </a:t>
            </a:r>
            <a:r>
              <a:rPr lang="en-US" altLang="zh-CN" sz="2800" dirty="0"/>
              <a:t>a microblog </a:t>
            </a:r>
            <a:r>
              <a:rPr lang="en-US" altLang="zh-CN" sz="2800" i="1" dirty="0"/>
              <a:t>b </a:t>
            </a:r>
            <a:r>
              <a:rPr lang="en-US" altLang="zh-CN" sz="2800" dirty="0" smtClean="0"/>
              <a:t>and a </a:t>
            </a:r>
            <a:r>
              <a:rPr lang="en-US" altLang="zh-CN" sz="2800" dirty="0"/>
              <a:t>follower </a:t>
            </a:r>
            <a:r>
              <a:rPr lang="en-US" altLang="zh-CN" sz="2800" i="1" dirty="0"/>
              <a:t>f </a:t>
            </a:r>
            <a:r>
              <a:rPr lang="en-US" altLang="zh-CN" sz="2800" dirty="0"/>
              <a:t>of its </a:t>
            </a:r>
            <a:r>
              <a:rPr lang="en-US" altLang="zh-CN" sz="2800" dirty="0" err="1"/>
              <a:t>onwer</a:t>
            </a:r>
            <a:r>
              <a:rPr lang="en-US" altLang="zh-CN" sz="2800" dirty="0"/>
              <a:t> </a:t>
            </a:r>
            <a:r>
              <a:rPr lang="en-US" altLang="zh-CN" sz="2800" i="1" dirty="0" err="1" smtClean="0"/>
              <a:t>b.O</a:t>
            </a:r>
            <a:r>
              <a:rPr lang="en-US" altLang="zh-CN" sz="2800" dirty="0" smtClean="0"/>
              <a:t>, 1 </a:t>
            </a:r>
            <a:r>
              <a:rPr lang="en-US" altLang="zh-CN" sz="2800" dirty="0"/>
              <a:t>or 0 is returned regarding </a:t>
            </a:r>
            <a:r>
              <a:rPr lang="en-US" altLang="zh-CN" sz="2800" dirty="0" smtClean="0"/>
              <a:t>whether </a:t>
            </a:r>
            <a:r>
              <a:rPr lang="en-US" altLang="zh-CN" sz="2800" i="1" dirty="0" smtClean="0"/>
              <a:t>f </a:t>
            </a:r>
            <a:r>
              <a:rPr lang="en-US" altLang="zh-CN" sz="2800" dirty="0"/>
              <a:t>retweets </a:t>
            </a:r>
            <a:r>
              <a:rPr lang="en-US" altLang="zh-CN" sz="2800" i="1" dirty="0"/>
              <a:t>b </a:t>
            </a:r>
            <a:r>
              <a:rPr lang="en-US" altLang="zh-CN" sz="2800" dirty="0"/>
              <a:t>or not.</a:t>
            </a:r>
            <a:endParaRPr lang="zh-CN" altLang="en-US" sz="2800" dirty="0"/>
          </a:p>
        </p:txBody>
      </p:sp>
      <p:pic>
        <p:nvPicPr>
          <p:cNvPr id="245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5689" y="1586523"/>
            <a:ext cx="2116409" cy="352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1919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788807" cy="904874"/>
          </a:xfrm>
        </p:spPr>
        <p:txBody>
          <a:bodyPr>
            <a:normAutofit/>
          </a:bodyPr>
          <a:lstStyle/>
          <a:p>
            <a:r>
              <a:rPr lang="en-US" altLang="zh-CN" b="1" dirty="0" smtClean="0"/>
              <a:t>Overview </a:t>
            </a:r>
            <a:r>
              <a:rPr lang="en-US" altLang="zh-CN" b="1" dirty="0"/>
              <a:t>of System </a:t>
            </a:r>
            <a:r>
              <a:rPr lang="en-US" altLang="zh-CN" b="1" dirty="0" err="1" smtClean="0"/>
              <a:t>GruBa</a:t>
            </a:r>
            <a:endParaRPr lang="en-US" altLang="zh-CN"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6</a:t>
            </a:fld>
            <a:endParaRPr lang="zh-CN" altLang="en-US" dirty="0"/>
          </a:p>
        </p:txBody>
      </p:sp>
      <p:sp>
        <p:nvSpPr>
          <p:cNvPr id="6" name="内容占位符 2"/>
          <p:cNvSpPr txBox="1">
            <a:spLocks/>
          </p:cNvSpPr>
          <p:nvPr/>
        </p:nvSpPr>
        <p:spPr>
          <a:xfrm>
            <a:off x="453026" y="1210834"/>
            <a:ext cx="8246838" cy="741792"/>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500" b="1" dirty="0" err="1">
                <a:latin typeface="Arial" panose="020B0604020202020204" pitchFamily="34" charset="0"/>
              </a:rPr>
              <a:t>GruBa</a:t>
            </a:r>
            <a:r>
              <a:rPr lang="en-US" altLang="zh-CN" sz="2500" b="1" dirty="0">
                <a:latin typeface="Arial" panose="020B0604020202020204" pitchFamily="34" charset="0"/>
              </a:rPr>
              <a:t> </a:t>
            </a:r>
            <a:r>
              <a:rPr lang="en-US" altLang="zh-CN" b="1" dirty="0">
                <a:latin typeface="Arial" panose="020B0604020202020204" pitchFamily="34" charset="0"/>
              </a:rPr>
              <a:t>Framework</a:t>
            </a:r>
          </a:p>
          <a:p>
            <a:pPr marL="594900" lvl="1" indent="-342900"/>
            <a:endParaRPr lang="en-US" altLang="zh-CN" sz="2000" dirty="0">
              <a:latin typeface="Arial" panose="020B0604020202020204" pitchFamily="34" charset="0"/>
            </a:endParaRPr>
          </a:p>
        </p:txBody>
      </p:sp>
      <p:cxnSp>
        <p:nvCxnSpPr>
          <p:cNvPr id="7" name="直接连接符 6"/>
          <p:cNvCxnSpPr/>
          <p:nvPr/>
        </p:nvCxnSpPr>
        <p:spPr>
          <a:xfrm>
            <a:off x="8890" y="6498453"/>
            <a:ext cx="913511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803" y="1712181"/>
            <a:ext cx="5848057" cy="4454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987062" y="5732585"/>
            <a:ext cx="4396153" cy="562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7871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fontScale="92500" lnSpcReduction="10000"/>
          </a:bodyPr>
          <a:lstStyle/>
          <a:p>
            <a:pPr>
              <a:lnSpc>
                <a:spcPct val="200000"/>
              </a:lnSpc>
            </a:pPr>
            <a:r>
              <a:rPr lang="en-US" altLang="zh-CN" dirty="0"/>
              <a:t>Overview of System </a:t>
            </a:r>
            <a:r>
              <a:rPr lang="en-US" altLang="zh-CN" dirty="0" err="1" smtClean="0"/>
              <a:t>GruBa</a:t>
            </a:r>
            <a:endParaRPr lang="en-US" altLang="zh-CN" dirty="0" smtClean="0"/>
          </a:p>
          <a:p>
            <a:pPr>
              <a:lnSpc>
                <a:spcPct val="200000"/>
              </a:lnSpc>
            </a:pPr>
            <a:r>
              <a:rPr lang="en-US" altLang="zh-CN" b="1" dirty="0"/>
              <a:t>Feature Extraction</a:t>
            </a:r>
          </a:p>
          <a:p>
            <a:pPr>
              <a:lnSpc>
                <a:spcPct val="200000"/>
              </a:lnSpc>
            </a:pPr>
            <a:r>
              <a:rPr lang="en-US" altLang="zh-CN" dirty="0"/>
              <a:t>User Clustering</a:t>
            </a:r>
          </a:p>
          <a:p>
            <a:pPr>
              <a:lnSpc>
                <a:spcPct val="200000"/>
              </a:lnSpc>
            </a:pPr>
            <a:r>
              <a:rPr lang="en-US" altLang="zh-CN" dirty="0"/>
              <a:t>Group based </a:t>
            </a:r>
            <a:r>
              <a:rPr lang="en-US" altLang="zh-CN" dirty="0" smtClean="0"/>
              <a:t>Retweeting Behavior </a:t>
            </a:r>
            <a:r>
              <a:rPr lang="en-US" altLang="zh-CN" dirty="0"/>
              <a:t>Modeling</a:t>
            </a:r>
          </a:p>
          <a:p>
            <a:pPr>
              <a:lnSpc>
                <a:spcPct val="200000"/>
              </a:lnSpc>
            </a:pPr>
            <a:r>
              <a:rPr lang="en-US" altLang="zh-CN" dirty="0" smtClean="0"/>
              <a:t>Experimental Study</a:t>
            </a:r>
            <a:endParaRPr lang="en-US" altLang="zh-CN"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7</a:t>
            </a:fld>
            <a:endParaRPr lang="zh-CN" altLang="en-US" dirty="0"/>
          </a:p>
        </p:txBody>
      </p:sp>
    </p:spTree>
    <p:extLst>
      <p:ext uri="{BB962C8B-B14F-4D97-AF65-F5344CB8AC3E}">
        <p14:creationId xmlns:p14="http://schemas.microsoft.com/office/powerpoint/2010/main" val="2563295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56F1F-84DF-4859-8AE8-4B3E0E674450}" type="slidenum">
              <a:rPr lang="zh-CN" altLang="en-US" smtClean="0"/>
              <a:pPr/>
              <a:t>8</a:t>
            </a:fld>
            <a:endParaRPr lang="zh-CN" altLang="en-US" dirty="0"/>
          </a:p>
        </p:txBody>
      </p:sp>
      <p:sp>
        <p:nvSpPr>
          <p:cNvPr id="15" name="内容占位符 2"/>
          <p:cNvSpPr txBox="1">
            <a:spLocks/>
          </p:cNvSpPr>
          <p:nvPr/>
        </p:nvSpPr>
        <p:spPr>
          <a:xfrm>
            <a:off x="331106" y="1118534"/>
            <a:ext cx="8246838" cy="215220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500" b="1" dirty="0">
                <a:latin typeface="Arial" panose="020B0604020202020204" pitchFamily="34" charset="0"/>
              </a:rPr>
              <a:t>(1) Basic Feature</a:t>
            </a:r>
          </a:p>
          <a:p>
            <a:pPr marL="36000" indent="0">
              <a:buNone/>
            </a:pPr>
            <a:r>
              <a:rPr lang="en-US" altLang="zh-CN" sz="800" dirty="0" smtClean="0">
                <a:latin typeface="Arial" panose="020B0604020202020204" pitchFamily="34" charset="0"/>
              </a:rPr>
              <a:t>          </a:t>
            </a:r>
            <a:r>
              <a:rPr lang="en-US" altLang="zh-CN" sz="2400" dirty="0" smtClean="0"/>
              <a:t>The </a:t>
            </a:r>
            <a:r>
              <a:rPr lang="en-US" altLang="zh-CN" sz="2400" i="1" dirty="0"/>
              <a:t>Basic Feature </a:t>
            </a:r>
            <a:r>
              <a:rPr lang="en-US" altLang="zh-CN" sz="2400" dirty="0"/>
              <a:t>employs a vector </a:t>
            </a:r>
            <a:r>
              <a:rPr lang="en-US" altLang="zh-CN" sz="2400" b="1" i="1" dirty="0">
                <a:solidFill>
                  <a:srgbClr val="FF0000"/>
                </a:solidFill>
              </a:rPr>
              <a:t>I</a:t>
            </a:r>
            <a:r>
              <a:rPr lang="en-US" altLang="zh-CN" sz="2400" i="1" dirty="0"/>
              <a:t> </a:t>
            </a:r>
            <a:r>
              <a:rPr lang="en-US" altLang="zh-CN" sz="2400" i="1" dirty="0" smtClean="0"/>
              <a:t> </a:t>
            </a:r>
            <a:r>
              <a:rPr lang="en-US" altLang="zh-CN" sz="2400" dirty="0" smtClean="0"/>
              <a:t>to </a:t>
            </a:r>
            <a:r>
              <a:rPr lang="en-US" altLang="zh-CN" sz="2400" dirty="0"/>
              <a:t>depict the basic characteristics of </a:t>
            </a:r>
            <a:r>
              <a:rPr lang="en-US" altLang="zh-CN" sz="2400" dirty="0" smtClean="0"/>
              <a:t>a </a:t>
            </a:r>
            <a:r>
              <a:rPr lang="en-US" altLang="zh-CN" sz="2400" dirty="0"/>
              <a:t>user </a:t>
            </a:r>
            <a:r>
              <a:rPr lang="en-US" altLang="zh-CN" sz="2400" i="1" dirty="0"/>
              <a:t>u</a:t>
            </a:r>
            <a:r>
              <a:rPr lang="en-US" altLang="zh-CN" sz="2400" dirty="0" smtClean="0"/>
              <a:t>. </a:t>
            </a:r>
            <a:r>
              <a:rPr lang="en-US" altLang="zh-CN" sz="2400" dirty="0"/>
              <a:t>the variable details are illustrated in Table 1</a:t>
            </a:r>
            <a:r>
              <a:rPr lang="en-US" altLang="zh-CN" sz="2400" dirty="0" smtClean="0"/>
              <a:t>.</a:t>
            </a:r>
          </a:p>
        </p:txBody>
      </p:sp>
      <p:sp>
        <p:nvSpPr>
          <p:cNvPr id="10" name="标题 1"/>
          <p:cNvSpPr>
            <a:spLocks noGrp="1"/>
          </p:cNvSpPr>
          <p:nvPr>
            <p:ph type="title"/>
          </p:nvPr>
        </p:nvSpPr>
        <p:spPr>
          <a:xfrm>
            <a:off x="355193" y="190469"/>
            <a:ext cx="8633859" cy="904874"/>
          </a:xfrm>
        </p:spPr>
        <p:txBody>
          <a:bodyPr>
            <a:normAutofit/>
          </a:bodyPr>
          <a:lstStyle/>
          <a:p>
            <a:r>
              <a:rPr lang="en-US" altLang="zh-CN" b="1" dirty="0" smtClean="0"/>
              <a:t>Feature Extraction</a:t>
            </a:r>
            <a:endParaRPr lang="en-US" altLang="zh-CN" b="1"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900" y="2327376"/>
            <a:ext cx="4671518" cy="410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895753"/>
            <a:ext cx="6875462" cy="2760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内容占位符 2"/>
          <p:cNvSpPr txBox="1">
            <a:spLocks/>
          </p:cNvSpPr>
          <p:nvPr/>
        </p:nvSpPr>
        <p:spPr>
          <a:xfrm>
            <a:off x="304602" y="2738117"/>
            <a:ext cx="8246838" cy="215220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500" b="1" dirty="0">
                <a:latin typeface="Arial" panose="020B0604020202020204" pitchFamily="34" charset="0"/>
              </a:rPr>
              <a:t>(2) Behavior Feature</a:t>
            </a:r>
          </a:p>
          <a:p>
            <a:r>
              <a:rPr lang="en-US" altLang="zh-CN" sz="800" dirty="0" smtClean="0">
                <a:latin typeface="Arial" panose="020B0604020202020204" pitchFamily="34" charset="0"/>
              </a:rPr>
              <a:t>       </a:t>
            </a:r>
            <a:r>
              <a:rPr lang="en-US" altLang="zh-CN" sz="2400" i="1" dirty="0"/>
              <a:t>Behavior Feature </a:t>
            </a:r>
            <a:r>
              <a:rPr lang="en-US" altLang="zh-CN" sz="2400" dirty="0"/>
              <a:t>of a user </a:t>
            </a:r>
            <a:r>
              <a:rPr lang="en-US" altLang="zh-CN" sz="2400" i="1" dirty="0"/>
              <a:t>u </a:t>
            </a:r>
            <a:r>
              <a:rPr lang="en-US" altLang="zh-CN" sz="2400" dirty="0"/>
              <a:t>is certain </a:t>
            </a:r>
            <a:r>
              <a:rPr lang="en-US" altLang="zh-CN" sz="2400" dirty="0" smtClean="0"/>
              <a:t>statistics regarding </a:t>
            </a:r>
            <a:r>
              <a:rPr lang="en-US" altLang="zh-CN" sz="2400" dirty="0"/>
              <a:t>the retweeting behavior of </a:t>
            </a:r>
            <a:r>
              <a:rPr lang="en-US" altLang="zh-CN" sz="2400" i="1" dirty="0" smtClean="0"/>
              <a:t>u.</a:t>
            </a:r>
            <a:endParaRPr lang="en-US" altLang="zh-CN" sz="2400" dirty="0" smtClean="0"/>
          </a:p>
        </p:txBody>
      </p:sp>
      <p:sp>
        <p:nvSpPr>
          <p:cNvPr id="3" name="矩形 2"/>
          <p:cNvSpPr/>
          <p:nvPr/>
        </p:nvSpPr>
        <p:spPr>
          <a:xfrm>
            <a:off x="888824" y="3895753"/>
            <a:ext cx="4134731" cy="315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Table  1</a:t>
            </a:r>
            <a:endParaRPr lang="zh-CN" altLang="en-US" sz="2000" dirty="0">
              <a:solidFill>
                <a:schemeClr val="tx1"/>
              </a:solidFill>
            </a:endParaRPr>
          </a:p>
        </p:txBody>
      </p:sp>
      <p:sp>
        <p:nvSpPr>
          <p:cNvPr id="11" name="矩形 10"/>
          <p:cNvSpPr/>
          <p:nvPr/>
        </p:nvSpPr>
        <p:spPr>
          <a:xfrm>
            <a:off x="5174129" y="4167216"/>
            <a:ext cx="2562578" cy="2698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Table  2</a:t>
            </a:r>
            <a:endParaRPr lang="zh-CN" altLang="en-US" sz="2000" dirty="0">
              <a:solidFill>
                <a:schemeClr val="tx1"/>
              </a:solidFill>
            </a:endParaRPr>
          </a:p>
        </p:txBody>
      </p:sp>
    </p:spTree>
    <p:extLst>
      <p:ext uri="{BB962C8B-B14F-4D97-AF65-F5344CB8AC3E}">
        <p14:creationId xmlns:p14="http://schemas.microsoft.com/office/powerpoint/2010/main" val="3879331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51109" y="6421188"/>
            <a:ext cx="2057400" cy="365125"/>
          </a:xfrm>
        </p:spPr>
        <p:txBody>
          <a:bodyPr/>
          <a:lstStyle/>
          <a:p>
            <a:fld id="{E3756F1F-84DF-4859-8AE8-4B3E0E674450}" type="slidenum">
              <a:rPr lang="zh-CN" altLang="en-US" smtClean="0"/>
              <a:pPr/>
              <a:t>9</a:t>
            </a:fld>
            <a:endParaRPr lang="zh-CN" altLang="en-US" dirty="0"/>
          </a:p>
        </p:txBody>
      </p:sp>
      <p:sp>
        <p:nvSpPr>
          <p:cNvPr id="15" name="内容占位符 2"/>
          <p:cNvSpPr txBox="1">
            <a:spLocks/>
          </p:cNvSpPr>
          <p:nvPr/>
        </p:nvSpPr>
        <p:spPr>
          <a:xfrm>
            <a:off x="331106" y="1110231"/>
            <a:ext cx="8246838" cy="1492141"/>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500" b="1" dirty="0">
                <a:latin typeface="Arial" panose="020B0604020202020204" pitchFamily="34" charset="0"/>
              </a:rPr>
              <a:t>(3) Interest Feature</a:t>
            </a:r>
          </a:p>
          <a:p>
            <a:pPr marL="0" indent="0">
              <a:buNone/>
            </a:pPr>
            <a:r>
              <a:rPr lang="en-US" altLang="zh-CN" sz="2400" dirty="0" smtClean="0"/>
              <a:t>    With a lexicon consisting </a:t>
            </a:r>
            <a:r>
              <a:rPr lang="en-US" altLang="zh-CN" sz="2400" dirty="0"/>
              <a:t>of several </a:t>
            </a:r>
            <a:r>
              <a:rPr lang="en-US" altLang="zh-CN" sz="2400" i="1" dirty="0"/>
              <a:t>topics</a:t>
            </a:r>
            <a:r>
              <a:rPr lang="en-US" altLang="zh-CN" sz="2400" dirty="0"/>
              <a:t>, the </a:t>
            </a:r>
            <a:r>
              <a:rPr lang="en-US" altLang="zh-CN" sz="2400" dirty="0" smtClean="0"/>
              <a:t>interest feature </a:t>
            </a:r>
            <a:r>
              <a:rPr lang="en-US" altLang="zh-CN" sz="2400" dirty="0"/>
              <a:t>of a user </a:t>
            </a:r>
            <a:r>
              <a:rPr lang="en-US" altLang="zh-CN" sz="2400" i="1" dirty="0"/>
              <a:t>u </a:t>
            </a:r>
            <a:r>
              <a:rPr lang="en-US" altLang="zh-CN" sz="2400" dirty="0"/>
              <a:t>is a normalized vector, in which each entry refers to </a:t>
            </a:r>
            <a:r>
              <a:rPr lang="en-US" altLang="zh-CN" sz="2400" dirty="0" smtClean="0"/>
              <a:t>the degree </a:t>
            </a:r>
            <a:r>
              <a:rPr lang="en-US" altLang="zh-CN" sz="2400" dirty="0"/>
              <a:t>that </a:t>
            </a:r>
            <a:r>
              <a:rPr lang="en-US" altLang="zh-CN" sz="2400" i="1" dirty="0"/>
              <a:t>u </a:t>
            </a:r>
            <a:r>
              <a:rPr lang="en-US" altLang="zh-CN" sz="2400" dirty="0"/>
              <a:t>is interested in the corresponding </a:t>
            </a:r>
            <a:r>
              <a:rPr lang="en-US" altLang="zh-CN" sz="2400" i="1" dirty="0"/>
              <a:t>topic</a:t>
            </a:r>
            <a:r>
              <a:rPr lang="en-US" altLang="zh-CN" sz="2400" dirty="0"/>
              <a:t>.</a:t>
            </a:r>
            <a:endParaRPr lang="en-US" altLang="zh-CN" sz="5400" dirty="0" smtClean="0">
              <a:latin typeface="Arial" panose="020B0604020202020204" pitchFamily="34" charset="0"/>
            </a:endParaRPr>
          </a:p>
        </p:txBody>
      </p:sp>
      <p:sp>
        <p:nvSpPr>
          <p:cNvPr id="20" name="标题 1"/>
          <p:cNvSpPr txBox="1">
            <a:spLocks/>
          </p:cNvSpPr>
          <p:nvPr/>
        </p:nvSpPr>
        <p:spPr>
          <a:xfrm>
            <a:off x="355193" y="190469"/>
            <a:ext cx="8633859" cy="9048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a:solidFill>
                  <a:srgbClr val="000080"/>
                </a:solidFill>
                <a:latin typeface="Arial" panose="020B0604020202020204" pitchFamily="34" charset="0"/>
                <a:ea typeface="+mj-ea"/>
                <a:cs typeface="Arial" panose="020B0604020202020204" pitchFamily="34" charset="0"/>
              </a:defRPr>
            </a:lvl1pPr>
          </a:lstStyle>
          <a:p>
            <a:r>
              <a:rPr lang="en-US" altLang="zh-CN" b="1" dirty="0"/>
              <a:t>Feature Extraction</a:t>
            </a:r>
          </a:p>
        </p:txBody>
      </p:sp>
      <p:sp>
        <p:nvSpPr>
          <p:cNvPr id="16" name="矩形 15"/>
          <p:cNvSpPr/>
          <p:nvPr/>
        </p:nvSpPr>
        <p:spPr>
          <a:xfrm>
            <a:off x="1066103" y="2545828"/>
            <a:ext cx="1254187" cy="3611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solidFill>
                <a:prstClr val="white"/>
              </a:solidFill>
            </a:endParaRPr>
          </a:p>
        </p:txBody>
      </p:sp>
      <p:sp>
        <p:nvSpPr>
          <p:cNvPr id="17" name="TextBox 16"/>
          <p:cNvSpPr txBox="1"/>
          <p:nvPr/>
        </p:nvSpPr>
        <p:spPr>
          <a:xfrm>
            <a:off x="1005959" y="2584440"/>
            <a:ext cx="1413831" cy="338554"/>
          </a:xfrm>
          <a:prstGeom prst="rect">
            <a:avLst/>
          </a:prstGeom>
          <a:noFill/>
        </p:spPr>
        <p:txBody>
          <a:bodyPr wrap="square" rtlCol="0">
            <a:spAutoFit/>
          </a:bodyPr>
          <a:lstStyle/>
          <a:p>
            <a:r>
              <a:rPr lang="en-US" altLang="zh-CN" sz="1600" b="1" dirty="0" smtClean="0">
                <a:solidFill>
                  <a:prstClr val="black"/>
                </a:solidFill>
              </a:rPr>
              <a:t>A </a:t>
            </a:r>
            <a:r>
              <a:rPr lang="en-US" altLang="zh-CN" sz="1600" b="1" dirty="0" err="1" smtClean="0">
                <a:solidFill>
                  <a:prstClr val="black"/>
                </a:solidFill>
              </a:rPr>
              <a:t>Microblog:b</a:t>
            </a:r>
            <a:r>
              <a:rPr lang="en-US" altLang="zh-CN" sz="1600" b="1" dirty="0" smtClean="0">
                <a:solidFill>
                  <a:prstClr val="black"/>
                </a:solidFill>
              </a:rPr>
              <a:t> </a:t>
            </a:r>
            <a:endParaRPr lang="zh-CN" altLang="en-US" sz="1600" b="1" dirty="0">
              <a:solidFill>
                <a:prstClr val="black"/>
              </a:solidFill>
            </a:endParaRPr>
          </a:p>
        </p:txBody>
      </p:sp>
      <p:sp>
        <p:nvSpPr>
          <p:cNvPr id="18" name="矩形 17"/>
          <p:cNvSpPr/>
          <p:nvPr/>
        </p:nvSpPr>
        <p:spPr>
          <a:xfrm>
            <a:off x="829883" y="3177914"/>
            <a:ext cx="1753297" cy="3611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solidFill>
                <a:prstClr val="white"/>
              </a:solidFill>
            </a:endParaRPr>
          </a:p>
        </p:txBody>
      </p:sp>
      <p:sp>
        <p:nvSpPr>
          <p:cNvPr id="19" name="TextBox 18"/>
          <p:cNvSpPr txBox="1"/>
          <p:nvPr/>
        </p:nvSpPr>
        <p:spPr>
          <a:xfrm>
            <a:off x="986993" y="3197011"/>
            <a:ext cx="1641917" cy="338554"/>
          </a:xfrm>
          <a:prstGeom prst="rect">
            <a:avLst/>
          </a:prstGeom>
          <a:noFill/>
        </p:spPr>
        <p:txBody>
          <a:bodyPr wrap="square" rtlCol="0">
            <a:spAutoFit/>
          </a:bodyPr>
          <a:lstStyle/>
          <a:p>
            <a:r>
              <a:rPr lang="en-US" altLang="zh-CN" sz="1600" b="1" dirty="0" smtClean="0">
                <a:solidFill>
                  <a:prstClr val="black"/>
                </a:solidFill>
              </a:rPr>
              <a:t>Word Segment</a:t>
            </a:r>
            <a:endParaRPr lang="zh-CN" altLang="en-US" sz="1600" b="1" dirty="0">
              <a:solidFill>
                <a:prstClr val="black"/>
              </a:solidFill>
            </a:endParaRPr>
          </a:p>
        </p:txBody>
      </p:sp>
      <p:sp>
        <p:nvSpPr>
          <p:cNvPr id="24" name="矩形 23"/>
          <p:cNvSpPr/>
          <p:nvPr/>
        </p:nvSpPr>
        <p:spPr>
          <a:xfrm>
            <a:off x="120844" y="3830028"/>
            <a:ext cx="3104940" cy="712042"/>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solidFill>
                <a:prstClr val="white"/>
              </a:solidFill>
            </a:endParaRPr>
          </a:p>
        </p:txBody>
      </p:sp>
      <p:sp>
        <p:nvSpPr>
          <p:cNvPr id="25" name="TextBox 24"/>
          <p:cNvSpPr txBox="1"/>
          <p:nvPr/>
        </p:nvSpPr>
        <p:spPr>
          <a:xfrm>
            <a:off x="123868" y="3769236"/>
            <a:ext cx="310494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600" b="1" dirty="0" smtClean="0"/>
              <a:t>The number of identical words of b and a topic </a:t>
            </a:r>
            <a:r>
              <a:rPr lang="en-US" altLang="zh-CN" sz="1600" b="1" i="1" dirty="0"/>
              <a:t>γ</a:t>
            </a:r>
            <a:r>
              <a:rPr lang="en-US" altLang="zh-CN" sz="1600" b="1" i="1" dirty="0" smtClean="0"/>
              <a:t> </a:t>
            </a:r>
            <a:r>
              <a:rPr lang="en-US" altLang="zh-CN" sz="1600" b="1" dirty="0" smtClean="0"/>
              <a:t>satisfies </a:t>
            </a:r>
            <a:r>
              <a:rPr lang="en-US" altLang="zh-CN" sz="1600" b="1" dirty="0"/>
              <a:t>a certain </a:t>
            </a:r>
            <a:r>
              <a:rPr lang="en-US" altLang="zh-CN" sz="1600" b="1" dirty="0" smtClean="0"/>
              <a:t>threshold,  </a:t>
            </a:r>
            <a:r>
              <a:rPr lang="en-US" altLang="zh-CN" sz="1600" b="1" i="1" dirty="0" smtClean="0"/>
              <a:t>γ </a:t>
            </a:r>
            <a:r>
              <a:rPr lang="en-US" altLang="zh-CN" sz="1600" b="1" dirty="0"/>
              <a:t>is </a:t>
            </a:r>
            <a:r>
              <a:rPr lang="en-US" altLang="zh-CN" sz="1600" b="1" dirty="0" smtClean="0"/>
              <a:t>labeled to </a:t>
            </a:r>
            <a:r>
              <a:rPr lang="en-US" altLang="zh-CN" sz="1600" b="1" i="1" dirty="0" smtClean="0"/>
              <a:t>b</a:t>
            </a:r>
            <a:endParaRPr lang="zh-CN" altLang="en-US" sz="1600" b="1" dirty="0">
              <a:solidFill>
                <a:prstClr val="black"/>
              </a:solidFill>
            </a:endParaRPr>
          </a:p>
        </p:txBody>
      </p:sp>
      <p:sp>
        <p:nvSpPr>
          <p:cNvPr id="26" name="矩形 25"/>
          <p:cNvSpPr/>
          <p:nvPr/>
        </p:nvSpPr>
        <p:spPr>
          <a:xfrm>
            <a:off x="3860902" y="3909838"/>
            <a:ext cx="2133417" cy="7093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solidFill>
                <a:prstClr val="white"/>
              </a:solidFill>
            </a:endParaRPr>
          </a:p>
        </p:txBody>
      </p:sp>
      <mc:AlternateContent xmlns:mc="http://schemas.openxmlformats.org/markup-compatibility/2006" xmlns:a14="http://schemas.microsoft.com/office/drawing/2010/main">
        <mc:Choice Requires="a14">
          <p:sp>
            <p:nvSpPr>
              <p:cNvPr id="27" name="TextBox 26"/>
              <p:cNvSpPr txBox="1"/>
              <p:nvPr/>
            </p:nvSpPr>
            <p:spPr>
              <a:xfrm>
                <a:off x="3897918" y="3931983"/>
                <a:ext cx="2148505" cy="759054"/>
              </a:xfrm>
              <a:prstGeom prst="rect">
                <a:avLst/>
              </a:prstGeom>
              <a:noFill/>
            </p:spPr>
            <p:txBody>
              <a:bodyPr wrap="square" rtlCol="0">
                <a:spAutoFit/>
              </a:bodyPr>
              <a:lstStyle/>
              <a:p>
                <a:r>
                  <a:rPr lang="en-US" altLang="zh-CN" sz="1400" b="1" dirty="0" smtClean="0">
                    <a:solidFill>
                      <a:prstClr val="black"/>
                    </a:solidFill>
                  </a:rPr>
                  <a:t>Calculate </a:t>
                </a:r>
                <a:r>
                  <a:rPr lang="en-US" altLang="zh-CN" sz="1400" b="1" dirty="0" err="1">
                    <a:solidFill>
                      <a:prstClr val="black"/>
                    </a:solidFill>
                  </a:rPr>
                  <a:t>s</a:t>
                </a:r>
                <a:r>
                  <a:rPr lang="en-US" altLang="zh-CN" sz="1400" b="1" dirty="0" err="1" smtClean="0">
                    <a:solidFill>
                      <a:prstClr val="black"/>
                    </a:solidFill>
                  </a:rPr>
                  <a:t>imlarity</a:t>
                </a:r>
                <a:r>
                  <a:rPr lang="en-US" altLang="zh-CN" sz="1400" b="1" dirty="0" smtClean="0">
                    <a:solidFill>
                      <a:prstClr val="black"/>
                    </a:solidFill>
                  </a:rPr>
                  <a:t> of b and topic </a:t>
                </a:r>
                <a:r>
                  <a:rPr lang="en-US" altLang="zh-CN" sz="1400" b="1" i="1" dirty="0"/>
                  <a:t>γ </a:t>
                </a:r>
                <a:r>
                  <a:rPr lang="en-US" altLang="zh-CN" sz="1400" b="1" i="1" dirty="0" smtClean="0"/>
                  <a:t> by </a:t>
                </a:r>
                <a:r>
                  <a:rPr lang="en-US" altLang="zh-CN" sz="1400" b="1" dirty="0" smtClean="0">
                    <a:solidFill>
                      <a:prstClr val="black"/>
                    </a:solidFill>
                  </a:rPr>
                  <a:t>Twitter-LDA  feature  </a:t>
                </a:r>
                <a:r>
                  <a:rPr lang="en-US" altLang="zh-CN" sz="1400" b="1" dirty="0">
                    <a:solidFill>
                      <a:prstClr val="black"/>
                    </a:solidFill>
                  </a:rPr>
                  <a:t>:</a:t>
                </a:r>
                <a:r>
                  <a:rPr lang="en-US" altLang="zh-CN" sz="1400" b="1" dirty="0" smtClean="0">
                    <a:solidFill>
                      <a:prstClr val="black"/>
                    </a:solidFill>
                  </a:rPr>
                  <a:t> </a:t>
                </a:r>
                <a14:m>
                  <m:oMath xmlns:m="http://schemas.openxmlformats.org/officeDocument/2006/math">
                    <m:sSub>
                      <m:sSubPr>
                        <m:ctrlPr>
                          <a:rPr lang="zh-CN" altLang="zh-CN" sz="1400" b="1" i="1">
                            <a:solidFill>
                              <a:prstClr val="black"/>
                            </a:solidFill>
                            <a:latin typeface="Cambria Math"/>
                          </a:rPr>
                        </m:ctrlPr>
                      </m:sSubPr>
                      <m:e>
                        <m:r>
                          <a:rPr lang="en-US" altLang="zh-CN" sz="1400" b="1" i="1">
                            <a:solidFill>
                              <a:prstClr val="black"/>
                            </a:solidFill>
                            <a:latin typeface="Cambria Math"/>
                          </a:rPr>
                          <m:t>𝑾</m:t>
                        </m:r>
                      </m:e>
                      <m:sub>
                        <m:r>
                          <a:rPr lang="en-US" altLang="zh-CN" sz="1400" b="1" i="1">
                            <a:solidFill>
                              <a:prstClr val="black"/>
                            </a:solidFill>
                            <a:latin typeface="Cambria Math"/>
                          </a:rPr>
                          <m:t>𝒇</m:t>
                        </m:r>
                      </m:sub>
                    </m:sSub>
                  </m:oMath>
                </a14:m>
                <a:endParaRPr lang="zh-CN" altLang="en-US" sz="1400" b="1" dirty="0">
                  <a:solidFill>
                    <a:prstClr val="black"/>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3897918" y="3931983"/>
                <a:ext cx="2148505" cy="759054"/>
              </a:xfrm>
              <a:prstGeom prst="rect">
                <a:avLst/>
              </a:prstGeom>
              <a:blipFill rotWithShape="1">
                <a:blip r:embed="rId3"/>
                <a:stretch>
                  <a:fillRect l="-567" t="-800" b="-4800"/>
                </a:stretch>
              </a:blipFill>
            </p:spPr>
            <p:txBody>
              <a:bodyPr/>
              <a:lstStyle/>
              <a:p>
                <a:r>
                  <a:rPr lang="zh-CN" altLang="en-US">
                    <a:noFill/>
                  </a:rPr>
                  <a:t> </a:t>
                </a:r>
              </a:p>
            </p:txBody>
          </p:sp>
        </mc:Fallback>
      </mc:AlternateContent>
      <p:sp>
        <p:nvSpPr>
          <p:cNvPr id="28" name="矩形 27"/>
          <p:cNvSpPr/>
          <p:nvPr/>
        </p:nvSpPr>
        <p:spPr>
          <a:xfrm>
            <a:off x="3849230" y="5023385"/>
            <a:ext cx="2145089" cy="7463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solidFill>
                <a:prstClr val="white"/>
              </a:solidFill>
            </a:endParaRPr>
          </a:p>
        </p:txBody>
      </p:sp>
      <mc:AlternateContent xmlns:mc="http://schemas.openxmlformats.org/markup-compatibility/2006" xmlns:a14="http://schemas.microsoft.com/office/drawing/2010/main">
        <mc:Choice Requires="a14">
          <p:sp>
            <p:nvSpPr>
              <p:cNvPr id="29" name="TextBox 28"/>
              <p:cNvSpPr txBox="1"/>
              <p:nvPr/>
            </p:nvSpPr>
            <p:spPr>
              <a:xfrm>
                <a:off x="3886246" y="5031052"/>
                <a:ext cx="2160177" cy="75905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400" b="1" dirty="0">
                    <a:solidFill>
                      <a:prstClr val="black"/>
                    </a:solidFill>
                  </a:rPr>
                  <a:t>Calculate </a:t>
                </a:r>
                <a:r>
                  <a:rPr lang="en-US" altLang="zh-CN" sz="1400" b="1" dirty="0" err="1">
                    <a:solidFill>
                      <a:prstClr val="black"/>
                    </a:solidFill>
                  </a:rPr>
                  <a:t>simlarity</a:t>
                </a:r>
                <a:r>
                  <a:rPr lang="en-US" altLang="zh-CN" sz="1400" b="1" dirty="0">
                    <a:solidFill>
                      <a:prstClr val="black"/>
                    </a:solidFill>
                  </a:rPr>
                  <a:t> of b and topic </a:t>
                </a:r>
                <a:r>
                  <a:rPr lang="en-US" altLang="zh-CN" sz="1400" b="1" i="1" dirty="0"/>
                  <a:t>γ  by </a:t>
                </a:r>
                <a:r>
                  <a:rPr lang="en-US" altLang="zh-CN" sz="1400" b="1" dirty="0" smtClean="0">
                    <a:solidFill>
                      <a:prstClr val="black"/>
                    </a:solidFill>
                  </a:rPr>
                  <a:t>TF-IDF</a:t>
                </a:r>
                <a:r>
                  <a:rPr lang="en-US" altLang="zh-CN" sz="1400" b="1" dirty="0">
                    <a:solidFill>
                      <a:prstClr val="black"/>
                    </a:solidFill>
                  </a:rPr>
                  <a:t> </a:t>
                </a:r>
                <a:r>
                  <a:rPr lang="en-US" altLang="zh-CN" sz="1400" b="1" dirty="0" smtClean="0">
                    <a:solidFill>
                      <a:prstClr val="black"/>
                    </a:solidFill>
                  </a:rPr>
                  <a:t>feature:</a:t>
                </a:r>
                <a:r>
                  <a:rPr lang="en-US" altLang="zh-CN" sz="1400" b="1" dirty="0">
                    <a:solidFill>
                      <a:prstClr val="black"/>
                    </a:solidFill>
                  </a:rPr>
                  <a:t> </a:t>
                </a:r>
                <a14:m>
                  <m:oMath xmlns:m="http://schemas.openxmlformats.org/officeDocument/2006/math">
                    <m:sSub>
                      <m:sSubPr>
                        <m:ctrlPr>
                          <a:rPr lang="zh-CN" altLang="zh-CN" sz="1400" b="1" i="1">
                            <a:solidFill>
                              <a:prstClr val="black"/>
                            </a:solidFill>
                            <a:latin typeface="Cambria Math"/>
                          </a:rPr>
                        </m:ctrlPr>
                      </m:sSubPr>
                      <m:e>
                        <m:r>
                          <a:rPr lang="en-US" altLang="zh-CN" sz="1400" b="1" i="1">
                            <a:solidFill>
                              <a:prstClr val="black"/>
                            </a:solidFill>
                            <a:latin typeface="Cambria Math"/>
                          </a:rPr>
                          <m:t>𝑾</m:t>
                        </m:r>
                      </m:e>
                      <m:sub>
                        <m:r>
                          <a:rPr lang="en-US" altLang="zh-CN" sz="1400" b="1" i="1">
                            <a:solidFill>
                              <a:prstClr val="black"/>
                            </a:solidFill>
                            <a:latin typeface="Cambria Math"/>
                          </a:rPr>
                          <m:t>𝒇</m:t>
                        </m:r>
                      </m:sub>
                    </m:sSub>
                  </m:oMath>
                </a14:m>
                <a:endParaRPr lang="en-US" altLang="zh-CN" sz="1400" b="1" dirty="0" smtClean="0">
                  <a:solidFill>
                    <a:prstClr val="black"/>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3886246" y="5031052"/>
                <a:ext cx="2160177" cy="759054"/>
              </a:xfrm>
              <a:prstGeom prst="rect">
                <a:avLst/>
              </a:prstGeom>
              <a:blipFill rotWithShape="1">
                <a:blip r:embed="rId4"/>
                <a:stretch>
                  <a:fillRect l="-845" t="-794" b="-3968"/>
                </a:stretch>
              </a:blipFill>
            </p:spPr>
            <p:txBody>
              <a:bodyPr/>
              <a:lstStyle/>
              <a:p>
                <a:r>
                  <a:rPr lang="zh-CN" altLang="en-US">
                    <a:noFill/>
                  </a:rPr>
                  <a:t> </a:t>
                </a:r>
              </a:p>
            </p:txBody>
          </p:sp>
        </mc:Fallback>
      </mc:AlternateContent>
      <p:sp>
        <p:nvSpPr>
          <p:cNvPr id="30" name="矩形 29"/>
          <p:cNvSpPr/>
          <p:nvPr/>
        </p:nvSpPr>
        <p:spPr>
          <a:xfrm>
            <a:off x="6437619" y="4596948"/>
            <a:ext cx="2500862" cy="5336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solidFill>
                <a:prstClr val="white"/>
              </a:solidFill>
            </a:endParaRPr>
          </a:p>
        </p:txBody>
      </p:sp>
      <mc:AlternateContent xmlns:mc="http://schemas.openxmlformats.org/markup-compatibility/2006" xmlns:a14="http://schemas.microsoft.com/office/drawing/2010/main">
        <mc:Choice Requires="a14">
          <p:sp>
            <p:nvSpPr>
              <p:cNvPr id="31" name="TextBox 30"/>
              <p:cNvSpPr txBox="1"/>
              <p:nvPr/>
            </p:nvSpPr>
            <p:spPr>
              <a:xfrm>
                <a:off x="6366114" y="4617382"/>
                <a:ext cx="2594111" cy="558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prstClr val="black"/>
                          </a:solidFill>
                          <a:latin typeface="Cambria Math"/>
                        </a:rPr>
                        <m:t>𝐬𝐢𝐦</m:t>
                      </m:r>
                      <m:d>
                        <m:dPr>
                          <m:ctrlPr>
                            <a:rPr lang="zh-CN" altLang="zh-CN" sz="1400" b="1" i="1">
                              <a:solidFill>
                                <a:prstClr val="black"/>
                              </a:solidFill>
                              <a:latin typeface="Cambria Math"/>
                            </a:rPr>
                          </m:ctrlPr>
                        </m:dPr>
                        <m:e>
                          <m:r>
                            <a:rPr lang="en-US" altLang="zh-CN" sz="1400" b="1" i="1">
                              <a:solidFill>
                                <a:prstClr val="black"/>
                              </a:solidFill>
                              <a:latin typeface="Cambria Math"/>
                            </a:rPr>
                            <m:t>𝐛</m:t>
                          </m:r>
                          <m:r>
                            <a:rPr lang="en-US" altLang="zh-CN" sz="1400" b="1">
                              <a:solidFill>
                                <a:prstClr val="black"/>
                              </a:solidFill>
                              <a:latin typeface="Cambria Math"/>
                            </a:rPr>
                            <m:t>,</m:t>
                          </m:r>
                          <m:r>
                            <m:rPr>
                              <m:nor/>
                            </m:rPr>
                            <a:rPr lang="en-US" altLang="zh-CN" sz="1400" b="1" i="1" dirty="0"/>
                            <m:t>γ</m:t>
                          </m:r>
                        </m:e>
                      </m:d>
                      <m:r>
                        <a:rPr lang="en-US" altLang="zh-CN" sz="1400" b="1">
                          <a:solidFill>
                            <a:prstClr val="black"/>
                          </a:solidFill>
                          <a:latin typeface="Cambria Math"/>
                        </a:rPr>
                        <m:t>= </m:t>
                      </m:r>
                      <m:r>
                        <a:rPr lang="en-US" altLang="zh-CN" sz="1400" b="1" i="1">
                          <a:solidFill>
                            <a:prstClr val="black"/>
                          </a:solidFill>
                          <a:latin typeface="Cambria Math"/>
                        </a:rPr>
                        <m:t>𝛂</m:t>
                      </m:r>
                      <m:r>
                        <a:rPr lang="en-US" altLang="zh-CN" sz="1400" b="1">
                          <a:solidFill>
                            <a:prstClr val="black"/>
                          </a:solidFill>
                          <a:latin typeface="Cambria Math"/>
                        </a:rPr>
                        <m:t>×</m:t>
                      </m:r>
                      <m:r>
                        <a:rPr lang="en-US" altLang="zh-CN" sz="1400" b="1" i="1">
                          <a:solidFill>
                            <a:prstClr val="black"/>
                          </a:solidFill>
                          <a:latin typeface="Cambria Math"/>
                        </a:rPr>
                        <m:t>𝐬𝐢𝐦</m:t>
                      </m:r>
                      <m:d>
                        <m:dPr>
                          <m:ctrlPr>
                            <a:rPr lang="zh-CN" altLang="zh-CN" sz="1400" b="1" i="1">
                              <a:solidFill>
                                <a:prstClr val="black"/>
                              </a:solidFill>
                              <a:latin typeface="Cambria Math"/>
                            </a:rPr>
                          </m:ctrlPr>
                        </m:dPr>
                        <m:e>
                          <m:sSub>
                            <m:sSubPr>
                              <m:ctrlPr>
                                <a:rPr lang="zh-CN" altLang="zh-CN" sz="1400" b="1" i="1">
                                  <a:solidFill>
                                    <a:prstClr val="black"/>
                                  </a:solidFill>
                                  <a:latin typeface="Cambria Math"/>
                                </a:rPr>
                              </m:ctrlPr>
                            </m:sSubPr>
                            <m:e>
                              <m:r>
                                <a:rPr lang="en-US" altLang="zh-CN" sz="1400" b="1" i="1">
                                  <a:solidFill>
                                    <a:prstClr val="black"/>
                                  </a:solidFill>
                                  <a:latin typeface="Cambria Math"/>
                                </a:rPr>
                                <m:t>𝑾</m:t>
                              </m:r>
                            </m:e>
                            <m:sub>
                              <m:r>
                                <a:rPr lang="en-US" altLang="zh-CN" sz="1400" b="1" i="1">
                                  <a:solidFill>
                                    <a:prstClr val="black"/>
                                  </a:solidFill>
                                  <a:latin typeface="Cambria Math"/>
                                </a:rPr>
                                <m:t>𝒇</m:t>
                              </m:r>
                            </m:sub>
                          </m:sSub>
                          <m:r>
                            <a:rPr lang="en-US" altLang="zh-CN" sz="1400" b="1">
                              <a:solidFill>
                                <a:prstClr val="black"/>
                              </a:solidFill>
                              <a:latin typeface="Cambria Math"/>
                            </a:rPr>
                            <m:t>,</m:t>
                          </m:r>
                          <m:r>
                            <m:rPr>
                              <m:nor/>
                            </m:rPr>
                            <a:rPr lang="en-US" altLang="zh-CN" sz="1400" b="1" i="1" dirty="0"/>
                            <m:t>γ</m:t>
                          </m:r>
                        </m:e>
                      </m:d>
                    </m:oMath>
                  </m:oMathPara>
                </a14:m>
                <a:endParaRPr lang="en-US" altLang="zh-CN" sz="1400" b="1" dirty="0" smtClean="0">
                  <a:solidFill>
                    <a:prstClr val="black"/>
                  </a:solidFill>
                </a:endParaRPr>
              </a:p>
              <a:p>
                <a:pPr/>
                <a14:m>
                  <m:oMathPara xmlns:m="http://schemas.openxmlformats.org/officeDocument/2006/math">
                    <m:oMathParaPr>
                      <m:jc m:val="centerGroup"/>
                    </m:oMathParaPr>
                    <m:oMath xmlns:m="http://schemas.openxmlformats.org/officeDocument/2006/math">
                      <m:r>
                        <a:rPr lang="en-US" altLang="zh-CN" sz="1400" b="1">
                          <a:solidFill>
                            <a:prstClr val="black"/>
                          </a:solidFill>
                          <a:latin typeface="Cambria Math"/>
                        </a:rPr>
                        <m:t>+(</m:t>
                      </m:r>
                      <m:r>
                        <a:rPr lang="en-US" altLang="zh-CN" sz="1400" b="1" i="1">
                          <a:solidFill>
                            <a:prstClr val="black"/>
                          </a:solidFill>
                          <a:latin typeface="Cambria Math"/>
                        </a:rPr>
                        <m:t>𝟏</m:t>
                      </m:r>
                      <m:r>
                        <a:rPr lang="en-US" altLang="zh-CN" sz="1400" b="1">
                          <a:solidFill>
                            <a:prstClr val="black"/>
                          </a:solidFill>
                          <a:latin typeface="Cambria Math"/>
                        </a:rPr>
                        <m:t>−</m:t>
                      </m:r>
                      <m:r>
                        <a:rPr lang="en-US" altLang="zh-CN" sz="1400" b="1" i="1">
                          <a:solidFill>
                            <a:prstClr val="black"/>
                          </a:solidFill>
                          <a:latin typeface="Cambria Math"/>
                        </a:rPr>
                        <m:t>𝛂</m:t>
                      </m:r>
                      <m:r>
                        <a:rPr lang="en-US" altLang="zh-CN" sz="1400" b="1">
                          <a:solidFill>
                            <a:prstClr val="black"/>
                          </a:solidFill>
                          <a:latin typeface="Cambria Math"/>
                        </a:rPr>
                        <m:t>)×</m:t>
                      </m:r>
                      <m:r>
                        <a:rPr lang="en-US" altLang="zh-CN" sz="1400" b="1" i="1">
                          <a:solidFill>
                            <a:prstClr val="black"/>
                          </a:solidFill>
                          <a:latin typeface="Cambria Math"/>
                        </a:rPr>
                        <m:t>𝐬𝐢𝐦</m:t>
                      </m:r>
                      <m:r>
                        <a:rPr lang="en-US" altLang="zh-CN" sz="1400" b="1">
                          <a:solidFill>
                            <a:prstClr val="black"/>
                          </a:solidFill>
                          <a:latin typeface="Cambria Math"/>
                        </a:rPr>
                        <m:t>(</m:t>
                      </m:r>
                      <m:sSub>
                        <m:sSubPr>
                          <m:ctrlPr>
                            <a:rPr lang="zh-CN" altLang="zh-CN" sz="1400" b="1" i="1">
                              <a:solidFill>
                                <a:prstClr val="black"/>
                              </a:solidFill>
                              <a:latin typeface="Cambria Math"/>
                            </a:rPr>
                          </m:ctrlPr>
                        </m:sSubPr>
                        <m:e>
                          <m:r>
                            <a:rPr lang="en-US" altLang="zh-CN" sz="1400" b="1" i="1">
                              <a:solidFill>
                                <a:prstClr val="black"/>
                              </a:solidFill>
                              <a:latin typeface="Cambria Math"/>
                            </a:rPr>
                            <m:t>𝑾</m:t>
                          </m:r>
                        </m:e>
                        <m:sub>
                          <m:r>
                            <a:rPr lang="en-US" altLang="zh-CN" sz="1400" b="1" i="1">
                              <a:solidFill>
                                <a:prstClr val="black"/>
                              </a:solidFill>
                              <a:latin typeface="Cambria Math"/>
                            </a:rPr>
                            <m:t>𝒕</m:t>
                          </m:r>
                        </m:sub>
                      </m:sSub>
                      <m:r>
                        <a:rPr lang="en-US" altLang="zh-CN" sz="1400" b="1">
                          <a:solidFill>
                            <a:prstClr val="black"/>
                          </a:solidFill>
                          <a:latin typeface="Cambria Math"/>
                        </a:rPr>
                        <m:t>,</m:t>
                      </m:r>
                      <m:r>
                        <m:rPr>
                          <m:nor/>
                        </m:rPr>
                        <a:rPr lang="en-US" altLang="zh-CN" sz="1400" b="1" i="1" dirty="0"/>
                        <m:t>γ</m:t>
                      </m:r>
                      <m:r>
                        <a:rPr lang="en-US" altLang="zh-CN" sz="1400" b="1">
                          <a:solidFill>
                            <a:prstClr val="black"/>
                          </a:solidFill>
                          <a:latin typeface="Cambria Math"/>
                        </a:rPr>
                        <m:t>)</m:t>
                      </m:r>
                    </m:oMath>
                  </m:oMathPara>
                </a14:m>
                <a:endParaRPr lang="zh-CN" altLang="en-US" sz="1400" b="1" dirty="0">
                  <a:solidFill>
                    <a:prstClr val="black"/>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6366114" y="4617382"/>
                <a:ext cx="2594111" cy="558999"/>
              </a:xfrm>
              <a:prstGeom prst="rect">
                <a:avLst/>
              </a:prstGeom>
              <a:blipFill rotWithShape="1">
                <a:blip r:embed="rId5"/>
                <a:stretch>
                  <a:fillRect b="-3261"/>
                </a:stretch>
              </a:blipFill>
            </p:spPr>
            <p:txBody>
              <a:bodyPr/>
              <a:lstStyle/>
              <a:p>
                <a:r>
                  <a:rPr lang="zh-CN" altLang="en-US">
                    <a:noFill/>
                  </a:rPr>
                  <a:t> </a:t>
                </a:r>
              </a:p>
            </p:txBody>
          </p:sp>
        </mc:Fallback>
      </mc:AlternateContent>
      <p:sp>
        <p:nvSpPr>
          <p:cNvPr id="32" name="流程图: 决策 31"/>
          <p:cNvSpPr/>
          <p:nvPr/>
        </p:nvSpPr>
        <p:spPr>
          <a:xfrm>
            <a:off x="1066104" y="4725474"/>
            <a:ext cx="1128456" cy="480060"/>
          </a:xfrm>
          <a:prstGeom prst="flowChartDecisi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solidFill>
                <a:prstClr val="white"/>
              </a:solidFill>
            </a:endParaRPr>
          </a:p>
        </p:txBody>
      </p:sp>
      <p:sp>
        <p:nvSpPr>
          <p:cNvPr id="33" name="TextBox 32"/>
          <p:cNvSpPr txBox="1"/>
          <p:nvPr/>
        </p:nvSpPr>
        <p:spPr>
          <a:xfrm>
            <a:off x="1140999" y="4782624"/>
            <a:ext cx="1131064" cy="338554"/>
          </a:xfrm>
          <a:prstGeom prst="rect">
            <a:avLst/>
          </a:prstGeom>
          <a:noFill/>
        </p:spPr>
        <p:txBody>
          <a:bodyPr wrap="square" rtlCol="0">
            <a:spAutoFit/>
          </a:bodyPr>
          <a:lstStyle/>
          <a:p>
            <a:r>
              <a:rPr lang="en-US" altLang="zh-CN" sz="1600" b="1" i="1" dirty="0" smtClean="0"/>
              <a:t>γ</a:t>
            </a:r>
            <a:r>
              <a:rPr lang="en-US" altLang="zh-CN" sz="1600" b="1" dirty="0" smtClean="0">
                <a:solidFill>
                  <a:prstClr val="black"/>
                </a:solidFill>
              </a:rPr>
              <a:t> is found</a:t>
            </a:r>
            <a:r>
              <a:rPr lang="zh-CN" altLang="en-US" sz="1600" b="1" dirty="0" smtClean="0">
                <a:solidFill>
                  <a:prstClr val="black"/>
                </a:solidFill>
              </a:rPr>
              <a:t>？</a:t>
            </a:r>
            <a:endParaRPr lang="zh-CN" altLang="en-US" sz="1600" b="1" dirty="0">
              <a:solidFill>
                <a:prstClr val="black"/>
              </a:solidFill>
            </a:endParaRPr>
          </a:p>
        </p:txBody>
      </p:sp>
      <p:sp>
        <p:nvSpPr>
          <p:cNvPr id="34" name="下箭头 33"/>
          <p:cNvSpPr/>
          <p:nvPr/>
        </p:nvSpPr>
        <p:spPr>
          <a:xfrm>
            <a:off x="1542160" y="4537332"/>
            <a:ext cx="183072" cy="22243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prstClr val="white"/>
              </a:solidFill>
            </a:endParaRPr>
          </a:p>
        </p:txBody>
      </p:sp>
      <p:sp>
        <p:nvSpPr>
          <p:cNvPr id="35" name="下箭头 34"/>
          <p:cNvSpPr/>
          <p:nvPr/>
        </p:nvSpPr>
        <p:spPr>
          <a:xfrm>
            <a:off x="1529601" y="5171417"/>
            <a:ext cx="211428" cy="96348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prstClr val="white"/>
              </a:solidFill>
            </a:endParaRPr>
          </a:p>
        </p:txBody>
      </p:sp>
      <p:sp>
        <p:nvSpPr>
          <p:cNvPr id="36" name="矩形 35"/>
          <p:cNvSpPr/>
          <p:nvPr/>
        </p:nvSpPr>
        <p:spPr>
          <a:xfrm>
            <a:off x="1087367" y="6144692"/>
            <a:ext cx="935601" cy="3611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solidFill>
                <a:prstClr val="white"/>
              </a:solidFill>
            </a:endParaRPr>
          </a:p>
        </p:txBody>
      </p:sp>
      <p:sp>
        <p:nvSpPr>
          <p:cNvPr id="37" name="TextBox 36"/>
          <p:cNvSpPr txBox="1"/>
          <p:nvPr/>
        </p:nvSpPr>
        <p:spPr>
          <a:xfrm>
            <a:off x="1127855" y="6175219"/>
            <a:ext cx="1701425" cy="307777"/>
          </a:xfrm>
          <a:prstGeom prst="rect">
            <a:avLst/>
          </a:prstGeom>
          <a:noFill/>
        </p:spPr>
        <p:txBody>
          <a:bodyPr wrap="square" rtlCol="0">
            <a:spAutoFit/>
          </a:bodyPr>
          <a:lstStyle/>
          <a:p>
            <a:r>
              <a:rPr lang="en-US" altLang="zh-CN" sz="1400" b="1" dirty="0" smtClean="0">
                <a:solidFill>
                  <a:prstClr val="black"/>
                </a:solidFill>
              </a:rPr>
              <a:t>completed</a:t>
            </a:r>
            <a:endParaRPr lang="zh-CN" altLang="en-US" sz="1400" b="1" dirty="0">
              <a:solidFill>
                <a:prstClr val="black"/>
              </a:solidFill>
            </a:endParaRPr>
          </a:p>
        </p:txBody>
      </p:sp>
      <p:sp>
        <p:nvSpPr>
          <p:cNvPr id="38" name="左大括号 37"/>
          <p:cNvSpPr/>
          <p:nvPr/>
        </p:nvSpPr>
        <p:spPr>
          <a:xfrm rot="10800000">
            <a:off x="6085730" y="3832515"/>
            <a:ext cx="351889" cy="2079738"/>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9" name="下箭头 38"/>
          <p:cNvSpPr/>
          <p:nvPr/>
        </p:nvSpPr>
        <p:spPr>
          <a:xfrm>
            <a:off x="7235541" y="5152794"/>
            <a:ext cx="198763" cy="93334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prstClr val="white"/>
              </a:solidFill>
            </a:endParaRPr>
          </a:p>
        </p:txBody>
      </p:sp>
      <p:sp>
        <p:nvSpPr>
          <p:cNvPr id="40" name="矩形 39"/>
          <p:cNvSpPr/>
          <p:nvPr/>
        </p:nvSpPr>
        <p:spPr>
          <a:xfrm>
            <a:off x="5936833" y="6150695"/>
            <a:ext cx="3001648" cy="35700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solidFill>
                <a:prstClr val="white"/>
              </a:solidFill>
            </a:endParaRPr>
          </a:p>
        </p:txBody>
      </p:sp>
      <mc:AlternateContent xmlns:mc="http://schemas.openxmlformats.org/markup-compatibility/2006" xmlns:a14="http://schemas.microsoft.com/office/drawing/2010/main">
        <mc:Choice Requires="a14">
          <p:sp>
            <p:nvSpPr>
              <p:cNvPr id="41" name="TextBox 40"/>
              <p:cNvSpPr txBox="1"/>
              <p:nvPr/>
            </p:nvSpPr>
            <p:spPr>
              <a:xfrm>
                <a:off x="6482799" y="6175099"/>
                <a:ext cx="3104934" cy="307777"/>
              </a:xfrm>
              <a:prstGeom prst="rect">
                <a:avLst/>
              </a:prstGeom>
              <a:noFill/>
            </p:spPr>
            <p:txBody>
              <a:bodyPr wrap="square" rtlCol="0">
                <a:spAutoFit/>
              </a:bodyPr>
              <a:lstStyle/>
              <a:p>
                <a:r>
                  <a:rPr lang="en-US" altLang="zh-CN" sz="1400" b="1" dirty="0" smtClean="0">
                    <a:solidFill>
                      <a:prstClr val="black"/>
                    </a:solidFill>
                  </a:rPr>
                  <a:t>Get top-k </a:t>
                </a:r>
                <a14:m>
                  <m:oMath xmlns:m="http://schemas.openxmlformats.org/officeDocument/2006/math">
                    <m:r>
                      <m:rPr>
                        <m:nor/>
                      </m:rPr>
                      <a:rPr lang="en-US" altLang="zh-CN" sz="1400" b="1" i="1" dirty="0"/>
                      <m:t>γ</m:t>
                    </m:r>
                    <m:r>
                      <m:rPr>
                        <m:nor/>
                      </m:rPr>
                      <a:rPr lang="en-US" altLang="zh-CN" sz="1400" b="1" i="0" dirty="0" smtClean="0"/>
                      <m:t> ,</m:t>
                    </m:r>
                  </m:oMath>
                </a14:m>
                <a:r>
                  <a:rPr lang="zh-CN" altLang="en-US" sz="1400" b="1" dirty="0" smtClean="0">
                    <a:solidFill>
                      <a:prstClr val="black"/>
                    </a:solidFill>
                  </a:rPr>
                  <a:t> </a:t>
                </a:r>
                <a:r>
                  <a:rPr lang="en-US" altLang="zh-CN" sz="1400" b="1" dirty="0" smtClean="0"/>
                  <a:t>label to </a:t>
                </a:r>
                <a:r>
                  <a:rPr lang="en-US" altLang="zh-CN" sz="1400" b="1" i="1" dirty="0" smtClean="0"/>
                  <a:t>b</a:t>
                </a:r>
                <a:endParaRPr lang="zh-CN" altLang="en-US" sz="1400" b="1" dirty="0">
                  <a:solidFill>
                    <a:prstClr val="black"/>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6482799" y="6175099"/>
                <a:ext cx="3104934" cy="307777"/>
              </a:xfrm>
              <a:prstGeom prst="rect">
                <a:avLst/>
              </a:prstGeom>
              <a:blipFill rotWithShape="1">
                <a:blip r:embed="rId6"/>
                <a:stretch>
                  <a:fillRect l="-392" t="-2000" b="-20000"/>
                </a:stretch>
              </a:blipFill>
            </p:spPr>
            <p:txBody>
              <a:bodyPr/>
              <a:lstStyle/>
              <a:p>
                <a:r>
                  <a:rPr lang="zh-CN" altLang="en-US">
                    <a:noFill/>
                  </a:rPr>
                  <a:t> </a:t>
                </a:r>
              </a:p>
            </p:txBody>
          </p:sp>
        </mc:Fallback>
      </mc:AlternateContent>
      <p:sp>
        <p:nvSpPr>
          <p:cNvPr id="42" name="左箭头 41"/>
          <p:cNvSpPr/>
          <p:nvPr/>
        </p:nvSpPr>
        <p:spPr>
          <a:xfrm>
            <a:off x="2011680" y="6250246"/>
            <a:ext cx="3828279" cy="192438"/>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prstClr val="white"/>
              </a:solidFill>
            </a:endParaRPr>
          </a:p>
        </p:txBody>
      </p:sp>
      <p:sp>
        <p:nvSpPr>
          <p:cNvPr id="43" name="下箭头 42"/>
          <p:cNvSpPr/>
          <p:nvPr/>
        </p:nvSpPr>
        <p:spPr>
          <a:xfrm>
            <a:off x="1542160" y="2933385"/>
            <a:ext cx="183072" cy="22243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prstClr val="white"/>
              </a:solidFill>
            </a:endParaRPr>
          </a:p>
        </p:txBody>
      </p:sp>
      <p:sp>
        <p:nvSpPr>
          <p:cNvPr id="44" name="下箭头 43"/>
          <p:cNvSpPr/>
          <p:nvPr/>
        </p:nvSpPr>
        <p:spPr>
          <a:xfrm>
            <a:off x="1565398" y="3568500"/>
            <a:ext cx="183072" cy="22243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prstClr val="white"/>
              </a:solidFill>
            </a:endParaRPr>
          </a:p>
        </p:txBody>
      </p:sp>
      <p:sp>
        <p:nvSpPr>
          <p:cNvPr id="45" name="右箭头 44"/>
          <p:cNvSpPr/>
          <p:nvPr/>
        </p:nvSpPr>
        <p:spPr>
          <a:xfrm>
            <a:off x="2224704" y="4856127"/>
            <a:ext cx="1191735" cy="205741"/>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prstClr val="white"/>
              </a:solidFill>
            </a:endParaRPr>
          </a:p>
        </p:txBody>
      </p:sp>
      <p:sp>
        <p:nvSpPr>
          <p:cNvPr id="46" name="TextBox 45"/>
          <p:cNvSpPr txBox="1"/>
          <p:nvPr/>
        </p:nvSpPr>
        <p:spPr>
          <a:xfrm>
            <a:off x="2001632" y="4659948"/>
            <a:ext cx="478302" cy="276999"/>
          </a:xfrm>
          <a:prstGeom prst="rect">
            <a:avLst/>
          </a:prstGeom>
          <a:noFill/>
        </p:spPr>
        <p:txBody>
          <a:bodyPr wrap="square" rtlCol="0">
            <a:spAutoFit/>
          </a:bodyPr>
          <a:lstStyle/>
          <a:p>
            <a:r>
              <a:rPr lang="en-US" altLang="zh-CN" sz="1200" b="1" dirty="0" smtClean="0">
                <a:solidFill>
                  <a:prstClr val="black"/>
                </a:solidFill>
              </a:rPr>
              <a:t>NO</a:t>
            </a:r>
            <a:endParaRPr lang="zh-CN" altLang="en-US" sz="1100" b="1" dirty="0">
              <a:solidFill>
                <a:prstClr val="black"/>
              </a:solidFill>
            </a:endParaRPr>
          </a:p>
        </p:txBody>
      </p:sp>
      <p:sp>
        <p:nvSpPr>
          <p:cNvPr id="47" name="TextBox 46"/>
          <p:cNvSpPr txBox="1"/>
          <p:nvPr/>
        </p:nvSpPr>
        <p:spPr>
          <a:xfrm>
            <a:off x="1160689" y="5278042"/>
            <a:ext cx="564543" cy="276999"/>
          </a:xfrm>
          <a:prstGeom prst="rect">
            <a:avLst/>
          </a:prstGeom>
          <a:noFill/>
        </p:spPr>
        <p:txBody>
          <a:bodyPr wrap="square" rtlCol="0">
            <a:spAutoFit/>
          </a:bodyPr>
          <a:lstStyle/>
          <a:p>
            <a:r>
              <a:rPr lang="en-US" altLang="zh-CN" sz="1200" b="1" dirty="0" smtClean="0">
                <a:solidFill>
                  <a:prstClr val="black"/>
                </a:solidFill>
              </a:rPr>
              <a:t>YES</a:t>
            </a:r>
            <a:endParaRPr lang="zh-CN" altLang="en-US" sz="1100" b="1" dirty="0">
              <a:solidFill>
                <a:prstClr val="black"/>
              </a:solidFill>
            </a:endParaRPr>
          </a:p>
        </p:txBody>
      </p:sp>
      <p:sp>
        <p:nvSpPr>
          <p:cNvPr id="48" name="爆炸形 2 47"/>
          <p:cNvSpPr/>
          <p:nvPr/>
        </p:nvSpPr>
        <p:spPr>
          <a:xfrm>
            <a:off x="2202608" y="4399073"/>
            <a:ext cx="2052400" cy="998627"/>
          </a:xfrm>
          <a:prstGeom prst="irregularSeal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dirty="0">
              <a:solidFill>
                <a:prstClr val="white"/>
              </a:solidFill>
            </a:endParaRPr>
          </a:p>
        </p:txBody>
      </p:sp>
      <p:sp>
        <p:nvSpPr>
          <p:cNvPr id="49" name="TextBox 48"/>
          <p:cNvSpPr txBox="1"/>
          <p:nvPr/>
        </p:nvSpPr>
        <p:spPr>
          <a:xfrm>
            <a:off x="2407014" y="4540756"/>
            <a:ext cx="1881580" cy="830997"/>
          </a:xfrm>
          <a:prstGeom prst="rect">
            <a:avLst/>
          </a:prstGeom>
          <a:noFill/>
        </p:spPr>
        <p:txBody>
          <a:bodyPr wrap="square" rtlCol="0">
            <a:spAutoFit/>
          </a:bodyPr>
          <a:lstStyle/>
          <a:p>
            <a:r>
              <a:rPr lang="en-US" altLang="zh-CN" sz="1600" b="1" dirty="0" smtClean="0">
                <a:solidFill>
                  <a:prstClr val="black"/>
                </a:solidFill>
              </a:rPr>
              <a:t>Combine </a:t>
            </a:r>
          </a:p>
          <a:p>
            <a:r>
              <a:rPr lang="en-US" altLang="zh-CN" sz="1600" b="1" dirty="0" smtClean="0"/>
              <a:t>explicit </a:t>
            </a:r>
            <a:r>
              <a:rPr lang="en-US" altLang="zh-CN" sz="1600" b="1" dirty="0"/>
              <a:t>&amp;</a:t>
            </a:r>
            <a:r>
              <a:rPr lang="en-US" altLang="zh-CN" sz="1600" b="1" dirty="0" smtClean="0"/>
              <a:t>implicit </a:t>
            </a:r>
          </a:p>
          <a:p>
            <a:r>
              <a:rPr lang="en-US" altLang="zh-CN" sz="1600" b="1" dirty="0" smtClean="0"/>
              <a:t>features</a:t>
            </a:r>
            <a:endParaRPr lang="zh-CN" altLang="en-US" sz="1600" b="1" dirty="0">
              <a:solidFill>
                <a:prstClr val="black"/>
              </a:solidFill>
            </a:endParaRPr>
          </a:p>
        </p:txBody>
      </p:sp>
    </p:spTree>
    <p:extLst>
      <p:ext uri="{BB962C8B-B14F-4D97-AF65-F5344CB8AC3E}">
        <p14:creationId xmlns:p14="http://schemas.microsoft.com/office/powerpoint/2010/main" val="11835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1000"/>
                                        <p:tgtEl>
                                          <p:spTgt spid="43"/>
                                        </p:tgtEl>
                                      </p:cBhvr>
                                    </p:animEffect>
                                    <p:anim calcmode="lin" valueType="num">
                                      <p:cBhvr>
                                        <p:cTn id="30" dur="1000" fill="hold"/>
                                        <p:tgtEl>
                                          <p:spTgt spid="43"/>
                                        </p:tgtEl>
                                        <p:attrNameLst>
                                          <p:attrName>ppt_x</p:attrName>
                                        </p:attrNameLst>
                                      </p:cBhvr>
                                      <p:tavLst>
                                        <p:tav tm="0">
                                          <p:val>
                                            <p:strVal val="#ppt_x"/>
                                          </p:val>
                                        </p:tav>
                                        <p:tav tm="100000">
                                          <p:val>
                                            <p:strVal val="#ppt_x"/>
                                          </p:val>
                                        </p:tav>
                                      </p:tavLst>
                                    </p:anim>
                                    <p:anim calcmode="lin" valueType="num">
                                      <p:cBhvr>
                                        <p:cTn id="31"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1000"/>
                                        <p:tgtEl>
                                          <p:spTgt spid="44"/>
                                        </p:tgtEl>
                                      </p:cBhvr>
                                    </p:animEffect>
                                    <p:anim calcmode="lin" valueType="num">
                                      <p:cBhvr>
                                        <p:cTn id="47" dur="1000" fill="hold"/>
                                        <p:tgtEl>
                                          <p:spTgt spid="44"/>
                                        </p:tgtEl>
                                        <p:attrNameLst>
                                          <p:attrName>ppt_x</p:attrName>
                                        </p:attrNameLst>
                                      </p:cBhvr>
                                      <p:tavLst>
                                        <p:tav tm="0">
                                          <p:val>
                                            <p:strVal val="#ppt_x"/>
                                          </p:val>
                                        </p:tav>
                                        <p:tav tm="100000">
                                          <p:val>
                                            <p:strVal val="#ppt_x"/>
                                          </p:val>
                                        </p:tav>
                                      </p:tavLst>
                                    </p:anim>
                                    <p:anim calcmode="lin" valueType="num">
                                      <p:cBhvr>
                                        <p:cTn id="4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1000"/>
                                        <p:tgtEl>
                                          <p:spTgt spid="33"/>
                                        </p:tgtEl>
                                      </p:cBhvr>
                                    </p:animEffect>
                                    <p:anim calcmode="lin" valueType="num">
                                      <p:cBhvr>
                                        <p:cTn id="59" dur="1000" fill="hold"/>
                                        <p:tgtEl>
                                          <p:spTgt spid="33"/>
                                        </p:tgtEl>
                                        <p:attrNameLst>
                                          <p:attrName>ppt_x</p:attrName>
                                        </p:attrNameLst>
                                      </p:cBhvr>
                                      <p:tavLst>
                                        <p:tav tm="0">
                                          <p:val>
                                            <p:strVal val="#ppt_x"/>
                                          </p:val>
                                        </p:tav>
                                        <p:tav tm="100000">
                                          <p:val>
                                            <p:strVal val="#ppt_x"/>
                                          </p:val>
                                        </p:tav>
                                      </p:tavLst>
                                    </p:anim>
                                    <p:anim calcmode="lin" valueType="num">
                                      <p:cBhvr>
                                        <p:cTn id="60" dur="1000" fill="hold"/>
                                        <p:tgtEl>
                                          <p:spTgt spid="3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1000"/>
                                        <p:tgtEl>
                                          <p:spTgt spid="34"/>
                                        </p:tgtEl>
                                      </p:cBhvr>
                                    </p:animEffect>
                                    <p:anim calcmode="lin" valueType="num">
                                      <p:cBhvr>
                                        <p:cTn id="64" dur="1000" fill="hold"/>
                                        <p:tgtEl>
                                          <p:spTgt spid="34"/>
                                        </p:tgtEl>
                                        <p:attrNameLst>
                                          <p:attrName>ppt_x</p:attrName>
                                        </p:attrNameLst>
                                      </p:cBhvr>
                                      <p:tavLst>
                                        <p:tav tm="0">
                                          <p:val>
                                            <p:strVal val="#ppt_x"/>
                                          </p:val>
                                        </p:tav>
                                        <p:tav tm="100000">
                                          <p:val>
                                            <p:strVal val="#ppt_x"/>
                                          </p:val>
                                        </p:tav>
                                      </p:tavLst>
                                    </p:anim>
                                    <p:anim calcmode="lin" valueType="num">
                                      <p:cBhvr>
                                        <p:cTn id="6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1000"/>
                                        <p:tgtEl>
                                          <p:spTgt spid="35"/>
                                        </p:tgtEl>
                                      </p:cBhvr>
                                    </p:animEffect>
                                    <p:anim calcmode="lin" valueType="num">
                                      <p:cBhvr>
                                        <p:cTn id="71" dur="1000" fill="hold"/>
                                        <p:tgtEl>
                                          <p:spTgt spid="35"/>
                                        </p:tgtEl>
                                        <p:attrNameLst>
                                          <p:attrName>ppt_x</p:attrName>
                                        </p:attrNameLst>
                                      </p:cBhvr>
                                      <p:tavLst>
                                        <p:tav tm="0">
                                          <p:val>
                                            <p:strVal val="#ppt_x"/>
                                          </p:val>
                                        </p:tav>
                                        <p:tav tm="100000">
                                          <p:val>
                                            <p:strVal val="#ppt_x"/>
                                          </p:val>
                                        </p:tav>
                                      </p:tavLst>
                                    </p:anim>
                                    <p:anim calcmode="lin" valueType="num">
                                      <p:cBhvr>
                                        <p:cTn id="72" dur="1000" fill="hold"/>
                                        <p:tgtEl>
                                          <p:spTgt spid="3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1000"/>
                                        <p:tgtEl>
                                          <p:spTgt spid="36"/>
                                        </p:tgtEl>
                                      </p:cBhvr>
                                    </p:animEffect>
                                    <p:anim calcmode="lin" valueType="num">
                                      <p:cBhvr>
                                        <p:cTn id="76" dur="1000" fill="hold"/>
                                        <p:tgtEl>
                                          <p:spTgt spid="36"/>
                                        </p:tgtEl>
                                        <p:attrNameLst>
                                          <p:attrName>ppt_x</p:attrName>
                                        </p:attrNameLst>
                                      </p:cBhvr>
                                      <p:tavLst>
                                        <p:tav tm="0">
                                          <p:val>
                                            <p:strVal val="#ppt_x"/>
                                          </p:val>
                                        </p:tav>
                                        <p:tav tm="100000">
                                          <p:val>
                                            <p:strVal val="#ppt_x"/>
                                          </p:val>
                                        </p:tav>
                                      </p:tavLst>
                                    </p:anim>
                                    <p:anim calcmode="lin" valueType="num">
                                      <p:cBhvr>
                                        <p:cTn id="77" dur="1000" fill="hold"/>
                                        <p:tgtEl>
                                          <p:spTgt spid="36"/>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anim calcmode="lin" valueType="num">
                                      <p:cBhvr>
                                        <p:cTn id="81" dur="1000" fill="hold"/>
                                        <p:tgtEl>
                                          <p:spTgt spid="37"/>
                                        </p:tgtEl>
                                        <p:attrNameLst>
                                          <p:attrName>ppt_x</p:attrName>
                                        </p:attrNameLst>
                                      </p:cBhvr>
                                      <p:tavLst>
                                        <p:tav tm="0">
                                          <p:val>
                                            <p:strVal val="#ppt_x"/>
                                          </p:val>
                                        </p:tav>
                                        <p:tav tm="100000">
                                          <p:val>
                                            <p:strVal val="#ppt_x"/>
                                          </p:val>
                                        </p:tav>
                                      </p:tavLst>
                                    </p:anim>
                                    <p:anim calcmode="lin" valueType="num">
                                      <p:cBhvr>
                                        <p:cTn id="82" dur="1000" fill="hold"/>
                                        <p:tgtEl>
                                          <p:spTgt spid="3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1000"/>
                                        <p:tgtEl>
                                          <p:spTgt spid="47"/>
                                        </p:tgtEl>
                                      </p:cBhvr>
                                    </p:animEffect>
                                    <p:anim calcmode="lin" valueType="num">
                                      <p:cBhvr>
                                        <p:cTn id="86" dur="1000" fill="hold"/>
                                        <p:tgtEl>
                                          <p:spTgt spid="47"/>
                                        </p:tgtEl>
                                        <p:attrNameLst>
                                          <p:attrName>ppt_x</p:attrName>
                                        </p:attrNameLst>
                                      </p:cBhvr>
                                      <p:tavLst>
                                        <p:tav tm="0">
                                          <p:val>
                                            <p:strVal val="#ppt_x"/>
                                          </p:val>
                                        </p:tav>
                                        <p:tav tm="100000">
                                          <p:val>
                                            <p:strVal val="#ppt_x"/>
                                          </p:val>
                                        </p:tav>
                                      </p:tavLst>
                                    </p:anim>
                                    <p:anim calcmode="lin" valueType="num">
                                      <p:cBhvr>
                                        <p:cTn id="8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1000"/>
                                        <p:tgtEl>
                                          <p:spTgt spid="46"/>
                                        </p:tgtEl>
                                      </p:cBhvr>
                                    </p:animEffect>
                                    <p:anim calcmode="lin" valueType="num">
                                      <p:cBhvr>
                                        <p:cTn id="98" dur="1000" fill="hold"/>
                                        <p:tgtEl>
                                          <p:spTgt spid="46"/>
                                        </p:tgtEl>
                                        <p:attrNameLst>
                                          <p:attrName>ppt_x</p:attrName>
                                        </p:attrNameLst>
                                      </p:cBhvr>
                                      <p:tavLst>
                                        <p:tav tm="0">
                                          <p:val>
                                            <p:strVal val="#ppt_x"/>
                                          </p:val>
                                        </p:tav>
                                        <p:tav tm="100000">
                                          <p:val>
                                            <p:strVal val="#ppt_x"/>
                                          </p:val>
                                        </p:tav>
                                      </p:tavLst>
                                    </p:anim>
                                    <p:anim calcmode="lin" valueType="num">
                                      <p:cBhvr>
                                        <p:cTn id="9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barn(inVertical)">
                                      <p:cBhvr>
                                        <p:cTn id="104" dur="500"/>
                                        <p:tgtEl>
                                          <p:spTgt spid="49"/>
                                        </p:tgtEl>
                                      </p:cBhvr>
                                    </p:animEffect>
                                  </p:childTnLst>
                                </p:cTn>
                              </p:par>
                              <p:par>
                                <p:cTn id="105" presetID="16" presetClass="entr" presetSubtype="21" fill="hold" grpId="0" nodeType="with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barn(inVertical)">
                                      <p:cBhvr>
                                        <p:cTn id="107" dur="500"/>
                                        <p:tgtEl>
                                          <p:spTgt spid="48"/>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fade">
                                      <p:cBhvr>
                                        <p:cTn id="112" dur="1000"/>
                                        <p:tgtEl>
                                          <p:spTgt spid="26"/>
                                        </p:tgtEl>
                                      </p:cBhvr>
                                    </p:animEffect>
                                    <p:anim calcmode="lin" valueType="num">
                                      <p:cBhvr>
                                        <p:cTn id="113" dur="1000" fill="hold"/>
                                        <p:tgtEl>
                                          <p:spTgt spid="26"/>
                                        </p:tgtEl>
                                        <p:attrNameLst>
                                          <p:attrName>ppt_x</p:attrName>
                                        </p:attrNameLst>
                                      </p:cBhvr>
                                      <p:tavLst>
                                        <p:tav tm="0">
                                          <p:val>
                                            <p:strVal val="#ppt_x"/>
                                          </p:val>
                                        </p:tav>
                                        <p:tav tm="100000">
                                          <p:val>
                                            <p:strVal val="#ppt_x"/>
                                          </p:val>
                                        </p:tav>
                                      </p:tavLst>
                                    </p:anim>
                                    <p:anim calcmode="lin" valueType="num">
                                      <p:cBhvr>
                                        <p:cTn id="114" dur="1000" fill="hold"/>
                                        <p:tgtEl>
                                          <p:spTgt spid="2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fade">
                                      <p:cBhvr>
                                        <p:cTn id="117" dur="1000"/>
                                        <p:tgtEl>
                                          <p:spTgt spid="27"/>
                                        </p:tgtEl>
                                      </p:cBhvr>
                                    </p:animEffect>
                                    <p:anim calcmode="lin" valueType="num">
                                      <p:cBhvr>
                                        <p:cTn id="118" dur="1000" fill="hold"/>
                                        <p:tgtEl>
                                          <p:spTgt spid="27"/>
                                        </p:tgtEl>
                                        <p:attrNameLst>
                                          <p:attrName>ppt_x</p:attrName>
                                        </p:attrNameLst>
                                      </p:cBhvr>
                                      <p:tavLst>
                                        <p:tav tm="0">
                                          <p:val>
                                            <p:strVal val="#ppt_x"/>
                                          </p:val>
                                        </p:tav>
                                        <p:tav tm="100000">
                                          <p:val>
                                            <p:strVal val="#ppt_x"/>
                                          </p:val>
                                        </p:tav>
                                      </p:tavLst>
                                    </p:anim>
                                    <p:anim calcmode="lin" valueType="num">
                                      <p:cBhvr>
                                        <p:cTn id="119" dur="1000" fill="hold"/>
                                        <p:tgtEl>
                                          <p:spTgt spid="2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fade">
                                      <p:cBhvr>
                                        <p:cTn id="122" dur="1000"/>
                                        <p:tgtEl>
                                          <p:spTgt spid="28"/>
                                        </p:tgtEl>
                                      </p:cBhvr>
                                    </p:animEffect>
                                    <p:anim calcmode="lin" valueType="num">
                                      <p:cBhvr>
                                        <p:cTn id="123" dur="1000" fill="hold"/>
                                        <p:tgtEl>
                                          <p:spTgt spid="28"/>
                                        </p:tgtEl>
                                        <p:attrNameLst>
                                          <p:attrName>ppt_x</p:attrName>
                                        </p:attrNameLst>
                                      </p:cBhvr>
                                      <p:tavLst>
                                        <p:tav tm="0">
                                          <p:val>
                                            <p:strVal val="#ppt_x"/>
                                          </p:val>
                                        </p:tav>
                                        <p:tav tm="100000">
                                          <p:val>
                                            <p:strVal val="#ppt_x"/>
                                          </p:val>
                                        </p:tav>
                                      </p:tavLst>
                                    </p:anim>
                                    <p:anim calcmode="lin" valueType="num">
                                      <p:cBhvr>
                                        <p:cTn id="124" dur="1000" fill="hold"/>
                                        <p:tgtEl>
                                          <p:spTgt spid="28"/>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fade">
                                      <p:cBhvr>
                                        <p:cTn id="127" dur="1000"/>
                                        <p:tgtEl>
                                          <p:spTgt spid="29"/>
                                        </p:tgtEl>
                                      </p:cBhvr>
                                    </p:animEffect>
                                    <p:anim calcmode="lin" valueType="num">
                                      <p:cBhvr>
                                        <p:cTn id="128" dur="1000" fill="hold"/>
                                        <p:tgtEl>
                                          <p:spTgt spid="29"/>
                                        </p:tgtEl>
                                        <p:attrNameLst>
                                          <p:attrName>ppt_x</p:attrName>
                                        </p:attrNameLst>
                                      </p:cBhvr>
                                      <p:tavLst>
                                        <p:tav tm="0">
                                          <p:val>
                                            <p:strVal val="#ppt_x"/>
                                          </p:val>
                                        </p:tav>
                                        <p:tav tm="100000">
                                          <p:val>
                                            <p:strVal val="#ppt_x"/>
                                          </p:val>
                                        </p:tav>
                                      </p:tavLst>
                                    </p:anim>
                                    <p:anim calcmode="lin" valueType="num">
                                      <p:cBhvr>
                                        <p:cTn id="1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fade">
                                      <p:cBhvr>
                                        <p:cTn id="134" dur="1000"/>
                                        <p:tgtEl>
                                          <p:spTgt spid="30"/>
                                        </p:tgtEl>
                                      </p:cBhvr>
                                    </p:animEffect>
                                    <p:anim calcmode="lin" valueType="num">
                                      <p:cBhvr>
                                        <p:cTn id="135" dur="1000" fill="hold"/>
                                        <p:tgtEl>
                                          <p:spTgt spid="30"/>
                                        </p:tgtEl>
                                        <p:attrNameLst>
                                          <p:attrName>ppt_x</p:attrName>
                                        </p:attrNameLst>
                                      </p:cBhvr>
                                      <p:tavLst>
                                        <p:tav tm="0">
                                          <p:val>
                                            <p:strVal val="#ppt_x"/>
                                          </p:val>
                                        </p:tav>
                                        <p:tav tm="100000">
                                          <p:val>
                                            <p:strVal val="#ppt_x"/>
                                          </p:val>
                                        </p:tav>
                                      </p:tavLst>
                                    </p:anim>
                                    <p:anim calcmode="lin" valueType="num">
                                      <p:cBhvr>
                                        <p:cTn id="136" dur="1000" fill="hold"/>
                                        <p:tgtEl>
                                          <p:spTgt spid="3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animEffect transition="in" filter="fade">
                                      <p:cBhvr>
                                        <p:cTn id="139" dur="1000"/>
                                        <p:tgtEl>
                                          <p:spTgt spid="31"/>
                                        </p:tgtEl>
                                      </p:cBhvr>
                                    </p:animEffect>
                                    <p:anim calcmode="lin" valueType="num">
                                      <p:cBhvr>
                                        <p:cTn id="140" dur="1000" fill="hold"/>
                                        <p:tgtEl>
                                          <p:spTgt spid="31"/>
                                        </p:tgtEl>
                                        <p:attrNameLst>
                                          <p:attrName>ppt_x</p:attrName>
                                        </p:attrNameLst>
                                      </p:cBhvr>
                                      <p:tavLst>
                                        <p:tav tm="0">
                                          <p:val>
                                            <p:strVal val="#ppt_x"/>
                                          </p:val>
                                        </p:tav>
                                        <p:tav tm="100000">
                                          <p:val>
                                            <p:strVal val="#ppt_x"/>
                                          </p:val>
                                        </p:tav>
                                      </p:tavLst>
                                    </p:anim>
                                    <p:anim calcmode="lin" valueType="num">
                                      <p:cBhvr>
                                        <p:cTn id="141" dur="1000" fill="hold"/>
                                        <p:tgtEl>
                                          <p:spTgt spid="31"/>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fade">
                                      <p:cBhvr>
                                        <p:cTn id="144" dur="1000"/>
                                        <p:tgtEl>
                                          <p:spTgt spid="38"/>
                                        </p:tgtEl>
                                      </p:cBhvr>
                                    </p:animEffect>
                                    <p:anim calcmode="lin" valueType="num">
                                      <p:cBhvr>
                                        <p:cTn id="145" dur="1000" fill="hold"/>
                                        <p:tgtEl>
                                          <p:spTgt spid="38"/>
                                        </p:tgtEl>
                                        <p:attrNameLst>
                                          <p:attrName>ppt_x</p:attrName>
                                        </p:attrNameLst>
                                      </p:cBhvr>
                                      <p:tavLst>
                                        <p:tav tm="0">
                                          <p:val>
                                            <p:strVal val="#ppt_x"/>
                                          </p:val>
                                        </p:tav>
                                        <p:tav tm="100000">
                                          <p:val>
                                            <p:strVal val="#ppt_x"/>
                                          </p:val>
                                        </p:tav>
                                      </p:tavLst>
                                    </p:anim>
                                    <p:anim calcmode="lin" valueType="num">
                                      <p:cBhvr>
                                        <p:cTn id="14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9"/>
                                        </p:tgtEl>
                                        <p:attrNameLst>
                                          <p:attrName>style.visibility</p:attrName>
                                        </p:attrNameLst>
                                      </p:cBhvr>
                                      <p:to>
                                        <p:strVal val="visible"/>
                                      </p:to>
                                    </p:set>
                                    <p:animEffect transition="in" filter="fade">
                                      <p:cBhvr>
                                        <p:cTn id="151" dur="1000"/>
                                        <p:tgtEl>
                                          <p:spTgt spid="39"/>
                                        </p:tgtEl>
                                      </p:cBhvr>
                                    </p:animEffect>
                                    <p:anim calcmode="lin" valueType="num">
                                      <p:cBhvr>
                                        <p:cTn id="152" dur="1000" fill="hold"/>
                                        <p:tgtEl>
                                          <p:spTgt spid="39"/>
                                        </p:tgtEl>
                                        <p:attrNameLst>
                                          <p:attrName>ppt_x</p:attrName>
                                        </p:attrNameLst>
                                      </p:cBhvr>
                                      <p:tavLst>
                                        <p:tav tm="0">
                                          <p:val>
                                            <p:strVal val="#ppt_x"/>
                                          </p:val>
                                        </p:tav>
                                        <p:tav tm="100000">
                                          <p:val>
                                            <p:strVal val="#ppt_x"/>
                                          </p:val>
                                        </p:tav>
                                      </p:tavLst>
                                    </p:anim>
                                    <p:anim calcmode="lin" valueType="num">
                                      <p:cBhvr>
                                        <p:cTn id="153" dur="1000" fill="hold"/>
                                        <p:tgtEl>
                                          <p:spTgt spid="39"/>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fade">
                                      <p:cBhvr>
                                        <p:cTn id="156" dur="1000"/>
                                        <p:tgtEl>
                                          <p:spTgt spid="40"/>
                                        </p:tgtEl>
                                      </p:cBhvr>
                                    </p:animEffect>
                                    <p:anim calcmode="lin" valueType="num">
                                      <p:cBhvr>
                                        <p:cTn id="157" dur="1000" fill="hold"/>
                                        <p:tgtEl>
                                          <p:spTgt spid="40"/>
                                        </p:tgtEl>
                                        <p:attrNameLst>
                                          <p:attrName>ppt_x</p:attrName>
                                        </p:attrNameLst>
                                      </p:cBhvr>
                                      <p:tavLst>
                                        <p:tav tm="0">
                                          <p:val>
                                            <p:strVal val="#ppt_x"/>
                                          </p:val>
                                        </p:tav>
                                        <p:tav tm="100000">
                                          <p:val>
                                            <p:strVal val="#ppt_x"/>
                                          </p:val>
                                        </p:tav>
                                      </p:tavLst>
                                    </p:anim>
                                    <p:anim calcmode="lin" valueType="num">
                                      <p:cBhvr>
                                        <p:cTn id="158" dur="1000" fill="hold"/>
                                        <p:tgtEl>
                                          <p:spTgt spid="40"/>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1"/>
                                        </p:tgtEl>
                                        <p:attrNameLst>
                                          <p:attrName>style.visibility</p:attrName>
                                        </p:attrNameLst>
                                      </p:cBhvr>
                                      <p:to>
                                        <p:strVal val="visible"/>
                                      </p:to>
                                    </p:set>
                                    <p:animEffect transition="in" filter="fade">
                                      <p:cBhvr>
                                        <p:cTn id="161" dur="1000"/>
                                        <p:tgtEl>
                                          <p:spTgt spid="41"/>
                                        </p:tgtEl>
                                      </p:cBhvr>
                                    </p:animEffect>
                                    <p:anim calcmode="lin" valueType="num">
                                      <p:cBhvr>
                                        <p:cTn id="162" dur="1000" fill="hold"/>
                                        <p:tgtEl>
                                          <p:spTgt spid="41"/>
                                        </p:tgtEl>
                                        <p:attrNameLst>
                                          <p:attrName>ppt_x</p:attrName>
                                        </p:attrNameLst>
                                      </p:cBhvr>
                                      <p:tavLst>
                                        <p:tav tm="0">
                                          <p:val>
                                            <p:strVal val="#ppt_x"/>
                                          </p:val>
                                        </p:tav>
                                        <p:tav tm="100000">
                                          <p:val>
                                            <p:strVal val="#ppt_x"/>
                                          </p:val>
                                        </p:tav>
                                      </p:tavLst>
                                    </p:anim>
                                    <p:anim calcmode="lin" valueType="num">
                                      <p:cBhvr>
                                        <p:cTn id="16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42"/>
                                        </p:tgtEl>
                                        <p:attrNameLst>
                                          <p:attrName>style.visibility</p:attrName>
                                        </p:attrNameLst>
                                      </p:cBhvr>
                                      <p:to>
                                        <p:strVal val="visible"/>
                                      </p:to>
                                    </p:set>
                                    <p:animEffect transition="in" filter="fade">
                                      <p:cBhvr>
                                        <p:cTn id="168" dur="1000"/>
                                        <p:tgtEl>
                                          <p:spTgt spid="42"/>
                                        </p:tgtEl>
                                      </p:cBhvr>
                                    </p:animEffect>
                                    <p:anim calcmode="lin" valueType="num">
                                      <p:cBhvr>
                                        <p:cTn id="169" dur="1000" fill="hold"/>
                                        <p:tgtEl>
                                          <p:spTgt spid="42"/>
                                        </p:tgtEl>
                                        <p:attrNameLst>
                                          <p:attrName>ppt_x</p:attrName>
                                        </p:attrNameLst>
                                      </p:cBhvr>
                                      <p:tavLst>
                                        <p:tav tm="0">
                                          <p:val>
                                            <p:strVal val="#ppt_x"/>
                                          </p:val>
                                        </p:tav>
                                        <p:tav tm="100000">
                                          <p:val>
                                            <p:strVal val="#ppt_x"/>
                                          </p:val>
                                        </p:tav>
                                      </p:tavLst>
                                    </p:anim>
                                    <p:anim calcmode="lin" valueType="num">
                                      <p:cBhvr>
                                        <p:cTn id="17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p:bldP spid="24" grpId="0" animBg="1"/>
      <p:bldP spid="25" grpId="0" animBg="1"/>
      <p:bldP spid="26" grpId="0" animBg="1"/>
      <p:bldP spid="27" grpId="0"/>
      <p:bldP spid="28" grpId="0" animBg="1"/>
      <p:bldP spid="29" grpId="0" animBg="1"/>
      <p:bldP spid="30" grpId="0" animBg="1"/>
      <p:bldP spid="31" grpId="0"/>
      <p:bldP spid="32" grpId="0" animBg="1"/>
      <p:bldP spid="33" grpId="0"/>
      <p:bldP spid="34" grpId="0" animBg="1"/>
      <p:bldP spid="35" grpId="0" animBg="1"/>
      <p:bldP spid="36" grpId="0" animBg="1"/>
      <p:bldP spid="37" grpId="0"/>
      <p:bldP spid="38" grpId="0" animBg="1"/>
      <p:bldP spid="39" grpId="0" animBg="1"/>
      <p:bldP spid="40" grpId="0" animBg="1"/>
      <p:bldP spid="41" grpId="0"/>
      <p:bldP spid="42" grpId="0" animBg="1"/>
      <p:bldP spid="43" grpId="0" animBg="1"/>
      <p:bldP spid="44" grpId="0" animBg="1"/>
      <p:bldP spid="45" grpId="0" animBg="1"/>
      <p:bldP spid="46" grpId="0"/>
      <p:bldP spid="47" grpId="0"/>
      <p:bldP spid="48" grpId="0" animBg="1"/>
      <p:bldP spid="49"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67021</TotalTime>
  <Words>2996</Words>
  <Application>Microsoft Office PowerPoint</Application>
  <PresentationFormat>全屏显示(4:3)</PresentationFormat>
  <Paragraphs>315</Paragraphs>
  <Slides>23</Slides>
  <Notes>23</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Incorporating User Grouping into Retweeting Behavior Modeling</vt:lpstr>
      <vt:lpstr>Motivation</vt:lpstr>
      <vt:lpstr>Motivation</vt:lpstr>
      <vt:lpstr>Outline</vt:lpstr>
      <vt:lpstr>Overview of System GruBa</vt:lpstr>
      <vt:lpstr>Overview of System GruBa</vt:lpstr>
      <vt:lpstr>Outline</vt:lpstr>
      <vt:lpstr>Feature Extraction</vt:lpstr>
      <vt:lpstr>PowerPoint 演示文稿</vt:lpstr>
      <vt:lpstr>Outline</vt:lpstr>
      <vt:lpstr>User Clustering</vt:lpstr>
      <vt:lpstr>User Clustering</vt:lpstr>
      <vt:lpstr>Outline</vt:lpstr>
      <vt:lpstr> Group based Retweeting Behavior Modeling </vt:lpstr>
      <vt:lpstr> Group based Retweeting Behavior Modeling </vt:lpstr>
      <vt:lpstr>Outline</vt:lpstr>
      <vt:lpstr>  Experimental Study  </vt:lpstr>
      <vt:lpstr>  Experimental Study  </vt:lpstr>
      <vt:lpstr>  Experimental Study  </vt:lpstr>
      <vt:lpstr>  Experimental Study  </vt:lpstr>
      <vt:lpstr>Outline</vt:lpstr>
      <vt:lpstr>   Summary   </vt:lpstr>
      <vt:lpstr>Thanks!  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Renjun Hu</dc:creator>
  <cp:lastModifiedBy>zhujh</cp:lastModifiedBy>
  <cp:revision>4814</cp:revision>
  <dcterms:created xsi:type="dcterms:W3CDTF">2015-07-30T08:59:51Z</dcterms:created>
  <dcterms:modified xsi:type="dcterms:W3CDTF">2018-05-23T05:24:38Z</dcterms:modified>
</cp:coreProperties>
</file>