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6" r:id="rId2"/>
    <p:sldId id="582" r:id="rId3"/>
    <p:sldId id="583" r:id="rId4"/>
    <p:sldId id="586" r:id="rId5"/>
    <p:sldId id="587" r:id="rId6"/>
    <p:sldId id="58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CC"/>
    <a:srgbClr val="000099"/>
    <a:srgbClr val="3366CC"/>
    <a:srgbClr val="FFFF66"/>
    <a:srgbClr val="EAEAEA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0" autoAdjust="0"/>
    <p:restoredTop sz="86456" autoAdjust="0"/>
  </p:normalViewPr>
  <p:slideViewPr>
    <p:cSldViewPr>
      <p:cViewPr varScale="1">
        <p:scale>
          <a:sx n="60" d="100"/>
          <a:sy n="6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2012/6/22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sfc-logo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8643938" y="0"/>
            <a:ext cx="500062" cy="369888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1AACFD-2105-497E-AB4A-0CFD2A4F33AC}" type="datetime1">
              <a:rPr lang="zh-CN" altLang="en-US"/>
              <a:pPr>
                <a:defRPr/>
              </a:pPr>
              <a:t>2012/6/22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wmf"/><Relationship Id="rId7" Type="http://schemas.openxmlformats.org/officeDocument/2006/relationships/image" Target="../media/image9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539552" y="4786313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000099"/>
                </a:solidFill>
                <a:ea typeface="楷体_GB2312" pitchFamily="49" charset="-122"/>
              </a:rPr>
              <a:t>马帅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曹阳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怀进鹏</a:t>
            </a:r>
            <a:r>
              <a:rPr lang="en-US" altLang="zh-CN" sz="2400" dirty="0" smtClean="0">
                <a:solidFill>
                  <a:srgbClr val="000099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rgbClr val="000099"/>
                </a:solidFill>
                <a:ea typeface="楷体_GB2312" pitchFamily="49" charset="-122"/>
              </a:rPr>
              <a:t>沃天宇</a:t>
            </a:r>
            <a:endParaRPr lang="en-US" altLang="zh-CN" sz="2400" dirty="0">
              <a:solidFill>
                <a:srgbClr val="000099"/>
              </a:solidFill>
              <a:ea typeface="楷体_GB2312" pitchFamily="49" charset="-122"/>
            </a:endParaRPr>
          </a:p>
          <a:p>
            <a:pPr marL="342900" indent="-342900" algn="ctr">
              <a:spcBef>
                <a:spcPct val="20000"/>
              </a:spcBef>
            </a:pPr>
            <a:endParaRPr lang="en-US" altLang="zh-CN" sz="2800" b="1" dirty="0" smtClean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214313"/>
            <a:ext cx="896448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3600" b="1" dirty="0" smtClean="0">
                <a:solidFill>
                  <a:srgbClr val="000099"/>
                </a:solidFill>
                <a:latin typeface="NewCenturySchlbk" pitchFamily="18" charset="0"/>
                <a:ea typeface="黑体" pitchFamily="2" charset="-122"/>
              </a:rPr>
              <a:t>分布式图模式匹配</a:t>
            </a:r>
            <a:endParaRPr lang="zh-CN" altLang="en-US" sz="3600" b="1" dirty="0">
              <a:solidFill>
                <a:srgbClr val="000099"/>
              </a:solidFill>
              <a:latin typeface="NewCenturySchlbk" pitchFamily="18" charset="0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14625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83768" y="5517232"/>
            <a:ext cx="4427099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7BB9F-3FB6-454C-A8E5-39E5BA12A921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1438" y="4163343"/>
            <a:ext cx="8100962" cy="1705391"/>
            <a:chOff x="71438" y="4315897"/>
            <a:chExt cx="8100962" cy="1705391"/>
          </a:xfrm>
        </p:grpSpPr>
        <p:sp>
          <p:nvSpPr>
            <p:cNvPr id="11" name="Text Box 14"/>
            <p:cNvSpPr txBox="1">
              <a:spLocks noChangeArrowheads="1"/>
            </p:cNvSpPr>
            <p:nvPr/>
          </p:nvSpPr>
          <p:spPr>
            <a:xfrm>
              <a:off x="71438" y="5673209"/>
              <a:ext cx="1476226" cy="338554"/>
            </a:xfrm>
            <a:prstGeom prst="rect">
              <a:avLst/>
            </a:prstGeom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</a:rPr>
                <a:t>File systems</a:t>
              </a:r>
              <a:endParaRPr lang="zh-CN" altLang="en-US" sz="1600" b="1" dirty="0">
                <a:latin typeface="+mn-ea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91680" y="5682734"/>
              <a:ext cx="1357313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  <a:ea typeface="+mn-ea"/>
                </a:rPr>
                <a:t>Databases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4143375" y="5682734"/>
              <a:ext cx="17967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wrap="square">
              <a:spAutoFit/>
            </a:bodyPr>
            <a:lstStyle/>
            <a:p>
              <a:pPr marL="342900" indent="-342900" algn="ctr" eaLnBrk="0" hangingPunct="0">
                <a:spcBef>
                  <a:spcPct val="20000"/>
                </a:spcBef>
                <a:buFont typeface="Arial" pitchFamily="34" charset="0"/>
                <a:buNone/>
                <a:defRPr/>
              </a:pPr>
              <a:r>
                <a:rPr lang="en-US" altLang="zh-CN" sz="1600" b="1" dirty="0" smtClean="0">
                  <a:latin typeface="+mn-ea"/>
                  <a:ea typeface="+mn-ea"/>
                </a:rPr>
                <a:t>World Wide Web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1438" y="4315897"/>
              <a:ext cx="8100962" cy="1309687"/>
              <a:chOff x="71438" y="4315897"/>
              <a:chExt cx="8100962" cy="1309687"/>
            </a:xfrm>
          </p:grpSpPr>
          <p:pic>
            <p:nvPicPr>
              <p:cNvPr id="7" name="Picture 2" descr="C:\Documents and Settings\act\Local Settings\Temporary Internet Files\Content.IE5\WUIGX2X2\MC900434411[1].wmf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64288" y="4352156"/>
                <a:ext cx="1008112" cy="1134126"/>
              </a:xfrm>
              <a:prstGeom prst="rect">
                <a:avLst/>
              </a:prstGeom>
              <a:noFill/>
            </p:spPr>
          </p:pic>
          <p:pic>
            <p:nvPicPr>
              <p:cNvPr id="10" name="Picture 3" descr="C:\Documents and Settings\act\Local Settings\Temporary Internet Files\Content.IE5\PIO6R8AE\MC900287225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8" y="4384159"/>
                <a:ext cx="1214437" cy="1173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图片 22" descr="logo_sql.gif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063" y="4568309"/>
                <a:ext cx="1428750" cy="804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图片 20" descr="Keyword-Search1.jp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7563" y="4315897"/>
                <a:ext cx="2733675" cy="1309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AutoShape 36"/>
              <p:cNvSpPr>
                <a:spLocks noChangeArrowheads="1"/>
              </p:cNvSpPr>
              <p:nvPr/>
            </p:nvSpPr>
            <p:spPr bwMode="auto">
              <a:xfrm>
                <a:off x="1285875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19" name="AutoShape 36"/>
              <p:cNvSpPr>
                <a:spLocks noChangeArrowheads="1"/>
              </p:cNvSpPr>
              <p:nvPr/>
            </p:nvSpPr>
            <p:spPr bwMode="auto">
              <a:xfrm>
                <a:off x="3071813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  <p:sp>
            <p:nvSpPr>
              <p:cNvPr id="20" name="AutoShape 36"/>
              <p:cNvSpPr>
                <a:spLocks noChangeArrowheads="1"/>
              </p:cNvSpPr>
              <p:nvPr/>
            </p:nvSpPr>
            <p:spPr bwMode="auto">
              <a:xfrm>
                <a:off x="6072188" y="4792147"/>
                <a:ext cx="285750" cy="357187"/>
              </a:xfrm>
              <a:prstGeom prst="rightArrow">
                <a:avLst>
                  <a:gd name="adj1" fmla="val 50074"/>
                  <a:gd name="adj2" fmla="val 45718"/>
                </a:avLst>
              </a:prstGeom>
              <a:solidFill>
                <a:srgbClr val="FFFF00"/>
              </a:solidFill>
              <a:ln w="381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sz="1800" b="1">
                  <a:latin typeface="Calibri" pitchFamily="34" charset="0"/>
                  <a:ea typeface="黑体" pitchFamily="49" charset="-122"/>
                </a:endParaRPr>
              </a:p>
            </p:txBody>
          </p:sp>
        </p:grpSp>
      </p:grp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23528" y="6073899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图搜索是社会搜索引擎的一个关键！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323528" y="3140968"/>
            <a:ext cx="8496944" cy="451445"/>
          </a:xfrm>
          <a:prstGeom prst="rect">
            <a:avLst/>
          </a:prstGeom>
          <a:blipFill dpi="0" rotWithShape="1">
            <a:blip r:embed="rId6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图的应用非常广泛</a:t>
            </a:r>
            <a:r>
              <a:rPr lang="en-US" altLang="zh-CN" sz="2000" b="1" dirty="0" smtClean="0">
                <a:ea typeface="黑体" pitchFamily="49" charset="-122"/>
                <a:sym typeface="Wingdings" pitchFamily="2" charset="2"/>
              </a:rPr>
              <a:t>, 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其中很多图是大规模图！</a:t>
            </a:r>
            <a:endParaRPr lang="zh-CN" altLang="en-US" sz="2000" b="1" dirty="0">
              <a:ea typeface="黑体" pitchFamily="49" charset="-122"/>
              <a:sym typeface="Wingdings" pitchFamily="2" charset="2"/>
            </a:endParaRPr>
          </a:p>
        </p:txBody>
      </p:sp>
      <p:pic>
        <p:nvPicPr>
          <p:cNvPr id="24" name="图片 23" descr="googlewebgrap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2022" y="404665"/>
            <a:ext cx="2554053" cy="2592287"/>
          </a:xfrm>
          <a:prstGeom prst="rect">
            <a:avLst/>
          </a:prstGeom>
        </p:spPr>
      </p:pic>
      <p:pic>
        <p:nvPicPr>
          <p:cNvPr id="25" name="图片 8" descr="unitedfacebook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8841" y="404665"/>
            <a:ext cx="2535647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27" descr="soil-food-web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0656" y="476672"/>
            <a:ext cx="3203849" cy="2453251"/>
          </a:xfrm>
          <a:prstGeom prst="rect">
            <a:avLst/>
          </a:prstGeom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732240" y="5517232"/>
            <a:ext cx="1933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wrap="square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altLang="zh-CN" sz="1600" b="1" dirty="0" smtClean="0">
                <a:latin typeface="+mn-ea"/>
                <a:ea typeface="+mn-ea"/>
              </a:rPr>
              <a:t>Social Networks</a:t>
            </a:r>
            <a:endParaRPr lang="zh-CN" altLang="en-US" sz="1600" b="1" dirty="0">
              <a:latin typeface="+mn-ea"/>
              <a:ea typeface="+mn-ea"/>
            </a:endParaRPr>
          </a:p>
        </p:txBody>
      </p:sp>
      <p:pic>
        <p:nvPicPr>
          <p:cNvPr id="18" name="图片 30" descr="socialgraphPlateform.jp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933056"/>
            <a:ext cx="2633663" cy="158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图模式匹配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r>
              <a:rPr lang="zh-CN" altLang="en-US" sz="2400" dirty="0" smtClean="0"/>
              <a:t>给定两个图</a:t>
            </a:r>
            <a:r>
              <a:rPr lang="en-US" altLang="zh-CN" sz="2400" dirty="0" smtClean="0"/>
              <a:t>G1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chemeClr val="accent2"/>
                </a:solidFill>
              </a:rPr>
              <a:t>模式图</a:t>
            </a:r>
            <a:r>
              <a:rPr lang="zh-CN" altLang="en-US" sz="2400" dirty="0" smtClean="0"/>
              <a:t>）和</a:t>
            </a:r>
            <a:r>
              <a:rPr lang="en-US" altLang="zh-CN" sz="2400" dirty="0" smtClean="0"/>
              <a:t>G2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chemeClr val="accent2"/>
                </a:solidFill>
              </a:rPr>
              <a:t>数据图</a:t>
            </a:r>
            <a:r>
              <a:rPr lang="zh-CN" altLang="en-US" sz="24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判定</a:t>
            </a:r>
            <a:r>
              <a:rPr lang="en-US" altLang="zh-CN" sz="2000" dirty="0" smtClean="0"/>
              <a:t>G1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G2</a:t>
            </a:r>
            <a:r>
              <a:rPr lang="zh-CN" altLang="en-US" sz="2000" dirty="0" smtClean="0"/>
              <a:t>是否“</a:t>
            </a:r>
            <a:r>
              <a:rPr lang="zh-CN" altLang="en-US" sz="2000" dirty="0" smtClean="0">
                <a:solidFill>
                  <a:schemeClr val="accent2"/>
                </a:solidFill>
                <a:cs typeface="+mn-cs"/>
              </a:rPr>
              <a:t>匹配</a:t>
            </a:r>
            <a:r>
              <a:rPr lang="zh-CN" altLang="en-US" sz="2000" dirty="0" smtClean="0"/>
              <a:t>”（</a:t>
            </a:r>
            <a:r>
              <a:rPr lang="zh-CN" altLang="en-US" sz="2000" dirty="0" smtClean="0">
                <a:solidFill>
                  <a:srgbClr val="FF0000"/>
                </a:solidFill>
              </a:rPr>
              <a:t>布尔查询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找出</a:t>
            </a:r>
            <a:r>
              <a:rPr lang="en-US" altLang="zh-CN" sz="2000" dirty="0" smtClean="0"/>
              <a:t>G2</a:t>
            </a:r>
            <a:r>
              <a:rPr lang="zh-CN" altLang="en-US" sz="2000" dirty="0" smtClean="0"/>
              <a:t>中与</a:t>
            </a:r>
            <a:r>
              <a:rPr lang="en-US" altLang="zh-CN" sz="2000" dirty="0" smtClean="0"/>
              <a:t>G1</a:t>
            </a:r>
            <a:r>
              <a:rPr lang="zh-CN" altLang="en-US" sz="2000" dirty="0" smtClean="0">
                <a:solidFill>
                  <a:schemeClr val="accent2"/>
                </a:solidFill>
                <a:cs typeface="+mn-cs"/>
              </a:rPr>
              <a:t>匹配</a:t>
            </a:r>
            <a:r>
              <a:rPr lang="zh-CN" altLang="en-US" sz="2000" dirty="0" smtClean="0"/>
              <a:t>的“</a:t>
            </a:r>
            <a:r>
              <a:rPr lang="zh-CN" altLang="en-US" sz="2000" dirty="0" smtClean="0">
                <a:solidFill>
                  <a:srgbClr val="FF0000"/>
                </a:solidFill>
              </a:rPr>
              <a:t>子图</a:t>
            </a:r>
            <a:r>
              <a:rPr lang="zh-CN" altLang="en-US" sz="2000" dirty="0" smtClean="0"/>
              <a:t>”</a:t>
            </a:r>
            <a:endParaRPr lang="en-US" altLang="zh-CN" sz="20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应用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Web</a:t>
            </a:r>
            <a:r>
              <a:rPr lang="zh-CN" altLang="en-US" sz="2000" dirty="0" smtClean="0"/>
              <a:t>镜像</a:t>
            </a:r>
            <a:r>
              <a:rPr lang="zh-CN" altLang="en-US" sz="2000" dirty="0" smtClean="0"/>
              <a:t>检测</a:t>
            </a:r>
            <a:r>
              <a:rPr lang="en-US" altLang="zh-CN" sz="2000" dirty="0" smtClean="0"/>
              <a:t>/ </a:t>
            </a:r>
            <a:r>
              <a:rPr lang="zh-CN" altLang="en-US" sz="2000" dirty="0" smtClean="0"/>
              <a:t>网站分类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复杂对象识别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软件抄袭检测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社交网络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生物学分析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…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语义匹配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传统应用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子图同构</a:t>
            </a:r>
            <a:endParaRPr lang="en-US" altLang="zh-CN" sz="2000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sz="2000" dirty="0" smtClean="0"/>
              <a:t>新兴应用</a:t>
            </a:r>
            <a:r>
              <a:rPr lang="en-US" altLang="zh-CN" sz="2000" dirty="0" smtClean="0"/>
              <a:t>: </a:t>
            </a:r>
            <a:r>
              <a:rPr lang="zh-CN" altLang="en-US" sz="2000" dirty="0" smtClean="0">
                <a:solidFill>
                  <a:srgbClr val="000099"/>
                </a:solidFill>
              </a:rPr>
              <a:t>图模拟</a:t>
            </a:r>
            <a:r>
              <a:rPr lang="zh-CN" altLang="en-US" sz="2000" dirty="0" smtClean="0"/>
              <a:t>及其扩展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等等</a:t>
            </a:r>
            <a:r>
              <a:rPr lang="en-US" altLang="zh-CN" sz="2000" dirty="0" smtClean="0"/>
              <a:t>..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179512" y="6073899"/>
            <a:ext cx="8352928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新兴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的现实生活应用种类繁多！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分布式图模式匹配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应用于现实</a:t>
            </a:r>
            <a:r>
              <a:rPr lang="zh-CN" altLang="en-US" sz="2400" dirty="0" smtClean="0">
                <a:solidFill>
                  <a:srgbClr val="FF0000"/>
                </a:solidFill>
              </a:rPr>
              <a:t>生活中的</a:t>
            </a:r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zh-CN" altLang="en-US" sz="2400" dirty="0" smtClean="0">
                <a:solidFill>
                  <a:srgbClr val="3366CC"/>
                </a:solidFill>
              </a:rPr>
              <a:t>规模通常都很大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Yahoo</a:t>
            </a:r>
            <a:r>
              <a:rPr lang="de-DE" altLang="zh-CN" sz="2000" dirty="0" smtClean="0"/>
              <a:t>! </a:t>
            </a:r>
            <a:r>
              <a:rPr lang="en-US" altLang="zh-CN" sz="2000" dirty="0" smtClean="0"/>
              <a:t>w</a:t>
            </a:r>
            <a:r>
              <a:rPr lang="en-US" altLang="zh-CN" sz="2000" dirty="0" smtClean="0"/>
              <a:t>eb</a:t>
            </a:r>
            <a:r>
              <a:rPr lang="zh-CN" altLang="en-US" sz="2000" dirty="0" smtClean="0"/>
              <a:t>图</a:t>
            </a:r>
            <a:r>
              <a:rPr lang="de-DE" altLang="zh-CN" sz="2000" dirty="0" smtClean="0"/>
              <a:t>: 140</a:t>
            </a:r>
            <a:r>
              <a:rPr lang="zh-CN" altLang="en-US" sz="2000" dirty="0" smtClean="0"/>
              <a:t>亿个节点</a:t>
            </a:r>
            <a:endParaRPr lang="de-DE" altLang="zh-CN" sz="2000" dirty="0" smtClean="0"/>
          </a:p>
          <a:p>
            <a:pPr lvl="1"/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超过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千万的用户</a:t>
            </a:r>
            <a:endParaRPr lang="en-US" altLang="zh-CN" sz="5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现实生活中的</a:t>
            </a:r>
            <a:r>
              <a:rPr lang="zh-CN" altLang="en-US" sz="2400" dirty="0" smtClean="0">
                <a:solidFill>
                  <a:srgbClr val="FF0000"/>
                </a:solidFill>
              </a:rPr>
              <a:t>图数据</a:t>
            </a:r>
            <a:r>
              <a:rPr lang="zh-CN" altLang="en-US" sz="2400" dirty="0" smtClean="0">
                <a:solidFill>
                  <a:srgbClr val="3366CC"/>
                </a:solidFill>
              </a:rPr>
              <a:t>通常是分布式的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Google, Yahoo 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Facebook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有大规模的数据中心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179512" y="6073899"/>
            <a:ext cx="8568952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“</a:t>
            </a:r>
            <a:r>
              <a:rPr lang="zh-CN" altLang="en-US" sz="2000" b="1" dirty="0" smtClean="0">
                <a:solidFill>
                  <a:srgbClr val="FF0000"/>
                </a:solidFill>
                <a:ea typeface="黑体" pitchFamily="49" charset="-122"/>
                <a:sym typeface="Wingdings" pitchFamily="2" charset="2"/>
              </a:rPr>
              <a:t>研究分布式图匹配”</a:t>
            </a:r>
            <a:r>
              <a:rPr lang="zh-CN" altLang="en-US" sz="2000" b="1" dirty="0" smtClean="0">
                <a:ea typeface="黑体" pitchFamily="49" charset="-122"/>
                <a:sym typeface="Wingdings" pitchFamily="2" charset="2"/>
              </a:rPr>
              <a:t>是非常必要的！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420888"/>
            <a:ext cx="806489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dirty="0" smtClean="0"/>
              <a:t>在单一机器上处理大规模图数据是</a:t>
            </a:r>
            <a:r>
              <a:rPr lang="zh-CN" altLang="en-US" sz="2000" dirty="0" smtClean="0">
                <a:solidFill>
                  <a:srgbClr val="FF0000"/>
                </a:solidFill>
              </a:rPr>
              <a:t>不</a:t>
            </a:r>
            <a:r>
              <a:rPr lang="zh-CN" altLang="en-US" sz="2000" dirty="0" smtClean="0"/>
              <a:t>实际的</a:t>
            </a:r>
            <a:endParaRPr lang="en-US" altLang="zh-CN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83568" y="4109010"/>
            <a:ext cx="81003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eaLnBrk="1" hangingPunct="1"/>
            <a:r>
              <a:rPr lang="zh-CN" altLang="en-US" sz="2000" dirty="0" smtClean="0">
                <a:ea typeface="黑体" pitchFamily="49" charset="-122"/>
                <a:sym typeface="Wingdings" pitchFamily="2" charset="2"/>
              </a:rPr>
              <a:t>分布式的图处理是不可避免的</a:t>
            </a:r>
            <a:endParaRPr lang="en-US" altLang="zh-CN" sz="2000" dirty="0" smtClean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分布式图匹配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85720" y="4221088"/>
            <a:ext cx="8858280" cy="2424332"/>
          </a:xfrm>
        </p:spPr>
        <p:txBody>
          <a:bodyPr/>
          <a:lstStyle/>
          <a:p>
            <a:r>
              <a:rPr lang="zh-CN" altLang="en-US" sz="2400" dirty="0" smtClean="0"/>
              <a:t>给定一个模式图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Q(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Vq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Eq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</a:t>
            </a:r>
            <a:r>
              <a:rPr lang="zh-CN" altLang="en-US" sz="2400" dirty="0" smtClean="0"/>
              <a:t>数据图</a:t>
            </a:r>
            <a:r>
              <a:rPr lang="en-US" altLang="zh-CN" sz="2400" dirty="0" smtClean="0">
                <a:solidFill>
                  <a:srgbClr val="FF0000"/>
                </a:solidFill>
              </a:rPr>
              <a:t>G(V, E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分布在</a:t>
            </a:r>
            <a:r>
              <a:rPr lang="en-US" altLang="zh-CN" sz="2400" dirty="0" smtClean="0">
                <a:solidFill>
                  <a:srgbClr val="FF0000"/>
                </a:solidFill>
              </a:rPr>
              <a:t>k</a:t>
            </a:r>
            <a:r>
              <a:rPr lang="zh-CN" altLang="en-US" sz="2400" dirty="0" smtClean="0">
                <a:solidFill>
                  <a:srgbClr val="FF0000"/>
                </a:solidFill>
              </a:rPr>
              <a:t>个站点</a:t>
            </a:r>
            <a:r>
              <a:rPr lang="zh-CN" altLang="en-US" sz="2400" dirty="0" smtClean="0"/>
              <a:t>的片段图</a:t>
            </a:r>
            <a:r>
              <a:rPr lang="en-US" altLang="zh-CN" sz="2400" dirty="0" smtClean="0">
                <a:solidFill>
                  <a:srgbClr val="FF0000"/>
                </a:solidFill>
              </a:rPr>
              <a:t>F = (F</a:t>
            </a:r>
            <a:r>
              <a:rPr lang="en-US" altLang="zh-CN" sz="18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</a:rPr>
              <a:t>,  … 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F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2400" dirty="0" smtClean="0">
                <a:solidFill>
                  <a:srgbClr val="FF0000"/>
                </a:solidFill>
              </a:rPr>
              <a:t>) 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3366CC"/>
                </a:solidFill>
              </a:rPr>
              <a:t>分布式图匹配</a:t>
            </a:r>
            <a:r>
              <a:rPr lang="zh-CN" altLang="en-US" sz="2400" dirty="0" smtClean="0"/>
              <a:t>问题是通过</a:t>
            </a:r>
            <a:r>
              <a:rPr lang="zh-CN" altLang="en-US" sz="2400" dirty="0" smtClean="0">
                <a:solidFill>
                  <a:srgbClr val="0066CC"/>
                </a:solidFill>
              </a:rPr>
              <a:t>图模拟</a:t>
            </a:r>
            <a:r>
              <a:rPr lang="zh-CN" altLang="en-US" sz="2400" dirty="0" smtClean="0"/>
              <a:t>技术找到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中与</a:t>
            </a:r>
            <a:r>
              <a:rPr lang="en-US" altLang="zh-CN" sz="2400" dirty="0" smtClean="0"/>
              <a:t>Q</a:t>
            </a:r>
            <a:r>
              <a:rPr lang="zh-CN" altLang="en-US" sz="2400" dirty="0" smtClean="0"/>
              <a:t>匹配子图的</a:t>
            </a:r>
            <a:r>
              <a:rPr lang="zh-CN" altLang="en-US" sz="2400" dirty="0" smtClean="0">
                <a:solidFill>
                  <a:srgbClr val="FF0000"/>
                </a:solidFill>
              </a:rPr>
              <a:t>最大个数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850" y="887908"/>
            <a:ext cx="7448550" cy="340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4"/>
          <p:cNvSpPr txBox="1">
            <a:spLocks noChangeArrowheads="1"/>
          </p:cNvSpPr>
          <p:nvPr/>
        </p:nvSpPr>
        <p:spPr bwMode="auto">
          <a:xfrm>
            <a:off x="179512" y="6073899"/>
            <a:ext cx="8568952" cy="451445"/>
          </a:xfrm>
          <a:prstGeom prst="rect">
            <a:avLst/>
          </a:prstGeom>
          <a:blipFill dpi="0" rotWithShape="1">
            <a:blip r:embed="rId3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/>
              <a:t>图模拟存在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唯一</a:t>
            </a:r>
            <a:r>
              <a:rPr lang="zh-CN" altLang="en-US" sz="2000" b="1" dirty="0" smtClean="0"/>
              <a:t>的最大匹配个数！</a:t>
            </a:r>
            <a:endParaRPr lang="en-US" altLang="zh-CN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图模拟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 smtClean="0"/>
              <a:t>给定模式图</a:t>
            </a:r>
            <a:r>
              <a:rPr lang="en-US" altLang="zh-CN" sz="2400" dirty="0" smtClean="0">
                <a:solidFill>
                  <a:srgbClr val="3366CC"/>
                </a:solidFill>
              </a:rPr>
              <a:t>Q(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Vq</a:t>
            </a:r>
            <a:r>
              <a:rPr lang="en-US" altLang="zh-CN" sz="2400" dirty="0" smtClean="0">
                <a:solidFill>
                  <a:srgbClr val="3366CC"/>
                </a:solidFill>
              </a:rPr>
              <a:t>, </a:t>
            </a:r>
            <a:r>
              <a:rPr lang="en-US" altLang="zh-CN" sz="2400" dirty="0" err="1" smtClean="0">
                <a:solidFill>
                  <a:srgbClr val="3366CC"/>
                </a:solidFill>
              </a:rPr>
              <a:t>Eq</a:t>
            </a:r>
            <a:r>
              <a:rPr lang="en-US" altLang="zh-CN" sz="2400" dirty="0" smtClean="0">
                <a:solidFill>
                  <a:srgbClr val="3366CC"/>
                </a:solidFill>
              </a:rPr>
              <a:t>) </a:t>
            </a:r>
            <a:r>
              <a:rPr lang="zh-CN" altLang="en-US" sz="2400" dirty="0" smtClean="0">
                <a:solidFill>
                  <a:schemeClr val="tx1"/>
                </a:solidFill>
              </a:rPr>
              <a:t>和数据图</a:t>
            </a:r>
            <a:r>
              <a:rPr lang="en-US" altLang="zh-CN" sz="2400" dirty="0" smtClean="0">
                <a:solidFill>
                  <a:srgbClr val="3366CC"/>
                </a:solidFill>
              </a:rPr>
              <a:t>G(V, E</a:t>
            </a:r>
            <a:r>
              <a:rPr lang="en-US" altLang="zh-CN" sz="2400" dirty="0" smtClean="0">
                <a:solidFill>
                  <a:srgbClr val="3366CC"/>
                </a:solidFill>
              </a:rPr>
              <a:t>)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zh-CN" altLang="en-US" sz="2400" dirty="0" smtClean="0">
                <a:solidFill>
                  <a:schemeClr val="tx1"/>
                </a:solidFill>
              </a:rPr>
              <a:t>当满足以下条件时我们说</a:t>
            </a:r>
            <a:r>
              <a:rPr lang="zh-CN" altLang="en-US" sz="2400" dirty="0" smtClean="0">
                <a:solidFill>
                  <a:srgbClr val="000099"/>
                </a:solidFill>
              </a:rPr>
              <a:t>二元关系</a:t>
            </a:r>
            <a:r>
              <a:rPr lang="en-US" altLang="zh-CN" sz="2400" dirty="0" smtClean="0"/>
              <a:t>R ⊆ </a:t>
            </a:r>
            <a:r>
              <a:rPr lang="en-US" altLang="zh-CN" sz="2400" dirty="0" err="1" smtClean="0"/>
              <a:t>Vq</a:t>
            </a:r>
            <a:r>
              <a:rPr lang="en-US" altLang="zh-CN" sz="2400" dirty="0" smtClean="0"/>
              <a:t> × V </a:t>
            </a:r>
            <a:r>
              <a:rPr lang="zh-CN" altLang="en-US" sz="2400" dirty="0" smtClean="0"/>
              <a:t>是一个</a:t>
            </a:r>
            <a:r>
              <a:rPr lang="zh-CN" altLang="en-US" sz="2400" dirty="0" smtClean="0">
                <a:solidFill>
                  <a:srgbClr val="FF0000"/>
                </a:solidFill>
              </a:rPr>
              <a:t>匹配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(</a:t>
            </a:r>
            <a:r>
              <a:rPr lang="en-US" altLang="zh-CN" sz="2000" dirty="0" smtClean="0"/>
              <a:t>1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对于每个 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u, v) ∈ </a:t>
            </a:r>
            <a:r>
              <a:rPr lang="en-US" altLang="zh-CN" sz="2000" dirty="0" smtClean="0"/>
              <a:t>R, </a:t>
            </a:r>
            <a:r>
              <a:rPr lang="en-US" altLang="zh-CN" sz="2000" dirty="0" smtClean="0">
                <a:solidFill>
                  <a:srgbClr val="3366CC"/>
                </a:solidFill>
              </a:rPr>
              <a:t>u</a:t>
            </a:r>
            <a:r>
              <a:rPr lang="zh-CN" altLang="en-US" sz="2000" dirty="0" smtClean="0">
                <a:solidFill>
                  <a:srgbClr val="3366CC"/>
                </a:solidFill>
              </a:rPr>
              <a:t>和</a:t>
            </a:r>
            <a:r>
              <a:rPr lang="en-US" altLang="zh-CN" sz="2000" dirty="0" smtClean="0">
                <a:solidFill>
                  <a:srgbClr val="3366CC"/>
                </a:solidFill>
              </a:rPr>
              <a:t>v</a:t>
            </a:r>
            <a:r>
              <a:rPr lang="zh-CN" altLang="en-US" sz="2000" dirty="0" smtClean="0">
                <a:solidFill>
                  <a:srgbClr val="3366CC"/>
                </a:solidFill>
              </a:rPr>
              <a:t>有相同的标签</a:t>
            </a:r>
            <a:r>
              <a:rPr lang="zh-CN" altLang="en-US" sz="2000" dirty="0" smtClean="0">
                <a:solidFill>
                  <a:srgbClr val="3366CC"/>
                </a:solidFill>
              </a:rPr>
              <a:t>值</a:t>
            </a:r>
            <a:r>
              <a:rPr lang="en-US" altLang="zh-CN" sz="2000" dirty="0" smtClean="0">
                <a:solidFill>
                  <a:srgbClr val="3366CC"/>
                </a:solidFill>
              </a:rPr>
              <a:t>; </a:t>
            </a:r>
            <a:r>
              <a:rPr lang="zh-CN" altLang="en-US" sz="2000" dirty="0" smtClean="0"/>
              <a:t>并且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en-US" altLang="zh-CN" sz="2000" dirty="0" smtClean="0"/>
              <a:t>2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对于每条边 </a:t>
            </a:r>
            <a:r>
              <a:rPr lang="en-US" altLang="zh-CN" sz="2000" dirty="0" smtClean="0"/>
              <a:t>(</a:t>
            </a:r>
            <a:r>
              <a:rPr lang="en-US" altLang="zh-CN" sz="2000" dirty="0" smtClean="0"/>
              <a:t>u, u′) ∈ </a:t>
            </a:r>
            <a:r>
              <a:rPr lang="en-US" altLang="zh-CN" sz="2000" dirty="0" err="1" smtClean="0"/>
              <a:t>Eq</a:t>
            </a:r>
            <a:r>
              <a:rPr lang="en-US" altLang="zh-CN" sz="2000" dirty="0" smtClean="0"/>
              <a:t>, E</a:t>
            </a:r>
            <a:r>
              <a:rPr lang="zh-CN" altLang="en-US" sz="2000" dirty="0" smtClean="0"/>
              <a:t>中存在一条边</a:t>
            </a:r>
            <a:r>
              <a:rPr lang="en-US" altLang="zh-CN" sz="2000" dirty="0" smtClean="0"/>
              <a:t>(v, v′) </a:t>
            </a:r>
            <a:r>
              <a:rPr lang="zh-CN" altLang="en-US" sz="2000" dirty="0" smtClean="0"/>
              <a:t>使得</a:t>
            </a:r>
            <a:r>
              <a:rPr lang="en-US" altLang="zh-CN" sz="2000" dirty="0" smtClean="0"/>
              <a:t>(u′, v′) ∈ R</a:t>
            </a:r>
            <a:r>
              <a:rPr lang="en-US" altLang="zh-CN" sz="2000" dirty="0" smtClean="0"/>
              <a:t>.</a:t>
            </a:r>
            <a:endParaRPr lang="en-US" altLang="zh-CN" sz="2000" dirty="0" smtClean="0"/>
          </a:p>
          <a:p>
            <a:r>
              <a:rPr lang="zh-CN" altLang="en-US" sz="2400" dirty="0" smtClean="0"/>
              <a:t>数据图</a:t>
            </a:r>
            <a:r>
              <a:rPr lang="en-US" altLang="zh-CN" sz="2400" dirty="0" smtClean="0">
                <a:solidFill>
                  <a:srgbClr val="3366CC"/>
                </a:solidFill>
              </a:rPr>
              <a:t>G</a:t>
            </a:r>
            <a:r>
              <a:rPr lang="zh-CN" altLang="en-US" sz="2400" dirty="0" smtClean="0"/>
              <a:t>与模式图</a:t>
            </a:r>
            <a:r>
              <a:rPr lang="en-US" altLang="zh-CN" sz="2400" dirty="0" smtClean="0">
                <a:solidFill>
                  <a:srgbClr val="3366CC"/>
                </a:solidFill>
              </a:rPr>
              <a:t>Q</a:t>
            </a:r>
            <a:r>
              <a:rPr lang="zh-CN" altLang="en-US" sz="2400" dirty="0" smtClean="0">
                <a:solidFill>
                  <a:schemeClr val="tx1"/>
                </a:solidFill>
              </a:rPr>
              <a:t>通过</a:t>
            </a:r>
            <a:r>
              <a:rPr lang="zh-CN" altLang="en-US" sz="2400" dirty="0" smtClean="0">
                <a:solidFill>
                  <a:srgbClr val="FF0000"/>
                </a:solidFill>
              </a:rPr>
              <a:t>图模拟</a:t>
            </a:r>
            <a:r>
              <a:rPr lang="zh-CN" altLang="en-US" sz="2400" dirty="0" smtClean="0">
                <a:solidFill>
                  <a:schemeClr val="tx1"/>
                </a:solidFill>
              </a:rPr>
              <a:t>是匹配的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zh-CN" altLang="en-US" sz="2400" dirty="0" smtClean="0">
                <a:solidFill>
                  <a:schemeClr val="tx1"/>
                </a:solidFill>
              </a:rPr>
              <a:t>如果存在一个</a:t>
            </a:r>
            <a:r>
              <a:rPr lang="zh-CN" altLang="en-US" sz="2400" dirty="0" smtClean="0">
                <a:solidFill>
                  <a:srgbClr val="0066CC"/>
                </a:solidFill>
              </a:rPr>
              <a:t>完全</a:t>
            </a:r>
            <a:r>
              <a:rPr lang="zh-CN" altLang="en-US" sz="2400" dirty="0" smtClean="0">
                <a:solidFill>
                  <a:schemeClr val="tx1"/>
                </a:solidFill>
              </a:rPr>
              <a:t>匹配关系</a:t>
            </a:r>
            <a:r>
              <a:rPr lang="en-US" altLang="zh-CN" sz="2400" dirty="0" smtClean="0">
                <a:solidFill>
                  <a:schemeClr val="tx1"/>
                </a:solidFill>
              </a:rPr>
              <a:t>M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对于</a:t>
            </a:r>
            <a:r>
              <a:rPr lang="zh-CN" altLang="en-US" sz="2000" dirty="0" smtClean="0">
                <a:solidFill>
                  <a:srgbClr val="FF0000"/>
                </a:solidFill>
              </a:rPr>
              <a:t>每个</a:t>
            </a:r>
            <a:r>
              <a:rPr lang="en-US" altLang="zh-CN" sz="2000" dirty="0" smtClean="0">
                <a:solidFill>
                  <a:srgbClr val="FF0000"/>
                </a:solidFill>
              </a:rPr>
              <a:t>u ∈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Vq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</a:rPr>
              <a:t>存在一个</a:t>
            </a:r>
            <a:r>
              <a:rPr lang="en-US" altLang="zh-CN" sz="2000" dirty="0" smtClean="0"/>
              <a:t>v ∈ V </a:t>
            </a:r>
            <a:r>
              <a:rPr lang="zh-CN" altLang="en-US" sz="2000" dirty="0" smtClean="0"/>
              <a:t>使得</a:t>
            </a:r>
            <a:r>
              <a:rPr lang="en-US" altLang="zh-CN" sz="2000" dirty="0" smtClean="0"/>
              <a:t>(u, v) ∈ </a:t>
            </a:r>
            <a:r>
              <a:rPr lang="en-US" altLang="zh-CN" sz="2000" dirty="0" smtClean="0"/>
              <a:t>M.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直觉的，模拟技术保持了匹配中模式图的标签值以及子关系。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模拟技术的</a:t>
            </a:r>
            <a:r>
              <a:rPr lang="zh-CN" altLang="en-US" sz="2000" dirty="0" smtClean="0"/>
              <a:t>最初</a:t>
            </a:r>
            <a:r>
              <a:rPr lang="zh-CN" altLang="en-US" sz="2000" dirty="0" smtClean="0"/>
              <a:t>提出是用于程序分析 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最近</a:t>
            </a:r>
            <a:r>
              <a:rPr lang="zh-CN" altLang="en-US" sz="2000" dirty="0" smtClean="0"/>
              <a:t>模拟及其扩展技术被应用于社交网络。</a:t>
            </a:r>
            <a:endParaRPr lang="en-US" altLang="zh-CN" sz="2000" dirty="0" smtClean="0"/>
          </a:p>
          <a:p>
            <a:pPr lvl="1"/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11" name="Rectangle 14"/>
          <p:cNvSpPr txBox="1">
            <a:spLocks noChangeArrowheads="1"/>
          </p:cNvSpPr>
          <p:nvPr/>
        </p:nvSpPr>
        <p:spPr bwMode="auto">
          <a:xfrm>
            <a:off x="323528" y="6073899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/>
              <a:t>子图同构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NP-complete) </a:t>
            </a:r>
            <a:r>
              <a:rPr lang="en-US" altLang="zh-CN" sz="2000" b="1" dirty="0" smtClean="0"/>
              <a:t>vs. </a:t>
            </a:r>
            <a:r>
              <a:rPr lang="zh-CN" altLang="en-US" sz="2000" b="1" dirty="0" smtClean="0"/>
              <a:t>图模拟</a:t>
            </a:r>
            <a:r>
              <a:rPr lang="en-US" altLang="zh-CN" sz="2000" b="1" dirty="0" smtClean="0"/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O(n</a:t>
            </a:r>
            <a:r>
              <a:rPr lang="en-US" altLang="zh-CN" sz="2000" b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CN" sz="2000" b="1" dirty="0" smtClean="0"/>
              <a:t>)!</a:t>
            </a:r>
            <a:endParaRPr lang="en-US" altLang="zh-CN" sz="2000" b="1" dirty="0" smtClean="0">
              <a:ea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18953</TotalTime>
  <Words>465</Words>
  <Application>Microsoft Office PowerPoint</Application>
  <PresentationFormat>全屏显示(4:3)</PresentationFormat>
  <Paragraphs>53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默认设计模板</vt:lpstr>
      <vt:lpstr>幻灯片 1</vt:lpstr>
      <vt:lpstr>幻灯片 2</vt:lpstr>
      <vt:lpstr>图模式匹配</vt:lpstr>
      <vt:lpstr>分布式图模式匹配</vt:lpstr>
      <vt:lpstr>分布式图匹配</vt:lpstr>
      <vt:lpstr>图模拟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LiJia</cp:lastModifiedBy>
  <cp:revision>1781</cp:revision>
  <dcterms:created xsi:type="dcterms:W3CDTF">2010-07-14T15:56:11Z</dcterms:created>
  <dcterms:modified xsi:type="dcterms:W3CDTF">2012-06-22T12:42:16Z</dcterms:modified>
</cp:coreProperties>
</file>