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6" r:id="rId2"/>
    <p:sldId id="582" r:id="rId3"/>
    <p:sldId id="583" r:id="rId4"/>
    <p:sldId id="586" r:id="rId5"/>
    <p:sldId id="587" r:id="rId6"/>
    <p:sldId id="584" r:id="rId7"/>
    <p:sldId id="585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CC"/>
    <a:srgbClr val="FF0000"/>
    <a:srgbClr val="FFFF66"/>
    <a:srgbClr val="0066CC"/>
    <a:srgbClr val="EAEAEA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6811" autoAdjust="0"/>
    <p:restoredTop sz="86471" autoAdjust="0"/>
  </p:normalViewPr>
  <p:slideViewPr>
    <p:cSldViewPr>
      <p:cViewPr varScale="1">
        <p:scale>
          <a:sx n="90" d="100"/>
          <a:sy n="90" d="100"/>
        </p:scale>
        <p:origin x="-3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2012-11-15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sfc-logo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643938" y="0"/>
            <a:ext cx="500062" cy="369888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2012-11-15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wmf"/><Relationship Id="rId7" Type="http://schemas.openxmlformats.org/officeDocument/2006/relationships/image" Target="../media/image9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78631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400" b="1" dirty="0" err="1" smtClean="0">
                <a:solidFill>
                  <a:srgbClr val="000099"/>
                </a:solidFill>
                <a:ea typeface="楷体_GB2312" pitchFamily="49" charset="-122"/>
              </a:rPr>
              <a:t>Shuai</a:t>
            </a:r>
            <a:r>
              <a:rPr lang="en-US" altLang="zh-CN" sz="2400" b="1" dirty="0" smtClean="0">
                <a:solidFill>
                  <a:srgbClr val="000099"/>
                </a:solidFill>
                <a:ea typeface="楷体_GB2312" pitchFamily="49" charset="-122"/>
              </a:rPr>
              <a:t> Ma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, Yang Cao, </a:t>
            </a:r>
            <a:r>
              <a:rPr lang="en-US" altLang="zh-CN" sz="2400" dirty="0" err="1" smtClean="0">
                <a:solidFill>
                  <a:srgbClr val="000099"/>
                </a:solidFill>
                <a:ea typeface="楷体_GB2312" pitchFamily="49" charset="-122"/>
              </a:rPr>
              <a:t>Jinpeng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0099"/>
                </a:solidFill>
                <a:ea typeface="楷体_GB2312" pitchFamily="49" charset="-122"/>
              </a:rPr>
              <a:t>Huai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000099"/>
                </a:solidFill>
                <a:ea typeface="楷体_GB2312" pitchFamily="49" charset="-122"/>
              </a:rPr>
              <a:t>Tianyu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solidFill>
                  <a:srgbClr val="000099"/>
                </a:solidFill>
                <a:ea typeface="楷体_GB2312" pitchFamily="49" charset="-122"/>
              </a:rPr>
              <a:t>Wo</a:t>
            </a:r>
            <a:endParaRPr lang="en-US" altLang="zh-CN" sz="2400" dirty="0">
              <a:solidFill>
                <a:srgbClr val="000099"/>
              </a:solidFill>
              <a:ea typeface="楷体_GB2312" pitchFamily="49" charset="-122"/>
            </a:endParaRPr>
          </a:p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NewCenturySchlbk" pitchFamily="18" charset="0"/>
                <a:ea typeface="黑体" pitchFamily="2" charset="-122"/>
              </a:rPr>
              <a:t>Distributed Graph Pattern Matching</a:t>
            </a:r>
            <a:endParaRPr lang="zh-CN" altLang="en-US" sz="3600" b="1" dirty="0">
              <a:solidFill>
                <a:srgbClr val="000099"/>
              </a:solidFill>
              <a:latin typeface="NewCenturySchlbk" pitchFamily="18" charset="0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517232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Properties of Graph Simulation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792088"/>
          </a:xfrm>
        </p:spPr>
        <p:txBody>
          <a:bodyPr/>
          <a:lstStyle/>
          <a:p>
            <a:r>
              <a:rPr lang="en-US" altLang="zh-CN" sz="2000" dirty="0" smtClean="0"/>
              <a:t>Checking whether data node 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v in G</a:t>
            </a:r>
            <a:r>
              <a:rPr lang="en-US" altLang="zh-CN" sz="2000" dirty="0" smtClean="0"/>
              <a:t> matches pattern node 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u in Q</a:t>
            </a:r>
            <a:r>
              <a:rPr lang="en-US" altLang="zh-CN" sz="2000" dirty="0" smtClean="0"/>
              <a:t> can be determined </a:t>
            </a:r>
            <a:r>
              <a:rPr lang="en-US" altLang="zh-CN" sz="2000" b="1" dirty="0" smtClean="0"/>
              <a:t>locally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iff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subgraph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desc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(Q, u) </a:t>
            </a:r>
            <a:r>
              <a:rPr lang="en-US" altLang="zh-CN" sz="2000" b="1" dirty="0" smtClean="0"/>
              <a:t>is a DAG.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We turn to the data locality of single nodes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32" y="4725144"/>
            <a:ext cx="842493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What we have learned from the static analysis?</a:t>
            </a:r>
            <a:endParaRPr lang="en-US" altLang="zh-CN" sz="2000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85720" y="5229200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 smtClean="0"/>
              <a:t>Treat each connected component in Q and G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separately</a:t>
            </a:r>
            <a:r>
              <a:rPr lang="en-US" altLang="zh-CN" sz="2000" dirty="0" smtClean="0"/>
              <a:t>;</a:t>
            </a: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 smtClean="0"/>
              <a:t>Use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the data locality</a:t>
            </a:r>
            <a:r>
              <a:rPr lang="en-US" altLang="zh-CN" sz="2000" dirty="0" smtClean="0"/>
              <a:t> to check whether a node in </a:t>
            </a:r>
            <a:r>
              <a:rPr lang="en-US" altLang="zh-CN" sz="2000" i="1" dirty="0" smtClean="0"/>
              <a:t>G can be </a:t>
            </a:r>
            <a:r>
              <a:rPr lang="en-US" altLang="zh-CN" sz="2000" dirty="0" smtClean="0"/>
              <a:t>determined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locally</a:t>
            </a:r>
            <a:r>
              <a:rPr lang="en-US" altLang="zh-CN" sz="2000" dirty="0" smtClean="0"/>
              <a:t>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217111"/>
            <a:ext cx="5328592" cy="243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364088" y="2780928"/>
            <a:ext cx="3600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b="1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d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esc(Q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1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, SA)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is the </a:t>
            </a:r>
            <a:r>
              <a:rPr kumimoji="0" lang="en-US" altLang="zh-CN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subgraph</a:t>
            </a:r>
            <a:r>
              <a:rPr lang="en-US" altLang="zh-CN" kern="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in 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Q</a:t>
            </a:r>
            <a:r>
              <a:rPr kumimoji="0" lang="en-US" altLang="zh-CN" sz="1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1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with nodes</a:t>
            </a:r>
            <a:r>
              <a:rPr kumimoji="0" lang="en-US" altLang="zh-CN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SA, SD and ST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34752" cy="796908"/>
          </a:xfrm>
        </p:spPr>
        <p:txBody>
          <a:bodyPr/>
          <a:lstStyle/>
          <a:p>
            <a:r>
              <a:rPr lang="en-US" altLang="zh-CN" sz="3200" dirty="0" smtClean="0"/>
              <a:t>Complexity Analysis of Distributed Algorithms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en-US" altLang="zh-CN" sz="2000" dirty="0" smtClean="0"/>
              <a:t>A cluster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identical</a:t>
            </a:r>
            <a:r>
              <a:rPr lang="en-US" altLang="zh-CN" sz="2000" dirty="0" smtClean="0"/>
              <a:t> machines (with one acted as coordinator);</a:t>
            </a:r>
          </a:p>
          <a:p>
            <a:r>
              <a:rPr lang="en-US" altLang="zh-CN" sz="2000" dirty="0" smtClean="0"/>
              <a:t>Each machine can </a:t>
            </a:r>
            <a:r>
              <a:rPr lang="en-US" altLang="zh-CN" sz="2000" dirty="0" smtClean="0">
                <a:solidFill>
                  <a:srgbClr val="FF0000"/>
                </a:solidFill>
              </a:rPr>
              <a:t>directly</a:t>
            </a:r>
            <a:r>
              <a:rPr lang="en-US" altLang="zh-CN" sz="2000" dirty="0" smtClean="0"/>
              <a:t> send arbitrary number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messages</a:t>
            </a:r>
            <a:r>
              <a:rPr lang="en-US" altLang="zh-CN" sz="2000" dirty="0" smtClean="0"/>
              <a:t> to another one;</a:t>
            </a:r>
          </a:p>
          <a:p>
            <a:r>
              <a:rPr lang="en-US" altLang="zh-CN" sz="2000" dirty="0" smtClean="0"/>
              <a:t>All machines </a:t>
            </a:r>
            <a:r>
              <a:rPr lang="en-US" altLang="zh-CN" sz="2000" dirty="0" smtClean="0">
                <a:solidFill>
                  <a:srgbClr val="FF0000"/>
                </a:solidFill>
              </a:rPr>
              <a:t>co-work</a:t>
            </a:r>
            <a:r>
              <a:rPr lang="en-US" altLang="zh-CN" sz="2000" dirty="0" smtClean="0"/>
              <a:t> with each other by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 computations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message-passing</a:t>
            </a:r>
            <a:r>
              <a:rPr lang="en-US" altLang="zh-CN" sz="2000" dirty="0" smtClean="0"/>
              <a:t>.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Model of Computation: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068960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88032" y="4653136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Complexity measures: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20" y="5229200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 times</a:t>
            </a:r>
            <a:r>
              <a:rPr lang="en-US" altLang="zh-CN" sz="2000" dirty="0" smtClean="0"/>
              <a:t>: the maximum visiting times of a machine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interactions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2.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Makespan</a:t>
            </a:r>
            <a:r>
              <a:rPr lang="en-US" altLang="zh-CN" sz="2000" dirty="0" smtClean="0"/>
              <a:t>: the evaluation completion time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efficiency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3.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Data shipment</a:t>
            </a:r>
            <a:r>
              <a:rPr lang="en-US" altLang="zh-CN" sz="2000" dirty="0" smtClean="0"/>
              <a:t>: the size of the total messages shipped among distinct</a:t>
            </a:r>
          </a:p>
          <a:p>
            <a:r>
              <a:rPr lang="en-US" altLang="zh-CN" sz="2000" dirty="0" smtClean="0"/>
              <a:t>machines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network band consumption</a:t>
            </a:r>
            <a:r>
              <a:rPr lang="en-US" altLang="zh-CN" sz="2000" dirty="0" smtClean="0"/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78768" cy="796908"/>
          </a:xfrm>
        </p:spPr>
        <p:txBody>
          <a:bodyPr/>
          <a:lstStyle/>
          <a:p>
            <a:r>
              <a:rPr lang="en-US" altLang="zh-CN" sz="3200" dirty="0" smtClean="0"/>
              <a:t>Complexity Analysis of Distributed Algorithms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40768"/>
            <a:ext cx="8501122" cy="2736304"/>
          </a:xfrm>
        </p:spPr>
        <p:txBody>
          <a:bodyPr/>
          <a:lstStyle/>
          <a:p>
            <a:r>
              <a:rPr lang="en-US" altLang="zh-CN" sz="2000" dirty="0" smtClean="0"/>
              <a:t>For each machine S</a:t>
            </a:r>
            <a:r>
              <a:rPr lang="en-US" altLang="zh-CN" sz="1600" dirty="0" smtClean="0"/>
              <a:t>i (1 ≤ 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 ≤  k) ,</a:t>
            </a:r>
            <a:endParaRPr lang="en-US" altLang="zh-CN" sz="2000" dirty="0" smtClean="0"/>
          </a:p>
          <a:p>
            <a:pPr lvl="1"/>
            <a:r>
              <a:rPr lang="en-US" altLang="zh-CN" sz="1600" b="1" dirty="0" smtClean="0">
                <a:solidFill>
                  <a:srgbClr val="FF0000"/>
                </a:solidFill>
              </a:rPr>
              <a:t>Local information: </a:t>
            </a:r>
            <a:r>
              <a:rPr lang="en-US" altLang="zh-CN" sz="1600" dirty="0" smtClean="0"/>
              <a:t>( 1) pattern graph Q; (2) </a:t>
            </a:r>
            <a:r>
              <a:rPr lang="en-US" altLang="zh-CN" sz="1600" dirty="0" err="1" smtClean="0"/>
              <a:t>subgraph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</a:t>
            </a:r>
            <a:r>
              <a:rPr lang="en-US" altLang="zh-CN" sz="1400" dirty="0" err="1" smtClean="0"/>
              <a:t>s,i</a:t>
            </a:r>
            <a:r>
              <a:rPr lang="en-US" altLang="zh-CN" sz="1400" dirty="0" smtClean="0"/>
              <a:t> </a:t>
            </a:r>
            <a:r>
              <a:rPr lang="en-US" altLang="zh-CN" sz="1600" dirty="0" smtClean="0"/>
              <a:t>of G; and (3) a marked binary relation </a:t>
            </a:r>
            <a:r>
              <a:rPr lang="en-US" altLang="zh-CN" sz="1600" dirty="0" err="1" smtClean="0"/>
              <a:t>R</a:t>
            </a:r>
            <a:r>
              <a:rPr lang="en-US" altLang="zh-CN" sz="1400" dirty="0" err="1" smtClean="0"/>
              <a:t>i</a:t>
            </a:r>
            <a:r>
              <a:rPr lang="en-US" altLang="zh-CN" sz="1600" dirty="0" smtClean="0"/>
              <a:t> ⊆ </a:t>
            </a:r>
            <a:r>
              <a:rPr lang="en-US" altLang="zh-CN" sz="1600" dirty="0" err="1" smtClean="0"/>
              <a:t>Vq</a:t>
            </a:r>
            <a:r>
              <a:rPr lang="en-US" altLang="zh-CN" sz="1600" dirty="0" smtClean="0"/>
              <a:t> × V, where </a:t>
            </a:r>
          </a:p>
          <a:p>
            <a:pPr lvl="2"/>
            <a:r>
              <a:rPr lang="en-US" altLang="zh-CN" sz="1400" dirty="0" smtClean="0"/>
              <a:t>each match (u; v) 2 </a:t>
            </a:r>
            <a:r>
              <a:rPr lang="en-US" altLang="zh-CN" sz="1400" dirty="0" err="1" smtClean="0"/>
              <a:t>Ri</a:t>
            </a:r>
            <a:r>
              <a:rPr lang="en-US" altLang="zh-CN" sz="1400" dirty="0" smtClean="0"/>
              <a:t> is marked as true, false or unknown; and</a:t>
            </a:r>
          </a:p>
          <a:p>
            <a:pPr lvl="2"/>
            <a:r>
              <a:rPr lang="en-US" altLang="zh-CN" sz="1400" dirty="0" err="1" smtClean="0"/>
              <a:t>Ri</a:t>
            </a:r>
            <a:r>
              <a:rPr lang="en-US" altLang="zh-CN" sz="1100" dirty="0" smtClean="0"/>
              <a:t> </a:t>
            </a:r>
            <a:r>
              <a:rPr lang="en-US" altLang="zh-CN" sz="1400" dirty="0" smtClean="0"/>
              <a:t>can be updated by either messages or local computations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zh-CN" sz="1600" b="1" dirty="0" smtClean="0">
                <a:solidFill>
                  <a:srgbClr val="FF0000"/>
                </a:solidFill>
              </a:rPr>
              <a:t>Message: </a:t>
            </a:r>
            <a:r>
              <a:rPr lang="en-US" altLang="zh-CN" sz="1600" dirty="0" smtClean="0"/>
              <a:t> only local  information is allowed to be exchanged</a:t>
            </a:r>
          </a:p>
          <a:p>
            <a:pPr lvl="1"/>
            <a:r>
              <a:rPr lang="en-US" altLang="zh-CN" sz="1600" b="1" dirty="0" smtClean="0">
                <a:solidFill>
                  <a:srgbClr val="FF0000"/>
                </a:solidFill>
              </a:rPr>
              <a:t>Local computations:</a:t>
            </a:r>
            <a:r>
              <a:rPr lang="en-US" altLang="zh-CN" sz="1600" dirty="0" smtClean="0"/>
              <a:t> update </a:t>
            </a:r>
            <a:r>
              <a:rPr lang="en-US" altLang="zh-CN" sz="1600" dirty="0" err="1" smtClean="0"/>
              <a:t>R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 </a:t>
            </a:r>
            <a:r>
              <a:rPr lang="en-US" altLang="zh-CN" sz="1600" dirty="0" smtClean="0"/>
              <a:t>by utilizing the semantics of graph simulation. </a:t>
            </a:r>
          </a:p>
          <a:p>
            <a:pPr lvl="2"/>
            <a:r>
              <a:rPr lang="en-US" altLang="zh-CN" sz="1400" dirty="0" smtClean="0"/>
              <a:t>local algorithms execute only local computations without involving message-passing during the computation,</a:t>
            </a:r>
          </a:p>
          <a:p>
            <a:pPr lvl="2"/>
            <a:r>
              <a:rPr lang="en-US" altLang="zh-CN" sz="1400" dirty="0" smtClean="0"/>
              <a:t>run in time of a polynomial of |Q| and |</a:t>
            </a:r>
            <a:r>
              <a:rPr lang="en-US" altLang="zh-CN" sz="1400" dirty="0" err="1" smtClean="0"/>
              <a:t>Gs,i</a:t>
            </a:r>
            <a:r>
              <a:rPr lang="en-US" altLang="zh-CN" sz="1400" dirty="0" smtClean="0"/>
              <a:t>|.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Specifications for the distributed algorithms: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4077072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Complexity bounds: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20" y="4509120"/>
            <a:ext cx="842493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 The </a:t>
            </a:r>
            <a:r>
              <a:rPr lang="en-US" altLang="zh-CN" dirty="0" smtClean="0">
                <a:solidFill>
                  <a:srgbClr val="FF0000"/>
                </a:solidFill>
              </a:rPr>
              <a:t>optimal data shipment </a:t>
            </a:r>
            <a:r>
              <a:rPr lang="en-US" altLang="zh-CN" dirty="0" smtClean="0"/>
              <a:t>is </a:t>
            </a:r>
            <a:r>
              <a:rPr lang="en-US" altLang="zh-CN" b="1" dirty="0" smtClean="0">
                <a:solidFill>
                  <a:srgbClr val="3366CC"/>
                </a:solidFill>
              </a:rPr>
              <a:t>|G| - 1</a:t>
            </a:r>
            <a:r>
              <a:rPr lang="en-US" altLang="zh-CN" dirty="0" smtClean="0"/>
              <a:t>, and it is tight.</a:t>
            </a:r>
          </a:p>
          <a:p>
            <a:r>
              <a:rPr lang="en-US" altLang="zh-CN" dirty="0" smtClean="0"/>
              <a:t>2. The </a:t>
            </a:r>
            <a:r>
              <a:rPr lang="en-US" altLang="zh-CN" dirty="0" smtClean="0">
                <a:solidFill>
                  <a:srgbClr val="FF0000"/>
                </a:solidFill>
              </a:rPr>
              <a:t>optimal visit times</a:t>
            </a:r>
            <a:r>
              <a:rPr lang="en-US" altLang="zh-CN" dirty="0" smtClean="0"/>
              <a:t> are </a:t>
            </a:r>
            <a:r>
              <a:rPr lang="en-US" altLang="zh-CN" b="1" dirty="0" smtClean="0">
                <a:solidFill>
                  <a:srgbClr val="3366CC"/>
                </a:solidFill>
              </a:rPr>
              <a:t>1</a:t>
            </a:r>
            <a:r>
              <a:rPr lang="en-US" altLang="zh-CN" dirty="0" smtClean="0"/>
              <a:t>, and it is tight.</a:t>
            </a:r>
          </a:p>
          <a:p>
            <a:r>
              <a:rPr lang="en-US" altLang="zh-CN" dirty="0" smtClean="0"/>
              <a:t>3. The </a:t>
            </a:r>
            <a:r>
              <a:rPr lang="en-US" altLang="zh-CN" dirty="0" smtClean="0">
                <a:solidFill>
                  <a:srgbClr val="FF0000"/>
                </a:solidFill>
              </a:rPr>
              <a:t>minimum </a:t>
            </a:r>
            <a:r>
              <a:rPr lang="en-US" altLang="zh-CN" dirty="0" err="1" smtClean="0">
                <a:solidFill>
                  <a:srgbClr val="FF0000"/>
                </a:solidFill>
              </a:rPr>
              <a:t>makespan</a:t>
            </a:r>
            <a:r>
              <a:rPr lang="en-US" altLang="zh-CN" dirty="0" smtClean="0">
                <a:solidFill>
                  <a:srgbClr val="FF0000"/>
                </a:solidFill>
              </a:rPr>
              <a:t> problem</a:t>
            </a:r>
            <a:r>
              <a:rPr lang="en-US" altLang="zh-CN" dirty="0" smtClean="0"/>
              <a:t> is </a:t>
            </a:r>
            <a:r>
              <a:rPr lang="en-US" altLang="zh-CN" b="1" dirty="0" smtClean="0">
                <a:solidFill>
                  <a:srgbClr val="3366CC"/>
                </a:solidFill>
              </a:rPr>
              <a:t>NP-complete.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032" y="5517232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Remarks: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85720" y="5917342"/>
            <a:ext cx="842493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1</a:t>
            </a:r>
            <a:r>
              <a:rPr lang="en-US" altLang="zh-CN" sz="1600" b="1" dirty="0" smtClean="0"/>
              <a:t>. </a:t>
            </a:r>
            <a:r>
              <a:rPr lang="en-US" altLang="zh-CN" sz="1600" b="1" dirty="0" smtClean="0">
                <a:solidFill>
                  <a:srgbClr val="3366CC"/>
                </a:solidFill>
              </a:rPr>
              <a:t>Data shipment</a:t>
            </a:r>
            <a:r>
              <a:rPr lang="en-US" altLang="zh-CN" sz="1600" dirty="0" smtClean="0"/>
              <a:t>, </a:t>
            </a:r>
            <a:r>
              <a:rPr lang="en-US" altLang="zh-CN" sz="1600" b="1" dirty="0" smtClean="0">
                <a:solidFill>
                  <a:srgbClr val="3366CC"/>
                </a:solidFill>
              </a:rPr>
              <a:t>visit times </a:t>
            </a:r>
            <a:r>
              <a:rPr lang="en-US" altLang="zh-CN" sz="1600" dirty="0" smtClean="0"/>
              <a:t>and </a:t>
            </a:r>
            <a:r>
              <a:rPr lang="en-US" altLang="zh-CN" sz="1600" b="1" dirty="0" err="1" smtClean="0">
                <a:solidFill>
                  <a:srgbClr val="3366CC"/>
                </a:solidFill>
              </a:rPr>
              <a:t>makespan</a:t>
            </a:r>
            <a:r>
              <a:rPr lang="en-US" altLang="zh-CN" sz="1600" dirty="0" smtClean="0"/>
              <a:t> are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controversial</a:t>
            </a:r>
            <a:r>
              <a:rPr lang="en-US" altLang="zh-CN" sz="1600" dirty="0" smtClean="0"/>
              <a:t> with each other.</a:t>
            </a:r>
          </a:p>
          <a:p>
            <a:r>
              <a:rPr lang="en-US" altLang="zh-CN" sz="1600" dirty="0" smtClean="0"/>
              <a:t>2. A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well-balanced strategy</a:t>
            </a:r>
            <a:r>
              <a:rPr lang="en-US" altLang="zh-CN" sz="1600" dirty="0" smtClean="0"/>
              <a:t> between </a:t>
            </a:r>
            <a:r>
              <a:rPr lang="en-US" altLang="zh-CN" sz="1600" dirty="0" err="1" smtClean="0"/>
              <a:t>makespan</a:t>
            </a:r>
            <a:r>
              <a:rPr lang="en-US" altLang="zh-CN" sz="1600" dirty="0" smtClean="0"/>
              <a:t> and the other two measures.</a:t>
            </a:r>
            <a:endParaRPr kumimoji="0" lang="zh-CN" altLang="en-US" sz="1600" b="1" strike="noStrike" kern="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r>
              <a:rPr lang="en-US" altLang="zh-CN" sz="3600" dirty="0" smtClean="0"/>
              <a:t>Distributed Evaluation of Graph Simulation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2788932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3366CC"/>
                </a:solidFill>
              </a:rPr>
              <a:t>Stage 1</a:t>
            </a:r>
            <a:r>
              <a:rPr lang="en-US" altLang="zh-CN" sz="2000" dirty="0" smtClean="0"/>
              <a:t>: Coordinator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Q</a:t>
            </a:r>
            <a:r>
              <a:rPr lang="en-US" altLang="zh-CN" sz="2000" dirty="0" smtClean="0"/>
              <a:t> broadcasts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Q</a:t>
            </a:r>
            <a:r>
              <a:rPr lang="en-US" altLang="zh-CN" sz="2000" dirty="0" smtClean="0"/>
              <a:t> to all k sites;</a:t>
            </a:r>
          </a:p>
          <a:p>
            <a:r>
              <a:rPr lang="en-US" altLang="zh-CN" sz="2000" b="1" dirty="0" smtClean="0">
                <a:solidFill>
                  <a:srgbClr val="3366CC"/>
                </a:solidFill>
              </a:rPr>
              <a:t>Stage 2</a:t>
            </a:r>
            <a:r>
              <a:rPr lang="en-US" altLang="zh-CN" sz="2000" dirty="0" smtClean="0"/>
              <a:t>: All sites, in parallel, partially evaluate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Q</a:t>
            </a:r>
            <a:r>
              <a:rPr lang="en-US" altLang="zh-CN" sz="2000" dirty="0" smtClean="0"/>
              <a:t> on local fragments – 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partial match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b="1" dirty="0" smtClean="0">
                <a:solidFill>
                  <a:srgbClr val="3366CC"/>
                </a:solidFill>
              </a:rPr>
              <a:t>Stage 3</a:t>
            </a:r>
            <a:r>
              <a:rPr lang="en-US" altLang="zh-CN" sz="2000" dirty="0" smtClean="0"/>
              <a:t>: Ship those </a:t>
            </a:r>
            <a:r>
              <a:rPr lang="en-US" altLang="zh-CN" sz="2000" dirty="0" smtClean="0">
                <a:solidFill>
                  <a:srgbClr val="3366CC"/>
                </a:solidFill>
              </a:rPr>
              <a:t>CCs</a:t>
            </a:r>
            <a:r>
              <a:rPr lang="en-US" altLang="zh-CN" sz="2000" dirty="0" smtClean="0"/>
              <a:t> across different machines to single machines, while</a:t>
            </a:r>
            <a:r>
              <a:rPr lang="en-US" altLang="zh-CN" sz="2000" dirty="0" smtClean="0">
                <a:solidFill>
                  <a:srgbClr val="3366CC"/>
                </a:solidFill>
              </a:rPr>
              <a:t> minimizing data shipment and </a:t>
            </a:r>
            <a:r>
              <a:rPr lang="en-US" altLang="zh-CN" sz="2000" dirty="0" err="1" smtClean="0">
                <a:solidFill>
                  <a:srgbClr val="3366CC"/>
                </a:solidFill>
              </a:rPr>
              <a:t>makespan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b="1" dirty="0" smtClean="0">
                <a:solidFill>
                  <a:srgbClr val="3366CC"/>
                </a:solidFill>
              </a:rPr>
              <a:t>Stage 4</a:t>
            </a:r>
            <a:r>
              <a:rPr lang="en-US" altLang="zh-CN" sz="2000" dirty="0" smtClean="0"/>
              <a:t>: Compute </a:t>
            </a:r>
            <a:r>
              <a:rPr lang="en-US" altLang="zh-CN" sz="2000" dirty="0" smtClean="0">
                <a:solidFill>
                  <a:srgbClr val="3366CC"/>
                </a:solidFill>
              </a:rPr>
              <a:t>the maximum matches </a:t>
            </a:r>
            <a:r>
              <a:rPr lang="en-US" altLang="zh-CN" sz="2000" dirty="0" smtClean="0"/>
              <a:t>in those CCs originally across multiple machines in parallel;</a:t>
            </a:r>
          </a:p>
          <a:p>
            <a:r>
              <a:rPr lang="en-US" altLang="zh-CN" sz="2000" b="1" dirty="0" smtClean="0">
                <a:solidFill>
                  <a:srgbClr val="3366CC"/>
                </a:solidFill>
              </a:rPr>
              <a:t>Stage 5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solidFill>
                  <a:srgbClr val="3366CC"/>
                </a:solidFill>
              </a:rPr>
              <a:t>Collect and assemble partial matches </a:t>
            </a:r>
            <a:r>
              <a:rPr lang="en-US" altLang="zh-CN" sz="2000" dirty="0" smtClean="0"/>
              <a:t>in the coordinator.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78904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Performance guarantees: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4293096"/>
            <a:ext cx="864096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 The total </a:t>
            </a:r>
            <a:r>
              <a:rPr lang="en-US" altLang="zh-CN" dirty="0" smtClean="0">
                <a:solidFill>
                  <a:srgbClr val="3366CC"/>
                </a:solidFill>
              </a:rPr>
              <a:t>computational complexity </a:t>
            </a:r>
            <a:r>
              <a:rPr lang="en-US" altLang="zh-CN" dirty="0" smtClean="0">
                <a:solidFill>
                  <a:srgbClr val="FF0000"/>
                </a:solidFill>
              </a:rPr>
              <a:t>is the same to the best-known centralized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algorithm</a:t>
            </a:r>
            <a:r>
              <a:rPr lang="en-US" altLang="zh-CN" dirty="0" smtClean="0"/>
              <a:t>, while it invokes </a:t>
            </a:r>
            <a:r>
              <a:rPr lang="en-US" altLang="zh-CN" dirty="0" smtClean="0">
                <a:solidFill>
                  <a:srgbClr val="FF0000"/>
                </a:solidFill>
              </a:rPr>
              <a:t>4 rounds </a:t>
            </a:r>
            <a:r>
              <a:rPr lang="en-US" altLang="zh-CN" dirty="0" smtClean="0">
                <a:solidFill>
                  <a:srgbClr val="3366CC"/>
                </a:solidFill>
              </a:rPr>
              <a:t>of message-passing and local evaluation only</a:t>
            </a:r>
            <a:r>
              <a:rPr lang="en-US" altLang="zh-CN" dirty="0" smtClean="0"/>
              <a:t>;</a:t>
            </a:r>
          </a:p>
          <a:p>
            <a:pPr>
              <a:spcBef>
                <a:spcPts val="300"/>
              </a:spcBef>
            </a:pPr>
            <a:r>
              <a:rPr lang="en-US" altLang="zh-CN" dirty="0" smtClean="0"/>
              <a:t>2. Total </a:t>
            </a:r>
            <a:r>
              <a:rPr lang="en-US" altLang="zh-CN" dirty="0" smtClean="0">
                <a:solidFill>
                  <a:srgbClr val="3366CC"/>
                </a:solidFill>
              </a:rPr>
              <a:t>data shipment </a:t>
            </a:r>
            <a:r>
              <a:rPr lang="en-US" altLang="zh-CN" dirty="0" smtClean="0"/>
              <a:t>is bounded by </a:t>
            </a:r>
            <a:r>
              <a:rPr lang="en-US" altLang="zh-CN" dirty="0" smtClean="0">
                <a:solidFill>
                  <a:srgbClr val="FF0000"/>
                </a:solidFill>
              </a:rPr>
              <a:t>|G| + 4|B| + |Q||G| + (k  - 1) |Q|;</a:t>
            </a:r>
          </a:p>
          <a:p>
            <a:pPr>
              <a:spcBef>
                <a:spcPts val="300"/>
              </a:spcBef>
            </a:pPr>
            <a:r>
              <a:rPr lang="en-US" altLang="zh-CN" dirty="0" smtClean="0"/>
              <a:t>3. Each machine except coordinator S</a:t>
            </a:r>
            <a:r>
              <a:rPr lang="en-US" altLang="zh-CN" sz="1400" dirty="0" smtClean="0"/>
              <a:t>Q</a:t>
            </a:r>
            <a:r>
              <a:rPr lang="en-US" altLang="zh-CN" dirty="0" smtClean="0"/>
              <a:t> is </a:t>
            </a:r>
            <a:r>
              <a:rPr lang="en-US" altLang="zh-CN" dirty="0" smtClean="0">
                <a:solidFill>
                  <a:srgbClr val="3366CC"/>
                </a:solidFill>
              </a:rPr>
              <a:t>visited</a:t>
            </a:r>
            <a:r>
              <a:rPr lang="en-US" altLang="zh-CN" dirty="0" smtClean="0"/>
              <a:t> with </a:t>
            </a:r>
            <a:r>
              <a:rPr lang="en-US" altLang="zh-CN" dirty="0" smtClean="0">
                <a:solidFill>
                  <a:srgbClr val="FF0000"/>
                </a:solidFill>
              </a:rPr>
              <a:t>g + 2 times </a:t>
            </a:r>
            <a:r>
              <a:rPr lang="en-US" altLang="zh-CN" dirty="0" smtClean="0"/>
              <a:t>(g is the</a:t>
            </a:r>
          </a:p>
          <a:p>
            <a:pPr>
              <a:spcBef>
                <a:spcPts val="300"/>
              </a:spcBef>
            </a:pPr>
            <a:r>
              <a:rPr lang="en-US" altLang="zh-CN" dirty="0" smtClean="0"/>
              <a:t>maximum number machines at which a CC resides in Stage2, and S</a:t>
            </a:r>
            <a:r>
              <a:rPr lang="en-US" altLang="zh-CN" sz="1400" dirty="0" smtClean="0"/>
              <a:t>Q</a:t>
            </a:r>
            <a:r>
              <a:rPr lang="en-US" altLang="zh-CN" dirty="0" smtClean="0"/>
              <a:t> is visited</a:t>
            </a: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2(k -1) times</a:t>
            </a:r>
            <a:r>
              <a:rPr lang="en-US" altLang="zh-CN" dirty="0" smtClean="0"/>
              <a:t>.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323528" y="6217915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smtClean="0"/>
              <a:t>Sacrifice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data shipment</a:t>
            </a:r>
            <a:r>
              <a:rPr lang="en-US" altLang="zh-CN" sz="2000" b="1" dirty="0" smtClean="0"/>
              <a:t> and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 times</a:t>
            </a:r>
            <a:r>
              <a:rPr lang="en-US" altLang="zh-CN" sz="2000" b="1" dirty="0" smtClean="0"/>
              <a:t> for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makspan</a:t>
            </a:r>
            <a:r>
              <a:rPr lang="en-US" altLang="zh-CN" sz="2000" b="1" dirty="0" smtClean="0"/>
              <a:t>!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r>
              <a:rPr lang="en-US" altLang="zh-CN" sz="3600" dirty="0" smtClean="0"/>
              <a:t>Scheduling Data Shipment - Stage 3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CC"/>
                </a:solidFill>
              </a:rPr>
              <a:t>The Scheduling Problem: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1340768"/>
            <a:ext cx="864096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Given </a:t>
            </a:r>
            <a:r>
              <a:rPr lang="en-US" altLang="zh-CN" b="1" dirty="0" smtClean="0">
                <a:solidFill>
                  <a:srgbClr val="FF0000"/>
                </a:solidFill>
              </a:rPr>
              <a:t>h</a:t>
            </a:r>
            <a:r>
              <a:rPr lang="en-US" altLang="zh-CN" dirty="0" smtClean="0"/>
              <a:t> connected components, 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</a:rPr>
              <a:t>, … ,C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h</a:t>
            </a:r>
            <a:r>
              <a:rPr lang="en-US" altLang="zh-CN" dirty="0" smtClean="0"/>
              <a:t>, and an integer </a:t>
            </a:r>
            <a:r>
              <a:rPr lang="en-US" altLang="zh-CN" b="1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, find an assignment of the connected component to </a:t>
            </a:r>
            <a:r>
              <a:rPr lang="en-US" altLang="zh-CN" b="1" dirty="0" smtClean="0">
                <a:solidFill>
                  <a:srgbClr val="FF0000"/>
                </a:solidFill>
              </a:rPr>
              <a:t>k</a:t>
            </a:r>
            <a:r>
              <a:rPr lang="en-US" altLang="zh-CN" dirty="0" smtClean="0"/>
              <a:t> identical machines, so that </a:t>
            </a:r>
            <a:r>
              <a:rPr lang="en-US" altLang="zh-CN" b="1" dirty="0" smtClean="0">
                <a:solidFill>
                  <a:srgbClr val="3366CC"/>
                </a:solidFill>
              </a:rPr>
              <a:t>both the </a:t>
            </a:r>
            <a:r>
              <a:rPr lang="en-US" altLang="zh-CN" b="1" dirty="0" err="1" smtClean="0">
                <a:solidFill>
                  <a:srgbClr val="3366CC"/>
                </a:solidFill>
              </a:rPr>
              <a:t>makespan</a:t>
            </a:r>
            <a:r>
              <a:rPr lang="en-US" altLang="zh-CN" b="1" dirty="0" smtClean="0">
                <a:solidFill>
                  <a:srgbClr val="3366CC"/>
                </a:solidFill>
              </a:rPr>
              <a:t> and the total data shipment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are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3366CC"/>
                </a:solidFill>
              </a:rPr>
              <a:t>minimized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34888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Approximation Hardness (data shipment, </a:t>
            </a:r>
            <a:r>
              <a:rPr lang="en-US" altLang="zh-CN" sz="2000" dirty="0" err="1" smtClean="0">
                <a:solidFill>
                  <a:srgbClr val="3366CC"/>
                </a:solidFill>
              </a:rPr>
              <a:t>makespan</a:t>
            </a:r>
            <a:r>
              <a:rPr lang="en-US" altLang="zh-CN" sz="2000" dirty="0" smtClean="0">
                <a:solidFill>
                  <a:srgbClr val="3366CC"/>
                </a:solidFill>
              </a:rPr>
              <a:t>):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23528" y="2852936"/>
            <a:ext cx="864096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 dirty="0" smtClean="0"/>
              <a:t>The scheduling problem is </a:t>
            </a:r>
            <a:r>
              <a:rPr lang="en-US" altLang="zh-CN" i="1" dirty="0" smtClean="0">
                <a:solidFill>
                  <a:srgbClr val="FF0000"/>
                </a:solidFill>
              </a:rPr>
              <a:t>not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approximable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/>
              <a:t>within </a:t>
            </a:r>
            <a:r>
              <a:rPr lang="en-US" altLang="zh-CN" i="1" dirty="0" smtClean="0">
                <a:solidFill>
                  <a:srgbClr val="FF0000"/>
                </a:solidFill>
              </a:rPr>
              <a:t>(</a:t>
            </a:r>
            <a:r>
              <a:rPr lang="el-GR" altLang="zh-CN" i="1" dirty="0" smtClean="0">
                <a:solidFill>
                  <a:srgbClr val="FF0000"/>
                </a:solidFill>
              </a:rPr>
              <a:t>ε</a:t>
            </a:r>
            <a:r>
              <a:rPr lang="en-US" altLang="zh-CN" i="1" dirty="0" smtClean="0">
                <a:solidFill>
                  <a:srgbClr val="FF0000"/>
                </a:solidFill>
              </a:rPr>
              <a:t>, max(k − 1, 2))</a:t>
            </a:r>
            <a:r>
              <a:rPr lang="en-US" altLang="zh-CN" i="1" dirty="0" smtClean="0"/>
              <a:t> for any </a:t>
            </a:r>
            <a:r>
              <a:rPr lang="el-GR" altLang="zh-CN" i="1" dirty="0" smtClean="0"/>
              <a:t>ε </a:t>
            </a:r>
            <a:r>
              <a:rPr lang="en-US" altLang="zh-CN" i="1" dirty="0" smtClean="0"/>
              <a:t>&gt; 1.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42900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Performance guarantees of algorithm </a:t>
            </a:r>
            <a:r>
              <a:rPr lang="en-US" altLang="zh-CN" sz="2000" dirty="0" err="1" smtClean="0">
                <a:solidFill>
                  <a:srgbClr val="3366CC"/>
                </a:solidFill>
              </a:rPr>
              <a:t>dSchedule</a:t>
            </a:r>
            <a:r>
              <a:rPr lang="en-US" altLang="zh-CN" sz="2000" dirty="0" smtClean="0">
                <a:solidFill>
                  <a:srgbClr val="3366CC"/>
                </a:solidFill>
              </a:rPr>
              <a:t>: 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23528" y="3933056"/>
            <a:ext cx="86409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i="1" dirty="0" smtClean="0"/>
              <a:t>Algorithm </a:t>
            </a:r>
            <a:r>
              <a:rPr lang="en-US" altLang="zh-CN" i="1" dirty="0" err="1" smtClean="0"/>
              <a:t>dSchedule</a:t>
            </a:r>
            <a:r>
              <a:rPr lang="en-US" altLang="zh-CN" i="1" dirty="0" smtClean="0"/>
              <a:t> produces an assignment of the scheduling problem such that the </a:t>
            </a:r>
            <a:r>
              <a:rPr lang="en-US" altLang="zh-CN" i="1" dirty="0" err="1" smtClean="0"/>
              <a:t>makespan</a:t>
            </a:r>
            <a:r>
              <a:rPr lang="en-US" altLang="zh-CN" i="1" dirty="0" smtClean="0"/>
              <a:t> is </a:t>
            </a:r>
            <a:r>
              <a:rPr lang="en-US" altLang="zh-CN" i="1" dirty="0" smtClean="0">
                <a:solidFill>
                  <a:srgbClr val="FF0000"/>
                </a:solidFill>
              </a:rPr>
              <a:t>within</a:t>
            </a:r>
            <a:r>
              <a:rPr lang="en-US" altLang="zh-CN" i="1" dirty="0" smtClean="0"/>
              <a:t> a factor </a:t>
            </a:r>
            <a:r>
              <a:rPr lang="en-US" altLang="zh-CN" i="1" dirty="0" smtClean="0">
                <a:solidFill>
                  <a:srgbClr val="FF0000"/>
                </a:solidFill>
              </a:rPr>
              <a:t>(2 − 1/k)</a:t>
            </a:r>
            <a:r>
              <a:rPr lang="en-US" altLang="zh-CN" i="1" dirty="0" smtClean="0"/>
              <a:t> of the optimal one.</a:t>
            </a:r>
          </a:p>
          <a:p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7251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Remarks: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323528" y="5229200"/>
            <a:ext cx="864096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3366CC"/>
                </a:solidFill>
              </a:rPr>
              <a:t>heuristic</a:t>
            </a:r>
            <a:r>
              <a:rPr lang="en-US" altLang="zh-CN" dirty="0" smtClean="0"/>
              <a:t> is used to </a:t>
            </a:r>
            <a:r>
              <a:rPr lang="en-US" altLang="zh-CN" dirty="0" smtClean="0">
                <a:solidFill>
                  <a:srgbClr val="FF0000"/>
                </a:solidFill>
              </a:rPr>
              <a:t>minimize</a:t>
            </a:r>
            <a:r>
              <a:rPr lang="en-US" altLang="zh-CN" dirty="0" smtClean="0"/>
              <a:t> the data shipment,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3366CC"/>
                </a:solidFill>
              </a:rPr>
              <a:t>greedy approach </a:t>
            </a:r>
            <a:r>
              <a:rPr lang="en-US" altLang="zh-CN" dirty="0" smtClean="0"/>
              <a:t>is adopted to guarantee the performance of the </a:t>
            </a:r>
            <a:r>
              <a:rPr lang="en-US" altLang="zh-CN" dirty="0" err="1" smtClean="0"/>
              <a:t>makesapn</a:t>
            </a:r>
            <a:r>
              <a:rPr lang="en-US" altLang="zh-CN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The algorithm runs in </a:t>
            </a:r>
            <a:r>
              <a:rPr lang="en-US" altLang="zh-CN" dirty="0" smtClean="0">
                <a:solidFill>
                  <a:srgbClr val="FF0000"/>
                </a:solidFill>
              </a:rPr>
              <a:t>O(</a:t>
            </a:r>
            <a:r>
              <a:rPr lang="en-US" altLang="zh-CN" dirty="0" err="1" smtClean="0">
                <a:solidFill>
                  <a:srgbClr val="FF0000"/>
                </a:solidFill>
              </a:rPr>
              <a:t>kh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, and is very efficient. Hence, its evaluation could not cause a bottleneck.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r>
              <a:rPr lang="en-US" altLang="zh-CN" sz="3600" dirty="0" smtClean="0"/>
              <a:t>Optimization Techniques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CC"/>
                </a:solidFill>
              </a:rPr>
              <a:t>Using data locality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1340768"/>
            <a:ext cx="864096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Determine whether (u, v) belongs to the maximum match M in G for Q:</a:t>
            </a:r>
          </a:p>
          <a:p>
            <a:r>
              <a:rPr kumimoji="0" lang="en-US" altLang="zh-CN" b="1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Case 1: </a:t>
            </a:r>
            <a:r>
              <a:rPr lang="en-US" altLang="zh-CN" dirty="0" smtClean="0"/>
              <a:t>when there are no </a:t>
            </a:r>
            <a:r>
              <a:rPr lang="en-US" altLang="zh-CN" dirty="0" smtClean="0">
                <a:solidFill>
                  <a:srgbClr val="FF0000"/>
                </a:solidFill>
              </a:rPr>
              <a:t>boundary</a:t>
            </a:r>
            <a:r>
              <a:rPr lang="en-US" altLang="zh-CN" dirty="0" smtClean="0"/>
              <a:t> nodes in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(G, v) of fragmented graph </a:t>
            </a:r>
            <a:r>
              <a:rPr lang="en-US" altLang="zh-CN" dirty="0" err="1" smtClean="0"/>
              <a:t>G</a:t>
            </a:r>
            <a:r>
              <a:rPr lang="en-US" altLang="zh-CN" sz="1400" dirty="0" err="1" smtClean="0"/>
              <a:t>j</a:t>
            </a:r>
            <a:r>
              <a:rPr lang="en-US" altLang="zh-CN" dirty="0" smtClean="0"/>
              <a:t>;</a:t>
            </a:r>
          </a:p>
          <a:p>
            <a:r>
              <a:rPr kumimoji="0" lang="en-US" altLang="zh-CN" b="1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Case 2:</a:t>
            </a:r>
            <a:r>
              <a:rPr lang="en-US" altLang="zh-CN" dirty="0" smtClean="0"/>
              <a:t> when there are </a:t>
            </a:r>
            <a:r>
              <a:rPr lang="en-US" altLang="zh-CN" dirty="0" smtClean="0">
                <a:solidFill>
                  <a:srgbClr val="FF0000"/>
                </a:solidFill>
              </a:rPr>
              <a:t>boundary</a:t>
            </a:r>
            <a:r>
              <a:rPr lang="en-US" altLang="zh-CN" dirty="0" smtClean="0"/>
              <a:t> nodes in fragmented graph </a:t>
            </a:r>
            <a:r>
              <a:rPr lang="en-US" altLang="zh-CN" dirty="0" err="1" smtClean="0"/>
              <a:t>G</a:t>
            </a:r>
            <a:r>
              <a:rPr lang="en-US" altLang="zh-CN" sz="1400" dirty="0" err="1" smtClean="0"/>
              <a:t>j</a:t>
            </a:r>
            <a:r>
              <a:rPr lang="en-US" altLang="zh-CN" dirty="0" smtClean="0"/>
              <a:t>, but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 (Q, u) of Q is a DAG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508518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3366CC"/>
                </a:solidFill>
              </a:rPr>
              <a:t>Minimizing pattern graphs (Q ≡ </a:t>
            </a:r>
            <a:r>
              <a:rPr lang="en-US" altLang="zh-CN" sz="2000" dirty="0" err="1" smtClean="0">
                <a:solidFill>
                  <a:srgbClr val="3366CC"/>
                </a:solidFill>
              </a:rPr>
              <a:t>Q</a:t>
            </a:r>
            <a:r>
              <a:rPr lang="en-US" altLang="zh-CN" sz="1600" dirty="0" err="1" smtClean="0">
                <a:solidFill>
                  <a:srgbClr val="3366CC"/>
                </a:solidFill>
              </a:rPr>
              <a:t>m</a:t>
            </a:r>
            <a:r>
              <a:rPr lang="en-US" altLang="zh-CN" sz="2000" dirty="0" smtClean="0">
                <a:solidFill>
                  <a:srgbClr val="3366CC"/>
                </a:solidFill>
              </a:rPr>
              <a:t>)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23528" y="5589240"/>
            <a:ext cx="86409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Given pattern graph </a:t>
            </a:r>
            <a:r>
              <a:rPr lang="en-US" altLang="zh-CN" dirty="0" smtClean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, we compute a </a:t>
            </a:r>
            <a:r>
              <a:rPr lang="en-US" altLang="zh-CN" dirty="0" smtClean="0">
                <a:solidFill>
                  <a:srgbClr val="FF0000"/>
                </a:solidFill>
              </a:rPr>
              <a:t>minimized equivalent </a:t>
            </a:r>
            <a:r>
              <a:rPr lang="en-US" altLang="zh-CN" dirty="0" smtClean="0"/>
              <a:t>pattern graph </a:t>
            </a:r>
            <a:r>
              <a:rPr lang="en-US" altLang="zh-CN" dirty="0" err="1" smtClean="0">
                <a:solidFill>
                  <a:srgbClr val="FF0000"/>
                </a:solidFill>
              </a:rPr>
              <a:t>Q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 such that for any data graph 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 matches </a:t>
            </a:r>
            <a:r>
              <a:rPr lang="en-US" altLang="zh-CN" dirty="0" smtClean="0">
                <a:solidFill>
                  <a:srgbClr val="FF0000"/>
                </a:solidFill>
              </a:rPr>
              <a:t>Q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/>
              <a:t> matches </a:t>
            </a:r>
            <a:r>
              <a:rPr lang="en-US" altLang="zh-CN" dirty="0" err="1" smtClean="0">
                <a:solidFill>
                  <a:srgbClr val="FF0000"/>
                </a:solidFill>
              </a:rPr>
              <a:t>Q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, via </a:t>
            </a:r>
            <a:r>
              <a:rPr lang="en-US" altLang="zh-CN" dirty="0" smtClean="0">
                <a:solidFill>
                  <a:srgbClr val="000099"/>
                </a:solidFill>
              </a:rPr>
              <a:t>graph simulation</a:t>
            </a:r>
            <a:r>
              <a:rPr lang="en-US" altLang="zh-CN" dirty="0" smtClean="0"/>
              <a:t>. 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92896"/>
            <a:ext cx="4392488" cy="200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323528" y="4509120"/>
            <a:ext cx="439248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(SA, SA2): Case 1    </a:t>
            </a:r>
            <a:r>
              <a:rPr lang="en-US" altLang="zh-CN" kern="0" dirty="0" smtClean="0">
                <a:latin typeface="Arial Unicode MS" pitchFamily="34" charset="-122"/>
                <a:ea typeface="+mn-ea"/>
              </a:rPr>
              <a:t>(BA, BA2): Case 2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557280"/>
            <a:ext cx="4027121" cy="190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5220072" y="4509120"/>
            <a:ext cx="35283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 eaLnBrk="0" hangingPunct="0">
              <a:spcBef>
                <a:spcPct val="20000"/>
              </a:spcBef>
              <a:defRPr/>
            </a:pP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Minimization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r>
              <a:rPr lang="en-US" altLang="zh-CN" sz="3600" dirty="0" smtClean="0"/>
              <a:t>Experimental Study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Real life d</a:t>
            </a:r>
            <a:r>
              <a:rPr lang="en-US" altLang="zh-CN" sz="2000" dirty="0" smtClean="0">
                <a:solidFill>
                  <a:srgbClr val="3366CC"/>
                </a:solidFill>
              </a:rPr>
              <a:t>atasets: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1268760"/>
            <a:ext cx="842493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Google Web graph</a:t>
            </a:r>
            <a:r>
              <a:rPr lang="en-US" altLang="zh-CN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: </a:t>
            </a:r>
            <a:r>
              <a:rPr lang="en-US" altLang="zh-CN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875,713</a:t>
            </a:r>
            <a:r>
              <a:rPr lang="en-US" altLang="zh-CN" kern="0" dirty="0" smtClean="0">
                <a:latin typeface="Arial Unicode MS" pitchFamily="34" charset="-122"/>
                <a:ea typeface="+mn-ea"/>
              </a:rPr>
              <a:t> nodes and </a:t>
            </a:r>
            <a:r>
              <a:rPr lang="en-US" altLang="zh-CN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5,105,039</a:t>
            </a:r>
            <a:r>
              <a:rPr lang="en-US" altLang="zh-CN" kern="0" dirty="0" smtClean="0">
                <a:latin typeface="Arial Unicode MS" pitchFamily="34" charset="-122"/>
                <a:ea typeface="+mn-ea"/>
              </a:rPr>
              <a:t> edges</a:t>
            </a:r>
          </a:p>
          <a:p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Amazon product co-buy network</a:t>
            </a:r>
            <a:r>
              <a:rPr lang="en-US" altLang="zh-CN" b="1" kern="0" dirty="0" smtClean="0">
                <a:solidFill>
                  <a:srgbClr val="3366CC"/>
                </a:solidFill>
                <a:latin typeface="Arial Unicode MS" pitchFamily="34" charset="-122"/>
              </a:rPr>
              <a:t>: </a:t>
            </a:r>
            <a:r>
              <a:rPr lang="en-US" altLang="zh-CN" b="1" kern="0" dirty="0" smtClean="0">
                <a:solidFill>
                  <a:srgbClr val="FF0000"/>
                </a:solidFill>
                <a:latin typeface="Arial Unicode MS" pitchFamily="34" charset="-122"/>
              </a:rPr>
              <a:t>548,552</a:t>
            </a:r>
            <a:r>
              <a:rPr lang="en-US" altLang="zh-CN" kern="0" dirty="0" smtClean="0">
                <a:latin typeface="Arial Unicode MS" pitchFamily="34" charset="-122"/>
              </a:rPr>
              <a:t> nodes and </a:t>
            </a:r>
            <a:r>
              <a:rPr lang="en-US" altLang="zh-CN" b="1" kern="0" dirty="0" smtClean="0">
                <a:solidFill>
                  <a:srgbClr val="FF0000"/>
                </a:solidFill>
                <a:latin typeface="Arial Unicode MS" pitchFamily="34" charset="-122"/>
              </a:rPr>
              <a:t>1,788,725</a:t>
            </a:r>
            <a:r>
              <a:rPr lang="en-US" altLang="zh-CN" kern="0" dirty="0" smtClean="0">
                <a:latin typeface="Arial Unicode MS" pitchFamily="34" charset="-122"/>
              </a:rPr>
              <a:t> edges</a:t>
            </a:r>
          </a:p>
          <a:p>
            <a:endParaRPr lang="en-US" altLang="zh-CN" kern="0" dirty="0" smtClean="0">
              <a:latin typeface="Arial Unicode MS" pitchFamily="34" charset="-122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941168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Machines</a:t>
            </a:r>
            <a:r>
              <a:rPr lang="en-US" altLang="zh-CN" sz="2000" b="1" dirty="0" smtClean="0">
                <a:solidFill>
                  <a:srgbClr val="3366CC"/>
                </a:solidFill>
                <a:sym typeface="Wingdings" pitchFamily="2" charset="2"/>
              </a:rPr>
              <a:t>:</a:t>
            </a:r>
            <a:endParaRPr lang="en-US" altLang="zh-CN" sz="2000" b="1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23528" y="5373216"/>
            <a:ext cx="864096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The experiments were run on a cluster of </a:t>
            </a:r>
            <a:r>
              <a:rPr lang="en-US" altLang="zh-CN" dirty="0" smtClean="0">
                <a:solidFill>
                  <a:srgbClr val="FF0000"/>
                </a:solidFill>
              </a:rPr>
              <a:t>16 machines</a:t>
            </a:r>
            <a:r>
              <a:rPr lang="en-US" altLang="zh-CN" dirty="0" smtClean="0"/>
              <a:t>, all with 2 Intel Xeon E5620 CPUs and 64GB memory</a:t>
            </a:r>
            <a:endParaRPr kumimoji="0" lang="zh-CN" altLang="en-US" b="1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2060848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Synthetic graph generator: (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8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 nodes and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3,981,071,706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 edges)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323528" y="2492896"/>
            <a:ext cx="842493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Three parameters:</a:t>
            </a:r>
            <a:endParaRPr lang="en-US" altLang="zh-CN" kern="0" dirty="0" smtClean="0">
              <a:latin typeface="Arial Unicode MS" pitchFamily="34" charset="-122"/>
              <a:ea typeface="+mn-ea"/>
            </a:endParaRPr>
          </a:p>
          <a:p>
            <a:r>
              <a:rPr lang="en-US" altLang="zh-CN" dirty="0" smtClean="0"/>
              <a:t>1. The number 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 of nodes;</a:t>
            </a:r>
          </a:p>
          <a:p>
            <a:r>
              <a:rPr lang="en-US" altLang="zh-CN" dirty="0" smtClean="0"/>
              <a:t>2. The number 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el-GR" altLang="zh-CN" b="1" baseline="30000" dirty="0" smtClean="0">
                <a:solidFill>
                  <a:srgbClr val="FF0000"/>
                </a:solidFill>
              </a:rPr>
              <a:t>α</a:t>
            </a:r>
            <a:r>
              <a:rPr lang="el-GR" altLang="zh-CN" dirty="0" smtClean="0"/>
              <a:t> </a:t>
            </a:r>
            <a:r>
              <a:rPr lang="en-US" altLang="zh-CN" dirty="0" smtClean="0"/>
              <a:t>of edges; and </a:t>
            </a:r>
          </a:p>
          <a:p>
            <a:r>
              <a:rPr lang="en-US" altLang="zh-CN" dirty="0" smtClean="0"/>
              <a:t>3. The number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smtClean="0"/>
              <a:t> of node labels</a:t>
            </a:r>
          </a:p>
          <a:p>
            <a:endParaRPr lang="en-US" altLang="zh-CN" dirty="0" smtClean="0"/>
          </a:p>
          <a:p>
            <a:endParaRPr lang="en-US" altLang="zh-CN" kern="0" dirty="0" smtClean="0">
              <a:latin typeface="Arial Unicode MS" pitchFamily="34" charset="-122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74897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Algorithms: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23528" y="4221088"/>
            <a:ext cx="842493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Algorithm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disHHK</a:t>
            </a:r>
            <a:r>
              <a:rPr lang="en-US" altLang="zh-CN" dirty="0" smtClean="0"/>
              <a:t> and its optimized version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disHHK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+</a:t>
            </a:r>
          </a:p>
          <a:p>
            <a:r>
              <a:rPr lang="en-US" altLang="zh-CN" dirty="0" smtClean="0"/>
              <a:t>Optimal algorithms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naiveMatch</a:t>
            </a:r>
            <a:r>
              <a:rPr lang="en-US" altLang="zh-CN" b="1" baseline="-25000" dirty="0" err="1" smtClean="0">
                <a:solidFill>
                  <a:srgbClr val="FF0000"/>
                </a:solidFill>
              </a:rPr>
              <a:t>ds</a:t>
            </a:r>
            <a:r>
              <a:rPr lang="en-US" altLang="zh-CN" dirty="0" smtClean="0"/>
              <a:t>(</a:t>
            </a:r>
            <a:r>
              <a:rPr lang="en-US" altLang="zh-CN" sz="1600" dirty="0" smtClean="0">
                <a:solidFill>
                  <a:srgbClr val="3366CC"/>
                </a:solidFill>
              </a:rPr>
              <a:t>data shipment</a:t>
            </a:r>
            <a:r>
              <a:rPr lang="en-US" altLang="zh-CN" dirty="0" smtClean="0"/>
              <a:t>) and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naiveMatch</a:t>
            </a:r>
            <a:r>
              <a:rPr lang="en-US" altLang="zh-CN" b="1" baseline="-25000" dirty="0" err="1" smtClean="0">
                <a:solidFill>
                  <a:srgbClr val="FF0000"/>
                </a:solidFill>
              </a:rPr>
              <a:t>vt</a:t>
            </a:r>
            <a:r>
              <a:rPr lang="en-US" altLang="zh-CN" b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sz="1600" dirty="0" smtClean="0">
                <a:solidFill>
                  <a:srgbClr val="3366CC"/>
                </a:solidFill>
              </a:rPr>
              <a:t>visit times</a:t>
            </a:r>
            <a:r>
              <a:rPr lang="en-US" altLang="zh-CN" dirty="0" smtClean="0"/>
              <a:t>) </a:t>
            </a:r>
            <a:endParaRPr lang="en-US" altLang="zh-CN" kern="0" dirty="0" smtClean="0">
              <a:latin typeface="Arial Unicode MS" pitchFamily="34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r>
              <a:rPr lang="en-US" altLang="zh-CN" sz="3600" dirty="0" smtClean="0"/>
              <a:t>Experimental Study 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964487" cy="454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4056" y="5549170"/>
            <a:ext cx="838842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1. All algorithms scale well </a:t>
            </a:r>
            <a:r>
              <a:rPr lang="en-US" altLang="zh-CN" sz="2000" dirty="0" smtClean="0">
                <a:solidFill>
                  <a:srgbClr val="3366CC"/>
                </a:solidFill>
                <a:ea typeface="黑体" pitchFamily="49" charset="-122"/>
                <a:sym typeface="Wingdings" pitchFamily="2" charset="2"/>
              </a:rPr>
              <a:t>except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naiveMatch</a:t>
            </a:r>
            <a:r>
              <a:rPr lang="en-US" altLang="zh-CN" sz="2000" b="1" baseline="-25000" dirty="0" err="1" smtClean="0">
                <a:solidFill>
                  <a:srgbClr val="FF0000"/>
                </a:solidFill>
              </a:rPr>
              <a:t>ds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 and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naiveMatch</a:t>
            </a:r>
            <a:r>
              <a:rPr lang="en-US" altLang="zh-CN" sz="2000" b="1" baseline="-25000" dirty="0" err="1" smtClean="0">
                <a:solidFill>
                  <a:srgbClr val="FF0000"/>
                </a:solidFill>
              </a:rPr>
              <a:t>vt</a:t>
            </a:r>
            <a:endParaRPr lang="en-US" altLang="zh-CN" sz="2000" b="1" baseline="-25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2.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disHHK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+ </a:t>
            </a:r>
            <a:r>
              <a:rPr lang="en-US" altLang="zh-CN" sz="2000" dirty="0" smtClean="0">
                <a:sym typeface="Wingdings" pitchFamily="2" charset="2"/>
              </a:rPr>
              <a:t>consistently reduces </a:t>
            </a:r>
            <a:r>
              <a:rPr lang="en-US" altLang="zh-CN" sz="2000" dirty="0" smtClean="0"/>
              <a:t>about [1/5, 1/4] running time of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disHHK</a:t>
            </a:r>
            <a:endParaRPr lang="en-US" altLang="zh-CN" sz="20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928992" cy="796908"/>
          </a:xfrm>
        </p:spPr>
        <p:txBody>
          <a:bodyPr/>
          <a:lstStyle/>
          <a:p>
            <a:r>
              <a:rPr lang="en-US" altLang="zh-CN" sz="3600" dirty="0" smtClean="0"/>
              <a:t>Experimental Study 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08720"/>
            <a:ext cx="9143999" cy="465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4056" y="5549170"/>
            <a:ext cx="838842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1. All algorithms ship about </a:t>
            </a:r>
            <a:r>
              <a:rPr lang="en-US" altLang="zh-CN" sz="2000" b="1" dirty="0" smtClean="0">
                <a:solidFill>
                  <a:srgbClr val="3366CC"/>
                </a:solidFill>
                <a:ea typeface="黑体" pitchFamily="49" charset="-122"/>
                <a:sym typeface="Wingdings" pitchFamily="2" charset="2"/>
              </a:rPr>
              <a:t>1/10000</a:t>
            </a:r>
            <a:r>
              <a:rPr lang="en-US" altLang="zh-CN" sz="2000" dirty="0" smtClean="0">
                <a:solidFill>
                  <a:schemeClr val="tx1"/>
                </a:solidFill>
                <a:ea typeface="黑体" pitchFamily="49" charset="-122"/>
                <a:sym typeface="Wingdings" pitchFamily="2" charset="2"/>
              </a:rPr>
              <a:t> of the data graphs </a:t>
            </a:r>
            <a:endParaRPr lang="en-US" altLang="zh-CN" sz="2000" b="1" baseline="-25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2.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disHHK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+ </a:t>
            </a:r>
            <a:r>
              <a:rPr lang="en-US" altLang="zh-CN" sz="2000" dirty="0" smtClean="0">
                <a:sym typeface="Wingdings" pitchFamily="2" charset="2"/>
              </a:rPr>
              <a:t>and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disHHK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even ship </a:t>
            </a:r>
            <a:r>
              <a:rPr lang="en-US" altLang="zh-CN" sz="2000" b="1" dirty="0" smtClean="0">
                <a:solidFill>
                  <a:srgbClr val="3366CC"/>
                </a:solidFill>
                <a:sym typeface="Wingdings" pitchFamily="2" charset="2"/>
              </a:rPr>
              <a:t>less</a:t>
            </a:r>
            <a:r>
              <a:rPr lang="en-US" altLang="zh-CN" sz="2000" dirty="0" smtClean="0">
                <a:sym typeface="Wingdings" pitchFamily="2" charset="2"/>
              </a:rPr>
              <a:t> data than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naiveMatch</a:t>
            </a:r>
            <a:r>
              <a:rPr lang="en-US" altLang="zh-CN" sz="2000" b="1" baseline="-25000" dirty="0" err="1" smtClean="0">
                <a:solidFill>
                  <a:srgbClr val="FF0000"/>
                </a:solidFill>
              </a:rPr>
              <a:t>ds</a:t>
            </a:r>
            <a:r>
              <a:rPr lang="en-US" altLang="zh-CN" sz="2000" b="1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when data graphs are large and sparse</a:t>
            </a:r>
            <a:endParaRPr lang="en-US" altLang="zh-CN" sz="2000" dirty="0" smtClean="0">
              <a:solidFill>
                <a:schemeClr val="tx1"/>
              </a:solidFill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Experimental Study 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393" y="909888"/>
            <a:ext cx="8501063" cy="424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016" y="5549170"/>
            <a:ext cx="882047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disHHK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+ </a:t>
            </a:r>
            <a:r>
              <a:rPr lang="en-US" altLang="zh-CN" sz="2000" dirty="0" smtClean="0">
                <a:sym typeface="Wingdings" pitchFamily="2" charset="2"/>
              </a:rPr>
              <a:t>and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disHHK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ym typeface="Wingdings" pitchFamily="2" charset="2"/>
              </a:rPr>
              <a:t>have </a:t>
            </a:r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[30%, 53%] </a:t>
            </a:r>
            <a:r>
              <a:rPr lang="en-US" altLang="zh-CN" sz="2000" b="1" dirty="0" smtClean="0">
                <a:solidFill>
                  <a:srgbClr val="3366CC"/>
                </a:solidFill>
                <a:sym typeface="Wingdings" pitchFamily="2" charset="2"/>
              </a:rPr>
              <a:t>more</a:t>
            </a:r>
            <a:r>
              <a:rPr lang="en-US" altLang="zh-CN" sz="2000" dirty="0" smtClean="0">
                <a:sym typeface="Wingdings" pitchFamily="2" charset="2"/>
              </a:rPr>
              <a:t> visit times than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naiveMatch</a:t>
            </a:r>
            <a:r>
              <a:rPr lang="en-US" altLang="zh-CN" sz="2000" b="1" baseline="-25000" dirty="0" err="1" smtClean="0">
                <a:solidFill>
                  <a:srgbClr val="FF0000"/>
                </a:solidFill>
              </a:rPr>
              <a:t>ds</a:t>
            </a:r>
            <a:r>
              <a:rPr lang="en-US" altLang="zh-CN" sz="2000" dirty="0" smtClean="0">
                <a:sym typeface="Wingdings" pitchFamily="2" charset="2"/>
              </a:rPr>
              <a:t>, as expected</a:t>
            </a:r>
            <a:endParaRPr lang="en-US" altLang="zh-CN" sz="2000" dirty="0" smtClean="0">
              <a:solidFill>
                <a:schemeClr val="tx1"/>
              </a:solidFill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1438" y="4163343"/>
            <a:ext cx="8100962" cy="1705391"/>
            <a:chOff x="71438" y="4315897"/>
            <a:chExt cx="8100962" cy="1705391"/>
          </a:xfrm>
        </p:grpSpPr>
        <p:sp>
          <p:nvSpPr>
            <p:cNvPr id="11" name="Text Box 14"/>
            <p:cNvSpPr txBox="1">
              <a:spLocks noChangeArrowheads="1"/>
            </p:cNvSpPr>
            <p:nvPr/>
          </p:nvSpPr>
          <p:spPr>
            <a:xfrm>
              <a:off x="71438" y="5673209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</a:rPr>
                <a:t>File systems</a:t>
              </a:r>
              <a:endParaRPr lang="zh-CN" altLang="en-US" sz="1600" b="1" dirty="0">
                <a:latin typeface="+mn-ea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91680" y="5682734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  <a:ea typeface="+mn-ea"/>
                </a:rPr>
                <a:t>Databases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143375" y="5682734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  <a:ea typeface="+mn-ea"/>
                </a:rPr>
                <a:t>World Wide Web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7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10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图片 22" descr="logo_sql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20" descr="Keyword-Search1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9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20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23528" y="6073899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searching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key to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social searching engines!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140968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Graphs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everywhere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, and quite a few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huge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 graphs!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022" y="404665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8841" y="404665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656" y="476672"/>
            <a:ext cx="3203849" cy="2453251"/>
          </a:xfrm>
          <a:prstGeom prst="rect">
            <a:avLst/>
          </a:prstGeom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732240" y="5517232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ea"/>
                <a:ea typeface="+mn-ea"/>
              </a:rPr>
              <a:t>Social Networks</a:t>
            </a:r>
            <a:endParaRPr lang="zh-CN" altLang="en-US" sz="1600" b="1" dirty="0">
              <a:latin typeface="+mn-ea"/>
              <a:ea typeface="+mn-ea"/>
            </a:endParaRPr>
          </a:p>
        </p:txBody>
      </p:sp>
      <p:pic>
        <p:nvPicPr>
          <p:cNvPr id="18" name="图片 30" descr="socialgraphPlateform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33056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107504" y="6001891"/>
            <a:ext cx="8928992" cy="400110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/>
              <a:t>A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first step </a:t>
            </a:r>
            <a:r>
              <a:rPr lang="en-US" altLang="zh-CN" sz="2000" b="1" dirty="0" smtClean="0"/>
              <a:t>towards the </a:t>
            </a:r>
            <a:r>
              <a:rPr lang="en-US" altLang="zh-CN" sz="2000" b="1" smtClean="0">
                <a:solidFill>
                  <a:srgbClr val="FF0000"/>
                </a:solidFill>
              </a:rPr>
              <a:t>big picture </a:t>
            </a:r>
            <a:r>
              <a:rPr lang="en-US" altLang="zh-CN" sz="2000" b="1" smtClean="0"/>
              <a:t>of </a:t>
            </a:r>
            <a:r>
              <a:rPr lang="en-US" altLang="zh-CN" sz="2000" b="1" dirty="0" smtClean="0"/>
              <a:t>distributed graph pattern matching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836712"/>
            <a:ext cx="856895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We have </a:t>
            </a:r>
            <a:r>
              <a:rPr lang="en-US" altLang="zh-CN" sz="2000" dirty="0" smtClean="0">
                <a:solidFill>
                  <a:srgbClr val="FF0000"/>
                </a:solidFill>
              </a:rPr>
              <a:t>formulated and investigated </a:t>
            </a:r>
            <a:r>
              <a:rPr lang="en-US" altLang="zh-CN" sz="2000" dirty="0" smtClean="0"/>
              <a:t>the </a:t>
            </a:r>
            <a:r>
              <a:rPr lang="en-US" altLang="zh-CN" sz="2000" dirty="0" smtClean="0">
                <a:solidFill>
                  <a:srgbClr val="3366CC"/>
                </a:solidFill>
              </a:rPr>
              <a:t>distributed graph pattern matching problem</a:t>
            </a:r>
            <a:r>
              <a:rPr lang="en-US" altLang="zh-CN" sz="2000" dirty="0" smtClean="0"/>
              <a:t>, via </a:t>
            </a:r>
            <a:r>
              <a:rPr lang="en-US" altLang="zh-CN" sz="2000" dirty="0" smtClean="0">
                <a:solidFill>
                  <a:srgbClr val="3366CC"/>
                </a:solidFill>
              </a:rPr>
              <a:t>graph simulation.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743662"/>
            <a:ext cx="8568952" cy="10649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We have given a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static analysis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of graph simulation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Utility of connected components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Study of data locality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2967798"/>
            <a:ext cx="8568952" cy="13726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We have studied the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complexity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 of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a large class of distributed algorithms </a:t>
            </a:r>
            <a:r>
              <a:rPr lang="en-US" altLang="zh-CN" sz="2000" dirty="0" smtClean="0"/>
              <a:t>for </a:t>
            </a:r>
            <a:r>
              <a:rPr lang="en-US" altLang="zh-CN" sz="2000" dirty="0" smtClean="0">
                <a:solidFill>
                  <a:srgbClr val="3366CC"/>
                </a:solidFill>
              </a:rPr>
              <a:t>graph simulation.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 </a:t>
            </a:r>
            <a:endParaRPr lang="en-US" altLang="zh-CN" sz="2000" kern="0" dirty="0" smtClean="0">
              <a:solidFill>
                <a:srgbClr val="000000"/>
              </a:solidFill>
              <a:latin typeface="Arial Unicode MS" pitchFamily="34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A message-passing computation model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 err="1" smtClean="0">
                <a:solidFill>
                  <a:srgbClr val="3366CC"/>
                </a:solidFill>
                <a:latin typeface="Arial Unicode MS" pitchFamily="34" charset="-122"/>
              </a:rPr>
              <a:t>Makespan</a:t>
            </a:r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, data shipment, and visit times (</a:t>
            </a:r>
            <a:r>
              <a:rPr lang="en-US" altLang="zh-CN" kern="0" dirty="0" smtClean="0">
                <a:solidFill>
                  <a:srgbClr val="FF0000"/>
                </a:solidFill>
                <a:latin typeface="Arial Unicode MS" pitchFamily="34" charset="-122"/>
              </a:rPr>
              <a:t>controversial with each other</a:t>
            </a:r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4479966"/>
            <a:ext cx="8568952" cy="13973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We have proposed a distributed algorithm for graph simulation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The scheduling problem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Optimization techniques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solidFill>
                  <a:srgbClr val="3366CC"/>
                </a:solidFill>
                <a:latin typeface="Arial Unicode MS" pitchFamily="34" charset="-122"/>
              </a:rPr>
              <a:t>Experimental verification</a:t>
            </a:r>
            <a:endParaRPr lang="en-US" altLang="zh-CN" dirty="0" smtClean="0">
              <a:solidFill>
                <a:srgbClr val="33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Graph Pattern Matching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en-US" altLang="zh-CN" sz="2400" dirty="0" smtClean="0"/>
              <a:t>Given two graphs G1 (</a:t>
            </a:r>
            <a:r>
              <a:rPr lang="en-US" altLang="zh-CN" sz="2400" dirty="0" smtClean="0">
                <a:solidFill>
                  <a:schemeClr val="accent2"/>
                </a:solidFill>
              </a:rPr>
              <a:t>pattern graph</a:t>
            </a:r>
            <a:r>
              <a:rPr lang="en-US" altLang="zh-CN" sz="2400" dirty="0" smtClean="0"/>
              <a:t>)  and G2 (</a:t>
            </a:r>
            <a:r>
              <a:rPr lang="en-US" altLang="zh-CN" sz="2400" dirty="0" smtClean="0">
                <a:solidFill>
                  <a:schemeClr val="accent2"/>
                </a:solidFill>
              </a:rPr>
              <a:t>data graph</a:t>
            </a:r>
            <a:r>
              <a:rPr lang="en-US" altLang="zh-CN" sz="2400" dirty="0" smtClean="0"/>
              <a:t>), </a:t>
            </a:r>
          </a:p>
          <a:p>
            <a:pPr lvl="1"/>
            <a:r>
              <a:rPr lang="en-US" altLang="zh-CN" sz="2000" dirty="0" smtClean="0"/>
              <a:t>decide whether G1 “</a:t>
            </a:r>
            <a:r>
              <a:rPr lang="en-US" altLang="zh-CN" sz="2000" dirty="0" smtClean="0">
                <a:solidFill>
                  <a:schemeClr val="accent2"/>
                </a:solidFill>
              </a:rPr>
              <a:t>matches</a:t>
            </a:r>
            <a:r>
              <a:rPr lang="en-US" altLang="zh-CN" sz="2000" dirty="0" smtClean="0"/>
              <a:t>” G2  (</a:t>
            </a:r>
            <a:r>
              <a:rPr lang="en-US" altLang="zh-CN" sz="2000" dirty="0" smtClean="0">
                <a:solidFill>
                  <a:srgbClr val="FF0000"/>
                </a:solidFill>
              </a:rPr>
              <a:t>Boolean queries);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identify “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subgraphs</a:t>
            </a:r>
            <a:r>
              <a:rPr lang="en-US" altLang="zh-CN" sz="2000" dirty="0" smtClean="0"/>
              <a:t>” of G2 that </a:t>
            </a:r>
            <a:r>
              <a:rPr lang="en-US" altLang="zh-CN" sz="2000" dirty="0" smtClean="0">
                <a:solidFill>
                  <a:schemeClr val="accent2"/>
                </a:solidFill>
              </a:rPr>
              <a:t>match</a:t>
            </a:r>
            <a:r>
              <a:rPr lang="en-US" altLang="zh-CN" sz="2000" dirty="0" smtClean="0"/>
              <a:t> G1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Applications</a:t>
            </a:r>
          </a:p>
          <a:p>
            <a:pPr lvl="1"/>
            <a:r>
              <a:rPr lang="en-US" altLang="zh-CN" sz="2000" dirty="0" smtClean="0"/>
              <a:t>Web mirror detection/ Web site classification </a:t>
            </a:r>
          </a:p>
          <a:p>
            <a:pPr lvl="1"/>
            <a:r>
              <a:rPr lang="en-US" altLang="zh-CN" sz="2000" dirty="0" smtClean="0"/>
              <a:t>Complex object identification</a:t>
            </a:r>
          </a:p>
          <a:p>
            <a:pPr lvl="1"/>
            <a:r>
              <a:rPr lang="en-US" altLang="zh-CN" sz="2000" dirty="0" smtClean="0"/>
              <a:t>Software plagiarism detection</a:t>
            </a:r>
          </a:p>
          <a:p>
            <a:pPr lvl="1"/>
            <a:r>
              <a:rPr lang="en-US" altLang="zh-CN" sz="2000" dirty="0" smtClean="0"/>
              <a:t>Social network/biology analyses</a:t>
            </a:r>
          </a:p>
          <a:p>
            <a:pPr lvl="1"/>
            <a:r>
              <a:rPr lang="en-US" altLang="zh-CN" sz="2000" dirty="0" smtClean="0"/>
              <a:t>…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Matching Semantics</a:t>
            </a:r>
          </a:p>
          <a:p>
            <a:pPr lvl="1"/>
            <a:r>
              <a:rPr lang="en-US" altLang="zh-CN" sz="2000" dirty="0" smtClean="0"/>
              <a:t>Traditional: </a:t>
            </a:r>
            <a:r>
              <a:rPr lang="en-US" altLang="zh-CN" sz="2000" dirty="0" err="1" smtClean="0">
                <a:solidFill>
                  <a:srgbClr val="000099"/>
                </a:solidFill>
              </a:rPr>
              <a:t>Subgraph</a:t>
            </a:r>
            <a:r>
              <a:rPr lang="en-US" altLang="zh-CN" sz="2000" dirty="0" smtClean="0">
                <a:solidFill>
                  <a:srgbClr val="000099"/>
                </a:solidFill>
              </a:rPr>
              <a:t> Isomorphism</a:t>
            </a:r>
          </a:p>
          <a:p>
            <a:pPr lvl="1"/>
            <a:r>
              <a:rPr lang="en-US" altLang="zh-CN" sz="2000" dirty="0" smtClean="0"/>
              <a:t>Emerging applications: </a:t>
            </a:r>
            <a:r>
              <a:rPr lang="en-US" altLang="zh-CN" sz="2000" dirty="0" smtClean="0">
                <a:solidFill>
                  <a:srgbClr val="000099"/>
                </a:solidFill>
              </a:rPr>
              <a:t>Graph Simulation</a:t>
            </a:r>
            <a:r>
              <a:rPr lang="en-US" altLang="zh-CN" sz="2000" dirty="0" smtClean="0"/>
              <a:t> and its extensions, etc..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179512" y="6073899"/>
            <a:ext cx="8352928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A variety of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emerging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 real-life applications!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Distributed Graph Pattern Matching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typically way too large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de-DE" altLang="zh-CN" sz="2000" dirty="0" smtClean="0"/>
              <a:t>Yahoo! web graph: 14 billion nodes</a:t>
            </a:r>
          </a:p>
          <a:p>
            <a:pPr lvl="1"/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: over 0.8 billion users</a:t>
            </a:r>
            <a:endParaRPr lang="en-US" altLang="zh-CN" sz="5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naturally distributed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Google, Yahoo and </a:t>
            </a:r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 have large-scale data centers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179512" y="6073899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It is nature to study “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distributed graph pattern matching</a:t>
            </a:r>
            <a:r>
              <a:rPr lang="en-US" altLang="zh-CN" sz="2000" b="1" dirty="0" smtClean="0"/>
              <a:t>”!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42088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It is </a:t>
            </a:r>
            <a:r>
              <a:rPr lang="en-US" altLang="zh-CN" sz="2000" dirty="0" smtClean="0">
                <a:solidFill>
                  <a:srgbClr val="FF0000"/>
                </a:solidFill>
              </a:rPr>
              <a:t>NOT</a:t>
            </a:r>
            <a:r>
              <a:rPr lang="en-US" altLang="zh-CN" sz="2000" dirty="0" smtClean="0"/>
              <a:t> practical to handle large graphs on single machines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109010"/>
            <a:ext cx="81003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Distributed graph processing is inevitable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Distributed Graph Pattern Matching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85720" y="4221088"/>
            <a:ext cx="8678768" cy="2424332"/>
          </a:xfrm>
        </p:spPr>
        <p:txBody>
          <a:bodyPr/>
          <a:lstStyle/>
          <a:p>
            <a:r>
              <a:rPr lang="en-US" altLang="zh-CN" sz="2400" dirty="0" smtClean="0"/>
              <a:t>Given pattern graph </a:t>
            </a:r>
            <a:r>
              <a:rPr lang="en-US" altLang="zh-CN" sz="2400" dirty="0" smtClean="0">
                <a:solidFill>
                  <a:srgbClr val="FF0000"/>
                </a:solidFill>
              </a:rPr>
              <a:t>Q(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Vq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Eq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 and </a:t>
            </a:r>
            <a:r>
              <a:rPr lang="en-US" altLang="zh-CN" sz="2400" dirty="0" smtClean="0">
                <a:solidFill>
                  <a:srgbClr val="3366CC"/>
                </a:solidFill>
              </a:rPr>
              <a:t>fragmented</a:t>
            </a:r>
            <a:r>
              <a:rPr lang="en-US" altLang="zh-CN" sz="2400" dirty="0" smtClean="0"/>
              <a:t> data graph </a:t>
            </a:r>
            <a:r>
              <a:rPr lang="en-US" altLang="zh-CN" sz="2400" dirty="0" smtClean="0">
                <a:solidFill>
                  <a:srgbClr val="FF0000"/>
                </a:solidFill>
              </a:rPr>
              <a:t>F = (F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</a:rPr>
              <a:t>,  … 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r>
              <a:rPr lang="en-US" altLang="zh-CN" sz="2400" dirty="0" smtClean="0"/>
              <a:t>of </a:t>
            </a:r>
            <a:r>
              <a:rPr lang="en-US" altLang="zh-CN" sz="2400" dirty="0" smtClean="0">
                <a:solidFill>
                  <a:srgbClr val="FF0000"/>
                </a:solidFill>
              </a:rPr>
              <a:t>G(V, E)</a:t>
            </a:r>
            <a:r>
              <a:rPr lang="en-US" altLang="zh-CN" sz="2400" dirty="0" smtClean="0"/>
              <a:t> distributed over </a:t>
            </a:r>
            <a:r>
              <a:rPr lang="en-US" altLang="zh-CN" sz="2400" dirty="0" smtClean="0">
                <a:solidFill>
                  <a:srgbClr val="FF0000"/>
                </a:solidFill>
              </a:rPr>
              <a:t>k </a:t>
            </a:r>
            <a:r>
              <a:rPr lang="en-US" altLang="zh-CN" sz="2400" dirty="0" smtClean="0"/>
              <a:t>sites, </a:t>
            </a:r>
          </a:p>
          <a:p>
            <a:r>
              <a:rPr lang="en-US" altLang="zh-CN" sz="2400" dirty="0" smtClean="0">
                <a:solidFill>
                  <a:srgbClr val="3366CC"/>
                </a:solidFill>
              </a:rPr>
              <a:t>the distributed graph pattern matching </a:t>
            </a:r>
            <a:r>
              <a:rPr lang="en-US" altLang="zh-CN" sz="2400" dirty="0" smtClean="0"/>
              <a:t>problem is to find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maximum match</a:t>
            </a:r>
            <a:r>
              <a:rPr lang="en-US" altLang="zh-CN" sz="2400" b="1" dirty="0" smtClean="0">
                <a:solidFill>
                  <a:srgbClr val="3366CC"/>
                </a:solidFill>
              </a:rPr>
              <a:t> </a:t>
            </a:r>
            <a:r>
              <a:rPr lang="en-US" altLang="zh-CN" sz="2400" dirty="0" smtClean="0"/>
              <a:t>in G for Q, via </a:t>
            </a:r>
            <a:r>
              <a:rPr lang="en-US" altLang="zh-CN" sz="2400" dirty="0" smtClean="0">
                <a:solidFill>
                  <a:srgbClr val="3366CC"/>
                </a:solidFill>
              </a:rPr>
              <a:t>graph simulation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850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4"/>
          <p:cNvSpPr txBox="1">
            <a:spLocks noChangeArrowheads="1"/>
          </p:cNvSpPr>
          <p:nvPr/>
        </p:nvSpPr>
        <p:spPr bwMode="auto">
          <a:xfrm>
            <a:off x="179512" y="6073899"/>
            <a:ext cx="8568952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There exists a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unique</a:t>
            </a:r>
            <a:r>
              <a:rPr lang="en-US" altLang="zh-CN" sz="2000" b="1" dirty="0" smtClean="0"/>
              <a:t> maximum match for graph simulation!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Graph Simulation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 smtClean="0"/>
              <a:t>Given pattern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Q(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Vq</a:t>
            </a:r>
            <a:r>
              <a:rPr lang="en-US" altLang="zh-CN" sz="2400" dirty="0" smtClean="0">
                <a:solidFill>
                  <a:srgbClr val="3366CC"/>
                </a:solidFill>
              </a:rPr>
              <a:t>, 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Eq</a:t>
            </a:r>
            <a:r>
              <a:rPr lang="en-US" altLang="zh-CN" sz="2400" dirty="0" smtClean="0">
                <a:solidFill>
                  <a:srgbClr val="3366CC"/>
                </a:solidFill>
              </a:rPr>
              <a:t>) </a:t>
            </a:r>
            <a:r>
              <a:rPr lang="en-US" altLang="zh-CN" sz="2400" dirty="0" smtClean="0"/>
              <a:t>and data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G(V, E), </a:t>
            </a: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000099"/>
                </a:solidFill>
              </a:rPr>
              <a:t>binary relation </a:t>
            </a:r>
            <a:r>
              <a:rPr lang="en-US" altLang="zh-CN" sz="2400" dirty="0" smtClean="0"/>
              <a:t>R ⊆ </a:t>
            </a:r>
            <a:r>
              <a:rPr lang="en-US" altLang="zh-CN" sz="2400" dirty="0" err="1" smtClean="0"/>
              <a:t>Vq</a:t>
            </a:r>
            <a:r>
              <a:rPr lang="en-US" altLang="zh-CN" sz="2400" dirty="0" smtClean="0"/>
              <a:t> × V is said to be a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/>
              <a:t> if</a:t>
            </a:r>
          </a:p>
          <a:p>
            <a:pPr lvl="1"/>
            <a:r>
              <a:rPr lang="en-US" altLang="zh-CN" sz="2000" dirty="0" smtClean="0"/>
              <a:t>(1) for each (u, v) ∈ R, </a:t>
            </a:r>
            <a:r>
              <a:rPr lang="en-US" altLang="zh-CN" sz="2000" dirty="0" smtClean="0">
                <a:solidFill>
                  <a:srgbClr val="3366CC"/>
                </a:solidFill>
              </a:rPr>
              <a:t>u and v have the same label;</a:t>
            </a:r>
            <a:r>
              <a:rPr lang="en-US" altLang="zh-CN" sz="2000" dirty="0" smtClean="0"/>
              <a:t> and </a:t>
            </a:r>
          </a:p>
          <a:p>
            <a:pPr lvl="1"/>
            <a:r>
              <a:rPr lang="en-US" altLang="zh-CN" sz="2000" dirty="0" smtClean="0"/>
              <a:t>(2) for each edge (u, u′) ∈ </a:t>
            </a:r>
            <a:r>
              <a:rPr lang="en-US" altLang="zh-CN" sz="2000" dirty="0" err="1" smtClean="0"/>
              <a:t>Eq</a:t>
            </a:r>
            <a:r>
              <a:rPr lang="en-US" altLang="zh-CN" sz="2000" dirty="0" smtClean="0"/>
              <a:t>, there exists an edge (v, v′) in E such that (u′, v′) ∈ R. </a:t>
            </a:r>
          </a:p>
          <a:p>
            <a:r>
              <a:rPr lang="en-US" altLang="zh-CN" sz="2400" dirty="0" smtClean="0"/>
              <a:t>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</a:t>
            </a:r>
            <a:r>
              <a:rPr lang="en-US" altLang="zh-CN" sz="2400" dirty="0" smtClean="0"/>
              <a:t> matches pattern </a:t>
            </a:r>
            <a:r>
              <a:rPr lang="en-US" altLang="zh-CN" sz="2400" dirty="0" smtClean="0">
                <a:solidFill>
                  <a:srgbClr val="3366CC"/>
                </a:solidFill>
              </a:rPr>
              <a:t>Q</a:t>
            </a:r>
            <a:r>
              <a:rPr lang="en-US" altLang="zh-CN" sz="2400" dirty="0" smtClean="0"/>
              <a:t> via </a:t>
            </a:r>
            <a:r>
              <a:rPr lang="en-US" altLang="zh-CN" sz="2400" dirty="0" smtClean="0">
                <a:solidFill>
                  <a:srgbClr val="FF0000"/>
                </a:solidFill>
              </a:rPr>
              <a:t>graph simulation</a:t>
            </a:r>
            <a:r>
              <a:rPr lang="en-US" altLang="zh-CN" sz="2400" dirty="0" smtClean="0"/>
              <a:t>, if there exists a </a:t>
            </a:r>
            <a:r>
              <a:rPr lang="en-US" altLang="zh-CN" sz="2400" dirty="0" smtClean="0">
                <a:solidFill>
                  <a:srgbClr val="3366CC"/>
                </a:solidFill>
              </a:rPr>
              <a:t>total</a:t>
            </a:r>
            <a:r>
              <a:rPr lang="en-US" altLang="zh-CN" sz="2400" dirty="0" smtClean="0"/>
              <a:t> match relation M</a:t>
            </a:r>
          </a:p>
          <a:p>
            <a:pPr lvl="1"/>
            <a:r>
              <a:rPr lang="en-US" altLang="zh-CN" sz="2000" dirty="0" smtClean="0"/>
              <a:t>for </a:t>
            </a:r>
            <a:r>
              <a:rPr lang="en-US" altLang="zh-CN" sz="2000" dirty="0" smtClean="0">
                <a:solidFill>
                  <a:srgbClr val="FF0000"/>
                </a:solidFill>
              </a:rPr>
              <a:t>each u ∈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Vq</a:t>
            </a:r>
            <a:r>
              <a:rPr lang="en-US" altLang="zh-CN" sz="2000" dirty="0" smtClean="0"/>
              <a:t>, there exists v ∈ V such that (u, v) ∈ M.</a:t>
            </a:r>
          </a:p>
          <a:p>
            <a:pPr lvl="1"/>
            <a:r>
              <a:rPr lang="en-US" altLang="zh-CN" sz="2000" dirty="0" smtClean="0"/>
              <a:t>Intuitively, simulation preserves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labels </a:t>
            </a:r>
            <a:r>
              <a:rPr lang="en-US" altLang="zh-CN" sz="2000" dirty="0" smtClean="0"/>
              <a:t>and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child relationship </a:t>
            </a:r>
            <a:r>
              <a:rPr lang="en-US" altLang="zh-CN" sz="2000" dirty="0" smtClean="0"/>
              <a:t>of a graph pattern in its match. </a:t>
            </a:r>
          </a:p>
          <a:p>
            <a:pPr lvl="1"/>
            <a:r>
              <a:rPr lang="en-US" altLang="zh-CN" sz="2000" dirty="0" smtClean="0"/>
              <a:t>Simulation was initially proposed for the </a:t>
            </a:r>
            <a:r>
              <a:rPr lang="en-US" altLang="zh-CN" sz="2000" dirty="0" smtClean="0">
                <a:solidFill>
                  <a:srgbClr val="3366CC"/>
                </a:solidFill>
              </a:rPr>
              <a:t>analyses of programs</a:t>
            </a:r>
            <a:r>
              <a:rPr lang="en-US" altLang="zh-CN" sz="2000" dirty="0" smtClean="0"/>
              <a:t>; and simulation and its extensions were recently introduced for </a:t>
            </a:r>
            <a:r>
              <a:rPr lang="en-US" altLang="zh-CN" sz="2000" dirty="0" smtClean="0">
                <a:solidFill>
                  <a:srgbClr val="3366CC"/>
                </a:solidFill>
              </a:rPr>
              <a:t>social networks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23528" y="6073899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/>
              <a:t>Subgraph</a:t>
            </a:r>
            <a:r>
              <a:rPr lang="en-US" altLang="zh-CN" sz="2000" b="1" dirty="0" smtClean="0"/>
              <a:t> isomorphism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NP-complete) </a:t>
            </a:r>
            <a:r>
              <a:rPr lang="en-US" altLang="zh-CN" sz="2000" b="1" dirty="0" smtClean="0"/>
              <a:t>vs. graph simulation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/>
              <a:t>)!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Graph Simulation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251520" y="6073899"/>
            <a:ext cx="8712968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err="1" smtClean="0">
                <a:solidFill>
                  <a:srgbClr val="3366CC"/>
                </a:solidFill>
              </a:rPr>
              <a:t>Subgraph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 Isomorphism</a:t>
            </a:r>
            <a:r>
              <a:rPr lang="en-US" altLang="zh-CN" sz="2000" b="1" dirty="0" smtClean="0"/>
              <a:t> is too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strict </a:t>
            </a:r>
            <a:r>
              <a:rPr lang="en-US" altLang="zh-CN" sz="2000" b="1" dirty="0" smtClean="0"/>
              <a:t>for emerging applications!</a:t>
            </a:r>
            <a:endParaRPr lang="en-US" altLang="zh-C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35696" y="4293096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Set up a team to develop a new software product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6" descr="teamwork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077072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19672" y="5013177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3366CC"/>
                </a:solidFill>
              </a:rPr>
              <a:t>Graph simulation </a:t>
            </a:r>
            <a:r>
              <a:rPr lang="en-US" sz="2400" dirty="0" smtClean="0"/>
              <a:t>returns 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,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and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en-US" altLang="zh-CN" sz="2400" dirty="0" err="1" smtClean="0">
                <a:solidFill>
                  <a:srgbClr val="3366CC"/>
                </a:solidFill>
              </a:rPr>
              <a:t>Subgraph</a:t>
            </a:r>
            <a:r>
              <a:rPr lang="en-US" altLang="zh-CN" sz="2400" dirty="0" smtClean="0">
                <a:solidFill>
                  <a:srgbClr val="3366CC"/>
                </a:solidFill>
              </a:rPr>
              <a:t> isomorphism</a:t>
            </a:r>
            <a:r>
              <a:rPr lang="en-US" altLang="zh-CN" sz="2400" dirty="0" smtClean="0"/>
              <a:t> returns </a:t>
            </a:r>
            <a:r>
              <a:rPr lang="en-US" altLang="zh-CN" sz="2400" dirty="0" smtClean="0">
                <a:solidFill>
                  <a:srgbClr val="FF0000"/>
                </a:solidFill>
              </a:rPr>
              <a:t>empty!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Properties of Graph Simulation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152128"/>
          </a:xfrm>
        </p:spPr>
        <p:txBody>
          <a:bodyPr/>
          <a:lstStyle/>
          <a:p>
            <a:r>
              <a:rPr lang="en-US" altLang="zh-CN" sz="2000" dirty="0" smtClean="0"/>
              <a:t>Let pattern 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Q  =  {Q</a:t>
            </a:r>
            <a:r>
              <a:rPr lang="en-US" altLang="zh-CN" sz="1600" b="1" dirty="0" smtClean="0">
                <a:solidFill>
                  <a:srgbClr val="3366CC"/>
                </a:solidFill>
              </a:rPr>
              <a:t>1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, . . . , </a:t>
            </a:r>
            <a:r>
              <a:rPr lang="en-US" altLang="zh-CN" sz="2000" b="1" dirty="0" err="1" smtClean="0">
                <a:solidFill>
                  <a:srgbClr val="3366CC"/>
                </a:solidFill>
              </a:rPr>
              <a:t>Q</a:t>
            </a:r>
            <a:r>
              <a:rPr lang="en-US" altLang="zh-CN" sz="1600" b="1" dirty="0" err="1" smtClean="0">
                <a:solidFill>
                  <a:srgbClr val="3366CC"/>
                </a:solidFill>
              </a:rPr>
              <a:t>h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}</a:t>
            </a:r>
            <a:r>
              <a:rPr lang="en-US" altLang="zh-CN" sz="2000" dirty="0" smtClean="0"/>
              <a:t>  (</a:t>
            </a:r>
            <a:r>
              <a:rPr lang="en-US" altLang="zh-CN" sz="2000" dirty="0" smtClean="0">
                <a:solidFill>
                  <a:srgbClr val="3366CC"/>
                </a:solidFill>
              </a:rPr>
              <a:t>h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3366CC"/>
                </a:solidFill>
              </a:rPr>
              <a:t>CCs</a:t>
            </a:r>
            <a:r>
              <a:rPr lang="en-US" altLang="zh-CN" sz="2000" dirty="0" smtClean="0"/>
              <a:t>).  For any data graph G, </a:t>
            </a:r>
          </a:p>
          <a:p>
            <a:pPr lvl="1"/>
            <a:r>
              <a:rPr lang="en-US" altLang="zh-CN" sz="2000" dirty="0" smtClean="0"/>
              <a:t>if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is the maximum match in </a:t>
            </a:r>
            <a:r>
              <a:rPr lang="en-US" altLang="zh-CN" sz="2000" dirty="0" smtClean="0">
                <a:solidFill>
                  <a:srgbClr val="3366CC"/>
                </a:solidFill>
              </a:rPr>
              <a:t>G for </a:t>
            </a:r>
            <a:r>
              <a:rPr lang="en-US" altLang="zh-CN" sz="2000" dirty="0" err="1" smtClean="0">
                <a:solidFill>
                  <a:srgbClr val="3366CC"/>
                </a:solidFill>
              </a:rPr>
              <a:t>Q</a:t>
            </a:r>
            <a:r>
              <a:rPr lang="en-US" altLang="zh-CN" sz="1400" dirty="0" err="1" smtClean="0">
                <a:solidFill>
                  <a:srgbClr val="3366CC"/>
                </a:solidFill>
              </a:rPr>
              <a:t>i</a:t>
            </a:r>
            <a:r>
              <a:rPr lang="en-US" altLang="zh-CN" sz="2000" dirty="0" smtClean="0"/>
              <a:t>, </a:t>
            </a:r>
          </a:p>
          <a:p>
            <a:pPr lvl="1"/>
            <a:r>
              <a:rPr lang="en-US" altLang="zh-CN" sz="2000" dirty="0" smtClean="0"/>
              <a:t>then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</a:t>
            </a:r>
            <a:r>
              <a:rPr lang="en-US" altLang="zh-CN" sz="1100" b="1" dirty="0" smtClean="0">
                <a:solidFill>
                  <a:srgbClr val="FF0000"/>
                </a:solidFill>
              </a:rPr>
              <a:t>1 </a:t>
            </a:r>
            <a:r>
              <a:rPr lang="en-US" altLang="zh-CN" sz="2000" b="1" dirty="0" smtClean="0">
                <a:solidFill>
                  <a:srgbClr val="FF0000"/>
                </a:solidFill>
                <a:cs typeface="+mn-cs"/>
              </a:rPr>
              <a:t>∪ … ∪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1100" b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1100" dirty="0" smtClean="0"/>
              <a:t>  </a:t>
            </a:r>
            <a:r>
              <a:rPr lang="en-US" altLang="zh-CN" sz="2000" dirty="0" smtClean="0"/>
              <a:t>is the maximum match in </a:t>
            </a:r>
            <a:r>
              <a:rPr lang="en-US" altLang="zh-CN" sz="2000" dirty="0" smtClean="0">
                <a:solidFill>
                  <a:srgbClr val="3366CC"/>
                </a:solidFill>
              </a:rPr>
              <a:t>G for Q</a:t>
            </a:r>
            <a:r>
              <a:rPr lang="en-US" altLang="zh-CN" sz="2000" dirty="0" smtClean="0"/>
              <a:t>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  <a:p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  <a:sym typeface="Wingdings" pitchFamily="2" charset="2"/>
              </a:rPr>
              <a:t>Impacts of connected components (CCs)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85720" y="2492896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 smtClean="0">
                <a:latin typeface="Arial Unicode MS" pitchFamily="34" charset="-122"/>
              </a:rPr>
              <a:t>Let data graph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</a:rPr>
              <a:t> G  =  {G</a:t>
            </a:r>
            <a:r>
              <a:rPr lang="en-US" altLang="zh-CN" sz="1600" b="1" kern="0" dirty="0" smtClean="0">
                <a:solidFill>
                  <a:srgbClr val="3366CC"/>
                </a:solidFill>
                <a:latin typeface="Arial Unicode MS" pitchFamily="34" charset="-122"/>
              </a:rPr>
              <a:t>1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</a:rPr>
              <a:t>, . . . , </a:t>
            </a:r>
            <a:r>
              <a:rPr lang="en-US" altLang="zh-CN" sz="2000" b="1" kern="0" dirty="0" err="1" smtClean="0">
                <a:solidFill>
                  <a:srgbClr val="3366CC"/>
                </a:solidFill>
                <a:latin typeface="Arial Unicode MS" pitchFamily="34" charset="-122"/>
              </a:rPr>
              <a:t>G</a:t>
            </a:r>
            <a:r>
              <a:rPr lang="en-US" altLang="zh-CN" sz="1600" b="1" kern="0" dirty="0" err="1" smtClean="0">
                <a:solidFill>
                  <a:srgbClr val="3366CC"/>
                </a:solidFill>
                <a:latin typeface="Arial Unicode MS" pitchFamily="34" charset="-122"/>
              </a:rPr>
              <a:t>h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</a:rPr>
              <a:t>}</a:t>
            </a:r>
            <a:r>
              <a:rPr lang="en-US" altLang="zh-CN" sz="2000" kern="0" dirty="0" smtClean="0">
                <a:latin typeface="Arial Unicode MS" pitchFamily="34" charset="-122"/>
              </a:rPr>
              <a:t>  (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h</a:t>
            </a:r>
            <a:r>
              <a:rPr lang="en-US" altLang="zh-CN" sz="2000" kern="0" dirty="0" smtClean="0">
                <a:latin typeface="Arial Unicode MS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CCs</a:t>
            </a:r>
            <a:r>
              <a:rPr lang="en-US" altLang="zh-CN" sz="2000" kern="0" dirty="0" smtClean="0">
                <a:latin typeface="Arial Unicode MS" pitchFamily="34" charset="-122"/>
              </a:rPr>
              <a:t>). For any pattern graph G</a:t>
            </a:r>
            <a:r>
              <a:rPr lang="en-US" altLang="zh-CN" sz="2800" kern="0" dirty="0" smtClean="0">
                <a:latin typeface="Arial Unicode MS" pitchFamily="34" charset="-122"/>
              </a:rPr>
              <a:t>,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if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M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i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 is the maximum match in </a:t>
            </a:r>
            <a:r>
              <a:rPr lang="en-US" altLang="zh-CN" sz="2000" kern="0" dirty="0" err="1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G</a:t>
            </a:r>
            <a:r>
              <a:rPr lang="en-US" altLang="zh-CN" sz="1600" kern="0" dirty="0" err="1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i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 for Q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,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then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M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 ∪ … ∪ </a:t>
            </a:r>
            <a:r>
              <a:rPr lang="en-US" altLang="zh-CN" sz="2000" b="1" kern="0" dirty="0" err="1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M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h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 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is the maximum match in 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G for Q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85720" y="4797152"/>
            <a:ext cx="850112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 smtClean="0">
                <a:latin typeface="Arial Unicode MS" pitchFamily="34" charset="-122"/>
              </a:rPr>
              <a:t>Any binary relation 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</a:rPr>
              <a:t>R ⊆ </a:t>
            </a:r>
            <a:r>
              <a:rPr lang="en-US" altLang="zh-CN" sz="2000" b="1" kern="0" dirty="0" err="1" smtClean="0">
                <a:solidFill>
                  <a:srgbClr val="3366CC"/>
                </a:solidFill>
                <a:latin typeface="Arial Unicode MS" pitchFamily="34" charset="-122"/>
              </a:rPr>
              <a:t>Vq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</a:rPr>
              <a:t> × V</a:t>
            </a:r>
            <a:r>
              <a:rPr lang="en-US" altLang="zh-CN" sz="2000" kern="0" dirty="0" smtClean="0">
                <a:latin typeface="Arial Unicode MS" pitchFamily="34" charset="-122"/>
              </a:rPr>
              <a:t> on pattern graph Q(</a:t>
            </a:r>
            <a:r>
              <a:rPr lang="en-US" altLang="zh-CN" sz="2000" kern="0" dirty="0" err="1" smtClean="0">
                <a:latin typeface="Arial Unicode MS" pitchFamily="34" charset="-122"/>
              </a:rPr>
              <a:t>Vq,Eq</a:t>
            </a:r>
            <a:r>
              <a:rPr lang="en-US" altLang="zh-CN" sz="2000" kern="0" dirty="0" smtClean="0">
                <a:latin typeface="Arial Unicode MS" pitchFamily="34" charset="-122"/>
              </a:rPr>
              <a:t>) and data graph G(V,E) that contains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the maximum match 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</a:rPr>
              <a:t>M</a:t>
            </a:r>
            <a:r>
              <a:rPr lang="en-US" altLang="zh-CN" sz="2000" kern="0" dirty="0" smtClean="0">
                <a:latin typeface="Arial Unicode MS" pitchFamily="34" charset="-122"/>
              </a:rPr>
              <a:t> in 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</a:rPr>
              <a:t>G for Q</a:t>
            </a:r>
            <a:r>
              <a:rPr lang="en-US" altLang="zh-CN" sz="2000" kern="0" dirty="0" smtClean="0">
                <a:latin typeface="Arial Unicode MS" pitchFamily="34" charset="-122"/>
              </a:rPr>
              <a:t>. </a:t>
            </a:r>
            <a:endParaRPr lang="en-US" altLang="zh-CN" sz="2000" kern="0" dirty="0" smtClean="0"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If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M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i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 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is the maximum match in 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R(G)</a:t>
            </a:r>
            <a:r>
              <a:rPr lang="en-US" altLang="zh-CN" sz="1600" b="1" kern="0" dirty="0" err="1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i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 for Q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,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then 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itchFamily="34" charset="-122"/>
              </a:rPr>
              <a:t>M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Arial Unicode MS" pitchFamily="34" charset="-122"/>
              </a:rPr>
              <a:t>1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itchFamily="34" charset="-122"/>
              </a:rPr>
              <a:t> ∪ … ∪ </a:t>
            </a:r>
            <a:r>
              <a:rPr lang="en-US" altLang="zh-CN" sz="2000" b="1" kern="0" dirty="0" err="1" smtClean="0">
                <a:solidFill>
                  <a:srgbClr val="FF0000"/>
                </a:solidFill>
                <a:latin typeface="Arial Unicode MS" pitchFamily="34" charset="-122"/>
              </a:rPr>
              <a:t>M</a:t>
            </a:r>
            <a:r>
              <a:rPr lang="en-US" altLang="zh-CN" sz="1600" b="1" kern="0" dirty="0" err="1" smtClean="0">
                <a:solidFill>
                  <a:srgbClr val="FF0000"/>
                </a:solidFill>
                <a:latin typeface="Arial Unicode MS" pitchFamily="34" charset="-122"/>
              </a:rPr>
              <a:t>h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 is exactly </a:t>
            </a:r>
            <a:r>
              <a:rPr lang="en-US" altLang="zh-CN" sz="2000" kern="0" dirty="0" smtClean="0">
                <a:latin typeface="Arial Unicode MS" pitchFamily="34" charset="-122"/>
              </a:rPr>
              <a:t>the maximum match in </a:t>
            </a:r>
            <a:r>
              <a:rPr lang="en-US" altLang="zh-CN" sz="2000" kern="0" dirty="0" smtClean="0">
                <a:solidFill>
                  <a:srgbClr val="3366CC"/>
                </a:solidFill>
                <a:latin typeface="Arial Unicode MS" pitchFamily="34" charset="-122"/>
              </a:rPr>
              <a:t>G for Q</a:t>
            </a:r>
            <a:r>
              <a:rPr lang="en-US" altLang="zh-CN" sz="2000" kern="0" dirty="0" smtClean="0">
                <a:latin typeface="Arial Unicode MS" pitchFamily="34" charset="-122"/>
              </a:rPr>
              <a:t>,</a:t>
            </a:r>
            <a:endParaRPr lang="en-US" altLang="zh-CN" sz="2000" kern="0" dirty="0" smtClean="0"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where 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R(G)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 consists of 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h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 CCs 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R(G)</a:t>
            </a:r>
            <a:r>
              <a:rPr lang="en-US" altLang="zh-CN" sz="16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1</a:t>
            </a:r>
            <a:r>
              <a:rPr lang="en-US" altLang="zh-CN" sz="20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, . . . , R(G)</a:t>
            </a:r>
            <a:r>
              <a:rPr lang="en-US" altLang="zh-CN" sz="1600" b="1" kern="0" dirty="0" smtClean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h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).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032" y="3945250"/>
            <a:ext cx="842493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Even if data graph 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G</a:t>
            </a:r>
            <a:r>
              <a:rPr lang="en-US" altLang="zh-CN" sz="2000" dirty="0" smtClean="0"/>
              <a:t> is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connected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R(G)</a:t>
            </a:r>
            <a:r>
              <a:rPr lang="en-US" altLang="zh-CN" sz="2000" dirty="0" smtClean="0"/>
              <a:t> might </a:t>
            </a:r>
            <a:r>
              <a:rPr lang="en-US" altLang="zh-CN" sz="2000" dirty="0" smtClean="0">
                <a:solidFill>
                  <a:schemeClr val="tx1"/>
                </a:solidFill>
              </a:rPr>
              <a:t>be</a:t>
            </a:r>
            <a:r>
              <a:rPr lang="en-US" altLang="zh-CN" sz="2000" dirty="0" smtClean="0">
                <a:solidFill>
                  <a:srgbClr val="FF0000"/>
                </a:solidFill>
              </a:rPr>
              <a:t> highly disconnected</a:t>
            </a:r>
            <a:r>
              <a:rPr lang="en-US" altLang="zh-CN" sz="2000" dirty="0" smtClean="0"/>
              <a:t>, by removing useless nodes and edges from G.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23528" y="4725144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 smtClean="0"/>
              <a:t>The 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matched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subgraph</a:t>
            </a:r>
            <a:r>
              <a:rPr lang="en-US" altLang="zh-CN" sz="2000" dirty="0" smtClean="0"/>
              <a:t> of </a:t>
            </a:r>
            <a:r>
              <a:rPr lang="en-US" altLang="zh-CN" sz="2000" b="1" i="1" dirty="0" smtClean="0">
                <a:solidFill>
                  <a:srgbClr val="3366CC"/>
                </a:solidFill>
              </a:rPr>
              <a:t>Q</a:t>
            </a:r>
            <a:r>
              <a:rPr lang="en-US" altLang="zh-CN" sz="1400" b="1" i="1" dirty="0" smtClean="0">
                <a:solidFill>
                  <a:srgbClr val="3366CC"/>
                </a:solidFill>
              </a:rPr>
              <a:t>1</a:t>
            </a:r>
            <a:r>
              <a:rPr lang="en-US" altLang="zh-CN" sz="2000" i="1" dirty="0" smtClean="0"/>
              <a:t> and </a:t>
            </a:r>
            <a:r>
              <a:rPr lang="en-US" altLang="zh-CN" sz="2000" b="1" i="1" dirty="0" smtClean="0">
                <a:solidFill>
                  <a:srgbClr val="3366CC"/>
                </a:solidFill>
              </a:rPr>
              <a:t>G</a:t>
            </a:r>
            <a:r>
              <a:rPr lang="en-US" altLang="zh-CN" sz="1600" b="1" i="1" dirty="0" smtClean="0">
                <a:solidFill>
                  <a:srgbClr val="3366CC"/>
                </a:solidFill>
              </a:rPr>
              <a:t>1</a:t>
            </a:r>
            <a:r>
              <a:rPr lang="en-US" altLang="zh-CN" sz="2000" i="1" dirty="0" smtClean="0"/>
              <a:t> is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Gs = F</a:t>
            </a:r>
            <a:r>
              <a:rPr lang="en-US" altLang="zh-CN" sz="1400" b="1" i="1" dirty="0" smtClean="0">
                <a:solidFill>
                  <a:srgbClr val="FF0000"/>
                </a:solidFill>
              </a:rPr>
              <a:t>3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itchFamily="34" charset="-122"/>
              </a:rPr>
              <a:t> ∪ F</a:t>
            </a:r>
            <a:r>
              <a:rPr lang="en-US" altLang="zh-CN" sz="1400" b="1" kern="0" dirty="0" smtClean="0">
                <a:solidFill>
                  <a:srgbClr val="FF0000"/>
                </a:solidFill>
                <a:latin typeface="Arial Unicode MS" pitchFamily="34" charset="-122"/>
              </a:rPr>
              <a:t>4</a:t>
            </a:r>
            <a:r>
              <a:rPr lang="en-US" altLang="zh-CN" sz="2000" b="1" kern="0" dirty="0" smtClean="0">
                <a:solidFill>
                  <a:srgbClr val="FF0000"/>
                </a:solidFill>
                <a:latin typeface="Arial Unicode MS" pitchFamily="34" charset="-122"/>
              </a:rPr>
              <a:t> ∪ F</a:t>
            </a:r>
            <a:r>
              <a:rPr lang="en-US" altLang="zh-CN" sz="1400" b="1" kern="0" dirty="0" smtClean="0">
                <a:solidFill>
                  <a:srgbClr val="FF0000"/>
                </a:solidFill>
                <a:latin typeface="Arial Unicode MS" pitchFamily="34" charset="-122"/>
              </a:rPr>
              <a:t>5</a:t>
            </a:r>
            <a:r>
              <a:rPr lang="en-US" altLang="zh-CN" sz="2000" i="1" dirty="0" smtClean="0"/>
              <a:t>;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 smtClean="0"/>
              <a:t>Removing any node or edge from </a:t>
            </a:r>
            <a:r>
              <a:rPr lang="en-US" altLang="zh-CN" sz="2000" dirty="0" smtClean="0">
                <a:solidFill>
                  <a:srgbClr val="FF0000"/>
                </a:solidFill>
              </a:rPr>
              <a:t>Gs</a:t>
            </a:r>
            <a:r>
              <a:rPr lang="en-US" altLang="zh-CN" sz="2000" dirty="0" smtClean="0"/>
              <a:t> makes 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Q</a:t>
            </a:r>
            <a:r>
              <a:rPr lang="en-US" altLang="zh-CN" sz="1400" b="1" dirty="0" smtClean="0">
                <a:solidFill>
                  <a:srgbClr val="3366CC"/>
                </a:solidFill>
              </a:rPr>
              <a:t>1</a:t>
            </a:r>
            <a:r>
              <a:rPr lang="en-US" altLang="zh-CN" sz="2000" dirty="0" smtClean="0"/>
              <a:t> NOT match 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G</a:t>
            </a:r>
            <a:r>
              <a:rPr lang="en-US" altLang="zh-CN" sz="1600" b="1" dirty="0" smtClean="0">
                <a:solidFill>
                  <a:srgbClr val="3366CC"/>
                </a:solidFill>
              </a:rPr>
              <a:t>s</a:t>
            </a:r>
            <a:r>
              <a:rPr lang="en-US" altLang="zh-CN" sz="2000" dirty="0" smtClean="0"/>
              <a:t>.</a:t>
            </a:r>
            <a:endParaRPr lang="zh-CN" altLang="en-US" sz="2000" b="1" kern="0" dirty="0" smtClean="0">
              <a:latin typeface="Arial Unicode MS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FontTx/>
              <a:buChar char="•"/>
              <a:defRPr/>
            </a:pP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Properties of Graph Simulation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What can be computed locally?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484784"/>
            <a:ext cx="6984777" cy="319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23528" y="5805264"/>
            <a:ext cx="8568952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000" b="1" dirty="0" smtClean="0"/>
              <a:t>Graph simulation has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poor</a:t>
            </a:r>
            <a:r>
              <a:rPr lang="en-US" altLang="zh-CN" sz="2000" b="1" dirty="0" smtClean="0"/>
              <a:t> data locality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19344</TotalTime>
  <Words>1897</Words>
  <Application>Microsoft Office PowerPoint</Application>
  <PresentationFormat>全屏显示(4:3)</PresentationFormat>
  <Paragraphs>193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默认设计模板</vt:lpstr>
      <vt:lpstr>幻灯片 1</vt:lpstr>
      <vt:lpstr>幻灯片 2</vt:lpstr>
      <vt:lpstr>Graph Pattern Matching</vt:lpstr>
      <vt:lpstr>Distributed Graph Pattern Matching</vt:lpstr>
      <vt:lpstr>Distributed Graph Pattern Matching</vt:lpstr>
      <vt:lpstr>Graph Simulation</vt:lpstr>
      <vt:lpstr>Graph Simulation</vt:lpstr>
      <vt:lpstr>Properties of Graph Simulation</vt:lpstr>
      <vt:lpstr>Properties of Graph Simulation</vt:lpstr>
      <vt:lpstr>Properties of Graph Simulation</vt:lpstr>
      <vt:lpstr>Complexity Analysis of Distributed Algorithms</vt:lpstr>
      <vt:lpstr>Complexity Analysis of Distributed Algorithms</vt:lpstr>
      <vt:lpstr>Distributed Evaluation of Graph Simulation</vt:lpstr>
      <vt:lpstr>Scheduling Data Shipment - Stage 3</vt:lpstr>
      <vt:lpstr>Optimization Techniques</vt:lpstr>
      <vt:lpstr>Experimental Study</vt:lpstr>
      <vt:lpstr>Experimental Study </vt:lpstr>
      <vt:lpstr>Experimental Study </vt:lpstr>
      <vt:lpstr>Experimental Study </vt:lpstr>
      <vt:lpstr>Conclusion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Lenovo User</cp:lastModifiedBy>
  <cp:revision>1762</cp:revision>
  <dcterms:created xsi:type="dcterms:W3CDTF">2010-07-14T15:56:11Z</dcterms:created>
  <dcterms:modified xsi:type="dcterms:W3CDTF">2012-11-15T02:29:11Z</dcterms:modified>
</cp:coreProperties>
</file>