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handoutMasterIdLst>
    <p:handoutMasterId r:id="rId28"/>
  </p:handoutMasterIdLst>
  <p:sldIdLst>
    <p:sldId id="319" r:id="rId2"/>
    <p:sldId id="401" r:id="rId3"/>
    <p:sldId id="353" r:id="rId4"/>
    <p:sldId id="403" r:id="rId5"/>
    <p:sldId id="288" r:id="rId6"/>
    <p:sldId id="364" r:id="rId7"/>
    <p:sldId id="377" r:id="rId8"/>
    <p:sldId id="365" r:id="rId9"/>
    <p:sldId id="378" r:id="rId10"/>
    <p:sldId id="383" r:id="rId11"/>
    <p:sldId id="399" r:id="rId12"/>
    <p:sldId id="331" r:id="rId13"/>
    <p:sldId id="389" r:id="rId14"/>
    <p:sldId id="300" r:id="rId15"/>
    <p:sldId id="323" r:id="rId16"/>
    <p:sldId id="392" r:id="rId17"/>
    <p:sldId id="395" r:id="rId18"/>
    <p:sldId id="396" r:id="rId19"/>
    <p:sldId id="265" r:id="rId20"/>
    <p:sldId id="409" r:id="rId21"/>
    <p:sldId id="404" r:id="rId22"/>
    <p:sldId id="405" r:id="rId23"/>
    <p:sldId id="406" r:id="rId24"/>
    <p:sldId id="407" r:id="rId25"/>
    <p:sldId id="408" r:id="rId2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295" userDrawn="1">
          <p15:clr>
            <a:srgbClr val="A4A3A4"/>
          </p15:clr>
        </p15:guide>
        <p15:guide id="3" orient="horz" pos="482" userDrawn="1">
          <p15:clr>
            <a:srgbClr val="A4A3A4"/>
          </p15:clr>
        </p15:guide>
        <p15:guide id="4" pos="5488" userDrawn="1">
          <p15:clr>
            <a:srgbClr val="A4A3A4"/>
          </p15:clr>
        </p15:guide>
        <p15:guide id="5" orient="horz" pos="1774" userDrawn="1">
          <p15:clr>
            <a:srgbClr val="A4A3A4"/>
          </p15:clr>
        </p15:guide>
        <p15:guide id="6" pos="567" userDrawn="1">
          <p15:clr>
            <a:srgbClr val="A4A3A4"/>
          </p15:clr>
        </p15:guide>
        <p15:guide id="7" pos="4876" userDrawn="1">
          <p15:clr>
            <a:srgbClr val="A4A3A4"/>
          </p15:clr>
        </p15:guide>
        <p15:guide id="8" orient="horz" pos="1321"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ED7D31"/>
    <a:srgbClr val="000080"/>
    <a:srgbClr val="1919FF"/>
    <a:srgbClr val="FFFFCC"/>
    <a:srgbClr val="FEF2E2"/>
    <a:srgbClr val="000000"/>
    <a:srgbClr val="E9EBF5"/>
    <a:srgbClr val="F4F4F4"/>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74334" autoAdjust="0"/>
  </p:normalViewPr>
  <p:slideViewPr>
    <p:cSldViewPr snapToGrid="0">
      <p:cViewPr varScale="1">
        <p:scale>
          <a:sx n="63" d="100"/>
          <a:sy n="63" d="100"/>
        </p:scale>
        <p:origin x="1200" y="34"/>
      </p:cViewPr>
      <p:guideLst>
        <p:guide orient="horz" pos="754"/>
        <p:guide pos="295"/>
        <p:guide orient="horz" pos="482"/>
        <p:guide pos="5488"/>
        <p:guide orient="horz" pos="1774"/>
        <p:guide pos="567"/>
        <p:guide pos="4876"/>
        <p:guide orient="horz" pos="1321"/>
      </p:guideLst>
    </p:cSldViewPr>
  </p:slideViewPr>
  <p:notesTextViewPr>
    <p:cViewPr>
      <p:scale>
        <a:sx n="3" d="2"/>
        <a:sy n="3" d="2"/>
      </p:scale>
      <p:origin x="0" y="0"/>
    </p:cViewPr>
  </p:notesTextViewPr>
  <p:notesViewPr>
    <p:cSldViewPr snapToGrid="0" showGuides="1">
      <p:cViewPr varScale="1">
        <p:scale>
          <a:sx n="87" d="100"/>
          <a:sy n="87" d="100"/>
        </p:scale>
        <p:origin x="3936"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B803DB0-A273-40AA-A33A-1DB511CA2444}" type="datetimeFigureOut">
              <a:rPr lang="zh-CN" altLang="en-US" smtClean="0"/>
              <a:t>2019/11/6</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3080C9FB-2D94-4E4B-A786-3B3FA0A25BAC}" type="slidenum">
              <a:rPr lang="zh-CN" altLang="en-US" smtClean="0"/>
              <a:t>‹#›</a:t>
            </a:fld>
            <a:endParaRPr lang="zh-CN" altLang="en-US"/>
          </a:p>
        </p:txBody>
      </p:sp>
    </p:spTree>
    <p:extLst>
      <p:ext uri="{BB962C8B-B14F-4D97-AF65-F5344CB8AC3E}">
        <p14:creationId xmlns:p14="http://schemas.microsoft.com/office/powerpoint/2010/main" val="2216008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440" tIns="45720" rIns="91440" bIns="45720" rtlCol="0"/>
          <a:lstStyle>
            <a:lvl1pPr algn="r">
              <a:defRPr sz="1200"/>
            </a:lvl1pPr>
          </a:lstStyle>
          <a:p>
            <a:fld id="{71314F10-8DC7-42CE-98B3-096A3760A598}" type="datetimeFigureOut">
              <a:rPr lang="zh-CN" altLang="en-US" smtClean="0"/>
              <a:t>2019/11/6</a:t>
            </a:fld>
            <a:endParaRPr lang="zh-CN" altLang="en-US"/>
          </a:p>
        </p:txBody>
      </p:sp>
      <p:sp>
        <p:nvSpPr>
          <p:cNvPr id="4" name="幻灯片图像占位符 3"/>
          <p:cNvSpPr>
            <a:spLocks noGrp="1" noRot="1" noChangeAspect="1"/>
          </p:cNvSpPr>
          <p:nvPr>
            <p:ph type="sldImg" idx="2"/>
          </p:nvPr>
        </p:nvSpPr>
        <p:spPr>
          <a:xfrm>
            <a:off x="298450" y="625839"/>
            <a:ext cx="6227763" cy="46720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98451" y="5472440"/>
            <a:ext cx="6227762" cy="3821029"/>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8" name="灯片编号占位符 7"/>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3EC7D98D-685B-4E90-BC52-D9DA7F4954A2}" type="slidenum">
              <a:rPr lang="zh-CN" altLang="en-US" smtClean="0"/>
              <a:t>‹#›</a:t>
            </a:fld>
            <a:endParaRPr lang="zh-CN" altLang="en-US"/>
          </a:p>
        </p:txBody>
      </p:sp>
    </p:spTree>
    <p:extLst>
      <p:ext uri="{BB962C8B-B14F-4D97-AF65-F5344CB8AC3E}">
        <p14:creationId xmlns:p14="http://schemas.microsoft.com/office/powerpoint/2010/main" val="3913383619"/>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My name is . Today I will be introducing our work on </a:t>
            </a:r>
            <a:r>
              <a:rPr lang="en-US" altLang="zh-CN" sz="1600" b="0" dirty="0" smtClean="0">
                <a:latin typeface="Arial Unicode MS" panose="020B0604020202020204" pitchFamily="34" charset="-122"/>
                <a:ea typeface="Arial Unicode MS" panose="020B0604020202020204" pitchFamily="34" charset="-122"/>
                <a:cs typeface="Arial Unicode MS" panose="020B0604020202020204" pitchFamily="34" charset="-122"/>
              </a:rPr>
              <a:t>Relation Extraction with Information Redundancy based on easy first strategy</a:t>
            </a:r>
            <a:r>
              <a:rPr lang="en-US" altLang="zh-CN" sz="1600" b="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a:t>
            </a:fld>
            <a:endParaRPr lang="zh-CN" altLang="en-US"/>
          </a:p>
        </p:txBody>
      </p:sp>
    </p:spTree>
    <p:extLst>
      <p:ext uri="{BB962C8B-B14F-4D97-AF65-F5344CB8AC3E}">
        <p14:creationId xmlns:p14="http://schemas.microsoft.com/office/powerpoint/2010/main" val="7482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o</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ur approach obtains S-O redundancies, and makes easy decisions with collective inference in the first stage. </a:t>
            </a:r>
          </a:p>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Then it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obtains other three redundancies, and makes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hard decisions with ILP in the second stage. </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10</a:t>
            </a:fld>
            <a:endParaRPr lang="zh-CN" altLang="en-US"/>
          </a:p>
        </p:txBody>
      </p:sp>
    </p:spTree>
    <p:extLst>
      <p:ext uri="{BB962C8B-B14F-4D97-AF65-F5344CB8AC3E}">
        <p14:creationId xmlns:p14="http://schemas.microsoft.com/office/powerpoint/2010/main" val="35633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computes the S-O redundancy scores for all tuples.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In the first stage, easy decisions must be highly accurate</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to avoid error propagation.</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So we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consider the top-one relations only.</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loop</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first put the candidate with the highest score into the decisions set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Once a decision is made, disagreements are resolved immediately with domain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and uniqueness constraints directly</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above process is repeated until the highest score in the max-heap is less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than a threshold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epsɪlɒn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which is to ensure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correctness of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Stage 1 greatly reduces the variables and constraints encoded in the ILP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11</a:t>
            </a:fld>
            <a:endParaRPr lang="zh-CN" altLang="en-US"/>
          </a:p>
        </p:txBody>
      </p:sp>
    </p:spTree>
    <p:extLst>
      <p:ext uri="{BB962C8B-B14F-4D97-AF65-F5344CB8AC3E}">
        <p14:creationId xmlns:p14="http://schemas.microsoft.com/office/powerpoint/2010/main" val="108702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second stage, our goal is to find an optimal</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configuration for the remaining candidates, making use of other three redundancies, solving</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disagreements by domain and uniqueness constraints encoded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in ILP</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we use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CPLEX to solve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each candidate,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he objective function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consists of two parts:  The former is designed to encourage the model to select candidates meeting the domain requirements of relations, and the latter is designed to give consideration to decisions produced by local extractors.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12</a:t>
            </a:fld>
            <a:endParaRPr lang="zh-CN" altLang="en-US"/>
          </a:p>
        </p:txBody>
      </p:sp>
    </p:spTree>
    <p:extLst>
      <p:ext uri="{BB962C8B-B14F-4D97-AF65-F5344CB8AC3E}">
        <p14:creationId xmlns:p14="http://schemas.microsoft.com/office/powerpoint/2010/main" val="192331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Next, we show the experimental study</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13</a:t>
            </a:fld>
            <a:endParaRPr lang="zh-CN" altLang="en-US"/>
          </a:p>
        </p:txBody>
      </p:sp>
    </p:spTree>
    <p:extLst>
      <p:ext uri="{BB962C8B-B14F-4D97-AF65-F5344CB8AC3E}">
        <p14:creationId xmlns:p14="http://schemas.microsoft.com/office/powerpoint/2010/main" val="325007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1. All experiments are conducted on two datasets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2. We compare our approach with the</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popular and the state-of-the-art solutions. </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14</a:t>
            </a:fld>
            <a:endParaRPr lang="zh-CN" altLang="en-US"/>
          </a:p>
        </p:txBody>
      </p:sp>
    </p:spTree>
    <p:extLst>
      <p:ext uri="{BB962C8B-B14F-4D97-AF65-F5344CB8AC3E}">
        <p14:creationId xmlns:p14="http://schemas.microsoft.com/office/powerpoint/2010/main" val="133087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effectiveness, we use Precision-Recall Curve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measure. </a:t>
            </a:r>
          </a:p>
          <a:p>
            <a:pPr marL="0" indent="0">
              <a:buNone/>
            </a:pP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Our approach performs best, and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improves over them by </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4%-28% in the low recall portion.</a:t>
            </a:r>
            <a:endPar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15</a:t>
            </a:fld>
            <a:endParaRPr lang="zh-CN" altLang="en-US"/>
          </a:p>
        </p:txBody>
      </p:sp>
    </p:spTree>
    <p:extLst>
      <p:ext uri="{BB962C8B-B14F-4D97-AF65-F5344CB8AC3E}">
        <p14:creationId xmlns:p14="http://schemas.microsoft.com/office/powerpoint/2010/main" val="399204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0" indent="0">
              <a:buNone/>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For efficiency, o</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ur approach is 14-63 times faster than them</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16</a:t>
            </a:fld>
            <a:endParaRPr lang="zh-CN" altLang="en-US"/>
          </a:p>
        </p:txBody>
      </p:sp>
    </p:spTree>
    <p:extLst>
      <p:ext uri="{BB962C8B-B14F-4D97-AF65-F5344CB8AC3E}">
        <p14:creationId xmlns:p14="http://schemas.microsoft.com/office/powerpoint/2010/main" val="39267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briefly summarize</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17</a:t>
            </a:fld>
            <a:endParaRPr lang="zh-CN" altLang="en-US"/>
          </a:p>
        </p:txBody>
      </p:sp>
    </p:spTree>
    <p:extLst>
      <p:ext uri="{BB962C8B-B14F-4D97-AF65-F5344CB8AC3E}">
        <p14:creationId xmlns:p14="http://schemas.microsoft.com/office/powerpoint/2010/main" val="75653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In this work, we introduce an [fast … redundancies];</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framework first make easy decisions by collective inference; then make hard decisions by ILP</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experimental study shows that our approach has the dual advantages of effectiveness and efficiency.</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18</a:t>
            </a:fld>
            <a:endParaRPr lang="zh-CN" altLang="en-US"/>
          </a:p>
        </p:txBody>
      </p:sp>
    </p:spTree>
    <p:extLst>
      <p:ext uri="{BB962C8B-B14F-4D97-AF65-F5344CB8AC3E}">
        <p14:creationId xmlns:p14="http://schemas.microsoft.com/office/powerpoint/2010/main" val="3164028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That’s all, Thank you</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19</a:t>
            </a:fld>
            <a:endParaRPr lang="zh-CN" altLang="en-US"/>
          </a:p>
        </p:txBody>
      </p:sp>
    </p:spTree>
    <p:extLst>
      <p:ext uri="{BB962C8B-B14F-4D97-AF65-F5344CB8AC3E}">
        <p14:creationId xmlns:p14="http://schemas.microsoft.com/office/powerpoint/2010/main" val="343503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As we know,</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relation extraction has an important role for many knowledge based applications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There are two types of extractors: local and global.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Global extractors are able to resolve conflict decisions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by dependencies among facts to improve the performance, and formalize RE as a constrained optimization problem</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and solving it with integer linear programming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However,</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using ILP for </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RE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as a</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err="1" smtClean="0">
                <a:latin typeface="Arial Unicode MS" panose="020B0604020202020204" pitchFamily="34" charset="-122"/>
                <a:ea typeface="Arial Unicode MS" panose="020B0604020202020204" pitchFamily="34" charset="-122"/>
                <a:cs typeface="Arial Unicode MS" panose="020B0604020202020204" pitchFamily="34" charset="-122"/>
              </a:rPr>
              <a:t>blackbox</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 solver is a challenging task. Time and memory is unacceptable with the increase of data scale</a:t>
            </a:r>
            <a:b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2</a:t>
            </a:fld>
            <a:endParaRPr lang="zh-CN" altLang="en-US"/>
          </a:p>
        </p:txBody>
      </p:sp>
    </p:spTree>
    <p:extLst>
      <p:ext uri="{BB962C8B-B14F-4D97-AF65-F5344CB8AC3E}">
        <p14:creationId xmlns:p14="http://schemas.microsoft.com/office/powerpoint/2010/main" val="3475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The domain and uniqueness constraints are encoded to avoid conflict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 S-S domain constraints, the</a:t>
            </a:r>
            <a:r>
              <a:rPr lang="en-US" altLang="zh-CN" baseline="0" dirty="0" smtClean="0"/>
              <a:t> framework ensure that </a:t>
            </a:r>
            <a:r>
              <a:rPr lang="en-US" altLang="zh-CN" baseline="0" dirty="0" err="1" smtClean="0"/>
              <a:t>ri</a:t>
            </a:r>
            <a:r>
              <a:rPr lang="en-US" altLang="zh-CN" baseline="0" dirty="0" smtClean="0"/>
              <a:t> and </a:t>
            </a:r>
            <a:r>
              <a:rPr lang="en-US" altLang="zh-CN" baseline="0" dirty="0" err="1" smtClean="0"/>
              <a:t>rj</a:t>
            </a:r>
            <a:r>
              <a:rPr lang="en-US" altLang="zh-CN" baseline="0" dirty="0" smtClean="0"/>
              <a:t> share no common entities between their subjects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For S uniqueness constraints, </a:t>
            </a:r>
            <a:r>
              <a:rPr lang="en-US" altLang="zh-CN" dirty="0" smtClean="0"/>
              <a:t>the</a:t>
            </a:r>
            <a:r>
              <a:rPr lang="en-US" altLang="zh-CN" baseline="0" dirty="0" smtClean="0"/>
              <a:t> framework ensure that there is only one object for a subject and a relation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20</a:t>
            </a:fld>
            <a:endParaRPr lang="zh-CN" altLang="en-US"/>
          </a:p>
        </p:txBody>
      </p:sp>
    </p:spTree>
    <p:extLst>
      <p:ext uri="{BB962C8B-B14F-4D97-AF65-F5344CB8AC3E}">
        <p14:creationId xmlns:p14="http://schemas.microsoft.com/office/powerpoint/2010/main" val="55952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None/>
            </a:pPr>
            <a:r>
              <a:rPr lang="en-US" altLang="zh-CN" dirty="0" smtClean="0"/>
              <a:t>1. All experiments are conducted on two datasets</a:t>
            </a:r>
            <a:r>
              <a:rPr lang="en-US" altLang="zh-CN" baseline="0" dirty="0" smtClean="0"/>
              <a:t>. </a:t>
            </a:r>
          </a:p>
          <a:p>
            <a:pPr marL="0" indent="0">
              <a:buNone/>
            </a:pPr>
            <a:r>
              <a:rPr lang="en-US" altLang="zh-CN" baseline="0" dirty="0" smtClean="0"/>
              <a:t>    They stem from a same corpus, and use different sentence level local extractor to output the conference scores.</a:t>
            </a:r>
          </a:p>
          <a:p>
            <a:pPr marL="0" indent="0">
              <a:buNone/>
            </a:pPr>
            <a:r>
              <a:rPr lang="en-US" altLang="zh-CN" baseline="0" dirty="0" smtClean="0"/>
              <a:t>    One is a traditional maximum entropy model, the other is a neural network model.</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We compare our approach with the</a:t>
            </a:r>
            <a:r>
              <a:rPr lang="en-US" altLang="zh-CN" baseline="0" dirty="0" smtClean="0"/>
              <a:t> popular and the state-of-the art solutions.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And, we implement two variants of our approaches to evaluate the impacts of two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sz="1200" b="0" i="0" kern="1200" dirty="0" smtClean="0">
                <a:solidFill>
                  <a:schemeClr val="tx1"/>
                </a:solidFill>
                <a:effectLst/>
                <a:latin typeface="+mn-lt"/>
                <a:ea typeface="+mn-ea"/>
                <a:cs typeface="+mn-cs"/>
              </a:rPr>
              <a:t>A variant of our approach</a:t>
            </a:r>
            <a:r>
              <a:rPr lang="en-US" altLang="zh-CN" dirty="0" smtClean="0"/>
              <a:t> </a:t>
            </a:r>
            <a:br>
              <a:rPr lang="en-US" altLang="zh-CN" dirty="0" smtClean="0"/>
            </a:b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21</a:t>
            </a:fld>
            <a:endParaRPr lang="zh-CN" altLang="en-US"/>
          </a:p>
        </p:txBody>
      </p:sp>
    </p:spTree>
    <p:extLst>
      <p:ext uri="{BB962C8B-B14F-4D97-AF65-F5344CB8AC3E}">
        <p14:creationId xmlns:p14="http://schemas.microsoft.com/office/powerpoint/2010/main" val="157654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Then,</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baseline="0" dirty="0" smtClean="0"/>
              <a:t>evaluate the impacts of two stages.</a:t>
            </a:r>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a:p>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eFIRE-1S and eFIRE-2S outperform baseline on two datasets.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Those demonstrate the benefit of the redundancies.</a:t>
            </a:r>
            <a:endParaRPr lang="zh-CN" altLang="en-US" dirty="0" smtClean="0">
              <a:latin typeface="Arial" panose="020B0604020202020204" pitchFamily="34" charset="0"/>
              <a:cs typeface="Arial" panose="020B0604020202020204" pitchFamily="34" charset="0"/>
            </a:endParaRPr>
          </a:p>
          <a:p>
            <a:endParaRPr lang="en-US" altLang="zh-CN" kern="0" dirty="0" smtClean="0">
              <a:solidFill>
                <a:srgbClr val="000000"/>
              </a:solidFill>
              <a:latin typeface="Arial" panose="020B0604020202020204" pitchFamily="34" charset="0"/>
              <a:ea typeface="黑体"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22</a:t>
            </a:fld>
            <a:endParaRPr lang="zh-CN" altLang="en-US"/>
          </a:p>
        </p:txBody>
      </p:sp>
    </p:spTree>
    <p:extLst>
      <p:ext uri="{BB962C8B-B14F-4D97-AF65-F5344CB8AC3E}">
        <p14:creationId xmlns:p14="http://schemas.microsoft.com/office/powerpoint/2010/main" val="27219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None/>
            </a:pPr>
            <a:r>
              <a:rPr lang="en-US" altLang="zh-CN" dirty="0" smtClean="0"/>
              <a:t>The running time of eFIRE-1S is much less than that of baseline.</a:t>
            </a:r>
            <a:br>
              <a:rPr lang="en-US" altLang="zh-CN" dirty="0" smtClean="0"/>
            </a:br>
            <a:r>
              <a:rPr lang="en-US" altLang="zh-CN" dirty="0" smtClean="0"/>
              <a:t>This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demonstrates</a:t>
            </a:r>
            <a:r>
              <a:rPr lang="en-US" altLang="zh-CN" kern="0" baseline="0" dirty="0" smtClean="0">
                <a:solidFill>
                  <a:srgbClr val="000000"/>
                </a:solidFill>
                <a:latin typeface="Arial" panose="020B0604020202020204" pitchFamily="34" charset="0"/>
                <a:ea typeface="黑体" pitchFamily="49" charset="-122"/>
                <a:cs typeface="Arial" panose="020B0604020202020204" pitchFamily="34" charset="0"/>
              </a:rPr>
              <a:t> that [Easy … efficiency]</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23</a:t>
            </a:fld>
            <a:endParaRPr lang="zh-CN" altLang="en-US"/>
          </a:p>
        </p:txBody>
      </p:sp>
    </p:spTree>
    <p:extLst>
      <p:ext uri="{BB962C8B-B14F-4D97-AF65-F5344CB8AC3E}">
        <p14:creationId xmlns:p14="http://schemas.microsoft.com/office/powerpoint/2010/main" val="2152397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None/>
            </a:pPr>
            <a:r>
              <a:rPr lang="en-US" altLang="zh-CN" dirty="0" smtClean="0"/>
              <a:t>Finally, we evaluate the impacts of different thresholds setting.</a:t>
            </a:r>
          </a:p>
          <a:p>
            <a:pPr marL="0" indent="0">
              <a:buNone/>
            </a:pPr>
            <a:r>
              <a:rPr lang="en-US" altLang="zh-CN" dirty="0" smtClean="0"/>
              <a:t>When threshold falls into a wide range,</a:t>
            </a:r>
            <a:r>
              <a:rPr lang="en-US" altLang="zh-CN" baseline="0" dirty="0" smtClean="0"/>
              <a:t> our approach outperforms baseline in the low-recall portion.</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24</a:t>
            </a:fld>
            <a:endParaRPr lang="zh-CN" altLang="en-US"/>
          </a:p>
        </p:txBody>
      </p:sp>
    </p:spTree>
    <p:extLst>
      <p:ext uri="{BB962C8B-B14F-4D97-AF65-F5344CB8AC3E}">
        <p14:creationId xmlns:p14="http://schemas.microsoft.com/office/powerpoint/2010/main" val="649544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Threshold obviously has an impact on</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running time,</a:t>
            </a:r>
            <a:r>
              <a:rPr lang="en-US" altLang="zh-CN" dirty="0" smtClean="0"/>
              <a:t/>
            </a:r>
            <a:br>
              <a:rPr lang="en-US" altLang="zh-CN" dirty="0" smtClean="0"/>
            </a:b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As the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smaller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t</a:t>
            </a:r>
            <a:r>
              <a:rPr lang="en-US" altLang="zh-CN" sz="1200" b="0" i="0" kern="1200" dirty="0" smtClean="0">
                <a:solidFill>
                  <a:schemeClr val="tx1"/>
                </a:solidFill>
                <a:effectLst/>
                <a:latin typeface="+mn-lt"/>
                <a:ea typeface="+mn-ea"/>
                <a:cs typeface="+mn-cs"/>
              </a:rPr>
              <a:t>hreshold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is</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the more running </a:t>
            </a:r>
            <a:r>
              <a:rPr lang="en-US" altLang="zh-CN" kern="0">
                <a:solidFill>
                  <a:srgbClr val="000000"/>
                </a:solidFill>
                <a:latin typeface="Arial" panose="020B0604020202020204" pitchFamily="34" charset="0"/>
                <a:ea typeface="黑体" pitchFamily="49" charset="-122"/>
                <a:cs typeface="Arial" panose="020B0604020202020204" pitchFamily="34" charset="0"/>
              </a:rPr>
              <a:t>time </a:t>
            </a:r>
            <a:r>
              <a:rPr lang="en-US" altLang="zh-CN" kern="0" smtClean="0">
                <a:solidFill>
                  <a:srgbClr val="000000"/>
                </a:solidFill>
                <a:latin typeface="Arial" panose="020B0604020202020204" pitchFamily="34" charset="0"/>
                <a:ea typeface="黑体" pitchFamily="49" charset="-122"/>
                <a:cs typeface="Arial" panose="020B0604020202020204" pitchFamily="34" charset="0"/>
              </a:rPr>
              <a:t>the framework has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in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first stage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and the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less it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has in the second stage</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25</a:t>
            </a:fld>
            <a:endParaRPr lang="zh-CN" altLang="en-US"/>
          </a:p>
        </p:txBody>
      </p:sp>
    </p:spTree>
    <p:extLst>
      <p:ext uri="{BB962C8B-B14F-4D97-AF65-F5344CB8AC3E}">
        <p14:creationId xmlns:p14="http://schemas.microsoft.com/office/powerpoint/2010/main" val="339852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predictions produced by local extractors are the basis of global extractors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We find redundant information are common in corpus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They are essentially the statistical characteristics of local results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Here is a dataset statistic, if there is no redundancy, the number of subjects, objects and entity pair should equal to the number of mentions.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But, we can see a lot of subjects, objects, and entity pairs repeat more than 3 or 5 times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So, how to utilize redundancies effectively to reduce the running time of ILP for RE?</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3</a:t>
            </a:fld>
            <a:endParaRPr lang="zh-CN" altLang="en-US"/>
          </a:p>
        </p:txBody>
      </p:sp>
    </p:spTree>
    <p:extLst>
      <p:ext uri="{BB962C8B-B14F-4D97-AF65-F5344CB8AC3E}">
        <p14:creationId xmlns:p14="http://schemas.microsoft.com/office/powerpoint/2010/main" val="199885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We propose an easy first approach for RE by making use of information redundancies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Why do we use easy first?</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There are a lot of most confident decisions in the local results,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they are accurate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make the easy decisions first and eliminate conflict candidates by constraints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will exclude a lot of wrong candidates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 number of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remaining candidates decrease greatly</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approach achieve precision and efficiency improvement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process of</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 traditional approaches is that consider all candidates to make decisions by using ILP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easy first approach use redundancy to distinguish the easy decisions from all candidates. To remaining candidates, it use the ILP to find an optimal configuration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4</a:t>
            </a:fld>
            <a:endParaRPr lang="zh-CN" altLang="en-US"/>
          </a:p>
        </p:txBody>
      </p:sp>
    </p:spTree>
    <p:extLst>
      <p:ext uri="{BB962C8B-B14F-4D97-AF65-F5344CB8AC3E}">
        <p14:creationId xmlns:p14="http://schemas.microsoft.com/office/powerpoint/2010/main" val="35942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show our work in details </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5</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Easy Decisions have two characteristics: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high certainty degree and many repeated times.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Let’s see a 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Each row is a mention,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corresponds a sentence in the corpus. It has subject, object and some candidate relations with scores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define certainty degree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evaluate whether s</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cores tend to concentrate in a single relation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To distinguish easy decisions,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c</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onsider both certainty degree and repeated times of mentions with same tuple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Alpha is a small positive number to enforce that the more certain, the greater redundancy score we can obtain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From the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Canberra as the capital of Australia is more confident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6</a:t>
            </a:fld>
            <a:endParaRPr lang="zh-CN" altLang="en-US"/>
          </a:p>
        </p:txBody>
      </p:sp>
    </p:spTree>
    <p:extLst>
      <p:ext uri="{BB962C8B-B14F-4D97-AF65-F5344CB8AC3E}">
        <p14:creationId xmlns:p14="http://schemas.microsoft.com/office/powerpoint/2010/main" val="3104120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also find other redundancies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S-R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and O-R redundancies evaluate whether a subject (or an object) meets the domain requirement of a relation.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When computing the likelihood score,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use the scores of the same subjects and relations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“Australia” tend to be the subject of capital rather than birthplace, the subject domain of capital and birthplace are country and person respectively </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Finally, R redundancies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evaluate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whether a subject and an object have a relation. The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Likelihood score selects prominent information to measure the probability</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there is a high probability of a relation between Australia and Canberra </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7</a:t>
            </a:fld>
            <a:endParaRPr lang="zh-CN" altLang="en-US"/>
          </a:p>
        </p:txBody>
      </p:sp>
    </p:spTree>
    <p:extLst>
      <p:ext uri="{BB962C8B-B14F-4D97-AF65-F5344CB8AC3E}">
        <p14:creationId xmlns:p14="http://schemas.microsoft.com/office/powerpoint/2010/main" val="1265352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8450" y="625475"/>
            <a:ext cx="6227763" cy="4672013"/>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introduce the constraints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S-S domain constraint ensures the subjects of two relations with this constraints belong to different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domain, that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is, the subjects of two relations are disjoint</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ensure relations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largestCity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locationCity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share no common entities between their subjects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O-O and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S-O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domain constraints have similar definition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Uniqueness constraints,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if a relation has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 uniqueness constraints, given a object, it should have unique subjects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relation </a:t>
            </a:r>
            <a:r>
              <a:rPr lang="en-US" altLang="zh-CN" sz="16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capital has O</a:t>
            </a:r>
            <a:r>
              <a:rPr lang="en-US" altLang="zh-CN" sz="1600" baseline="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uniqueness,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because a city can be capital of only one country.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8</a:t>
            </a:fld>
            <a:endParaRPr lang="zh-CN" altLang="en-US"/>
          </a:p>
        </p:txBody>
      </p:sp>
    </p:spTree>
    <p:extLst>
      <p:ext uri="{BB962C8B-B14F-4D97-AF65-F5344CB8AC3E}">
        <p14:creationId xmlns:p14="http://schemas.microsoft.com/office/powerpoint/2010/main" val="199477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How to make use of the above constraints and redundancies?</a:t>
            </a:r>
          </a:p>
        </p:txBody>
      </p:sp>
      <p:sp>
        <p:nvSpPr>
          <p:cNvPr id="4" name="灯片编号占位符 3"/>
          <p:cNvSpPr>
            <a:spLocks noGrp="1"/>
          </p:cNvSpPr>
          <p:nvPr>
            <p:ph type="sldNum" sz="quarter" idx="10"/>
          </p:nvPr>
        </p:nvSpPr>
        <p:spPr>
          <a:xfrm>
            <a:off x="3850443" y="9430091"/>
            <a:ext cx="2945659" cy="498134"/>
          </a:xfrm>
          <a:prstGeom prst="rect">
            <a:avLst/>
          </a:prstGeom>
        </p:spPr>
        <p:txBody>
          <a:bodyPr/>
          <a:lstStyle/>
          <a:p>
            <a:fld id="{F46FD9CB-E453-4248-A283-C6F253474EFB}" type="slidenum">
              <a:rPr lang="zh-CN" altLang="en-US" smtClean="0"/>
              <a:t>9</a:t>
            </a:fld>
            <a:endParaRPr lang="zh-CN" altLang="en-US"/>
          </a:p>
        </p:txBody>
      </p:sp>
    </p:spTree>
    <p:extLst>
      <p:ext uri="{BB962C8B-B14F-4D97-AF65-F5344CB8AC3E}">
        <p14:creationId xmlns:p14="http://schemas.microsoft.com/office/powerpoint/2010/main" val="263291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5400">
                <a:solidFill>
                  <a:srgbClr val="000080"/>
                </a:solidFill>
                <a:latin typeface="+mj-l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20AFE07-B4F1-4769-B8C8-B4A2E79893B5}" type="datetime1">
              <a:rPr lang="zh-CN" altLang="en-US" smtClean="0"/>
              <a:t>2019/11/6</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pPr/>
              <a:t>‹#›</a:t>
            </a:fld>
            <a:endParaRPr lang="zh-CN" altLang="en-US" dirty="0"/>
          </a:p>
        </p:txBody>
      </p:sp>
    </p:spTree>
    <p:extLst>
      <p:ext uri="{BB962C8B-B14F-4D97-AF65-F5344CB8AC3E}">
        <p14:creationId xmlns:p14="http://schemas.microsoft.com/office/powerpoint/2010/main" val="3621028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26EEED-E023-4400-A730-B0F4C9293F8B}" type="datetime1">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4964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E7B3E0-2C9A-4757-8E54-874BB1FD8753}" type="datetime1">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164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4650" y="190469"/>
            <a:ext cx="8394700" cy="904874"/>
          </a:xfrm>
        </p:spPr>
        <p:txBody>
          <a:bodyPr>
            <a:normAutofit/>
          </a:bodyPr>
          <a:lstStyle>
            <a:lvl1pPr>
              <a:defRPr sz="3200" b="0">
                <a:solidFill>
                  <a:srgbClr val="000080"/>
                </a:solidFill>
                <a:latin typeface="Arial" panose="020B06040202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74650" y="1095342"/>
            <a:ext cx="8394700" cy="5069151"/>
          </a:xfrm>
        </p:spPr>
        <p:txBody>
          <a:bodyPr/>
          <a:lstStyle>
            <a:lvl1pPr marL="324000" indent="-324000">
              <a:buClr>
                <a:srgbClr val="000080"/>
              </a:buClr>
              <a:buSzPct val="70000"/>
              <a:buFont typeface="Wingdings" panose="05000000000000000000" pitchFamily="2" charset="2"/>
              <a:buChar char="Ø"/>
              <a:defRPr sz="2600">
                <a:latin typeface="Arial" panose="020B0604020202020204" pitchFamily="34" charset="0"/>
                <a:cs typeface="Arial" panose="020B0604020202020204" pitchFamily="34" charset="0"/>
              </a:defRPr>
            </a:lvl1pPr>
            <a:lvl2pPr marL="540000" indent="-288000">
              <a:buClr>
                <a:srgbClr val="000080"/>
              </a:buClr>
              <a:defRPr sz="2200">
                <a:latin typeface="Arial" panose="020B0604020202020204" pitchFamily="34" charset="0"/>
                <a:cs typeface="Arial" panose="020B0604020202020204" pitchFamily="34" charset="0"/>
              </a:defRPr>
            </a:lvl2pPr>
            <a:lvl3pPr marL="792000" indent="-288000">
              <a:buClr>
                <a:srgbClr val="000080"/>
              </a:buClr>
              <a:buFont typeface="Wingdings" panose="05000000000000000000" pitchFamily="2" charset="2"/>
              <a:buChar char="ü"/>
              <a:defRPr sz="2200">
                <a:latin typeface="Arial" panose="020B0604020202020204" pitchFamily="34" charset="0"/>
                <a:cs typeface="Arial" panose="020B0604020202020204" pitchFamily="34" charset="0"/>
              </a:defRPr>
            </a:lvl3pPr>
            <a:lvl4pPr marL="1152000" indent="-288000">
              <a:buClr>
                <a:srgbClr val="000080"/>
              </a:buClr>
              <a:buSzPct val="50000"/>
              <a:buFont typeface="Wingdings" panose="05000000000000000000" pitchFamily="2" charset="2"/>
              <a:buChar char="n"/>
              <a:defRPr sz="2200">
                <a:latin typeface="Arial" panose="020B0604020202020204" pitchFamily="34" charset="0"/>
                <a:cs typeface="Arial" panose="020B0604020202020204" pitchFamily="34" charset="0"/>
              </a:defRPr>
            </a:lvl4pPr>
            <a:lvl5pPr marL="1152000" indent="-288000">
              <a:buClr>
                <a:srgbClr val="000080"/>
              </a:buClr>
              <a:buFont typeface="宋体" panose="02010600030101010101" pitchFamily="2" charset="-122"/>
              <a:buChar char="‐"/>
              <a:defRPr sz="2200">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EDF118C5-EEBE-4FB4-AB5E-562AB327789C}" type="datetime1">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951109" y="6489912"/>
            <a:ext cx="2057400" cy="365125"/>
          </a:xfrm>
        </p:spPr>
        <p:txBody>
          <a:bodyPr/>
          <a:lstStyle>
            <a:lvl1pPr>
              <a:defRPr sz="1600">
                <a:solidFill>
                  <a:schemeClr val="bg1">
                    <a:lumMod val="50000"/>
                  </a:schemeClr>
                </a:solidFill>
              </a:defRPr>
            </a:lvl1pPr>
          </a:lstStyle>
          <a:p>
            <a:fld id="{E3756F1F-84DF-4859-8AE8-4B3E0E674450}" type="slidenum">
              <a:rPr lang="zh-CN" altLang="en-US" smtClean="0"/>
              <a:pPr/>
              <a:t>‹#›</a:t>
            </a:fld>
            <a:endParaRPr lang="zh-CN" altLang="en-US" dirty="0"/>
          </a:p>
        </p:txBody>
      </p:sp>
    </p:spTree>
    <p:extLst>
      <p:ext uri="{BB962C8B-B14F-4D97-AF65-F5344CB8AC3E}">
        <p14:creationId xmlns:p14="http://schemas.microsoft.com/office/powerpoint/2010/main" val="345916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A9F77F-982D-4F78-ADE9-66BE32ABFB87}" type="datetime1">
              <a:rPr lang="zh-CN" altLang="en-US" smtClean="0"/>
              <a:t>2019/11/6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0288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AF10B-D271-44BA-ABA8-1752DDE10E39}" type="datetime1">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2492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E1BC154-B2DD-41C9-B9D6-8DCFE1CBF107}" type="datetime1">
              <a:rPr lang="zh-CN" altLang="en-US" smtClean="0"/>
              <a:t>2019/11/6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5066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297903-BC12-4D4D-A4B4-A28E6E0FEFCE}" type="datetime1">
              <a:rPr lang="zh-CN" altLang="en-US" smtClean="0"/>
              <a:t>2019/11/6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0854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FE49-DE93-4249-B945-B613023F71B7}" type="datetime1">
              <a:rPr lang="zh-CN" altLang="en-US" smtClean="0"/>
              <a:t>2019/11/6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6015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E1CB21-A25D-4B7A-B9CC-E847742213FB}" type="datetime1">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2305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5977BF-88A2-4219-A7C6-7EFAAE9D7EED}" type="datetime1">
              <a:rPr lang="zh-CN" altLang="en-US" smtClean="0"/>
              <a:t>2019/11/6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6408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D54D-88BC-4ECF-A856-40A50DEA7032}" type="datetime1">
              <a:rPr lang="zh-CN" altLang="en-US" smtClean="0"/>
              <a:t>2019/11/6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3109203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024" y="1182415"/>
            <a:ext cx="8901953" cy="1012324"/>
          </a:xfrm>
        </p:spPr>
        <p:txBody>
          <a:bodyPr>
            <a:noAutofit/>
          </a:bodyPr>
          <a:lstStyle/>
          <a:p>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Easy First </a:t>
            </a:r>
            <a:r>
              <a:rPr lang="en-US" altLang="zh-CN" sz="3600" b="1" dirty="0">
                <a:latin typeface="Arial" panose="020B0604020202020204" pitchFamily="34" charset="0"/>
                <a:ea typeface="Arial Unicode MS" panose="020B0604020202020204" pitchFamily="34" charset="-122"/>
                <a:cs typeface="Arial" panose="020B0604020202020204" pitchFamily="34" charset="0"/>
              </a:rPr>
              <a:t>Relation </a:t>
            </a: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Extraction</a:t>
            </a:r>
            <a:b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b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with </a:t>
            </a:r>
            <a:r>
              <a:rPr lang="en-US" altLang="zh-CN" sz="3600" b="1" dirty="0">
                <a:latin typeface="Arial" panose="020B0604020202020204" pitchFamily="34" charset="0"/>
                <a:ea typeface="Arial Unicode MS" panose="020B0604020202020204" pitchFamily="34" charset="-122"/>
                <a:cs typeface="Arial" panose="020B0604020202020204" pitchFamily="34" charset="0"/>
              </a:rPr>
              <a:t>Information </a:t>
            </a:r>
            <a:r>
              <a:rPr lang="en-US" altLang="zh-CN" sz="3600" b="1" dirty="0" smtClean="0">
                <a:latin typeface="Arial" panose="020B0604020202020204" pitchFamily="34" charset="0"/>
                <a:ea typeface="Arial Unicode MS" panose="020B0604020202020204" pitchFamily="34" charset="-122"/>
                <a:cs typeface="Arial" panose="020B0604020202020204" pitchFamily="34" charset="0"/>
              </a:rPr>
              <a:t>Redundancy</a:t>
            </a:r>
            <a:endParaRPr lang="zh-CN" altLang="en-US" sz="3600" b="1" dirty="0">
              <a:latin typeface="Arial" panose="020B0604020202020204" pitchFamily="34" charset="0"/>
              <a:ea typeface="Arial Unicode MS" panose="020B0604020202020204" pitchFamily="34" charset="-122"/>
              <a:cs typeface="Arial" panose="020B0604020202020204" pitchFamily="34" charset="0"/>
            </a:endParaRPr>
          </a:p>
        </p:txBody>
      </p:sp>
      <p:sp>
        <p:nvSpPr>
          <p:cNvPr id="3" name="副标题 2"/>
          <p:cNvSpPr>
            <a:spLocks noGrp="1"/>
          </p:cNvSpPr>
          <p:nvPr>
            <p:ph type="subTitle" idx="1"/>
          </p:nvPr>
        </p:nvSpPr>
        <p:spPr>
          <a:xfrm>
            <a:off x="183159" y="3066491"/>
            <a:ext cx="8812924" cy="1734207"/>
          </a:xfrm>
        </p:spPr>
        <p:txBody>
          <a:bodyPr>
            <a:normAutofit/>
          </a:bodyPr>
          <a:lstStyle/>
          <a:p>
            <a:r>
              <a:rPr lang="en-US" altLang="zh-CN" sz="2000" dirty="0" err="1"/>
              <a:t>Shuai</a:t>
            </a:r>
            <a:r>
              <a:rPr lang="en-US" altLang="zh-CN" sz="2000" dirty="0"/>
              <a:t> </a:t>
            </a:r>
            <a:r>
              <a:rPr lang="en-US" altLang="zh-CN" sz="2000" dirty="0" smtClean="0"/>
              <a:t>Ma</a:t>
            </a:r>
            <a:r>
              <a:rPr lang="en-US" altLang="zh-CN" sz="2000" baseline="30000" dirty="0" smtClean="0"/>
              <a:t>1,2</a:t>
            </a:r>
            <a:r>
              <a:rPr lang="en-US" altLang="zh-CN" sz="2000" dirty="0"/>
              <a:t>, </a:t>
            </a:r>
            <a:r>
              <a:rPr lang="en-US" altLang="zh-CN" sz="2000" b="1" dirty="0" smtClean="0"/>
              <a:t>Gang Wang</a:t>
            </a:r>
            <a:r>
              <a:rPr lang="en-US" altLang="zh-CN" sz="2000" baseline="30000" dirty="0" smtClean="0"/>
              <a:t>1,2</a:t>
            </a:r>
            <a:r>
              <a:rPr lang="en-US" altLang="zh-CN" sz="2000" dirty="0" smtClean="0"/>
              <a:t>, </a:t>
            </a:r>
            <a:r>
              <a:rPr lang="en-US" altLang="zh-CN" sz="2000" dirty="0" err="1"/>
              <a:t>Yansong</a:t>
            </a:r>
            <a:r>
              <a:rPr lang="en-US" altLang="zh-CN" sz="2000" dirty="0"/>
              <a:t> </a:t>
            </a:r>
            <a:r>
              <a:rPr lang="en-US" altLang="zh-CN" sz="2000" dirty="0" smtClean="0"/>
              <a:t>Feng</a:t>
            </a:r>
            <a:r>
              <a:rPr lang="en-US" altLang="zh-CN" sz="2000" baseline="30000" dirty="0" smtClean="0"/>
              <a:t>3</a:t>
            </a:r>
            <a:r>
              <a:rPr lang="en-US" altLang="zh-CN" sz="2000" dirty="0" smtClean="0"/>
              <a:t>, and </a:t>
            </a:r>
            <a:r>
              <a:rPr lang="en-US" altLang="zh-CN" sz="2000" dirty="0" err="1"/>
              <a:t>Jinpeng</a:t>
            </a:r>
            <a:r>
              <a:rPr lang="en-US" altLang="zh-CN" sz="2000" dirty="0"/>
              <a:t> </a:t>
            </a:r>
            <a:r>
              <a:rPr lang="en-US" altLang="zh-CN" sz="2000" dirty="0" smtClean="0"/>
              <a:t>Huai</a:t>
            </a:r>
            <a:r>
              <a:rPr lang="en-US" altLang="zh-CN" sz="2000" baseline="30000" dirty="0" smtClean="0"/>
              <a:t>1,2</a:t>
            </a:r>
            <a:endParaRPr lang="en-US" altLang="zh-CN" sz="2000" baseline="30000" dirty="0"/>
          </a:p>
          <a:p>
            <a:r>
              <a:rPr lang="en-US" altLang="zh-CN" sz="1800" baseline="30000" dirty="0"/>
              <a:t>1</a:t>
            </a:r>
            <a:r>
              <a:rPr lang="en-US" altLang="zh-CN" sz="1800" dirty="0"/>
              <a:t>SKLSDE Lab, </a:t>
            </a:r>
            <a:r>
              <a:rPr lang="en-US" altLang="zh-CN" sz="1800" dirty="0" err="1"/>
              <a:t>Beihang</a:t>
            </a:r>
            <a:r>
              <a:rPr lang="en-US" altLang="zh-CN" sz="1800" dirty="0"/>
              <a:t> University, </a:t>
            </a:r>
            <a:r>
              <a:rPr lang="en-US" altLang="zh-CN" sz="1800" dirty="0" smtClean="0"/>
              <a:t>China</a:t>
            </a:r>
          </a:p>
          <a:p>
            <a:r>
              <a:rPr lang="en-US" altLang="zh-CN" sz="1800" baseline="30000" dirty="0" smtClean="0"/>
              <a:t>2</a:t>
            </a:r>
            <a:r>
              <a:rPr lang="en-US" altLang="zh-CN" sz="1800" dirty="0" smtClean="0"/>
              <a:t>Beijing </a:t>
            </a:r>
            <a:r>
              <a:rPr lang="en-US" altLang="zh-CN" sz="1800" dirty="0"/>
              <a:t>Advanced Innovation Center for Big Data and Brain </a:t>
            </a:r>
            <a:r>
              <a:rPr lang="en-US" altLang="zh-CN" sz="1800" dirty="0" smtClean="0"/>
              <a:t>Computing</a:t>
            </a:r>
            <a:r>
              <a:rPr lang="en-US" altLang="zh-CN" sz="1800" dirty="0"/>
              <a:t>, Beijing, </a:t>
            </a:r>
            <a:r>
              <a:rPr lang="en-US" altLang="zh-CN" sz="1800" dirty="0" smtClean="0"/>
              <a:t>China   </a:t>
            </a:r>
            <a:endParaRPr lang="en-US" altLang="zh-CN" sz="1800" dirty="0"/>
          </a:p>
          <a:p>
            <a:r>
              <a:rPr lang="en-US" altLang="zh-CN" sz="1800" baseline="30000" dirty="0" smtClean="0"/>
              <a:t>3</a:t>
            </a:r>
            <a:r>
              <a:rPr lang="en-US" altLang="zh-CN" sz="1800" dirty="0"/>
              <a:t>Peking </a:t>
            </a:r>
            <a:r>
              <a:rPr lang="en-US" altLang="zh-CN" sz="1800" dirty="0" smtClean="0"/>
              <a:t>University, China</a:t>
            </a:r>
            <a:endParaRPr lang="en-US" altLang="zh-CN"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079" y="5257799"/>
            <a:ext cx="4493259" cy="941381"/>
          </a:xfrm>
          <a:prstGeom prst="rect">
            <a:avLst/>
          </a:prstGeom>
        </p:spPr>
      </p:pic>
      <p:sp>
        <p:nvSpPr>
          <p:cNvPr id="6" name="灯片编号占位符 5"/>
          <p:cNvSpPr>
            <a:spLocks noGrp="1"/>
          </p:cNvSpPr>
          <p:nvPr>
            <p:ph type="sldNum" sz="quarter" idx="12"/>
          </p:nvPr>
        </p:nvSpPr>
        <p:spPr>
          <a:xfrm>
            <a:off x="6938683" y="6492875"/>
            <a:ext cx="2057400" cy="365125"/>
          </a:xfrm>
        </p:spPr>
        <p:txBody>
          <a:bodyPr/>
          <a:lstStyle/>
          <a:p>
            <a:fld id="{25865DF1-B9FC-415D-ABDE-15D6573A65C0}" type="slidenum">
              <a:rPr lang="zh-CN" altLang="en-US" sz="1600" smtClean="0">
                <a:solidFill>
                  <a:schemeClr val="bg1">
                    <a:lumMod val="50000"/>
                  </a:schemeClr>
                </a:solidFill>
              </a:rPr>
              <a:pPr/>
              <a:t>1</a:t>
            </a:fld>
            <a:endParaRPr lang="zh-CN" altLang="en-US" dirty="0">
              <a:solidFill>
                <a:schemeClr val="bg1">
                  <a:lumMod val="50000"/>
                </a:schemeClr>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8008" y="5309189"/>
            <a:ext cx="2984018" cy="838600"/>
          </a:xfrm>
          <a:prstGeom prst="rect">
            <a:avLst/>
          </a:prstGeom>
        </p:spPr>
      </p:pic>
    </p:spTree>
    <p:extLst>
      <p:ext uri="{BB962C8B-B14F-4D97-AF65-F5344CB8AC3E}">
        <p14:creationId xmlns:p14="http://schemas.microsoft.com/office/powerpoint/2010/main" val="28940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10</a:t>
            </a:fld>
            <a:endParaRPr lang="zh-CN" altLang="en-US" dirty="0"/>
          </a:p>
        </p:txBody>
      </p:sp>
      <p:sp>
        <p:nvSpPr>
          <p:cNvPr id="5" name="标题 1"/>
          <p:cNvSpPr>
            <a:spLocks noGrp="1"/>
          </p:cNvSpPr>
          <p:nvPr>
            <p:ph type="title"/>
          </p:nvPr>
        </p:nvSpPr>
        <p:spPr>
          <a:xfrm>
            <a:off x="355193" y="190469"/>
            <a:ext cx="8788807" cy="904874"/>
          </a:xfrm>
        </p:spPr>
        <p:txBody>
          <a:bodyPr>
            <a:normAutofit/>
          </a:bodyPr>
          <a:lstStyle/>
          <a:p>
            <a:r>
              <a:rPr lang="en-US" altLang="zh-CN" b="1" dirty="0"/>
              <a:t>Easy First Relation Extraction Framework </a:t>
            </a:r>
          </a:p>
        </p:txBody>
      </p:sp>
      <p:sp>
        <p:nvSpPr>
          <p:cNvPr id="6" name="内容占位符 2"/>
          <p:cNvSpPr txBox="1">
            <a:spLocks/>
          </p:cNvSpPr>
          <p:nvPr/>
        </p:nvSpPr>
        <p:spPr>
          <a:xfrm>
            <a:off x="324197" y="4389630"/>
            <a:ext cx="8388003" cy="110523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1: Easy First Collective Inference</a:t>
            </a:r>
            <a:endParaRPr lang="en-US" altLang="zh-CN" sz="2000" b="1"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Utilize S-O redundancies</a:t>
            </a:r>
          </a:p>
          <a:p>
            <a:pPr marL="594900" lvl="1" indent="-342900">
              <a:lnSpc>
                <a:spcPct val="120000"/>
              </a:lnSpc>
            </a:pPr>
            <a:r>
              <a:rPr lang="en-US" altLang="zh-CN" sz="1800" dirty="0" smtClean="0">
                <a:latin typeface="Arial" panose="020B0604020202020204" pitchFamily="34" charset="0"/>
              </a:rPr>
              <a:t>Make </a:t>
            </a:r>
            <a:r>
              <a:rPr lang="en-US" altLang="zh-CN" sz="1800" dirty="0">
                <a:latin typeface="Arial" panose="020B0604020202020204" pitchFamily="34" charset="0"/>
              </a:rPr>
              <a:t>easy (most confident) decisions </a:t>
            </a:r>
            <a:endParaRPr lang="en-US" altLang="zh-CN" sz="1800" dirty="0" smtClean="0">
              <a:latin typeface="Arial" panose="020B0604020202020204" pitchFamily="34" charset="0"/>
            </a:endParaRPr>
          </a:p>
        </p:txBody>
      </p:sp>
      <p:sp>
        <p:nvSpPr>
          <p:cNvPr id="7" name="内容占位符 2"/>
          <p:cNvSpPr txBox="1">
            <a:spLocks/>
          </p:cNvSpPr>
          <p:nvPr/>
        </p:nvSpPr>
        <p:spPr>
          <a:xfrm>
            <a:off x="324197" y="5494867"/>
            <a:ext cx="8246838" cy="104075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a:t>
            </a:r>
            <a:r>
              <a:rPr lang="en-US" altLang="zh-CN" sz="2000" b="1" dirty="0" smtClean="0">
                <a:latin typeface="Arial" panose="020B0604020202020204" pitchFamily="34" charset="0"/>
              </a:rPr>
              <a:t>2</a:t>
            </a:r>
            <a:r>
              <a:rPr lang="en-US" altLang="zh-CN" sz="2000" b="1" dirty="0">
                <a:latin typeface="Arial" panose="020B0604020202020204" pitchFamily="34" charset="0"/>
              </a:rPr>
              <a:t>: Integer Linear </a:t>
            </a:r>
            <a:r>
              <a:rPr lang="en-US" altLang="zh-CN" sz="2000" b="1" dirty="0" smtClean="0">
                <a:latin typeface="Arial" panose="020B0604020202020204" pitchFamily="34" charset="0"/>
              </a:rPr>
              <a:t>Programming</a:t>
            </a:r>
          </a:p>
          <a:p>
            <a:pPr marL="594900" lvl="1" indent="-342900"/>
            <a:r>
              <a:rPr lang="en-US" altLang="zh-CN" sz="1800" dirty="0">
                <a:latin typeface="Arial" panose="020B0604020202020204" pitchFamily="34" charset="0"/>
              </a:rPr>
              <a:t>Utilize S-R, O-R, and R redundancies</a:t>
            </a:r>
          </a:p>
          <a:p>
            <a:pPr marL="594900" lvl="1" indent="-342900"/>
            <a:r>
              <a:rPr lang="en-US" altLang="zh-CN" sz="1800" dirty="0" smtClean="0">
                <a:latin typeface="Arial" panose="020B0604020202020204" pitchFamily="34" charset="0"/>
              </a:rPr>
              <a:t>Make hard decisions with ILP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952" y="923746"/>
            <a:ext cx="5475287" cy="3381795"/>
          </a:xfrm>
          <a:prstGeom prst="rect">
            <a:avLst/>
          </a:prstGeom>
        </p:spPr>
      </p:pic>
      <p:sp>
        <p:nvSpPr>
          <p:cNvPr id="10" name="圆角矩形 9"/>
          <p:cNvSpPr/>
          <p:nvPr/>
        </p:nvSpPr>
        <p:spPr>
          <a:xfrm>
            <a:off x="2092270"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734731"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94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250"/>
                                        <p:tgtEl>
                                          <p:spTgt spid="10"/>
                                        </p:tgtEl>
                                      </p:cBhvr>
                                    </p:animEffect>
                                    <p:anim calcmode="lin" valueType="num">
                                      <p:cBhvr>
                                        <p:cTn id="12" dur="250"/>
                                        <p:tgtEl>
                                          <p:spTgt spid="10"/>
                                        </p:tgtEl>
                                        <p:attrNameLst>
                                          <p:attrName>ppt_x</p:attrName>
                                        </p:attrNameLst>
                                      </p:cBhvr>
                                      <p:tavLst>
                                        <p:tav tm="0">
                                          <p:val>
                                            <p:strVal val="ppt_x"/>
                                          </p:val>
                                        </p:tav>
                                        <p:tav tm="100000">
                                          <p:val>
                                            <p:strVal val="ppt_x"/>
                                          </p:val>
                                        </p:tav>
                                      </p:tavLst>
                                    </p:anim>
                                    <p:anim calcmode="lin" valueType="num">
                                      <p:cBhvr>
                                        <p:cTn id="13" dur="250"/>
                                        <p:tgtEl>
                                          <p:spTgt spid="10"/>
                                        </p:tgtEl>
                                        <p:attrNameLst>
                                          <p:attrName>ppt_y</p:attrName>
                                        </p:attrNameLst>
                                      </p:cBhvr>
                                      <p:tavLst>
                                        <p:tav tm="0">
                                          <p:val>
                                            <p:strVal val="ppt_y"/>
                                          </p:val>
                                        </p:tav>
                                        <p:tav tm="100000">
                                          <p:val>
                                            <p:strVal val="ppt_y+.1"/>
                                          </p:val>
                                        </p:tav>
                                      </p:tavLst>
                                    </p:anim>
                                    <p:set>
                                      <p:cBhvr>
                                        <p:cTn id="14" dur="1" fill="hold">
                                          <p:stCondLst>
                                            <p:cond delay="249"/>
                                          </p:stCondLst>
                                        </p:cTn>
                                        <p:tgtEl>
                                          <p:spTgt spid="10"/>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Stage 1: </a:t>
            </a:r>
            <a:r>
              <a:rPr lang="en-US" altLang="zh-CN" b="1" dirty="0" smtClean="0"/>
              <a:t>Easy </a:t>
            </a:r>
            <a:r>
              <a:rPr lang="en-US" altLang="zh-CN" b="1" dirty="0"/>
              <a:t>First Collective Inference</a:t>
            </a:r>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11</a:t>
            </a:fld>
            <a:endParaRPr lang="zh-CN" altLang="en-US" dirty="0"/>
          </a:p>
        </p:txBody>
      </p:sp>
      <p:sp>
        <p:nvSpPr>
          <p:cNvPr id="6" name="圆角矩形 5"/>
          <p:cNvSpPr/>
          <p:nvPr/>
        </p:nvSpPr>
        <p:spPr>
          <a:xfrm>
            <a:off x="1134700" y="1187161"/>
            <a:ext cx="5600775" cy="4485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A set M of mentions produced by local extractor </a:t>
            </a:r>
            <a:endParaRPr lang="zh-CN" altLang="en-US" sz="2000" dirty="0"/>
          </a:p>
        </p:txBody>
      </p:sp>
      <p:sp>
        <p:nvSpPr>
          <p:cNvPr id="7" name="下箭头 6"/>
          <p:cNvSpPr/>
          <p:nvPr/>
        </p:nvSpPr>
        <p:spPr>
          <a:xfrm>
            <a:off x="3712544" y="1726366"/>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圆角矩形 7"/>
          <p:cNvSpPr/>
          <p:nvPr/>
        </p:nvSpPr>
        <p:spPr>
          <a:xfrm>
            <a:off x="952095" y="3458358"/>
            <a:ext cx="6100713" cy="44857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The highest </a:t>
            </a:r>
            <a:r>
              <a:rPr lang="en-US" altLang="zh-CN" sz="2000" dirty="0">
                <a:latin typeface="Arial" panose="020B0604020202020204" pitchFamily="34" charset="0"/>
                <a:cs typeface="Arial" panose="020B0604020202020204" pitchFamily="34" charset="0"/>
              </a:rPr>
              <a:t>redundancy </a:t>
            </a:r>
            <a:r>
              <a:rPr lang="en-US" altLang="zh-CN" sz="2000" dirty="0" smtClean="0">
                <a:latin typeface="Arial" panose="020B0604020202020204" pitchFamily="34" charset="0"/>
                <a:cs typeface="Arial" panose="020B0604020202020204" pitchFamily="34" charset="0"/>
              </a:rPr>
              <a:t>score is greater than </a:t>
            </a:r>
            <a:r>
              <a:rPr lang="zh-CN" altLang="en-US" sz="2000" dirty="0" smtClean="0">
                <a:latin typeface="Arial" panose="020B0604020202020204" pitchFamily="34" charset="0"/>
              </a:rPr>
              <a:t>𝜖</a:t>
            </a:r>
            <a:endParaRPr lang="zh-CN" altLang="en-US" sz="2000" dirty="0"/>
          </a:p>
        </p:txBody>
      </p:sp>
      <p:sp>
        <p:nvSpPr>
          <p:cNvPr id="10" name="圆角矩形 9"/>
          <p:cNvSpPr/>
          <p:nvPr/>
        </p:nvSpPr>
        <p:spPr>
          <a:xfrm>
            <a:off x="2752902" y="5807746"/>
            <a:ext cx="2364373" cy="47712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Easy Decisions E</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1278570" y="4024153"/>
            <a:ext cx="4867948"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66700" lvl="1" indent="-266700">
              <a:lnSpc>
                <a:spcPct val="100000"/>
              </a:lnSpc>
              <a:buNone/>
            </a:pPr>
            <a:r>
              <a:rPr lang="en-US" altLang="zh-CN" sz="1700" b="1" dirty="0" smtClean="0">
                <a:latin typeface="Arial" panose="020B0604020202020204" pitchFamily="34" charset="0"/>
                <a:cs typeface="Arial" panose="020B0604020202020204" pitchFamily="34" charset="0"/>
              </a:rPr>
              <a:t>1.</a:t>
            </a:r>
            <a:r>
              <a:rPr lang="en-US" altLang="zh-CN" sz="1700" dirty="0" smtClean="0">
                <a:latin typeface="Arial" panose="020B0604020202020204" pitchFamily="34" charset="0"/>
                <a:cs typeface="Arial" panose="020B0604020202020204" pitchFamily="34" charset="0"/>
              </a:rPr>
              <a:t> Put the candidate with the </a:t>
            </a:r>
            <a:r>
              <a:rPr lang="en-US" altLang="zh-CN" sz="1700" smtClean="0">
                <a:latin typeface="Arial" panose="020B0604020202020204" pitchFamily="34" charset="0"/>
                <a:cs typeface="Arial" panose="020B0604020202020204" pitchFamily="34" charset="0"/>
              </a:rPr>
              <a:t>highest </a:t>
            </a:r>
            <a:r>
              <a:rPr lang="en-US" altLang="zh-CN" sz="1600">
                <a:latin typeface="Arial" panose="020B0604020202020204" pitchFamily="34" charset="0"/>
                <a:cs typeface="Arial" panose="020B0604020202020204" pitchFamily="34" charset="0"/>
              </a:rPr>
              <a:t>redundancy </a:t>
            </a:r>
            <a:r>
              <a:rPr lang="en-US" altLang="zh-CN" sz="1700" smtClean="0">
                <a:latin typeface="Arial" panose="020B0604020202020204" pitchFamily="34" charset="0"/>
                <a:cs typeface="Arial" panose="020B0604020202020204" pitchFamily="34" charset="0"/>
              </a:rPr>
              <a:t>score into </a:t>
            </a:r>
            <a:r>
              <a:rPr lang="en-US" altLang="zh-CN" sz="1700" dirty="0" smtClean="0">
                <a:latin typeface="Arial" panose="020B0604020202020204" pitchFamily="34" charset="0"/>
                <a:cs typeface="Arial" panose="020B0604020202020204" pitchFamily="34" charset="0"/>
              </a:rPr>
              <a:t>the decisions set </a:t>
            </a:r>
            <a:endParaRPr lang="en-US" altLang="zh-CN" sz="1700" dirty="0">
              <a:latin typeface="Arial" panose="020B0604020202020204" pitchFamily="34" charset="0"/>
              <a:cs typeface="Arial" panose="020B0604020202020204" pitchFamily="34" charset="0"/>
            </a:endParaRPr>
          </a:p>
        </p:txBody>
      </p:sp>
      <p:sp>
        <p:nvSpPr>
          <p:cNvPr id="13" name="矩形 12"/>
          <p:cNvSpPr/>
          <p:nvPr/>
        </p:nvSpPr>
        <p:spPr>
          <a:xfrm>
            <a:off x="1279808" y="4706054"/>
            <a:ext cx="4866710"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Remove the conflict candidates directly based</a:t>
            </a:r>
          </a:p>
          <a:p>
            <a:pPr marL="268288" lvl="1"/>
            <a:r>
              <a:rPr lang="en-US" altLang="zh-CN" sz="1700" dirty="0" smtClean="0">
                <a:latin typeface="Arial" panose="020B0604020202020204" pitchFamily="34" charset="0"/>
                <a:cs typeface="Arial" panose="020B0604020202020204" pitchFamily="34" charset="0"/>
              </a:rPr>
              <a:t>on domain and </a:t>
            </a:r>
            <a:r>
              <a:rPr lang="en-US" altLang="zh-CN" sz="1700" dirty="0">
                <a:latin typeface="Arial" panose="020B0604020202020204" pitchFamily="34" charset="0"/>
              </a:rPr>
              <a:t>uniqueness</a:t>
            </a:r>
            <a:r>
              <a:rPr lang="en-US" altLang="zh-CN" sz="1700" b="1" dirty="0">
                <a:latin typeface="Arial" panose="020B0604020202020204" pitchFamily="34" charset="0"/>
              </a:rPr>
              <a:t> </a:t>
            </a:r>
            <a:r>
              <a:rPr lang="en-US" altLang="zh-CN" sz="1700" dirty="0" smtClean="0">
                <a:latin typeface="Arial" panose="020B0604020202020204" pitchFamily="34" charset="0"/>
                <a:cs typeface="Arial" panose="020B0604020202020204" pitchFamily="34" charset="0"/>
              </a:rPr>
              <a:t>constraints</a:t>
            </a:r>
            <a:endParaRPr lang="en-US" altLang="zh-CN" sz="1700" dirty="0">
              <a:latin typeface="Arial" panose="020B0604020202020204" pitchFamily="34" charset="0"/>
              <a:cs typeface="Arial" panose="020B0604020202020204" pitchFamily="34" charset="0"/>
            </a:endParaRPr>
          </a:p>
        </p:txBody>
      </p:sp>
      <p:cxnSp>
        <p:nvCxnSpPr>
          <p:cNvPr id="14" name="肘形连接符 13"/>
          <p:cNvCxnSpPr>
            <a:stCxn id="13" idx="1"/>
            <a:endCxn id="8" idx="1"/>
          </p:cNvCxnSpPr>
          <p:nvPr/>
        </p:nvCxnSpPr>
        <p:spPr>
          <a:xfrm rot="10800000">
            <a:off x="952096" y="3682646"/>
            <a:ext cx="327713" cy="1311409"/>
          </a:xfrm>
          <a:prstGeom prst="bentConnector3">
            <a:avLst>
              <a:gd name="adj1" fmla="val 1697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712544" y="5387955"/>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圆角矩形标注 15"/>
          <p:cNvSpPr/>
          <p:nvPr/>
        </p:nvSpPr>
        <p:spPr>
          <a:xfrm>
            <a:off x="6472994" y="3996361"/>
            <a:ext cx="2535516" cy="1074397"/>
          </a:xfrm>
          <a:prstGeom prst="wedgeRoundRectCallout">
            <a:avLst>
              <a:gd name="adj1" fmla="val -59317"/>
              <a:gd name="adj2" fmla="val -3338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Threshold </a:t>
            </a:r>
            <a:r>
              <a:rPr lang="zh-CN" altLang="en-US" dirty="0"/>
              <a:t>𝜖 </a:t>
            </a:r>
            <a:r>
              <a:rPr lang="en-US" altLang="zh-CN" dirty="0"/>
              <a:t>distinguish</a:t>
            </a:r>
            <a:br>
              <a:rPr lang="en-US" altLang="zh-CN" dirty="0"/>
            </a:br>
            <a:r>
              <a:rPr lang="en-US" altLang="zh-CN" dirty="0"/>
              <a:t>easy decisions from hard ones based on S-O redundancies</a:t>
            </a:r>
            <a:endParaRPr lang="zh-CN" altLang="en-US" dirty="0"/>
          </a:p>
        </p:txBody>
      </p:sp>
      <p:sp>
        <p:nvSpPr>
          <p:cNvPr id="17" name="矩形 16"/>
          <p:cNvSpPr/>
          <p:nvPr/>
        </p:nvSpPr>
        <p:spPr>
          <a:xfrm>
            <a:off x="240216" y="2150824"/>
            <a:ext cx="7810089" cy="64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lnSpc>
                <a:spcPct val="100000"/>
              </a:lnSpc>
            </a:pPr>
            <a:r>
              <a:rPr lang="en-US" altLang="zh-CN" sz="1700" b="1" dirty="0" smtClean="0">
                <a:latin typeface="Arial" panose="020B0604020202020204" pitchFamily="34" charset="0"/>
                <a:cs typeface="Arial" panose="020B0604020202020204" pitchFamily="34" charset="0"/>
              </a:rPr>
              <a:t>1. </a:t>
            </a:r>
            <a:r>
              <a:rPr lang="en-US" altLang="zh-CN" sz="1700" dirty="0" smtClean="0">
                <a:latin typeface="Arial" panose="020B0604020202020204" pitchFamily="34" charset="0"/>
                <a:cs typeface="Arial" panose="020B0604020202020204" pitchFamily="34" charset="0"/>
              </a:rPr>
              <a:t>Compute S-O redundancy scores for each &lt;subject, object, top-one relation&gt;</a:t>
            </a:r>
          </a:p>
          <a:p>
            <a:pPr marL="0" lvl="1">
              <a:lnSpc>
                <a:spcPct val="100000"/>
              </a:lnSpc>
            </a:pPr>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Sort tuples </a:t>
            </a:r>
            <a:r>
              <a:rPr lang="en-US" altLang="zh-CN" sz="1700" dirty="0">
                <a:latin typeface="Arial" panose="020B0604020202020204" pitchFamily="34" charset="0"/>
                <a:cs typeface="Arial" panose="020B0604020202020204" pitchFamily="34" charset="0"/>
              </a:rPr>
              <a:t>in </a:t>
            </a:r>
            <a:r>
              <a:rPr lang="en-US" altLang="zh-CN" sz="1700" dirty="0" smtClean="0">
                <a:latin typeface="Arial" panose="020B0604020202020204" pitchFamily="34" charset="0"/>
                <a:cs typeface="Arial" panose="020B0604020202020204" pitchFamily="34" charset="0"/>
              </a:rPr>
              <a:t>descending order of the scores, and store them in a max-heap</a:t>
            </a:r>
            <a:endParaRPr lang="en-US" altLang="zh-CN" sz="1700" dirty="0">
              <a:latin typeface="Arial" panose="020B0604020202020204" pitchFamily="34" charset="0"/>
              <a:cs typeface="Arial" panose="020B0604020202020204" pitchFamily="34" charset="0"/>
            </a:endParaRPr>
          </a:p>
        </p:txBody>
      </p:sp>
      <p:sp>
        <p:nvSpPr>
          <p:cNvPr id="19" name="下箭头 18"/>
          <p:cNvSpPr/>
          <p:nvPr/>
        </p:nvSpPr>
        <p:spPr>
          <a:xfrm>
            <a:off x="3712544" y="2960132"/>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圆角矩形标注 26"/>
          <p:cNvSpPr/>
          <p:nvPr/>
        </p:nvSpPr>
        <p:spPr>
          <a:xfrm>
            <a:off x="5514759" y="5598620"/>
            <a:ext cx="2872699" cy="803935"/>
          </a:xfrm>
          <a:prstGeom prst="wedgeRoundRectCallout">
            <a:avLst>
              <a:gd name="adj1" fmla="val -33598"/>
              <a:gd name="adj2" fmla="val -7728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Stage 1 greatly reduces the </a:t>
            </a:r>
            <a:r>
              <a:rPr lang="en-US" altLang="zh-CN" dirty="0" smtClean="0"/>
              <a:t>variables </a:t>
            </a:r>
            <a:r>
              <a:rPr lang="en-US" altLang="zh-CN" dirty="0"/>
              <a:t>and constraints </a:t>
            </a:r>
            <a:r>
              <a:rPr lang="en-US" altLang="zh-CN" dirty="0" smtClean="0"/>
              <a:t>encoded in the ILP</a:t>
            </a:r>
            <a:endParaRPr lang="en-US" altLang="zh-CN" dirty="0"/>
          </a:p>
        </p:txBody>
      </p:sp>
      <p:sp>
        <p:nvSpPr>
          <p:cNvPr id="28" name="圆角矩形标注 27"/>
          <p:cNvSpPr/>
          <p:nvPr/>
        </p:nvSpPr>
        <p:spPr>
          <a:xfrm>
            <a:off x="5295891" y="2846195"/>
            <a:ext cx="3712618" cy="547669"/>
          </a:xfrm>
          <a:prstGeom prst="wedgeRoundRectCallout">
            <a:avLst>
              <a:gd name="adj1" fmla="val -33463"/>
              <a:gd name="adj2" fmla="val -7098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To avoid error propagation, using the top-one relations of mentions only</a:t>
            </a:r>
          </a:p>
        </p:txBody>
      </p:sp>
    </p:spTree>
    <p:extLst>
      <p:ext uri="{BB962C8B-B14F-4D97-AF65-F5344CB8AC3E}">
        <p14:creationId xmlns:p14="http://schemas.microsoft.com/office/powerpoint/2010/main" val="25376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50"/>
                                        <p:tgtEl>
                                          <p:spTgt spid="16"/>
                                        </p:tgtEl>
                                      </p:cBhvr>
                                    </p:animEffect>
                                    <p:anim calcmode="lin" valueType="num">
                                      <p:cBhvr>
                                        <p:cTn id="15" dur="250" fill="hold"/>
                                        <p:tgtEl>
                                          <p:spTgt spid="16"/>
                                        </p:tgtEl>
                                        <p:attrNameLst>
                                          <p:attrName>ppt_x</p:attrName>
                                        </p:attrNameLst>
                                      </p:cBhvr>
                                      <p:tavLst>
                                        <p:tav tm="0">
                                          <p:val>
                                            <p:strVal val="#ppt_x"/>
                                          </p:val>
                                        </p:tav>
                                        <p:tav tm="100000">
                                          <p:val>
                                            <p:strVal val="#ppt_x"/>
                                          </p:val>
                                        </p:tav>
                                      </p:tavLst>
                                    </p:anim>
                                    <p:anim calcmode="lin" valueType="num">
                                      <p:cBhvr>
                                        <p:cTn id="1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250"/>
                                        <p:tgtEl>
                                          <p:spTgt spid="27"/>
                                        </p:tgtEl>
                                      </p:cBhvr>
                                    </p:animEffect>
                                    <p:anim calcmode="lin" valueType="num">
                                      <p:cBhvr>
                                        <p:cTn id="22" dur="250" fill="hold"/>
                                        <p:tgtEl>
                                          <p:spTgt spid="27"/>
                                        </p:tgtEl>
                                        <p:attrNameLst>
                                          <p:attrName>ppt_x</p:attrName>
                                        </p:attrNameLst>
                                      </p:cBhvr>
                                      <p:tavLst>
                                        <p:tav tm="0">
                                          <p:val>
                                            <p:strVal val="#ppt_x"/>
                                          </p:val>
                                        </p:tav>
                                        <p:tav tm="100000">
                                          <p:val>
                                            <p:strVal val="#ppt_x"/>
                                          </p:val>
                                        </p:tav>
                                      </p:tavLst>
                                    </p:anim>
                                    <p:anim calcmode="lin" valueType="num">
                                      <p:cBhvr>
                                        <p:cTn id="23"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633859" cy="904874"/>
          </a:xfrm>
        </p:spPr>
        <p:txBody>
          <a:bodyPr>
            <a:normAutofit/>
          </a:bodyPr>
          <a:lstStyle/>
          <a:p>
            <a:r>
              <a:rPr lang="en-US" altLang="zh-CN" b="1" dirty="0"/>
              <a:t>Stage 2: </a:t>
            </a:r>
            <a:r>
              <a:rPr lang="en-US" altLang="zh-CN" b="1" dirty="0" smtClean="0"/>
              <a:t>Integer </a:t>
            </a:r>
            <a:r>
              <a:rPr lang="en-US" altLang="zh-CN" b="1" dirty="0"/>
              <a:t>Linear </a:t>
            </a:r>
            <a:r>
              <a:rPr lang="en-US" altLang="zh-CN" b="1" dirty="0" smtClean="0"/>
              <a:t>Programming</a:t>
            </a:r>
            <a:endParaRPr lang="en-US" altLang="zh-CN" b="1" dirty="0"/>
          </a:p>
        </p:txBody>
      </p:sp>
      <p:sp>
        <p:nvSpPr>
          <p:cNvPr id="4" name="灯片编号占位符 3"/>
          <p:cNvSpPr>
            <a:spLocks noGrp="1"/>
          </p:cNvSpPr>
          <p:nvPr>
            <p:ph type="sldNum" sz="quarter" idx="12"/>
          </p:nvPr>
        </p:nvSpPr>
        <p:spPr>
          <a:xfrm>
            <a:off x="6951109" y="6489911"/>
            <a:ext cx="2057400" cy="365125"/>
          </a:xfrm>
        </p:spPr>
        <p:txBody>
          <a:bodyPr/>
          <a:lstStyle/>
          <a:p>
            <a:fld id="{E3756F1F-84DF-4859-8AE8-4B3E0E674450}" type="slidenum">
              <a:rPr lang="zh-CN" altLang="en-US" smtClean="0"/>
              <a:pPr/>
              <a:t>12</a:t>
            </a:fld>
            <a:endParaRPr lang="zh-CN" altLang="en-US" dirty="0"/>
          </a:p>
        </p:txBody>
      </p:sp>
      <p:sp>
        <p:nvSpPr>
          <p:cNvPr id="26" name="内容占位符 2"/>
          <p:cNvSpPr txBox="1">
            <a:spLocks/>
          </p:cNvSpPr>
          <p:nvPr/>
        </p:nvSpPr>
        <p:spPr>
          <a:xfrm>
            <a:off x="323594" y="1129773"/>
            <a:ext cx="8246838" cy="170338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Hard Decisions Making </a:t>
            </a:r>
          </a:p>
          <a:p>
            <a:pPr marL="594900" lvl="1" indent="-342900"/>
            <a:r>
              <a:rPr lang="en-US" altLang="zh-CN" sz="1800" dirty="0" smtClean="0">
                <a:latin typeface="Arial" panose="020B0604020202020204" pitchFamily="34" charset="0"/>
              </a:rPr>
              <a:t>Find </a:t>
            </a:r>
            <a:r>
              <a:rPr lang="en-US" altLang="zh-CN" sz="1800" dirty="0">
                <a:latin typeface="Arial" panose="020B0604020202020204" pitchFamily="34" charset="0"/>
              </a:rPr>
              <a:t>an </a:t>
            </a:r>
            <a:r>
              <a:rPr lang="en-US" altLang="zh-CN" sz="1800" dirty="0" smtClean="0">
                <a:latin typeface="Arial" panose="020B0604020202020204" pitchFamily="34" charset="0"/>
              </a:rPr>
              <a:t>optimal configuration </a:t>
            </a:r>
            <a:r>
              <a:rPr lang="en-US" altLang="zh-CN" sz="1800" dirty="0">
                <a:latin typeface="Arial" panose="020B0604020202020204" pitchFamily="34" charset="0"/>
              </a:rPr>
              <a:t>for the remaining </a:t>
            </a:r>
            <a:r>
              <a:rPr lang="en-US" altLang="zh-CN" sz="1800" dirty="0" smtClean="0">
                <a:latin typeface="Arial" panose="020B0604020202020204" pitchFamily="34" charset="0"/>
              </a:rPr>
              <a:t>candidates</a:t>
            </a:r>
          </a:p>
          <a:p>
            <a:pPr marL="594900" lvl="1" indent="-342900"/>
            <a:r>
              <a:rPr lang="en-US" altLang="zh-CN" sz="1800" dirty="0">
                <a:latin typeface="Arial" panose="020B0604020202020204" pitchFamily="34" charset="0"/>
              </a:rPr>
              <a:t>Utilize S-R, O-R, and R </a:t>
            </a:r>
            <a:r>
              <a:rPr lang="en-US" altLang="zh-CN" sz="1800" dirty="0" smtClean="0">
                <a:latin typeface="Arial" panose="020B0604020202020204" pitchFamily="34" charset="0"/>
              </a:rPr>
              <a:t>redundancies</a:t>
            </a:r>
          </a:p>
          <a:p>
            <a:pPr marL="594900" lvl="1" indent="-342900"/>
            <a:r>
              <a:rPr lang="en-US" altLang="zh-CN" sz="1800" dirty="0" smtClean="0">
                <a:latin typeface="Arial" panose="020B0604020202020204" pitchFamily="34" charset="0"/>
              </a:rPr>
              <a:t>Solve the </a:t>
            </a:r>
            <a:r>
              <a:rPr lang="en-US" altLang="zh-CN" sz="1800" dirty="0">
                <a:latin typeface="Arial" panose="020B0604020202020204" pitchFamily="34" charset="0"/>
              </a:rPr>
              <a:t>disagreements by domain and uniqueness constraints</a:t>
            </a:r>
            <a:endParaRPr lang="pt-BR" altLang="zh-CN" sz="1800" dirty="0" smtClean="0">
              <a:latin typeface="Arial" panose="020B0604020202020204" pitchFamily="34" charset="0"/>
            </a:endParaRPr>
          </a:p>
          <a:p>
            <a:pPr marL="594900" lvl="1" indent="-342900"/>
            <a:r>
              <a:rPr lang="en-US" altLang="zh-CN" sz="1800" dirty="0" smtClean="0">
                <a:latin typeface="Arial" panose="020B0604020202020204" pitchFamily="34" charset="0"/>
              </a:rPr>
              <a:t>Adopt </a:t>
            </a:r>
            <a:r>
              <a:rPr lang="en-US" altLang="zh-CN" sz="1800" dirty="0">
                <a:latin typeface="Arial" panose="020B0604020202020204" pitchFamily="34" charset="0"/>
              </a:rPr>
              <a:t>the ILP tool “IBM ILOG CPLEX”</a:t>
            </a:r>
          </a:p>
        </p:txBody>
      </p:sp>
      <p:sp>
        <p:nvSpPr>
          <p:cNvPr id="32" name="内容占位符 2"/>
          <p:cNvSpPr txBox="1">
            <a:spLocks/>
          </p:cNvSpPr>
          <p:nvPr/>
        </p:nvSpPr>
        <p:spPr>
          <a:xfrm>
            <a:off x="410277" y="4753754"/>
            <a:ext cx="8523690" cy="885956"/>
          </a:xfrm>
          <a:prstGeom prst="rect">
            <a:avLst/>
          </a:prstGeom>
          <a:ln w="19050">
            <a:noFill/>
          </a:ln>
        </p:spPr>
        <p:txBody>
          <a:bodyPr vert="horz" lIns="91440" tIns="45720" rIns="91440" bIns="45720" rtlCol="0">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nSpc>
                <a:spcPct val="120000"/>
              </a:lnSpc>
              <a:buNone/>
            </a:pPr>
            <a:r>
              <a:rPr lang="en-US" altLang="zh-CN" sz="1800" dirty="0" smtClean="0">
                <a:solidFill>
                  <a:srgbClr val="00B050"/>
                </a:solidFill>
                <a:latin typeface="Arial" panose="020B0604020202020204" pitchFamily="34" charset="0"/>
              </a:rPr>
              <a:t>①</a:t>
            </a:r>
            <a:r>
              <a:rPr lang="en-US" altLang="zh-CN" sz="1800" dirty="0" smtClean="0">
                <a:latin typeface="Arial" panose="020B0604020202020204" pitchFamily="34" charset="0"/>
              </a:rPr>
              <a:t> Encourage to select candidates meeting the domain requirements of relations</a:t>
            </a:r>
          </a:p>
          <a:p>
            <a:pPr marL="36000" indent="0">
              <a:lnSpc>
                <a:spcPct val="120000"/>
              </a:lnSpc>
              <a:buNone/>
            </a:pPr>
            <a:r>
              <a:rPr lang="en-US" altLang="zh-CN" sz="1800" b="1" dirty="0" smtClean="0">
                <a:solidFill>
                  <a:srgbClr val="FFC000"/>
                </a:solidFill>
                <a:latin typeface="Arial" panose="020B0604020202020204" pitchFamily="34" charset="0"/>
              </a:rPr>
              <a:t>②</a:t>
            </a:r>
            <a:r>
              <a:rPr lang="en-US" altLang="zh-CN" sz="1800" dirty="0" smtClean="0">
                <a:latin typeface="Arial" panose="020B0604020202020204" pitchFamily="34" charset="0"/>
              </a:rPr>
              <a:t> Consider decisions produced by local extractors. </a:t>
            </a:r>
            <a:endParaRPr lang="en-US" altLang="zh-CN" sz="1800" dirty="0">
              <a:latin typeface="Arial" panose="020B0604020202020204" pitchFamily="34" charset="0"/>
            </a:endParaRPr>
          </a:p>
        </p:txBody>
      </p:sp>
      <p:sp>
        <p:nvSpPr>
          <p:cNvPr id="17" name="内容占位符 2"/>
          <p:cNvSpPr txBox="1">
            <a:spLocks/>
          </p:cNvSpPr>
          <p:nvPr/>
        </p:nvSpPr>
        <p:spPr>
          <a:xfrm>
            <a:off x="323594" y="2939158"/>
            <a:ext cx="8246838" cy="6763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Objective Function</a:t>
            </a:r>
          </a:p>
          <a:p>
            <a:pPr marL="594900" lvl="1" indent="-342900"/>
            <a:r>
              <a:rPr lang="en-US" altLang="zh-CN" sz="1800" dirty="0" smtClean="0">
                <a:latin typeface="Arial" panose="020B0604020202020204" pitchFamily="34" charset="0"/>
              </a:rPr>
              <a:t>Maximize </a:t>
            </a:r>
            <a:r>
              <a:rPr lang="en-US" altLang="zh-CN" sz="1800" dirty="0">
                <a:latin typeface="Arial" panose="020B0604020202020204" pitchFamily="34" charset="0"/>
              </a:rPr>
              <a:t>the overall </a:t>
            </a:r>
            <a:r>
              <a:rPr lang="en-US" altLang="zh-CN" sz="1800" dirty="0" smtClean="0">
                <a:latin typeface="Arial" panose="020B0604020202020204" pitchFamily="34" charset="0"/>
              </a:rPr>
              <a:t>confidence of </a:t>
            </a:r>
            <a:r>
              <a:rPr lang="en-US" altLang="zh-CN" sz="1800" dirty="0">
                <a:latin typeface="Arial" panose="020B0604020202020204" pitchFamily="34" charset="0"/>
              </a:rPr>
              <a:t>the made </a:t>
            </a:r>
            <a:r>
              <a:rPr lang="en-US" altLang="zh-CN" sz="1800" dirty="0" smtClean="0">
                <a:latin typeface="Arial" panose="020B0604020202020204" pitchFamily="34" charset="0"/>
              </a:rPr>
              <a:t>decisions</a:t>
            </a:r>
          </a:p>
        </p:txBody>
      </p:sp>
      <p:cxnSp>
        <p:nvCxnSpPr>
          <p:cNvPr id="6" name="直接连接符 5"/>
          <p:cNvCxnSpPr/>
          <p:nvPr/>
        </p:nvCxnSpPr>
        <p:spPr>
          <a:xfrm>
            <a:off x="2743200" y="4409258"/>
            <a:ext cx="2775585" cy="2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3243" y="4374078"/>
            <a:ext cx="415498" cy="369332"/>
          </a:xfrm>
          <a:prstGeom prst="rect">
            <a:avLst/>
          </a:prstGeom>
          <a:noFill/>
        </p:spPr>
        <p:txBody>
          <a:bodyPr wrap="none" rtlCol="0">
            <a:spAutoFit/>
          </a:bodyPr>
          <a:lstStyle/>
          <a:p>
            <a:r>
              <a:rPr lang="zh-CN" altLang="en-US" b="1" dirty="0">
                <a:solidFill>
                  <a:srgbClr val="00B050"/>
                </a:solidFill>
              </a:rPr>
              <a:t>①</a:t>
            </a:r>
          </a:p>
        </p:txBody>
      </p:sp>
      <p:cxnSp>
        <p:nvCxnSpPr>
          <p:cNvPr id="22" name="直接连接符 21"/>
          <p:cNvCxnSpPr/>
          <p:nvPr/>
        </p:nvCxnSpPr>
        <p:spPr>
          <a:xfrm>
            <a:off x="5859544" y="4409258"/>
            <a:ext cx="1201656"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52623" y="4388256"/>
            <a:ext cx="415498" cy="369332"/>
          </a:xfrm>
          <a:prstGeom prst="rect">
            <a:avLst/>
          </a:prstGeom>
          <a:noFill/>
        </p:spPr>
        <p:txBody>
          <a:bodyPr wrap="none" rtlCol="0">
            <a:spAutoFit/>
          </a:bodyPr>
          <a:lstStyle/>
          <a:p>
            <a:r>
              <a:rPr lang="zh-CN" altLang="en-US" b="1" dirty="0" smtClean="0">
                <a:solidFill>
                  <a:srgbClr val="FFC000"/>
                </a:solidFill>
              </a:rPr>
              <a:t>②</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1" name="内容占位符 2"/>
              <p:cNvSpPr txBox="1">
                <a:spLocks/>
              </p:cNvSpPr>
              <p:nvPr/>
            </p:nvSpPr>
            <p:spPr>
              <a:xfrm>
                <a:off x="323594" y="3599011"/>
                <a:ext cx="8246838" cy="80572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14:m>
                  <m:oMathPara xmlns:m="http://schemas.openxmlformats.org/officeDocument/2006/math">
                    <m:oMathParaPr>
                      <m:jc m:val="centerGroup"/>
                    </m:oMathParaPr>
                    <m:oMath xmlns:m="http://schemas.openxmlformats.org/officeDocument/2006/math">
                      <m:r>
                        <m:rPr>
                          <m:sty m:val="p"/>
                        </m:rPr>
                        <a:rPr lang="en-US" altLang="zh-CN" sz="1800" dirty="0">
                          <a:latin typeface="Cambria Math" panose="02040503050406030204" pitchFamily="18" charset="0"/>
                        </a:rPr>
                        <m:t>max</m:t>
                      </m:r>
                      <m:r>
                        <a:rPr lang="en-US" altLang="zh-CN" sz="1800" b="0" i="0" dirty="0" smtClean="0">
                          <a:latin typeface="Cambria Math" panose="02040503050406030204" pitchFamily="18" charset="0"/>
                        </a:rPr>
                        <m:t> </m:t>
                      </m:r>
                      <m:nary>
                        <m:naryPr>
                          <m:chr m:val="∑"/>
                          <m:supHide m:val="on"/>
                          <m:ctrlPr>
                            <a:rPr lang="en-US" altLang="zh-CN" sz="1800" b="0" i="1" dirty="0" smtClean="0">
                              <a:latin typeface="Cambria Math" panose="02040503050406030204" pitchFamily="18" charset="0"/>
                            </a:rPr>
                          </m:ctrlPr>
                        </m:naryPr>
                        <m:sub>
                          <m:r>
                            <m:rPr>
                              <m:brk m:alnAt="7"/>
                            </m:rP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ea typeface="Cambria Math" panose="02040503050406030204" pitchFamily="18" charset="0"/>
                            </a:rPr>
                            <m:t>∈</m:t>
                          </m:r>
                          <m:r>
                            <a:rPr lang="en-US" altLang="zh-CN" sz="1800" b="0" i="1" dirty="0" smtClean="0">
                              <a:latin typeface="Cambria Math" panose="02040503050406030204" pitchFamily="18" charset="0"/>
                              <a:ea typeface="Cambria Math" panose="02040503050406030204" pitchFamily="18" charset="0"/>
                            </a:rPr>
                            <m:t>𝑀</m:t>
                          </m:r>
                          <m:r>
                            <a:rPr lang="en-US" altLang="zh-CN" sz="1800" b="0" i="1" dirty="0" smtClean="0">
                              <a:latin typeface="Cambria Math" panose="02040503050406030204" pitchFamily="18" charset="0"/>
                              <a:ea typeface="Cambria Math" panose="02040503050406030204" pitchFamily="18" charset="0"/>
                            </a:rPr>
                            <m:t>, </m:t>
                          </m:r>
                          <m:r>
                            <a:rPr lang="en-US" altLang="zh-CN" sz="1800" b="0" i="1" dirty="0" smtClean="0">
                              <a:latin typeface="Cambria Math" panose="02040503050406030204" pitchFamily="18" charset="0"/>
                              <a:ea typeface="Cambria Math" panose="02040503050406030204" pitchFamily="18" charset="0"/>
                            </a:rPr>
                            <m:t>𝑟</m:t>
                          </m:r>
                          <m:r>
                            <a:rPr lang="en-US" altLang="zh-CN" sz="1800" b="0" i="1" dirty="0" smtClean="0">
                              <a:latin typeface="Cambria Math" panose="02040503050406030204" pitchFamily="18" charset="0"/>
                              <a:ea typeface="Cambria Math" panose="02040503050406030204" pitchFamily="18" charset="0"/>
                            </a:rPr>
                            <m:t>∈</m:t>
                          </m:r>
                          <m:sSup>
                            <m:sSupPr>
                              <m:ctrlPr>
                                <a:rPr lang="en-US" altLang="zh-CN" sz="1800" b="0" i="1" dirty="0" smtClean="0">
                                  <a:latin typeface="Cambria Math" panose="02040503050406030204" pitchFamily="18" charset="0"/>
                                  <a:ea typeface="Cambria Math" panose="02040503050406030204" pitchFamily="18" charset="0"/>
                                </a:rPr>
                              </m:ctrlPr>
                            </m:sSupPr>
                            <m:e>
                              <m:r>
                                <a:rPr lang="en-US" altLang="zh-CN" sz="1800" b="0" i="1" dirty="0" smtClean="0">
                                  <a:latin typeface="Cambria Math" panose="02040503050406030204" pitchFamily="18" charset="0"/>
                                  <a:ea typeface="Cambria Math" panose="02040503050406030204" pitchFamily="18" charset="0"/>
                                </a:rPr>
                                <m:t>𝑅</m:t>
                              </m:r>
                            </m:e>
                            <m:sup>
                              <m:r>
                                <a:rPr lang="en-US" altLang="zh-CN" sz="1800" b="0" i="1" dirty="0" smtClean="0">
                                  <a:latin typeface="Cambria Math" panose="02040503050406030204" pitchFamily="18" charset="0"/>
                                  <a:ea typeface="Cambria Math" panose="02040503050406030204" pitchFamily="18" charset="0"/>
                                </a:rPr>
                                <m:t>𝑚</m:t>
                              </m:r>
                            </m:sup>
                          </m:sSup>
                        </m:sub>
                        <m:sup/>
                        <m:e>
                          <m:d>
                            <m:dPr>
                              <m:ctrlPr>
                                <a:rPr lang="en-US" altLang="zh-CN" sz="1800" b="0" i="1" dirty="0" smtClean="0">
                                  <a:latin typeface="Cambria Math" panose="02040503050406030204" pitchFamily="18" charset="0"/>
                                </a:rPr>
                              </m:ctrlPr>
                            </m:dPr>
                            <m:e>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𝑜</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𝑜</m:t>
                                  </m:r>
                                </m:e>
                              </m:d>
                              <m:r>
                                <a:rPr lang="en-US" altLang="zh-CN" sz="1800" b="0" i="1" dirty="0" smtClean="0">
                                  <a:latin typeface="Cambria Math" panose="02040503050406030204" pitchFamily="18" charset="0"/>
                                </a:rPr>
                                <m:t>+</m:t>
                              </m:r>
                              <m:nary>
                                <m:naryPr>
                                  <m:chr m:val="∑"/>
                                  <m:supHide m:val="on"/>
                                  <m:ctrlPr>
                                    <a:rPr lang="en-US" altLang="zh-CN" sz="1800" b="0" i="1" dirty="0" smtClean="0">
                                      <a:latin typeface="Cambria Math" panose="02040503050406030204" pitchFamily="18" charset="0"/>
                                    </a:rPr>
                                  </m:ctrlPr>
                                </m:naryPr>
                                <m:sub>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𝑚</m:t>
                                      </m:r>
                                    </m:e>
                                    <m:sup>
                                      <m:r>
                                        <a:rPr lang="en-US" altLang="zh-CN" sz="1800" b="0" i="1" dirty="0" smtClean="0">
                                          <a:latin typeface="Cambria Math" panose="02040503050406030204" pitchFamily="18" charset="0"/>
                                        </a:rPr>
                                        <m:t>′</m:t>
                                      </m:r>
                                    </m:sup>
                                  </m:sSup>
                                  <m:r>
                                    <m:rPr>
                                      <m:brk m:alnAt="7"/>
                                    </m:rPr>
                                    <a:rPr lang="en-US" altLang="zh-CN" sz="1800" b="0" i="1" dirty="0" smtClean="0">
                                      <a:latin typeface="Cambria Math" panose="02040503050406030204" pitchFamily="18" charset="0"/>
                                      <a:ea typeface="Cambria Math" panose="02040503050406030204" pitchFamily="18" charset="0"/>
                                    </a:rPr>
                                    <m:t>∈</m:t>
                                  </m:r>
                                  <m:sSub>
                                    <m:sSubPr>
                                      <m:ctrlPr>
                                        <a:rPr lang="en-US" altLang="zh-CN" sz="1800" b="0" i="1" dirty="0" smtClean="0">
                                          <a:latin typeface="Cambria Math" panose="02040503050406030204" pitchFamily="18" charset="0"/>
                                          <a:ea typeface="Cambria Math" panose="02040503050406030204" pitchFamily="18" charset="0"/>
                                        </a:rPr>
                                      </m:ctrlPr>
                                    </m:sSubPr>
                                    <m:e>
                                      <m:r>
                                        <a:rPr lang="en-US" altLang="zh-CN" sz="1800" b="0" i="1" dirty="0" smtClean="0">
                                          <a:latin typeface="Cambria Math" panose="02040503050406030204" pitchFamily="18" charset="0"/>
                                          <a:ea typeface="Cambria Math" panose="02040503050406030204" pitchFamily="18" charset="0"/>
                                        </a:rPr>
                                        <m:t>𝑀</m:t>
                                      </m:r>
                                    </m:e>
                                    <m:sub>
                                      <m:r>
                                        <a:rPr lang="en-US" altLang="zh-CN" sz="1800" b="0" i="1" dirty="0" smtClean="0">
                                          <a:latin typeface="Cambria Math" panose="02040503050406030204" pitchFamily="18" charset="0"/>
                                          <a:ea typeface="Cambria Math" panose="02040503050406030204" pitchFamily="18" charset="0"/>
                                        </a:rPr>
                                        <m:t>𝑚</m:t>
                                      </m:r>
                                    </m:sub>
                                  </m:sSub>
                                </m:sub>
                                <m:sup/>
                                <m:e>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𝑚</m:t>
                                      </m:r>
                                    </m:e>
                                    <m:sup>
                                      <m:r>
                                        <a:rPr lang="en-US" altLang="zh-CN" sz="1800" i="1" dirty="0">
                                          <a:latin typeface="Cambria Math" panose="02040503050406030204" pitchFamily="18" charset="0"/>
                                        </a:rPr>
                                        <m:t>′</m:t>
                                      </m:r>
                                    </m:sup>
                                  </m:sSup>
                                  <m:d>
                                    <m:dPr>
                                      <m:begChr m:val="["/>
                                      <m:endChr m:val="]"/>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e>
                              </m:nary>
                            </m:e>
                          </m:d>
                          <m:sSubSup>
                            <m:sSubSupPr>
                              <m:ctrlPr>
                                <a:rPr lang="en-US" altLang="zh-CN" sz="1800" b="0" i="1" dirty="0" smtClean="0">
                                  <a:latin typeface="Cambria Math" panose="02040503050406030204" pitchFamily="18" charset="0"/>
                                </a:rPr>
                              </m:ctrlPr>
                            </m:sSubSupPr>
                            <m:e>
                              <m:r>
                                <a:rPr lang="en-US" altLang="zh-CN" sz="1800" b="0" i="1" dirty="0" smtClean="0">
                                  <a:latin typeface="Cambria Math" panose="02040503050406030204" pitchFamily="18" charset="0"/>
                                </a:rPr>
                                <m:t>𝑣</m:t>
                              </m:r>
                            </m:e>
                            <m:sub>
                              <m:r>
                                <a:rPr lang="en-US" altLang="zh-CN" sz="1800" b="0" i="1" dirty="0" smtClean="0">
                                  <a:latin typeface="Cambria Math" panose="02040503050406030204" pitchFamily="18" charset="0"/>
                                </a:rPr>
                                <m:t>𝑚</m:t>
                              </m:r>
                            </m:sub>
                            <m:sup>
                              <m:r>
                                <a:rPr lang="en-US" altLang="zh-CN" sz="1800" b="0" i="1" dirty="0" smtClean="0">
                                  <a:latin typeface="Cambria Math" panose="02040503050406030204" pitchFamily="18" charset="0"/>
                                </a:rPr>
                                <m:t>𝑟</m:t>
                              </m:r>
                            </m:sup>
                          </m:sSubSup>
                        </m:e>
                      </m:nary>
                    </m:oMath>
                  </m:oMathPara>
                </a14:m>
                <a:endParaRPr lang="en-US" altLang="zh-CN" sz="2000" dirty="0" smtClean="0">
                  <a:latin typeface="Arial" panose="020B0604020202020204" pitchFamily="34" charset="0"/>
                </a:endParaRPr>
              </a:p>
            </p:txBody>
          </p:sp>
        </mc:Choice>
        <mc:Fallback xmlns="">
          <p:sp>
            <p:nvSpPr>
              <p:cNvPr id="11" name="内容占位符 2"/>
              <p:cNvSpPr txBox="1">
                <a:spLocks noRot="1" noChangeAspect="1" noMove="1" noResize="1" noEditPoints="1" noAdjustHandles="1" noChangeArrowheads="1" noChangeShapeType="1" noTextEdit="1"/>
              </p:cNvSpPr>
              <p:nvPr/>
            </p:nvSpPr>
            <p:spPr>
              <a:xfrm>
                <a:off x="323594" y="3599011"/>
                <a:ext cx="8246838" cy="805724"/>
              </a:xfrm>
              <a:prstGeom prst="rect">
                <a:avLst/>
              </a:prstGeom>
              <a:blipFill rotWithShape="0">
                <a:blip r:embed="rId3"/>
                <a:stretch>
                  <a:fillRect t="-126316" b="-153383"/>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790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anim calcmode="lin" valueType="num">
                                      <p:cBhvr>
                                        <p:cTn id="8" dur="250" fill="hold"/>
                                        <p:tgtEl>
                                          <p:spTgt spid="17"/>
                                        </p:tgtEl>
                                        <p:attrNameLst>
                                          <p:attrName>ppt_x</p:attrName>
                                        </p:attrNameLst>
                                      </p:cBhvr>
                                      <p:tavLst>
                                        <p:tav tm="0">
                                          <p:val>
                                            <p:strVal val="#ppt_x"/>
                                          </p:val>
                                        </p:tav>
                                        <p:tav tm="100000">
                                          <p:val>
                                            <p:strVal val="#ppt_x"/>
                                          </p:val>
                                        </p:tav>
                                      </p:tavLst>
                                    </p:anim>
                                    <p:anim calcmode="lin" valueType="num">
                                      <p:cBhvr>
                                        <p:cTn id="9" dur="25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250"/>
                                        <p:tgtEl>
                                          <p:spTgt spid="32"/>
                                        </p:tgtEl>
                                      </p:cBhvr>
                                    </p:animEffect>
                                    <p:anim calcmode="lin" valueType="num">
                                      <p:cBhvr>
                                        <p:cTn id="18" dur="250" fill="hold"/>
                                        <p:tgtEl>
                                          <p:spTgt spid="32"/>
                                        </p:tgtEl>
                                        <p:attrNameLst>
                                          <p:attrName>ppt_x</p:attrName>
                                        </p:attrNameLst>
                                      </p:cBhvr>
                                      <p:tavLst>
                                        <p:tav tm="0">
                                          <p:val>
                                            <p:strVal val="#ppt_x"/>
                                          </p:val>
                                        </p:tav>
                                        <p:tav tm="100000">
                                          <p:val>
                                            <p:strVal val="#ppt_x"/>
                                          </p:val>
                                        </p:tav>
                                      </p:tavLst>
                                    </p:anim>
                                    <p:anim calcmode="lin" valueType="num">
                                      <p:cBhvr>
                                        <p:cTn id="19" dur="25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anim calcmode="lin" valueType="num">
                                      <p:cBhvr>
                                        <p:cTn id="23" dur="250" fill="hold"/>
                                        <p:tgtEl>
                                          <p:spTgt spid="6"/>
                                        </p:tgtEl>
                                        <p:attrNameLst>
                                          <p:attrName>ppt_x</p:attrName>
                                        </p:attrNameLst>
                                      </p:cBhvr>
                                      <p:tavLst>
                                        <p:tav tm="0">
                                          <p:val>
                                            <p:strVal val="#ppt_x"/>
                                          </p:val>
                                        </p:tav>
                                        <p:tav tm="100000">
                                          <p:val>
                                            <p:strVal val="#ppt_x"/>
                                          </p:val>
                                        </p:tav>
                                      </p:tavLst>
                                    </p:anim>
                                    <p:anim calcmode="lin" valueType="num">
                                      <p:cBhvr>
                                        <p:cTn id="24" dur="2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anim calcmode="lin" valueType="num">
                                      <p:cBhvr>
                                        <p:cTn id="28" dur="250" fill="hold"/>
                                        <p:tgtEl>
                                          <p:spTgt spid="22"/>
                                        </p:tgtEl>
                                        <p:attrNameLst>
                                          <p:attrName>ppt_x</p:attrName>
                                        </p:attrNameLst>
                                      </p:cBhvr>
                                      <p:tavLst>
                                        <p:tav tm="0">
                                          <p:val>
                                            <p:strVal val="#ppt_x"/>
                                          </p:val>
                                        </p:tav>
                                        <p:tav tm="100000">
                                          <p:val>
                                            <p:strVal val="#ppt_x"/>
                                          </p:val>
                                        </p:tav>
                                      </p:tavLst>
                                    </p:anim>
                                    <p:anim calcmode="lin" valueType="num">
                                      <p:cBhvr>
                                        <p:cTn id="29" dur="25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anim calcmode="lin" valueType="num">
                                      <p:cBhvr>
                                        <p:cTn id="33" dur="250" fill="hold"/>
                                        <p:tgtEl>
                                          <p:spTgt spid="8"/>
                                        </p:tgtEl>
                                        <p:attrNameLst>
                                          <p:attrName>ppt_x</p:attrName>
                                        </p:attrNameLst>
                                      </p:cBhvr>
                                      <p:tavLst>
                                        <p:tav tm="0">
                                          <p:val>
                                            <p:strVal val="#ppt_x"/>
                                          </p:val>
                                        </p:tav>
                                        <p:tav tm="100000">
                                          <p:val>
                                            <p:strVal val="#ppt_x"/>
                                          </p:val>
                                        </p:tav>
                                      </p:tavLst>
                                    </p:anim>
                                    <p:anim calcmode="lin" valueType="num">
                                      <p:cBhvr>
                                        <p:cTn id="34" dur="2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50"/>
                                        <p:tgtEl>
                                          <p:spTgt spid="25"/>
                                        </p:tgtEl>
                                      </p:cBhvr>
                                    </p:animEffect>
                                    <p:anim calcmode="lin" valueType="num">
                                      <p:cBhvr>
                                        <p:cTn id="38" dur="250" fill="hold"/>
                                        <p:tgtEl>
                                          <p:spTgt spid="25"/>
                                        </p:tgtEl>
                                        <p:attrNameLst>
                                          <p:attrName>ppt_x</p:attrName>
                                        </p:attrNameLst>
                                      </p:cBhvr>
                                      <p:tavLst>
                                        <p:tav tm="0">
                                          <p:val>
                                            <p:strVal val="#ppt_x"/>
                                          </p:val>
                                        </p:tav>
                                        <p:tav tm="100000">
                                          <p:val>
                                            <p:strVal val="#ppt_x"/>
                                          </p:val>
                                        </p:tav>
                                      </p:tavLst>
                                    </p:anim>
                                    <p:anim calcmode="lin" valueType="num">
                                      <p:cBhvr>
                                        <p:cTn id="39"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8" grpId="0"/>
      <p:bldP spid="2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b="1" dirty="0"/>
              <a:t>Experimental </a:t>
            </a:r>
            <a:r>
              <a:rPr lang="en-US" altLang="zh-CN" b="1" dirty="0" smtClean="0"/>
              <a:t>Study</a:t>
            </a:r>
            <a:endParaRPr lang="en-US" altLang="zh-CN" b="1"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13</a:t>
            </a:fld>
            <a:endParaRPr lang="zh-CN" altLang="en-US" dirty="0"/>
          </a:p>
        </p:txBody>
      </p:sp>
    </p:spTree>
    <p:extLst>
      <p:ext uri="{BB962C8B-B14F-4D97-AF65-F5344CB8AC3E}">
        <p14:creationId xmlns:p14="http://schemas.microsoft.com/office/powerpoint/2010/main" val="1050937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a:t>Experimental </a:t>
            </a:r>
            <a:r>
              <a:rPr lang="en-US" altLang="zh-CN" b="1" dirty="0" smtClean="0"/>
              <a:t>Setups</a:t>
            </a:r>
            <a:endParaRPr lang="zh-CN" altLang="en-US" b="1" dirty="0"/>
          </a:p>
        </p:txBody>
      </p:sp>
      <p:sp>
        <p:nvSpPr>
          <p:cNvPr id="3" name="内容占位符 2"/>
          <p:cNvSpPr>
            <a:spLocks noGrp="1"/>
          </p:cNvSpPr>
          <p:nvPr>
            <p:ph idx="1"/>
          </p:nvPr>
        </p:nvSpPr>
        <p:spPr>
          <a:xfrm>
            <a:off x="374650" y="1132798"/>
            <a:ext cx="8394700" cy="448063"/>
          </a:xfrm>
        </p:spPr>
        <p:txBody>
          <a:bodyPr>
            <a:normAutofit/>
          </a:bodyPr>
          <a:lstStyle/>
          <a:p>
            <a:r>
              <a:rPr lang="en-US" altLang="zh-CN" sz="2000" b="1" dirty="0" smtClean="0"/>
              <a:t>Datasets</a:t>
            </a:r>
            <a:endParaRPr lang="zh-CN" altLang="en-US" sz="2400"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14</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89972654"/>
              </p:ext>
            </p:extLst>
          </p:nvPr>
        </p:nvGraphicFramePr>
        <p:xfrm>
          <a:off x="763784" y="1688951"/>
          <a:ext cx="7616431" cy="1087120"/>
        </p:xfrm>
        <a:graphic>
          <a:graphicData uri="http://schemas.openxmlformats.org/drawingml/2006/table">
            <a:tbl>
              <a:tblPr firstRow="1" bandRow="1">
                <a:tableStyleId>{9D7B26C5-4107-4FEC-AEDC-1716B250A1EF}</a:tableStyleId>
              </a:tblPr>
              <a:tblGrid>
                <a:gridCol w="987524"/>
                <a:gridCol w="1046136"/>
                <a:gridCol w="1805553"/>
                <a:gridCol w="1115878"/>
                <a:gridCol w="1108128"/>
                <a:gridCol w="155321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Corpora </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Sentence level local extractors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Relations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with unknown</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2">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DBpedia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MaxEnt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53162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38654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NN </a:t>
                      </a:r>
                      <a:r>
                        <a:rPr lang="en-US" altLang="zh-CN" sz="1600" b="0" dirty="0" smtClean="0">
                          <a:solidFill>
                            <a:schemeClr val="tx1"/>
                          </a:solidFill>
                          <a:latin typeface="Arial" panose="020B0604020202020204" pitchFamily="34" charset="0"/>
                          <a:cs typeface="Arial" panose="020B0604020202020204" pitchFamily="34" charset="0"/>
                        </a:rPr>
                        <a:t>[ACL’ 16]</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内容占位符 2"/>
          <p:cNvSpPr txBox="1">
            <a:spLocks/>
          </p:cNvSpPr>
          <p:nvPr/>
        </p:nvSpPr>
        <p:spPr>
          <a:xfrm>
            <a:off x="374650" y="3123171"/>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Algorithms</a:t>
            </a:r>
            <a:endParaRPr lang="zh-CN" altLang="en-US" sz="2000" b="1" dirty="0"/>
          </a:p>
        </p:txBody>
      </p:sp>
      <p:graphicFrame>
        <p:nvGraphicFramePr>
          <p:cNvPr id="9" name="表格 8"/>
          <p:cNvGraphicFramePr>
            <a:graphicFrameLocks noGrp="1"/>
          </p:cNvGraphicFramePr>
          <p:nvPr>
            <p:extLst>
              <p:ext uri="{D42A27DB-BD31-4B8C-83A1-F6EECF244321}">
                <p14:modId xmlns:p14="http://schemas.microsoft.com/office/powerpoint/2010/main" val="3685460591"/>
              </p:ext>
            </p:extLst>
          </p:nvPr>
        </p:nvGraphicFramePr>
        <p:xfrm>
          <a:off x="468313" y="3729366"/>
          <a:ext cx="8059848" cy="138176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err="1" smtClean="0">
                          <a:solidFill>
                            <a:schemeClr val="tx1"/>
                          </a:solidFill>
                          <a:latin typeface="Arial" panose="020B0604020202020204" pitchFamily="34" charset="0"/>
                          <a:cs typeface="Arial" panose="020B0604020202020204" pitchFamily="34" charset="0"/>
                        </a:rPr>
                        <a:t>eFIRE</a:t>
                      </a:r>
                      <a:r>
                        <a:rPr lang="en-US" altLang="zh-CN" sz="1600" b="0" dirty="0" smtClean="0">
                          <a:solidFill>
                            <a:schemeClr val="tx1"/>
                          </a:solidFill>
                          <a:latin typeface="Arial" panose="020B0604020202020204" pitchFamily="34" charset="0"/>
                          <a:cs typeface="Arial" panose="020B0604020202020204" pitchFamily="34" charset="0"/>
                        </a:rPr>
                        <a:t> (Ours)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b="0" dirty="0" smtClean="0">
                          <a:solidFill>
                            <a:schemeClr val="tx1"/>
                          </a:solidFill>
                          <a:latin typeface="Arial" panose="020B0604020202020204" pitchFamily="34" charset="0"/>
                          <a:cs typeface="Arial" panose="020B0604020202020204" pitchFamily="34" charset="0"/>
                        </a:rPr>
                        <a:t>The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asy </a:t>
                      </a:r>
                      <a:r>
                        <a:rPr lang="en-US" altLang="zh-CN" sz="1600" b="1" dirty="0" err="1" smtClean="0">
                          <a:solidFill>
                            <a:schemeClr val="tx1"/>
                          </a:solidFill>
                          <a:latin typeface="Arial" panose="020B0604020202020204" pitchFamily="34" charset="0"/>
                          <a:cs typeface="Arial" panose="020B0604020202020204" pitchFamily="34" charset="0"/>
                        </a:rPr>
                        <a:t>FI</a:t>
                      </a:r>
                      <a:r>
                        <a:rPr lang="en-US" altLang="zh-CN" sz="1600" b="0" dirty="0" err="1" smtClean="0">
                          <a:solidFill>
                            <a:schemeClr val="tx1"/>
                          </a:solidFill>
                          <a:latin typeface="Arial" panose="020B0604020202020204" pitchFamily="34" charset="0"/>
                          <a:cs typeface="Arial" panose="020B0604020202020204" pitchFamily="34" charset="0"/>
                        </a:rPr>
                        <a:t>rst</a:t>
                      </a:r>
                      <a:r>
                        <a:rPr lang="en-US" altLang="zh-CN" sz="1600" b="0" dirty="0" smtClean="0">
                          <a:solidFill>
                            <a:schemeClr val="tx1"/>
                          </a:solidFill>
                          <a:latin typeface="Arial" panose="020B0604020202020204" pitchFamily="34" charset="0"/>
                          <a:cs typeface="Arial" panose="020B0604020202020204" pitchFamily="34" charset="0"/>
                        </a:rPr>
                        <a:t> approach for</a:t>
                      </a:r>
                      <a:r>
                        <a:rPr lang="en-US" altLang="zh-CN" sz="1600" b="0" baseline="0" dirty="0" smtClean="0">
                          <a:solidFill>
                            <a:schemeClr val="tx1"/>
                          </a:solidFill>
                          <a:latin typeface="Arial" panose="020B0604020202020204" pitchFamily="34" charset="0"/>
                          <a:cs typeface="Arial" panose="020B0604020202020204" pitchFamily="34" charset="0"/>
                        </a:rPr>
                        <a:t> </a:t>
                      </a:r>
                      <a:r>
                        <a:rPr lang="en-US" altLang="zh-CN" sz="1600" b="1" dirty="0" smtClean="0">
                          <a:solidFill>
                            <a:schemeClr val="tx1"/>
                          </a:solidFill>
                          <a:latin typeface="Arial" panose="020B0604020202020204" pitchFamily="34" charset="0"/>
                          <a:cs typeface="Arial" panose="020B0604020202020204" pitchFamily="34" charset="0"/>
                        </a:rPr>
                        <a:t>R</a:t>
                      </a:r>
                      <a:r>
                        <a:rPr lang="en-US" altLang="zh-CN" sz="1600" b="0" dirty="0" smtClean="0">
                          <a:solidFill>
                            <a:schemeClr val="tx1"/>
                          </a:solidFill>
                          <a:latin typeface="Arial" panose="020B0604020202020204" pitchFamily="34" charset="0"/>
                          <a:cs typeface="Arial" panose="020B0604020202020204" pitchFamily="34" charset="0"/>
                        </a:rPr>
                        <a:t>elation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xtraction with information redundancies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baseline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ILP based global method for RE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CNN+ATT</a:t>
                      </a:r>
                      <a:r>
                        <a:rPr lang="en-US" altLang="zh-CN" sz="1600" dirty="0" smtClean="0"/>
                        <a: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Neural network-based methods with attention mechanism to use all informative sentences [ACL’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PCNN+ATT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nSpc>
                          <a:spcPts val="1600"/>
                        </a:lnSpc>
                      </a:pP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0" name="内容占位符 2"/>
              <p:cNvSpPr txBox="1">
                <a:spLocks/>
              </p:cNvSpPr>
              <p:nvPr/>
            </p:nvSpPr>
            <p:spPr>
              <a:xfrm>
                <a:off x="374650" y="5391743"/>
                <a:ext cx="8394700" cy="419972"/>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Parameters: </a:t>
                </a:r>
                <a14:m>
                  <m:oMath xmlns:m="http://schemas.openxmlformats.org/officeDocument/2006/math">
                    <m:r>
                      <a:rPr lang="zh-CN" altLang="en-US" sz="2000" b="0" i="1" smtClean="0">
                        <a:latin typeface="Cambria Math" panose="02040503050406030204" pitchFamily="18" charset="0"/>
                      </a:rPr>
                      <m:t>𝛼</m:t>
                    </m:r>
                    <m:r>
                      <a:rPr lang="en-US" altLang="zh-CN" sz="2000" b="0" i="1" smtClean="0">
                        <a:latin typeface="Cambria Math" panose="02040503050406030204" pitchFamily="18" charset="0"/>
                      </a:rPr>
                      <m:t>=0.05</m:t>
                    </m:r>
                  </m:oMath>
                </a14:m>
                <a:r>
                  <a:rPr lang="en-US" altLang="zh-CN" sz="2000" dirty="0" smtClean="0"/>
                  <a:t>,</a:t>
                </a:r>
                <a:r>
                  <a:rPr lang="en-US" altLang="zh-CN" sz="2000" b="1" dirty="0" smtClean="0"/>
                  <a:t> </a:t>
                </a:r>
                <a14:m>
                  <m:oMath xmlns:m="http://schemas.openxmlformats.org/officeDocument/2006/math">
                    <m:r>
                      <a:rPr lang="zh-CN" altLang="en-US" sz="2000" b="0" i="1" smtClean="0">
                        <a:latin typeface="Cambria Math" panose="02040503050406030204" pitchFamily="18" charset="0"/>
                      </a:rPr>
                      <m:t>𝜖</m:t>
                    </m:r>
                    <m:r>
                      <a:rPr lang="en-US" altLang="zh-CN" sz="2000" b="0" i="1" smtClean="0">
                        <a:latin typeface="Cambria Math" panose="02040503050406030204" pitchFamily="18" charset="0"/>
                      </a:rPr>
                      <m:t>=0.8</m:t>
                    </m:r>
                  </m:oMath>
                </a14:m>
                <a:endParaRPr lang="zh-CN" altLang="en-US" sz="2000"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374650" y="5391743"/>
                <a:ext cx="8394700" cy="419972"/>
              </a:xfrm>
              <a:prstGeom prst="rect">
                <a:avLst/>
              </a:prstGeom>
              <a:blipFill rotWithShape="0">
                <a:blip r:embed="rId3"/>
                <a:stretch>
                  <a:fillRect l="-73" t="-13043" b="-14493"/>
                </a:stretch>
              </a:blipFill>
            </p:spPr>
            <p:txBody>
              <a:bodyPr/>
              <a:lstStyle/>
              <a:p>
                <a:r>
                  <a:rPr lang="zh-CN" altLang="en-US">
                    <a:noFill/>
                  </a:rPr>
                  <a:t> </a:t>
                </a:r>
              </a:p>
            </p:txBody>
          </p:sp>
        </mc:Fallback>
      </mc:AlternateContent>
      <p:sp>
        <p:nvSpPr>
          <p:cNvPr id="12" name="内容占位符 2"/>
          <p:cNvSpPr txBox="1">
            <a:spLocks/>
          </p:cNvSpPr>
          <p:nvPr/>
        </p:nvSpPr>
        <p:spPr>
          <a:xfrm>
            <a:off x="374650" y="5828547"/>
            <a:ext cx="8394700" cy="378821"/>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Implementation</a:t>
            </a:r>
            <a:r>
              <a:rPr lang="en-US" altLang="zh-CN" sz="2000" b="1" dirty="0"/>
              <a:t>: </a:t>
            </a:r>
            <a:r>
              <a:rPr lang="en-US" altLang="zh-CN" sz="2000" dirty="0"/>
              <a:t>2 </a:t>
            </a:r>
            <a:r>
              <a:rPr lang="en-US" altLang="zh-CN" sz="2000" dirty="0" smtClean="0"/>
              <a:t>Intel Xeon 2.6GHz CPUs </a:t>
            </a:r>
            <a:r>
              <a:rPr lang="en-US" altLang="zh-CN" sz="2000" dirty="0"/>
              <a:t>and 64 GB of memory</a:t>
            </a:r>
            <a:endParaRPr lang="zh-CN" altLang="en-US" sz="2000" dirty="0"/>
          </a:p>
        </p:txBody>
      </p:sp>
    </p:spTree>
    <p:extLst>
      <p:ext uri="{BB962C8B-B14F-4D97-AF65-F5344CB8AC3E}">
        <p14:creationId xmlns:p14="http://schemas.microsoft.com/office/powerpoint/2010/main" val="340351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Overall </a:t>
            </a:r>
            <a:r>
              <a:rPr lang="en-US" altLang="zh-CN" b="1" dirty="0" smtClean="0"/>
              <a:t>performance: </a:t>
            </a:r>
            <a:r>
              <a:rPr lang="en-US" altLang="zh-CN" b="1" dirty="0"/>
              <a:t>Effectiveness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15</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3" y="1095343"/>
            <a:ext cx="8114723" cy="3629811"/>
          </a:xfrm>
          <a:prstGeom prst="rect">
            <a:avLst/>
          </a:prstGeom>
        </p:spPr>
      </p:pic>
      <p:sp>
        <p:nvSpPr>
          <p:cNvPr id="7" name="文本框 6"/>
          <p:cNvSpPr txBox="1"/>
          <p:nvPr/>
        </p:nvSpPr>
        <p:spPr>
          <a:xfrm>
            <a:off x="829159" y="4827721"/>
            <a:ext cx="725230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Improve over the comparison methods in the low recall portion [0, 0.25]</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986444302"/>
              </p:ext>
            </p:extLst>
          </p:nvPr>
        </p:nvGraphicFramePr>
        <p:xfrm>
          <a:off x="1472338" y="5298564"/>
          <a:ext cx="5821377" cy="11887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4.80%</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17.99%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7.69%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4.36%</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28.10%</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17.82%</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cxnSp>
        <p:nvCxnSpPr>
          <p:cNvPr id="6" name="直接连接符 5"/>
          <p:cNvCxnSpPr/>
          <p:nvPr/>
        </p:nvCxnSpPr>
        <p:spPr>
          <a:xfrm>
            <a:off x="272288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a:off x="675640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770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Overall </a:t>
            </a:r>
            <a:r>
              <a:rPr lang="en-US" altLang="zh-CN" b="1" dirty="0" smtClean="0"/>
              <a:t>performance: </a:t>
            </a:r>
            <a:r>
              <a:rPr lang="en-US" altLang="zh-CN" b="1" dirty="0"/>
              <a:t>Efficiency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16</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902999213"/>
              </p:ext>
            </p:extLst>
          </p:nvPr>
        </p:nvGraphicFramePr>
        <p:xfrm>
          <a:off x="900113" y="1216790"/>
          <a:ext cx="7321739" cy="3261360"/>
        </p:xfrm>
        <a:graphic>
          <a:graphicData uri="http://schemas.openxmlformats.org/drawingml/2006/table">
            <a:tbl>
              <a:tblPr firstRow="1" bandRow="1">
                <a:tableStyleId>{2D5ABB26-0587-4C30-8999-92F81FD0307C}</a:tableStyleId>
              </a:tblPr>
              <a:tblGrid>
                <a:gridCol w="1091419"/>
                <a:gridCol w="1684781"/>
                <a:gridCol w="1505287"/>
                <a:gridCol w="1410719"/>
                <a:gridCol w="1629533"/>
              </a:tblGrid>
              <a:tr h="408011">
                <a:tc>
                  <a:txBody>
                    <a:bodyPr/>
                    <a:lstStyle/>
                    <a:p>
                      <a:pPr algn="ctr"/>
                      <a:r>
                        <a:rPr lang="en-US" altLang="zh-CN" sz="1600" dirty="0" smtClean="0"/>
                        <a:t>Datasets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Methods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Running Time (s)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Variables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Constraints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166">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52.70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12353</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293361</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1.88</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8185</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34931</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r h="279166">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15.82</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11770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94498</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1.11</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9678</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24314</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829159" y="4827721"/>
            <a:ext cx="523598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Faster than </a:t>
            </a:r>
            <a:r>
              <a:rPr lang="en-US" altLang="zh-CN" dirty="0" smtClean="0"/>
              <a:t>all comparison </a:t>
            </a:r>
            <a:r>
              <a:rPr lang="en-US" altLang="zh-CN" dirty="0"/>
              <a:t>methods </a:t>
            </a:r>
            <a:r>
              <a:rPr lang="en-US" altLang="zh-CN" dirty="0" smtClean="0"/>
              <a:t>on all datasets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648675658"/>
              </p:ext>
            </p:extLst>
          </p:nvPr>
        </p:nvGraphicFramePr>
        <p:xfrm>
          <a:off x="1472338" y="5298564"/>
          <a:ext cx="5821377" cy="11887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smtClean="0">
                          <a:solidFill>
                            <a:srgbClr val="FF0000"/>
                          </a:solidFill>
                          <a:latin typeface="+mn-lt"/>
                          <a:ea typeface="+mn-ea"/>
                          <a:cs typeface="+mn-cs"/>
                        </a:rPr>
                        <a:t>28x</a:t>
                      </a:r>
                      <a:r>
                        <a:rPr lang="zh-CN" altLang="en-US" sz="2000" kern="1200" dirty="0" smtClean="0">
                          <a:solidFill>
                            <a:srgbClr val="FF0000"/>
                          </a:solidFill>
                          <a:latin typeface="+mn-lt"/>
                          <a:ea typeface="+mn-ea"/>
                          <a:cs typeface="+mn-cs"/>
                        </a:rPr>
                        <a:t>↑</a:t>
                      </a:r>
                      <a:endParaRPr lang="zh-CN" altLang="en-US" sz="2000" kern="1200" dirty="0">
                        <a:solidFill>
                          <a:srgbClr val="FF0000"/>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37x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18x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14x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63x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31x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1293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b="1" dirty="0"/>
              <a:t>Summary</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17</a:t>
            </a:fld>
            <a:endParaRPr lang="zh-CN" altLang="en-US" dirty="0"/>
          </a:p>
        </p:txBody>
      </p:sp>
    </p:spTree>
    <p:extLst>
      <p:ext uri="{BB962C8B-B14F-4D97-AF65-F5344CB8AC3E}">
        <p14:creationId xmlns:p14="http://schemas.microsoft.com/office/powerpoint/2010/main" val="3602204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922" y="190469"/>
            <a:ext cx="8394700" cy="904874"/>
          </a:xfrm>
        </p:spPr>
        <p:txBody>
          <a:bodyPr/>
          <a:lstStyle/>
          <a:p>
            <a:r>
              <a:rPr lang="en-US" altLang="zh-CN" b="1" dirty="0" smtClean="0"/>
              <a:t>Summary</a:t>
            </a:r>
            <a:endParaRPr lang="zh-CN" altLang="en-US" b="1" dirty="0"/>
          </a:p>
        </p:txBody>
      </p:sp>
      <p:sp>
        <p:nvSpPr>
          <p:cNvPr id="4" name="内容占位符 2"/>
          <p:cNvSpPr txBox="1">
            <a:spLocks/>
          </p:cNvSpPr>
          <p:nvPr/>
        </p:nvSpPr>
        <p:spPr>
          <a:xfrm>
            <a:off x="374649" y="1128289"/>
            <a:ext cx="8394701" cy="4652579"/>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000000"/>
                </a:solidFill>
                <a:latin typeface="Arial" panose="020B0604020202020204" pitchFamily="34" charset="0"/>
              </a:rPr>
              <a:t>An easy first </a:t>
            </a:r>
            <a:r>
              <a:rPr lang="en-US" altLang="zh-CN" sz="2400" dirty="0">
                <a:solidFill>
                  <a:srgbClr val="000000"/>
                </a:solidFill>
                <a:latin typeface="Arial" panose="020B0604020202020204" pitchFamily="34" charset="0"/>
              </a:rPr>
              <a:t>approach for relation extraction by making use </a:t>
            </a:r>
            <a:r>
              <a:rPr lang="en-US" altLang="zh-CN" sz="2400" dirty="0" smtClean="0">
                <a:solidFill>
                  <a:srgbClr val="000000"/>
                </a:solidFill>
                <a:latin typeface="Arial" panose="020B0604020202020204" pitchFamily="34" charset="0"/>
              </a:rPr>
              <a:t>of information </a:t>
            </a:r>
            <a:r>
              <a:rPr lang="en-US" altLang="zh-CN" sz="2400" dirty="0">
                <a:solidFill>
                  <a:srgbClr val="000000"/>
                </a:solidFill>
                <a:latin typeface="Arial" panose="020B0604020202020204" pitchFamily="34" charset="0"/>
              </a:rPr>
              <a:t>redundancies</a:t>
            </a:r>
            <a:endParaRPr lang="en-US" altLang="zh-CN" sz="2400" dirty="0" smtClean="0">
              <a:solidFill>
                <a:srgbClr val="000000"/>
              </a:solidFill>
              <a:latin typeface="Arial" panose="020B0604020202020204" pitchFamily="34" charset="0"/>
            </a:endParaRPr>
          </a:p>
          <a:p>
            <a:endParaRPr lang="en-US" altLang="zh-CN" sz="2400" b="1" dirty="0" smtClean="0">
              <a:solidFill>
                <a:srgbClr val="000000"/>
              </a:solidFill>
              <a:latin typeface="Arial" panose="020B0604020202020204" pitchFamily="34" charset="0"/>
            </a:endParaRPr>
          </a:p>
          <a:p>
            <a:pPr>
              <a:lnSpc>
                <a:spcPct val="110000"/>
              </a:lnSpc>
            </a:pPr>
            <a:r>
              <a:rPr lang="en-US" altLang="zh-CN" sz="2400" dirty="0" smtClean="0">
                <a:solidFill>
                  <a:srgbClr val="000000"/>
                </a:solidFill>
                <a:latin typeface="Arial" panose="020B0604020202020204" pitchFamily="34" charset="0"/>
              </a:rPr>
              <a:t>Relation extraction with two stages:</a:t>
            </a:r>
          </a:p>
          <a:p>
            <a:pPr lvl="1">
              <a:lnSpc>
                <a:spcPct val="110000"/>
              </a:lnSpc>
            </a:pPr>
            <a:r>
              <a:rPr lang="en-US" altLang="zh-CN" sz="2000" dirty="0" smtClean="0">
                <a:solidFill>
                  <a:srgbClr val="000000"/>
                </a:solidFill>
                <a:latin typeface="Arial" panose="020B0604020202020204" pitchFamily="34" charset="0"/>
              </a:rPr>
              <a:t>Easy decisions making by easy first collective inference</a:t>
            </a:r>
          </a:p>
          <a:p>
            <a:pPr lvl="1">
              <a:lnSpc>
                <a:spcPct val="110000"/>
              </a:lnSpc>
            </a:pPr>
            <a:r>
              <a:rPr lang="en-US" altLang="zh-CN" sz="2000" dirty="0" smtClean="0">
                <a:solidFill>
                  <a:srgbClr val="000000"/>
                </a:solidFill>
                <a:latin typeface="Arial" panose="020B0604020202020204" pitchFamily="34" charset="0"/>
              </a:rPr>
              <a:t>Hard decisions making by integer linear programming </a:t>
            </a:r>
          </a:p>
          <a:p>
            <a:pPr marL="0" indent="0">
              <a:lnSpc>
                <a:spcPct val="110000"/>
              </a:lnSpc>
              <a:buNone/>
            </a:pPr>
            <a:r>
              <a:rPr lang="en-US" altLang="zh-CN" sz="2400" dirty="0">
                <a:solidFill>
                  <a:srgbClr val="000000"/>
                </a:solidFill>
                <a:latin typeface="Arial" panose="020B0604020202020204" pitchFamily="34" charset="0"/>
              </a:rPr>
              <a:t> </a:t>
            </a:r>
            <a:r>
              <a:rPr lang="en-US" altLang="zh-CN" sz="2400" dirty="0" smtClean="0">
                <a:solidFill>
                  <a:srgbClr val="000000"/>
                </a:solidFill>
                <a:latin typeface="Arial" panose="020B0604020202020204" pitchFamily="34" charset="0"/>
              </a:rPr>
              <a:t>   </a:t>
            </a:r>
          </a:p>
          <a:p>
            <a:pPr>
              <a:lnSpc>
                <a:spcPct val="110000"/>
              </a:lnSpc>
            </a:pPr>
            <a:r>
              <a:rPr lang="en-US" altLang="zh-CN" sz="2400" dirty="0" smtClean="0">
                <a:solidFill>
                  <a:srgbClr val="000000"/>
                </a:solidFill>
                <a:latin typeface="Arial" panose="020B0604020202020204" pitchFamily="34" charset="0"/>
              </a:rPr>
              <a:t>Dual </a:t>
            </a:r>
            <a:r>
              <a:rPr lang="en-US" altLang="zh-CN" sz="2400" dirty="0">
                <a:solidFill>
                  <a:srgbClr val="000000"/>
                </a:solidFill>
                <a:latin typeface="Arial" panose="020B0604020202020204" pitchFamily="34" charset="0"/>
              </a:rPr>
              <a:t>advantages of effectiveness and </a:t>
            </a:r>
            <a:r>
              <a:rPr lang="en-US" altLang="zh-CN" sz="2400" dirty="0" smtClean="0">
                <a:solidFill>
                  <a:srgbClr val="000000"/>
                </a:solidFill>
                <a:latin typeface="Arial" panose="020B0604020202020204" pitchFamily="34" charset="0"/>
              </a:rPr>
              <a:t>efficiency</a:t>
            </a:r>
          </a:p>
        </p:txBody>
      </p:sp>
      <p:sp>
        <p:nvSpPr>
          <p:cNvPr id="6" name="灯片编号占位符 5"/>
          <p:cNvSpPr>
            <a:spLocks noGrp="1"/>
          </p:cNvSpPr>
          <p:nvPr>
            <p:ph type="sldNum" sz="quarter" idx="12"/>
          </p:nvPr>
        </p:nvSpPr>
        <p:spPr/>
        <p:txBody>
          <a:bodyPr/>
          <a:lstStyle/>
          <a:p>
            <a:fld id="{E3756F1F-84DF-4859-8AE8-4B3E0E674450}" type="slidenum">
              <a:rPr lang="zh-CN" altLang="en-US" smtClean="0"/>
              <a:pPr/>
              <a:t>18</a:t>
            </a:fld>
            <a:endParaRPr lang="zh-CN" altLang="en-US" dirty="0"/>
          </a:p>
        </p:txBody>
      </p:sp>
    </p:spTree>
    <p:extLst>
      <p:ext uri="{BB962C8B-B14F-4D97-AF65-F5344CB8AC3E}">
        <p14:creationId xmlns:p14="http://schemas.microsoft.com/office/powerpoint/2010/main" val="3400604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799" y="566309"/>
            <a:ext cx="7772400" cy="3490580"/>
          </a:xfrm>
        </p:spPr>
        <p:txBody>
          <a:bodyPr/>
          <a:lstStyle/>
          <a:p>
            <a:r>
              <a:rPr lang="en-US" altLang="zh-CN" dirty="0" smtClean="0">
                <a:latin typeface="Arial" panose="020B0604020202020204" pitchFamily="34" charset="0"/>
                <a:cs typeface="Arial" panose="020B0604020202020204" pitchFamily="34" charset="0"/>
              </a:rPr>
              <a:t>Thanks!</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Q &amp; A</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a:xfrm>
            <a:off x="6950122" y="6492875"/>
            <a:ext cx="2057400" cy="365125"/>
          </a:xfrm>
        </p:spPr>
        <p:txBody>
          <a:bodyPr/>
          <a:lstStyle/>
          <a:p>
            <a:fld id="{25865DF1-B9FC-415D-ABDE-15D6573A65C0}" type="slidenum">
              <a:rPr lang="zh-CN" altLang="en-US" sz="1600" smtClean="0"/>
              <a:pPr/>
              <a:t>19</a:t>
            </a:fld>
            <a:endParaRPr lang="zh-CN" altLang="en-US" sz="1600" dirty="0"/>
          </a:p>
        </p:txBody>
      </p:sp>
    </p:spTree>
    <p:extLst>
      <p:ext uri="{BB962C8B-B14F-4D97-AF65-F5344CB8AC3E}">
        <p14:creationId xmlns:p14="http://schemas.microsoft.com/office/powerpoint/2010/main" val="278307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a:t>
            </a:fld>
            <a:endParaRPr lang="zh-CN" altLang="en-US" dirty="0"/>
          </a:p>
        </p:txBody>
      </p:sp>
      <p:sp>
        <p:nvSpPr>
          <p:cNvPr id="10" name="内容占位符 2"/>
          <p:cNvSpPr txBox="1">
            <a:spLocks/>
          </p:cNvSpPr>
          <p:nvPr/>
        </p:nvSpPr>
        <p:spPr>
          <a:xfrm>
            <a:off x="374651" y="1128780"/>
            <a:ext cx="8394698" cy="77142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latin typeface="Arial" panose="020B0604020202020204" pitchFamily="34" charset="0"/>
              </a:rPr>
              <a:t>Relation Extraction (RE)</a:t>
            </a:r>
          </a:p>
          <a:p>
            <a:pPr lvl="1">
              <a:lnSpc>
                <a:spcPct val="110000"/>
              </a:lnSpc>
            </a:pPr>
            <a:r>
              <a:rPr lang="en-US" altLang="zh-CN" sz="2000" dirty="0" smtClean="0">
                <a:latin typeface="Arial" panose="020B0604020202020204" pitchFamily="34" charset="0"/>
              </a:rPr>
              <a:t>Crucial role for many knowledge based applications</a:t>
            </a:r>
            <a:r>
              <a:rPr lang="en-US" altLang="zh-CN" sz="2000" baseline="30000" dirty="0">
                <a:latin typeface="微软雅黑" panose="020B0503020204020204" pitchFamily="34" charset="-122"/>
                <a:ea typeface="微软雅黑" panose="020B0503020204020204" pitchFamily="34" charset="-122"/>
              </a:rPr>
              <a:t>[1</a:t>
            </a:r>
            <a:r>
              <a:rPr lang="en-US" altLang="zh-CN" sz="2000" baseline="30000" dirty="0" smtClean="0">
                <a:latin typeface="微软雅黑" panose="020B0503020204020204" pitchFamily="34" charset="-122"/>
                <a:ea typeface="微软雅黑" panose="020B0503020204020204" pitchFamily="34" charset="-122"/>
              </a:rPr>
              <a:t>]</a:t>
            </a:r>
            <a:r>
              <a:rPr lang="en-US" altLang="zh-CN" sz="2000" dirty="0" smtClean="0">
                <a:latin typeface="Arial" panose="020B0604020202020204" pitchFamily="34" charset="0"/>
              </a:rPr>
              <a:t> </a:t>
            </a:r>
            <a:endParaRPr lang="en-US" altLang="zh-CN" sz="2000" dirty="0">
              <a:latin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2250" y="1978058"/>
            <a:ext cx="936000" cy="936000"/>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8036" y="1978058"/>
            <a:ext cx="1561627" cy="936000"/>
          </a:xfrm>
          <a:prstGeom prst="rect">
            <a:avLst/>
          </a:prstGeom>
        </p:spPr>
      </p:pic>
      <p:cxnSp>
        <p:nvCxnSpPr>
          <p:cNvPr id="14" name="直接连接符 13"/>
          <p:cNvCxnSpPr/>
          <p:nvPr/>
        </p:nvCxnSpPr>
        <p:spPr>
          <a:xfrm>
            <a:off x="8890" y="6117167"/>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67397" y="6136521"/>
            <a:ext cx="7944939" cy="584775"/>
          </a:xfrm>
          <a:prstGeom prst="rect">
            <a:avLst/>
          </a:prstGeom>
        </p:spPr>
        <p:txBody>
          <a:bodyPr wrap="square">
            <a:spAutoFit/>
          </a:bodyPr>
          <a:lstStyle/>
          <a:p>
            <a:r>
              <a:rPr lang="en-US" altLang="zh-CN" sz="1600" dirty="0"/>
              <a:t>[1] </a:t>
            </a:r>
            <a:r>
              <a:rPr lang="en-US" altLang="zh-CN" sz="1600" dirty="0" err="1"/>
              <a:t>Liwei</a:t>
            </a:r>
            <a:r>
              <a:rPr lang="en-US" altLang="zh-CN" sz="1600" dirty="0"/>
              <a:t> Chen, </a:t>
            </a:r>
            <a:r>
              <a:rPr lang="en-US" altLang="zh-CN" sz="1600" dirty="0" err="1"/>
              <a:t>Yansong</a:t>
            </a:r>
            <a:r>
              <a:rPr lang="en-US" altLang="zh-CN" sz="1600" dirty="0"/>
              <a:t> Feng, </a:t>
            </a:r>
            <a:r>
              <a:rPr lang="en-US" altLang="zh-CN" sz="1600" dirty="0" err="1"/>
              <a:t>Songfang</a:t>
            </a:r>
            <a:r>
              <a:rPr lang="en-US" altLang="zh-CN" sz="1600" dirty="0"/>
              <a:t> Huang, Yong Qin, </a:t>
            </a:r>
            <a:r>
              <a:rPr lang="en-US" altLang="zh-CN" sz="1600" dirty="0" err="1"/>
              <a:t>Dongyan</a:t>
            </a:r>
            <a:r>
              <a:rPr lang="en-US" altLang="zh-CN" sz="1600" dirty="0"/>
              <a:t> Zhao. Encoding Relation Requirements for Relation Extraction via Joint Inference. In ACL, 2014.</a:t>
            </a:r>
          </a:p>
        </p:txBody>
      </p:sp>
      <p:sp>
        <p:nvSpPr>
          <p:cNvPr id="16" name="内容占位符 2"/>
          <p:cNvSpPr txBox="1">
            <a:spLocks/>
          </p:cNvSpPr>
          <p:nvPr/>
        </p:nvSpPr>
        <p:spPr>
          <a:xfrm>
            <a:off x="367397" y="3905350"/>
            <a:ext cx="8394698" cy="1042663"/>
          </a:xfrm>
          <a:prstGeom prst="rect">
            <a:avLst/>
          </a:prstGeom>
        </p:spPr>
        <p:txBody>
          <a:bodyPr vert="horz" lIns="91440" tIns="45720" rIns="91440" bIns="45720" rtlCol="0" anchor="ctr">
            <a:normAutofit fontScale="850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Global RE as a constrained optimization </a:t>
            </a:r>
          </a:p>
          <a:p>
            <a:pPr lvl="1">
              <a:lnSpc>
                <a:spcPct val="110000"/>
              </a:lnSpc>
            </a:pPr>
            <a:r>
              <a:rPr lang="en-US" altLang="zh-CN" dirty="0" smtClean="0">
                <a:latin typeface="Arial" panose="020B0604020202020204" pitchFamily="34" charset="0"/>
              </a:rPr>
              <a:t>Resolve conflict</a:t>
            </a:r>
            <a:r>
              <a:rPr lang="en-US" altLang="zh-CN" dirty="0">
                <a:latin typeface="Arial" panose="020B0604020202020204" pitchFamily="34" charset="0"/>
              </a:rPr>
              <a:t> </a:t>
            </a:r>
            <a:r>
              <a:rPr lang="en-US" altLang="zh-CN" dirty="0" smtClean="0">
                <a:latin typeface="Arial" panose="020B0604020202020204" pitchFamily="34" charset="0"/>
              </a:rPr>
              <a:t>by the dependencies among facts </a:t>
            </a:r>
          </a:p>
          <a:p>
            <a:pPr lvl="1">
              <a:lnSpc>
                <a:spcPct val="110000"/>
              </a:lnSpc>
            </a:pPr>
            <a:r>
              <a:rPr lang="en-US" altLang="zh-CN" dirty="0">
                <a:latin typeface="Arial" panose="020B0604020202020204" pitchFamily="34" charset="0"/>
              </a:rPr>
              <a:t>Mature optimization </a:t>
            </a:r>
            <a:r>
              <a:rPr lang="en-US" altLang="zh-CN" dirty="0" smtClean="0">
                <a:latin typeface="Arial" panose="020B0604020202020204" pitchFamily="34" charset="0"/>
              </a:rPr>
              <a:t>solvers, </a:t>
            </a:r>
            <a:r>
              <a:rPr lang="en-US" altLang="zh-CN" dirty="0">
                <a:latin typeface="Arial" panose="020B0604020202020204" pitchFamily="34" charset="0"/>
              </a:rPr>
              <a:t>e.g</a:t>
            </a:r>
            <a:r>
              <a:rPr lang="en-US" altLang="zh-CN" dirty="0" smtClean="0">
                <a:latin typeface="Arial" panose="020B0604020202020204" pitchFamily="34" charset="0"/>
              </a:rPr>
              <a:t>., </a:t>
            </a:r>
            <a:r>
              <a:rPr lang="en-US" altLang="zh-CN" dirty="0">
                <a:latin typeface="Arial" panose="020B0604020202020204" pitchFamily="34" charset="0"/>
              </a:rPr>
              <a:t>integer linear programming (ILP</a:t>
            </a:r>
            <a:r>
              <a:rPr lang="en-US" altLang="zh-CN" dirty="0" smtClean="0">
                <a:latin typeface="Arial" panose="020B0604020202020204" pitchFamily="34" charset="0"/>
              </a:rPr>
              <a:t>)</a:t>
            </a:r>
            <a:endParaRPr lang="en-US" altLang="zh-CN" dirty="0">
              <a:latin typeface="Arial" panose="020B0604020202020204" pitchFamily="34" charset="0"/>
            </a:endParaRPr>
          </a:p>
        </p:txBody>
      </p:sp>
      <p:sp>
        <p:nvSpPr>
          <p:cNvPr id="18" name="内容占位符 2"/>
          <p:cNvSpPr txBox="1">
            <a:spLocks/>
          </p:cNvSpPr>
          <p:nvPr/>
        </p:nvSpPr>
        <p:spPr>
          <a:xfrm>
            <a:off x="354015" y="2975042"/>
            <a:ext cx="8394698" cy="734004"/>
          </a:xfrm>
          <a:prstGeom prst="rect">
            <a:avLst/>
          </a:prstGeom>
        </p:spPr>
        <p:txBody>
          <a:bodyPr vert="horz" lIns="91440" tIns="45720" rIns="91440" bIns="45720" rtlCol="0" anchor="ctr">
            <a:normAutofit fontScale="925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200" dirty="0">
                <a:latin typeface="Arial" panose="020B0604020202020204" pitchFamily="34" charset="0"/>
              </a:rPr>
              <a:t>Two types of relation extractors:</a:t>
            </a:r>
          </a:p>
          <a:p>
            <a:pPr marL="536575" lvl="1" indent="0">
              <a:lnSpc>
                <a:spcPct val="110000"/>
              </a:lnSpc>
              <a:buNone/>
            </a:pPr>
            <a:r>
              <a:rPr lang="en-US" altLang="zh-CN" sz="2100" dirty="0" smtClean="0">
                <a:latin typeface="Arial" panose="020B0604020202020204" pitchFamily="34" charset="0"/>
              </a:rPr>
              <a:t>Local (based on sentences) and global (based on corpora)</a:t>
            </a:r>
            <a:endParaRPr lang="en-US" altLang="zh-CN" sz="2100" dirty="0">
              <a:solidFill>
                <a:srgbClr val="00008B"/>
              </a:solidFill>
              <a:latin typeface="Arial" panose="020B0604020202020204" pitchFamily="34" charset="0"/>
            </a:endParaRPr>
          </a:p>
        </p:txBody>
      </p:sp>
      <p:sp>
        <p:nvSpPr>
          <p:cNvPr id="19" name="内容占位符 2"/>
          <p:cNvSpPr txBox="1">
            <a:spLocks/>
          </p:cNvSpPr>
          <p:nvPr/>
        </p:nvSpPr>
        <p:spPr>
          <a:xfrm>
            <a:off x="374651" y="5186285"/>
            <a:ext cx="8394698" cy="763430"/>
          </a:xfrm>
          <a:prstGeom prst="rect">
            <a:avLst/>
          </a:prstGeom>
        </p:spPr>
        <p:txBody>
          <a:bodyPr vert="horz" lIns="91440" tIns="45720" rIns="91440" bIns="45720" rtlCol="0" anchor="ctr">
            <a:normAutofit fontScale="775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Challenges of ILP as a solver for RE</a:t>
            </a:r>
          </a:p>
          <a:p>
            <a:pPr lvl="1">
              <a:lnSpc>
                <a:spcPct val="120000"/>
              </a:lnSpc>
            </a:pPr>
            <a:r>
              <a:rPr lang="en-US" altLang="zh-CN" dirty="0" smtClean="0">
                <a:latin typeface="Arial" panose="020B0604020202020204" pitchFamily="34" charset="0"/>
              </a:rPr>
              <a:t>Time and memory may be unacceptable with the increase of data scale</a:t>
            </a:r>
            <a:endParaRPr lang="en-US" altLang="zh-CN" dirty="0">
              <a:latin typeface="Arial" panose="020B0604020202020204" pitchFamily="34" charset="0"/>
            </a:endParaRPr>
          </a:p>
        </p:txBody>
      </p:sp>
      <p:grpSp>
        <p:nvGrpSpPr>
          <p:cNvPr id="23" name="组合 22"/>
          <p:cNvGrpSpPr/>
          <p:nvPr/>
        </p:nvGrpSpPr>
        <p:grpSpPr>
          <a:xfrm>
            <a:off x="6010680" y="2045477"/>
            <a:ext cx="2301656" cy="795824"/>
            <a:chOff x="6194624" y="2118234"/>
            <a:chExt cx="1782888" cy="616454"/>
          </a:xfrm>
        </p:grpSpPr>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432" y="2124009"/>
              <a:ext cx="406224" cy="150883"/>
            </a:xfrm>
            <a:prstGeom prst="rect">
              <a:avLst/>
            </a:prstGeom>
          </p:spPr>
        </p:pic>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5133" t="22606" r="13285" b="23995"/>
            <a:stretch/>
          </p:blipFill>
          <p:spPr>
            <a:xfrm>
              <a:off x="7205855" y="2118234"/>
              <a:ext cx="706796" cy="169398"/>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8867" y="2145774"/>
              <a:ext cx="563526" cy="170668"/>
            </a:xfrm>
            <a:prstGeom prst="rect">
              <a:avLst/>
            </a:prstGeom>
          </p:spPr>
        </p:pic>
        <p:pic>
          <p:nvPicPr>
            <p:cNvPr id="8" name="图片 7"/>
            <p:cNvPicPr>
              <a:picLocks noChangeAspect="1"/>
            </p:cNvPicPr>
            <p:nvPr/>
          </p:nvPicPr>
          <p:blipFill rotWithShape="1">
            <a:blip r:embed="rId8" cstate="print">
              <a:extLst>
                <a:ext uri="{28A0092B-C50C-407E-A947-70E740481C1C}">
                  <a14:useLocalDpi xmlns:a14="http://schemas.microsoft.com/office/drawing/2010/main" val="0"/>
                </a:ext>
              </a:extLst>
            </a:blip>
            <a:srcRect l="9016" t="34050" r="8977" b="32030"/>
            <a:stretch/>
          </p:blipFill>
          <p:spPr>
            <a:xfrm>
              <a:off x="6316052" y="2506558"/>
              <a:ext cx="893508" cy="228130"/>
            </a:xfrm>
            <a:prstGeom prst="rect">
              <a:avLst/>
            </a:prstGeom>
          </p:spPr>
        </p:pic>
        <p:sp>
          <p:nvSpPr>
            <p:cNvPr id="11" name="文本框 10"/>
            <p:cNvSpPr txBox="1"/>
            <p:nvPr/>
          </p:nvSpPr>
          <p:spPr>
            <a:xfrm>
              <a:off x="6194624" y="2268378"/>
              <a:ext cx="1782888" cy="262248"/>
            </a:xfrm>
            <a:prstGeom prst="rect">
              <a:avLst/>
            </a:prstGeom>
            <a:noFill/>
          </p:spPr>
          <p:txBody>
            <a:bodyPr wrap="none" rtlCol="0">
              <a:spAutoFit/>
            </a:bodyPr>
            <a:lstStyle/>
            <a:p>
              <a:r>
                <a:rPr lang="en-US" altLang="zh-CN" sz="1600" b="1" dirty="0" smtClean="0"/>
                <a:t>RECOMMENDER SYSTEM</a:t>
              </a:r>
              <a:endParaRPr lang="zh-CN" altLang="en-US" sz="1600" b="1" dirty="0"/>
            </a:p>
          </p:txBody>
        </p:sp>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03406" y="2511370"/>
              <a:ext cx="490440" cy="219472"/>
            </a:xfrm>
            <a:prstGeom prst="rect">
              <a:avLst/>
            </a:prstGeom>
          </p:spPr>
        </p:pic>
      </p:grpSp>
    </p:spTree>
    <p:extLst>
      <p:ext uri="{BB962C8B-B14F-4D97-AF65-F5344CB8AC3E}">
        <p14:creationId xmlns:p14="http://schemas.microsoft.com/office/powerpoint/2010/main" val="29633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250"/>
                                        <p:tgtEl>
                                          <p:spTgt spid="19"/>
                                        </p:tgtEl>
                                      </p:cBhvr>
                                    </p:animEffect>
                                    <p:anim calcmode="lin" valueType="num">
                                      <p:cBhvr>
                                        <p:cTn id="15" dur="250" fill="hold"/>
                                        <p:tgtEl>
                                          <p:spTgt spid="19"/>
                                        </p:tgtEl>
                                        <p:attrNameLst>
                                          <p:attrName>ppt_x</p:attrName>
                                        </p:attrNameLst>
                                      </p:cBhvr>
                                      <p:tavLst>
                                        <p:tav tm="0">
                                          <p:val>
                                            <p:strVal val="#ppt_x"/>
                                          </p:val>
                                        </p:tav>
                                        <p:tav tm="100000">
                                          <p:val>
                                            <p:strVal val="#ppt_x"/>
                                          </p:val>
                                        </p:tav>
                                      </p:tavLst>
                                    </p:anim>
                                    <p:anim calcmode="lin" valueType="num">
                                      <p:cBhvr>
                                        <p:cTn id="16"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5" y="190469"/>
            <a:ext cx="8633859" cy="904874"/>
          </a:xfrm>
        </p:spPr>
        <p:txBody>
          <a:bodyPr>
            <a:normAutofit/>
          </a:bodyPr>
          <a:lstStyle/>
          <a:p>
            <a:r>
              <a:rPr lang="en-US" altLang="zh-CN" b="1" dirty="0" smtClean="0"/>
              <a:t>Constraints Encoded in ILP</a:t>
            </a:r>
            <a:endParaRPr lang="en-US" altLang="zh-CN" b="1" dirty="0"/>
          </a:p>
        </p:txBody>
      </p:sp>
      <p:sp>
        <p:nvSpPr>
          <p:cNvPr id="4" name="灯片编号占位符 3"/>
          <p:cNvSpPr>
            <a:spLocks noGrp="1"/>
          </p:cNvSpPr>
          <p:nvPr>
            <p:ph type="sldNum" sz="quarter" idx="12"/>
          </p:nvPr>
        </p:nvSpPr>
        <p:spPr>
          <a:xfrm>
            <a:off x="6951109" y="6489913"/>
            <a:ext cx="2057400" cy="365125"/>
          </a:xfrm>
        </p:spPr>
        <p:txBody>
          <a:bodyPr/>
          <a:lstStyle/>
          <a:p>
            <a:fld id="{E3756F1F-84DF-4859-8AE8-4B3E0E674450}" type="slidenum">
              <a:rPr lang="zh-CN" altLang="en-US" smtClean="0"/>
              <a:pPr/>
              <a:t>20</a:t>
            </a:fld>
            <a:endParaRPr lang="zh-CN" altLang="en-US" dirty="0"/>
          </a:p>
        </p:txBody>
      </p:sp>
      <mc:AlternateContent xmlns:mc="http://schemas.openxmlformats.org/markup-compatibility/2006">
        <mc:Choice xmlns:a14="http://schemas.microsoft.com/office/drawing/2010/main" Requires="a14">
          <p:sp>
            <p:nvSpPr>
              <p:cNvPr id="26" name="内容占位符 2"/>
              <p:cNvSpPr txBox="1">
                <a:spLocks/>
              </p:cNvSpPr>
              <p:nvPr/>
            </p:nvSpPr>
            <p:spPr>
              <a:xfrm>
                <a:off x="323594" y="1112841"/>
                <a:ext cx="8388606" cy="224605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a:latin typeface="Arial" panose="020B0604020202020204" pitchFamily="34" charset="0"/>
                  </a:rPr>
                  <a:t>Domain Constraints</a:t>
                </a:r>
              </a:p>
              <a:p>
                <a:pPr marL="594900" lvl="1" indent="-342900"/>
                <a:r>
                  <a:rPr lang="en-US" altLang="zh-CN" sz="2000" dirty="0">
                    <a:latin typeface="Arial" panose="020B0604020202020204" pitchFamily="34" charset="0"/>
                  </a:rPr>
                  <a:t>S-S domain constraints</a:t>
                </a:r>
              </a:p>
              <a:p>
                <a:pPr marL="252000" lvl="1" indent="0">
                  <a:buNone/>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𝑣</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sub>
                        <m: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𝑖</m:t>
                                  </m:r>
                                </m:sub>
                              </m:sSub>
                            </m:sup>
                          </m:sSup>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𝑣</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𝑗</m:t>
                              </m:r>
                            </m:sub>
                          </m:sSub>
                        </m:sub>
                        <m: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𝑟</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𝑗</m:t>
                                  </m:r>
                                </m:sub>
                              </m:sSub>
                            </m:sup>
                          </m:sSup>
                        </m:sup>
                      </m:sSubSup>
                      <m:r>
                        <a:rPr lang="en-US" altLang="zh-CN" sz="2000" i="1">
                          <a:latin typeface="Cambria Math" panose="02040503050406030204" pitchFamily="18" charset="0"/>
                          <a:ea typeface="Cambria Math" panose="02040503050406030204" pitchFamily="18" charset="0"/>
                        </a:rPr>
                        <m:t>≤1</m:t>
                      </m:r>
                    </m:oMath>
                  </m:oMathPara>
                </a14:m>
                <a:endParaRPr lang="en-US" altLang="zh-CN" sz="2000" dirty="0">
                  <a:latin typeface="Arial" panose="020B0604020202020204" pitchFamily="34" charset="0"/>
                </a:endParaRPr>
              </a:p>
              <a:p>
                <a:pPr marL="252000" lvl="1" indent="0">
                  <a:buNone/>
                </a:pPr>
                <a:r>
                  <a:rPr lang="en-US" altLang="zh-CN" sz="1800" dirty="0">
                    <a:latin typeface="Arial" panose="020B0604020202020204" pitchFamily="34" charset="0"/>
                  </a:rPr>
                  <a:t>      where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oMath>
                </a14:m>
                <a:r>
                  <a:rPr lang="en-US" altLang="zh-CN" sz="1800" dirty="0">
                    <a:latin typeface="Arial" panose="020B0604020202020204" pitchFamily="34" charset="0"/>
                  </a:rPr>
                  <a:t> and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oMath>
                </a14:m>
                <a:r>
                  <a:rPr lang="en-US" altLang="zh-CN" sz="1800" dirty="0">
                    <a:latin typeface="Arial" panose="020B0604020202020204" pitchFamily="34" charset="0"/>
                  </a:rPr>
                  <a:t> have the same subject,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𝑅</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oMath>
                </a14:m>
                <a:r>
                  <a:rPr lang="en-US" altLang="zh-CN" sz="1800" dirty="0">
                    <a:latin typeface="Arial" panose="020B0604020202020204" pitchFamily="34" charset="0"/>
                  </a:rPr>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sup>
                    </m:sSup>
                    <m:r>
                      <a:rPr lang="en-US" altLang="zh-CN" sz="1800" i="1">
                        <a:latin typeface="Cambria Math" panose="02040503050406030204" pitchFamily="18" charset="0"/>
                        <a:ea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𝑅</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sup>
                    </m:sSup>
                  </m:oMath>
                </a14:m>
                <a:r>
                  <a:rPr lang="en-US" altLang="zh-CN" sz="1800" dirty="0">
                    <a:latin typeface="Arial" panose="020B0604020202020204" pitchFamily="34" charset="0"/>
                  </a:rPr>
                  <a:t>,</a:t>
                </a:r>
              </a:p>
              <a:p>
                <a:pPr marL="252000" lvl="1" indent="0">
                  <a:buNone/>
                </a:pPr>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𝑖</m:t>
                            </m:r>
                          </m:sub>
                        </m:sSub>
                      </m:sup>
                    </m:sSup>
                  </m:oMath>
                </a14:m>
                <a:r>
                  <a:rPr lang="en-US" altLang="zh-CN" sz="1800" dirty="0">
                    <a:latin typeface="Arial" panose="020B0604020202020204" pitchFamily="34" charset="0"/>
                  </a:rPr>
                  <a:t> and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𝑟</m:t>
                        </m:r>
                      </m:e>
                      <m: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m:t>
                            </m:r>
                          </m:e>
                          <m:sub>
                            <m:r>
                              <a:rPr lang="en-US" altLang="zh-CN" sz="1800" i="1">
                                <a:latin typeface="Cambria Math" panose="02040503050406030204" pitchFamily="18" charset="0"/>
                              </a:rPr>
                              <m:t>𝑗</m:t>
                            </m:r>
                          </m:sub>
                        </m:sSub>
                      </m:sup>
                    </m:sSup>
                  </m:oMath>
                </a14:m>
                <a:r>
                  <a:rPr lang="en-US" altLang="zh-CN" sz="1800" dirty="0">
                    <a:latin typeface="Arial" panose="020B0604020202020204" pitchFamily="34" charset="0"/>
                  </a:rPr>
                  <a:t> have an S-S domain constraint </a:t>
                </a:r>
              </a:p>
              <a:p>
                <a:pPr lvl="1"/>
                <a:r>
                  <a:rPr lang="en-US" altLang="zh-CN" sz="2000" dirty="0">
                    <a:latin typeface="Arial" panose="020B0604020202020204" pitchFamily="34" charset="0"/>
                  </a:rPr>
                  <a:t>O-O and S-O domain constraints are encoded as similar format.</a:t>
                </a:r>
              </a:p>
            </p:txBody>
          </p:sp>
        </mc:Choice>
        <mc:Fallback>
          <p:sp>
            <p:nvSpPr>
              <p:cNvPr id="26" name="内容占位符 2"/>
              <p:cNvSpPr txBox="1">
                <a:spLocks noRot="1" noChangeAspect="1" noMove="1" noResize="1" noEditPoints="1" noAdjustHandles="1" noChangeArrowheads="1" noChangeShapeType="1" noTextEdit="1"/>
              </p:cNvSpPr>
              <p:nvPr/>
            </p:nvSpPr>
            <p:spPr>
              <a:xfrm>
                <a:off x="323594" y="1112841"/>
                <a:ext cx="8388606" cy="2246057"/>
              </a:xfrm>
              <a:prstGeom prst="rect">
                <a:avLst/>
              </a:prstGeom>
              <a:blipFill rotWithShape="0">
                <a:blip r:embed="rId3"/>
                <a:stretch>
                  <a:fillRect t="-3533"/>
                </a:stretch>
              </a:blipFill>
              <a:ln w="19050">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内容占位符 2"/>
              <p:cNvSpPr txBox="1">
                <a:spLocks/>
              </p:cNvSpPr>
              <p:nvPr/>
            </p:nvSpPr>
            <p:spPr>
              <a:xfrm>
                <a:off x="323594" y="3583748"/>
                <a:ext cx="8388606" cy="301942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400" b="1" dirty="0">
                    <a:latin typeface="Arial" panose="020B0604020202020204" pitchFamily="34" charset="0"/>
                  </a:rPr>
                  <a:t>Uniqueness Constraints</a:t>
                </a:r>
              </a:p>
              <a:p>
                <a:pPr marL="594900" lvl="1" indent="-342900"/>
                <a:r>
                  <a:rPr lang="en-US" altLang="zh-CN" sz="2000" dirty="0">
                    <a:latin typeface="Arial" panose="020B0604020202020204" pitchFamily="34" charset="0"/>
                  </a:rPr>
                  <a:t>S uniqueness constraints</a:t>
                </a:r>
              </a:p>
              <a:p>
                <a:pPr marL="252000" lvl="1" indent="0">
                  <a:buNone/>
                </a:pPr>
                <a14:m>
                  <m:oMathPara xmlns:m="http://schemas.openxmlformats.org/officeDocument/2006/math">
                    <m:oMathParaPr>
                      <m:jc m:val="centerGroup"/>
                    </m:oMathParaPr>
                    <m:oMath xmlns:m="http://schemas.openxmlformats.org/officeDocument/2006/math">
                      <m:nary>
                        <m:naryPr>
                          <m:chr m:val="∑"/>
                          <m:supHide m:val="on"/>
                          <m:ctrlPr>
                            <a:rPr lang="en-US" altLang="zh-CN" sz="2000" i="1" dirty="0">
                              <a:latin typeface="Cambria Math" panose="02040503050406030204" pitchFamily="18" charset="0"/>
                            </a:rPr>
                          </m:ctrlPr>
                        </m:naryPr>
                        <m:sub>
                          <m:r>
                            <a:rPr lang="en-US" altLang="zh-CN" sz="2000" i="1" dirty="0">
                              <a:latin typeface="Cambria Math" panose="02040503050406030204" pitchFamily="18" charset="0"/>
                            </a:rPr>
                            <m:t>𝑚</m:t>
                          </m:r>
                          <m:r>
                            <m:rPr>
                              <m:brk m:alnAt="7"/>
                            </m:rP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𝑀</m:t>
                              </m:r>
                            </m:e>
                            <m:sub>
                              <m:r>
                                <a:rPr lang="en-US" altLang="zh-CN" sz="2000" i="1" dirty="0">
                                  <a:latin typeface="Cambria Math" panose="02040503050406030204" pitchFamily="18" charset="0"/>
                                  <a:ea typeface="Cambria Math" panose="02040503050406030204" pitchFamily="18" charset="0"/>
                                </a:rPr>
                                <m:t>𝑟</m:t>
                              </m:r>
                              <m:r>
                                <a:rPr lang="en-US" altLang="zh-CN" sz="2000" i="1" dirty="0">
                                  <a:latin typeface="Cambria Math" panose="02040503050406030204" pitchFamily="18" charset="0"/>
                                  <a:ea typeface="Cambria Math" panose="02040503050406030204" pitchFamily="18" charset="0"/>
                                </a:rPr>
                                <m:t>, </m:t>
                              </m:r>
                              <m:r>
                                <a:rPr lang="en-US" altLang="zh-CN" sz="2000" i="1" dirty="0">
                                  <a:latin typeface="Cambria Math" panose="02040503050406030204" pitchFamily="18" charset="0"/>
                                  <a:ea typeface="Cambria Math" panose="02040503050406030204" pitchFamily="18" charset="0"/>
                                </a:rPr>
                                <m:t>𝑠</m:t>
                              </m:r>
                            </m:sub>
                          </m:sSub>
                        </m:sub>
                        <m:sup/>
                        <m:e>
                          <m:sSubSup>
                            <m:sSubSupPr>
                              <m:ctrlPr>
                                <a:rPr lang="en-US" altLang="zh-CN" sz="2000" i="1" dirty="0">
                                  <a:latin typeface="Cambria Math" panose="02040503050406030204" pitchFamily="18" charset="0"/>
                                  <a:ea typeface="Cambria Math" panose="02040503050406030204" pitchFamily="18" charset="0"/>
                                </a:rPr>
                              </m:ctrlPr>
                            </m:sSubSupPr>
                            <m:e>
                              <m:r>
                                <a:rPr lang="en-US" altLang="zh-CN" sz="2000" i="1" dirty="0">
                                  <a:latin typeface="Cambria Math" panose="02040503050406030204" pitchFamily="18" charset="0"/>
                                  <a:ea typeface="Cambria Math" panose="02040503050406030204" pitchFamily="18" charset="0"/>
                                </a:rPr>
                                <m:t>𝑣</m:t>
                              </m:r>
                            </m:e>
                            <m:sub>
                              <m:r>
                                <a:rPr lang="en-US" altLang="zh-CN" sz="2000" i="1" dirty="0">
                                  <a:latin typeface="Cambria Math" panose="02040503050406030204" pitchFamily="18" charset="0"/>
                                  <a:ea typeface="Cambria Math" panose="02040503050406030204" pitchFamily="18" charset="0"/>
                                </a:rPr>
                                <m:t>𝑚</m:t>
                              </m:r>
                            </m:sub>
                            <m:sup>
                              <m:r>
                                <a:rPr lang="en-US" altLang="zh-CN" sz="2000" i="1" dirty="0">
                                  <a:latin typeface="Cambria Math" panose="02040503050406030204" pitchFamily="18" charset="0"/>
                                  <a:ea typeface="Cambria Math" panose="02040503050406030204" pitchFamily="18" charset="0"/>
                                </a:rPr>
                                <m:t>𝑟</m:t>
                              </m:r>
                            </m:sup>
                          </m:sSubSup>
                        </m:e>
                      </m:nary>
                      <m:r>
                        <a:rPr lang="en-US" altLang="zh-CN" sz="2000" i="1">
                          <a:latin typeface="Cambria Math" panose="02040503050406030204" pitchFamily="18" charset="0"/>
                          <a:ea typeface="Cambria Math" panose="02040503050406030204" pitchFamily="18" charset="0"/>
                        </a:rPr>
                        <m:t>≤1</m:t>
                      </m:r>
                    </m:oMath>
                  </m:oMathPara>
                </a14:m>
                <a:endParaRPr lang="en-US" altLang="zh-CN" sz="2000" dirty="0">
                  <a:latin typeface="Arial" panose="020B0604020202020204" pitchFamily="34" charset="0"/>
                </a:endParaRPr>
              </a:p>
              <a:p>
                <a:pPr marL="252000" lvl="1" indent="0">
                  <a:buNone/>
                </a:pPr>
                <a:r>
                  <a:rPr lang="en-US" altLang="zh-CN" sz="1800" dirty="0">
                    <a:latin typeface="Arial" panose="020B0604020202020204" pitchFamily="34" charset="0"/>
                  </a:rPr>
                  <a:t>      where </a:t>
                </a:r>
                <a14:m>
                  <m:oMath xmlns:m="http://schemas.openxmlformats.org/officeDocument/2006/math">
                    <m:sSub>
                      <m:sSubPr>
                        <m:ctrlPr>
                          <a:rPr lang="en-US" altLang="zh-CN" sz="1800" i="1" dirty="0">
                            <a:latin typeface="Cambria Math" panose="02040503050406030204" pitchFamily="18" charset="0"/>
                            <a:ea typeface="Cambria Math" panose="02040503050406030204" pitchFamily="18" charset="0"/>
                          </a:rPr>
                        </m:ctrlPr>
                      </m:sSubPr>
                      <m:e>
                        <m:r>
                          <a:rPr lang="en-US" altLang="zh-CN" sz="1800" i="1" dirty="0">
                            <a:latin typeface="Cambria Math" panose="02040503050406030204" pitchFamily="18" charset="0"/>
                            <a:ea typeface="Cambria Math" panose="02040503050406030204" pitchFamily="18" charset="0"/>
                          </a:rPr>
                          <m:t>𝑀</m:t>
                        </m:r>
                      </m:e>
                      <m:sub>
                        <m:r>
                          <a:rPr lang="en-US" altLang="zh-CN" sz="1800" i="1" dirty="0">
                            <a:latin typeface="Cambria Math" panose="02040503050406030204" pitchFamily="18" charset="0"/>
                            <a:ea typeface="Cambria Math" panose="02040503050406030204" pitchFamily="18" charset="0"/>
                          </a:rPr>
                          <m:t>𝑟</m:t>
                        </m:r>
                        <m:r>
                          <a:rPr lang="en-US" altLang="zh-CN" sz="1800" i="1" dirty="0">
                            <a:latin typeface="Cambria Math" panose="02040503050406030204" pitchFamily="18" charset="0"/>
                            <a:ea typeface="Cambria Math" panose="02040503050406030204" pitchFamily="18" charset="0"/>
                          </a:rPr>
                          <m:t>, </m:t>
                        </m:r>
                        <m:r>
                          <a:rPr lang="en-US" altLang="zh-CN" sz="1800" i="1" dirty="0">
                            <a:latin typeface="Cambria Math" panose="02040503050406030204" pitchFamily="18" charset="0"/>
                            <a:ea typeface="Cambria Math" panose="02040503050406030204" pitchFamily="18" charset="0"/>
                          </a:rPr>
                          <m:t>𝑠</m:t>
                        </m:r>
                      </m:sub>
                    </m:sSub>
                  </m:oMath>
                </a14:m>
                <a:r>
                  <a:rPr lang="en-US" altLang="zh-CN" sz="1800" dirty="0">
                    <a:latin typeface="Arial" panose="020B0604020202020204" pitchFamily="34" charset="0"/>
                  </a:rPr>
                  <a:t> is the set of mentions with candidate relation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𝑟</m:t>
                    </m:r>
                  </m:oMath>
                </a14:m>
                <a:r>
                  <a:rPr lang="en-US" altLang="zh-CN" sz="1800" dirty="0">
                    <a:latin typeface="Arial" panose="020B0604020202020204" pitchFamily="34" charset="0"/>
                  </a:rPr>
                  <a:t>, </a:t>
                </a:r>
              </a:p>
              <a:p>
                <a:pPr marL="252000" lvl="1" indent="0">
                  <a:buNone/>
                </a:pPr>
                <a:r>
                  <a:rPr lang="en-US" altLang="zh-CN" sz="1800" dirty="0">
                    <a:latin typeface="Arial" panose="020B0604020202020204" pitchFamily="34" charset="0"/>
                  </a:rPr>
                  <a:t>      subject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𝑠</m:t>
                    </m:r>
                  </m:oMath>
                </a14:m>
                <a:r>
                  <a:rPr lang="en-US" altLang="zh-CN" sz="1800" dirty="0">
                    <a:latin typeface="Arial" panose="020B0604020202020204" pitchFamily="34" charset="0"/>
                  </a:rPr>
                  <a:t> and pairwise distinct objects.</a:t>
                </a:r>
              </a:p>
              <a:p>
                <a:pPr marL="252000" lvl="1" indent="0">
                  <a:buNone/>
                </a:pPr>
                <a:r>
                  <a:rPr lang="en-US" altLang="zh-CN" sz="1800" dirty="0">
                    <a:ea typeface="Cambria Math" panose="02040503050406030204" pitchFamily="18" charset="0"/>
                  </a:rPr>
                  <a:t>       </a:t>
                </a:r>
                <a14:m>
                  <m:oMath xmlns:m="http://schemas.openxmlformats.org/officeDocument/2006/math">
                    <m:r>
                      <a:rPr lang="en-US" altLang="zh-CN" sz="1800" i="1" dirty="0">
                        <a:latin typeface="Cambria Math" panose="02040503050406030204" pitchFamily="18" charset="0"/>
                        <a:ea typeface="Cambria Math" panose="02040503050406030204" pitchFamily="18" charset="0"/>
                      </a:rPr>
                      <m:t>𝑟</m:t>
                    </m:r>
                  </m:oMath>
                </a14:m>
                <a:r>
                  <a:rPr lang="en-US" altLang="zh-CN" sz="1800" dirty="0">
                    <a:latin typeface="Arial" panose="020B0604020202020204" pitchFamily="34" charset="0"/>
                  </a:rPr>
                  <a:t> has an S uniqueness constraint</a:t>
                </a:r>
              </a:p>
              <a:p>
                <a:pPr lvl="1"/>
                <a:r>
                  <a:rPr lang="en-US" altLang="zh-CN" sz="2000" dirty="0">
                    <a:latin typeface="Arial" panose="020B0604020202020204" pitchFamily="34" charset="0"/>
                  </a:rPr>
                  <a:t>O uniqueness constraints are encoded as similar format.</a:t>
                </a:r>
              </a:p>
            </p:txBody>
          </p:sp>
        </mc:Choice>
        <mc:Fallback>
          <p:sp>
            <p:nvSpPr>
              <p:cNvPr id="11" name="内容占位符 2"/>
              <p:cNvSpPr txBox="1">
                <a:spLocks noRot="1" noChangeAspect="1" noMove="1" noResize="1" noEditPoints="1" noAdjustHandles="1" noChangeArrowheads="1" noChangeShapeType="1" noTextEdit="1"/>
              </p:cNvSpPr>
              <p:nvPr/>
            </p:nvSpPr>
            <p:spPr>
              <a:xfrm>
                <a:off x="323594" y="3583748"/>
                <a:ext cx="8388606" cy="3019421"/>
              </a:xfrm>
              <a:prstGeom prst="rect">
                <a:avLst/>
              </a:prstGeom>
              <a:blipFill rotWithShape="0">
                <a:blip r:embed="rId4"/>
                <a:stretch>
                  <a:fillRect t="-2626"/>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4348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50"/>
                                        <p:tgtEl>
                                          <p:spTgt spid="11">
                                            <p:txEl>
                                              <p:pRg st="0" end="0"/>
                                            </p:txEl>
                                          </p:spTgt>
                                        </p:tgtEl>
                                      </p:cBhvr>
                                    </p:animEffect>
                                    <p:anim calcmode="lin" valueType="num">
                                      <p:cBhvr>
                                        <p:cTn id="8" dur="2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250"/>
                                        <p:tgtEl>
                                          <p:spTgt spid="11">
                                            <p:txEl>
                                              <p:pRg st="1" end="1"/>
                                            </p:txEl>
                                          </p:spTgt>
                                        </p:tgtEl>
                                      </p:cBhvr>
                                    </p:animEffect>
                                    <p:anim calcmode="lin" valueType="num">
                                      <p:cBhvr>
                                        <p:cTn id="13" dur="25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250"/>
                                        <p:tgtEl>
                                          <p:spTgt spid="11">
                                            <p:txEl>
                                              <p:pRg st="2" end="2"/>
                                            </p:txEl>
                                          </p:spTgt>
                                        </p:tgtEl>
                                      </p:cBhvr>
                                    </p:animEffect>
                                    <p:anim calcmode="lin" valueType="num">
                                      <p:cBhvr>
                                        <p:cTn id="18" dur="25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250"/>
                                        <p:tgtEl>
                                          <p:spTgt spid="11">
                                            <p:txEl>
                                              <p:pRg st="3" end="3"/>
                                            </p:txEl>
                                          </p:spTgt>
                                        </p:tgtEl>
                                      </p:cBhvr>
                                    </p:animEffect>
                                    <p:anim calcmode="lin" valueType="num">
                                      <p:cBhvr>
                                        <p:cTn id="23" dur="25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4" dur="250" fill="hold"/>
                                        <p:tgtEl>
                                          <p:spTgt spid="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250"/>
                                        <p:tgtEl>
                                          <p:spTgt spid="11">
                                            <p:txEl>
                                              <p:pRg st="4" end="4"/>
                                            </p:txEl>
                                          </p:spTgt>
                                        </p:tgtEl>
                                      </p:cBhvr>
                                    </p:animEffect>
                                    <p:anim calcmode="lin" valueType="num">
                                      <p:cBhvr>
                                        <p:cTn id="28" dur="25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9" dur="250" fill="hold"/>
                                        <p:tgtEl>
                                          <p:spTgt spid="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250"/>
                                        <p:tgtEl>
                                          <p:spTgt spid="11">
                                            <p:txEl>
                                              <p:pRg st="5" end="5"/>
                                            </p:txEl>
                                          </p:spTgt>
                                        </p:tgtEl>
                                      </p:cBhvr>
                                    </p:animEffect>
                                    <p:anim calcmode="lin" valueType="num">
                                      <p:cBhvr>
                                        <p:cTn id="33" dur="25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4" dur="250" fill="hold"/>
                                        <p:tgtEl>
                                          <p:spTgt spid="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250"/>
                                        <p:tgtEl>
                                          <p:spTgt spid="11">
                                            <p:txEl>
                                              <p:pRg st="6" end="6"/>
                                            </p:txEl>
                                          </p:spTgt>
                                        </p:tgtEl>
                                      </p:cBhvr>
                                    </p:animEffect>
                                    <p:anim calcmode="lin" valueType="num">
                                      <p:cBhvr>
                                        <p:cTn id="38" dur="25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9" dur="25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lstStyle/>
          <a:p>
            <a:r>
              <a:rPr lang="en-US" altLang="zh-CN" b="1" dirty="0"/>
              <a:t>Experimental </a:t>
            </a:r>
            <a:r>
              <a:rPr lang="en-US" altLang="zh-CN" b="1" dirty="0" smtClean="0"/>
              <a:t>Setups</a:t>
            </a:r>
            <a:endParaRPr lang="zh-CN" altLang="en-US" b="1" dirty="0"/>
          </a:p>
        </p:txBody>
      </p:sp>
      <p:sp>
        <p:nvSpPr>
          <p:cNvPr id="3" name="内容占位符 2"/>
          <p:cNvSpPr>
            <a:spLocks noGrp="1"/>
          </p:cNvSpPr>
          <p:nvPr>
            <p:ph idx="1"/>
          </p:nvPr>
        </p:nvSpPr>
        <p:spPr>
          <a:xfrm>
            <a:off x="374650" y="1056600"/>
            <a:ext cx="8394700" cy="448063"/>
          </a:xfrm>
        </p:spPr>
        <p:txBody>
          <a:bodyPr>
            <a:normAutofit/>
          </a:bodyPr>
          <a:lstStyle/>
          <a:p>
            <a:r>
              <a:rPr lang="en-US" altLang="zh-CN" sz="2000" b="1" dirty="0"/>
              <a:t>Datasets</a:t>
            </a:r>
            <a:endParaRPr lang="zh-CN" altLang="en-US" sz="2400"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21</a:t>
            </a:fld>
            <a:endParaRPr lang="zh-CN" altLang="en-US" dirty="0"/>
          </a:p>
        </p:txBody>
      </p:sp>
      <p:graphicFrame>
        <p:nvGraphicFramePr>
          <p:cNvPr id="11" name="表格 10"/>
          <p:cNvGraphicFramePr>
            <a:graphicFrameLocks noGrp="1"/>
          </p:cNvGraphicFramePr>
          <p:nvPr>
            <p:extLst/>
          </p:nvPr>
        </p:nvGraphicFramePr>
        <p:xfrm>
          <a:off x="763786" y="1452731"/>
          <a:ext cx="7616431" cy="1087120"/>
        </p:xfrm>
        <a:graphic>
          <a:graphicData uri="http://schemas.openxmlformats.org/drawingml/2006/table">
            <a:tbl>
              <a:tblPr firstRow="1" bandRow="1">
                <a:tableStyleId>{9D7B26C5-4107-4FEC-AEDC-1716B250A1EF}</a:tableStyleId>
              </a:tblPr>
              <a:tblGrid>
                <a:gridCol w="987524"/>
                <a:gridCol w="1046136"/>
                <a:gridCol w="1805553"/>
                <a:gridCol w="1115878"/>
                <a:gridCol w="1108128"/>
                <a:gridCol w="155321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Corpora </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Sentence level extractors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Relations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with NA</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2">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DBpedia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MaxEnt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53162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38654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NN </a:t>
                      </a:r>
                      <a:r>
                        <a:rPr lang="en-US" altLang="zh-CN" sz="1600" b="0" dirty="0" smtClean="0">
                          <a:solidFill>
                            <a:schemeClr val="tx1"/>
                          </a:solidFill>
                          <a:latin typeface="Arial" panose="020B0604020202020204" pitchFamily="34" charset="0"/>
                          <a:cs typeface="Arial" panose="020B0604020202020204" pitchFamily="34" charset="0"/>
                        </a:rPr>
                        <a:t>[ACL’ 16]</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内容占位符 2"/>
          <p:cNvSpPr txBox="1">
            <a:spLocks/>
          </p:cNvSpPr>
          <p:nvPr/>
        </p:nvSpPr>
        <p:spPr>
          <a:xfrm>
            <a:off x="374650" y="2673593"/>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a:t>Algorithms</a:t>
            </a:r>
            <a:endParaRPr lang="zh-CN" altLang="en-US" sz="2000" b="1" dirty="0"/>
          </a:p>
        </p:txBody>
      </p:sp>
      <p:graphicFrame>
        <p:nvGraphicFramePr>
          <p:cNvPr id="9" name="表格 8"/>
          <p:cNvGraphicFramePr>
            <a:graphicFrameLocks noGrp="1"/>
          </p:cNvGraphicFramePr>
          <p:nvPr>
            <p:extLst>
              <p:ext uri="{D42A27DB-BD31-4B8C-83A1-F6EECF244321}">
                <p14:modId xmlns:p14="http://schemas.microsoft.com/office/powerpoint/2010/main" val="4251808880"/>
              </p:ext>
            </p:extLst>
          </p:nvPr>
        </p:nvGraphicFramePr>
        <p:xfrm>
          <a:off x="468313" y="3157866"/>
          <a:ext cx="8059848" cy="258064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baseline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ILP based global method for RE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CNN+ATT</a:t>
                      </a:r>
                      <a:r>
                        <a:rPr lang="en-US" altLang="zh-CN" sz="1600" dirty="0" smtClean="0"/>
                        <a: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Neural network-based methods with attention mechanism to use all informative sentences [ACL’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PCNN+ATT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nSpc>
                          <a:spcPts val="1600"/>
                        </a:lnSpc>
                      </a:pP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err="1" smtClean="0">
                          <a:solidFill>
                            <a:schemeClr val="tx1"/>
                          </a:solidFill>
                          <a:latin typeface="Arial" panose="020B0604020202020204" pitchFamily="34" charset="0"/>
                          <a:cs typeface="Arial" panose="020B0604020202020204" pitchFamily="34" charset="0"/>
                        </a:rPr>
                        <a:t>eFIRE</a:t>
                      </a:r>
                      <a:r>
                        <a:rPr lang="en-US" altLang="zh-CN" sz="1600" b="0" dirty="0" smtClean="0">
                          <a:solidFill>
                            <a:schemeClr val="tx1"/>
                          </a:solidFill>
                          <a:latin typeface="Arial" panose="020B0604020202020204" pitchFamily="34" charset="0"/>
                          <a:cs typeface="Arial" panose="020B0604020202020204" pitchFamily="34" charset="0"/>
                        </a:rPr>
                        <a:t> (Ours)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dirty="0" smtClean="0">
                          <a:solidFill>
                            <a:schemeClr val="tx1"/>
                          </a:solidFill>
                          <a:latin typeface="Arial" panose="020B0604020202020204" pitchFamily="34" charset="0"/>
                          <a:cs typeface="Arial" panose="020B0604020202020204" pitchFamily="34" charset="0"/>
                        </a:rPr>
                        <a:t>The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dirty="0" smtClean="0">
                          <a:solidFill>
                            <a:schemeClr val="tx1"/>
                          </a:solidFill>
                          <a:latin typeface="Arial" panose="020B0604020202020204" pitchFamily="34" charset="0"/>
                          <a:cs typeface="Arial" panose="020B0604020202020204" pitchFamily="34" charset="0"/>
                        </a:rPr>
                        <a:t>asy </a:t>
                      </a:r>
                      <a:r>
                        <a:rPr lang="en-US" altLang="zh-CN" sz="1600" b="1" dirty="0" err="1" smtClean="0">
                          <a:solidFill>
                            <a:schemeClr val="tx1"/>
                          </a:solidFill>
                          <a:latin typeface="Arial" panose="020B0604020202020204" pitchFamily="34" charset="0"/>
                          <a:cs typeface="Arial" panose="020B0604020202020204" pitchFamily="34" charset="0"/>
                        </a:rPr>
                        <a:t>FI</a:t>
                      </a:r>
                      <a:r>
                        <a:rPr lang="en-US" altLang="zh-CN" sz="1600" dirty="0" err="1" smtClean="0">
                          <a:solidFill>
                            <a:schemeClr val="tx1"/>
                          </a:solidFill>
                          <a:latin typeface="Arial" panose="020B0604020202020204" pitchFamily="34" charset="0"/>
                          <a:cs typeface="Arial" panose="020B0604020202020204" pitchFamily="34" charset="0"/>
                        </a:rPr>
                        <a:t>rst</a:t>
                      </a:r>
                      <a:r>
                        <a:rPr lang="en-US" altLang="zh-CN" sz="1600" dirty="0" smtClean="0">
                          <a:solidFill>
                            <a:schemeClr val="tx1"/>
                          </a:solidFill>
                          <a:latin typeface="Arial" panose="020B0604020202020204" pitchFamily="34" charset="0"/>
                          <a:cs typeface="Arial" panose="020B0604020202020204" pitchFamily="34" charset="0"/>
                        </a:rPr>
                        <a:t> approach for</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b="1" dirty="0" smtClean="0">
                          <a:solidFill>
                            <a:schemeClr val="tx1"/>
                          </a:solidFill>
                          <a:latin typeface="Arial" panose="020B0604020202020204" pitchFamily="34" charset="0"/>
                          <a:cs typeface="Arial" panose="020B0604020202020204" pitchFamily="34" charset="0"/>
                        </a:rPr>
                        <a:t>R</a:t>
                      </a:r>
                      <a:r>
                        <a:rPr lang="en-US" altLang="zh-CN" sz="1600" dirty="0" smtClean="0">
                          <a:solidFill>
                            <a:schemeClr val="tx1"/>
                          </a:solidFill>
                          <a:latin typeface="Arial" panose="020B0604020202020204" pitchFamily="34" charset="0"/>
                          <a:cs typeface="Arial" panose="020B0604020202020204" pitchFamily="34" charset="0"/>
                        </a:rPr>
                        <a:t>elation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dirty="0" smtClean="0">
                          <a:solidFill>
                            <a:schemeClr val="tx1"/>
                          </a:solidFill>
                          <a:latin typeface="Arial" panose="020B0604020202020204" pitchFamily="34" charset="0"/>
                          <a:cs typeface="Arial" panose="020B0604020202020204" pitchFamily="34" charset="0"/>
                        </a:rPr>
                        <a:t>xtraction with information redundancies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eFIRE-1S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 variant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that makes easy</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decisions with the easy first collective inference,</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and adopts the same ILP method in baseline</a:t>
                      </a:r>
                      <a:r>
                        <a:rPr lang="en-US" altLang="zh-CN" sz="1600" baseline="0" dirty="0" smtClean="0">
                          <a:solidFill>
                            <a:schemeClr val="tx1"/>
                          </a:solidFill>
                          <a:latin typeface="Arial" panose="020B0604020202020204" pitchFamily="34" charset="0"/>
                          <a:cs typeface="Arial" panose="020B0604020202020204" pitchFamily="34" charset="0"/>
                        </a:rPr>
                        <a:t> </a:t>
                      </a:r>
                      <a:r>
                        <a:rPr lang="en-US" altLang="zh-CN" sz="1600" dirty="0" smtClean="0">
                          <a:solidFill>
                            <a:schemeClr val="tx1"/>
                          </a:solidFill>
                          <a:latin typeface="Arial" panose="020B0604020202020204" pitchFamily="34" charset="0"/>
                          <a:cs typeface="Arial" panose="020B0604020202020204" pitchFamily="34" charset="0"/>
                        </a:rPr>
                        <a:t>for making the rest decisions.</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eFIRE-2S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600"/>
                        </a:lnSpc>
                      </a:pPr>
                      <a:r>
                        <a:rPr lang="en-US" altLang="zh-CN" sz="1600" dirty="0" smtClean="0">
                          <a:solidFill>
                            <a:schemeClr val="tx1"/>
                          </a:solidFill>
                          <a:latin typeface="Arial" panose="020B0604020202020204" pitchFamily="34" charset="0"/>
                          <a:cs typeface="Arial" panose="020B0604020202020204" pitchFamily="34" charset="0"/>
                        </a:rPr>
                        <a:t>A variant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that makes all decisions with the second stage of </a:t>
                      </a:r>
                      <a:r>
                        <a:rPr lang="en-US" altLang="zh-CN" sz="1600" dirty="0" err="1" smtClean="0">
                          <a:solidFill>
                            <a:schemeClr val="tx1"/>
                          </a:solidFill>
                          <a:latin typeface="Arial" panose="020B0604020202020204" pitchFamily="34" charset="0"/>
                          <a:cs typeface="Arial" panose="020B0604020202020204" pitchFamily="34" charset="0"/>
                        </a:rPr>
                        <a:t>eFIRE</a:t>
                      </a:r>
                      <a:r>
                        <a:rPr lang="en-US" altLang="zh-CN" sz="1600" dirty="0" smtClean="0">
                          <a:solidFill>
                            <a:schemeClr val="tx1"/>
                          </a:solidFill>
                          <a:latin typeface="Arial" panose="020B0604020202020204" pitchFamily="34" charset="0"/>
                          <a:cs typeface="Arial" panose="020B0604020202020204" pitchFamily="34" charset="0"/>
                        </a:rPr>
                        <a:t>, i.e., the ILP solver </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xmlns:a14="http://schemas.microsoft.com/office/drawing/2010/main">
        <mc:Choice Requires="a14">
          <p:sp>
            <p:nvSpPr>
              <p:cNvPr id="10" name="内容占位符 2"/>
              <p:cNvSpPr txBox="1">
                <a:spLocks/>
              </p:cNvSpPr>
              <p:nvPr/>
            </p:nvSpPr>
            <p:spPr>
              <a:xfrm>
                <a:off x="374650" y="5856563"/>
                <a:ext cx="8394700" cy="892950"/>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a:t>Parameters: </a:t>
                </a:r>
                <a14:m>
                  <m:oMath xmlns:m="http://schemas.openxmlformats.org/officeDocument/2006/math">
                    <m:r>
                      <a:rPr lang="zh-CN" altLang="en-US" sz="2000" i="1">
                        <a:latin typeface="Cambria Math" panose="02040503050406030204" pitchFamily="18" charset="0"/>
                      </a:rPr>
                      <m:t>𝛼</m:t>
                    </m:r>
                    <m:r>
                      <a:rPr lang="en-US" altLang="zh-CN" sz="2000" i="1">
                        <a:latin typeface="Cambria Math" panose="02040503050406030204" pitchFamily="18" charset="0"/>
                      </a:rPr>
                      <m:t>=0.05</m:t>
                    </m:r>
                  </m:oMath>
                </a14:m>
                <a:r>
                  <a:rPr lang="en-US" altLang="zh-CN" sz="2000" dirty="0"/>
                  <a:t>,</a:t>
                </a:r>
                <a:r>
                  <a:rPr lang="en-US" altLang="zh-CN" sz="2000" b="1" dirty="0"/>
                  <a:t> </a:t>
                </a:r>
                <a14:m>
                  <m:oMath xmlns:m="http://schemas.openxmlformats.org/officeDocument/2006/math">
                    <m:r>
                      <a:rPr lang="zh-CN" altLang="en-US" sz="2000" i="1">
                        <a:latin typeface="Cambria Math" panose="02040503050406030204" pitchFamily="18" charset="0"/>
                      </a:rPr>
                      <m:t>𝜖</m:t>
                    </m:r>
                    <m:r>
                      <a:rPr lang="en-US" altLang="zh-CN" sz="2000" i="1">
                        <a:latin typeface="Cambria Math" panose="02040503050406030204" pitchFamily="18" charset="0"/>
                      </a:rPr>
                      <m:t>=0.8</m:t>
                    </m:r>
                  </m:oMath>
                </a14:m>
                <a:endParaRPr lang="en-US" altLang="zh-CN" sz="2000" dirty="0"/>
              </a:p>
              <a:p>
                <a:r>
                  <a:rPr lang="en-US" altLang="zh-CN" sz="2000" b="1" dirty="0"/>
                  <a:t>Implementation: </a:t>
                </a:r>
                <a:r>
                  <a:rPr lang="en-US" altLang="zh-CN" sz="2000" dirty="0"/>
                  <a:t>2 Intel Xeon 2.6GHz CPUs and 64 GB of memory</a:t>
                </a:r>
                <a:endParaRPr lang="zh-CN" altLang="en-US" sz="2000" dirty="0"/>
              </a:p>
            </p:txBody>
          </p:sp>
        </mc:Choice>
        <mc:Fallback xmlns="">
          <p:sp>
            <p:nvSpPr>
              <p:cNvPr id="10" name="内容占位符 2"/>
              <p:cNvSpPr txBox="1">
                <a:spLocks noRot="1" noChangeAspect="1" noMove="1" noResize="1" noEditPoints="1" noAdjustHandles="1" noChangeArrowheads="1" noChangeShapeType="1" noTextEdit="1"/>
              </p:cNvSpPr>
              <p:nvPr/>
            </p:nvSpPr>
            <p:spPr>
              <a:xfrm>
                <a:off x="374650" y="5856563"/>
                <a:ext cx="8394700" cy="892950"/>
              </a:xfrm>
              <a:prstGeom prst="rect">
                <a:avLst/>
              </a:prstGeom>
              <a:blipFill rotWithShape="0">
                <a:blip r:embed="rId3"/>
                <a:stretch>
                  <a:fillRect l="-73" t="-6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4153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fontScale="90000"/>
          </a:bodyPr>
          <a:lstStyle/>
          <a:p>
            <a:r>
              <a:rPr lang="en-US" altLang="zh-CN" b="1" dirty="0" smtClean="0"/>
              <a:t>Improvement By Each Stage: Effectiveness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22</a:t>
            </a:fld>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94" y="1095345"/>
            <a:ext cx="8100000" cy="3622613"/>
          </a:xfrm>
          <a:prstGeom prst="rect">
            <a:avLst/>
          </a:prstGeom>
        </p:spPr>
      </p:pic>
      <p:sp>
        <p:nvSpPr>
          <p:cNvPr id="5" name="文本框 4"/>
          <p:cNvSpPr txBox="1"/>
          <p:nvPr/>
        </p:nvSpPr>
        <p:spPr>
          <a:xfrm>
            <a:off x="779233" y="4976499"/>
            <a:ext cx="7438134" cy="923330"/>
          </a:xfrm>
          <a:prstGeom prst="rect">
            <a:avLst/>
          </a:prstGeom>
          <a:noFill/>
          <a:ln w="19050">
            <a:solidFill>
              <a:srgbClr val="FF0000"/>
            </a:solidFill>
          </a:ln>
        </p:spPr>
        <p:txBody>
          <a:bodyPr wrap="square" rtlCol="0">
            <a:spAutoFit/>
          </a:bodyPr>
          <a:lstStyle/>
          <a:p>
            <a:r>
              <a:rPr lang="en-US" altLang="zh-CN" kern="0" dirty="0">
                <a:solidFill>
                  <a:srgbClr val="000000"/>
                </a:solidFill>
                <a:latin typeface="Arial" panose="020B0604020202020204" pitchFamily="34" charset="0"/>
                <a:ea typeface="黑体" pitchFamily="49" charset="-122"/>
                <a:cs typeface="Arial" panose="020B0604020202020204" pitchFamily="34" charset="0"/>
              </a:rPr>
              <a:t>eFIRE-1S and eFIRE-2S outperform baseline in the low-recall portions of the P-R curves on all two datasets. </a:t>
            </a:r>
          </a:p>
          <a:p>
            <a:r>
              <a:rPr lang="en-US" altLang="zh-CN" kern="0" dirty="0">
                <a:solidFill>
                  <a:srgbClr val="000000"/>
                </a:solidFill>
                <a:latin typeface="Arial" panose="020B0604020202020204" pitchFamily="34" charset="0"/>
                <a:ea typeface="黑体" pitchFamily="49" charset="-122"/>
                <a:cs typeface="Arial" panose="020B0604020202020204" pitchFamily="34" charset="0"/>
              </a:rPr>
              <a:t>Those demonstrate the benefit of S-O, S-R, O-R, and R redundancies.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72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4" y="190469"/>
            <a:ext cx="8394700" cy="904874"/>
          </a:xfrm>
        </p:spPr>
        <p:txBody>
          <a:bodyPr>
            <a:normAutofit/>
          </a:bodyPr>
          <a:lstStyle/>
          <a:p>
            <a:r>
              <a:rPr lang="en-US" altLang="zh-CN" b="1" dirty="0"/>
              <a:t>Improvement By Each Stage: </a:t>
            </a:r>
            <a:r>
              <a:rPr lang="en-US" altLang="zh-CN" b="1" dirty="0" smtClean="0"/>
              <a:t>Efficiency </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23</a:t>
            </a:fld>
            <a:endParaRPr lang="zh-CN" altLang="en-US" dirty="0"/>
          </a:p>
        </p:txBody>
      </p:sp>
      <p:graphicFrame>
        <p:nvGraphicFramePr>
          <p:cNvPr id="11" name="表格 10"/>
          <p:cNvGraphicFramePr>
            <a:graphicFrameLocks noGrp="1"/>
          </p:cNvGraphicFramePr>
          <p:nvPr>
            <p:extLst/>
          </p:nvPr>
        </p:nvGraphicFramePr>
        <p:xfrm>
          <a:off x="900115" y="1216790"/>
          <a:ext cx="7321739" cy="3870960"/>
        </p:xfrm>
        <a:graphic>
          <a:graphicData uri="http://schemas.openxmlformats.org/drawingml/2006/table">
            <a:tbl>
              <a:tblPr firstRow="1" bandRow="1">
                <a:tableStyleId>{2D5ABB26-0587-4C30-8999-92F81FD0307C}</a:tableStyleId>
              </a:tblPr>
              <a:tblGrid>
                <a:gridCol w="1091419"/>
                <a:gridCol w="1684781"/>
                <a:gridCol w="1484623"/>
                <a:gridCol w="1431383"/>
                <a:gridCol w="162953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Methods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Running Time (s)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Variables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 of ILP</a:t>
                      </a:r>
                    </a:p>
                    <a:p>
                      <a:pPr algn="ctr"/>
                      <a:r>
                        <a:rPr lang="en-US" altLang="zh-CN" sz="2000" dirty="0" smtClean="0"/>
                        <a:t>Constraints </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52.70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12353</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293361</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1.88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8185</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34931</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eFIRE-1S</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1.90</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8185</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34931</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eFIRE-2S</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52.35</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12353</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293361</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r h="317443">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15.82</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11770</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chemeClr val="tx1"/>
                          </a:solidFill>
                        </a:rPr>
                        <a:t>94498</a:t>
                      </a:r>
                      <a:endParaRPr lang="zh-CN" altLang="en-US" sz="2000" dirty="0">
                        <a:solidFill>
                          <a:schemeClr val="tx1"/>
                        </a:solidFill>
                      </a:endParaRPr>
                    </a:p>
                  </a:txBody>
                  <a:tcPr anchor="ctr">
                    <a:lnT w="12700" cap="flat" cmpd="sng" algn="ctr">
                      <a:solidFill>
                        <a:schemeClr val="tx1"/>
                      </a:solidFill>
                      <a:prstDash val="solid"/>
                      <a:round/>
                      <a:headEnd type="none" w="med" len="med"/>
                      <a:tailEnd type="none" w="med" len="med"/>
                    </a:lnT>
                  </a:tcP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eFIRE</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1.11</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9678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24314</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eFIRE-1S</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2000" dirty="0" smtClean="0">
                          <a:solidFill>
                            <a:schemeClr val="tx1"/>
                          </a:solidFill>
                        </a:rPr>
                        <a:t>1.20</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9678</a:t>
                      </a:r>
                      <a:endParaRPr lang="zh-CN" altLang="en-US" sz="2000" dirty="0">
                        <a:solidFill>
                          <a:schemeClr val="tx1"/>
                        </a:solidFill>
                      </a:endParaRPr>
                    </a:p>
                  </a:txBody>
                  <a:tcPr anchor="ctr"/>
                </a:tc>
                <a:tc>
                  <a:txBody>
                    <a:bodyPr/>
                    <a:lstStyle/>
                    <a:p>
                      <a:pPr algn="ctr"/>
                      <a:r>
                        <a:rPr lang="en-US" altLang="zh-CN" sz="2000" dirty="0" smtClean="0">
                          <a:solidFill>
                            <a:schemeClr val="tx1"/>
                          </a:solidFill>
                        </a:rPr>
                        <a:t>24314</a:t>
                      </a:r>
                      <a:endParaRPr lang="zh-CN" altLang="en-US" sz="2000" dirty="0">
                        <a:solidFill>
                          <a:schemeClr val="tx1"/>
                        </a:solidFill>
                      </a:endParaRPr>
                    </a:p>
                  </a:txBody>
                  <a:tcPr anchor="ctr"/>
                </a:tc>
              </a:tr>
              <a:tr h="317443">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eFIRE-2S</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15.81</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11770</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94498</a:t>
                      </a:r>
                      <a:endParaRPr lang="zh-CN" altLang="en-US" sz="20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833477" y="5475451"/>
            <a:ext cx="7438134" cy="923330"/>
          </a:xfrm>
          <a:prstGeom prst="rect">
            <a:avLst/>
          </a:prstGeom>
          <a:noFill/>
          <a:ln w="19050">
            <a:solidFill>
              <a:srgbClr val="FF0000"/>
            </a:solidFill>
          </a:ln>
        </p:spPr>
        <p:txBody>
          <a:bodyPr wrap="square" rtlCol="0">
            <a:spAutoFit/>
          </a:bodyPr>
          <a:lstStyle/>
          <a:p>
            <a:r>
              <a:rPr lang="en-US" altLang="zh-CN" kern="0" dirty="0">
                <a:solidFill>
                  <a:srgbClr val="000000"/>
                </a:solidFill>
                <a:latin typeface="Arial" panose="020B0604020202020204" pitchFamily="34" charset="0"/>
                <a:ea typeface="黑体" pitchFamily="49" charset="-122"/>
                <a:cs typeface="Arial" panose="020B0604020202020204" pitchFamily="34" charset="0"/>
              </a:rPr>
              <a:t>Easy first collective inference using S-O redundancies can not only improve the effectiveness of decision making for RE, but also improve the efficiency</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1895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355194" y="190469"/>
                <a:ext cx="8394700" cy="904874"/>
              </a:xfrm>
            </p:spPr>
            <p:txBody>
              <a:bodyPr>
                <a:normAutofit/>
              </a:bodyPr>
              <a:lstStyle/>
              <a:p>
                <a:r>
                  <a:rPr lang="en-US" altLang="zh-CN" sz="2800" b="1" dirty="0"/>
                  <a:t>Setting verification of threshold</a:t>
                </a:r>
                <a14:m>
                  <m:oMath xmlns:m="http://schemas.openxmlformats.org/officeDocument/2006/math">
                    <m:r>
                      <a:rPr lang="en-US" altLang="zh-CN" sz="2800" b="1" dirty="0">
                        <a:latin typeface="Cambria Math" panose="02040503050406030204" pitchFamily="18" charset="0"/>
                      </a:rPr>
                      <m:t> </m:t>
                    </m:r>
                    <m:r>
                      <a:rPr lang="zh-CN" altLang="en-US" sz="2800" b="1" i="1">
                        <a:latin typeface="Cambria Math" panose="02040503050406030204" pitchFamily="18" charset="0"/>
                      </a:rPr>
                      <m:t>𝝐</m:t>
                    </m:r>
                  </m:oMath>
                </a14:m>
                <a:r>
                  <a:rPr lang="en-US" altLang="zh-CN" sz="2800" b="1" dirty="0"/>
                  <a:t>: Effectiveness </a:t>
                </a:r>
                <a:endParaRPr lang="zh-CN" altLang="en-US" sz="2800"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355194" y="190469"/>
                <a:ext cx="8394700" cy="904874"/>
              </a:xfrm>
              <a:blipFill rotWithShape="0">
                <a:blip r:embed="rId3"/>
                <a:stretch>
                  <a:fillRect l="-1452" r="-17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3756F1F-84DF-4859-8AE8-4B3E0E674450}" type="slidenum">
              <a:rPr lang="zh-CN" altLang="en-US" smtClean="0"/>
              <a:pPr/>
              <a:t>24</a:t>
            </a:fld>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4" y="1264178"/>
            <a:ext cx="8100000" cy="3601927"/>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833477" y="5475453"/>
                <a:ext cx="7438134" cy="646331"/>
              </a:xfrm>
              <a:prstGeom prst="rect">
                <a:avLst/>
              </a:prstGeom>
              <a:noFill/>
              <a:ln w="19050">
                <a:solidFill>
                  <a:srgbClr val="FF0000"/>
                </a:solidFill>
              </a:ln>
            </p:spPr>
            <p:txBody>
              <a:bodyPr wrap="square" rtlCol="0">
                <a:spAutoFit/>
              </a:bodyPr>
              <a:lstStyle/>
              <a:p>
                <a:r>
                  <a:rPr lang="en-US" altLang="zh-CN" kern="0" dirty="0">
                    <a:solidFill>
                      <a:srgbClr val="000000"/>
                    </a:solidFill>
                    <a:latin typeface="Arial" panose="020B0604020202020204" pitchFamily="34" charset="0"/>
                    <a:ea typeface="黑体" pitchFamily="49" charset="-122"/>
                    <a:cs typeface="Arial" panose="020B0604020202020204" pitchFamily="34" charset="0"/>
                  </a:rPr>
                  <a:t>eFIRE is efficient when </a:t>
                </a:r>
                <a14:m>
                  <m:oMath xmlns:m="http://schemas.openxmlformats.org/officeDocument/2006/math">
                    <m:r>
                      <a:rPr lang="zh-CN" altLang="en-US" i="1">
                        <a:latin typeface="Cambria Math" panose="02040503050406030204" pitchFamily="18" charset="0"/>
                      </a:rPr>
                      <m:t>𝜖</m:t>
                    </m:r>
                  </m:oMath>
                </a14:m>
                <a:r>
                  <a:rPr lang="en-US" altLang="zh-CN" kern="0" dirty="0">
                    <a:solidFill>
                      <a:srgbClr val="000000"/>
                    </a:solidFill>
                    <a:latin typeface="Arial" panose="020B0604020202020204" pitchFamily="34" charset="0"/>
                    <a:ea typeface="黑体" pitchFamily="49" charset="-122"/>
                    <a:cs typeface="Arial" panose="020B0604020202020204" pitchFamily="34" charset="0"/>
                  </a:rPr>
                  <a:t> falls into </a:t>
                </a:r>
                <a14:m>
                  <m:oMath xmlns:m="http://schemas.openxmlformats.org/officeDocument/2006/math">
                    <m:d>
                      <m:dPr>
                        <m:begChr m:val="["/>
                        <m:endChr m:val="]"/>
                        <m:ctrlPr>
                          <a:rPr lang="en-US" altLang="zh-CN" i="1" kern="0">
                            <a:solidFill>
                              <a:srgbClr val="000000"/>
                            </a:solidFill>
                            <a:latin typeface="Cambria Math" panose="02040503050406030204" pitchFamily="18" charset="0"/>
                            <a:ea typeface="黑体" pitchFamily="49" charset="-122"/>
                            <a:cs typeface="Arial" panose="020B0604020202020204" pitchFamily="34" charset="0"/>
                          </a:rPr>
                        </m:ctrlPr>
                      </m:dPr>
                      <m:e>
                        <m:r>
                          <a:rPr lang="en-US" altLang="zh-CN" i="1" kern="0">
                            <a:solidFill>
                              <a:srgbClr val="000000"/>
                            </a:solidFill>
                            <a:latin typeface="Cambria Math" panose="02040503050406030204" pitchFamily="18" charset="0"/>
                            <a:ea typeface="黑体" pitchFamily="49" charset="-122"/>
                            <a:cs typeface="Arial" panose="020B0604020202020204" pitchFamily="34" charset="0"/>
                          </a:rPr>
                          <m:t>0.5, 0.9</m:t>
                        </m:r>
                      </m:e>
                    </m:d>
                  </m:oMath>
                </a14:m>
                <a:r>
                  <a:rPr lang="en-US" altLang="zh-CN" kern="0" dirty="0">
                    <a:solidFill>
                      <a:srgbClr val="000000"/>
                    </a:solidFill>
                    <a:latin typeface="Arial" panose="020B0604020202020204" pitchFamily="34" charset="0"/>
                    <a:ea typeface="黑体" pitchFamily="49" charset="-122"/>
                    <a:cs typeface="Arial" panose="020B0604020202020204" pitchFamily="34" charset="0"/>
                  </a:rPr>
                  <a:t>, during which </a:t>
                </a:r>
                <a:r>
                  <a:rPr lang="en-US" altLang="zh-CN" kern="0" dirty="0" err="1">
                    <a:solidFill>
                      <a:srgbClr val="000000"/>
                    </a:solidFill>
                    <a:latin typeface="Arial" panose="020B0604020202020204" pitchFamily="34" charset="0"/>
                    <a:ea typeface="黑体" pitchFamily="49" charset="-122"/>
                    <a:cs typeface="Arial" panose="020B0604020202020204" pitchFamily="34" charset="0"/>
                  </a:rPr>
                  <a:t>eFIRE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outperforms baseline in the low-recall portion.</a:t>
                </a:r>
                <a:endParaRPr lang="zh-CN" altLang="en-US" dirty="0">
                  <a:latin typeface="Arial" panose="020B0604020202020204" pitchFamily="34" charset="0"/>
                  <a:cs typeface="Arial" panose="020B060402020202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833477" y="5475453"/>
                <a:ext cx="7438134" cy="646331"/>
              </a:xfrm>
              <a:prstGeom prst="rect">
                <a:avLst/>
              </a:prstGeom>
              <a:blipFill rotWithShape="0">
                <a:blip r:embed="rId5"/>
                <a:stretch>
                  <a:fillRect l="-654" t="-3670" b="-11927"/>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1365493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355194" y="190469"/>
                <a:ext cx="8394700" cy="904874"/>
              </a:xfrm>
            </p:spPr>
            <p:txBody>
              <a:bodyPr>
                <a:normAutofit/>
              </a:bodyPr>
              <a:lstStyle/>
              <a:p>
                <a:r>
                  <a:rPr lang="en-US" altLang="zh-CN" sz="2800" b="1" dirty="0"/>
                  <a:t>Setting verification of threshold</a:t>
                </a:r>
                <a14:m>
                  <m:oMath xmlns:m="http://schemas.openxmlformats.org/officeDocument/2006/math">
                    <m:r>
                      <a:rPr lang="en-US" altLang="zh-CN" sz="2800" b="1" dirty="0">
                        <a:latin typeface="Cambria Math" panose="02040503050406030204" pitchFamily="18" charset="0"/>
                      </a:rPr>
                      <m:t> </m:t>
                    </m:r>
                    <m:r>
                      <a:rPr lang="zh-CN" altLang="en-US" sz="2800" b="1" i="1">
                        <a:latin typeface="Cambria Math" panose="02040503050406030204" pitchFamily="18" charset="0"/>
                      </a:rPr>
                      <m:t>𝝐</m:t>
                    </m:r>
                  </m:oMath>
                </a14:m>
                <a:r>
                  <a:rPr lang="en-US" altLang="zh-CN" sz="2800" b="1" dirty="0"/>
                  <a:t>: Efficiency </a:t>
                </a:r>
                <a:endParaRPr lang="zh-CN" altLang="en-US" sz="2800"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355194" y="190469"/>
                <a:ext cx="8394700" cy="904874"/>
              </a:xfrm>
              <a:blipFill rotWithShape="0">
                <a:blip r:embed="rId3"/>
                <a:stretch>
                  <a:fillRect l="-145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3756F1F-84DF-4859-8AE8-4B3E0E674450}" type="slidenum">
              <a:rPr lang="zh-CN" altLang="en-US" smtClean="0"/>
              <a:pPr/>
              <a:t>25</a:t>
            </a:fld>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4552546" y="3469462"/>
                <a:ext cx="2903541" cy="1477328"/>
              </a:xfrm>
              <a:prstGeom prst="rect">
                <a:avLst/>
              </a:prstGeom>
              <a:noFill/>
              <a:ln w="19050">
                <a:solidFill>
                  <a:srgbClr val="FF0000"/>
                </a:solidFill>
              </a:ln>
            </p:spPr>
            <p:txBody>
              <a:bodyPr wrap="square" rtlCol="0">
                <a:spAutoFit/>
              </a:bodyPr>
              <a:lstStyle/>
              <a:p>
                <a:r>
                  <a:rPr lang="en-US" altLang="zh-CN" kern="0" dirty="0">
                    <a:solidFill>
                      <a:srgbClr val="000000"/>
                    </a:solidFill>
                    <a:latin typeface="Arial" panose="020B0604020202020204" pitchFamily="34" charset="0"/>
                    <a:ea typeface="黑体" pitchFamily="49" charset="-122"/>
                    <a:cs typeface="Arial" panose="020B0604020202020204" pitchFamily="34" charset="0"/>
                  </a:rPr>
                  <a:t>As the smaller </a:t>
                </a:r>
                <a14:m>
                  <m:oMath xmlns:m="http://schemas.openxmlformats.org/officeDocument/2006/math">
                    <m:r>
                      <a:rPr lang="zh-CN" altLang="en-US" i="1">
                        <a:latin typeface="Cambria Math" panose="02040503050406030204" pitchFamily="18" charset="0"/>
                      </a:rPr>
                      <m:t>𝜖</m:t>
                    </m:r>
                  </m:oMath>
                </a14:m>
                <a:r>
                  <a:rPr lang="en-US" altLang="zh-CN" kern="0" dirty="0">
                    <a:solidFill>
                      <a:srgbClr val="000000"/>
                    </a:solidFill>
                    <a:latin typeface="Arial" panose="020B0604020202020204" pitchFamily="34" charset="0"/>
                    <a:ea typeface="黑体" pitchFamily="49" charset="-122"/>
                    <a:cs typeface="Arial" panose="020B0604020202020204" pitchFamily="34" charset="0"/>
                  </a:rPr>
                  <a:t> is, the more running time </a:t>
                </a:r>
                <a:r>
                  <a:rPr lang="en-US" altLang="zh-CN" kern="0" dirty="0" err="1">
                    <a:solidFill>
                      <a:srgbClr val="000000"/>
                    </a:solidFill>
                    <a:latin typeface="Arial" panose="020B0604020202020204" pitchFamily="34" charset="0"/>
                    <a:ea typeface="黑体" pitchFamily="49" charset="-122"/>
                    <a:cs typeface="Arial" panose="020B0604020202020204" pitchFamily="34" charset="0"/>
                  </a:rPr>
                  <a:t>eFIRE</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has in the first stage, and the less it has in the second stage.</a:t>
                </a:r>
                <a:endParaRPr lang="zh-CN" altLang="en-US" dirty="0">
                  <a:latin typeface="Arial" panose="020B0604020202020204" pitchFamily="34" charset="0"/>
                  <a:cs typeface="Arial" panose="020B060402020202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552546" y="3469462"/>
                <a:ext cx="2903541" cy="1477328"/>
              </a:xfrm>
              <a:prstGeom prst="rect">
                <a:avLst/>
              </a:prstGeom>
              <a:blipFill rotWithShape="0">
                <a:blip r:embed="rId4"/>
                <a:stretch>
                  <a:fillRect l="-1670" t="-1633" b="-4898"/>
                </a:stretch>
              </a:blipFill>
              <a:ln w="19050">
                <a:solidFill>
                  <a:srgbClr val="FF0000"/>
                </a:solidFill>
              </a:ln>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6626" y="1120573"/>
            <a:ext cx="6359461" cy="2164824"/>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624" y="3409627"/>
            <a:ext cx="2946186" cy="2131382"/>
          </a:xfrm>
          <a:prstGeom prst="rect">
            <a:avLst/>
          </a:prstGeom>
        </p:spPr>
      </p:pic>
    </p:spTree>
    <p:extLst>
      <p:ext uri="{BB962C8B-B14F-4D97-AF65-F5344CB8AC3E}">
        <p14:creationId xmlns:p14="http://schemas.microsoft.com/office/powerpoint/2010/main" val="1589142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Motivation</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3</a:t>
            </a:fld>
            <a:endParaRPr lang="zh-CN" altLang="en-US" dirty="0"/>
          </a:p>
        </p:txBody>
      </p:sp>
      <p:sp>
        <p:nvSpPr>
          <p:cNvPr id="10" name="内容占位符 2"/>
          <p:cNvSpPr txBox="1">
            <a:spLocks/>
          </p:cNvSpPr>
          <p:nvPr/>
        </p:nvSpPr>
        <p:spPr>
          <a:xfrm>
            <a:off x="374651" y="1152149"/>
            <a:ext cx="8394698" cy="1218421"/>
          </a:xfrm>
          <a:prstGeom prst="rect">
            <a:avLst/>
          </a:prstGeom>
        </p:spPr>
        <p:txBody>
          <a:bodyPr vert="horz" lIns="91440" tIns="45720" rIns="91440" bIns="45720" rtlCol="0" anchor="ctr">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a:latin typeface="Arial" panose="020B0604020202020204" pitchFamily="34" charset="0"/>
              </a:rPr>
              <a:t>Local predictions are the </a:t>
            </a:r>
            <a:r>
              <a:rPr lang="en-US" altLang="zh-CN" sz="2000" b="1" dirty="0" smtClean="0">
                <a:latin typeface="Arial" panose="020B0604020202020204" pitchFamily="34" charset="0"/>
              </a:rPr>
              <a:t>basis of global RE</a:t>
            </a:r>
          </a:p>
          <a:p>
            <a:r>
              <a:rPr lang="en-US" altLang="zh-CN" sz="2000" b="1" dirty="0" smtClean="0">
                <a:latin typeface="Arial" panose="020B0604020202020204" pitchFamily="34" charset="0"/>
              </a:rPr>
              <a:t>Observation: redundant </a:t>
            </a:r>
            <a:r>
              <a:rPr lang="en-US" altLang="zh-CN" sz="2000" b="1" dirty="0">
                <a:latin typeface="Arial" panose="020B0604020202020204" pitchFamily="34" charset="0"/>
              </a:rPr>
              <a:t>information are </a:t>
            </a:r>
            <a:r>
              <a:rPr lang="en-US" altLang="zh-CN" sz="2000" b="1" dirty="0" smtClean="0">
                <a:latin typeface="Arial" panose="020B0604020202020204" pitchFamily="34" charset="0"/>
              </a:rPr>
              <a:t>common</a:t>
            </a:r>
          </a:p>
          <a:p>
            <a:pPr lvl="1">
              <a:lnSpc>
                <a:spcPct val="120000"/>
              </a:lnSpc>
            </a:pPr>
            <a:r>
              <a:rPr lang="en-US" altLang="zh-CN" sz="2000" dirty="0" smtClean="0">
                <a:latin typeface="Arial" panose="020B0604020202020204" pitchFamily="34" charset="0"/>
              </a:rPr>
              <a:t>Redundancies are statistical </a:t>
            </a:r>
            <a:r>
              <a:rPr lang="en-US" altLang="zh-CN" sz="2000" dirty="0">
                <a:latin typeface="Arial" panose="020B0604020202020204" pitchFamily="34" charset="0"/>
              </a:rPr>
              <a:t>characteristics </a:t>
            </a:r>
            <a:r>
              <a:rPr lang="en-US" altLang="zh-CN" sz="2000" dirty="0" smtClean="0">
                <a:latin typeface="Arial" panose="020B0604020202020204" pitchFamily="34" charset="0"/>
              </a:rPr>
              <a:t>of local results </a:t>
            </a:r>
            <a:endParaRPr lang="en-US" altLang="zh-CN" sz="2000" dirty="0">
              <a:latin typeface="Arial" panose="020B0604020202020204" pitchFamily="34" charset="0"/>
            </a:endParaRPr>
          </a:p>
        </p:txBody>
      </p:sp>
      <p:sp>
        <p:nvSpPr>
          <p:cNvPr id="18" name="内容占位符 2"/>
          <p:cNvSpPr txBox="1">
            <a:spLocks/>
          </p:cNvSpPr>
          <p:nvPr/>
        </p:nvSpPr>
        <p:spPr>
          <a:xfrm>
            <a:off x="1529954" y="5557277"/>
            <a:ext cx="6377382" cy="821128"/>
          </a:xfrm>
          <a:prstGeom prst="rect">
            <a:avLst/>
          </a:prstGeom>
          <a:solidFill>
            <a:schemeClr val="bg1"/>
          </a:solidFill>
          <a:ln w="28575">
            <a:solidFill>
              <a:srgbClr val="FF0000"/>
            </a:solidFill>
          </a:ln>
        </p:spPr>
        <p:txBody>
          <a:bodyPr vert="horz" lIns="91440" tIns="45720" rIns="91440" bIns="45720" rtlCol="0" anchor="ctr">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SzPct val="70000"/>
              <a:buNone/>
            </a:pPr>
            <a:r>
              <a:rPr lang="en-US" altLang="zh-CN" dirty="0" smtClean="0">
                <a:solidFill>
                  <a:srgbClr val="FF0000"/>
                </a:solidFill>
                <a:latin typeface="Arial" panose="020B0604020202020204" pitchFamily="34" charset="0"/>
              </a:rPr>
              <a:t>How to utilize redundancies </a:t>
            </a:r>
            <a:r>
              <a:rPr lang="en-US" altLang="zh-CN" dirty="0">
                <a:solidFill>
                  <a:srgbClr val="FF0000"/>
                </a:solidFill>
                <a:latin typeface="Arial" panose="020B0604020202020204" pitchFamily="34" charset="0"/>
              </a:rPr>
              <a:t>to effectively reduce </a:t>
            </a:r>
            <a:r>
              <a:rPr lang="en-US" altLang="zh-CN" dirty="0" smtClean="0">
                <a:solidFill>
                  <a:srgbClr val="FF0000"/>
                </a:solidFill>
                <a:latin typeface="Arial" panose="020B0604020202020204" pitchFamily="34" charset="0"/>
              </a:rPr>
              <a:t>the running time of ILP for RE?</a:t>
            </a:r>
            <a:endParaRPr lang="en-US" altLang="zh-CN" dirty="0">
              <a:solidFill>
                <a:srgbClr val="FF0000"/>
              </a:solidFill>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311006030"/>
                  </p:ext>
                </p:extLst>
              </p:nvPr>
            </p:nvGraphicFramePr>
            <p:xfrm>
              <a:off x="900113" y="3566710"/>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437177">
                    <a:tc gridSpan="2">
                      <a:txBody>
                        <a:bodyPr/>
                        <a:lstStyle/>
                        <a:p>
                          <a:pPr algn="ctr"/>
                          <a:r>
                            <a:rPr lang="en-US" altLang="zh-CN" b="0" dirty="0" smtClean="0"/>
                            <a:t>Ratio of </a:t>
                          </a:r>
                          <a:r>
                            <a:rPr lang="en-US" altLang="zh-CN" b="1" dirty="0" smtClean="0"/>
                            <a:t>Entity</a:t>
                          </a:r>
                        </a:p>
                        <a:p>
                          <a:pPr algn="ctr"/>
                          <a:r>
                            <a:rPr lang="en-US" altLang="zh-CN" b="1" dirty="0" smtClean="0"/>
                            <a:t>Pairs</a:t>
                          </a:r>
                          <a:r>
                            <a:rPr lang="en-US" altLang="zh-CN" b="0" dirty="0" smtClean="0"/>
                            <a:t> mentioned</a:t>
                          </a:r>
                        </a:p>
                        <a:p>
                          <a:pPr algn="ctr"/>
                          <a:r>
                            <a:rPr lang="en-US" altLang="zh-CN" b="0" dirty="0" smtClean="0"/>
                            <a:t>multiple times</a:t>
                          </a:r>
                          <a:endParaRPr lang="zh-CN" altLang="en-US" b="0"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b="0" dirty="0" smtClean="0"/>
                            <a:t>Ratio of </a:t>
                          </a:r>
                          <a:r>
                            <a:rPr lang="en-US" altLang="zh-CN" b="1" dirty="0" smtClean="0"/>
                            <a:t>Subjects</a:t>
                          </a:r>
                          <a:r>
                            <a:rPr lang="en-US" altLang="zh-CN" b="0" dirty="0" smtClean="0"/>
                            <a:t> mentioned</a:t>
                          </a:r>
                        </a:p>
                        <a:p>
                          <a:pPr algn="ctr"/>
                          <a:r>
                            <a:rPr lang="en-US" altLang="zh-CN" b="0" dirty="0" smtClean="0"/>
                            <a:t>multiple times</a:t>
                          </a:r>
                          <a:endParaRPr lang="zh-CN" altLang="en-US"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b="0" dirty="0" smtClean="0"/>
                            <a:t>Ratio of </a:t>
                          </a:r>
                          <a:r>
                            <a:rPr lang="en-US" altLang="zh-CN" b="1" dirty="0" smtClean="0"/>
                            <a:t>Objects</a:t>
                          </a:r>
                          <a:r>
                            <a:rPr lang="en-US" altLang="zh-CN" b="0" dirty="0" smtClean="0"/>
                            <a:t> mentioned</a:t>
                          </a:r>
                        </a:p>
                        <a:p>
                          <a:pPr algn="ctr"/>
                          <a:r>
                            <a:rPr lang="en-US" altLang="zh-CN" b="0" dirty="0" smtClean="0"/>
                            <a:t>multiple times</a:t>
                          </a:r>
                          <a:endParaRPr lang="zh-CN" altLang="en-US" b="0"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tr>
                  <a:tr h="416423">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p>
                      </a:txBody>
                      <a:tcPr>
                        <a:lnL w="12700" cap="flat" cmpd="sng" algn="ctr">
                          <a:solidFill>
                            <a:schemeClr val="bg1"/>
                          </a:solidFill>
                          <a:prstDash val="solid"/>
                          <a:round/>
                          <a:headEnd type="none" w="med" len="med"/>
                          <a:tailEnd type="none" w="med" len="med"/>
                        </a:lnL>
                      </a:tcPr>
                    </a:tc>
                  </a:tr>
                  <a:tr h="416423">
                    <a:tc>
                      <a:txBody>
                        <a:bodyPr/>
                        <a:lstStyle/>
                        <a:p>
                          <a:pPr algn="ctr"/>
                          <a:r>
                            <a:rPr lang="en-US" altLang="zh-CN" sz="2000" b="1" dirty="0" smtClean="0"/>
                            <a:t>8.92%</a:t>
                          </a:r>
                          <a:endParaRPr lang="zh-CN" altLang="en-US" sz="2000" b="1" dirty="0"/>
                        </a:p>
                      </a:txBody>
                      <a:tcPr/>
                    </a:tc>
                    <a:tc>
                      <a:txBody>
                        <a:bodyPr/>
                        <a:lstStyle/>
                        <a:p>
                          <a:pPr algn="ctr"/>
                          <a:r>
                            <a:rPr lang="en-US" altLang="zh-CN" sz="2000" b="1" dirty="0" smtClean="0"/>
                            <a:t>3.97%</a:t>
                          </a:r>
                          <a:endParaRPr lang="zh-CN" altLang="en-US" sz="2000" b="1" dirty="0"/>
                        </a:p>
                      </a:txBody>
                      <a:tcPr/>
                    </a:tc>
                    <a:tc>
                      <a:txBody>
                        <a:bodyPr/>
                        <a:lstStyle/>
                        <a:p>
                          <a:pPr algn="ctr"/>
                          <a:r>
                            <a:rPr lang="en-US" altLang="zh-CN" sz="2000" b="1" i="0" dirty="0" smtClean="0"/>
                            <a:t>25.62%</a:t>
                          </a:r>
                          <a:endParaRPr lang="zh-CN" altLang="en-US" sz="2000" b="1" i="0" dirty="0"/>
                        </a:p>
                      </a:txBody>
                      <a:tcPr/>
                    </a:tc>
                    <a:tc>
                      <a:txBody>
                        <a:bodyPr/>
                        <a:lstStyle/>
                        <a:p>
                          <a:pPr algn="ctr"/>
                          <a:r>
                            <a:rPr lang="en-US" altLang="zh-CN" sz="2000" b="1" i="0" dirty="0" smtClean="0"/>
                            <a:t>14.01%</a:t>
                          </a:r>
                          <a:endParaRPr lang="zh-CN" altLang="en-US" sz="2000" b="1" i="0" dirty="0"/>
                        </a:p>
                      </a:txBody>
                      <a:tcPr/>
                    </a:tc>
                    <a:tc>
                      <a:txBody>
                        <a:bodyPr/>
                        <a:lstStyle/>
                        <a:p>
                          <a:pPr algn="ctr"/>
                          <a:r>
                            <a:rPr lang="en-US" altLang="zh-CN" sz="2000" b="1" dirty="0" smtClean="0"/>
                            <a:t>25.15%</a:t>
                          </a:r>
                          <a:endParaRPr lang="zh-CN" altLang="en-US" sz="2000" b="1" dirty="0"/>
                        </a:p>
                      </a:txBody>
                      <a:tcPr/>
                    </a:tc>
                    <a:tc>
                      <a:txBody>
                        <a:bodyPr/>
                        <a:lstStyle/>
                        <a:p>
                          <a:pPr algn="ctr"/>
                          <a:r>
                            <a:rPr lang="en-US" altLang="zh-CN" sz="2000" b="1" dirty="0" smtClean="0"/>
                            <a:t>13.91%</a:t>
                          </a:r>
                          <a:endParaRPr lang="zh-CN" altLang="en-US" sz="2000" b="1" dirty="0"/>
                        </a:p>
                      </a:txBody>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311006030"/>
                  </p:ext>
                </p:extLst>
              </p:nvPr>
            </p:nvGraphicFramePr>
            <p:xfrm>
              <a:off x="900113" y="3566710"/>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914400">
                    <a:tc gridSpan="2">
                      <a:txBody>
                        <a:bodyPr/>
                        <a:lstStyle/>
                        <a:p>
                          <a:pPr algn="ctr"/>
                          <a:r>
                            <a:rPr lang="en-US" altLang="zh-CN" b="0" dirty="0" smtClean="0"/>
                            <a:t>Ratio of </a:t>
                          </a:r>
                          <a:r>
                            <a:rPr lang="en-US" altLang="zh-CN" b="1" dirty="0" smtClean="0"/>
                            <a:t>Entity</a:t>
                          </a:r>
                        </a:p>
                        <a:p>
                          <a:pPr algn="ctr"/>
                          <a:r>
                            <a:rPr lang="en-US" altLang="zh-CN" b="1" dirty="0" smtClean="0"/>
                            <a:t>Pairs</a:t>
                          </a:r>
                          <a:r>
                            <a:rPr lang="en-US" altLang="zh-CN" b="0" dirty="0" smtClean="0"/>
                            <a:t> mentioned</a:t>
                          </a:r>
                        </a:p>
                        <a:p>
                          <a:pPr algn="ctr"/>
                          <a:r>
                            <a:rPr lang="en-US" altLang="zh-CN" b="0" dirty="0" smtClean="0"/>
                            <a:t>multiple times</a:t>
                          </a:r>
                          <a:endParaRPr lang="zh-CN" altLang="en-US" b="0" dirty="0"/>
                        </a:p>
                      </a:txBody>
                      <a:tcPr>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b="0" dirty="0" smtClean="0"/>
                            <a:t>Ratio of </a:t>
                          </a:r>
                          <a:r>
                            <a:rPr lang="en-US" altLang="zh-CN" b="1" dirty="0" smtClean="0"/>
                            <a:t>Subjects</a:t>
                          </a:r>
                          <a:r>
                            <a:rPr lang="en-US" altLang="zh-CN" b="0" dirty="0" smtClean="0"/>
                            <a:t> mentioned</a:t>
                          </a:r>
                        </a:p>
                        <a:p>
                          <a:pPr algn="ctr"/>
                          <a:r>
                            <a:rPr lang="en-US" altLang="zh-CN" b="0" dirty="0" smtClean="0"/>
                            <a:t>multiple times</a:t>
                          </a:r>
                          <a:endParaRPr lang="zh-CN" altLang="en-US" b="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zh-CN" altLang="en-US" dirty="0"/>
                        </a:p>
                      </a:txBody>
                      <a:tcPr/>
                    </a:tc>
                    <a:tc gridSpan="2">
                      <a:txBody>
                        <a:bodyPr/>
                        <a:lstStyle/>
                        <a:p>
                          <a:pPr algn="ctr"/>
                          <a:r>
                            <a:rPr lang="en-US" altLang="zh-CN" b="0" dirty="0" smtClean="0"/>
                            <a:t>Ratio of </a:t>
                          </a:r>
                          <a:r>
                            <a:rPr lang="en-US" altLang="zh-CN" b="1" dirty="0" smtClean="0"/>
                            <a:t>Objects</a:t>
                          </a:r>
                          <a:r>
                            <a:rPr lang="en-US" altLang="zh-CN" b="0" dirty="0" smtClean="0"/>
                            <a:t> mentioned</a:t>
                          </a:r>
                        </a:p>
                        <a:p>
                          <a:pPr algn="ctr"/>
                          <a:r>
                            <a:rPr lang="en-US" altLang="zh-CN" b="0" dirty="0" smtClean="0"/>
                            <a:t>multiple times</a:t>
                          </a:r>
                          <a:endParaRPr lang="zh-CN" altLang="en-US" b="0" dirty="0"/>
                        </a:p>
                      </a:txBody>
                      <a:tcPr>
                        <a:lnL w="12700" cap="flat" cmpd="sng" algn="ctr">
                          <a:solidFill>
                            <a:schemeClr val="bg1"/>
                          </a:solidFill>
                          <a:prstDash val="solid"/>
                          <a:round/>
                          <a:headEnd type="none" w="med" len="med"/>
                          <a:tailEnd type="none" w="med" len="med"/>
                        </a:lnL>
                      </a:tcPr>
                    </a:tc>
                    <a:tc hMerge="1">
                      <a:txBody>
                        <a:bodyPr/>
                        <a:lstStyle/>
                        <a:p>
                          <a:pPr algn="ctr"/>
                          <a:endParaRPr lang="zh-CN" altLang="en-US" dirty="0"/>
                        </a:p>
                      </a:txBody>
                      <a:tcPr/>
                    </a:tc>
                  </a:tr>
                  <a:tr h="416423">
                    <a:tc>
                      <a:txBody>
                        <a:bodyPr/>
                        <a:lstStyle/>
                        <a:p>
                          <a:endParaRPr lang="zh-CN"/>
                        </a:p>
                      </a:txBody>
                      <a:tcPr>
                        <a:lnR w="12700" cap="flat" cmpd="sng" algn="ctr">
                          <a:solidFill>
                            <a:schemeClr val="bg1"/>
                          </a:solidFill>
                          <a:prstDash val="solid"/>
                          <a:round/>
                          <a:headEnd type="none" w="med" len="med"/>
                          <a:tailEnd type="none" w="med" len="med"/>
                        </a:lnR>
                        <a:blipFill rotWithShape="0">
                          <a:blip r:embed="rId3"/>
                          <a:stretch>
                            <a:fillRect l="-467" t="-224638" r="-466822"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100939" t="-224638" r="-369014"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228877" t="-224638" r="-3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28877" t="-224638" r="-2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91220" t="-224638" r="-100976" b="-118841"/>
                          </a:stretch>
                        </a:blipFill>
                      </a:tcPr>
                    </a:tc>
                    <a:tc>
                      <a:txBody>
                        <a:bodyPr/>
                        <a:lstStyle/>
                        <a:p>
                          <a:endParaRPr lang="zh-CN"/>
                        </a:p>
                      </a:txBody>
                      <a:tcPr>
                        <a:lnL w="12700" cap="flat" cmpd="sng" algn="ctr">
                          <a:solidFill>
                            <a:schemeClr val="bg1"/>
                          </a:solidFill>
                          <a:prstDash val="solid"/>
                          <a:round/>
                          <a:headEnd type="none" w="med" len="med"/>
                          <a:tailEnd type="none" w="med" len="med"/>
                        </a:lnL>
                        <a:blipFill rotWithShape="0">
                          <a:blip r:embed="rId3"/>
                          <a:stretch>
                            <a:fillRect l="-491220" t="-224638" r="-976" b="-118841"/>
                          </a:stretch>
                        </a:blipFill>
                      </a:tcPr>
                    </a:tc>
                  </a:tr>
                  <a:tr h="416423">
                    <a:tc>
                      <a:txBody>
                        <a:bodyPr/>
                        <a:lstStyle/>
                        <a:p>
                          <a:pPr algn="ctr"/>
                          <a:r>
                            <a:rPr lang="en-US" altLang="zh-CN" sz="2000" b="1" dirty="0" smtClean="0"/>
                            <a:t>8.92%</a:t>
                          </a:r>
                          <a:endParaRPr lang="zh-CN" altLang="en-US" sz="2000" b="1" dirty="0"/>
                        </a:p>
                      </a:txBody>
                      <a:tcPr/>
                    </a:tc>
                    <a:tc>
                      <a:txBody>
                        <a:bodyPr/>
                        <a:lstStyle/>
                        <a:p>
                          <a:pPr algn="ctr"/>
                          <a:r>
                            <a:rPr lang="en-US" altLang="zh-CN" sz="2000" b="1" dirty="0" smtClean="0"/>
                            <a:t>3.97%</a:t>
                          </a:r>
                          <a:endParaRPr lang="zh-CN" altLang="en-US" sz="2000" b="1" dirty="0"/>
                        </a:p>
                      </a:txBody>
                      <a:tcPr/>
                    </a:tc>
                    <a:tc>
                      <a:txBody>
                        <a:bodyPr/>
                        <a:lstStyle/>
                        <a:p>
                          <a:pPr algn="ctr"/>
                          <a:r>
                            <a:rPr lang="en-US" altLang="zh-CN" sz="2000" b="1" i="0" dirty="0" smtClean="0"/>
                            <a:t>25.62%</a:t>
                          </a:r>
                          <a:endParaRPr lang="zh-CN" altLang="en-US" sz="2000" b="1" i="0" dirty="0"/>
                        </a:p>
                      </a:txBody>
                      <a:tcPr/>
                    </a:tc>
                    <a:tc>
                      <a:txBody>
                        <a:bodyPr/>
                        <a:lstStyle/>
                        <a:p>
                          <a:pPr algn="ctr"/>
                          <a:r>
                            <a:rPr lang="en-US" altLang="zh-CN" sz="2000" b="1" i="0" dirty="0" smtClean="0"/>
                            <a:t>14.01%</a:t>
                          </a:r>
                          <a:endParaRPr lang="zh-CN" altLang="en-US" sz="2000" b="1" i="0" dirty="0"/>
                        </a:p>
                      </a:txBody>
                      <a:tcPr/>
                    </a:tc>
                    <a:tc>
                      <a:txBody>
                        <a:bodyPr/>
                        <a:lstStyle/>
                        <a:p>
                          <a:pPr algn="ctr"/>
                          <a:r>
                            <a:rPr lang="en-US" altLang="zh-CN" sz="2000" b="1" dirty="0" smtClean="0"/>
                            <a:t>25.15%</a:t>
                          </a:r>
                          <a:endParaRPr lang="zh-CN" altLang="en-US" sz="2000" b="1" dirty="0"/>
                        </a:p>
                      </a:txBody>
                      <a:tcPr/>
                    </a:tc>
                    <a:tc>
                      <a:txBody>
                        <a:bodyPr/>
                        <a:lstStyle/>
                        <a:p>
                          <a:pPr algn="ctr"/>
                          <a:r>
                            <a:rPr lang="en-US" altLang="zh-CN" sz="2000" b="1" dirty="0" smtClean="0"/>
                            <a:t>13.91%</a:t>
                          </a:r>
                          <a:endParaRPr lang="zh-CN" altLang="en-US" sz="2000" b="1" dirty="0"/>
                        </a:p>
                      </a:txBody>
                      <a:tcPr/>
                    </a:tc>
                  </a:tr>
                </a:tbl>
              </a:graphicData>
            </a:graphic>
          </p:graphicFrame>
        </mc:Fallback>
      </mc:AlternateContent>
      <p:graphicFrame>
        <p:nvGraphicFramePr>
          <p:cNvPr id="13" name="表格 12"/>
          <p:cNvGraphicFramePr>
            <a:graphicFrameLocks noGrp="1"/>
          </p:cNvGraphicFramePr>
          <p:nvPr>
            <p:extLst>
              <p:ext uri="{D42A27DB-BD31-4B8C-83A1-F6EECF244321}">
                <p14:modId xmlns:p14="http://schemas.microsoft.com/office/powerpoint/2010/main" val="150213625"/>
              </p:ext>
            </p:extLst>
          </p:nvPr>
        </p:nvGraphicFramePr>
        <p:xfrm>
          <a:off x="900113" y="2606036"/>
          <a:ext cx="7351973" cy="853600"/>
        </p:xfrm>
        <a:graphic>
          <a:graphicData uri="http://schemas.openxmlformats.org/drawingml/2006/table">
            <a:tbl>
              <a:tblPr firstRow="1" bandRow="1">
                <a:tableStyleId>{B301B821-A1FF-4177-AEE7-76D212191A09}</a:tableStyleId>
              </a:tblPr>
              <a:tblGrid>
                <a:gridCol w="1937544"/>
                <a:gridCol w="1692797"/>
                <a:gridCol w="1860816"/>
                <a:gridCol w="1860816"/>
              </a:tblGrid>
              <a:tr h="437177">
                <a:tc>
                  <a:txBody>
                    <a:bodyPr/>
                    <a:lstStyle/>
                    <a:p>
                      <a:pPr algn="ctr"/>
                      <a:r>
                        <a:rPr lang="en-US" altLang="zh-CN" b="0" dirty="0" smtClean="0"/>
                        <a:t>#Mentions </a:t>
                      </a:r>
                      <a:endParaRPr lang="zh-CN" altLang="en-US" b="0" dirty="0"/>
                    </a:p>
                  </a:txBody>
                  <a:tcPr/>
                </a:tc>
                <a:tc>
                  <a:txBody>
                    <a:bodyPr/>
                    <a:lstStyle/>
                    <a:p>
                      <a:pPr algn="ctr"/>
                      <a:r>
                        <a:rPr lang="en-US" altLang="zh-CN" b="0" dirty="0" smtClean="0"/>
                        <a:t>#Entity Pairs </a:t>
                      </a:r>
                      <a:endParaRPr lang="zh-CN" altLang="en-US" b="0" dirty="0"/>
                    </a:p>
                  </a:txBody>
                  <a:tcPr/>
                </a:tc>
                <a:tc>
                  <a:txBody>
                    <a:bodyPr/>
                    <a:lstStyle/>
                    <a:p>
                      <a:pPr algn="ctr"/>
                      <a:r>
                        <a:rPr lang="en-US" altLang="zh-CN" b="0" dirty="0" smtClean="0"/>
                        <a:t>#Subjects </a:t>
                      </a:r>
                      <a:endParaRPr lang="zh-CN" altLang="en-US" b="0" dirty="0"/>
                    </a:p>
                  </a:txBody>
                  <a:tcPr/>
                </a:tc>
                <a:tc>
                  <a:txBody>
                    <a:bodyPr/>
                    <a:lstStyle/>
                    <a:p>
                      <a:pPr algn="ctr"/>
                      <a:r>
                        <a:rPr lang="en-US" altLang="zh-CN" b="0" dirty="0" smtClean="0"/>
                        <a:t>#Objects </a:t>
                      </a:r>
                      <a:endParaRPr lang="zh-CN" altLang="en-US" b="0" dirty="0"/>
                    </a:p>
                  </a:txBody>
                  <a:tcPr/>
                </a:tc>
              </a:tr>
              <a:tr h="416423">
                <a:tc>
                  <a:txBody>
                    <a:bodyPr/>
                    <a:lstStyle/>
                    <a:p>
                      <a:pPr algn="ctr"/>
                      <a:r>
                        <a:rPr lang="en-US" altLang="zh-CN" sz="2000" dirty="0" smtClean="0"/>
                        <a:t>53162</a:t>
                      </a:r>
                      <a:endParaRPr lang="zh-CN" altLang="en-US" sz="2000" dirty="0"/>
                    </a:p>
                  </a:txBody>
                  <a:tcPr/>
                </a:tc>
                <a:tc>
                  <a:txBody>
                    <a:bodyPr/>
                    <a:lstStyle/>
                    <a:p>
                      <a:pPr algn="ctr"/>
                      <a:r>
                        <a:rPr lang="en-US" altLang="zh-CN" sz="2000" i="0" dirty="0" smtClean="0"/>
                        <a:t>30864</a:t>
                      </a:r>
                      <a:endParaRPr lang="zh-CN" altLang="en-US" sz="2000" i="0" dirty="0"/>
                    </a:p>
                  </a:txBody>
                  <a:tcPr/>
                </a:tc>
                <a:tc>
                  <a:txBody>
                    <a:bodyPr/>
                    <a:lstStyle/>
                    <a:p>
                      <a:pPr algn="ctr"/>
                      <a:r>
                        <a:rPr lang="en-US" altLang="zh-CN" sz="2000" dirty="0" smtClean="0"/>
                        <a:t>11360</a:t>
                      </a:r>
                      <a:endParaRPr lang="zh-CN" altLang="en-US" sz="2000" dirty="0"/>
                    </a:p>
                  </a:txBody>
                  <a:tcPr/>
                </a:tc>
                <a:tc>
                  <a:txBody>
                    <a:bodyPr/>
                    <a:lstStyle/>
                    <a:p>
                      <a:pPr algn="ctr"/>
                      <a:r>
                        <a:rPr lang="en-US" altLang="zh-CN" sz="2000" dirty="0" smtClean="0"/>
                        <a:t>9709</a:t>
                      </a:r>
                      <a:endParaRPr lang="zh-CN" altLang="en-US" sz="2000" dirty="0"/>
                    </a:p>
                  </a:txBody>
                  <a:tcPr/>
                </a:tc>
              </a:tr>
            </a:tbl>
          </a:graphicData>
        </a:graphic>
      </p:graphicFrame>
    </p:spTree>
    <p:extLst>
      <p:ext uri="{BB962C8B-B14F-4D97-AF65-F5344CB8AC3E}">
        <p14:creationId xmlns:p14="http://schemas.microsoft.com/office/powerpoint/2010/main"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193" y="190469"/>
            <a:ext cx="8788807" cy="904874"/>
          </a:xfrm>
        </p:spPr>
        <p:txBody>
          <a:bodyPr>
            <a:normAutofit/>
          </a:bodyPr>
          <a:lstStyle/>
          <a:p>
            <a:r>
              <a:rPr lang="en-US" altLang="zh-CN" b="1" dirty="0">
                <a:ea typeface="Arial Unicode MS" panose="020B0604020202020204" pitchFamily="34" charset="-122"/>
              </a:rPr>
              <a:t>Easy First </a:t>
            </a:r>
            <a:r>
              <a:rPr lang="en-US" altLang="zh-CN" b="1" dirty="0" smtClean="0">
                <a:ea typeface="Arial Unicode MS" panose="020B0604020202020204" pitchFamily="34" charset="-122"/>
              </a:rPr>
              <a:t>RE with Redundancy</a:t>
            </a:r>
            <a:endParaRPr lang="en-US" altLang="zh-CN"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4</a:t>
            </a:fld>
            <a:endParaRPr lang="zh-CN" altLang="en-US" dirty="0"/>
          </a:p>
        </p:txBody>
      </p:sp>
      <p:sp>
        <p:nvSpPr>
          <p:cNvPr id="17" name="内容占位符 2"/>
          <p:cNvSpPr txBox="1">
            <a:spLocks/>
          </p:cNvSpPr>
          <p:nvPr/>
        </p:nvSpPr>
        <p:spPr>
          <a:xfrm>
            <a:off x="324196" y="1161877"/>
            <a:ext cx="8388003" cy="206238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Why Easy </a:t>
            </a:r>
            <a:r>
              <a:rPr lang="en-US" altLang="zh-CN" sz="2000" b="1" dirty="0">
                <a:latin typeface="Arial" panose="020B0604020202020204" pitchFamily="34" charset="0"/>
              </a:rPr>
              <a:t>First </a:t>
            </a:r>
            <a:r>
              <a:rPr lang="en-US" altLang="zh-CN" sz="2000" b="1" dirty="0" smtClean="0">
                <a:latin typeface="Arial" panose="020B0604020202020204" pitchFamily="34" charset="0"/>
              </a:rPr>
              <a:t>Strategy?</a:t>
            </a:r>
          </a:p>
          <a:p>
            <a:pPr marL="594900" lvl="1" indent="-342900">
              <a:lnSpc>
                <a:spcPct val="120000"/>
              </a:lnSpc>
            </a:pPr>
            <a:r>
              <a:rPr lang="en-US" altLang="zh-CN" sz="2000" dirty="0" smtClean="0">
                <a:latin typeface="Arial" panose="020B0604020202020204" pitchFamily="34" charset="0"/>
              </a:rPr>
              <a:t>Easy </a:t>
            </a:r>
            <a:r>
              <a:rPr lang="en-US" altLang="zh-CN" sz="2000" dirty="0">
                <a:latin typeface="Arial" panose="020B0604020202020204" pitchFamily="34" charset="0"/>
              </a:rPr>
              <a:t>(most confident) decisions </a:t>
            </a:r>
            <a:r>
              <a:rPr lang="en-US" altLang="zh-CN" sz="2000" dirty="0" smtClean="0">
                <a:latin typeface="Arial" panose="020B0604020202020204" pitchFamily="34" charset="0"/>
              </a:rPr>
              <a:t>are accurate </a:t>
            </a:r>
          </a:p>
          <a:p>
            <a:pPr marL="594900" lvl="1" indent="-342900">
              <a:lnSpc>
                <a:spcPct val="120000"/>
              </a:lnSpc>
            </a:pPr>
            <a:r>
              <a:rPr lang="en-US" altLang="zh-CN" sz="2000" dirty="0" smtClean="0">
                <a:latin typeface="Arial" panose="020B0604020202020204" pitchFamily="34" charset="0"/>
              </a:rPr>
              <a:t>Eliminate conflict candidates with constraints </a:t>
            </a:r>
          </a:p>
          <a:p>
            <a:pPr marL="594900" lvl="1" indent="-342900">
              <a:lnSpc>
                <a:spcPct val="120000"/>
              </a:lnSpc>
            </a:pPr>
            <a:r>
              <a:rPr lang="en-US" altLang="zh-CN" sz="2000" dirty="0" smtClean="0">
                <a:latin typeface="Arial" panose="020B0604020202020204" pitchFamily="34" charset="0"/>
              </a:rPr>
              <a:t>Reduce the number of remaining variables </a:t>
            </a:r>
            <a:r>
              <a:rPr lang="en-US" altLang="zh-CN" sz="2000" dirty="0">
                <a:latin typeface="Arial" panose="020B0604020202020204" pitchFamily="34" charset="0"/>
              </a:rPr>
              <a:t>to </a:t>
            </a:r>
            <a:r>
              <a:rPr lang="en-US" altLang="zh-CN" sz="2000" dirty="0" smtClean="0">
                <a:latin typeface="Arial" panose="020B0604020202020204" pitchFamily="34" charset="0"/>
              </a:rPr>
              <a:t>consider</a:t>
            </a:r>
          </a:p>
          <a:p>
            <a:pPr marL="594900" lvl="1" indent="-342900">
              <a:lnSpc>
                <a:spcPct val="120000"/>
              </a:lnSpc>
            </a:pPr>
            <a:r>
              <a:rPr lang="en-US" altLang="zh-CN" sz="2000" dirty="0" smtClean="0">
                <a:latin typeface="Arial" panose="020B0604020202020204" pitchFamily="34" charset="0"/>
              </a:rPr>
              <a:t>Achieve precision and efficiency improvement </a:t>
            </a:r>
          </a:p>
        </p:txBody>
      </p:sp>
      <p:sp>
        <p:nvSpPr>
          <p:cNvPr id="6" name="内容占位符 2"/>
          <p:cNvSpPr txBox="1">
            <a:spLocks/>
          </p:cNvSpPr>
          <p:nvPr/>
        </p:nvSpPr>
        <p:spPr>
          <a:xfrm>
            <a:off x="338171" y="3197142"/>
            <a:ext cx="4095468" cy="47317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Relation Extraction Process</a:t>
            </a:r>
            <a:endParaRPr lang="en-US" altLang="zh-CN" sz="2000" b="1" dirty="0">
              <a:latin typeface="Arial" panose="020B0604020202020204" pitchFamily="34" charset="0"/>
            </a:endParaRPr>
          </a:p>
        </p:txBody>
      </p:sp>
      <p:sp>
        <p:nvSpPr>
          <p:cNvPr id="37" name="圆角矩形 36"/>
          <p:cNvSpPr/>
          <p:nvPr/>
        </p:nvSpPr>
        <p:spPr>
          <a:xfrm>
            <a:off x="1474173" y="4938102"/>
            <a:ext cx="161290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Integer Linear Programming</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9" name="加号 8"/>
          <p:cNvSpPr/>
          <p:nvPr/>
        </p:nvSpPr>
        <p:spPr>
          <a:xfrm>
            <a:off x="2092234" y="4475512"/>
            <a:ext cx="418012" cy="426419"/>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1467078" y="4092155"/>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39" name="下箭头 38"/>
          <p:cNvSpPr/>
          <p:nvPr/>
        </p:nvSpPr>
        <p:spPr>
          <a:xfrm rot="3355449">
            <a:off x="3405337" y="4221385"/>
            <a:ext cx="259977" cy="58172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41" name="圆角矩形 40"/>
          <p:cNvSpPr/>
          <p:nvPr/>
        </p:nvSpPr>
        <p:spPr>
          <a:xfrm>
            <a:off x="3806749" y="3847044"/>
            <a:ext cx="1635268"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All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3" name="圆角矩形 42"/>
          <p:cNvSpPr/>
          <p:nvPr/>
        </p:nvSpPr>
        <p:spPr>
          <a:xfrm>
            <a:off x="3971427" y="4844759"/>
            <a:ext cx="125735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Collective </a:t>
            </a:r>
            <a:r>
              <a:rPr lang="en-US" altLang="zh-CN" sz="1700" dirty="0">
                <a:solidFill>
                  <a:schemeClr val="tx1"/>
                </a:solidFill>
                <a:latin typeface="Arial" panose="020B0604020202020204" pitchFamily="34" charset="0"/>
                <a:cs typeface="Arial" panose="020B0604020202020204" pitchFamily="34" charset="0"/>
              </a:rPr>
              <a:t>Inference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7" name="下箭头 46"/>
          <p:cNvSpPr/>
          <p:nvPr/>
        </p:nvSpPr>
        <p:spPr>
          <a:xfrm>
            <a:off x="4494394" y="4329713"/>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8" name="圆角矩形 47"/>
          <p:cNvSpPr/>
          <p:nvPr/>
        </p:nvSpPr>
        <p:spPr>
          <a:xfrm>
            <a:off x="5634133" y="5109309"/>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Redundancies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9" name="圆角矩形 48"/>
          <p:cNvSpPr/>
          <p:nvPr/>
        </p:nvSpPr>
        <p:spPr>
          <a:xfrm>
            <a:off x="5634133" y="4730931"/>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10" name="同侧圆角矩形 9"/>
          <p:cNvSpPr/>
          <p:nvPr/>
        </p:nvSpPr>
        <p:spPr>
          <a:xfrm rot="16200000">
            <a:off x="5331289" y="5407416"/>
            <a:ext cx="514212" cy="1583721"/>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eaVert" rtlCol="0" anchor="ctr">
            <a:noAutofit/>
          </a:bodyPr>
          <a:lstStyle/>
          <a:p>
            <a:pPr algn="ctr"/>
            <a:r>
              <a:rPr lang="en-US" altLang="zh-CN" dirty="0" smtClean="0"/>
              <a:t>Easy Decisions</a:t>
            </a:r>
            <a:endParaRPr lang="zh-CN" altLang="en-US" dirty="0"/>
          </a:p>
        </p:txBody>
      </p:sp>
      <p:sp>
        <p:nvSpPr>
          <p:cNvPr id="52" name="下箭头 51"/>
          <p:cNvSpPr/>
          <p:nvPr/>
        </p:nvSpPr>
        <p:spPr>
          <a:xfrm rot="19064370">
            <a:off x="4877296" y="5544522"/>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4" name="内容占位符 2"/>
          <p:cNvSpPr txBox="1">
            <a:spLocks/>
          </p:cNvSpPr>
          <p:nvPr/>
        </p:nvSpPr>
        <p:spPr>
          <a:xfrm>
            <a:off x="1143135" y="3634292"/>
            <a:ext cx="2322039" cy="392831"/>
          </a:xfrm>
          <a:prstGeom prst="rect">
            <a:avLst/>
          </a:prstGeom>
          <a:ln w="19050">
            <a:noFill/>
          </a:ln>
        </p:spPr>
        <p:txBody>
          <a:bodyPr vert="horz" lIns="91440" tIns="45720" rIns="91440" bIns="45720" rtlCol="0">
            <a:normAutofit fontScale="850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smtClean="0">
                <a:latin typeface="Arial" panose="020B0604020202020204" pitchFamily="34" charset="0"/>
              </a:rPr>
              <a:t>Traditional Methods</a:t>
            </a:r>
            <a:endParaRPr lang="en-US" altLang="zh-CN" sz="2000" b="1" dirty="0">
              <a:latin typeface="Arial" panose="020B0604020202020204" pitchFamily="34" charset="0"/>
            </a:endParaRPr>
          </a:p>
        </p:txBody>
      </p:sp>
      <p:sp>
        <p:nvSpPr>
          <p:cNvPr id="55" name="下箭头 54"/>
          <p:cNvSpPr/>
          <p:nvPr/>
        </p:nvSpPr>
        <p:spPr>
          <a:xfrm>
            <a:off x="2147089" y="5538643"/>
            <a:ext cx="259977" cy="34065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11" name="圆角矩形 10"/>
          <p:cNvSpPr/>
          <p:nvPr/>
        </p:nvSpPr>
        <p:spPr>
          <a:xfrm>
            <a:off x="1656080" y="5942171"/>
            <a:ext cx="1290320" cy="514213"/>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Decisions</a:t>
            </a:r>
            <a:endParaRPr lang="zh-CN" altLang="en-US" dirty="0"/>
          </a:p>
        </p:txBody>
      </p:sp>
      <p:sp>
        <p:nvSpPr>
          <p:cNvPr id="56" name="加号 55"/>
          <p:cNvSpPr/>
          <p:nvPr/>
        </p:nvSpPr>
        <p:spPr>
          <a:xfrm>
            <a:off x="5225854" y="4878545"/>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内容占位符 2"/>
          <p:cNvSpPr txBox="1">
            <a:spLocks/>
          </p:cNvSpPr>
          <p:nvPr/>
        </p:nvSpPr>
        <p:spPr>
          <a:xfrm>
            <a:off x="5277049" y="3382701"/>
            <a:ext cx="2444186" cy="3928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900" b="1" dirty="0" smtClean="0">
                <a:latin typeface="Arial" panose="020B0604020202020204" pitchFamily="34" charset="0"/>
              </a:rPr>
              <a:t>Easy First Method</a:t>
            </a:r>
            <a:endParaRPr lang="en-US" altLang="zh-CN" sz="1900" b="1" dirty="0">
              <a:latin typeface="Arial" panose="020B0604020202020204" pitchFamily="34" charset="0"/>
            </a:endParaRPr>
          </a:p>
        </p:txBody>
      </p:sp>
      <p:sp>
        <p:nvSpPr>
          <p:cNvPr id="12" name="圆角矩形 11"/>
          <p:cNvSpPr/>
          <p:nvPr/>
        </p:nvSpPr>
        <p:spPr>
          <a:xfrm>
            <a:off x="3860800" y="4709567"/>
            <a:ext cx="3423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圆角矩形 58"/>
          <p:cNvSpPr/>
          <p:nvPr/>
        </p:nvSpPr>
        <p:spPr>
          <a:xfrm>
            <a:off x="1381629" y="4015099"/>
            <a:ext cx="1791289" cy="152354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8" name="组合 17"/>
          <p:cNvGrpSpPr/>
          <p:nvPr/>
        </p:nvGrpSpPr>
        <p:grpSpPr>
          <a:xfrm>
            <a:off x="5608715" y="3830845"/>
            <a:ext cx="3252920" cy="2625538"/>
            <a:chOff x="5608715" y="3830845"/>
            <a:chExt cx="3252920" cy="2625538"/>
          </a:xfrm>
        </p:grpSpPr>
        <p:sp>
          <p:nvSpPr>
            <p:cNvPr id="45" name="下箭头 44"/>
            <p:cNvSpPr/>
            <p:nvPr/>
          </p:nvSpPr>
          <p:spPr>
            <a:xfrm rot="16200000">
              <a:off x="5776074" y="3856793"/>
              <a:ext cx="259977" cy="340658"/>
            </a:xfrm>
            <a:prstGeom prst="downArrow">
              <a:avLst/>
            </a:prstGeom>
            <a:noFill/>
            <a:ln w="28575">
              <a:solidFill>
                <a:srgbClr val="FF0000"/>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700"/>
            </a:p>
          </p:txBody>
        </p:sp>
        <p:sp>
          <p:nvSpPr>
            <p:cNvPr id="42" name="下箭头 41"/>
            <p:cNvSpPr/>
            <p:nvPr/>
          </p:nvSpPr>
          <p:spPr>
            <a:xfrm>
              <a:off x="7358016" y="4310903"/>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6" name="圆角矩形 45"/>
            <p:cNvSpPr/>
            <p:nvPr/>
          </p:nvSpPr>
          <p:spPr>
            <a:xfrm>
              <a:off x="6279049" y="3830845"/>
              <a:ext cx="2417912"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Remaining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0" name="圆角矩形 49"/>
            <p:cNvSpPr/>
            <p:nvPr/>
          </p:nvSpPr>
          <p:spPr>
            <a:xfrm>
              <a:off x="7695459" y="4839309"/>
              <a:ext cx="1091721"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Refined ILP</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1" name="同侧圆角矩形 50"/>
            <p:cNvSpPr/>
            <p:nvPr/>
          </p:nvSpPr>
          <p:spPr>
            <a:xfrm rot="5400000">
              <a:off x="7003173" y="5407277"/>
              <a:ext cx="514212" cy="1584000"/>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vert270" rtlCol="0" anchor="ctr">
              <a:noAutofit/>
            </a:bodyPr>
            <a:lstStyle/>
            <a:p>
              <a:pPr algn="ctr"/>
              <a:r>
                <a:rPr lang="en-US" altLang="zh-CN" dirty="0" smtClean="0"/>
                <a:t>Hard Decisions</a:t>
              </a:r>
              <a:endParaRPr lang="zh-CN" altLang="en-US" dirty="0"/>
            </a:p>
          </p:txBody>
        </p:sp>
        <p:sp>
          <p:nvSpPr>
            <p:cNvPr id="53" name="下箭头 52"/>
            <p:cNvSpPr/>
            <p:nvPr/>
          </p:nvSpPr>
          <p:spPr>
            <a:xfrm rot="2291788">
              <a:off x="7623989" y="5558736"/>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7" name="加号 56"/>
            <p:cNvSpPr/>
            <p:nvPr/>
          </p:nvSpPr>
          <p:spPr>
            <a:xfrm>
              <a:off x="7276457" y="4901931"/>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5608715" y="4720404"/>
              <a:ext cx="3252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4" name="直接连接符 13"/>
          <p:cNvCxnSpPr/>
          <p:nvPr/>
        </p:nvCxnSpPr>
        <p:spPr>
          <a:xfrm>
            <a:off x="3465174" y="3634292"/>
            <a:ext cx="0" cy="28220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0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250"/>
                                        <p:tgtEl>
                                          <p:spTgt spid="54"/>
                                        </p:tgtEl>
                                      </p:cBhvr>
                                    </p:animEffect>
                                    <p:anim calcmode="lin" valueType="num">
                                      <p:cBhvr>
                                        <p:cTn id="13" dur="250" fill="hold"/>
                                        <p:tgtEl>
                                          <p:spTgt spid="54"/>
                                        </p:tgtEl>
                                        <p:attrNameLst>
                                          <p:attrName>ppt_x</p:attrName>
                                        </p:attrNameLst>
                                      </p:cBhvr>
                                      <p:tavLst>
                                        <p:tav tm="0">
                                          <p:val>
                                            <p:strVal val="#ppt_x"/>
                                          </p:val>
                                        </p:tav>
                                        <p:tav tm="100000">
                                          <p:val>
                                            <p:strVal val="#ppt_x"/>
                                          </p:val>
                                        </p:tav>
                                      </p:tavLst>
                                    </p:anim>
                                    <p:anim calcmode="lin" valueType="num">
                                      <p:cBhvr>
                                        <p:cTn id="14" dur="25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250"/>
                                        <p:tgtEl>
                                          <p:spTgt spid="59"/>
                                        </p:tgtEl>
                                      </p:cBhvr>
                                    </p:animEffect>
                                    <p:anim calcmode="lin" valueType="num">
                                      <p:cBhvr>
                                        <p:cTn id="18" dur="250" fill="hold"/>
                                        <p:tgtEl>
                                          <p:spTgt spid="59"/>
                                        </p:tgtEl>
                                        <p:attrNameLst>
                                          <p:attrName>ppt_x</p:attrName>
                                        </p:attrNameLst>
                                      </p:cBhvr>
                                      <p:tavLst>
                                        <p:tav tm="0">
                                          <p:val>
                                            <p:strVal val="#ppt_x"/>
                                          </p:val>
                                        </p:tav>
                                        <p:tav tm="100000">
                                          <p:val>
                                            <p:strVal val="#ppt_x"/>
                                          </p:val>
                                        </p:tav>
                                      </p:tavLst>
                                    </p:anim>
                                    <p:anim calcmode="lin" valueType="num">
                                      <p:cBhvr>
                                        <p:cTn id="19" dur="25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50"/>
                                        <p:tgtEl>
                                          <p:spTgt spid="38"/>
                                        </p:tgtEl>
                                      </p:cBhvr>
                                    </p:animEffect>
                                    <p:anim calcmode="lin" valueType="num">
                                      <p:cBhvr>
                                        <p:cTn id="23" dur="250" fill="hold"/>
                                        <p:tgtEl>
                                          <p:spTgt spid="38"/>
                                        </p:tgtEl>
                                        <p:attrNameLst>
                                          <p:attrName>ppt_x</p:attrName>
                                        </p:attrNameLst>
                                      </p:cBhvr>
                                      <p:tavLst>
                                        <p:tav tm="0">
                                          <p:val>
                                            <p:strVal val="#ppt_x"/>
                                          </p:val>
                                        </p:tav>
                                        <p:tav tm="100000">
                                          <p:val>
                                            <p:strVal val="#ppt_x"/>
                                          </p:val>
                                        </p:tav>
                                      </p:tavLst>
                                    </p:anim>
                                    <p:anim calcmode="lin" valueType="num">
                                      <p:cBhvr>
                                        <p:cTn id="24" dur="25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anim calcmode="lin" valueType="num">
                                      <p:cBhvr>
                                        <p:cTn id="28" dur="250" fill="hold"/>
                                        <p:tgtEl>
                                          <p:spTgt spid="9"/>
                                        </p:tgtEl>
                                        <p:attrNameLst>
                                          <p:attrName>ppt_x</p:attrName>
                                        </p:attrNameLst>
                                      </p:cBhvr>
                                      <p:tavLst>
                                        <p:tav tm="0">
                                          <p:val>
                                            <p:strVal val="#ppt_x"/>
                                          </p:val>
                                        </p:tav>
                                        <p:tav tm="100000">
                                          <p:val>
                                            <p:strVal val="#ppt_x"/>
                                          </p:val>
                                        </p:tav>
                                      </p:tavLst>
                                    </p:anim>
                                    <p:anim calcmode="lin" valueType="num">
                                      <p:cBhvr>
                                        <p:cTn id="29" dur="2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250"/>
                                        <p:tgtEl>
                                          <p:spTgt spid="37"/>
                                        </p:tgtEl>
                                      </p:cBhvr>
                                    </p:animEffect>
                                    <p:anim calcmode="lin" valueType="num">
                                      <p:cBhvr>
                                        <p:cTn id="33" dur="250" fill="hold"/>
                                        <p:tgtEl>
                                          <p:spTgt spid="37"/>
                                        </p:tgtEl>
                                        <p:attrNameLst>
                                          <p:attrName>ppt_x</p:attrName>
                                        </p:attrNameLst>
                                      </p:cBhvr>
                                      <p:tavLst>
                                        <p:tav tm="0">
                                          <p:val>
                                            <p:strVal val="#ppt_x"/>
                                          </p:val>
                                        </p:tav>
                                        <p:tav tm="100000">
                                          <p:val>
                                            <p:strVal val="#ppt_x"/>
                                          </p:val>
                                        </p:tav>
                                      </p:tavLst>
                                    </p:anim>
                                    <p:anim calcmode="lin" valueType="num">
                                      <p:cBhvr>
                                        <p:cTn id="34" dur="25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250"/>
                                        <p:tgtEl>
                                          <p:spTgt spid="55"/>
                                        </p:tgtEl>
                                      </p:cBhvr>
                                    </p:animEffect>
                                    <p:anim calcmode="lin" valueType="num">
                                      <p:cBhvr>
                                        <p:cTn id="38" dur="250" fill="hold"/>
                                        <p:tgtEl>
                                          <p:spTgt spid="55"/>
                                        </p:tgtEl>
                                        <p:attrNameLst>
                                          <p:attrName>ppt_x</p:attrName>
                                        </p:attrNameLst>
                                      </p:cBhvr>
                                      <p:tavLst>
                                        <p:tav tm="0">
                                          <p:val>
                                            <p:strVal val="#ppt_x"/>
                                          </p:val>
                                        </p:tav>
                                        <p:tav tm="100000">
                                          <p:val>
                                            <p:strVal val="#ppt_x"/>
                                          </p:val>
                                        </p:tav>
                                      </p:tavLst>
                                    </p:anim>
                                    <p:anim calcmode="lin" valueType="num">
                                      <p:cBhvr>
                                        <p:cTn id="39" dur="250" fill="hold"/>
                                        <p:tgtEl>
                                          <p:spTgt spid="5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50"/>
                                        <p:tgtEl>
                                          <p:spTgt spid="11"/>
                                        </p:tgtEl>
                                      </p:cBhvr>
                                    </p:animEffect>
                                    <p:anim calcmode="lin" valueType="num">
                                      <p:cBhvr>
                                        <p:cTn id="43" dur="250" fill="hold"/>
                                        <p:tgtEl>
                                          <p:spTgt spid="11"/>
                                        </p:tgtEl>
                                        <p:attrNameLst>
                                          <p:attrName>ppt_x</p:attrName>
                                        </p:attrNameLst>
                                      </p:cBhvr>
                                      <p:tavLst>
                                        <p:tav tm="0">
                                          <p:val>
                                            <p:strVal val="#ppt_x"/>
                                          </p:val>
                                        </p:tav>
                                        <p:tav tm="100000">
                                          <p:val>
                                            <p:strVal val="#ppt_x"/>
                                          </p:val>
                                        </p:tav>
                                      </p:tavLst>
                                    </p:anim>
                                    <p:anim calcmode="lin" valueType="num">
                                      <p:cBhvr>
                                        <p:cTn id="44" dur="25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250"/>
                                        <p:tgtEl>
                                          <p:spTgt spid="41"/>
                                        </p:tgtEl>
                                      </p:cBhvr>
                                    </p:animEffect>
                                    <p:anim calcmode="lin" valueType="num">
                                      <p:cBhvr>
                                        <p:cTn id="48" dur="250" fill="hold"/>
                                        <p:tgtEl>
                                          <p:spTgt spid="41"/>
                                        </p:tgtEl>
                                        <p:attrNameLst>
                                          <p:attrName>ppt_x</p:attrName>
                                        </p:attrNameLst>
                                      </p:cBhvr>
                                      <p:tavLst>
                                        <p:tav tm="0">
                                          <p:val>
                                            <p:strVal val="#ppt_x"/>
                                          </p:val>
                                        </p:tav>
                                        <p:tav tm="100000">
                                          <p:val>
                                            <p:strVal val="#ppt_x"/>
                                          </p:val>
                                        </p:tav>
                                      </p:tavLst>
                                    </p:anim>
                                    <p:anim calcmode="lin" valueType="num">
                                      <p:cBhvr>
                                        <p:cTn id="49" dur="25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50"/>
                                        <p:tgtEl>
                                          <p:spTgt spid="39"/>
                                        </p:tgtEl>
                                      </p:cBhvr>
                                    </p:animEffect>
                                    <p:anim calcmode="lin" valueType="num">
                                      <p:cBhvr>
                                        <p:cTn id="53" dur="250" fill="hold"/>
                                        <p:tgtEl>
                                          <p:spTgt spid="39"/>
                                        </p:tgtEl>
                                        <p:attrNameLst>
                                          <p:attrName>ppt_x</p:attrName>
                                        </p:attrNameLst>
                                      </p:cBhvr>
                                      <p:tavLst>
                                        <p:tav tm="0">
                                          <p:val>
                                            <p:strVal val="#ppt_x"/>
                                          </p:val>
                                        </p:tav>
                                        <p:tav tm="100000">
                                          <p:val>
                                            <p:strVal val="#ppt_x"/>
                                          </p:val>
                                        </p:tav>
                                      </p:tavLst>
                                    </p:anim>
                                    <p:anim calcmode="lin" valueType="num">
                                      <p:cBhvr>
                                        <p:cTn id="54"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left)">
                                      <p:cBhvr>
                                        <p:cTn id="91" dur="1000"/>
                                        <p:tgtEl>
                                          <p:spTgt spid="18"/>
                                        </p:tgtEl>
                                      </p:cBhvr>
                                    </p:animEffect>
                                  </p:childTnLst>
                                </p:cTn>
                              </p:par>
                              <p:par>
                                <p:cTn id="92" presetID="22" presetClass="exit" presetSubtype="8" fill="hold" grpId="1" nodeType="withEffect">
                                  <p:stCondLst>
                                    <p:cond delay="0"/>
                                  </p:stCondLst>
                                  <p:childTnLst>
                                    <p:animEffect transition="out" filter="wipe(left)">
                                      <p:cBhvr>
                                        <p:cTn id="93" dur="1000"/>
                                        <p:tgtEl>
                                          <p:spTgt spid="12"/>
                                        </p:tgtEl>
                                      </p:cBhvr>
                                    </p:animEffect>
                                    <p:set>
                                      <p:cBhvr>
                                        <p:cTn id="94"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animBg="1"/>
      <p:bldP spid="9" grpId="0" animBg="1"/>
      <p:bldP spid="38" grpId="0" animBg="1"/>
      <p:bldP spid="39" grpId="0" animBg="1"/>
      <p:bldP spid="41" grpId="0" animBg="1"/>
      <p:bldP spid="43" grpId="0" animBg="1"/>
      <p:bldP spid="47" grpId="0" animBg="1"/>
      <p:bldP spid="48" grpId="0" animBg="1"/>
      <p:bldP spid="49" grpId="0" animBg="1"/>
      <p:bldP spid="10" grpId="0" animBg="1"/>
      <p:bldP spid="52" grpId="0" animBg="1"/>
      <p:bldP spid="54" grpId="0"/>
      <p:bldP spid="55" grpId="0" animBg="1"/>
      <p:bldP spid="11" grpId="0" animBg="1"/>
      <p:bldP spid="56" grpId="0" animBg="1"/>
      <p:bldP spid="58" grpId="0"/>
      <p:bldP spid="12" grpId="0" animBg="1"/>
      <p:bldP spid="12" grpId="1"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b="1" dirty="0" smtClean="0"/>
              <a:t>Redundancies and Constraints</a:t>
            </a:r>
            <a:endParaRPr lang="en-US" altLang="zh-CN" sz="2600" b="1" dirty="0"/>
          </a:p>
          <a:p>
            <a:pPr>
              <a:lnSpc>
                <a:spcPct val="200000"/>
              </a:lnSpc>
            </a:pPr>
            <a:r>
              <a:rPr lang="en-US" altLang="zh-CN" dirty="0" smtClean="0"/>
              <a:t>Easy </a:t>
            </a:r>
            <a:r>
              <a:rPr lang="en-US" altLang="zh-CN" dirty="0"/>
              <a:t>First Relation </a:t>
            </a:r>
            <a:r>
              <a:rPr lang="en-US" altLang="zh-CN" dirty="0" smtClean="0"/>
              <a:t>Extraction</a:t>
            </a:r>
            <a:endParaRPr lang="en-US" altLang="zh-CN"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5</a:t>
            </a:fld>
            <a:endParaRPr lang="zh-CN" altLang="en-US" dirty="0"/>
          </a:p>
        </p:txBody>
      </p:sp>
    </p:spTree>
    <p:extLst>
      <p:ext uri="{BB962C8B-B14F-4D97-AF65-F5344CB8AC3E}">
        <p14:creationId xmlns:p14="http://schemas.microsoft.com/office/powerpoint/2010/main" val="221924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3756F1F-84DF-4859-8AE8-4B3E0E674450}" type="slidenum">
              <a:rPr lang="zh-CN" altLang="en-US" smtClean="0"/>
              <a:pPr/>
              <a:t>6</a:t>
            </a:fld>
            <a:endParaRPr lang="zh-CN" altLang="en-US" dirty="0"/>
          </a:p>
        </p:txBody>
      </p:sp>
      <p:sp>
        <p:nvSpPr>
          <p:cNvPr id="20" name="标题 1"/>
          <p:cNvSpPr txBox="1">
            <a:spLocks/>
          </p:cNvSpPr>
          <p:nvPr/>
        </p:nvSpPr>
        <p:spPr>
          <a:xfrm>
            <a:off x="355193" y="19046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smtClean="0"/>
              <a:t>Redundancies for Easy Decisions </a:t>
            </a:r>
            <a:endParaRPr lang="en-US" altLang="zh-CN" b="1" dirty="0"/>
          </a:p>
        </p:txBody>
      </p:sp>
      <p:sp>
        <p:nvSpPr>
          <p:cNvPr id="6" name="内容占位符 2"/>
          <p:cNvSpPr txBox="1">
            <a:spLocks/>
          </p:cNvSpPr>
          <p:nvPr/>
        </p:nvSpPr>
        <p:spPr>
          <a:xfrm>
            <a:off x="355193" y="1132290"/>
            <a:ext cx="4684167" cy="109799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Characteristics of Easy Decisions</a:t>
            </a:r>
          </a:p>
          <a:p>
            <a:pPr marL="594900" lvl="1" indent="-342900"/>
            <a:r>
              <a:rPr lang="en-US" altLang="zh-CN" sz="1800" dirty="0">
                <a:latin typeface="Arial" panose="020B0604020202020204" pitchFamily="34" charset="0"/>
              </a:rPr>
              <a:t>High certainty degree </a:t>
            </a:r>
          </a:p>
          <a:p>
            <a:pPr marL="594900" lvl="1" indent="-342900"/>
            <a:r>
              <a:rPr lang="en-US" altLang="zh-CN" sz="1800" dirty="0" smtClean="0">
                <a:latin typeface="Arial" panose="020B0604020202020204" pitchFamily="34" charset="0"/>
              </a:rPr>
              <a:t>Many repeated times </a:t>
            </a:r>
          </a:p>
        </p:txBody>
      </p:sp>
      <p:graphicFrame>
        <p:nvGraphicFramePr>
          <p:cNvPr id="8" name="表格 7"/>
          <p:cNvGraphicFramePr>
            <a:graphicFrameLocks noGrp="1"/>
          </p:cNvGraphicFramePr>
          <p:nvPr>
            <p:extLst>
              <p:ext uri="{D42A27DB-BD31-4B8C-83A1-F6EECF244321}">
                <p14:modId xmlns:p14="http://schemas.microsoft.com/office/powerpoint/2010/main" val="1752806533"/>
              </p:ext>
            </p:extLst>
          </p:nvPr>
        </p:nvGraphicFramePr>
        <p:xfrm>
          <a:off x="440995" y="2653521"/>
          <a:ext cx="7503831" cy="1483360"/>
        </p:xfrm>
        <a:graphic>
          <a:graphicData uri="http://schemas.openxmlformats.org/drawingml/2006/table">
            <a:tbl>
              <a:tblPr firstRow="1" bandRow="1">
                <a:tableStyleId>{B301B821-A1FF-4177-AEE7-76D212191A09}</a:tableStyleId>
              </a:tblPr>
              <a:tblGrid>
                <a:gridCol w="467028"/>
                <a:gridCol w="1971856"/>
                <a:gridCol w="1508873"/>
                <a:gridCol w="1760349"/>
                <a:gridCol w="1795725"/>
              </a:tblGrid>
              <a:tr h="370840">
                <a:tc>
                  <a:txBody>
                    <a:bodyPr/>
                    <a:lstStyle/>
                    <a:p>
                      <a:pPr algn="l"/>
                      <a:endParaRPr lang="zh-CN" altLang="en-US" dirty="0"/>
                    </a:p>
                  </a:txBody>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9" name="内容占位符 2"/>
          <p:cNvSpPr txBox="1">
            <a:spLocks/>
          </p:cNvSpPr>
          <p:nvPr/>
        </p:nvSpPr>
        <p:spPr>
          <a:xfrm>
            <a:off x="355193" y="4283200"/>
            <a:ext cx="8468768" cy="36689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solidFill>
                  <a:srgbClr val="FF0000"/>
                </a:solidFill>
                <a:latin typeface="Arial" panose="020B0604020202020204" pitchFamily="34" charset="0"/>
              </a:rPr>
              <a:t>Certainty Degree </a:t>
            </a:r>
          </a:p>
        </p:txBody>
      </p:sp>
      <p:sp>
        <p:nvSpPr>
          <p:cNvPr id="10" name="内容占位符 2"/>
          <p:cNvSpPr txBox="1">
            <a:spLocks/>
          </p:cNvSpPr>
          <p:nvPr/>
        </p:nvSpPr>
        <p:spPr>
          <a:xfrm>
            <a:off x="355193" y="2205322"/>
            <a:ext cx="8246838" cy="42110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Example of Local Results</a:t>
            </a:r>
          </a:p>
        </p:txBody>
      </p:sp>
      <p:sp>
        <p:nvSpPr>
          <p:cNvPr id="11" name="内容占位符 2"/>
          <p:cNvSpPr txBox="1">
            <a:spLocks/>
          </p:cNvSpPr>
          <p:nvPr/>
        </p:nvSpPr>
        <p:spPr>
          <a:xfrm>
            <a:off x="355193" y="5064914"/>
            <a:ext cx="8468768" cy="168366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(1) </a:t>
            </a:r>
            <a:r>
              <a:rPr lang="en-US" altLang="zh-CN" sz="2000" b="1" dirty="0">
                <a:solidFill>
                  <a:srgbClr val="FF0000"/>
                </a:solidFill>
                <a:latin typeface="Arial" panose="020B0604020202020204" pitchFamily="34" charset="0"/>
              </a:rPr>
              <a:t>S-O Redundancy </a:t>
            </a:r>
            <a:r>
              <a:rPr lang="en-US" altLang="zh-CN" sz="2000" b="1" dirty="0" smtClean="0">
                <a:solidFill>
                  <a:srgbClr val="FF0000"/>
                </a:solidFill>
                <a:latin typeface="Arial" panose="020B0604020202020204" pitchFamily="34" charset="0"/>
              </a:rPr>
              <a:t>for Distinguishing </a:t>
            </a:r>
            <a:r>
              <a:rPr lang="en-US" altLang="zh-CN" sz="2000" b="1" dirty="0">
                <a:solidFill>
                  <a:srgbClr val="FF0000"/>
                </a:solidFill>
                <a:latin typeface="Arial" panose="020B0604020202020204" pitchFamily="34" charset="0"/>
              </a:rPr>
              <a:t>Easy Decisions </a:t>
            </a:r>
            <a:r>
              <a:rPr lang="en-US" altLang="zh-CN" sz="2000" b="1" dirty="0" smtClean="0">
                <a:solidFill>
                  <a:srgbClr val="FF0000"/>
                </a:solidFill>
                <a:latin typeface="Arial" panose="020B0604020202020204" pitchFamily="34" charset="0"/>
              </a:rPr>
              <a:t> </a:t>
            </a:r>
          </a:p>
          <a:p>
            <a:pPr marL="594900" lvl="1" indent="-342900"/>
            <a:r>
              <a:rPr lang="en-US" altLang="zh-CN" sz="1800" dirty="0">
                <a:latin typeface="Arial" panose="020B0604020202020204" pitchFamily="34" charset="0"/>
              </a:rPr>
              <a:t>Consider certainty degree and repeated times of mentions </a:t>
            </a:r>
            <a:r>
              <a:rPr lang="en-US" altLang="zh-CN" sz="1800" dirty="0" smtClean="0">
                <a:latin typeface="Arial" panose="020B0604020202020204" pitchFamily="34" charset="0"/>
              </a:rPr>
              <a:t>with</a:t>
            </a:r>
          </a:p>
          <a:p>
            <a:pPr marL="627063" lvl="1" indent="0">
              <a:spcBef>
                <a:spcPts val="1000"/>
              </a:spcBef>
              <a:buNone/>
            </a:pPr>
            <a:endParaRPr lang="en-US" altLang="zh-CN" sz="1600" b="1" dirty="0" smtClean="0">
              <a:latin typeface="Arial" panose="020B0604020202020204" pitchFamily="34" charset="0"/>
            </a:endParaRPr>
          </a:p>
          <a:p>
            <a:pPr marL="594900" lvl="1" indent="-342900">
              <a:spcBef>
                <a:spcPts val="1000"/>
              </a:spcBef>
            </a:pPr>
            <a:r>
              <a:rPr lang="en-US" altLang="zh-CN" sz="1800" dirty="0" smtClean="0">
                <a:solidFill>
                  <a:prstClr val="black"/>
                </a:solidFill>
                <a:latin typeface="Arial" panose="020B0604020202020204" pitchFamily="34" charset="0"/>
              </a:rPr>
              <a:t>            enforce </a:t>
            </a:r>
            <a:r>
              <a:rPr lang="en-US" altLang="zh-CN" sz="1800" dirty="0">
                <a:solidFill>
                  <a:prstClr val="black"/>
                </a:solidFill>
                <a:latin typeface="Arial" panose="020B0604020202020204" pitchFamily="34" charset="0"/>
              </a:rPr>
              <a:t>that the more certain, the greater sum </a:t>
            </a:r>
            <a:r>
              <a:rPr lang="en-US" altLang="zh-CN" sz="1800" dirty="0" smtClean="0">
                <a:latin typeface="Arial" panose="020B0604020202020204" pitchFamily="34" charset="0"/>
              </a:rPr>
              <a:t> </a:t>
            </a:r>
            <a:endParaRPr lang="en-US" altLang="zh-CN" sz="1800" dirty="0">
              <a:latin typeface="Arial" panose="020B0604020202020204" pitchFamily="34" charset="0"/>
            </a:endParaRPr>
          </a:p>
          <a:p>
            <a:pPr marL="627063" lvl="1" indent="0">
              <a:spcBef>
                <a:spcPts val="700"/>
              </a:spcBef>
              <a:buNone/>
            </a:pPr>
            <a:endParaRPr lang="en-US" altLang="zh-CN" sz="1700" b="1" dirty="0" smtClean="0">
              <a:latin typeface="Arial" panose="020B0604020202020204" pitchFamily="34" charset="0"/>
            </a:endParaRPr>
          </a:p>
        </p:txBody>
      </p:sp>
      <p:sp>
        <p:nvSpPr>
          <p:cNvPr id="12" name="圆角矩形 11"/>
          <p:cNvSpPr/>
          <p:nvPr/>
        </p:nvSpPr>
        <p:spPr>
          <a:xfrm>
            <a:off x="2976281" y="3047855"/>
            <a:ext cx="4930589" cy="3242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045693312"/>
              </p:ext>
            </p:extLst>
          </p:nvPr>
        </p:nvGraphicFramePr>
        <p:xfrm>
          <a:off x="8069355" y="2653093"/>
          <a:ext cx="642845" cy="1483360"/>
        </p:xfrm>
        <a:graphic>
          <a:graphicData uri="http://schemas.openxmlformats.org/drawingml/2006/table">
            <a:tbl>
              <a:tblPr firstRow="1" bandRow="1">
                <a:tableStyleId>{B301B821-A1FF-4177-AEE7-76D212191A09}</a:tableStyleId>
              </a:tblPr>
              <a:tblGrid>
                <a:gridCol w="642845"/>
              </a:tblGrid>
              <a:tr h="370840">
                <a:tc>
                  <a:txBody>
                    <a:bodyPr/>
                    <a:lstStyle/>
                    <a:p>
                      <a:pPr algn="ctr"/>
                      <a:r>
                        <a:rPr lang="en-US" altLang="zh-CN" dirty="0" smtClean="0"/>
                        <a:t>RC</a:t>
                      </a:r>
                      <a:endParaRPr lang="zh-CN" altLang="en-US" dirty="0"/>
                    </a:p>
                  </a:txBody>
                  <a:tcPr anchor="ctr"/>
                </a:tc>
              </a:tr>
              <a:tr h="741680">
                <a:tc>
                  <a:txBody>
                    <a:bodyPr/>
                    <a:lstStyle/>
                    <a:p>
                      <a:pPr algn="ctr"/>
                      <a:r>
                        <a:rPr lang="en-US" altLang="zh-CN" b="1" i="1" dirty="0" smtClean="0"/>
                        <a:t>0.18</a:t>
                      </a:r>
                      <a:endParaRPr lang="zh-CN" altLang="en-US" b="1" i="1" dirty="0"/>
                    </a:p>
                  </a:txBody>
                  <a:tcPr anchor="ctr">
                    <a:solidFill>
                      <a:schemeClr val="accent4">
                        <a:lumMod val="20000"/>
                        <a:lumOff val="80000"/>
                      </a:schemeClr>
                    </a:solidFill>
                  </a:tcPr>
                </a:tc>
              </a:tr>
              <a:tr h="370840">
                <a:tc>
                  <a:txBody>
                    <a:bodyPr/>
                    <a:lstStyle/>
                    <a:p>
                      <a:pPr algn="ctr"/>
                      <a:r>
                        <a:rPr lang="en-US" altLang="zh-CN" b="1" i="1" dirty="0" smtClean="0"/>
                        <a:t>0.57</a:t>
                      </a:r>
                      <a:endParaRPr lang="zh-CN" altLang="en-US" b="1" i="1" dirty="0"/>
                    </a:p>
                  </a:txBody>
                  <a:tcPr anchor="ctr">
                    <a:solidFill>
                      <a:schemeClr val="accent4">
                        <a:lumMod val="20000"/>
                        <a:lumOff val="80000"/>
                      </a:schemeClr>
                    </a:solidFill>
                  </a:tcPr>
                </a:tc>
              </a:tr>
            </a:tbl>
          </a:graphicData>
        </a:graphic>
      </p:graphicFrame>
      <p:sp>
        <p:nvSpPr>
          <p:cNvPr id="13" name="圆角矩形 12"/>
          <p:cNvSpPr/>
          <p:nvPr/>
        </p:nvSpPr>
        <p:spPr>
          <a:xfrm>
            <a:off x="900113" y="3056820"/>
            <a:ext cx="3393981" cy="6605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900112" y="3800034"/>
            <a:ext cx="3393981" cy="2799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内容占位符 2"/>
              <p:cNvSpPr txBox="1">
                <a:spLocks/>
              </p:cNvSpPr>
              <p:nvPr/>
            </p:nvSpPr>
            <p:spPr>
              <a:xfrm>
                <a:off x="355193" y="4613787"/>
                <a:ext cx="8468768" cy="40430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4900" lvl="1" indent="-342900"/>
                <a:r>
                  <a:rPr lang="en-US" altLang="zh-CN" sz="1800" dirty="0" smtClean="0"/>
                  <a:t>Scores </a:t>
                </a:r>
                <a:r>
                  <a:rPr lang="en-US" altLang="zh-CN" sz="1800" dirty="0"/>
                  <a:t>tend to concentrate in a single </a:t>
                </a:r>
                <a:r>
                  <a:rPr lang="en-US" altLang="zh-CN" sz="1800" dirty="0" smtClean="0"/>
                  <a:t>relation:  </a:t>
                </a:r>
                <a14:m>
                  <m:oMath xmlns:m="http://schemas.openxmlformats.org/officeDocument/2006/math">
                    <m:r>
                      <a:rPr lang="en-US" altLang="zh-CN" sz="1800" b="1" i="1" dirty="0">
                        <a:latin typeface="Cambria Math" panose="02040503050406030204" pitchFamily="18" charset="0"/>
                      </a:rPr>
                      <m:t>𝒆𝒏𝒕</m:t>
                    </m:r>
                    <m:d>
                      <m:dPr>
                        <m:ctrlPr>
                          <a:rPr lang="en-US" altLang="zh-CN" sz="1800" b="1" i="1" dirty="0">
                            <a:latin typeface="Cambria Math" panose="02040503050406030204" pitchFamily="18" charset="0"/>
                          </a:rPr>
                        </m:ctrlPr>
                      </m:dPr>
                      <m:e>
                        <m:r>
                          <a:rPr lang="en-US" altLang="zh-CN" sz="1800" b="1" i="1" dirty="0">
                            <a:latin typeface="Cambria Math" panose="02040503050406030204" pitchFamily="18" charset="0"/>
                          </a:rPr>
                          <m:t>𝒎</m:t>
                        </m:r>
                      </m:e>
                    </m:d>
                    <m:r>
                      <a:rPr lang="en-US" altLang="zh-CN" sz="1800" i="1" dirty="0">
                        <a:latin typeface="Cambria Math" panose="02040503050406030204" pitchFamily="18" charset="0"/>
                      </a:rPr>
                      <m:t>=−</m:t>
                    </m:r>
                    <m:nary>
                      <m:naryPr>
                        <m:chr m:val="∑"/>
                        <m:ctrlPr>
                          <a:rPr lang="en-US" altLang="zh-CN" sz="1800" i="1" dirty="0">
                            <a:latin typeface="Cambria Math" panose="02040503050406030204" pitchFamily="18" charset="0"/>
                          </a:rPr>
                        </m:ctrlPr>
                      </m:naryPr>
                      <m:sub>
                        <m:r>
                          <m:rPr>
                            <m:brk m:alnAt="23"/>
                          </m:rPr>
                          <a:rPr lang="en-US" altLang="zh-CN" sz="1800" i="1" dirty="0">
                            <a:latin typeface="Cambria Math" panose="02040503050406030204" pitchFamily="18" charset="0"/>
                          </a:rPr>
                          <m:t>𝑖</m:t>
                        </m:r>
                        <m:r>
                          <a:rPr lang="en-US" altLang="zh-CN" sz="1800" i="1" dirty="0">
                            <a:latin typeface="Cambria Math" panose="02040503050406030204" pitchFamily="18" charset="0"/>
                          </a:rPr>
                          <m:t>=1</m:t>
                        </m:r>
                      </m:sub>
                      <m:sup>
                        <m:r>
                          <a:rPr lang="en-US" altLang="zh-CN" sz="1800" i="1" dirty="0">
                            <a:latin typeface="Cambria Math" panose="02040503050406030204" pitchFamily="18" charset="0"/>
                          </a:rPr>
                          <m:t>𝑘</m:t>
                        </m:r>
                      </m:sup>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𝑐</m:t>
                            </m:r>
                          </m:e>
                          <m:sub>
                            <m:r>
                              <a:rPr lang="en-US" altLang="zh-CN" sz="1800" i="1" dirty="0">
                                <a:latin typeface="Cambria Math" panose="02040503050406030204" pitchFamily="18" charset="0"/>
                              </a:rPr>
                              <m:t>𝑖</m:t>
                            </m:r>
                          </m:sub>
                        </m:sSub>
                        <m:func>
                          <m:funcPr>
                            <m:ctrlPr>
                              <a:rPr lang="en-US" altLang="zh-CN" sz="1800" i="1" dirty="0">
                                <a:latin typeface="Cambria Math" panose="02040503050406030204" pitchFamily="18" charset="0"/>
                              </a:rPr>
                            </m:ctrlPr>
                          </m:funcPr>
                          <m:fName>
                            <m:r>
                              <a:rPr lang="en-US" altLang="zh-CN" sz="1800" i="1" dirty="0">
                                <a:latin typeface="Cambria Math" panose="02040503050406030204" pitchFamily="18" charset="0"/>
                              </a:rPr>
                              <m:t>𝑙𝑛</m:t>
                            </m:r>
                          </m:fName>
                          <m:e>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𝑐</m:t>
                                </m:r>
                              </m:e>
                              <m:sub>
                                <m:r>
                                  <a:rPr lang="en-US" altLang="zh-CN" sz="1800" i="1" dirty="0">
                                    <a:latin typeface="Cambria Math" panose="02040503050406030204" pitchFamily="18" charset="0"/>
                                  </a:rPr>
                                  <m:t>𝑖</m:t>
                                </m:r>
                              </m:sub>
                            </m:sSub>
                          </m:e>
                        </m:func>
                      </m:e>
                    </m:nary>
                  </m:oMath>
                </a14:m>
                <a:endParaRPr lang="en-US" altLang="zh-CN" sz="1800" b="1" dirty="0" smtClean="0">
                  <a:latin typeface="Arial" panose="020B0604020202020204" pitchFamily="34" charset="0"/>
                </a:endParaRPr>
              </a:p>
            </p:txBody>
          </p:sp>
        </mc:Choice>
        <mc:Fallback xmlns="">
          <p:sp>
            <p:nvSpPr>
              <p:cNvPr id="15" name="内容占位符 2"/>
              <p:cNvSpPr txBox="1">
                <a:spLocks noRot="1" noChangeAspect="1" noMove="1" noResize="1" noEditPoints="1" noAdjustHandles="1" noChangeArrowheads="1" noChangeShapeType="1" noTextEdit="1"/>
              </p:cNvSpPr>
              <p:nvPr/>
            </p:nvSpPr>
            <p:spPr>
              <a:xfrm>
                <a:off x="355193" y="4613787"/>
                <a:ext cx="8468768" cy="404305"/>
              </a:xfrm>
              <a:prstGeom prst="rect">
                <a:avLst/>
              </a:prstGeom>
              <a:blipFill rotWithShape="0">
                <a:blip r:embed="rId4"/>
                <a:stretch>
                  <a:fillRect t="-112121" b="-160606"/>
                </a:stretch>
              </a:blipFill>
              <a:ln w="19050">
                <a:noFill/>
              </a:ln>
            </p:spPr>
            <p:txBody>
              <a:bodyPr/>
              <a:lstStyle/>
              <a:p>
                <a:r>
                  <a:rPr lang="zh-CN" altLang="en-US">
                    <a:noFill/>
                  </a:rPr>
                  <a:t> </a:t>
                </a:r>
              </a:p>
            </p:txBody>
          </p:sp>
        </mc:Fallback>
      </mc:AlternateContent>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944" y="6193314"/>
            <a:ext cx="743730" cy="193491"/>
          </a:xfrm>
          <a:prstGeom prst="rect">
            <a:avLst/>
          </a:prstGeom>
        </p:spPr>
      </p:pic>
      <mc:AlternateContent xmlns:mc="http://schemas.openxmlformats.org/markup-compatibility/2006" xmlns:a14="http://schemas.microsoft.com/office/drawing/2010/main">
        <mc:Choice Requires="a14">
          <p:sp>
            <p:nvSpPr>
              <p:cNvPr id="16" name="内容占位符 2"/>
              <p:cNvSpPr txBox="1">
                <a:spLocks/>
              </p:cNvSpPr>
              <p:nvPr/>
            </p:nvSpPr>
            <p:spPr>
              <a:xfrm>
                <a:off x="355193" y="5742396"/>
                <a:ext cx="10589898" cy="46754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lvl="1" indent="0">
                  <a:buNone/>
                </a:pPr>
                <a:r>
                  <a:rPr lang="en-US" altLang="zh-CN" sz="1600" b="1" dirty="0" smtClean="0">
                    <a:latin typeface="Arial" panose="020B0604020202020204" pitchFamily="34" charset="0"/>
                  </a:rPr>
                  <a:t>same</a:t>
                </a:r>
                <a:r>
                  <a:rPr lang="en-US" altLang="zh-CN" sz="1600" dirty="0" smtClean="0">
                    <a:latin typeface="Arial" panose="020B0604020202020204" pitchFamily="34" charset="0"/>
                  </a:rPr>
                  <a:t> </a:t>
                </a:r>
                <a:r>
                  <a:rPr lang="en-US" altLang="zh-CN" sz="1600" b="1" dirty="0">
                    <a:latin typeface="Arial" panose="020B0604020202020204" pitchFamily="34" charset="0"/>
                  </a:rPr>
                  <a:t>&lt;subject, object, top-one relation&gt;: </a:t>
                </a:r>
                <a14:m>
                  <m:oMath xmlns:m="http://schemas.openxmlformats.org/officeDocument/2006/math">
                    <m:r>
                      <a:rPr lang="en-US" altLang="zh-CN" sz="1600" b="1" i="1" dirty="0">
                        <a:latin typeface="Cambria Math" panose="02040503050406030204" pitchFamily="18" charset="0"/>
                      </a:rPr>
                      <m:t>𝑹𝑪</m:t>
                    </m:r>
                    <m:d>
                      <m:dPr>
                        <m:ctrlPr>
                          <a:rPr lang="en-US" altLang="zh-CN" sz="1600" b="1" i="1" dirty="0">
                            <a:latin typeface="Cambria Math" panose="02040503050406030204" pitchFamily="18" charset="0"/>
                          </a:rPr>
                        </m:ctrlPr>
                      </m:dPr>
                      <m:e>
                        <m:r>
                          <a:rPr lang="en-US" altLang="zh-CN" sz="1600" b="1" i="1" dirty="0">
                            <a:latin typeface="Cambria Math" panose="02040503050406030204" pitchFamily="18" charset="0"/>
                          </a:rPr>
                          <m:t>𝒔</m:t>
                        </m:r>
                        <m:r>
                          <a:rPr lang="en-US" altLang="zh-CN" sz="1600" b="1" i="1" dirty="0">
                            <a:latin typeface="Cambria Math" panose="02040503050406030204" pitchFamily="18" charset="0"/>
                          </a:rPr>
                          <m:t>, </m:t>
                        </m:r>
                        <m:sSub>
                          <m:sSubPr>
                            <m:ctrlPr>
                              <a:rPr lang="en-US" altLang="zh-CN" sz="1600" b="1" i="1" dirty="0">
                                <a:latin typeface="Cambria Math" panose="02040503050406030204" pitchFamily="18" charset="0"/>
                              </a:rPr>
                            </m:ctrlPr>
                          </m:sSubPr>
                          <m:e>
                            <m:r>
                              <a:rPr lang="en-US" altLang="zh-CN" sz="1600" b="1" i="1" dirty="0">
                                <a:latin typeface="Cambria Math" panose="02040503050406030204" pitchFamily="18" charset="0"/>
                              </a:rPr>
                              <m:t>𝒓</m:t>
                            </m:r>
                          </m:e>
                          <m:sub>
                            <m:r>
                              <a:rPr lang="en-US" altLang="zh-CN" sz="1600" b="1" i="1" dirty="0">
                                <a:latin typeface="Cambria Math" panose="02040503050406030204" pitchFamily="18" charset="0"/>
                              </a:rPr>
                              <m:t>𝟏</m:t>
                            </m:r>
                          </m:sub>
                        </m:sSub>
                        <m:r>
                          <a:rPr lang="en-US" altLang="zh-CN" sz="1600" b="1" i="1" dirty="0">
                            <a:latin typeface="Cambria Math" panose="02040503050406030204" pitchFamily="18" charset="0"/>
                          </a:rPr>
                          <m:t>, </m:t>
                        </m:r>
                        <m:r>
                          <a:rPr lang="en-US" altLang="zh-CN" sz="1600" b="1" i="1" dirty="0">
                            <a:latin typeface="Cambria Math" panose="02040503050406030204" pitchFamily="18" charset="0"/>
                          </a:rPr>
                          <m:t>𝒐</m:t>
                        </m:r>
                      </m:e>
                    </m:d>
                    <m:r>
                      <a:rPr lang="en-US" altLang="zh-CN" sz="1600" i="1" dirty="0">
                        <a:latin typeface="Cambria Math" panose="02040503050406030204" pitchFamily="18" charset="0"/>
                      </a:rPr>
                      <m:t>=</m:t>
                    </m:r>
                    <m:nary>
                      <m:naryPr>
                        <m:chr m:val="∑"/>
                        <m:supHide m:val="on"/>
                        <m:ctrlPr>
                          <a:rPr lang="en-US" altLang="zh-CN" sz="1600" i="1" dirty="0">
                            <a:latin typeface="Cambria Math" panose="02040503050406030204" pitchFamily="18" charset="0"/>
                          </a:rPr>
                        </m:ctrlPr>
                      </m:naryPr>
                      <m:sub>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r>
                          <m:rPr>
                            <m:brk m:alnAt="7"/>
                          </m:rPr>
                          <a:rPr lang="en-US" altLang="zh-CN" sz="1600" i="1" dirty="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𝑀</m:t>
                            </m:r>
                          </m:e>
                          <m:sub>
                            <m:r>
                              <a:rPr lang="en-US" altLang="zh-CN" sz="1600" i="1" dirty="0">
                                <a:latin typeface="Cambria Math" panose="02040503050406030204" pitchFamily="18" charset="0"/>
                                <a:ea typeface="Cambria Math" panose="02040503050406030204" pitchFamily="18" charset="0"/>
                              </a:rPr>
                              <m:t>𝑠</m:t>
                            </m:r>
                            <m:r>
                              <a:rPr lang="en-US" altLang="zh-CN" sz="1600" i="1" dirty="0">
                                <a:latin typeface="Cambria Math" panose="02040503050406030204" pitchFamily="18" charset="0"/>
                                <a:ea typeface="Cambria Math" panose="02040503050406030204" pitchFamily="18" charset="0"/>
                              </a:rPr>
                              <m:t>, </m:t>
                            </m:r>
                            <m:r>
                              <a:rPr lang="en-US" altLang="zh-CN" sz="1600" i="1" dirty="0">
                                <a:latin typeface="Cambria Math" panose="02040503050406030204" pitchFamily="18" charset="0"/>
                                <a:ea typeface="Cambria Math" panose="02040503050406030204" pitchFamily="18" charset="0"/>
                              </a:rPr>
                              <m:t>𝑜</m:t>
                            </m:r>
                            <m:r>
                              <a:rPr lang="en-US" altLang="zh-CN" sz="1600" i="1" dirty="0">
                                <a:latin typeface="Cambria Math" panose="02040503050406030204" pitchFamily="18" charset="0"/>
                                <a:ea typeface="Cambria Math" panose="02040503050406030204" pitchFamily="18" charset="0"/>
                              </a:rPr>
                              <m:t>, </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𝑟</m:t>
                                </m:r>
                              </m:e>
                              <m:sub>
                                <m:r>
                                  <a:rPr lang="en-US" altLang="zh-CN" sz="1600" i="1" dirty="0">
                                    <a:latin typeface="Cambria Math" panose="02040503050406030204" pitchFamily="18" charset="0"/>
                                    <a:ea typeface="Cambria Math" panose="02040503050406030204" pitchFamily="18" charset="0"/>
                                  </a:rPr>
                                  <m:t>1</m:t>
                                </m:r>
                              </m:sub>
                            </m:sSub>
                          </m:sub>
                        </m:sSub>
                      </m:sub>
                      <m:sup/>
                      <m:e>
                        <m:sSup>
                          <m:sSupPr>
                            <m:ctrlPr>
                              <a:rPr lang="en-US" altLang="zh-CN" sz="1600" i="1" dirty="0">
                                <a:latin typeface="Cambria Math" panose="02040503050406030204" pitchFamily="18" charset="0"/>
                              </a:rPr>
                            </m:ctrlPr>
                          </m:sSupPr>
                          <m:e>
                            <m:r>
                              <a:rPr lang="zh-CN" altLang="en-US" sz="1600" i="1" dirty="0">
                                <a:latin typeface="Cambria Math" panose="02040503050406030204" pitchFamily="18" charset="0"/>
                              </a:rPr>
                              <m:t>𝛼</m:t>
                            </m:r>
                          </m:e>
                          <m:sup>
                            <m:r>
                              <m:rPr>
                                <m:sty m:val="p"/>
                              </m:rPr>
                              <a:rPr lang="en-US" altLang="zh-CN" sz="1600" i="1" dirty="0">
                                <a:latin typeface="Cambria Math" panose="02040503050406030204" pitchFamily="18" charset="0"/>
                              </a:rPr>
                              <m:t>ent</m:t>
                            </m:r>
                            <m:d>
                              <m:dPr>
                                <m:ctrlPr>
                                  <a:rPr lang="en-US" altLang="zh-CN" sz="1600" i="1" dirty="0">
                                    <a:latin typeface="Cambria Math" panose="02040503050406030204" pitchFamily="18" charset="0"/>
                                  </a:rPr>
                                </m:ctrlPr>
                              </m:dPr>
                              <m:e>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e>
                            </m:d>
                          </m:sup>
                        </m:sSup>
                      </m:e>
                    </m:nary>
                  </m:oMath>
                </a14:m>
                <a:endParaRPr lang="en-US" altLang="zh-CN" sz="1800" b="1" dirty="0">
                  <a:latin typeface="Arial" panose="020B0604020202020204" pitchFamily="34" charset="0"/>
                </a:endParaRPr>
              </a:p>
            </p:txBody>
          </p:sp>
        </mc:Choice>
        <mc:Fallback xmlns="">
          <p:sp>
            <p:nvSpPr>
              <p:cNvPr id="16" name="内容占位符 2"/>
              <p:cNvSpPr txBox="1">
                <a:spLocks noRot="1" noChangeAspect="1" noMove="1" noResize="1" noEditPoints="1" noAdjustHandles="1" noChangeArrowheads="1" noChangeShapeType="1" noTextEdit="1"/>
              </p:cNvSpPr>
              <p:nvPr/>
            </p:nvSpPr>
            <p:spPr>
              <a:xfrm>
                <a:off x="355193" y="5742396"/>
                <a:ext cx="10589898" cy="467544"/>
              </a:xfrm>
              <a:prstGeom prst="rect">
                <a:avLst/>
              </a:prstGeom>
              <a:blipFill rotWithShape="0">
                <a:blip r:embed="rId6"/>
                <a:stretch>
                  <a:fillRect t="-75325" b="-98701"/>
                </a:stretch>
              </a:blipFill>
              <a:ln w="19050">
                <a:noFill/>
              </a:ln>
            </p:spPr>
            <p:txBody>
              <a:bodyPr/>
              <a:lstStyle/>
              <a:p>
                <a:r>
                  <a:rPr lang="zh-CN" altLang="en-US">
                    <a:noFill/>
                  </a:rPr>
                  <a:t> </a:t>
                </a:r>
              </a:p>
            </p:txBody>
          </p:sp>
        </mc:Fallback>
      </mc:AlternateContent>
      <p:sp>
        <p:nvSpPr>
          <p:cNvPr id="3" name="右大括号 2"/>
          <p:cNvSpPr/>
          <p:nvPr/>
        </p:nvSpPr>
        <p:spPr>
          <a:xfrm>
            <a:off x="3362960" y="1615440"/>
            <a:ext cx="162560" cy="330230"/>
          </a:xfrm>
          <a:prstGeom prst="rightBrace">
            <a:avLst>
              <a:gd name="adj1" fmla="val 35919"/>
              <a:gd name="adj2" fmla="val 48649"/>
            </a:avLst>
          </a:prstGeom>
          <a:ln w="19050">
            <a:solidFill>
              <a:srgbClr val="0000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内容占位符 2"/>
          <p:cNvSpPr txBox="1">
            <a:spLocks/>
          </p:cNvSpPr>
          <p:nvPr/>
        </p:nvSpPr>
        <p:spPr>
          <a:xfrm>
            <a:off x="3362960" y="1617536"/>
            <a:ext cx="4684167" cy="34635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r>
              <a:rPr lang="en-US" altLang="zh-CN" sz="1800" dirty="0" smtClean="0">
                <a:latin typeface="Arial" panose="020B0604020202020204" pitchFamily="34" charset="0"/>
              </a:rPr>
              <a:t>Most confident </a:t>
            </a:r>
          </a:p>
        </p:txBody>
      </p:sp>
    </p:spTree>
    <p:extLst>
      <p:ext uri="{BB962C8B-B14F-4D97-AF65-F5344CB8AC3E}">
        <p14:creationId xmlns:p14="http://schemas.microsoft.com/office/powerpoint/2010/main" val="40694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anim calcmode="lin" valueType="num">
                                      <p:cBhvr>
                                        <p:cTn id="20" dur="250" fill="hold"/>
                                        <p:tgtEl>
                                          <p:spTgt spid="9"/>
                                        </p:tgtEl>
                                        <p:attrNameLst>
                                          <p:attrName>ppt_x</p:attrName>
                                        </p:attrNameLst>
                                      </p:cBhvr>
                                      <p:tavLst>
                                        <p:tav tm="0">
                                          <p:val>
                                            <p:strVal val="#ppt_x"/>
                                          </p:val>
                                        </p:tav>
                                        <p:tav tm="100000">
                                          <p:val>
                                            <p:strVal val="#ppt_x"/>
                                          </p:val>
                                        </p:tav>
                                      </p:tavLst>
                                    </p:anim>
                                    <p:anim calcmode="lin" valueType="num">
                                      <p:cBhvr>
                                        <p:cTn id="21" dur="25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50"/>
                                        <p:tgtEl>
                                          <p:spTgt spid="15"/>
                                        </p:tgtEl>
                                      </p:cBhvr>
                                    </p:animEffect>
                                    <p:anim calcmode="lin" valueType="num">
                                      <p:cBhvr>
                                        <p:cTn id="25" dur="250" fill="hold"/>
                                        <p:tgtEl>
                                          <p:spTgt spid="15"/>
                                        </p:tgtEl>
                                        <p:attrNameLst>
                                          <p:attrName>ppt_x</p:attrName>
                                        </p:attrNameLst>
                                      </p:cBhvr>
                                      <p:tavLst>
                                        <p:tav tm="0">
                                          <p:val>
                                            <p:strVal val="#ppt_x"/>
                                          </p:val>
                                        </p:tav>
                                        <p:tav tm="100000">
                                          <p:val>
                                            <p:strVal val="#ppt_x"/>
                                          </p:val>
                                        </p:tav>
                                      </p:tavLst>
                                    </p:anim>
                                    <p:anim calcmode="lin" valueType="num">
                                      <p:cBhvr>
                                        <p:cTn id="26" dur="250" fill="hold"/>
                                        <p:tgtEl>
                                          <p:spTgt spid="1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anim calcmode="lin" valueType="num">
                                      <p:cBhvr>
                                        <p:cTn id="35" dur="250" fill="hold"/>
                                        <p:tgtEl>
                                          <p:spTgt spid="11"/>
                                        </p:tgtEl>
                                        <p:attrNameLst>
                                          <p:attrName>ppt_x</p:attrName>
                                        </p:attrNameLst>
                                      </p:cBhvr>
                                      <p:tavLst>
                                        <p:tav tm="0">
                                          <p:val>
                                            <p:strVal val="#ppt_x"/>
                                          </p:val>
                                        </p:tav>
                                        <p:tav tm="100000">
                                          <p:val>
                                            <p:strVal val="#ppt_x"/>
                                          </p:val>
                                        </p:tav>
                                      </p:tavLst>
                                    </p:anim>
                                    <p:anim calcmode="lin" valueType="num">
                                      <p:cBhvr>
                                        <p:cTn id="36" dur="25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50"/>
                                        <p:tgtEl>
                                          <p:spTgt spid="16"/>
                                        </p:tgtEl>
                                      </p:cBhvr>
                                    </p:animEffect>
                                    <p:anim calcmode="lin" valueType="num">
                                      <p:cBhvr>
                                        <p:cTn id="40" dur="250" fill="hold"/>
                                        <p:tgtEl>
                                          <p:spTgt spid="16"/>
                                        </p:tgtEl>
                                        <p:attrNameLst>
                                          <p:attrName>ppt_x</p:attrName>
                                        </p:attrNameLst>
                                      </p:cBhvr>
                                      <p:tavLst>
                                        <p:tav tm="0">
                                          <p:val>
                                            <p:strVal val="#ppt_x"/>
                                          </p:val>
                                        </p:tav>
                                        <p:tav tm="100000">
                                          <p:val>
                                            <p:strVal val="#ppt_x"/>
                                          </p:val>
                                        </p:tav>
                                      </p:tavLst>
                                    </p:anim>
                                    <p:anim calcmode="lin" valueType="num">
                                      <p:cBhvr>
                                        <p:cTn id="41" dur="25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50"/>
                                        <p:tgtEl>
                                          <p:spTgt spid="7"/>
                                        </p:tgtEl>
                                      </p:cBhvr>
                                    </p:animEffect>
                                    <p:anim calcmode="lin" valueType="num">
                                      <p:cBhvr>
                                        <p:cTn id="45" dur="250" fill="hold"/>
                                        <p:tgtEl>
                                          <p:spTgt spid="7"/>
                                        </p:tgtEl>
                                        <p:attrNameLst>
                                          <p:attrName>ppt_x</p:attrName>
                                        </p:attrNameLst>
                                      </p:cBhvr>
                                      <p:tavLst>
                                        <p:tav tm="0">
                                          <p:val>
                                            <p:strVal val="#ppt_x"/>
                                          </p:val>
                                        </p:tav>
                                        <p:tav tm="100000">
                                          <p:val>
                                            <p:strVal val="#ppt_x"/>
                                          </p:val>
                                        </p:tav>
                                      </p:tavLst>
                                    </p:anim>
                                    <p:anim calcmode="lin" valueType="num">
                                      <p:cBhvr>
                                        <p:cTn id="46" dur="250" fill="hold"/>
                                        <p:tgtEl>
                                          <p:spTgt spid="7"/>
                                        </p:tgtEl>
                                        <p:attrNameLst>
                                          <p:attrName>ppt_y</p:attrName>
                                        </p:attrNameLst>
                                      </p:cBhvr>
                                      <p:tavLst>
                                        <p:tav tm="0">
                                          <p:val>
                                            <p:strVal val="#ppt_y+.1"/>
                                          </p:val>
                                        </p:tav>
                                        <p:tav tm="100000">
                                          <p:val>
                                            <p:strVal val="#ppt_y"/>
                                          </p:val>
                                        </p:tav>
                                      </p:tavLst>
                                    </p:anim>
                                  </p:childTnLst>
                                </p:cTn>
                              </p:par>
                              <p:par>
                                <p:cTn id="47" presetID="10" presetClass="exit" presetSubtype="0" fill="hold" grpId="1"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2" grpId="1" animBg="1"/>
      <p:bldP spid="13" grpId="0" animBg="1"/>
      <p:bldP spid="14"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51109" y="6435350"/>
            <a:ext cx="2057400" cy="419687"/>
          </a:xfrm>
        </p:spPr>
        <p:txBody>
          <a:bodyPr/>
          <a:lstStyle/>
          <a:p>
            <a:fld id="{E3756F1F-84DF-4859-8AE8-4B3E0E674450}" type="slidenum">
              <a:rPr lang="zh-CN" altLang="en-US" smtClean="0"/>
              <a:pPr/>
              <a:t>7</a:t>
            </a:fld>
            <a:endParaRPr lang="zh-CN" altLang="en-US" dirty="0"/>
          </a:p>
        </p:txBody>
      </p:sp>
      <p:sp>
        <p:nvSpPr>
          <p:cNvPr id="15" name="内容占位符 2"/>
          <p:cNvSpPr txBox="1">
            <a:spLocks/>
          </p:cNvSpPr>
          <p:nvPr/>
        </p:nvSpPr>
        <p:spPr>
          <a:xfrm>
            <a:off x="355193" y="2900194"/>
            <a:ext cx="8246838" cy="2210283"/>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(2&amp;3) S-R </a:t>
            </a:r>
            <a:r>
              <a:rPr lang="en-US" altLang="zh-CN" sz="2000" b="1" dirty="0">
                <a:latin typeface="Arial" panose="020B0604020202020204" pitchFamily="34" charset="0"/>
              </a:rPr>
              <a:t>and O-R </a:t>
            </a:r>
            <a:r>
              <a:rPr lang="en-US" altLang="zh-CN" sz="2000" b="1" dirty="0" smtClean="0">
                <a:latin typeface="Arial" panose="020B0604020202020204" pitchFamily="34" charset="0"/>
              </a:rPr>
              <a:t>redundancies</a:t>
            </a:r>
            <a:endParaRPr lang="en-US" altLang="zh-CN" sz="2000" b="1" dirty="0">
              <a:latin typeface="Arial" panose="020B0604020202020204" pitchFamily="34" charset="0"/>
            </a:endParaRPr>
          </a:p>
          <a:p>
            <a:pPr marL="594900" lvl="1" indent="-342900">
              <a:lnSpc>
                <a:spcPct val="120000"/>
              </a:lnSpc>
            </a:pPr>
            <a:r>
              <a:rPr lang="en-US" altLang="zh-CN" sz="1700" dirty="0" smtClean="0">
                <a:latin typeface="Arial" panose="020B0604020202020204" pitchFamily="34" charset="0"/>
              </a:rPr>
              <a:t>Whether </a:t>
            </a:r>
            <a:r>
              <a:rPr lang="en-US" altLang="zh-CN" sz="1700" dirty="0">
                <a:latin typeface="Arial" panose="020B0604020202020204" pitchFamily="34" charset="0"/>
              </a:rPr>
              <a:t>a subject (or an object) meets the domain requirement of a </a:t>
            </a:r>
            <a:r>
              <a:rPr lang="en-US" altLang="zh-CN" sz="1700" dirty="0" smtClean="0">
                <a:latin typeface="Arial" panose="020B0604020202020204" pitchFamily="34" charset="0"/>
              </a:rPr>
              <a:t>relation</a:t>
            </a:r>
          </a:p>
          <a:p>
            <a:pPr marL="538163" lvl="1" indent="0" algn="ctr">
              <a:lnSpc>
                <a:spcPct val="120000"/>
              </a:lnSpc>
              <a:buNone/>
            </a:pPr>
            <a:endParaRPr lang="en-US" altLang="zh-CN" sz="1700" dirty="0" smtClean="0">
              <a:latin typeface="Arial" panose="020B0604020202020204" pitchFamily="34" charset="0"/>
            </a:endParaRPr>
          </a:p>
          <a:p>
            <a:pPr marL="538163" lvl="1" indent="0">
              <a:lnSpc>
                <a:spcPct val="120000"/>
              </a:lnSpc>
              <a:buNone/>
              <a:tabLst>
                <a:tab pos="538163" algn="l"/>
              </a:tabLst>
            </a:pPr>
            <a:endParaRPr lang="en-US" altLang="zh-CN" sz="1700" dirty="0">
              <a:latin typeface="Arial" panose="020B0604020202020204" pitchFamily="34" charset="0"/>
            </a:endParaRPr>
          </a:p>
          <a:p>
            <a:pPr marL="538163" lvl="1" indent="0">
              <a:lnSpc>
                <a:spcPct val="120000"/>
              </a:lnSpc>
              <a:buNone/>
              <a:tabLst>
                <a:tab pos="538163" algn="l"/>
              </a:tabLst>
            </a:pPr>
            <a:r>
              <a:rPr lang="en-US" altLang="zh-CN" sz="1800" dirty="0" smtClean="0">
                <a:latin typeface="Arial" panose="020B0604020202020204" pitchFamily="34" charset="0"/>
              </a:rPr>
              <a:t>E.g. </a:t>
            </a:r>
            <a:r>
              <a:rPr lang="zh-CN" altLang="en-US" sz="1600" dirty="0" smtClean="0">
                <a:solidFill>
                  <a:srgbClr val="00B050"/>
                </a:solidFill>
                <a:latin typeface="Arial" panose="020B0604020202020204" pitchFamily="34" charset="0"/>
              </a:rPr>
              <a:t>𝑳𝑪</a:t>
            </a:r>
            <a:r>
              <a:rPr lang="en-US" altLang="zh-CN" sz="1600" dirty="0" smtClean="0">
                <a:solidFill>
                  <a:srgbClr val="00B050"/>
                </a:solidFill>
                <a:latin typeface="Arial" panose="020B0604020202020204" pitchFamily="34" charset="0"/>
              </a:rPr>
              <a:t>(Australia, </a:t>
            </a:r>
            <a:r>
              <a:rPr lang="en-US" altLang="zh-CN" sz="1600" i="1" dirty="0" smtClean="0">
                <a:solidFill>
                  <a:srgbClr val="00B050"/>
                </a:solidFill>
                <a:latin typeface="Arial" panose="020B0604020202020204" pitchFamily="34" charset="0"/>
              </a:rPr>
              <a:t>capital</a:t>
            </a:r>
            <a:r>
              <a:rPr lang="en-US" altLang="zh-CN" sz="1600" dirty="0" smtClean="0">
                <a:solidFill>
                  <a:srgbClr val="00B050"/>
                </a:solidFill>
                <a:latin typeface="Arial" panose="020B0604020202020204" pitchFamily="34" charset="0"/>
              </a:rPr>
              <a:t>) &gt; </a:t>
            </a:r>
            <a:r>
              <a:rPr lang="zh-CN" altLang="en-US" sz="1600" dirty="0" smtClean="0">
                <a:solidFill>
                  <a:srgbClr val="FF0000"/>
                </a:solidFill>
                <a:latin typeface="Arial" panose="020B0604020202020204" pitchFamily="34" charset="0"/>
              </a:rPr>
              <a:t>𝑳𝑪</a:t>
            </a:r>
            <a:r>
              <a:rPr lang="en-US" altLang="zh-CN" sz="1600" dirty="0" smtClean="0">
                <a:solidFill>
                  <a:srgbClr val="FF0000"/>
                </a:solidFill>
                <a:latin typeface="Arial" panose="020B0604020202020204" pitchFamily="34" charset="0"/>
              </a:rPr>
              <a:t>(Australia, </a:t>
            </a:r>
            <a:r>
              <a:rPr lang="en-US" altLang="zh-CN" sz="1600" i="1" dirty="0" err="1" smtClean="0">
                <a:solidFill>
                  <a:srgbClr val="FF0000"/>
                </a:solidFill>
                <a:latin typeface="Arial" panose="020B0604020202020204" pitchFamily="34" charset="0"/>
              </a:rPr>
              <a:t>birthPlace</a:t>
            </a:r>
            <a:r>
              <a:rPr lang="en-US" altLang="zh-CN" sz="1600" dirty="0" smtClean="0">
                <a:solidFill>
                  <a:srgbClr val="FF0000"/>
                </a:solidFill>
                <a:latin typeface="Arial" panose="020B0604020202020204" pitchFamily="34" charset="0"/>
              </a:rPr>
              <a:t>) </a:t>
            </a:r>
            <a:r>
              <a:rPr lang="en-US" altLang="zh-CN" sz="1800" dirty="0" smtClean="0">
                <a:latin typeface="Arial" panose="020B0604020202020204" pitchFamily="34" charset="0"/>
              </a:rPr>
              <a:t>means </a:t>
            </a:r>
          </a:p>
          <a:p>
            <a:pPr marL="538163" lvl="1" indent="0">
              <a:lnSpc>
                <a:spcPct val="120000"/>
              </a:lnSpc>
              <a:buNone/>
              <a:tabLst>
                <a:tab pos="538163" algn="l"/>
              </a:tabLst>
            </a:pPr>
            <a:r>
              <a:rPr lang="en-US" altLang="zh-CN" sz="1800" dirty="0" smtClean="0">
                <a:latin typeface="Arial" panose="020B0604020202020204" pitchFamily="34" charset="0"/>
              </a:rPr>
              <a:t>“Australia” tend to be the subject of capital rather than </a:t>
            </a:r>
            <a:r>
              <a:rPr lang="en-US" altLang="zh-CN" sz="1800" dirty="0" err="1" smtClean="0">
                <a:latin typeface="Arial" panose="020B0604020202020204" pitchFamily="34" charset="0"/>
              </a:rPr>
              <a:t>birthPlace</a:t>
            </a:r>
            <a:endParaRPr lang="en-US" altLang="zh-CN" sz="1800" dirty="0" smtClean="0">
              <a:latin typeface="Arial" panose="020B0604020202020204" pitchFamily="34" charset="0"/>
            </a:endParaRPr>
          </a:p>
        </p:txBody>
      </p:sp>
      <p:sp>
        <p:nvSpPr>
          <p:cNvPr id="20" name="标题 1"/>
          <p:cNvSpPr txBox="1">
            <a:spLocks/>
          </p:cNvSpPr>
          <p:nvPr/>
        </p:nvSpPr>
        <p:spPr>
          <a:xfrm>
            <a:off x="355193" y="183809"/>
            <a:ext cx="8633859" cy="9048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0080"/>
                </a:solidFill>
                <a:latin typeface="Arial" panose="020B0604020202020204" pitchFamily="34" charset="0"/>
                <a:ea typeface="+mj-ea"/>
                <a:cs typeface="Arial" panose="020B0604020202020204" pitchFamily="34" charset="0"/>
              </a:defRPr>
            </a:lvl1pPr>
          </a:lstStyle>
          <a:p>
            <a:r>
              <a:rPr lang="en-US" altLang="zh-CN" b="1" dirty="0"/>
              <a:t>Redundancies for </a:t>
            </a:r>
            <a:r>
              <a:rPr lang="en-US" altLang="zh-CN" b="1" dirty="0" smtClean="0"/>
              <a:t>Hard Decisions </a:t>
            </a:r>
            <a:endParaRPr lang="en-US" altLang="zh-CN" b="1" dirty="0"/>
          </a:p>
        </p:txBody>
      </p:sp>
      <p:sp>
        <p:nvSpPr>
          <p:cNvPr id="7" name="内容占位符 2"/>
          <p:cNvSpPr txBox="1">
            <a:spLocks/>
          </p:cNvSpPr>
          <p:nvPr/>
        </p:nvSpPr>
        <p:spPr>
          <a:xfrm>
            <a:off x="355193" y="5112823"/>
            <a:ext cx="8246838" cy="78090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(4) R redundancies</a:t>
            </a:r>
            <a:endParaRPr lang="en-US" altLang="zh-CN" sz="2000" b="1" dirty="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Whether </a:t>
            </a:r>
            <a:r>
              <a:rPr lang="en-US" altLang="zh-CN" sz="1800" dirty="0">
                <a:latin typeface="Arial" panose="020B0604020202020204" pitchFamily="34" charset="0"/>
              </a:rPr>
              <a:t>a subject </a:t>
            </a:r>
            <a:r>
              <a:rPr lang="en-US" altLang="zh-CN" sz="1800" dirty="0" smtClean="0">
                <a:latin typeface="Arial" panose="020B0604020202020204" pitchFamily="34" charset="0"/>
              </a:rPr>
              <a:t>and </a:t>
            </a:r>
            <a:r>
              <a:rPr lang="en-US" altLang="zh-CN" sz="1800" dirty="0">
                <a:latin typeface="Arial" panose="020B0604020202020204" pitchFamily="34" charset="0"/>
              </a:rPr>
              <a:t>an </a:t>
            </a:r>
            <a:r>
              <a:rPr lang="en-US" altLang="zh-CN" sz="1800" dirty="0" smtClean="0">
                <a:latin typeface="Arial" panose="020B0604020202020204" pitchFamily="34" charset="0"/>
              </a:rPr>
              <a:t>object have a non-unknown relation</a:t>
            </a:r>
          </a:p>
        </p:txBody>
      </p:sp>
      <p:graphicFrame>
        <p:nvGraphicFramePr>
          <p:cNvPr id="6" name="表格 5"/>
          <p:cNvGraphicFramePr>
            <a:graphicFrameLocks noGrp="1"/>
          </p:cNvGraphicFramePr>
          <p:nvPr>
            <p:extLst>
              <p:ext uri="{D42A27DB-BD31-4B8C-83A1-F6EECF244321}">
                <p14:modId xmlns:p14="http://schemas.microsoft.com/office/powerpoint/2010/main" val="3083436202"/>
              </p:ext>
            </p:extLst>
          </p:nvPr>
        </p:nvGraphicFramePr>
        <p:xfrm>
          <a:off x="727866" y="1196975"/>
          <a:ext cx="7503831" cy="1483360"/>
        </p:xfrm>
        <a:graphic>
          <a:graphicData uri="http://schemas.openxmlformats.org/drawingml/2006/table">
            <a:tbl>
              <a:tblPr firstRow="1" bandRow="1">
                <a:tableStyleId>{B301B821-A1FF-4177-AEE7-76D212191A09}</a:tableStyleId>
              </a:tblPr>
              <a:tblGrid>
                <a:gridCol w="467028"/>
                <a:gridCol w="1971856"/>
                <a:gridCol w="1508873"/>
                <a:gridCol w="1760349"/>
                <a:gridCol w="1795725"/>
              </a:tblGrid>
              <a:tr h="370840">
                <a:tc>
                  <a:txBody>
                    <a:bodyPr/>
                    <a:lstStyle/>
                    <a:p>
                      <a:pPr algn="l"/>
                      <a:endParaRPr lang="zh-CN" altLang="en-US" dirty="0"/>
                    </a:p>
                  </a:txBody>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8" name="圆角矩形 7"/>
          <p:cNvSpPr/>
          <p:nvPr/>
        </p:nvSpPr>
        <p:spPr>
          <a:xfrm>
            <a:off x="1195950" y="1613647"/>
            <a:ext cx="973510" cy="1039906"/>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241853" y="1613647"/>
            <a:ext cx="1354625" cy="103990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圆角矩形 9"/>
          <p:cNvSpPr/>
          <p:nvPr/>
        </p:nvSpPr>
        <p:spPr>
          <a:xfrm>
            <a:off x="4790510" y="1613647"/>
            <a:ext cx="1610290"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90510" y="2327987"/>
            <a:ext cx="1610290"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6520697" y="1983091"/>
            <a:ext cx="1610290"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3" name="圆角矩形 12"/>
          <p:cNvSpPr/>
          <p:nvPr/>
        </p:nvSpPr>
        <p:spPr>
          <a:xfrm>
            <a:off x="1195950" y="2352040"/>
            <a:ext cx="5204850" cy="2849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520697" y="2343443"/>
            <a:ext cx="1610290" cy="2844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xmlns:a14="http://schemas.microsoft.com/office/drawing/2010/main">
        <mc:Choice Requires="a14">
          <p:sp>
            <p:nvSpPr>
              <p:cNvPr id="14" name="内容占位符 2"/>
              <p:cNvSpPr txBox="1">
                <a:spLocks/>
              </p:cNvSpPr>
              <p:nvPr/>
            </p:nvSpPr>
            <p:spPr>
              <a:xfrm>
                <a:off x="-799970" y="3547465"/>
                <a:ext cx="10557164" cy="79805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0" algn="ctr">
                  <a:lnSpc>
                    <a:spcPct val="120000"/>
                  </a:lnSpc>
                  <a:buNone/>
                </a:pPr>
                <a:r>
                  <a:rPr lang="en-US" altLang="zh-CN" sz="1700" dirty="0" smtClean="0">
                    <a:latin typeface="Arial" panose="020B0604020202020204" pitchFamily="34" charset="0"/>
                  </a:rPr>
                  <a:t>For </a:t>
                </a:r>
                <a:r>
                  <a:rPr lang="en-US" altLang="zh-CN" sz="1700" b="1" dirty="0" smtClean="0">
                    <a:latin typeface="Arial" panose="020B0604020202020204" pitchFamily="34" charset="0"/>
                  </a:rPr>
                  <a:t>same </a:t>
                </a:r>
                <a:r>
                  <a:rPr lang="en-US" altLang="zh-CN" sz="1700" b="1" dirty="0">
                    <a:latin typeface="Arial" panose="020B0604020202020204" pitchFamily="34" charset="0"/>
                  </a:rPr>
                  <a:t>&lt;</a:t>
                </a:r>
                <a:r>
                  <a:rPr lang="en-US" altLang="zh-CN" sz="1700" b="1" dirty="0" smtClean="0">
                    <a:latin typeface="Arial" panose="020B0604020202020204" pitchFamily="34" charset="0"/>
                  </a:rPr>
                  <a:t>subject, </a:t>
                </a:r>
                <a:r>
                  <a:rPr lang="en-US" altLang="zh-CN" sz="1700" b="1" dirty="0">
                    <a:latin typeface="Arial" panose="020B0604020202020204" pitchFamily="34" charset="0"/>
                  </a:rPr>
                  <a:t>relation&gt;: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m:t>
                        </m:r>
                        <m:r>
                          <a:rPr lang="en-US" altLang="zh-CN" sz="1700" b="1" i="1" dirty="0" smtClean="0">
                            <a:latin typeface="Cambria Math" panose="02040503050406030204" pitchFamily="18" charset="0"/>
                          </a:rPr>
                          <m:t>𝒓</m:t>
                        </m:r>
                      </m:e>
                    </m:d>
                    <m:r>
                      <a:rPr lang="en-US" altLang="zh-CN" sz="1700" b="0" i="1" dirty="0" smtClean="0">
                        <a:latin typeface="Cambria Math" panose="02040503050406030204" pitchFamily="18" charset="0"/>
                      </a:rPr>
                      <m:t>=</m:t>
                    </m:r>
                    <m:f>
                      <m:fPr>
                        <m:ctrlPr>
                          <a:rPr lang="en-US" altLang="zh-CN" sz="1700" b="0" i="1" dirty="0" smtClean="0">
                            <a:latin typeface="Cambria Math" panose="02040503050406030204" pitchFamily="18" charset="0"/>
                          </a:rPr>
                        </m:ctrlPr>
                      </m:fPr>
                      <m:num>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𝑚</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sub>
                            </m:sSub>
                          </m:sub>
                          <m:sup/>
                          <m:e>
                            <m:r>
                              <a:rPr lang="en-US" altLang="zh-CN" sz="1700" b="0" i="1" dirty="0" smtClean="0">
                                <a:latin typeface="Cambria Math" panose="02040503050406030204" pitchFamily="18" charset="0"/>
                              </a:rPr>
                              <m:t>𝑚</m:t>
                            </m:r>
                            <m:d>
                              <m:dPr>
                                <m:begChr m:val="["/>
                                <m:endChr m:val="]"/>
                                <m:ctrlPr>
                                  <a:rPr lang="en-US" altLang="zh-CN" sz="1700" b="0" i="1" dirty="0" smtClean="0">
                                    <a:latin typeface="Cambria Math" panose="02040503050406030204" pitchFamily="18" charset="0"/>
                                  </a:rPr>
                                </m:ctrlPr>
                              </m:dPr>
                              <m:e>
                                <m:r>
                                  <a:rPr lang="en-US" altLang="zh-CN" sz="1700" b="0" i="1" dirty="0" smtClean="0">
                                    <a:latin typeface="Cambria Math" panose="02040503050406030204" pitchFamily="18" charset="0"/>
                                  </a:rPr>
                                  <m:t>𝑟</m:t>
                                </m:r>
                              </m:e>
                            </m:d>
                            <m:r>
                              <a:rPr lang="en-US" altLang="zh-CN" sz="1700" b="0" i="1" dirty="0" smtClean="0">
                                <a:latin typeface="Cambria Math" panose="02040503050406030204" pitchFamily="18" charset="0"/>
                              </a:rPr>
                              <m:t>.</m:t>
                            </m:r>
                            <m:r>
                              <a:rPr lang="en-US" altLang="zh-CN" sz="1700" b="0" i="1" dirty="0" smtClean="0">
                                <a:latin typeface="Cambria Math" panose="02040503050406030204" pitchFamily="18" charset="0"/>
                              </a:rPr>
                              <m:t>𝑐</m:t>
                            </m:r>
                          </m:e>
                        </m:nary>
                      </m:num>
                      <m:den>
                        <m:nary>
                          <m:naryPr>
                            <m:chr m:val="∑"/>
                            <m:supHide m:val="on"/>
                            <m:ctrlPr>
                              <a:rPr lang="en-US" altLang="zh-CN" sz="1700" i="1" dirty="0">
                                <a:latin typeface="Cambria Math" panose="02040503050406030204" pitchFamily="18" charset="0"/>
                              </a:rPr>
                            </m:ctrlPr>
                          </m:naryPr>
                          <m:sub>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i="1" dirty="0">
                                    <a:latin typeface="Cambria Math" panose="02040503050406030204" pitchFamily="18" charset="0"/>
                                    <a:ea typeface="Cambria Math" panose="02040503050406030204" pitchFamily="18" charset="0"/>
                                  </a:rPr>
                                  <m:t>𝑠</m:t>
                                </m:r>
                              </m:sub>
                            </m:sSub>
                          </m:sub>
                          <m:sup/>
                          <m:e>
                            <m:nary>
                              <m:naryPr>
                                <m:chr m:val="∑"/>
                                <m:limLoc m:val="subSup"/>
                                <m:supHide m:val="on"/>
                                <m:ctrlPr>
                                  <a:rPr lang="en-US" altLang="zh-CN" sz="1700" i="1" dirty="0" smtClean="0">
                                    <a:latin typeface="Cambria Math" panose="02040503050406030204" pitchFamily="18" charset="0"/>
                                    <a:ea typeface="Cambria Math" panose="02040503050406030204" pitchFamily="18" charset="0"/>
                                  </a:rPr>
                                </m:ctrlPr>
                              </m:naryPr>
                              <m:sub>
                                <m:sSup>
                                  <m:sSupPr>
                                    <m:ctrlPr>
                                      <a:rPr lang="en-US" altLang="zh-CN" sz="1700" i="1" dirty="0" smtClean="0">
                                        <a:latin typeface="Cambria Math" panose="02040503050406030204" pitchFamily="18" charset="0"/>
                                        <a:ea typeface="Cambria Math" panose="02040503050406030204" pitchFamily="18" charset="0"/>
                                      </a:rPr>
                                    </m:ctrlPr>
                                  </m:sSupPr>
                                  <m:e>
                                    <m:r>
                                      <a:rPr lang="en-US" altLang="zh-CN" sz="1700" b="0" i="1" dirty="0" smtClean="0">
                                        <a:latin typeface="Cambria Math" panose="02040503050406030204" pitchFamily="18" charset="0"/>
                                        <a:ea typeface="Cambria Math" panose="02040503050406030204" pitchFamily="18" charset="0"/>
                                      </a:rPr>
                                      <m:t>𝑟</m:t>
                                    </m:r>
                                  </m:e>
                                  <m:sup>
                                    <m:r>
                                      <a:rPr lang="en-US" altLang="zh-CN" sz="1700" b="0" i="1" dirty="0" smtClean="0">
                                        <a:latin typeface="Cambria Math" panose="02040503050406030204" pitchFamily="18" charset="0"/>
                                        <a:ea typeface="Cambria Math" panose="02040503050406030204" pitchFamily="18" charset="0"/>
                                      </a:rPr>
                                      <m:t>′</m:t>
                                    </m:r>
                                  </m:sup>
                                </m:sSup>
                                <m:r>
                                  <m:rPr>
                                    <m:brk m:alnAt="9"/>
                                  </m:rPr>
                                  <a:rPr lang="en-US" altLang="zh-CN" sz="1700" i="1" dirty="0" smtClean="0">
                                    <a:latin typeface="Cambria Math" panose="02040503050406030204" pitchFamily="18" charset="0"/>
                                    <a:ea typeface="Cambria Math" panose="02040503050406030204" pitchFamily="18" charset="0"/>
                                  </a:rPr>
                                  <m:t>∈</m:t>
                                </m:r>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nary>
                      </m:den>
                    </m:f>
                  </m:oMath>
                </a14:m>
                <a:endParaRPr lang="en-US" altLang="zh-CN" sz="1700" i="1" dirty="0" smtClean="0">
                  <a:latin typeface="Cambria Math" panose="02040503050406030204" pitchFamily="18" charset="0"/>
                  <a:ea typeface="Cambria Math" panose="02040503050406030204" pitchFamily="18" charset="0"/>
                </a:endParaRPr>
              </a:p>
            </p:txBody>
          </p:sp>
        </mc:Choice>
        <mc:Fallback xmlns="">
          <p:sp>
            <p:nvSpPr>
              <p:cNvPr id="14" name="内容占位符 2"/>
              <p:cNvSpPr txBox="1">
                <a:spLocks noRot="1" noChangeAspect="1" noMove="1" noResize="1" noEditPoints="1" noAdjustHandles="1" noChangeArrowheads="1" noChangeShapeType="1" noTextEdit="1"/>
              </p:cNvSpPr>
              <p:nvPr/>
            </p:nvSpPr>
            <p:spPr>
              <a:xfrm>
                <a:off x="-799970" y="3547465"/>
                <a:ext cx="10557164" cy="798059"/>
              </a:xfrm>
              <a:prstGeom prst="rect">
                <a:avLst/>
              </a:prstGeom>
              <a:blipFill rotWithShape="0">
                <a:blip r:embed="rId4"/>
                <a:stretch>
                  <a:fillRect t="-20611" b="-35115"/>
                </a:stretch>
              </a:blipFill>
              <a:ln w="190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内容占位符 2"/>
              <p:cNvSpPr txBox="1">
                <a:spLocks/>
              </p:cNvSpPr>
              <p:nvPr/>
            </p:nvSpPr>
            <p:spPr>
              <a:xfrm>
                <a:off x="355193" y="5820209"/>
                <a:ext cx="8246838" cy="60682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gn="ctr">
                  <a:lnSpc>
                    <a:spcPct val="120000"/>
                  </a:lnSpc>
                  <a:buNone/>
                </a:pPr>
                <a:r>
                  <a:rPr lang="en-US" altLang="zh-CN" sz="1700" dirty="0" smtClean="0">
                    <a:latin typeface="Arial" panose="020B0604020202020204" pitchFamily="34" charset="0"/>
                  </a:rPr>
                  <a:t>For </a:t>
                </a:r>
                <a:r>
                  <a:rPr lang="en-US" altLang="zh-CN" sz="1700" b="1" dirty="0">
                    <a:latin typeface="Arial" panose="020B0604020202020204" pitchFamily="34" charset="0"/>
                  </a:rPr>
                  <a:t>same &lt;subject, </a:t>
                </a:r>
                <a:r>
                  <a:rPr lang="en-US" altLang="zh-CN" sz="1700" b="1" dirty="0" smtClean="0">
                    <a:latin typeface="Arial" panose="020B0604020202020204" pitchFamily="34" charset="0"/>
                  </a:rPr>
                  <a:t>object&gt;: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 </m:t>
                        </m:r>
                        <m:r>
                          <a:rPr lang="en-US" altLang="zh-CN" sz="1700" b="1" i="1" dirty="0" smtClean="0">
                            <a:latin typeface="Cambria Math" panose="02040503050406030204" pitchFamily="18" charset="0"/>
                          </a:rPr>
                          <m:t>𝒐</m:t>
                        </m:r>
                      </m:e>
                    </m:d>
                    <m:r>
                      <a:rPr lang="en-US" altLang="zh-CN" sz="1700" b="0" i="1" dirty="0" smtClean="0">
                        <a:latin typeface="Cambria Math" panose="02040503050406030204" pitchFamily="18" charset="0"/>
                      </a:rPr>
                      <m:t>=</m:t>
                    </m:r>
                    <m:func>
                      <m:funcPr>
                        <m:ctrlPr>
                          <a:rPr lang="en-US" altLang="zh-CN" sz="1700" b="0" i="1" dirty="0" smtClean="0">
                            <a:latin typeface="Cambria Math" panose="02040503050406030204" pitchFamily="18" charset="0"/>
                          </a:rPr>
                        </m:ctrlPr>
                      </m:funcPr>
                      <m:fName>
                        <m:limLow>
                          <m:limLowPr>
                            <m:ctrlPr>
                              <a:rPr lang="en-US" altLang="zh-CN" sz="1700" b="0" i="1" dirty="0" smtClean="0">
                                <a:latin typeface="Cambria Math" panose="02040503050406030204" pitchFamily="18" charset="0"/>
                              </a:rPr>
                            </m:ctrlPr>
                          </m:limLowPr>
                          <m:e>
                            <m:r>
                              <m:rPr>
                                <m:sty m:val="p"/>
                              </m:rPr>
                              <a:rPr lang="en-US" altLang="zh-CN" sz="1700" b="0" i="0" dirty="0" smtClean="0">
                                <a:latin typeface="Cambria Math" panose="02040503050406030204" pitchFamily="18" charset="0"/>
                              </a:rPr>
                              <m:t>max</m:t>
                            </m:r>
                          </m:e>
                          <m:lim>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r>
                                  <a:rPr lang="en-US" altLang="zh-CN" sz="1700" b="0" i="1" dirty="0" smtClean="0">
                                    <a:latin typeface="Cambria Math" panose="02040503050406030204" pitchFamily="18" charset="0"/>
                                    <a:ea typeface="Cambria Math" panose="02040503050406030204" pitchFamily="18" charset="0"/>
                                  </a:rPr>
                                  <m:t>, </m:t>
                                </m:r>
                                <m:r>
                                  <a:rPr lang="en-US" altLang="zh-CN" sz="1700" i="1" dirty="0">
                                    <a:latin typeface="Cambria Math" panose="02040503050406030204" pitchFamily="18" charset="0"/>
                                    <a:ea typeface="Cambria Math" panose="02040503050406030204" pitchFamily="18" charset="0"/>
                                  </a:rPr>
                                  <m:t>𝑜</m:t>
                                </m:r>
                              </m:sub>
                            </m:sSub>
                          </m:lim>
                        </m:limLow>
                      </m:fName>
                      <m:e>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𝑟</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Sub>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func>
                  </m:oMath>
                </a14:m>
                <a:endParaRPr lang="en-US" altLang="zh-CN" sz="1700" dirty="0" smtClean="0">
                  <a:latin typeface="Arial" panose="020B0604020202020204" pitchFamily="34" charset="0"/>
                </a:endParaRPr>
              </a:p>
            </p:txBody>
          </p:sp>
        </mc:Choice>
        <mc:Fallback xmlns="">
          <p:sp>
            <p:nvSpPr>
              <p:cNvPr id="17" name="内容占位符 2"/>
              <p:cNvSpPr txBox="1">
                <a:spLocks noRot="1" noChangeAspect="1" noMove="1" noResize="1" noEditPoints="1" noAdjustHandles="1" noChangeArrowheads="1" noChangeShapeType="1" noTextEdit="1"/>
              </p:cNvSpPr>
              <p:nvPr/>
            </p:nvSpPr>
            <p:spPr>
              <a:xfrm>
                <a:off x="355193" y="5820209"/>
                <a:ext cx="8246838" cy="606829"/>
              </a:xfrm>
              <a:prstGeom prst="rect">
                <a:avLst/>
              </a:prstGeom>
              <a:blipFill rotWithShape="0">
                <a:blip r:embed="rId5"/>
                <a:stretch>
                  <a:fillRect t="-52525" b="-74747"/>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6762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98817" y="6426301"/>
            <a:ext cx="2057400" cy="365125"/>
          </a:xfrm>
        </p:spPr>
        <p:txBody>
          <a:bodyPr/>
          <a:lstStyle/>
          <a:p>
            <a:fld id="{E3756F1F-84DF-4859-8AE8-4B3E0E674450}" type="slidenum">
              <a:rPr lang="zh-CN" altLang="en-US" smtClean="0"/>
              <a:pPr/>
              <a:t>8</a:t>
            </a:fld>
            <a:endParaRPr lang="zh-CN" altLang="en-US" dirty="0"/>
          </a:p>
        </p:txBody>
      </p:sp>
      <p:sp>
        <p:nvSpPr>
          <p:cNvPr id="15" name="内容占位符 2"/>
          <p:cNvSpPr txBox="1">
            <a:spLocks/>
          </p:cNvSpPr>
          <p:nvPr/>
        </p:nvSpPr>
        <p:spPr>
          <a:xfrm>
            <a:off x="331106" y="1118534"/>
            <a:ext cx="8812894" cy="88168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Domain Constraints</a:t>
            </a:r>
            <a:endParaRPr lang="en-US" altLang="zh-CN" sz="2000" dirty="0" smtClean="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Enforce </a:t>
            </a:r>
            <a:r>
              <a:rPr lang="en-US" altLang="zh-CN" sz="1800" dirty="0">
                <a:latin typeface="Arial" panose="020B0604020202020204" pitchFamily="34" charset="0"/>
              </a:rPr>
              <a:t>constraints among the subject and </a:t>
            </a:r>
            <a:r>
              <a:rPr lang="en-US" altLang="zh-CN" sz="1800" dirty="0" smtClean="0">
                <a:latin typeface="Arial" panose="020B0604020202020204" pitchFamily="34" charset="0"/>
              </a:rPr>
              <a:t>object domains </a:t>
            </a:r>
            <a:r>
              <a:rPr lang="en-US" altLang="zh-CN" sz="1800" dirty="0">
                <a:latin typeface="Arial" panose="020B0604020202020204" pitchFamily="34" charset="0"/>
              </a:rPr>
              <a:t>of relations. </a:t>
            </a:r>
            <a:endParaRPr lang="en-US" altLang="zh-CN" sz="1800" dirty="0" smtClean="0">
              <a:latin typeface="Arial" panose="020B0604020202020204" pitchFamily="34" charset="0"/>
            </a:endParaRPr>
          </a:p>
          <a:p>
            <a:pPr marL="173037" lvl="1" indent="0">
              <a:lnSpc>
                <a:spcPct val="120000"/>
              </a:lnSpc>
              <a:buClrTx/>
              <a:buNone/>
            </a:pPr>
            <a:endParaRPr lang="en-US" altLang="zh-CN" sz="1700" dirty="0" smtClean="0">
              <a:solidFill>
                <a:srgbClr val="00B050"/>
              </a:solidFill>
              <a:latin typeface="Arial" panose="020B0604020202020204" pitchFamily="34" charset="0"/>
            </a:endParaRPr>
          </a:p>
        </p:txBody>
      </p:sp>
      <p:sp>
        <p:nvSpPr>
          <p:cNvPr id="10" name="标题 1"/>
          <p:cNvSpPr>
            <a:spLocks noGrp="1"/>
          </p:cNvSpPr>
          <p:nvPr>
            <p:ph type="title"/>
          </p:nvPr>
        </p:nvSpPr>
        <p:spPr>
          <a:xfrm>
            <a:off x="355193" y="190469"/>
            <a:ext cx="8633859" cy="904874"/>
          </a:xfrm>
        </p:spPr>
        <p:txBody>
          <a:bodyPr>
            <a:normAutofit/>
          </a:bodyPr>
          <a:lstStyle/>
          <a:p>
            <a:r>
              <a:rPr lang="en-US" altLang="zh-CN" b="1" dirty="0" smtClean="0"/>
              <a:t>Constraints</a:t>
            </a:r>
            <a:endParaRPr lang="en-US" altLang="zh-CN" b="1" dirty="0"/>
          </a:p>
        </p:txBody>
      </p:sp>
      <p:sp>
        <p:nvSpPr>
          <p:cNvPr id="13" name="内容占位符 2"/>
          <p:cNvSpPr txBox="1">
            <a:spLocks/>
          </p:cNvSpPr>
          <p:nvPr/>
        </p:nvSpPr>
        <p:spPr>
          <a:xfrm>
            <a:off x="331106" y="3869684"/>
            <a:ext cx="8246838" cy="177574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Uniqueness Constraints</a:t>
            </a:r>
            <a:endParaRPr lang="en-US" altLang="zh-CN" sz="2000"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Enforce the uniqueness of the subjects and </a:t>
            </a:r>
            <a:r>
              <a:rPr lang="en-US" altLang="zh-CN" sz="1800" dirty="0" smtClean="0">
                <a:latin typeface="Arial" panose="020B0604020202020204" pitchFamily="34" charset="0"/>
              </a:rPr>
              <a:t>objects of </a:t>
            </a:r>
            <a:r>
              <a:rPr lang="en-US" altLang="zh-CN" sz="1800" dirty="0">
                <a:latin typeface="Arial" panose="020B0604020202020204" pitchFamily="34" charset="0"/>
              </a:rPr>
              <a:t>relations. </a:t>
            </a:r>
            <a:endParaRPr lang="en-US" altLang="zh-CN" sz="1800" dirty="0" smtClean="0">
              <a:latin typeface="Arial" panose="020B0604020202020204" pitchFamily="34" charset="0"/>
            </a:endParaRPr>
          </a:p>
          <a:p>
            <a:pPr marL="541338" lvl="1" indent="0">
              <a:lnSpc>
                <a:spcPct val="120000"/>
              </a:lnSpc>
              <a:buClrTx/>
              <a:buNone/>
            </a:pPr>
            <a:r>
              <a:rPr lang="en-US" altLang="zh-CN" sz="1700" b="1" dirty="0" smtClean="0">
                <a:solidFill>
                  <a:srgbClr val="FF0000"/>
                </a:solidFill>
                <a:latin typeface="Arial" panose="020B0604020202020204" pitchFamily="34" charset="0"/>
              </a:rPr>
              <a:t>O </a:t>
            </a:r>
            <a:r>
              <a:rPr lang="en-US" altLang="zh-CN" sz="1700" b="1" dirty="0" smtClean="0">
                <a:latin typeface="Arial" panose="020B0604020202020204" pitchFamily="34" charset="0"/>
              </a:rPr>
              <a:t>(</a:t>
            </a:r>
            <a:r>
              <a:rPr lang="en-US" altLang="zh-CN" sz="1700" b="1" dirty="0" smtClean="0">
                <a:solidFill>
                  <a:srgbClr val="00B050"/>
                </a:solidFill>
                <a:latin typeface="Arial" panose="020B0604020202020204" pitchFamily="34" charset="0"/>
              </a:rPr>
              <a:t>S</a:t>
            </a:r>
            <a:r>
              <a:rPr lang="en-US" altLang="zh-CN" sz="1700" b="1" dirty="0" smtClean="0">
                <a:latin typeface="Arial" panose="020B0604020202020204" pitchFamily="34" charset="0"/>
              </a:rPr>
              <a:t>)</a:t>
            </a:r>
            <a:r>
              <a:rPr lang="en-US" altLang="zh-CN" sz="1700" b="1" dirty="0" smtClean="0">
                <a:solidFill>
                  <a:srgbClr val="FFC000"/>
                </a:solidFill>
                <a:latin typeface="Arial" panose="020B0604020202020204" pitchFamily="34" charset="0"/>
              </a:rPr>
              <a:t> </a:t>
            </a:r>
            <a:r>
              <a:rPr lang="en-US" altLang="zh-CN" sz="1700" b="1" dirty="0" smtClean="0">
                <a:latin typeface="Arial" panose="020B0604020202020204" pitchFamily="34" charset="0"/>
              </a:rPr>
              <a:t>uniqueness</a:t>
            </a:r>
            <a:r>
              <a:rPr lang="en-US" altLang="zh-CN" sz="1700" dirty="0" smtClean="0">
                <a:latin typeface="Arial" panose="020B0604020202020204" pitchFamily="34" charset="0"/>
              </a:rPr>
              <a:t>: </a:t>
            </a:r>
            <a:r>
              <a:rPr lang="en-US" altLang="zh-CN" sz="1700" dirty="0">
                <a:latin typeface="Arial" panose="020B0604020202020204" pitchFamily="34" charset="0"/>
              </a:rPr>
              <a:t>Given a </a:t>
            </a:r>
            <a:r>
              <a:rPr lang="en-US" altLang="zh-CN" sz="1700" dirty="0" smtClean="0">
                <a:latin typeface="Arial" panose="020B0604020202020204" pitchFamily="34" charset="0"/>
              </a:rPr>
              <a:t>object </a:t>
            </a:r>
            <a:r>
              <a:rPr lang="en-US" altLang="zh-CN" sz="1700" dirty="0" smtClean="0">
                <a:latin typeface="Arial" panose="020B0604020202020204" pitchFamily="34" charset="0"/>
              </a:rPr>
              <a:t>(or </a:t>
            </a:r>
            <a:r>
              <a:rPr lang="en-US" altLang="zh-CN" sz="1700" dirty="0" smtClean="0">
                <a:latin typeface="Arial" panose="020B0604020202020204" pitchFamily="34" charset="0"/>
              </a:rPr>
              <a:t>an object), </a:t>
            </a:r>
            <a:r>
              <a:rPr lang="en-US" altLang="zh-CN" sz="1700" dirty="0" smtClean="0">
                <a:latin typeface="Arial" panose="020B0604020202020204" pitchFamily="34" charset="0"/>
              </a:rPr>
              <a:t>the relation </a:t>
            </a:r>
            <a:r>
              <a:rPr lang="en-US" altLang="zh-CN" sz="1700" dirty="0">
                <a:latin typeface="Arial" panose="020B0604020202020204" pitchFamily="34" charset="0"/>
              </a:rPr>
              <a:t>should have </a:t>
            </a:r>
            <a:r>
              <a:rPr lang="en-US" altLang="zh-CN" sz="1700" dirty="0" smtClean="0">
                <a:latin typeface="Arial" panose="020B0604020202020204" pitchFamily="34" charset="0"/>
              </a:rPr>
              <a:t>unique </a:t>
            </a:r>
            <a:r>
              <a:rPr lang="en-US" altLang="zh-CN" sz="1700" dirty="0">
                <a:latin typeface="Arial" panose="020B0604020202020204" pitchFamily="34" charset="0"/>
              </a:rPr>
              <a:t>subjects (or </a:t>
            </a:r>
            <a:r>
              <a:rPr lang="en-US" altLang="zh-CN" sz="1700" dirty="0" smtClean="0">
                <a:latin typeface="Arial" panose="020B0604020202020204" pitchFamily="34" charset="0"/>
              </a:rPr>
              <a:t>objects)</a:t>
            </a:r>
            <a:endParaRPr lang="en-US" altLang="zh-CN" sz="1700" dirty="0">
              <a:latin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3589381013"/>
              </p:ext>
            </p:extLst>
          </p:nvPr>
        </p:nvGraphicFramePr>
        <p:xfrm>
          <a:off x="2612982" y="5374741"/>
          <a:ext cx="4341600" cy="1051560"/>
        </p:xfrm>
        <a:graphic>
          <a:graphicData uri="http://schemas.openxmlformats.org/drawingml/2006/table">
            <a:tbl>
              <a:tblPr firstRow="1" bandRow="1">
                <a:tableStyleId>{B301B821-A1FF-4177-AEE7-76D212191A09}</a:tableStyleId>
              </a:tblPr>
              <a:tblGrid>
                <a:gridCol w="1573200"/>
                <a:gridCol w="1242000"/>
                <a:gridCol w="1526400"/>
              </a:tblGrid>
              <a:tr h="237620">
                <a:tc>
                  <a:txBody>
                    <a:bodyPr/>
                    <a:lstStyle/>
                    <a:p>
                      <a:pPr algn="ctr"/>
                      <a:r>
                        <a:rPr lang="en-US" altLang="zh-CN" sz="1700" b="0" dirty="0" smtClean="0"/>
                        <a:t>Subject Domain </a:t>
                      </a:r>
                      <a:endParaRPr lang="zh-CN" altLang="en-US" sz="1700" b="0" dirty="0"/>
                    </a:p>
                  </a:txBody>
                  <a:tcPr/>
                </a:tc>
                <a:tc>
                  <a:txBody>
                    <a:bodyPr/>
                    <a:lstStyle/>
                    <a:p>
                      <a:pPr algn="ctr"/>
                      <a:r>
                        <a:rPr lang="en-US" altLang="zh-CN" sz="1700" b="0" dirty="0" smtClean="0"/>
                        <a:t>Relation </a:t>
                      </a:r>
                      <a:endParaRPr lang="zh-CN" altLang="en-US" sz="1700" b="0" dirty="0"/>
                    </a:p>
                  </a:txBody>
                  <a:tcPr/>
                </a:tc>
                <a:tc>
                  <a:txBody>
                    <a:bodyPr/>
                    <a:lstStyle/>
                    <a:p>
                      <a:pPr algn="ctr"/>
                      <a:r>
                        <a:rPr lang="en-US" altLang="zh-CN" sz="1700" b="0" dirty="0" smtClean="0"/>
                        <a:t>Object Domain </a:t>
                      </a:r>
                      <a:endParaRPr lang="zh-CN" altLang="en-US" sz="1700" b="0" dirty="0"/>
                    </a:p>
                  </a:txBody>
                  <a:tcPr/>
                </a:tc>
              </a:tr>
              <a:tr h="226340">
                <a:tc>
                  <a:txBody>
                    <a:bodyPr/>
                    <a:lstStyle/>
                    <a:p>
                      <a:pPr algn="ctr"/>
                      <a:r>
                        <a:rPr lang="en-US" altLang="zh-CN" sz="1700" dirty="0" smtClean="0"/>
                        <a:t>Persons </a:t>
                      </a:r>
                      <a:endParaRPr lang="zh-CN" altLang="en-US" sz="1700" dirty="0"/>
                    </a:p>
                  </a:txBody>
                  <a:tcPr/>
                </a:tc>
                <a:tc>
                  <a:txBody>
                    <a:bodyPr/>
                    <a:lstStyle/>
                    <a:p>
                      <a:pPr algn="ctr"/>
                      <a:r>
                        <a:rPr lang="en-US" altLang="zh-CN" sz="1700" b="1" i="1" dirty="0" err="1" smtClean="0">
                          <a:solidFill>
                            <a:srgbClr val="00B050"/>
                          </a:solidFill>
                        </a:rPr>
                        <a:t>birthPlace</a:t>
                      </a:r>
                      <a:endParaRPr lang="zh-CN" altLang="en-US" sz="1700" b="1" i="1" dirty="0">
                        <a:solidFill>
                          <a:srgbClr val="00B050"/>
                        </a:solidFill>
                      </a:endParaRPr>
                    </a:p>
                  </a:txBody>
                  <a:tcPr/>
                </a:tc>
                <a:tc>
                  <a:txBody>
                    <a:bodyPr/>
                    <a:lstStyle/>
                    <a:p>
                      <a:pPr algn="ctr"/>
                      <a:r>
                        <a:rPr lang="en-US" altLang="zh-CN" sz="1700" dirty="0" smtClean="0"/>
                        <a:t>Cities</a:t>
                      </a:r>
                      <a:endParaRPr lang="zh-CN" altLang="en-US" sz="1700" dirty="0"/>
                    </a:p>
                  </a:txBody>
                  <a:tcPr/>
                </a:tc>
              </a:tr>
              <a:tr h="226340">
                <a:tc>
                  <a:txBody>
                    <a:bodyPr/>
                    <a:lstStyle/>
                    <a:p>
                      <a:pPr algn="ctr"/>
                      <a:r>
                        <a:rPr lang="en-US" altLang="zh-CN" sz="1700" dirty="0" smtClean="0"/>
                        <a:t>Countries </a:t>
                      </a:r>
                      <a:endParaRPr lang="zh-CN" altLang="en-US" sz="1700" dirty="0"/>
                    </a:p>
                  </a:txBody>
                  <a:tcPr/>
                </a:tc>
                <a:tc>
                  <a:txBody>
                    <a:bodyPr/>
                    <a:lstStyle/>
                    <a:p>
                      <a:pPr algn="ctr"/>
                      <a:r>
                        <a:rPr lang="en-US" altLang="zh-CN" sz="1700" b="1" i="1" dirty="0" smtClean="0">
                          <a:solidFill>
                            <a:srgbClr val="FF0000"/>
                          </a:solidFill>
                        </a:rPr>
                        <a:t>capital</a:t>
                      </a:r>
                      <a:endParaRPr lang="zh-CN" altLang="en-US" sz="1700" b="1" i="1" dirty="0">
                        <a:solidFill>
                          <a:srgbClr val="FF0000"/>
                        </a:solidFill>
                      </a:endParaRPr>
                    </a:p>
                  </a:txBody>
                  <a:tcPr/>
                </a:tc>
                <a:tc>
                  <a:txBody>
                    <a:bodyPr/>
                    <a:lstStyle/>
                    <a:p>
                      <a:pPr algn="ctr"/>
                      <a:r>
                        <a:rPr lang="en-US" altLang="zh-CN" sz="1700" dirty="0" smtClean="0"/>
                        <a:t>Cities </a:t>
                      </a:r>
                      <a:endParaRPr lang="zh-CN" altLang="en-US" sz="1700"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5796620"/>
              </p:ext>
            </p:extLst>
          </p:nvPr>
        </p:nvGraphicFramePr>
        <p:xfrm>
          <a:off x="4670435" y="1906982"/>
          <a:ext cx="4338398" cy="1402080"/>
        </p:xfrm>
        <a:graphic>
          <a:graphicData uri="http://schemas.openxmlformats.org/drawingml/2006/table">
            <a:tbl>
              <a:tblPr firstRow="1" bandRow="1">
                <a:tableStyleId>{B301B821-A1FF-4177-AEE7-76D212191A09}</a:tableStyleId>
              </a:tblPr>
              <a:tblGrid>
                <a:gridCol w="1571344"/>
                <a:gridCol w="1240404"/>
                <a:gridCol w="1526650"/>
              </a:tblGrid>
              <a:tr h="320452">
                <a:tc>
                  <a:txBody>
                    <a:bodyPr/>
                    <a:lstStyle/>
                    <a:p>
                      <a:pPr algn="ctr"/>
                      <a:r>
                        <a:rPr lang="en-US" altLang="zh-CN" sz="1700" b="0" dirty="0" smtClean="0"/>
                        <a:t>Subject Domain </a:t>
                      </a:r>
                      <a:endParaRPr lang="zh-CN" altLang="en-US" sz="1700" b="0" dirty="0"/>
                    </a:p>
                  </a:txBody>
                  <a:tcPr/>
                </a:tc>
                <a:tc>
                  <a:txBody>
                    <a:bodyPr/>
                    <a:lstStyle/>
                    <a:p>
                      <a:pPr algn="ctr"/>
                      <a:r>
                        <a:rPr lang="en-US" altLang="zh-CN" sz="1700" b="0" dirty="0" smtClean="0"/>
                        <a:t>Relation </a:t>
                      </a:r>
                      <a:endParaRPr lang="zh-CN" altLang="en-US" sz="1700" b="0" dirty="0"/>
                    </a:p>
                  </a:txBody>
                  <a:tcPr/>
                </a:tc>
                <a:tc>
                  <a:txBody>
                    <a:bodyPr/>
                    <a:lstStyle/>
                    <a:p>
                      <a:pPr algn="ctr"/>
                      <a:r>
                        <a:rPr lang="en-US" altLang="zh-CN" sz="1700" b="0" dirty="0" smtClean="0"/>
                        <a:t>Object Domain </a:t>
                      </a:r>
                      <a:endParaRPr lang="zh-CN" altLang="en-US" sz="1700" b="0" dirty="0"/>
                    </a:p>
                  </a:txBody>
                  <a:tcPr/>
                </a:tc>
              </a:tr>
              <a:tr h="320452">
                <a:tc>
                  <a:txBody>
                    <a:bodyPr/>
                    <a:lstStyle/>
                    <a:p>
                      <a:pPr algn="ctr"/>
                      <a:r>
                        <a:rPr lang="en-US" altLang="zh-CN" sz="1700" dirty="0" smtClean="0"/>
                        <a:t>Countries </a:t>
                      </a:r>
                      <a:endParaRPr lang="zh-CN" altLang="en-US" sz="1700" dirty="0"/>
                    </a:p>
                  </a:txBody>
                  <a:tcPr/>
                </a:tc>
                <a:tc>
                  <a:txBody>
                    <a:bodyPr/>
                    <a:lstStyle/>
                    <a:p>
                      <a:pPr algn="ctr"/>
                      <a:r>
                        <a:rPr lang="en-US" altLang="zh-CN" sz="1700" i="1" dirty="0" err="1" smtClean="0"/>
                        <a:t>largestCity</a:t>
                      </a:r>
                      <a:endParaRPr lang="zh-CN" altLang="en-US" sz="1700" i="1" dirty="0"/>
                    </a:p>
                  </a:txBody>
                  <a:tcPr/>
                </a:tc>
                <a:tc>
                  <a:txBody>
                    <a:bodyPr/>
                    <a:lstStyle/>
                    <a:p>
                      <a:pPr algn="ctr"/>
                      <a:r>
                        <a:rPr lang="en-US" altLang="zh-CN" sz="1700" dirty="0" smtClean="0"/>
                        <a:t>Cities</a:t>
                      </a:r>
                      <a:endParaRPr lang="zh-CN" altLang="en-US" sz="1700" dirty="0"/>
                    </a:p>
                  </a:txBody>
                  <a:tcPr/>
                </a:tc>
              </a:tr>
              <a:tr h="320452">
                <a:tc>
                  <a:txBody>
                    <a:bodyPr/>
                    <a:lstStyle/>
                    <a:p>
                      <a:pPr algn="ctr"/>
                      <a:r>
                        <a:rPr lang="en-US" altLang="zh-CN" sz="1700" dirty="0" smtClean="0"/>
                        <a:t>Organizations </a:t>
                      </a:r>
                      <a:endParaRPr lang="zh-CN" altLang="en-US" sz="1700" dirty="0"/>
                    </a:p>
                  </a:txBody>
                  <a:tcPr/>
                </a:tc>
                <a:tc>
                  <a:txBody>
                    <a:bodyPr/>
                    <a:lstStyle/>
                    <a:p>
                      <a:pPr algn="ctr"/>
                      <a:r>
                        <a:rPr lang="en-US" altLang="zh-CN" sz="1700" i="1" dirty="0" err="1" smtClean="0"/>
                        <a:t>locationCity</a:t>
                      </a:r>
                      <a:endParaRPr lang="zh-CN" altLang="en-US" sz="1700" i="1" dirty="0"/>
                    </a:p>
                  </a:txBody>
                  <a:tcPr/>
                </a:tc>
                <a:tc>
                  <a:txBody>
                    <a:bodyPr/>
                    <a:lstStyle/>
                    <a:p>
                      <a:pPr algn="ctr"/>
                      <a:r>
                        <a:rPr lang="en-US" altLang="zh-CN" sz="1700" dirty="0" smtClean="0"/>
                        <a:t>Cities </a:t>
                      </a:r>
                      <a:endParaRPr lang="zh-CN" altLang="en-US" sz="1700" dirty="0"/>
                    </a:p>
                  </a:txBody>
                  <a:tcPr/>
                </a:tc>
              </a:tr>
              <a:tr h="320452">
                <a:tc>
                  <a:txBody>
                    <a:bodyPr/>
                    <a:lstStyle/>
                    <a:p>
                      <a:pPr algn="ctr"/>
                      <a:r>
                        <a:rPr lang="en-US" altLang="zh-CN" sz="1700" dirty="0" smtClean="0"/>
                        <a:t>Persons </a:t>
                      </a:r>
                      <a:endParaRPr lang="zh-CN" altLang="en-US" sz="1700" dirty="0"/>
                    </a:p>
                  </a:txBody>
                  <a:tcPr/>
                </a:tc>
                <a:tc>
                  <a:txBody>
                    <a:bodyPr/>
                    <a:lstStyle/>
                    <a:p>
                      <a:pPr algn="ctr"/>
                      <a:r>
                        <a:rPr lang="en-US" altLang="zh-CN" sz="1700" i="1" dirty="0" smtClean="0"/>
                        <a:t>nationality</a:t>
                      </a:r>
                      <a:endParaRPr lang="zh-CN" altLang="en-US" sz="1700" i="1" dirty="0"/>
                    </a:p>
                  </a:txBody>
                  <a:tcPr/>
                </a:tc>
                <a:tc>
                  <a:txBody>
                    <a:bodyPr/>
                    <a:lstStyle/>
                    <a:p>
                      <a:pPr algn="ctr"/>
                      <a:r>
                        <a:rPr lang="en-US" altLang="zh-CN" sz="1700" dirty="0" smtClean="0"/>
                        <a:t>Countries </a:t>
                      </a:r>
                      <a:endParaRPr lang="zh-CN" altLang="en-US" sz="1700" dirty="0"/>
                    </a:p>
                  </a:txBody>
                  <a:tcPr/>
                </a:tc>
              </a:tr>
            </a:tbl>
          </a:graphicData>
        </a:graphic>
      </p:graphicFrame>
      <p:sp>
        <p:nvSpPr>
          <p:cNvPr id="8" name="圆角矩形 7"/>
          <p:cNvSpPr/>
          <p:nvPr/>
        </p:nvSpPr>
        <p:spPr>
          <a:xfrm>
            <a:off x="4783782" y="2298651"/>
            <a:ext cx="1354625" cy="62496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圆角矩形 8"/>
          <p:cNvSpPr/>
          <p:nvPr/>
        </p:nvSpPr>
        <p:spPr>
          <a:xfrm>
            <a:off x="7578533" y="2649972"/>
            <a:ext cx="1353600" cy="62813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83782" y="3006316"/>
            <a:ext cx="1353600" cy="271795"/>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7578533" y="2283881"/>
            <a:ext cx="1353600" cy="301017"/>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xmlns:a14="http://schemas.microsoft.com/office/drawing/2010/main">
        <mc:Choice Requires="a14">
          <p:sp>
            <p:nvSpPr>
              <p:cNvPr id="16" name="内容占位符 2"/>
              <p:cNvSpPr txBox="1">
                <a:spLocks/>
              </p:cNvSpPr>
              <p:nvPr/>
            </p:nvSpPr>
            <p:spPr>
              <a:xfrm>
                <a:off x="331106" y="2195420"/>
                <a:ext cx="4340647" cy="1178804"/>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lvl="1" indent="-261938">
                  <a:lnSpc>
                    <a:spcPct val="120000"/>
                  </a:lnSpc>
                  <a:buClrTx/>
                  <a:buFont typeface="+mj-ea"/>
                  <a:buAutoNum type="circleNumDbPlain"/>
                </a:pPr>
                <a:r>
                  <a:rPr lang="en-US" altLang="zh-CN" sz="1700" b="1" dirty="0" smtClean="0">
                    <a:solidFill>
                      <a:srgbClr val="00B050"/>
                    </a:solidFill>
                    <a:latin typeface="Arial" panose="020B0604020202020204" pitchFamily="34" charset="0"/>
                  </a:rPr>
                  <a:t>S-S domain</a:t>
                </a:r>
                <a:r>
                  <a:rPr lang="en-US" altLang="zh-CN" sz="1700" dirty="0" smtClean="0">
                    <a:latin typeface="Arial" panose="020B0604020202020204" pitchFamily="34" charset="0"/>
                  </a:rPr>
                  <a:t>: </a:t>
                </a:r>
                <a14:m>
                  <m:oMath xmlns:m="http://schemas.openxmlformats.org/officeDocument/2006/math">
                    <m:sSub>
                      <m:sSubPr>
                        <m:ctrlPr>
                          <a:rPr lang="en-US" altLang="zh-CN" sz="1700" i="1" smtClean="0">
                            <a:latin typeface="Cambria Math" panose="02040503050406030204" pitchFamily="18" charset="0"/>
                          </a:rPr>
                        </m:ctrlPr>
                      </m:sSubPr>
                      <m:e>
                        <m:r>
                          <a:rPr lang="en-US" altLang="zh-CN" sz="1700" b="0" i="1" smtClean="0">
                            <a:latin typeface="Cambria Math" panose="02040503050406030204" pitchFamily="18" charset="0"/>
                          </a:rPr>
                          <m:t>𝑟</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smtClean="0">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b="0" i="1" smtClean="0">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b="0" i="1" smtClean="0">
                        <a:latin typeface="Cambria Math" panose="02040503050406030204" pitchFamily="18" charset="0"/>
                      </a:rPr>
                      <m:t>=</m:t>
                    </m:r>
                    <m:r>
                      <a:rPr lang="en-US" altLang="zh-CN" sz="1700" b="0" i="1" smtClean="0">
                        <a:latin typeface="Cambria Math" panose="02040503050406030204" pitchFamily="18" charset="0"/>
                        <a:ea typeface="Cambria Math" panose="02040503050406030204" pitchFamily="18" charset="0"/>
                      </a:rPr>
                      <m:t>∅</m:t>
                    </m:r>
                  </m:oMath>
                </a14:m>
                <a:endParaRPr lang="en-US" altLang="zh-CN" sz="1700" dirty="0" smtClean="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C000"/>
                    </a:solidFill>
                    <a:latin typeface="Arial" panose="020B0604020202020204" pitchFamily="34" charset="0"/>
                  </a:rPr>
                  <a:t>O-O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0">
                        <a:latin typeface="Cambria Math" panose="02040503050406030204" pitchFamily="18" charset="0"/>
                      </a:rPr>
                      <m:t>bject</m:t>
                    </m:r>
                    <m:r>
                      <a:rPr lang="en-US" altLang="zh-CN" sz="1700" i="1">
                        <a:latin typeface="Cambria Math" panose="02040503050406030204" pitchFamily="18" charset="0"/>
                      </a:rPr>
                      <m:t>=</m:t>
                    </m:r>
                    <m:r>
                      <a:rPr lang="en-US" altLang="zh-CN" sz="1700" i="1">
                        <a:latin typeface="Cambria Math" panose="02040503050406030204" pitchFamily="18" charset="0"/>
                        <a:ea typeface="Cambria Math" panose="02040503050406030204" pitchFamily="18" charset="0"/>
                      </a:rPr>
                      <m:t>∅</m:t>
                    </m:r>
                  </m:oMath>
                </a14:m>
                <a:endParaRPr lang="en-US" altLang="zh-CN" sz="1700" dirty="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0000"/>
                    </a:solidFill>
                    <a:latin typeface="Arial" panose="020B0604020202020204" pitchFamily="34" charset="0"/>
                  </a:rPr>
                  <a:t>S-O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rPr>
                      <m:t>=∅</m:t>
                    </m:r>
                  </m:oMath>
                </a14:m>
                <a:endParaRPr lang="en-US" altLang="zh-CN" sz="1700" dirty="0" smtClean="0">
                  <a:latin typeface="Arial" panose="020B0604020202020204" pitchFamily="34" charset="0"/>
                </a:endParaRPr>
              </a:p>
            </p:txBody>
          </p:sp>
        </mc:Choice>
        <mc:Fallback xmlns="">
          <p:sp>
            <p:nvSpPr>
              <p:cNvPr id="16" name="内容占位符 2"/>
              <p:cNvSpPr txBox="1">
                <a:spLocks noRot="1" noChangeAspect="1" noMove="1" noResize="1" noEditPoints="1" noAdjustHandles="1" noChangeArrowheads="1" noChangeShapeType="1" noTextEdit="1"/>
              </p:cNvSpPr>
              <p:nvPr/>
            </p:nvSpPr>
            <p:spPr>
              <a:xfrm>
                <a:off x="331106" y="2195420"/>
                <a:ext cx="4340647" cy="1178804"/>
              </a:xfrm>
              <a:prstGeom prst="rect">
                <a:avLst/>
              </a:prstGeom>
              <a:blipFill rotWithShape="0">
                <a:blip r:embed="rId3"/>
                <a:stretch>
                  <a:fillRect b="-1031"/>
                </a:stretch>
              </a:blipFill>
              <a:ln w="19050">
                <a:noFill/>
              </a:ln>
            </p:spPr>
            <p:txBody>
              <a:bodyPr/>
              <a:lstStyle/>
              <a:p>
                <a:r>
                  <a:rPr lang="zh-CN" altLang="en-US">
                    <a:noFill/>
                  </a:rPr>
                  <a:t> </a:t>
                </a:r>
              </a:p>
            </p:txBody>
          </p:sp>
        </mc:Fallback>
      </mc:AlternateContent>
    </p:spTree>
    <p:extLst>
      <p:ext uri="{BB962C8B-B14F-4D97-AF65-F5344CB8AC3E}">
        <p14:creationId xmlns:p14="http://schemas.microsoft.com/office/powerpoint/2010/main" val="38793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250"/>
                                        <p:tgtEl>
                                          <p:spTgt spid="16">
                                            <p:txEl>
                                              <p:pRg st="1" end="1"/>
                                            </p:txEl>
                                          </p:spTgt>
                                        </p:tgtEl>
                                      </p:cBhvr>
                                    </p:animEffect>
                                    <p:anim calcmode="lin" valueType="num">
                                      <p:cBhvr>
                                        <p:cTn id="8" dur="25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9" dur="250" fill="hold"/>
                                        <p:tgtEl>
                                          <p:spTgt spid="1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250"/>
                                        <p:tgtEl>
                                          <p:spTgt spid="16">
                                            <p:txEl>
                                              <p:pRg st="2" end="2"/>
                                            </p:txEl>
                                          </p:spTgt>
                                        </p:tgtEl>
                                      </p:cBhvr>
                                    </p:animEffect>
                                    <p:anim calcmode="lin" valueType="num">
                                      <p:cBhvr>
                                        <p:cTn id="13" dur="25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4" dur="250" fill="hold"/>
                                        <p:tgtEl>
                                          <p:spTgt spid="1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anim calcmode="lin" valueType="num">
                                      <p:cBhvr>
                                        <p:cTn id="18" dur="250" fill="hold"/>
                                        <p:tgtEl>
                                          <p:spTgt spid="9"/>
                                        </p:tgtEl>
                                        <p:attrNameLst>
                                          <p:attrName>ppt_x</p:attrName>
                                        </p:attrNameLst>
                                      </p:cBhvr>
                                      <p:tavLst>
                                        <p:tav tm="0">
                                          <p:val>
                                            <p:strVal val="#ppt_x"/>
                                          </p:val>
                                        </p:tav>
                                        <p:tav tm="100000">
                                          <p:val>
                                            <p:strVal val="#ppt_x"/>
                                          </p:val>
                                        </p:tav>
                                      </p:tavLst>
                                    </p:anim>
                                    <p:anim calcmode="lin" valueType="num">
                                      <p:cBhvr>
                                        <p:cTn id="19" dur="2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anim calcmode="lin" valueType="num">
                                      <p:cBhvr>
                                        <p:cTn id="23" dur="250" fill="hold"/>
                                        <p:tgtEl>
                                          <p:spTgt spid="11"/>
                                        </p:tgtEl>
                                        <p:attrNameLst>
                                          <p:attrName>ppt_x</p:attrName>
                                        </p:attrNameLst>
                                      </p:cBhvr>
                                      <p:tavLst>
                                        <p:tav tm="0">
                                          <p:val>
                                            <p:strVal val="#ppt_x"/>
                                          </p:val>
                                        </p:tav>
                                        <p:tav tm="100000">
                                          <p:val>
                                            <p:strVal val="#ppt_x"/>
                                          </p:val>
                                        </p:tav>
                                      </p:tavLst>
                                    </p:anim>
                                    <p:anim calcmode="lin" valueType="num">
                                      <p:cBhvr>
                                        <p:cTn id="24" dur="2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anim calcmode="lin" valueType="num">
                                      <p:cBhvr>
                                        <p:cTn id="28" dur="250" fill="hold"/>
                                        <p:tgtEl>
                                          <p:spTgt spid="12"/>
                                        </p:tgtEl>
                                        <p:attrNameLst>
                                          <p:attrName>ppt_x</p:attrName>
                                        </p:attrNameLst>
                                      </p:cBhvr>
                                      <p:tavLst>
                                        <p:tav tm="0">
                                          <p:val>
                                            <p:strVal val="#ppt_x"/>
                                          </p:val>
                                        </p:tav>
                                        <p:tav tm="100000">
                                          <p:val>
                                            <p:strVal val="#ppt_x"/>
                                          </p:val>
                                        </p:tav>
                                      </p:tavLst>
                                    </p:anim>
                                    <p:anim calcmode="lin" valueType="num">
                                      <p:cBhvr>
                                        <p:cTn id="2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50"/>
                                        <p:tgtEl>
                                          <p:spTgt spid="13"/>
                                        </p:tgtEl>
                                      </p:cBhvr>
                                    </p:animEffect>
                                    <p:anim calcmode="lin" valueType="num">
                                      <p:cBhvr>
                                        <p:cTn id="35" dur="250" fill="hold"/>
                                        <p:tgtEl>
                                          <p:spTgt spid="13"/>
                                        </p:tgtEl>
                                        <p:attrNameLst>
                                          <p:attrName>ppt_x</p:attrName>
                                        </p:attrNameLst>
                                      </p:cBhvr>
                                      <p:tavLst>
                                        <p:tav tm="0">
                                          <p:val>
                                            <p:strVal val="#ppt_x"/>
                                          </p:val>
                                        </p:tav>
                                        <p:tav tm="100000">
                                          <p:val>
                                            <p:strVal val="#ppt_x"/>
                                          </p:val>
                                        </p:tav>
                                      </p:tavLst>
                                    </p:anim>
                                    <p:anim calcmode="lin" valueType="num">
                                      <p:cBhvr>
                                        <p:cTn id="36" dur="25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anim calcmode="lin" valueType="num">
                                      <p:cBhvr>
                                        <p:cTn id="40" dur="250" fill="hold"/>
                                        <p:tgtEl>
                                          <p:spTgt spid="14"/>
                                        </p:tgtEl>
                                        <p:attrNameLst>
                                          <p:attrName>ppt_x</p:attrName>
                                        </p:attrNameLst>
                                      </p:cBhvr>
                                      <p:tavLst>
                                        <p:tav tm="0">
                                          <p:val>
                                            <p:strVal val="#ppt_x"/>
                                          </p:val>
                                        </p:tav>
                                        <p:tav tm="100000">
                                          <p:val>
                                            <p:strVal val="#ppt_x"/>
                                          </p:val>
                                        </p:tav>
                                      </p:tavLst>
                                    </p:anim>
                                    <p:anim calcmode="lin" valueType="num">
                                      <p:cBhvr>
                                        <p:cTn id="4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Outline</a:t>
            </a:r>
            <a:endParaRPr lang="zh-CN" altLang="en-US" b="1" dirty="0"/>
          </a:p>
        </p:txBody>
      </p:sp>
      <p:sp>
        <p:nvSpPr>
          <p:cNvPr id="3" name="内容占位符 2"/>
          <p:cNvSpPr>
            <a:spLocks noGrp="1"/>
          </p:cNvSpPr>
          <p:nvPr>
            <p:ph idx="1"/>
          </p:nvPr>
        </p:nvSpPr>
        <p:spPr>
          <a:xfrm>
            <a:off x="374650" y="972000"/>
            <a:ext cx="8394700" cy="5069151"/>
          </a:xfrm>
        </p:spPr>
        <p:txBody>
          <a:bodyPr>
            <a:normAutofit lnSpcReduction="10000"/>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b="1" dirty="0" smtClean="0"/>
              <a:t>Easy </a:t>
            </a:r>
            <a:r>
              <a:rPr lang="en-US" altLang="zh-CN" b="1" dirty="0"/>
              <a:t>First Relation </a:t>
            </a:r>
            <a:r>
              <a:rPr lang="en-US" altLang="zh-CN" b="1" dirty="0" smtClean="0"/>
              <a:t>Extraction Framework </a:t>
            </a:r>
          </a:p>
          <a:p>
            <a:pPr lvl="1">
              <a:lnSpc>
                <a:spcPct val="200000"/>
              </a:lnSpc>
            </a:pPr>
            <a:r>
              <a:rPr lang="en-US" altLang="zh-CN" b="1" dirty="0" smtClean="0"/>
              <a:t>Easy Decisions Making </a:t>
            </a:r>
          </a:p>
          <a:p>
            <a:pPr lvl="1">
              <a:lnSpc>
                <a:spcPct val="200000"/>
              </a:lnSpc>
            </a:pPr>
            <a:r>
              <a:rPr lang="en-US" altLang="zh-CN" b="1" dirty="0"/>
              <a:t>Hard </a:t>
            </a:r>
            <a:r>
              <a:rPr lang="en-US" altLang="zh-CN" b="1" dirty="0" smtClean="0"/>
              <a:t>Decisions Making</a:t>
            </a:r>
            <a:endParaRPr lang="en-US" altLang="zh-CN" b="1" dirty="0"/>
          </a:p>
          <a:p>
            <a:pPr>
              <a:lnSpc>
                <a:spcPct val="200000"/>
              </a:lnSpc>
            </a:pPr>
            <a:r>
              <a:rPr lang="en-US" altLang="zh-CN" dirty="0"/>
              <a:t>Experimental </a:t>
            </a:r>
            <a:r>
              <a:rPr lang="en-US" altLang="zh-CN" dirty="0" smtClean="0"/>
              <a:t>Study</a:t>
            </a:r>
            <a:endParaRPr lang="en-US" altLang="zh-CN" dirty="0"/>
          </a:p>
          <a:p>
            <a:pPr>
              <a:lnSpc>
                <a:spcPct val="2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9</a:t>
            </a:fld>
            <a:endParaRPr lang="zh-CN" altLang="en-US" dirty="0"/>
          </a:p>
        </p:txBody>
      </p:sp>
    </p:spTree>
    <p:extLst>
      <p:ext uri="{BB962C8B-B14F-4D97-AF65-F5344CB8AC3E}">
        <p14:creationId xmlns:p14="http://schemas.microsoft.com/office/powerpoint/2010/main" val="2352685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63994</TotalTime>
  <Words>2819</Words>
  <Application>Microsoft Office PowerPoint</Application>
  <PresentationFormat>全屏显示(4:3)</PresentationFormat>
  <Paragraphs>543</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 Unicode MS</vt:lpstr>
      <vt:lpstr>黑体</vt:lpstr>
      <vt:lpstr>宋体</vt:lpstr>
      <vt:lpstr>微软雅黑</vt:lpstr>
      <vt:lpstr>Arial</vt:lpstr>
      <vt:lpstr>Calibri</vt:lpstr>
      <vt:lpstr>Calibri Light</vt:lpstr>
      <vt:lpstr>Cambria Math</vt:lpstr>
      <vt:lpstr>Wingdings</vt:lpstr>
      <vt:lpstr>Office 主题</vt:lpstr>
      <vt:lpstr>Easy First Relation Extraction with Information Redundancy</vt:lpstr>
      <vt:lpstr>Motivation</vt:lpstr>
      <vt:lpstr>Motivation</vt:lpstr>
      <vt:lpstr>Easy First RE with Redundancy</vt:lpstr>
      <vt:lpstr>Outline</vt:lpstr>
      <vt:lpstr>PowerPoint 演示文稿</vt:lpstr>
      <vt:lpstr>PowerPoint 演示文稿</vt:lpstr>
      <vt:lpstr>Constraints</vt:lpstr>
      <vt:lpstr>Outline</vt:lpstr>
      <vt:lpstr>Easy First Relation Extraction Framework </vt:lpstr>
      <vt:lpstr>Stage 1: Easy First Collective Inference</vt:lpstr>
      <vt:lpstr>Stage 2: Integer Linear Programming</vt:lpstr>
      <vt:lpstr>Outline</vt:lpstr>
      <vt:lpstr>Experimental Setups</vt:lpstr>
      <vt:lpstr>Overall performance: Effectiveness </vt:lpstr>
      <vt:lpstr>Overall performance: Efficiency </vt:lpstr>
      <vt:lpstr>Outline</vt:lpstr>
      <vt:lpstr>Summary</vt:lpstr>
      <vt:lpstr>Thanks!  Q &amp; A</vt:lpstr>
      <vt:lpstr>Constraints Encoded in ILP</vt:lpstr>
      <vt:lpstr>Experimental Setups</vt:lpstr>
      <vt:lpstr>Improvement By Each Stage: Effectiveness </vt:lpstr>
      <vt:lpstr>Improvement By Each Stage: Efficiency </vt:lpstr>
      <vt:lpstr>Setting verification of threshold ϵ: Effectiveness </vt:lpstr>
      <vt:lpstr>Setting verification of threshold ϵ: Efficiency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Gang Wang</dc:creator>
  <cp:lastModifiedBy>Griffith</cp:lastModifiedBy>
  <cp:revision>4872</cp:revision>
  <cp:lastPrinted>2019-11-01T15:33:23Z</cp:lastPrinted>
  <dcterms:created xsi:type="dcterms:W3CDTF">2015-07-30T08:59:51Z</dcterms:created>
  <dcterms:modified xsi:type="dcterms:W3CDTF">2019-11-06T04:14:19Z</dcterms:modified>
</cp:coreProperties>
</file>