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329" r:id="rId4"/>
    <p:sldId id="312" r:id="rId5"/>
    <p:sldId id="314" r:id="rId6"/>
    <p:sldId id="317" r:id="rId7"/>
    <p:sldId id="307" r:id="rId8"/>
    <p:sldId id="309" r:id="rId9"/>
    <p:sldId id="328" r:id="rId10"/>
    <p:sldId id="321" r:id="rId11"/>
    <p:sldId id="288" r:id="rId12"/>
    <p:sldId id="289" r:id="rId13"/>
    <p:sldId id="290" r:id="rId14"/>
    <p:sldId id="323" r:id="rId15"/>
    <p:sldId id="295" r:id="rId16"/>
    <p:sldId id="294" r:id="rId17"/>
    <p:sldId id="324" r:id="rId18"/>
    <p:sldId id="297" r:id="rId19"/>
    <p:sldId id="298" r:id="rId20"/>
    <p:sldId id="300" r:id="rId21"/>
    <p:sldId id="302" r:id="rId22"/>
    <p:sldId id="325" r:id="rId23"/>
    <p:sldId id="272" r:id="rId24"/>
    <p:sldId id="299" r:id="rId25"/>
    <p:sldId id="332" r:id="rId26"/>
    <p:sldId id="33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B64D"/>
    <a:srgbClr val="000080"/>
    <a:srgbClr val="60ACFC"/>
    <a:srgbClr val="FFFF68"/>
    <a:srgbClr val="AFE39B"/>
    <a:srgbClr val="00B050"/>
    <a:srgbClr val="0165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903" autoAdjust="0"/>
  </p:normalViewPr>
  <p:slideViewPr>
    <p:cSldViewPr>
      <p:cViewPr varScale="1">
        <p:scale>
          <a:sx n="91" d="100"/>
          <a:sy n="91" d="100"/>
        </p:scale>
        <p:origin x="-88" y="-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F90F-2BD3-471A-8348-15FFF1DBE4D2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CB8F-ACA3-4DDD-A6FA-21869533E9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102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FA58-AC5F-4B2D-BA6F-B4D6ADC48622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35DC-9DCC-4BAC-954B-668FFE09D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522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en-US" altLang="zh-CN" baseline="0" dirty="0" smtClean="0"/>
              <a:t> afternoon everyone.</a:t>
            </a:r>
          </a:p>
          <a:p>
            <a:r>
              <a:rPr lang="en-US" altLang="zh-CN" baseline="0" dirty="0" smtClean="0"/>
              <a:t>I’m Yang Fan.</a:t>
            </a:r>
          </a:p>
          <a:p>
            <a:r>
              <a:rPr lang="en-US" altLang="zh-CN" baseline="0" dirty="0" smtClean="0"/>
              <a:t>Today I’ll be presenting our research work: A highly non-volatile memory scalable and efficient file system, this is the joint work with </a:t>
            </a:r>
            <a:r>
              <a:rPr lang="en-US" altLang="zh-CN" baseline="0" dirty="0" err="1" smtClean="0"/>
              <a:t>JunBin</a:t>
            </a:r>
            <a:r>
              <a:rPr lang="en-US" altLang="zh-CN" baseline="0" dirty="0" smtClean="0"/>
              <a:t> Kang from </a:t>
            </a:r>
            <a:r>
              <a:rPr lang="en-US" altLang="zh-CN" baseline="0" dirty="0" err="1" smtClean="0"/>
              <a:t>tencent</a:t>
            </a:r>
            <a:r>
              <a:rPr lang="en-US" altLang="zh-CN" baseline="0" dirty="0" smtClean="0"/>
              <a:t> and my supervisor from </a:t>
            </a:r>
            <a:r>
              <a:rPr lang="en-US" altLang="zh-CN" baseline="0" dirty="0" err="1" smtClean="0"/>
              <a:t>Beihang</a:t>
            </a:r>
            <a:r>
              <a:rPr lang="en-US" altLang="zh-CN" baseline="0" dirty="0" smtClean="0"/>
              <a:t> university.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9775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en-US" altLang="zh-CN" baseline="0" dirty="0" smtClean="0"/>
              <a:t>, I will introduce the implementation details of our file system noseFS.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423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</a:t>
            </a:r>
            <a:r>
              <a:rPr lang="en-US" altLang="zh-CN" baseline="0" dirty="0" smtClean="0"/>
              <a:t> the redesigned namespace </a:t>
            </a:r>
            <a:r>
              <a:rPr lang="en-US" altLang="zh-CN" dirty="0" smtClean="0"/>
              <a:t>of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noseFS,</a:t>
            </a:r>
            <a:r>
              <a:rPr lang="en-US" altLang="zh-CN" baseline="0" dirty="0" smtClean="0"/>
              <a:t>  we unify the inode and dentry into a single fixed-size structure called pinode, to store all the metadata of a file or directory.</a:t>
            </a:r>
          </a:p>
          <a:p>
            <a:r>
              <a:rPr lang="en-US" altLang="zh-CN" baseline="0" dirty="0" smtClean="0"/>
              <a:t>Then the number of cacheline flush can be reduced.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organize pinodes using a simple and efficient global hash table in NVMs.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As we bypass the in-memory cache in VFS, the highly concurrent directory operations can be supported.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use per-bucket rcu locks like VFS to protect the insertion and removal from each hash bucket.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And for the updates of two hash buckets caused by a rename operation, we use per-bucket sequence locks instead of the global seqlock like VFS.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To avoid deadlock, noseFS locks the two buckets simultaneously in ascending order of the hash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r>
              <a:rPr lang="en-US" altLang="zh-CN" baseline="0" dirty="0" smtClean="0"/>
              <a:t>Finally we achieve the dedicated lightweight naming for directory operations.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480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achieve Non-On-Copy-Write, we use the fine-grained file index tree to organize file data.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file index tree in noseFS is the widely used extent-based B+ tree (B plus tree).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But each extent represents a continuous region of file data in NVMs in byte granularity instead of block granularity.</a:t>
            </a:r>
          </a:p>
          <a:p>
            <a:r>
              <a:rPr lang="en-US" altLang="zh-CN" baseline="0" dirty="0" smtClean="0"/>
              <a:t>It records not only the continuous blocks info but also the start offset and size of the occupied region in bytes.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As a file index tree can be rebuilt from its leaf nodes, we build it in DRAM, </a:t>
            </a:r>
          </a:p>
          <a:p>
            <a:r>
              <a:rPr lang="en-US" altLang="zh-CN" baseline="0" dirty="0" smtClean="0"/>
              <a:t>and only records the extents list in NVMs to make the NVMs structure simple and efficient.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419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provide strong and efficient consistency guarantee, </a:t>
            </a:r>
            <a:r>
              <a:rPr lang="en-US" altLang="zh-CN" dirty="0" smtClean="0"/>
              <a:t>noseFS provides directory and</a:t>
            </a:r>
            <a:r>
              <a:rPr lang="en-US" altLang="zh-CN" baseline="0" dirty="0" smtClean="0"/>
              <a:t> file journals separately for directory and file operations.</a:t>
            </a:r>
          </a:p>
          <a:p>
            <a:r>
              <a:rPr lang="en-US" altLang="zh-CN" baseline="0" dirty="0" smtClean="0"/>
              <a:t>Both journals use multiple logs to increase the concurrency.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For directory journal, all hash buckets are evenly mapped to all directory logs to reduce contention.</a:t>
            </a:r>
          </a:p>
          <a:p>
            <a:r>
              <a:rPr lang="en-US" altLang="zh-CN" baseline="0" dirty="0" smtClean="0"/>
              <a:t>For file journal, each pinode has its own log file.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further reduce the journaling overhead, we reduce the log entry size and records only the metadata address.</a:t>
            </a:r>
          </a:p>
          <a:p>
            <a:r>
              <a:rPr lang="en-US" altLang="zh-CN" baseline="0" dirty="0" smtClean="0"/>
              <a:t>Each directory log entry records the operation type and the address of the updated pinode.</a:t>
            </a:r>
          </a:p>
          <a:p>
            <a:r>
              <a:rPr lang="en-US" altLang="zh-CN" baseline="0" dirty="0" smtClean="0"/>
              <a:t>Each file log entry records the address of the old and latest versions of updated extents.</a:t>
            </a:r>
          </a:p>
          <a:p>
            <a:r>
              <a:rPr lang="en-US" altLang="zh-CN" baseline="0" dirty="0" smtClean="0"/>
              <a:t>Then we can redo the updates according to the differences of the two versions during recovery.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567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Based on the data structures, I will next introduce how could noseFS provide crash consistency guarantees.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320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Consistency in noseFS</a:t>
            </a:r>
            <a:r>
              <a:rPr lang="en-US" altLang="zh-CN" baseline="0" dirty="0" smtClean="0"/>
              <a:t> is enforced by using the redo journaling, </a:t>
            </a:r>
          </a:p>
          <a:p>
            <a:r>
              <a:rPr lang="en-US" altLang="zh-CN" baseline="0" dirty="0" smtClean="0"/>
              <a:t>which means the updates are atomically logged and made durable before being committed to the file system.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It consists of the following five steps.</a:t>
            </a:r>
          </a:p>
          <a:p>
            <a:r>
              <a:rPr lang="en-US" altLang="zh-CN" baseline="0" dirty="0" smtClean="0"/>
              <a:t>First, it allocates new pinodes, extents and data blocks with invalid bits in NVMs to write the new data.</a:t>
            </a:r>
          </a:p>
          <a:p>
            <a:r>
              <a:rPr lang="en-US" altLang="zh-CN" baseline="0" dirty="0" smtClean="0"/>
              <a:t>Second, it logs all of the updates.</a:t>
            </a:r>
          </a:p>
          <a:p>
            <a:r>
              <a:rPr lang="en-US" altLang="zh-CN" baseline="0" dirty="0" smtClean="0"/>
              <a:t>Third, it atomically updates the log tail to commit the entire log entries.  Here we use the processor supported 8-byte atomic in-place write to update the 8-byte log tail.</a:t>
            </a:r>
          </a:p>
          <a:p>
            <a:r>
              <a:rPr lang="en-US" altLang="zh-CN" baseline="0" dirty="0" smtClean="0"/>
              <a:t>Fourth, it commits the updates to NVMs, which means it sets the valid bits of pinodes and extents, and updates the global hash table and the extents lists in NVMs.</a:t>
            </a:r>
          </a:p>
          <a:p>
            <a:r>
              <a:rPr lang="en-US" altLang="zh-CN" baseline="0" dirty="0" smtClean="0"/>
              <a:t>Finally, it cleans the log by atomically updating the log tail to reduce the log size and simplify the recovery.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Then if a crash happens before finishing step3, the file system in NVMs keeps consistent without being affected.</a:t>
            </a:r>
          </a:p>
          <a:p>
            <a:r>
              <a:rPr lang="en-US" altLang="zh-CN" baseline="0" dirty="0" smtClean="0"/>
              <a:t>If a crash happens </a:t>
            </a:r>
            <a:r>
              <a:rPr lang="en-US" altLang="zh-CN" baseline="0" smtClean="0"/>
              <a:t>after atomically </a:t>
            </a:r>
            <a:r>
              <a:rPr lang="en-US" altLang="zh-CN" baseline="0" dirty="0" smtClean="0"/>
              <a:t>updating the log tails, noseFS reads the directory and file journal to redo the updates.</a:t>
            </a:r>
          </a:p>
          <a:p>
            <a:r>
              <a:rPr lang="en-US" altLang="zh-CN" baseline="0" dirty="0" smtClean="0"/>
              <a:t>And if a crash happens after cleaning the log, all of the updates have been committed and the file system is consistent.</a:t>
            </a:r>
          </a:p>
          <a:p>
            <a:r>
              <a:rPr lang="en-US" altLang="zh-CN" baseline="0" dirty="0" smtClean="0"/>
              <a:t>Therefore, noseFS provides strong metadata and data consistency guarantees.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625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noseFS also support atomic-mmap to provides consistency for memory mapped files.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One of the existing NVM file systems NOVA already supports atomic-mmap.</a:t>
            </a:r>
          </a:p>
          <a:p>
            <a:r>
              <a:rPr lang="en-US" altLang="zh-CN" baseline="0" dirty="0" smtClean="0"/>
              <a:t>When accessing the memory-mapped region, it returns the address of the new allocated space.</a:t>
            </a:r>
          </a:p>
          <a:p>
            <a:r>
              <a:rPr lang="en-US" altLang="zh-CN" baseline="0" dirty="0" smtClean="0"/>
              <a:t>When synchronizing the updates, it atomically writes all of the memory-mapped pages back to the file.</a:t>
            </a:r>
          </a:p>
          <a:p>
            <a:endParaRPr lang="en-US" altLang="zh-CN" baseline="0" dirty="0" smtClean="0"/>
          </a:p>
          <a:p>
            <a:r>
              <a:rPr lang="en-US" altLang="zh-CN" dirty="0" smtClean="0"/>
              <a:t>However,</a:t>
            </a:r>
            <a:r>
              <a:rPr lang="en-US" altLang="zh-CN" baseline="0" dirty="0" smtClean="0"/>
              <a:t> the unmodified pages are read only and do not need to be synchronized at 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So this approach introduces heavy copy overhead if an application modifies only a small portion of a memory-mapped region.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improve the performance, we propose the lightweight atomic-mmap.</a:t>
            </a:r>
          </a:p>
          <a:p>
            <a:r>
              <a:rPr lang="en-US" altLang="zh-CN" baseline="0" dirty="0" smtClean="0"/>
              <a:t>When applications access memory-mapped files, noseFS tracks the process of page fault handling and records the modified pages with dirty flags.</a:t>
            </a:r>
          </a:p>
          <a:p>
            <a:r>
              <a:rPr lang="en-US" altLang="zh-CN" baseline="0" dirty="0" smtClean="0"/>
              <a:t>When synchronization, noseFS updates only the dirty pages, instead of the whole accessed pages, and cleans the dirty flags.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If there are no updates to these pages, they will not be synchronized again.</a:t>
            </a:r>
          </a:p>
          <a:p>
            <a:r>
              <a:rPr lang="en-US" altLang="zh-CN" baseline="0" dirty="0" smtClean="0"/>
              <a:t>By this way, we can reduce the consistency overhead for memory mapped files.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14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Next, I will present the experimental study to show the efficiency of the above design and implementation.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9533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use an Intel server with four 10-core processors,</a:t>
            </a:r>
          </a:p>
          <a:p>
            <a:r>
              <a:rPr lang="en-US" altLang="zh-CN" baseline="0" dirty="0" smtClean="0"/>
              <a:t>and the emulation of NVMs is based on 150GB DRAM that is treated by operating system as a persistent memory region.</a:t>
            </a:r>
          </a:p>
          <a:p>
            <a:r>
              <a:rPr lang="en-US" altLang="zh-CN" baseline="0" dirty="0" smtClean="0"/>
              <a:t>We evaluate noseFS against four file systems.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EXT4 and XFS are the traditional file systems supported on NVMs.</a:t>
            </a:r>
          </a:p>
          <a:p>
            <a:r>
              <a:rPr lang="en-US" altLang="zh-CN" baseline="0" dirty="0" smtClean="0"/>
              <a:t>NOVA and PMFS are the open-source NVM file systems. </a:t>
            </a:r>
          </a:p>
          <a:p>
            <a:r>
              <a:rPr lang="en-US" altLang="zh-CN" baseline="0" dirty="0" smtClean="0"/>
              <a:t>We use micro-benchmarks and </a:t>
            </a:r>
            <a:r>
              <a:rPr lang="en-US" altLang="zh-CN" baseline="0" dirty="0" err="1" smtClean="0"/>
              <a:t>filebench</a:t>
            </a:r>
            <a:r>
              <a:rPr lang="en-US" altLang="zh-CN" baseline="0" dirty="0" smtClean="0"/>
              <a:t> to evaluate the performance and scalability of noseFS.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53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first test the directory operations to show the effect of the lightweight naming.</a:t>
            </a:r>
          </a:p>
          <a:p>
            <a:r>
              <a:rPr lang="en-US" altLang="zh-CN" baseline="0" dirty="0" smtClean="0"/>
              <a:t>These are the results for rename operations, which show noseFS provides the highest throughput.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left figure shows the throughput of noseFS outperforms NOVA from 51% to 109%</a:t>
            </a:r>
          </a:p>
          <a:p>
            <a:r>
              <a:rPr lang="en-US" altLang="zh-CN" baseline="0" dirty="0" smtClean="0"/>
              <a:t>This is mainly due to the unification of inode and dentry, and organization of the efficient global hash table in NVMs.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 the right figure shows that only noseFS supports high concurrent rename operations because of the fine-grained rename locks.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181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This is the outline of our talk. </a:t>
            </a:r>
          </a:p>
          <a:p>
            <a:r>
              <a:rPr lang="en-US" altLang="zh-CN" baseline="0" dirty="0" smtClean="0"/>
              <a:t>First of all, I will introduce Non-volatile memories and existing NVM file systems.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528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then test the file operations to show the effect</a:t>
            </a:r>
            <a:r>
              <a:rPr lang="en-US" altLang="zh-CN" baseline="0" dirty="0" smtClean="0"/>
              <a:t> of the lightweight consistency mechanism.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These are the results for write operations, which show noseFS provides the highest throughput.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left figure</a:t>
            </a:r>
            <a:r>
              <a:rPr lang="en-US" altLang="zh-CN" baseline="0" dirty="0" smtClean="0"/>
              <a:t> shows the throughput of noseFS outperforms NOVA from 914% to 15% for append.</a:t>
            </a:r>
          </a:p>
          <a:p>
            <a:r>
              <a:rPr lang="en-US" altLang="zh-CN" baseline="0" dirty="0" smtClean="0"/>
              <a:t>Especially for the block-unaligned writes, noseFS brings the obviously performance improvement.</a:t>
            </a:r>
          </a:p>
          <a:p>
            <a:r>
              <a:rPr lang="en-US" altLang="zh-CN" baseline="0" dirty="0" smtClean="0"/>
              <a:t>This is mainly due to Non-Copy-on-Write that eliminates the copy overhead,  and the lightweight journaling.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also test mmap operations to show the effect of lightweight atomic-mmap.</a:t>
            </a:r>
          </a:p>
          <a:p>
            <a:r>
              <a:rPr lang="en-US" altLang="zh-CN" baseline="0" dirty="0" smtClean="0"/>
              <a:t>The right figure shows the total throughput of write and </a:t>
            </a:r>
            <a:r>
              <a:rPr lang="en-US" altLang="zh-CN" baseline="0" dirty="0" err="1" smtClean="0"/>
              <a:t>fsync</a:t>
            </a:r>
            <a:r>
              <a:rPr lang="en-US" altLang="zh-CN" baseline="0" dirty="0" smtClean="0"/>
              <a:t> operations of noseFS outperforms NOVA from 26.9 times to 389.6 times.</a:t>
            </a:r>
          </a:p>
          <a:p>
            <a:r>
              <a:rPr lang="en-US" altLang="zh-CN" baseline="0" dirty="0" smtClean="0"/>
              <a:t>This is because of the lightweight synchronization, that updates only the modified pages.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7547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We finally evaluate the performance of noseFS for real world applications using fileserver and Varmail.</a:t>
            </a:r>
          </a:p>
          <a:p>
            <a:r>
              <a:rPr lang="en-US" altLang="zh-CN" baseline="0" dirty="0" smtClean="0"/>
              <a:t>The results show that noseFS also provides the highest throughput and achieves high scalability.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left figure shows that noseFS outperforms NOVA from 3.1 times to 5.1 times with 1KB write size,</a:t>
            </a:r>
          </a:p>
          <a:p>
            <a:r>
              <a:rPr lang="en-US" altLang="zh-CN" baseline="0" dirty="0" smtClean="0"/>
              <a:t>because of the block-unaligned write operations.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And the right figure shows that noseFS outperforms NOVA from 25% to 36% with 4KB write size,</a:t>
            </a:r>
          </a:p>
          <a:p>
            <a:r>
              <a:rPr lang="en-US" altLang="zh-CN" baseline="0" dirty="0" smtClean="0"/>
              <a:t>because of the faster directory operations.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860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Finally I will close our talk with a brief summary.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508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 conclude,</a:t>
            </a:r>
            <a:r>
              <a:rPr lang="en-US" altLang="zh-CN" baseline="0" dirty="0" smtClean="0"/>
              <a:t> we design a highly scalable, efficient and consistent NVM file system noseFS,</a:t>
            </a:r>
          </a:p>
          <a:p>
            <a:r>
              <a:rPr lang="en-US" altLang="zh-CN" baseline="0" dirty="0" smtClean="0"/>
              <a:t>by designing a dedicated lightweight naming, and developing a lightweight consistency mechanism.</a:t>
            </a:r>
          </a:p>
          <a:p>
            <a:r>
              <a:rPr lang="en-US" altLang="zh-CN" baseline="0" dirty="0" smtClean="0"/>
              <a:t>We also propose a lightweight atomic-mmap, which tracks dirty pages to achieve consistency with low overhead.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3704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Ok, </a:t>
            </a:r>
            <a:r>
              <a:rPr lang="en-US" altLang="zh-CN" baseline="0" dirty="0" smtClean="0"/>
              <a:t>thank you. Any question?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4891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In noseFS, the write offset and I/O size affect the scale of the file index tree.</a:t>
            </a:r>
          </a:p>
          <a:p>
            <a:r>
              <a:rPr lang="en-US" altLang="zh-CN" baseline="0" dirty="0" smtClean="0"/>
              <a:t>Random write operations with small I/O sizes can bring a large number of extent fragments, resulting the slow search, insertion and removal.</a:t>
            </a:r>
          </a:p>
          <a:p>
            <a:r>
              <a:rPr lang="en-US" altLang="zh-CN" baseline="0" dirty="0" smtClean="0"/>
              <a:t>However, according to figure b, the redundant copy overhead remains larger than the overhead introduced by the heavy file index tree.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357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 of all, we perform</a:t>
            </a:r>
            <a:r>
              <a:rPr lang="en-US" altLang="zh-CN" baseline="0" dirty="0" smtClean="0"/>
              <a:t> create, unlink and rename operations to evaluate the effect of the lightweight naming.</a:t>
            </a:r>
          </a:p>
          <a:p>
            <a:r>
              <a:rPr lang="en-US" altLang="zh-CN" baseline="0" dirty="0" smtClean="0"/>
              <a:t>As can be seen from figure a to c, noseFS provides the highest throughput for the three directory operations.</a:t>
            </a:r>
          </a:p>
          <a:p>
            <a:r>
              <a:rPr lang="en-US" altLang="zh-CN" baseline="0" dirty="0" smtClean="0"/>
              <a:t>The improvement is mainly due to the updates of single pinode, the insertion and removal from efficient global hash table, and the lightweight directory journaling.</a:t>
            </a:r>
          </a:p>
          <a:p>
            <a:r>
              <a:rPr lang="en-US" altLang="zh-CN" baseline="0" dirty="0" smtClean="0"/>
              <a:t>And figure d shows that only noseFS supports high concurrent rename operations because of the fine-grained rename locks.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034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As we already know, emerging non-volatile</a:t>
            </a:r>
            <a:r>
              <a:rPr lang="en-US" altLang="zh-CN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memory technologies such as PCM, STT-RAM, 3D-Xpoint (three-D cross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high performance comparable with DRAM and byte-addressable access through memory bus.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To fully exploit the characteristics, file systems need to optimize for NVMs.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441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there are some</a:t>
            </a: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challenges.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As the processor supports only 64-bit atomic writes to NVMs, file systems need to provide consistency mechanisms for larger updates.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And processors may reorder store operations, consistency mechanisms require to enforce write ordering by the cacheline flush and memory fence instructions.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flushing overhead is heavy.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To solve the above problems and exploit the high performance offered by NVMs, file systems need to reduce the number of cacheline flush and provide efficient consistency mechanisms.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have been plenty of studies to reduce the overhead and provide consistency, such as shadow paging, journaling or log-structuring techniques.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altLang="zh-CN" sz="1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fully exploiting the NVM characteristics remains necessary for file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387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First, Existing NVMs file systems still need VFS to provide hierarchical naming, in-memory cache and synchronization.</a:t>
            </a:r>
          </a:p>
          <a:p>
            <a:r>
              <a:rPr lang="en-US" altLang="zh-CN" baseline="0" dirty="0" smtClean="0"/>
              <a:t>But the in-memory cache, especially the dentry_hashtable, is designed to accelerate the slow access of traditional block-based storage devices.</a:t>
            </a:r>
          </a:p>
          <a:p>
            <a:r>
              <a:rPr lang="en-US" altLang="zh-CN" baseline="0" dirty="0" smtClean="0"/>
              <a:t>With the development of fast and byte-addressable NVMs, they are no longer necessary, and the allocation, insertion and removal of the inode and dentry cause performance bottlenecks.</a:t>
            </a:r>
          </a:p>
          <a:p>
            <a:r>
              <a:rPr lang="en-US" altLang="zh-CN" baseline="0" dirty="0" smtClean="0"/>
              <a:t>In addition, as a rename operation may involve the updates of two hash buckets, the rename_lock used in synchronization is a global sequence lock, leading to scalability bottlenecks.</a:t>
            </a:r>
          </a:p>
          <a:p>
            <a:r>
              <a:rPr lang="en-US" altLang="zh-CN" baseline="0" dirty="0" smtClean="0"/>
              <a:t>So, VFS becomes cumbersome on NVMs when performing directory operations.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535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Second, to provide </a:t>
            </a:r>
            <a:r>
              <a:rPr lang="en-US" altLang="zh-CN" baseline="0" dirty="0" smtClean="0"/>
              <a:t>consistency, e</a:t>
            </a:r>
            <a:r>
              <a:rPr lang="en-US" altLang="zh-CN" dirty="0" smtClean="0"/>
              <a:t>xisting Journal-based NVMs</a:t>
            </a:r>
            <a:r>
              <a:rPr lang="en-US" altLang="zh-CN" baseline="0" dirty="0" smtClean="0"/>
              <a:t> file systems adopt Copy-On-Write for file data updates, and log only metadata to avoid writing data twice.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However, as they still organize the file data in block granularity, </a:t>
            </a:r>
          </a:p>
          <a:p>
            <a:r>
              <a:rPr lang="en-US" altLang="zh-CN" baseline="0" dirty="0" smtClean="0"/>
              <a:t>Copy-on-write needs to first copy the unmodified data in the overwritten block to the new allocated space, and then modify the data and insert the new block.</a:t>
            </a:r>
          </a:p>
          <a:p>
            <a:r>
              <a:rPr lang="en-US" altLang="zh-CN" baseline="0" dirty="0" smtClean="0"/>
              <a:t>The copy overhead will be extremely heavy if we only update a few bytes or random write to a big file.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addition, they need to write and flush the metadata to both journal area and metadata area in NVMs, </a:t>
            </a:r>
          </a:p>
          <a:p>
            <a:r>
              <a:rPr lang="en-US" altLang="zh-CN" baseline="0" dirty="0" smtClean="0"/>
              <a:t>which leads to double metadata writing and cacheline flushing.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So, supporting data consistency guarantee is a performance killer for common file system operations.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23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en-US" altLang="zh-CN" baseline="0" dirty="0" smtClean="0"/>
              <a:t> address the above performance and scalability issues, we redesign a NVM file system noseFS. </a:t>
            </a:r>
          </a:p>
          <a:p>
            <a:r>
              <a:rPr lang="en-US" altLang="zh-CN" baseline="0" dirty="0" smtClean="0"/>
              <a:t>Now, I will present our design principles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449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in order to provide efficient and scalable directory operations, </a:t>
            </a:r>
          </a:p>
          <a:p>
            <a:r>
              <a:rPr lang="en-US" altLang="zh-CN" baseline="0" dirty="0" smtClean="0"/>
              <a:t>w</a:t>
            </a:r>
            <a:r>
              <a:rPr lang="en-US" altLang="zh-CN" dirty="0" smtClean="0"/>
              <a:t>e redesign the file system namespace,</a:t>
            </a:r>
            <a:r>
              <a:rPr lang="en-US" altLang="zh-CN" baseline="0" dirty="0" smtClean="0"/>
              <a:t> and propose the dedicated lightweight naming to offer hierarchical naming and synchronization like VFS.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To exploit the high performance and byte addressability of NVMs, we bypass the in-memory cache in VFS, </a:t>
            </a:r>
          </a:p>
          <a:p>
            <a:r>
              <a:rPr lang="en-US" altLang="zh-CN" baseline="0" dirty="0" smtClean="0"/>
              <a:t>and use the simple and efficient global hash table in NVMs to organize files and directories.</a:t>
            </a:r>
          </a:p>
          <a:p>
            <a:r>
              <a:rPr lang="en-US" altLang="zh-CN" baseline="0" dirty="0" smtClean="0"/>
              <a:t>Then user applications can access NVMs through noseFS directly, improving the performance of directory operations.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redesigned namespace also enables the used of local locks to support high concurrent directory operations.</a:t>
            </a:r>
          </a:p>
          <a:p>
            <a:r>
              <a:rPr lang="en-US" altLang="zh-CN" baseline="0" dirty="0" smtClean="0"/>
              <a:t>Especially for the rename operation, we use fine grained rename locks on each hash bucket instead of the global rename_lock on the global hash table like VFS.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88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Second, in order to provide highly efficient consistency guarantees, </a:t>
            </a:r>
          </a:p>
          <a:p>
            <a:r>
              <a:rPr lang="en-US" altLang="zh-CN" baseline="0" dirty="0" smtClean="0"/>
              <a:t>we propose the Non-Copy-On-Write for file updates and the lightweight journaling 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Non-Copy-On-Write aims to eliminate copy overhead introduced by the block-based Copy-On-Write.</a:t>
            </a:r>
          </a:p>
          <a:p>
            <a:r>
              <a:rPr lang="en-US" altLang="zh-CN" baseline="0" dirty="0" smtClean="0"/>
              <a:t>As NVMs is byte-addressable, It’s achieved by the fine-grained byte-unit file index tree to substitute the conventional block grained organization.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For file updates, we write only the updated data in a new allocated space, </a:t>
            </a:r>
          </a:p>
          <a:p>
            <a:r>
              <a:rPr lang="en-US" altLang="zh-CN" baseline="0" dirty="0" smtClean="0"/>
              <a:t>and then split the initial leaf node into multiple ones for the untouched parts of data. In this way, we avoid Copy-on-Write.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For journaling, we only record the address of new metadata instead of the its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In this way, our journaling further reduce the consistency overhead introduced by double metadata content writing and flushing.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In short, our design principles aim at high performance and scalability file system with strong consistency guarantees on many core systems.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175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9DF4-6AAF-4E51-8682-178AA4F90B8A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05A-0155-4756-AACE-701EA2884368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22F0-0763-485C-9E7E-76C7939094A4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960E-850B-42CF-9FE3-457A35C4A5B6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8AF2-6D39-4E1B-9302-6120E2C8508A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DF56-B577-445B-8447-31414C49EC58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9504-A2BB-4E52-8326-8C69A9D446F8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368-B55E-44B4-9EA7-9CD7B378262B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C4F-F8BF-4384-B857-B265B2B62844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B08F-918A-4E6B-94F0-18078FED2EDD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B7F-7BB1-4930-9F8E-729ED0734F94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C928-B53E-4EB6-981B-9F12E12395A6}" type="datetime1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404" y="1571308"/>
            <a:ext cx="10729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 Highly Non-Volatile Memory Scalable and Efficient File System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636" y="374897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Fan Yang</a:t>
            </a:r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1,3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, Junbin Kang</a:t>
            </a:r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, Shuai Ma</a:t>
            </a:r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1,3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, Jinpeng Huai</a:t>
            </a:r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1,3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6418" y="4521894"/>
            <a:ext cx="755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SKLSDE Lab, Beihang University, China</a:t>
            </a:r>
          </a:p>
          <a:p>
            <a:pPr algn="ctr"/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Tencent, China</a:t>
            </a:r>
          </a:p>
          <a:p>
            <a:pPr algn="ctr"/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Beijing Advanced Innovation Center for Big Data and Brain Computing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03415" y="5757364"/>
            <a:ext cx="4185170" cy="749594"/>
            <a:chOff x="2480866" y="5757364"/>
            <a:chExt cx="4185170" cy="7495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0866" y="5797248"/>
              <a:ext cx="3197115" cy="66982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940152" y="5757364"/>
              <a:ext cx="725884" cy="749594"/>
              <a:chOff x="6031369" y="5837131"/>
              <a:chExt cx="725884" cy="749594"/>
            </a:xfrm>
          </p:grpSpPr>
          <p:pic>
            <p:nvPicPr>
              <p:cNvPr id="1026" name="Picture 2" descr="https://timgsa.baidu.com/timg?image&amp;quality=80&amp;size=b9999_10000&amp;sec=1537884390081&amp;di=9688645578737352ca7805a7768bfd1c&amp;imgtype=0&amp;src=http%3A%2F%2Fimg.zcool.cn%2Fcommunity%2F0102cc5940cc55a8012193a3804c8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9282" y="5837131"/>
                <a:ext cx="590059" cy="590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âtencent logoâçå¾çæç´¢ç»æ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/>
            </p:blipFill>
            <p:spPr bwMode="auto">
              <a:xfrm>
                <a:off x="6031369" y="6427190"/>
                <a:ext cx="725884" cy="159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307"/>
    </mc:Choice>
    <mc:Fallback>
      <p:transition spd="slow" advTm="23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764705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2474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Design Principles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Implementation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87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528048" y="4504908"/>
            <a:ext cx="2535740" cy="1326917"/>
          </a:xfrm>
          <a:prstGeom prst="roundRect">
            <a:avLst>
              <a:gd name="adj" fmla="val 9284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376" y="179930"/>
            <a:ext cx="1166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structure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noseFS  </a:t>
            </a:r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 Achieving the lightweight naming</a:t>
            </a:r>
            <a:endParaRPr lang="zh-CN" altLang="en-US" sz="24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79216" y="4492277"/>
            <a:ext cx="2456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Lock(&amp;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bucket0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-&gt;seqlock);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Lock(&amp;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bucket2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-&gt;seqlock);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Unlock(&amp;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bucket2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-&gt;seqlock);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Unlock(&amp;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bucket0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-&gt;seqlock);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3352" y="1006950"/>
            <a:ext cx="1191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redesigned namespace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Pinode  ─  single fixed-size structure to store metadata of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file/directory 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Global hash table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─  simple structure in NVMs to organize pinodes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27848" y="1235693"/>
            <a:ext cx="73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inode and dentry  to reduce the number of cacheline flush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9575" y="2636912"/>
            <a:ext cx="782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local locks to support high concurrent directory operations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6604" y="4558120"/>
            <a:ext cx="72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pinode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4688" y="4568280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3164688" y="4850963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矩形 15"/>
          <p:cNvSpPr/>
          <p:nvPr/>
        </p:nvSpPr>
        <p:spPr>
          <a:xfrm>
            <a:off x="3164688" y="5138963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矩形 16"/>
          <p:cNvSpPr/>
          <p:nvPr/>
        </p:nvSpPr>
        <p:spPr>
          <a:xfrm>
            <a:off x="3164688" y="5430135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632688" y="4702120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000520" y="4568280"/>
            <a:ext cx="72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pinode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676604" y="4712280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6604" y="5142783"/>
            <a:ext cx="72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pinode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632688" y="5286783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1664" y="4236778"/>
            <a:ext cx="86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92508" y="4520829"/>
            <a:ext cx="2700000" cy="381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92508" y="5090744"/>
            <a:ext cx="2700000" cy="3816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066756" y="4204245"/>
            <a:ext cx="370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simultaneously in ascending order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352" y="2420888"/>
            <a:ext cx="11928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Per-bucket Read-Copy-Update (RCU) locks  ─  updates of one bucket (open, unlink,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Per-bucket seqlocks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─  updates of two buckets (rename),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global seqlock rename_lock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17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2" grpId="0" animBg="1"/>
      <p:bldP spid="12" grpId="0"/>
      <p:bldP spid="34" grpId="0" animBg="1"/>
      <p:bldP spid="36" grpId="0" animBg="1"/>
      <p:bldP spid="3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96444" y="5100748"/>
            <a:ext cx="3456384" cy="576000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376" y="179930"/>
            <a:ext cx="11103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structure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noseFS  </a:t>
            </a:r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 Achieving the Non-Copy-On-Write 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222" y="1037635"/>
            <a:ext cx="8686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file index tree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Byte-unit extent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─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continuous region of file data (leaf node)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Extent-based B+ tree in DRAM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Extents list in NVMs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14804" y="3509255"/>
            <a:ext cx="2381596" cy="1159145"/>
          </a:xfrm>
          <a:prstGeom prst="roundRect">
            <a:avLst>
              <a:gd name="adj" fmla="val 5312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block_number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block_len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start_offset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data_size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89144" y="3193231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Byte-unit extent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85513" y="5203079"/>
            <a:ext cx="216000" cy="360000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06316" y="3255277"/>
            <a:ext cx="54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5376" y="3918512"/>
            <a:ext cx="61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09552" y="3918512"/>
            <a:ext cx="612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43672" y="4545195"/>
            <a:ext cx="684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872" y="4545195"/>
            <a:ext cx="684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44048" y="4545195"/>
            <a:ext cx="684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114509" y="3610832"/>
            <a:ext cx="591928" cy="30768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042846" y="3610832"/>
            <a:ext cx="590400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681348" y="4278512"/>
            <a:ext cx="201930" cy="26419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180080" y="4280402"/>
            <a:ext cx="201600" cy="2628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295610" y="4282085"/>
            <a:ext cx="201600" cy="2628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751666" y="4279210"/>
            <a:ext cx="201600" cy="26280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043848" y="4545195"/>
            <a:ext cx="684000" cy="36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40460" y="5200328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53445" y="5200328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60252" y="5200328"/>
            <a:ext cx="216000" cy="360000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0245" y="5200328"/>
            <a:ext cx="108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17898" y="5203079"/>
            <a:ext cx="108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503712" y="492421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34918" y="4905195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303912" y="4905195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96000" y="4905195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062364" y="5713511"/>
            <a:ext cx="17523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File Data Blocks</a:t>
            </a:r>
          </a:p>
        </p:txBody>
      </p:sp>
      <p:sp>
        <p:nvSpPr>
          <p:cNvPr id="48" name="矩形 47"/>
          <p:cNvSpPr/>
          <p:nvPr/>
        </p:nvSpPr>
        <p:spPr>
          <a:xfrm>
            <a:off x="7464152" y="5239079"/>
            <a:ext cx="144000" cy="144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64152" y="5492444"/>
            <a:ext cx="144000" cy="144000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09024" y="5157192"/>
            <a:ext cx="181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 covered space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596134" y="5410557"/>
            <a:ext cx="197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 uncovered space</a:t>
            </a:r>
          </a:p>
        </p:txBody>
      </p:sp>
      <p:sp>
        <p:nvSpPr>
          <p:cNvPr id="52" name="矩形 51"/>
          <p:cNvSpPr/>
          <p:nvPr/>
        </p:nvSpPr>
        <p:spPr>
          <a:xfrm>
            <a:off x="4308080" y="5203079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21065" y="5203079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27872" y="5203079"/>
            <a:ext cx="216000" cy="360000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27865" y="5203079"/>
            <a:ext cx="108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12668" y="5203898"/>
            <a:ext cx="216000" cy="360000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45053" y="5203898"/>
            <a:ext cx="108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35235" y="5203898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73020" y="5209000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86005" y="5209000"/>
            <a:ext cx="216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192812" y="5209000"/>
            <a:ext cx="216000" cy="360000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92805" y="5209000"/>
            <a:ext cx="108000" cy="360000"/>
          </a:xfrm>
          <a:prstGeom prst="rect">
            <a:avLst/>
          </a:prstGeom>
          <a:solidFill>
            <a:srgbClr val="FEB64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0369" y="1243500"/>
            <a:ext cx="566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granularity instead of block granularity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 flipH="1">
            <a:off x="8682956" y="3645023"/>
            <a:ext cx="144000" cy="3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 flipH="1">
            <a:off x="8682956" y="4221087"/>
            <a:ext cx="144000" cy="324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755068" y="4121517"/>
            <a:ext cx="936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826973" y="3617461"/>
            <a:ext cx="8288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>
            <a:stCxn id="21" idx="3"/>
            <a:endCxn id="30" idx="1"/>
          </p:cNvCxnSpPr>
          <p:nvPr/>
        </p:nvCxnSpPr>
        <p:spPr>
          <a:xfrm>
            <a:off x="3827672" y="4725195"/>
            <a:ext cx="21617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" idx="3"/>
            <a:endCxn id="22" idx="1"/>
          </p:cNvCxnSpPr>
          <p:nvPr/>
        </p:nvCxnSpPr>
        <p:spPr>
          <a:xfrm>
            <a:off x="4727848" y="4725195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3"/>
            <a:endCxn id="23" idx="1"/>
          </p:cNvCxnSpPr>
          <p:nvPr/>
        </p:nvCxnSpPr>
        <p:spPr>
          <a:xfrm>
            <a:off x="5627872" y="4725195"/>
            <a:ext cx="21617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21" idx="1"/>
          </p:cNvCxnSpPr>
          <p:nvPr/>
        </p:nvCxnSpPr>
        <p:spPr>
          <a:xfrm rot="16200000" flipH="1">
            <a:off x="2776316" y="4357837"/>
            <a:ext cx="446683" cy="288032"/>
          </a:xfrm>
          <a:prstGeom prst="bentConnector2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494868" y="4005231"/>
            <a:ext cx="72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pinode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0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6" grpId="0" animBg="1"/>
      <p:bldP spid="64" grpId="0" animBg="1"/>
      <p:bldP spid="65" grpId="0"/>
      <p:bldP spid="66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029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noseFS  </a:t>
            </a:r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 Achieving the lightweight journaling</a:t>
            </a:r>
            <a:endParaRPr lang="zh-CN" altLang="en-US" sz="24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344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56275" y="977604"/>
            <a:ext cx="5276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Directory &amp; File journal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Multiple directory logs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Per-pinode file logs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120412" y="1697682"/>
            <a:ext cx="4032432" cy="1731318"/>
            <a:chOff x="4752048" y="1628800"/>
            <a:chExt cx="4032432" cy="1731318"/>
          </a:xfrm>
        </p:grpSpPr>
        <p:sp>
          <p:nvSpPr>
            <p:cNvPr id="4" name="矩形 3"/>
            <p:cNvSpPr/>
            <p:nvPr/>
          </p:nvSpPr>
          <p:spPr>
            <a:xfrm>
              <a:off x="7056312" y="1628800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56312" y="1916800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56312" y="2204848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56312" y="2492800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56312" y="2780800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56312" y="3072118"/>
              <a:ext cx="324000" cy="288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904080" y="1628800"/>
              <a:ext cx="864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pinodeA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4176" y="2204848"/>
              <a:ext cx="864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pinodeC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52048" y="1628800"/>
              <a:ext cx="864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pinodeB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52048" y="3072118"/>
              <a:ext cx="864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pinodeE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04080" y="3072118"/>
              <a:ext cx="864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pinodeD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6768208" y="1772800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5616080" y="1772800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 flipV="1">
              <a:off x="6768208" y="2348848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6768208" y="3216118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5616080" y="3216118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7956480" y="1994496"/>
              <a:ext cx="828000" cy="360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dir_log0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7452320" y="1660325"/>
              <a:ext cx="144016" cy="504000"/>
            </a:xfrm>
            <a:prstGeom prst="rightBrac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右大括号 40"/>
            <p:cNvSpPr/>
            <p:nvPr/>
          </p:nvSpPr>
          <p:spPr>
            <a:xfrm>
              <a:off x="7452320" y="2276872"/>
              <a:ext cx="144016" cy="468000"/>
            </a:xfrm>
            <a:prstGeom prst="rightBrac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7452320" y="2852936"/>
              <a:ext cx="144016" cy="504000"/>
            </a:xfrm>
            <a:prstGeom prst="rightBrac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659376" y="1919820"/>
              <a:ext cx="252000" cy="1440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659376" y="2924960"/>
              <a:ext cx="252000" cy="1440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632368" y="2513013"/>
              <a:ext cx="252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956480" y="2348848"/>
              <a:ext cx="828000" cy="360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dir_log1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956480" y="2699692"/>
              <a:ext cx="828000" cy="360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dir_log2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74670" y="4710604"/>
            <a:ext cx="2541588" cy="288000"/>
            <a:chOff x="3074492" y="5629839"/>
            <a:chExt cx="2541588" cy="288000"/>
          </a:xfrm>
          <a:solidFill>
            <a:srgbClr val="92D050"/>
          </a:solidFill>
        </p:grpSpPr>
        <p:sp>
          <p:nvSpPr>
            <p:cNvPr id="56" name="矩形 55"/>
            <p:cNvSpPr/>
            <p:nvPr/>
          </p:nvSpPr>
          <p:spPr>
            <a:xfrm>
              <a:off x="3074492" y="5629839"/>
              <a:ext cx="720000" cy="288000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tail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779912" y="5629839"/>
              <a:ext cx="1512000" cy="288000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&lt;op_type, pino&gt;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292080" y="5629839"/>
              <a:ext cx="324000" cy="288000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771842" y="4700717"/>
            <a:ext cx="164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directory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80280" y="5162435"/>
            <a:ext cx="3096240" cy="288000"/>
            <a:chOff x="3095904" y="6242124"/>
            <a:chExt cx="3096240" cy="288000"/>
          </a:xfrm>
        </p:grpSpPr>
        <p:sp>
          <p:nvSpPr>
            <p:cNvPr id="59" name="矩形 58"/>
            <p:cNvSpPr/>
            <p:nvPr/>
          </p:nvSpPr>
          <p:spPr>
            <a:xfrm>
              <a:off x="3095904" y="6242124"/>
              <a:ext cx="936000" cy="288000"/>
            </a:xfrm>
            <a:prstGeom prst="rect">
              <a:avLst/>
            </a:prstGeom>
            <a:solidFill>
              <a:srgbClr val="FEB64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&lt;log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tail&gt;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95936" y="6242124"/>
              <a:ext cx="1872000" cy="288000"/>
            </a:xfrm>
            <a:prstGeom prst="rect">
              <a:avLst/>
            </a:prstGeom>
            <a:solidFill>
              <a:srgbClr val="FEB64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&lt;old eno, latest eno&gt;</a:t>
              </a:r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868144" y="6242124"/>
              <a:ext cx="324000" cy="288000"/>
            </a:xfrm>
            <a:prstGeom prst="rect">
              <a:avLst/>
            </a:prstGeom>
            <a:solidFill>
              <a:srgbClr val="FEB64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6816160" y="5152548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file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8715" y="3573016"/>
            <a:ext cx="7712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Directory &amp; File log entry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Metadata address ─ the 4-byte number of metadata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8-byte directory log entry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8-byte file log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51508" y="3760780"/>
            <a:ext cx="37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 entry size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921173" y="1124744"/>
            <a:ext cx="37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concurrency  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9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2474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Design Principles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Implementation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24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圆角矩形 132"/>
          <p:cNvSpPr/>
          <p:nvPr/>
        </p:nvSpPr>
        <p:spPr>
          <a:xfrm>
            <a:off x="1736348" y="5467726"/>
            <a:ext cx="8712967" cy="540000"/>
          </a:xfrm>
          <a:prstGeom prst="roundRect">
            <a:avLst>
              <a:gd name="adj" fmla="val 617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1739470" y="4685163"/>
            <a:ext cx="8712967" cy="715101"/>
          </a:xfrm>
          <a:prstGeom prst="roundRect">
            <a:avLst>
              <a:gd name="adj" fmla="val 617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1736348" y="4005156"/>
            <a:ext cx="8712967" cy="590175"/>
          </a:xfrm>
          <a:prstGeom prst="roundRect">
            <a:avLst>
              <a:gd name="adj" fmla="val 617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1740451" y="3388326"/>
            <a:ext cx="8712000" cy="540000"/>
          </a:xfrm>
          <a:prstGeom prst="roundRect">
            <a:avLst>
              <a:gd name="adj" fmla="val 617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1739485" y="2492896"/>
            <a:ext cx="8712967" cy="828000"/>
          </a:xfrm>
          <a:prstGeom prst="roundRect">
            <a:avLst>
              <a:gd name="adj" fmla="val 6177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75420" y="851228"/>
            <a:ext cx="78128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105000"/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Lightweight journaling ─ redo journaling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Updates are atomically logged before being committed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5000"/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8-byte atomic updates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03513" y="2645286"/>
            <a:ext cx="248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Allocate and initialize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(invalid)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512" y="3504439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Record log entries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3511" y="4146355"/>
            <a:ext cx="23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Update log tail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6634" y="4781103"/>
            <a:ext cx="218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Commit updates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(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valid)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03512" y="5583839"/>
            <a:ext cx="232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Clean the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15881" y="2744896"/>
            <a:ext cx="864096" cy="324000"/>
            <a:chOff x="5220072" y="2908021"/>
            <a:chExt cx="864096" cy="324000"/>
          </a:xfrm>
        </p:grpSpPr>
        <p:sp>
          <p:nvSpPr>
            <p:cNvPr id="26" name="矩形 25"/>
            <p:cNvSpPr/>
            <p:nvPr/>
          </p:nvSpPr>
          <p:spPr>
            <a:xfrm>
              <a:off x="5220072" y="2908021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36096" y="2908021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652120" y="2908021"/>
              <a:ext cx="216024" cy="324000"/>
            </a:xfrm>
            <a:prstGeom prst="rect">
              <a:avLst/>
            </a:prstGeom>
            <a:pattFill prst="wd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68144" y="2908021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4223792" y="2753009"/>
            <a:ext cx="10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Pinodes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19002" y="4874821"/>
            <a:ext cx="864096" cy="324000"/>
            <a:chOff x="5220072" y="4771565"/>
            <a:chExt cx="864096" cy="324000"/>
          </a:xfrm>
        </p:grpSpPr>
        <p:sp>
          <p:nvSpPr>
            <p:cNvPr id="34" name="矩形 33"/>
            <p:cNvSpPr/>
            <p:nvPr/>
          </p:nvSpPr>
          <p:spPr>
            <a:xfrm>
              <a:off x="5220072" y="4771565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36096" y="4771565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52120" y="4771565"/>
              <a:ext cx="216024" cy="324000"/>
            </a:xfrm>
            <a:prstGeom prst="rect">
              <a:avLst/>
            </a:prstGeom>
            <a:pattFill prst="dk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68144" y="4771565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226913" y="4882934"/>
            <a:ext cx="10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Pinodes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6171129" y="4711964"/>
            <a:ext cx="1047112" cy="649714"/>
            <a:chOff x="6453433" y="4746638"/>
            <a:chExt cx="1047112" cy="649714"/>
          </a:xfrm>
        </p:grpSpPr>
        <p:sp>
          <p:nvSpPr>
            <p:cNvPr id="40" name="矩形 39"/>
            <p:cNvSpPr/>
            <p:nvPr/>
          </p:nvSpPr>
          <p:spPr>
            <a:xfrm>
              <a:off x="6453433" y="4746638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453433" y="4958814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453433" y="5180352"/>
              <a:ext cx="288000" cy="216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6750578" y="5065369"/>
              <a:ext cx="180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40545" y="5066814"/>
              <a:ext cx="18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957457" y="4940814"/>
              <a:ext cx="180000" cy="252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320545" y="4940814"/>
              <a:ext cx="180000" cy="252000"/>
            </a:xfrm>
            <a:prstGeom prst="rect">
              <a:avLst/>
            </a:prstGeom>
            <a:pattFill prst="dkDnDiag">
              <a:fgClr>
                <a:srgbClr val="92D050"/>
              </a:fgClr>
              <a:bgClr>
                <a:schemeClr val="bg1"/>
              </a:bgClr>
            </a:patt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223791" y="3562302"/>
            <a:ext cx="158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Directory/file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20900" y="3408478"/>
            <a:ext cx="1119216" cy="460981"/>
            <a:chOff x="5004048" y="3364776"/>
            <a:chExt cx="1119216" cy="460981"/>
          </a:xfrm>
        </p:grpSpPr>
        <p:sp>
          <p:nvSpPr>
            <p:cNvPr id="11" name="矩形 10"/>
            <p:cNvSpPr/>
            <p:nvPr/>
          </p:nvSpPr>
          <p:spPr>
            <a:xfrm>
              <a:off x="5004048" y="3538965"/>
              <a:ext cx="468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Tail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72048" y="3538965"/>
              <a:ext cx="216000" cy="286792"/>
            </a:xfrm>
            <a:prstGeom prst="rect">
              <a:avLst/>
            </a:prstGeom>
            <a:pattFill prst="dkDnDiag">
              <a:fgClr>
                <a:srgbClr val="FEB64D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907264" y="3538965"/>
              <a:ext cx="216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5238048" y="3364776"/>
              <a:ext cx="0" cy="180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691264" y="3538965"/>
              <a:ext cx="216000" cy="286792"/>
            </a:xfrm>
            <a:prstGeom prst="rect">
              <a:avLst/>
            </a:prstGeom>
            <a:pattFill prst="dkDnDiag">
              <a:fgClr>
                <a:srgbClr val="FEB64D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20900" y="4247512"/>
            <a:ext cx="1119216" cy="290927"/>
            <a:chOff x="5004048" y="4146185"/>
            <a:chExt cx="1119216" cy="290927"/>
          </a:xfrm>
        </p:grpSpPr>
        <p:cxnSp>
          <p:nvCxnSpPr>
            <p:cNvPr id="55" name="肘形连接符 54"/>
            <p:cNvCxnSpPr/>
            <p:nvPr/>
          </p:nvCxnSpPr>
          <p:spPr>
            <a:xfrm rot="5400000" flipH="1" flipV="1">
              <a:off x="5509408" y="3869028"/>
              <a:ext cx="12700" cy="567013"/>
            </a:xfrm>
            <a:prstGeom prst="bentConnector3">
              <a:avLst>
                <a:gd name="adj1" fmla="val 1461157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004048" y="4150320"/>
              <a:ext cx="468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Tail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72048" y="4150320"/>
              <a:ext cx="216000" cy="286792"/>
            </a:xfrm>
            <a:prstGeom prst="rect">
              <a:avLst/>
            </a:prstGeom>
            <a:pattFill prst="dkDnDiag">
              <a:fgClr>
                <a:srgbClr val="FEB64D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07264" y="4150320"/>
              <a:ext cx="216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1264" y="4150320"/>
              <a:ext cx="216000" cy="286792"/>
            </a:xfrm>
            <a:prstGeom prst="rect">
              <a:avLst/>
            </a:prstGeom>
            <a:pattFill prst="dkDnDiag">
              <a:fgClr>
                <a:srgbClr val="FEB64D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4223791" y="5639918"/>
            <a:ext cx="15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Directory/file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20900" y="5498641"/>
            <a:ext cx="1119216" cy="468404"/>
            <a:chOff x="5004048" y="5552884"/>
            <a:chExt cx="1119216" cy="468404"/>
          </a:xfrm>
        </p:grpSpPr>
        <p:sp>
          <p:nvSpPr>
            <p:cNvPr id="78" name="矩形 77"/>
            <p:cNvSpPr/>
            <p:nvPr/>
          </p:nvSpPr>
          <p:spPr>
            <a:xfrm>
              <a:off x="5004048" y="5734496"/>
              <a:ext cx="468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Tail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72048" y="5734496"/>
              <a:ext cx="216000" cy="2867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07264" y="5734496"/>
              <a:ext cx="216000" cy="2867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5238048" y="5552884"/>
              <a:ext cx="0" cy="180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5691264" y="5734496"/>
              <a:ext cx="216000" cy="28679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6171129" y="2977248"/>
            <a:ext cx="119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 blocks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256877" y="2561432"/>
            <a:ext cx="1270749" cy="690928"/>
            <a:chOff x="-2180821" y="2451574"/>
            <a:chExt cx="1270749" cy="690928"/>
          </a:xfrm>
        </p:grpSpPr>
        <p:sp>
          <p:nvSpPr>
            <p:cNvPr id="88" name="矩形 87"/>
            <p:cNvSpPr/>
            <p:nvPr/>
          </p:nvSpPr>
          <p:spPr>
            <a:xfrm>
              <a:off x="-2152729" y="2924944"/>
              <a:ext cx="504000" cy="216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-1919681" y="2924944"/>
              <a:ext cx="150352" cy="216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-2180821" y="2451574"/>
              <a:ext cx="216024" cy="252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-1964797" y="2451574"/>
              <a:ext cx="216024" cy="25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-1751348" y="2451574"/>
              <a:ext cx="216024" cy="252000"/>
            </a:xfrm>
            <a:prstGeom prst="rect">
              <a:avLst/>
            </a:prstGeom>
            <a:pattFill prst="wd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-1126096" y="2451574"/>
              <a:ext cx="216024" cy="252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36762" y="2451574"/>
              <a:ext cx="216024" cy="252000"/>
            </a:xfrm>
            <a:prstGeom prst="rect">
              <a:avLst/>
            </a:prstGeom>
            <a:pattFill prst="wd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-1453876" y="2926502"/>
              <a:ext cx="504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-1220828" y="2926502"/>
              <a:ext cx="150352" cy="216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325190" y="2451574"/>
              <a:ext cx="216024" cy="252000"/>
            </a:xfrm>
            <a:prstGeom prst="rect">
              <a:avLst/>
            </a:prstGeom>
            <a:pattFill prst="wdDn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 flipH="1">
              <a:off x="-1863400" y="2689207"/>
              <a:ext cx="0" cy="2520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>
              <a:off x="-2024505" y="2724621"/>
              <a:ext cx="396000" cy="18000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-1476672" y="2725207"/>
              <a:ext cx="360000" cy="18000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H="1">
              <a:off x="-1692696" y="2706911"/>
              <a:ext cx="468000" cy="18000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6431237" y="2517800"/>
            <a:ext cx="10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Extents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8309816" y="4910821"/>
            <a:ext cx="1296144" cy="252000"/>
            <a:chOff x="5004048" y="5315646"/>
            <a:chExt cx="1296144" cy="324000"/>
          </a:xfrm>
        </p:grpSpPr>
        <p:sp>
          <p:nvSpPr>
            <p:cNvPr id="113" name="矩形 112"/>
            <p:cNvSpPr/>
            <p:nvPr/>
          </p:nvSpPr>
          <p:spPr>
            <a:xfrm>
              <a:off x="5004048" y="5315646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220072" y="5315646"/>
              <a:ext cx="216024" cy="324000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436096" y="5315646"/>
              <a:ext cx="216024" cy="324000"/>
            </a:xfrm>
            <a:prstGeom prst="rect">
              <a:avLst/>
            </a:prstGeom>
            <a:pattFill prst="dk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652120" y="5315646"/>
              <a:ext cx="216024" cy="324000"/>
            </a:xfrm>
            <a:prstGeom prst="rect">
              <a:avLst/>
            </a:prstGeom>
            <a:pattFill prst="dk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868144" y="5315646"/>
              <a:ext cx="216024" cy="324000"/>
            </a:xfrm>
            <a:prstGeom prst="rect">
              <a:avLst/>
            </a:prstGeom>
            <a:pattFill prst="dkDnDiag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6084168" y="5315646"/>
              <a:ext cx="216024" cy="3240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553101" y="4882934"/>
            <a:ext cx="100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Extents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223790" y="4216782"/>
            <a:ext cx="1545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Directory/file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388000" y="6145317"/>
            <a:ext cx="7416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strong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and data consistency guarantees</a:t>
            </a:r>
          </a:p>
        </p:txBody>
      </p:sp>
      <p:sp>
        <p:nvSpPr>
          <p:cNvPr id="8" name="矩形 7"/>
          <p:cNvSpPr/>
          <p:nvPr/>
        </p:nvSpPr>
        <p:spPr>
          <a:xfrm>
            <a:off x="8741864" y="3744535"/>
            <a:ext cx="1530600" cy="414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741864" y="4425978"/>
            <a:ext cx="1530600" cy="414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Redo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741864" y="5649272"/>
            <a:ext cx="1530600" cy="414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3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8" grpId="0" animBg="1"/>
      <p:bldP spid="91" grpId="0" animBg="1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868356" y="4323477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588436" y="4323477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946003" y="4323477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287708" y="4323477"/>
            <a:ext cx="36004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4863448" y="3247125"/>
            <a:ext cx="882098" cy="864000"/>
          </a:xfrm>
          <a:prstGeom prst="roundRect">
            <a:avLst>
              <a:gd name="adj" fmla="val 6214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387448" y="3247125"/>
            <a:ext cx="1476000" cy="864000"/>
          </a:xfrm>
          <a:prstGeom prst="roundRect">
            <a:avLst>
              <a:gd name="adj" fmla="val 752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376" y="17993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898568"/>
            <a:ext cx="1067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Atomic-mmap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 new pages when accessing memory-mapped region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Atomically write the memory-mapped pages back to the file when synchronization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344" y="6453336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J.Xu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S.Swanson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“NOVA: A log-structured file system for hybrid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volatile/non-volatile main memories,” FAST’</a:t>
            </a:r>
            <a:r>
              <a:rPr lang="it-IT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328" y="6453336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13476" y="4739660"/>
            <a:ext cx="7702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Lightweight atomic-mmap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 dirty flags to the modified pages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 the dirty pages &amp; Make them clean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1524" y="2577863"/>
            <a:ext cx="194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27468" y="3153927"/>
            <a:ext cx="2844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04046" y="3304513"/>
            <a:ext cx="576064" cy="274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80010" y="3777176"/>
            <a:ext cx="5760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07588" y="3777176"/>
            <a:ext cx="57606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127468" y="4162039"/>
            <a:ext cx="2844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0789" y="4323477"/>
            <a:ext cx="360040" cy="288032"/>
          </a:xfrm>
          <a:prstGeom prst="rect">
            <a:avLst/>
          </a:prstGeom>
          <a:solidFill>
            <a:srgbClr val="FEB6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28396" y="4323477"/>
            <a:ext cx="360040" cy="288032"/>
          </a:xfrm>
          <a:prstGeom prst="rect">
            <a:avLst/>
          </a:prstGeom>
          <a:solidFill>
            <a:srgbClr val="FEB6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68356" y="4323477"/>
            <a:ext cx="360040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88436" y="4323477"/>
            <a:ext cx="360040" cy="2880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768042" y="3579407"/>
            <a:ext cx="18002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215417" y="3579407"/>
            <a:ext cx="18002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18" idx="0"/>
          </p:cNvCxnSpPr>
          <p:nvPr/>
        </p:nvCxnSpPr>
        <p:spPr>
          <a:xfrm flipH="1">
            <a:off x="3690810" y="4065209"/>
            <a:ext cx="77233" cy="2582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0" idx="0"/>
          </p:cNvCxnSpPr>
          <p:nvPr/>
        </p:nvCxnSpPr>
        <p:spPr>
          <a:xfrm flipH="1">
            <a:off x="4408416" y="4065209"/>
            <a:ext cx="87204" cy="2582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009566" y="2937903"/>
            <a:ext cx="0" cy="32400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159098" y="2923125"/>
            <a:ext cx="0" cy="32400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071665" y="2889015"/>
            <a:ext cx="1006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mmap I/O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46003" y="4323477"/>
            <a:ext cx="360040" cy="28803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87708" y="4323477"/>
            <a:ext cx="360040" cy="28803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159098" y="4065209"/>
            <a:ext cx="0" cy="25826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28608" y="3530517"/>
            <a:ext cx="91693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mmap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>
            <a:endCxn id="21" idx="0"/>
          </p:cNvCxnSpPr>
          <p:nvPr/>
        </p:nvCxnSpPr>
        <p:spPr>
          <a:xfrm>
            <a:off x="3868356" y="4065209"/>
            <a:ext cx="180020" cy="25826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2" idx="0"/>
          </p:cNvCxnSpPr>
          <p:nvPr/>
        </p:nvCxnSpPr>
        <p:spPr>
          <a:xfrm>
            <a:off x="4587280" y="4080119"/>
            <a:ext cx="181177" cy="24335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47748" y="107947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Heavy copy overhead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75637" y="2923125"/>
            <a:ext cx="42839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Synchronization: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Atomically updates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whole accessed region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09210" y="4561384"/>
            <a:ext cx="59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25449" y="4561384"/>
            <a:ext cx="59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6226" y="4900732"/>
            <a:ext cx="52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reduce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overhead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44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/>
      <p:bldP spid="21" grpId="0" animBg="1"/>
      <p:bldP spid="22" grpId="0" animBg="1"/>
      <p:bldP spid="51" grpId="0" animBg="1"/>
      <p:bldP spid="52" grpId="0" animBg="1"/>
      <p:bldP spid="24" grpId="0"/>
      <p:bldP spid="37" grpId="0"/>
      <p:bldP spid="39" grpId="0"/>
      <p:bldP spid="41" grpId="0"/>
      <p:bldP spid="48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2474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Design Principles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System Implementation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91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90532" y="908720"/>
            <a:ext cx="7581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environment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Intel Xeon E7 server with four 10-core processors 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750GB DRAM and 150GB PMEM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 kernel 4.6.5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File systems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noseFS,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NOVA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PMFS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Ext4-DAX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 XFS-DAX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Benchmarks 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performance &amp; concurrency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Micro-benchmarks: create/unlink/rename/write/mmap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Filebench (Fileserver 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Varmail)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344" y="59614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J.Xu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S.Swanson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“NOVA: A log-structured file system for hybrid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volatile/non-volatile main memories,” </a:t>
            </a:r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FAST’16</a:t>
            </a:r>
          </a:p>
          <a:p>
            <a:pPr algn="just"/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D.S.Rao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S.Kumar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A.Keshavamurthy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P.Lantz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D.Reddy,R.Sankaran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J.Jackson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“System software for persistent memory,” 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EuroSys’14</a:t>
            </a:r>
          </a:p>
          <a:p>
            <a:pPr algn="just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[3] “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Support ext4 on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nv-dimms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,” https://lwn.net/Articles/609652/.</a:t>
            </a:r>
          </a:p>
          <a:p>
            <a:pPr algn="just"/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[4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xfs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DAX </a:t>
            </a:r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,“</a:t>
            </a:r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https://lwn.net/Articles/635514</a:t>
            </a:r>
            <a:r>
              <a:rPr lang="it-IT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it-IT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7328" y="5949280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76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57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lightweight naming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9390" y="2178322"/>
            <a:ext cx="3996000" cy="266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231" y="2178322"/>
            <a:ext cx="3804737" cy="2664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9456" y="1124744"/>
            <a:ext cx="42387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 rename (single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2104" y="1124744"/>
            <a:ext cx="34294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 rename (multiple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threads)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2574293" y="1735339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+ 51% to 109%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7464152" y="1735339"/>
            <a:ext cx="2997434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near-linear scalability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74293" y="5341419"/>
            <a:ext cx="7598478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highly efficient and concurrent directory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299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Principles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System Implementation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380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88"/>
    </mc:Choice>
    <mc:Fallback>
      <p:transition spd="slow" advTm="328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44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lightweight consistency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907" y="2006930"/>
            <a:ext cx="3749830" cy="266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8222" y="1113309"/>
            <a:ext cx="35283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 append (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8948" y="1126485"/>
            <a:ext cx="51125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(b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atomic-mmap </a:t>
            </a: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(write and 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 memory-</a:t>
            </a:r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maped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files)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45333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99888" y="4797152"/>
            <a:ext cx="4788000" cy="86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4KB-block-unaligned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writes bring obviously highest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1826412" y="1592840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914%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97906"/>
              </p:ext>
            </p:extLst>
          </p:nvPr>
        </p:nvGraphicFramePr>
        <p:xfrm>
          <a:off x="5519936" y="24332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size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4MB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8MB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12MB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7.351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2.041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1.031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0.694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noseFS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204.8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250.98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303.907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271.087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105232" y="3635732"/>
            <a:ext cx="50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of memory-mapped I/O (In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MB/s)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8760296" y="1871520"/>
            <a:ext cx="2314050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+ 26.9x to 389.6x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17516" y="4797152"/>
            <a:ext cx="5364000" cy="86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higher performance with same </a:t>
            </a:r>
            <a:r>
              <a:rPr lang="en-US" altLang="zh-CN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mmap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consistency guarantee </a:t>
            </a:r>
          </a:p>
        </p:txBody>
      </p:sp>
    </p:spTree>
    <p:extLst>
      <p:ext uri="{BB962C8B-B14F-4D97-AF65-F5344CB8AC3E}">
        <p14:creationId xmlns:p14="http://schemas.microsoft.com/office/powerpoint/2010/main" xmlns="" val="30633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Filebench ─ simulate complex workloads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4327" y="2233223"/>
            <a:ext cx="3709398" cy="26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6382" y="2233223"/>
            <a:ext cx="3889884" cy="266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1208" y="1161276"/>
            <a:ext cx="5148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 Fileserver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(128KB files &amp; 1KB I/O sizes)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73693" y="1161276"/>
            <a:ext cx="45101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 Varmail (16KB files &amp; 4KB I/O sizes)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2418585" y="1785025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+ 3.1x to 5.1x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440883" y="1785025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+ 25% to 36%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2192" y="5410787"/>
            <a:ext cx="6750272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noseFS performs better for real world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702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2474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Design Principles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System Implementation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5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1424" y="908721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a dedicated lightweight naming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Bypass the in-memory cache in VFS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high efficiency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Enable the fine-grained locks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high concurrency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Develop a lightweight consistency mechanism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Non-Copy-On-Write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redundant copy overhead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Lightweight journaling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logging overhead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5000"/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Propose a lightweight atomic-mmap</a:t>
            </a:r>
          </a:p>
          <a:p>
            <a:pPr marL="800100" lvl="1" indent="-342900">
              <a:lnSpc>
                <a:spcPct val="12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dirty pages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 consistency with low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26000" y="5157192"/>
            <a:ext cx="9540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noseFS  ─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scalable, efficient and consistency file system for NVMs</a:t>
            </a:r>
          </a:p>
        </p:txBody>
      </p:sp>
    </p:spTree>
    <p:extLst>
      <p:ext uri="{BB962C8B-B14F-4D97-AF65-F5344CB8AC3E}">
        <p14:creationId xmlns:p14="http://schemas.microsoft.com/office/powerpoint/2010/main" xmlns="" val="8582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7368" y="17993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31904" y="2708921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75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44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lightweight consistency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1467" y="2006930"/>
            <a:ext cx="3749830" cy="266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927" y="2006930"/>
            <a:ext cx="3720182" cy="2664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35782" y="1113309"/>
            <a:ext cx="35283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 append (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single 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8088" y="1113309"/>
            <a:ext cx="37930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 random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 (single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45333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27448" y="4797152"/>
            <a:ext cx="4788000" cy="86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4KB-block-unaligned writes bring obviously highest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2653972" y="1592840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914%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7871571" y="1592840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+ 26% to 97%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00056" y="4797152"/>
            <a:ext cx="4716000" cy="86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Copy overhead is larger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overhead of heavy file index tree</a:t>
            </a:r>
          </a:p>
        </p:txBody>
      </p:sp>
    </p:spTree>
    <p:extLst>
      <p:ext uri="{BB962C8B-B14F-4D97-AF65-F5344CB8AC3E}">
        <p14:creationId xmlns:p14="http://schemas.microsoft.com/office/powerpoint/2010/main" xmlns="" val="4294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57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lightweight naming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69"/>
          <a:stretch/>
        </p:blipFill>
        <p:spPr>
          <a:xfrm>
            <a:off x="1391217" y="2326268"/>
            <a:ext cx="4068990" cy="266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470556" y="2326268"/>
            <a:ext cx="3945924" cy="2664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51404" y="1228159"/>
            <a:ext cx="31486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(single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9595" y="1198770"/>
            <a:ext cx="3769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unlink (single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thread)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2495600" y="1831173"/>
            <a:ext cx="2180883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+ 42% to 58%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7464152" y="1831173"/>
            <a:ext cx="2170976" cy="396000"/>
          </a:xfrm>
          <a:prstGeom prst="wedgeRoundRectCallout">
            <a:avLst>
              <a:gd name="adj1" fmla="val -39905"/>
              <a:gd name="adj2" fmla="val 759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+ 107% to 179%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78089" y="5457309"/>
            <a:ext cx="7598478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highly efficient and concurrent directory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38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Non-Volatile Memories (NVMs)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1424" y="1268760"/>
            <a:ext cx="5315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PCM, STT-RAM, 3D-Xpoint</a:t>
            </a:r>
          </a:p>
          <a:p>
            <a:pPr marL="914400" lvl="1" indent="-4572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 performance</a:t>
            </a:r>
          </a:p>
          <a:p>
            <a:pPr marL="914400" lvl="1" indent="-4572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Byte-addressable </a:t>
            </a:r>
          </a:p>
          <a:p>
            <a:pPr marL="914400" lvl="1" indent="-4572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Non-volatile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26943" y="1270698"/>
            <a:ext cx="3841176" cy="2885324"/>
            <a:chOff x="3070680" y="2370807"/>
            <a:chExt cx="3841176" cy="2885324"/>
          </a:xfrm>
        </p:grpSpPr>
        <p:pic>
          <p:nvPicPr>
            <p:cNvPr id="9" name="Picture 4" descr="âDRAMâçå¾çæç´¢ç»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168172">
              <a:off x="3070680" y="3575699"/>
              <a:ext cx="1859939" cy="168043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l="11257" t="7298" r="9946" b="7563"/>
            <a:stretch/>
          </p:blipFill>
          <p:spPr>
            <a:xfrm>
              <a:off x="4628644" y="2370807"/>
              <a:ext cx="990157" cy="78044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TextBox 19"/>
            <p:cNvSpPr txBox="1"/>
            <p:nvPr/>
          </p:nvSpPr>
          <p:spPr>
            <a:xfrm>
              <a:off x="3496633" y="3497486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4" descr="ç¸å³å¾ç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789040"/>
              <a:ext cx="1545323" cy="14616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直接连接符 13"/>
            <p:cNvCxnSpPr/>
            <p:nvPr/>
          </p:nvCxnSpPr>
          <p:spPr>
            <a:xfrm flipV="1">
              <a:off x="3275856" y="3429000"/>
              <a:ext cx="36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123723" y="3177000"/>
              <a:ext cx="1" cy="25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4161026" y="3429000"/>
              <a:ext cx="0" cy="3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064741" y="3429000"/>
              <a:ext cx="1" cy="32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662376" y="3105001"/>
              <a:ext cx="119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Memory Bus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064741" y="3497486"/>
              <a:ext cx="61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NVM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450000" y="5085185"/>
            <a:ext cx="5292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systems need to optimize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NVMs! 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12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88"/>
    </mc:Choice>
    <mc:Fallback>
      <p:transition spd="slow" advTm="3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29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 File Systems (NVMFSs)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908720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NVMs provides only 64-bit atomic writes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CPU may reorder store operations to NVMs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Enforcing write ordering is costly (cacheline flush)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[1-3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6000" y="5449029"/>
            <a:ext cx="5040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urther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 NVMs characteristics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344" y="6165305"/>
            <a:ext cx="91440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J.Condit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E.B.Nightingale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C.Frost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E.Ipek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B.C.Lee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D.Burger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D.Coetzee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“Better I/O through byte-addressable, persistent memory,” SOSP’09.</a:t>
            </a:r>
          </a:p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D.S.Rao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S.Kumar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A.Keshavamurthy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P.Lantz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D.Reddy,R.Sankaran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J.Jackson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“System software for persistent memory,” EuroSys’14.</a:t>
            </a:r>
          </a:p>
          <a:p>
            <a:pPr algn="just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J.Xu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S.Swanson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“NOVA: A log-structured file system for hybrid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volatile/non-volatile main memories,” FAST’</a:t>
            </a:r>
            <a:r>
              <a:rPr lang="it-IT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it-IT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328" y="6165304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1424" y="341390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Improved consistency techniques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 paging 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BPFS [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1])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Journaling 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PMFS [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2])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Log-structuring 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</a:t>
            </a:r>
            <a:r>
              <a:rPr lang="en-US" altLang="zh-CN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[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3])</a:t>
            </a:r>
          </a:p>
        </p:txBody>
      </p:sp>
      <p:sp>
        <p:nvSpPr>
          <p:cNvPr id="12" name="矩形 11"/>
          <p:cNvSpPr/>
          <p:nvPr/>
        </p:nvSpPr>
        <p:spPr>
          <a:xfrm>
            <a:off x="2999656" y="111545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Providing consistency guarantees is costly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76000" y="2997000"/>
            <a:ext cx="5040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educe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cacheline flush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5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NVMFSs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344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11424" y="836713"/>
            <a:ext cx="69847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VFS ─ abstraction layer of file systems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 naming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In-memory cache</a:t>
            </a:r>
          </a:p>
          <a:p>
            <a:pPr lvl="2">
              <a:lnSpc>
                <a:spcPct val="150000"/>
              </a:lnSpc>
              <a:buSzPct val="105000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-  inode, dentry, inode_hashtable, dentry_hashtable </a:t>
            </a:r>
          </a:p>
          <a:p>
            <a:pPr marL="742950" lvl="1" indent="-28575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80376" y="6381328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729896" y="3380032"/>
            <a:ext cx="212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39616" y="3814014"/>
            <a:ext cx="4464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729896" y="3918244"/>
            <a:ext cx="4320000" cy="360000"/>
          </a:xfrm>
          <a:prstGeom prst="roundRect">
            <a:avLst/>
          </a:prstGeom>
          <a:solidFill>
            <a:srgbClr val="FEB64D"/>
          </a:solidFill>
          <a:ln>
            <a:solidFill>
              <a:srgbClr val="FEB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File System (VFS)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925896" y="3380032"/>
            <a:ext cx="212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29896" y="5014482"/>
            <a:ext cx="21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2639616" y="4794085"/>
            <a:ext cx="2196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925896" y="4794085"/>
            <a:ext cx="2196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737616" y="4817338"/>
            <a:ext cx="0" cy="111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71464" y="4759537"/>
            <a:ext cx="720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I/O Bus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023896" y="4817338"/>
            <a:ext cx="0" cy="111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021734" y="4759537"/>
            <a:ext cx="1082098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Memory Bus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729896" y="4354977"/>
            <a:ext cx="2124000" cy="360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FSs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25896" y="5014482"/>
            <a:ext cx="21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4925896" y="4354977"/>
            <a:ext cx="2124000" cy="360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NVMFSs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308000" y="5733256"/>
            <a:ext cx="9576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VFS becomes cumbersome on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NVMs when performing directory operations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079776" y="1892346"/>
            <a:ext cx="75608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5000"/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of in-memory objects cause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 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9" name="矩形 88"/>
          <p:cNvSpPr/>
          <p:nvPr/>
        </p:nvSpPr>
        <p:spPr>
          <a:xfrm>
            <a:off x="3863752" y="2780928"/>
            <a:ext cx="6164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Global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rename_lock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 to scalability bottleneck 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27569" y="3706905"/>
            <a:ext cx="1980000" cy="15120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3206" y="4129096"/>
            <a:ext cx="252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13206" y="4453598"/>
            <a:ext cx="252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13206" y="4777096"/>
            <a:ext cx="252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13206" y="3805096"/>
            <a:ext cx="252000" cy="3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>
          <a:xfrm>
            <a:off x="8065206" y="3967096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94298" y="3823096"/>
            <a:ext cx="54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078274" y="4605544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834298" y="3978043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298" y="4471598"/>
            <a:ext cx="54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079324" y="3823096"/>
            <a:ext cx="54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dirB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31183" y="5151945"/>
            <a:ext cx="1623338" cy="350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dentry_hashtable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84591" y="4706012"/>
            <a:ext cx="15118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seqlock: </a:t>
            </a:r>
          </a:p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rename_lock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7196914" y="3975162"/>
            <a:ext cx="432048" cy="318164"/>
          </a:xfrm>
          <a:prstGeom prst="strip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47328" y="6381328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1344" y="6381328"/>
            <a:ext cx="8961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[1] H.Volos, S.Nalli, S.Panneerselvam, V.Varadarajan, P.Saxena,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M.M.Swift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“Aerie: flexible file-system interfaces to storage-class memory,” EuroSys’14.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J.Kang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B.Zhang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T.Wo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C.Hu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J.Huai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Multilanes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: A providing virtualized storage for </a:t>
            </a:r>
            <a:r>
              <a:rPr lang="en-US" altLang="zh-CN" sz="1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-level virtualization on many cores,” FAST’14.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37896" y="5229232"/>
            <a:ext cx="190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Slow/Block-based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43896" y="5229232"/>
            <a:ext cx="208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Fast/Byte-addressable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9896" y="3872337"/>
            <a:ext cx="4644000" cy="468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1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86" grpId="0"/>
      <p:bldP spid="8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NVMFSs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344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35360" y="908720"/>
            <a:ext cx="835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Journaling technique ─ metadata &amp; data consistency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Copy-On-Write for file data updates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Log only metadata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31904" y="1556792"/>
            <a:ext cx="696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― 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copy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for block-unaligned write operations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76834" y="2020778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― 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is written and flushed twice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24000" y="6021288"/>
            <a:ext cx="10944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Data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is a performance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killer for common file system operations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1544" y="4910721"/>
            <a:ext cx="8244160" cy="687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936512" y="5022124"/>
            <a:ext cx="2160000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5321" y="5022124"/>
            <a:ext cx="1512000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906523" y="3070905"/>
            <a:ext cx="956718" cy="1800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500790" y="2681064"/>
            <a:ext cx="1008000" cy="307777"/>
          </a:xfrm>
          <a:prstGeom prst="rect">
            <a:avLst/>
          </a:prstGeom>
          <a:solidFill>
            <a:srgbClr val="FEB64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252000" y="2681064"/>
            <a:ext cx="1008000" cy="307777"/>
          </a:xfrm>
          <a:prstGeom prst="rect">
            <a:avLst/>
          </a:prstGeom>
          <a:solidFill>
            <a:srgbClr val="FEB64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23545" y="3663975"/>
            <a:ext cx="6846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1: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196013" y="3070906"/>
            <a:ext cx="1139278" cy="18044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285321" y="3590438"/>
            <a:ext cx="11973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2: Initialize and Insert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59650" y="3010397"/>
            <a:ext cx="16996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Copy-On-Write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785620" y="3072539"/>
            <a:ext cx="0" cy="1764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533548" y="3414367"/>
            <a:ext cx="2969652" cy="1228167"/>
          </a:xfrm>
          <a:prstGeom prst="roundRect">
            <a:avLst>
              <a:gd name="adj" fmla="val 78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477783" y="3796228"/>
            <a:ext cx="91082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2: Modify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92055" y="4111206"/>
            <a:ext cx="8306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3: Insert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488325" y="3487059"/>
            <a:ext cx="84029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Copy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35561" y="5022124"/>
            <a:ext cx="4010569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data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71169" y="4249419"/>
            <a:ext cx="8765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block2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>
            <a:stCxn id="107" idx="2"/>
          </p:cNvCxnSpPr>
          <p:nvPr/>
        </p:nvCxnSpPr>
        <p:spPr>
          <a:xfrm>
            <a:off x="3344850" y="3775576"/>
            <a:ext cx="596359" cy="21179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2930340" y="3785060"/>
            <a:ext cx="18000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3338329" y="3780851"/>
            <a:ext cx="180000" cy="216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705832" y="4006336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579832" y="4249419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67113" y="4249419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264995" y="4006336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81728" y="4006336"/>
            <a:ext cx="144000" cy="288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71324" y="4006336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83905" y="4006336"/>
            <a:ext cx="144000" cy="28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20849" y="3559575"/>
            <a:ext cx="21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236849" y="3559575"/>
            <a:ext cx="21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1325" y="4006336"/>
            <a:ext cx="219557" cy="288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226392" y="4006336"/>
            <a:ext cx="112932" cy="288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19200" y="3009177"/>
            <a:ext cx="158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Block-unit Index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6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57" grpId="0" animBg="1"/>
      <p:bldP spid="30" grpId="0"/>
      <p:bldP spid="33" grpId="0"/>
      <p:bldP spid="96" grpId="0"/>
      <p:bldP spid="97" grpId="0"/>
      <p:bldP spid="98" grpId="0"/>
      <p:bldP spid="50" grpId="0"/>
      <p:bldP spid="105" grpId="0" animBg="1"/>
      <p:bldP spid="72" grpId="0" animBg="1"/>
      <p:bldP spid="11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1424" y="1124744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Non-Volatile Memories and NVM File Systems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Principles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System Implementation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Layout and Data Structures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Crash Consistency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Experimental Study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5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Principles 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75927" y="97925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Dedicated lightweight naming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 naming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Synchronization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44879" y="6376243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63021" y="1673066"/>
            <a:ext cx="404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Bypass in-memory cache in VFS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2552" y="2477929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Local locks support highly scalability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828268" y="3429343"/>
            <a:ext cx="1404000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720264" y="3943776"/>
            <a:ext cx="4752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828268" y="4090410"/>
            <a:ext cx="2880000" cy="432000"/>
          </a:xfrm>
          <a:prstGeom prst="roundRect">
            <a:avLst/>
          </a:prstGeom>
          <a:solidFill>
            <a:srgbClr val="FEB64D"/>
          </a:solidFill>
          <a:ln>
            <a:solidFill>
              <a:srgbClr val="FEB6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File System (VFS)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340072" y="3429343"/>
            <a:ext cx="1404000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28268" y="5391309"/>
            <a:ext cx="1404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3719736" y="5117467"/>
            <a:ext cx="1512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304268" y="5117467"/>
            <a:ext cx="31680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57988" y="5117467"/>
            <a:ext cx="0" cy="111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022891" y="5103229"/>
            <a:ext cx="9341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I/O  Bus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870072" y="5117467"/>
            <a:ext cx="0" cy="111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73425" y="5103229"/>
            <a:ext cx="1082098" cy="27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Memory  Bus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28268" y="4581439"/>
            <a:ext cx="1404000" cy="43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FS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76240" y="5391309"/>
            <a:ext cx="2880000" cy="43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                                       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304268" y="4581439"/>
            <a:ext cx="1404000" cy="432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NVMFSs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88072" y="4077382"/>
            <a:ext cx="1404000" cy="93605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noseFS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851876" y="3429343"/>
            <a:ext cx="1404000" cy="4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1167" y="260648"/>
            <a:ext cx="732543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 Efficient </a:t>
            </a:r>
            <a:r>
              <a:rPr lang="en-US" altLang="zh-CN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scalable directory </a:t>
            </a:r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altLang="zh-CN" sz="24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54774" y="5690407"/>
            <a:ext cx="2358932" cy="33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Fast/Byte-addressable  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44535" y="5711846"/>
            <a:ext cx="190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Slow/Block-based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1951" y="2751311"/>
            <a:ext cx="8015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Fine-grained rename locks instead of the global rename_lock in VFS</a:t>
            </a:r>
          </a:p>
        </p:txBody>
      </p:sp>
      <p:sp>
        <p:nvSpPr>
          <p:cNvPr id="61" name="矩形 60"/>
          <p:cNvSpPr/>
          <p:nvPr/>
        </p:nvSpPr>
        <p:spPr>
          <a:xfrm>
            <a:off x="1091951" y="1981054"/>
            <a:ext cx="874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Simple and efficient global hash table for the file/directory organization in NVMs</a:t>
            </a:r>
          </a:p>
        </p:txBody>
      </p:sp>
      <p:sp>
        <p:nvSpPr>
          <p:cNvPr id="3" name="矩形 2"/>
          <p:cNvSpPr/>
          <p:nvPr/>
        </p:nvSpPr>
        <p:spPr>
          <a:xfrm>
            <a:off x="6816080" y="4000749"/>
            <a:ext cx="1530000" cy="1044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56072" y="4000749"/>
            <a:ext cx="2988000" cy="1044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7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Principles 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1424" y="90872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Lightweight consistency mechanism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Non-Copy-On-Write</a:t>
            </a:r>
          </a:p>
          <a:p>
            <a:pPr marL="800100" lvl="1" indent="-342900">
              <a:lnSpc>
                <a:spcPct val="150000"/>
              </a:lnSpc>
              <a:buSzPct val="105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Lightweight journaling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80376" y="6376243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78000" y="5949280"/>
            <a:ext cx="9036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High performance,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and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consistency guarantees</a:t>
            </a:r>
          </a:p>
        </p:txBody>
      </p:sp>
      <p:sp>
        <p:nvSpPr>
          <p:cNvPr id="12" name="矩形 11"/>
          <p:cNvSpPr/>
          <p:nvPr/>
        </p:nvSpPr>
        <p:spPr>
          <a:xfrm>
            <a:off x="4224664" y="1556792"/>
            <a:ext cx="78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Eliminate copy overhead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introduced by block-based Copy-On-Write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55840" y="2034590"/>
            <a:ext cx="7388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  Reduce </a:t>
            </a:r>
            <a:r>
              <a:rPr lang="en-US" altLang="zh-C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metadata content writing and flushing overhead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17282" y="4973782"/>
            <a:ext cx="7632000" cy="687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08168" y="5069254"/>
            <a:ext cx="2160000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51984" y="5069254"/>
            <a:ext cx="1512000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94666" y="5069254"/>
            <a:ext cx="3313135" cy="47768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data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707984" y="3132369"/>
            <a:ext cx="927954" cy="17377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56196" y="2738709"/>
            <a:ext cx="1008000" cy="307777"/>
          </a:xfrm>
          <a:prstGeom prst="rect">
            <a:avLst/>
          </a:prstGeom>
          <a:solidFill>
            <a:srgbClr val="FEB64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8089801" y="3140086"/>
            <a:ext cx="864000" cy="1728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276196" y="3356580"/>
            <a:ext cx="108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1: Initialize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(invalid)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71461" y="3322207"/>
            <a:ext cx="93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only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31044" y="3109900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259449" y="3429000"/>
            <a:ext cx="3594975" cy="1256750"/>
          </a:xfrm>
          <a:prstGeom prst="roundRect">
            <a:avLst>
              <a:gd name="adj" fmla="val 60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48811" y="4280783"/>
            <a:ext cx="8765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block2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0733" y="4054650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45053" y="4280783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30514" y="3585619"/>
            <a:ext cx="91082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1: Modify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55484" y="3932932"/>
            <a:ext cx="90281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2: Split &amp;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65537" y="4291782"/>
            <a:ext cx="1080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3: Insert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(valid)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648524" y="3882662"/>
            <a:ext cx="756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2: Log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28933" y="3049215"/>
            <a:ext cx="1948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Non-Copy-On-Write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93107" y="3616423"/>
            <a:ext cx="288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 flipH="1">
            <a:off x="2578900" y="3837970"/>
            <a:ext cx="18000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878223" y="3616423"/>
            <a:ext cx="652691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824543" y="4054650"/>
            <a:ext cx="126430" cy="288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3647232" y="2738709"/>
            <a:ext cx="1008000" cy="307777"/>
          </a:xfrm>
          <a:prstGeom prst="rect">
            <a:avLst/>
          </a:prstGeom>
          <a:solidFill>
            <a:srgbClr val="FEB64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2011" y="3049215"/>
            <a:ext cx="1476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Byte-unit Index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522190" y="3616423"/>
            <a:ext cx="652691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6144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166157" y="3616423"/>
            <a:ext cx="652691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7168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3325173" y="3828214"/>
            <a:ext cx="180000" cy="216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3397261" y="4280783"/>
            <a:ext cx="72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block1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482973" y="4054650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699706" y="4054650"/>
            <a:ext cx="144000" cy="288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41349" y="4054650"/>
            <a:ext cx="468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653930" y="4054650"/>
            <a:ext cx="144000" cy="28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482973" y="4054650"/>
            <a:ext cx="216000" cy="288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直接箭头连接符 182"/>
          <p:cNvCxnSpPr>
            <a:endCxn id="178" idx="0"/>
          </p:cNvCxnSpPr>
          <p:nvPr/>
        </p:nvCxnSpPr>
        <p:spPr>
          <a:xfrm>
            <a:off x="3890199" y="3844542"/>
            <a:ext cx="785151" cy="21010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endCxn id="176" idx="0"/>
          </p:cNvCxnSpPr>
          <p:nvPr/>
        </p:nvCxnSpPr>
        <p:spPr>
          <a:xfrm>
            <a:off x="3436173" y="3815394"/>
            <a:ext cx="216000" cy="23925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H="1">
            <a:off x="3917157" y="3825333"/>
            <a:ext cx="540000" cy="21600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2878221" y="3614759"/>
            <a:ext cx="1944000" cy="2072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02946" y="303039"/>
            <a:ext cx="694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 Highly </a:t>
            </a:r>
            <a:r>
              <a:rPr lang="en-US" altLang="zh-CN" sz="24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consistency guarantees</a:t>
            </a:r>
          </a:p>
        </p:txBody>
      </p:sp>
    </p:spTree>
    <p:extLst>
      <p:ext uri="{BB962C8B-B14F-4D97-AF65-F5344CB8AC3E}">
        <p14:creationId xmlns:p14="http://schemas.microsoft.com/office/powerpoint/2010/main" xmlns="" val="26987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34" grpId="0"/>
      <p:bldP spid="35" grpId="0" animBg="1"/>
      <p:bldP spid="43" grpId="0"/>
      <p:bldP spid="59" grpId="0"/>
      <p:bldP spid="60" grpId="0"/>
      <p:bldP spid="64" grpId="0"/>
      <p:bldP spid="82" grpId="0"/>
      <p:bldP spid="130" grpId="0" animBg="1"/>
      <p:bldP spid="6" grpId="0"/>
      <p:bldP spid="168" grpId="0" animBg="1"/>
      <p:bldP spid="169" grpId="0" animBg="1"/>
      <p:bldP spid="178" grpId="0" animBg="1"/>
      <p:bldP spid="179" grpId="0" animBg="1"/>
      <p:bldP spid="182" grpId="0" animBg="1"/>
      <p:bldP spid="1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17356</TotalTime>
  <Words>3993</Words>
  <Application>Microsoft Office PowerPoint</Application>
  <PresentationFormat>自定义</PresentationFormat>
  <Paragraphs>608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Independent Scholarly Article Ranking</dc:title>
  <dc:creator>Administrator</dc:creator>
  <cp:lastModifiedBy>shuai.ma</cp:lastModifiedBy>
  <cp:revision>2454</cp:revision>
  <dcterms:modified xsi:type="dcterms:W3CDTF">2018-10-10T01:30:40Z</dcterms:modified>
</cp:coreProperties>
</file>