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4" r:id="rId3"/>
    <p:sldId id="267" r:id="rId4"/>
    <p:sldId id="318" r:id="rId5"/>
    <p:sldId id="317" r:id="rId6"/>
    <p:sldId id="320" r:id="rId7"/>
    <p:sldId id="316" r:id="rId8"/>
    <p:sldId id="321" r:id="rId9"/>
    <p:sldId id="307" r:id="rId10"/>
    <p:sldId id="274" r:id="rId11"/>
    <p:sldId id="276" r:id="rId12"/>
    <p:sldId id="296" r:id="rId13"/>
    <p:sldId id="308" r:id="rId14"/>
    <p:sldId id="282" r:id="rId15"/>
    <p:sldId id="281" r:id="rId16"/>
    <p:sldId id="309" r:id="rId17"/>
    <p:sldId id="284" r:id="rId18"/>
    <p:sldId id="299" r:id="rId19"/>
    <p:sldId id="310" r:id="rId20"/>
    <p:sldId id="312" r:id="rId21"/>
    <p:sldId id="311" r:id="rId22"/>
    <p:sldId id="305" r:id="rId23"/>
    <p:sldId id="303" r:id="rId24"/>
    <p:sldId id="306" r:id="rId25"/>
    <p:sldId id="302" r:id="rId26"/>
    <p:sldId id="313" r:id="rId27"/>
    <p:sldId id="287" r:id="rId28"/>
    <p:sldId id="297" r:id="rId29"/>
    <p:sldId id="323" r:id="rId30"/>
    <p:sldId id="314" r:id="rId31"/>
    <p:sldId id="290" r:id="rId32"/>
    <p:sldId id="292" r:id="rId33"/>
    <p:sldId id="315" r:id="rId34"/>
    <p:sldId id="325" r:id="rId35"/>
    <p:sldId id="322" r:id="rId36"/>
    <p:sldId id="32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A1E"/>
    <a:srgbClr val="FF9900"/>
    <a:srgbClr val="FFFFFF"/>
    <a:srgbClr val="003300"/>
    <a:srgbClr val="FFFF99"/>
    <a:srgbClr val="00CC66"/>
    <a:srgbClr val="00CC99"/>
    <a:srgbClr val="00FFCC"/>
    <a:srgbClr val="006666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385" autoAdjust="0"/>
    <p:restoredTop sz="94660"/>
  </p:normalViewPr>
  <p:slideViewPr>
    <p:cSldViewPr>
      <p:cViewPr>
        <p:scale>
          <a:sx n="70" d="100"/>
          <a:sy n="70" d="100"/>
        </p:scale>
        <p:origin x="-9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doc\data_quality\distributed_consistency_checking\slides\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doc\data_quality\distributed_consistency_checking\slides\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doc\data_quality\distributed_consistency_checking\slides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948089822105569"/>
          <c:y val="5.1400554097404488E-2"/>
          <c:w val="0.85255600625679362"/>
          <c:h val="0.79822506561679785"/>
        </c:manualLayout>
      </c:layout>
      <c:lineChart>
        <c:grouping val="standard"/>
        <c:ser>
          <c:idx val="1"/>
          <c:order val="0"/>
          <c:tx>
            <c:v>CentralDetect</c:v>
          </c:tx>
          <c:spPr>
            <a:ln w="15875">
              <a:solidFill>
                <a:srgbClr val="C00000"/>
              </a:solidFill>
            </a:ln>
          </c:spPr>
          <c:marker>
            <c:symbol val="square"/>
            <c:size val="5"/>
          </c:marker>
          <c:val>
            <c:numRef>
              <c:f>Sheet1!$F$1:$F$10</c:f>
              <c:numCache>
                <c:formatCode>General</c:formatCode>
                <c:ptCount val="10"/>
                <c:pt idx="0">
                  <c:v>19.774999999999999</c:v>
                </c:pt>
                <c:pt idx="1">
                  <c:v>39.741</c:v>
                </c:pt>
                <c:pt idx="2">
                  <c:v>59.305</c:v>
                </c:pt>
                <c:pt idx="3">
                  <c:v>78.566999999999993</c:v>
                </c:pt>
                <c:pt idx="4">
                  <c:v>96.710000000000022</c:v>
                </c:pt>
                <c:pt idx="5">
                  <c:v>113.12599999999998</c:v>
                </c:pt>
                <c:pt idx="6">
                  <c:v>129.16</c:v>
                </c:pt>
                <c:pt idx="7">
                  <c:v>147.27599999999998</c:v>
                </c:pt>
                <c:pt idx="8">
                  <c:v>161.19</c:v>
                </c:pt>
                <c:pt idx="9">
                  <c:v>177.61199999999999</c:v>
                </c:pt>
              </c:numCache>
            </c:numRef>
          </c:val>
        </c:ser>
        <c:ser>
          <c:idx val="2"/>
          <c:order val="1"/>
          <c:tx>
            <c:v>PatternDetect</c:v>
          </c:tx>
          <c:spPr>
            <a:ln w="15875">
              <a:solidFill>
                <a:schemeClr val="accent1">
                  <a:lumMod val="50000"/>
                </a:schemeClr>
              </a:solidFill>
              <a:prstDash val="dash"/>
            </a:ln>
          </c:spPr>
          <c:marker>
            <c:symbol val="square"/>
            <c:size val="5"/>
            <c:spPr>
              <a:noFill/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val>
            <c:numRef>
              <c:f>Sheet1!$G$1:$G$10</c:f>
              <c:numCache>
                <c:formatCode>General</c:formatCode>
                <c:ptCount val="10"/>
                <c:pt idx="0">
                  <c:v>8.011000000000001</c:v>
                </c:pt>
                <c:pt idx="1">
                  <c:v>16.113000000000014</c:v>
                </c:pt>
                <c:pt idx="2">
                  <c:v>24.084</c:v>
                </c:pt>
                <c:pt idx="3">
                  <c:v>31.888999999999989</c:v>
                </c:pt>
                <c:pt idx="4">
                  <c:v>39.554000000000002</c:v>
                </c:pt>
                <c:pt idx="5">
                  <c:v>47.552</c:v>
                </c:pt>
                <c:pt idx="6">
                  <c:v>54.547000000000004</c:v>
                </c:pt>
                <c:pt idx="7">
                  <c:v>61.628000000000029</c:v>
                </c:pt>
                <c:pt idx="8">
                  <c:v>69.403000000000006</c:v>
                </c:pt>
                <c:pt idx="9">
                  <c:v>76.266999999999996</c:v>
                </c:pt>
              </c:numCache>
            </c:numRef>
          </c:val>
        </c:ser>
        <c:marker val="1"/>
        <c:axId val="80059776"/>
        <c:axId val="73897472"/>
      </c:lineChart>
      <c:catAx>
        <c:axId val="80059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3897472"/>
        <c:crosses val="autoZero"/>
        <c:auto val="1"/>
        <c:lblAlgn val="ctr"/>
        <c:lblOffset val="100"/>
      </c:catAx>
      <c:valAx>
        <c:axId val="73897472"/>
        <c:scaling>
          <c:orientation val="minMax"/>
        </c:scaling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00597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4718760826037686"/>
          <c:y val="9.203837814587576E-2"/>
          <c:w val="0.32222233965720776"/>
          <c:h val="0.17191443042863819"/>
        </c:manualLayout>
      </c:layout>
      <c:spPr>
        <a:solidFill>
          <a:schemeClr val="bg1"/>
        </a:solidFill>
      </c:spPr>
      <c:txPr>
        <a:bodyPr/>
        <a:lstStyle/>
        <a:p>
          <a:pPr>
            <a:defRPr sz="12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9.8571741032371027E-2"/>
          <c:y val="4.9180596611470083E-2"/>
          <c:w val="0.86169203849519005"/>
          <c:h val="0.80693959766657231"/>
        </c:manualLayout>
      </c:layout>
      <c:lineChart>
        <c:grouping val="standard"/>
        <c:ser>
          <c:idx val="1"/>
          <c:order val="0"/>
          <c:tx>
            <c:v>CentralDetect</c:v>
          </c:tx>
          <c:spPr>
            <a:ln w="15875">
              <a:solidFill>
                <a:srgbClr val="C00000"/>
              </a:solidFill>
            </a:ln>
          </c:spPr>
          <c:marker>
            <c:symbol val="squar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Sheet2!$E$1:$E$5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Sheet2!$F$1:$F$5</c:f>
              <c:numCache>
                <c:formatCode>General</c:formatCode>
                <c:ptCount val="5"/>
                <c:pt idx="0">
                  <c:v>34.997</c:v>
                </c:pt>
                <c:pt idx="1">
                  <c:v>50.673000000000002</c:v>
                </c:pt>
                <c:pt idx="2">
                  <c:v>66.214000000000027</c:v>
                </c:pt>
                <c:pt idx="3">
                  <c:v>80.816999999999993</c:v>
                </c:pt>
                <c:pt idx="4">
                  <c:v>96.405000000000001</c:v>
                </c:pt>
              </c:numCache>
            </c:numRef>
          </c:val>
        </c:ser>
        <c:ser>
          <c:idx val="2"/>
          <c:order val="1"/>
          <c:tx>
            <c:v>PatternDetect</c:v>
          </c:tx>
          <c:spPr>
            <a:ln w="15875">
              <a:solidFill>
                <a:schemeClr val="accent1">
                  <a:lumMod val="50000"/>
                </a:schemeClr>
              </a:solidFill>
              <a:prstDash val="dash"/>
            </a:ln>
          </c:spPr>
          <c:marker>
            <c:symbol val="square"/>
            <c:size val="5"/>
            <c:spPr>
              <a:noFill/>
              <a:ln>
                <a:solidFill>
                  <a:srgbClr val="4F81BD">
                    <a:lumMod val="50000"/>
                  </a:srgbClr>
                </a:solidFill>
              </a:ln>
            </c:spPr>
          </c:marker>
          <c:cat>
            <c:numRef>
              <c:f>Sheet2!$E$1:$E$5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Sheet2!$G$1:$G$5</c:f>
              <c:numCache>
                <c:formatCode>General</c:formatCode>
                <c:ptCount val="5"/>
                <c:pt idx="0">
                  <c:v>17.559999999999999</c:v>
                </c:pt>
                <c:pt idx="1">
                  <c:v>22.879000000000001</c:v>
                </c:pt>
                <c:pt idx="2">
                  <c:v>27.774000000000001</c:v>
                </c:pt>
                <c:pt idx="3">
                  <c:v>33.453000000000003</c:v>
                </c:pt>
                <c:pt idx="4">
                  <c:v>40.181000000000004</c:v>
                </c:pt>
              </c:numCache>
            </c:numRef>
          </c:val>
        </c:ser>
        <c:marker val="1"/>
        <c:axId val="73950720"/>
        <c:axId val="73952640"/>
      </c:lineChart>
      <c:catAx>
        <c:axId val="7395072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3952640"/>
        <c:crosses val="autoZero"/>
        <c:auto val="1"/>
        <c:lblAlgn val="ctr"/>
        <c:lblOffset val="100"/>
        <c:tickLblSkip val="1"/>
      </c:catAx>
      <c:valAx>
        <c:axId val="73952640"/>
        <c:scaling>
          <c:orientation val="minMax"/>
        </c:scaling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39507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4359715102726298"/>
          <c:y val="9.6348305299047046E-2"/>
          <c:w val="0.34228187919463166"/>
          <c:h val="0.17077214185436149"/>
        </c:manualLayout>
      </c:layout>
      <c:spPr>
        <a:solidFill>
          <a:schemeClr val="bg1"/>
        </a:solidFill>
      </c:spPr>
      <c:txPr>
        <a:bodyPr/>
        <a:lstStyle/>
        <a:p>
          <a:pPr>
            <a:defRPr sz="12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265507436570428"/>
          <c:y val="5.1400554097404488E-2"/>
          <c:w val="0.85594203849518957"/>
          <c:h val="0.79822506561679785"/>
        </c:manualLayout>
      </c:layout>
      <c:lineChart>
        <c:grouping val="standard"/>
        <c:ser>
          <c:idx val="0"/>
          <c:order val="0"/>
          <c:tx>
            <c:v>PatternDetect</c:v>
          </c:tx>
          <c:spPr>
            <a:ln w="15875">
              <a:solidFill>
                <a:schemeClr val="accent1">
                  <a:lumMod val="50000"/>
                </a:schemeClr>
              </a:solidFill>
              <a:prstDash val="dash"/>
            </a:ln>
          </c:spPr>
          <c:marker>
            <c:symbol val="square"/>
            <c:size val="5"/>
            <c:spPr>
              <a:noFill/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numRef>
              <c:f>Sheet3!$A$1:$A$11</c:f>
              <c:numCache>
                <c:formatCode>General</c:formatCode>
                <c:ptCount val="11"/>
                <c:pt idx="0">
                  <c:v>1.0000000000000005E-2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Sheet3!$E$1:$E$11</c:f>
              <c:numCache>
                <c:formatCode>General</c:formatCode>
                <c:ptCount val="11"/>
                <c:pt idx="0">
                  <c:v>1141.1599999999999</c:v>
                </c:pt>
                <c:pt idx="1">
                  <c:v>1141.1599999999999</c:v>
                </c:pt>
                <c:pt idx="2">
                  <c:v>1141.1599999999999</c:v>
                </c:pt>
                <c:pt idx="3">
                  <c:v>1141.1599999999999</c:v>
                </c:pt>
                <c:pt idx="4">
                  <c:v>1141.1599999999999</c:v>
                </c:pt>
                <c:pt idx="5">
                  <c:v>1141.1599999999999</c:v>
                </c:pt>
                <c:pt idx="6">
                  <c:v>1141.1599999999999</c:v>
                </c:pt>
                <c:pt idx="7">
                  <c:v>1141.1599999999999</c:v>
                </c:pt>
                <c:pt idx="8">
                  <c:v>1141.1599999999999</c:v>
                </c:pt>
                <c:pt idx="9">
                  <c:v>1141.1599999999999</c:v>
                </c:pt>
                <c:pt idx="10">
                  <c:v>1141.1599999999999</c:v>
                </c:pt>
              </c:numCache>
            </c:numRef>
          </c:val>
        </c:ser>
        <c:ser>
          <c:idx val="1"/>
          <c:order val="1"/>
          <c:tx>
            <c:v>MinePatternDetect</c:v>
          </c:tx>
          <c:spPr>
            <a:ln w="15875">
              <a:solidFill>
                <a:srgbClr val="00B050"/>
              </a:solidFill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Sheet3!$A$1:$A$11</c:f>
              <c:numCache>
                <c:formatCode>General</c:formatCode>
                <c:ptCount val="11"/>
                <c:pt idx="0">
                  <c:v>1.0000000000000005E-2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Sheet3!$F$1:$F$11</c:f>
              <c:numCache>
                <c:formatCode>General</c:formatCode>
                <c:ptCount val="11"/>
                <c:pt idx="0">
                  <c:v>200.46100000000001</c:v>
                </c:pt>
                <c:pt idx="1">
                  <c:v>427.38099999999974</c:v>
                </c:pt>
                <c:pt idx="2">
                  <c:v>652.80799999999942</c:v>
                </c:pt>
                <c:pt idx="3">
                  <c:v>750.27700000000004</c:v>
                </c:pt>
                <c:pt idx="4">
                  <c:v>1003.201</c:v>
                </c:pt>
                <c:pt idx="5">
                  <c:v>1003.201</c:v>
                </c:pt>
                <c:pt idx="6">
                  <c:v>1077.913</c:v>
                </c:pt>
                <c:pt idx="7">
                  <c:v>1077.913</c:v>
                </c:pt>
                <c:pt idx="8">
                  <c:v>1077.913</c:v>
                </c:pt>
                <c:pt idx="9">
                  <c:v>1077.913</c:v>
                </c:pt>
                <c:pt idx="10">
                  <c:v>1077.913</c:v>
                </c:pt>
              </c:numCache>
            </c:numRef>
          </c:val>
        </c:ser>
        <c:marker val="1"/>
        <c:axId val="73969024"/>
        <c:axId val="86377984"/>
      </c:lineChart>
      <c:catAx>
        <c:axId val="7396902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6377984"/>
        <c:crosses val="autoZero"/>
        <c:auto val="1"/>
        <c:lblAlgn val="ctr"/>
        <c:lblOffset val="100"/>
      </c:catAx>
      <c:valAx>
        <c:axId val="86377984"/>
        <c:scaling>
          <c:orientation val="minMax"/>
        </c:scaling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39690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581234963026506"/>
          <c:y val="0.5924440588994172"/>
          <c:w val="0.35308080209545906"/>
          <c:h val="0.21948485252902733"/>
        </c:manualLayout>
      </c:layout>
      <c:spPr>
        <a:solidFill>
          <a:schemeClr val="bg1"/>
        </a:solidFill>
      </c:spPr>
      <c:txPr>
        <a:bodyPr/>
        <a:lstStyle/>
        <a:p>
          <a:pPr>
            <a:defRPr sz="12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3E4DF-F2F7-4636-BE21-F05B959750DC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28A0-A202-455A-A29F-6BF4DCC1C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28A0-A202-455A-A29F-6BF4DCC1CD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28A0-A202-455A-A29F-6BF4DCC1CDF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553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50000"/>
                  </a:schemeClr>
                </a:solidFill>
              </a:rPr>
              <a:t>Heiko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 M</a:t>
            </a:r>
            <a:r>
              <a:rPr lang="de-DE" sz="800" dirty="0" smtClean="0">
                <a:solidFill>
                  <a:schemeClr val="accent1">
                    <a:lumMod val="50000"/>
                  </a:schemeClr>
                </a:solidFill>
              </a:rPr>
              <a:t>üller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5532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accent1">
                    <a:lumMod val="50000"/>
                  </a:schemeClr>
                </a:solidFill>
              </a:rPr>
              <a:t>Detecting Inconsistencies in Distributed Data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– ICDE 2010 – Long Beach, CA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UOE_lfcs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929845" cy="278285"/>
          </a:xfrm>
          <a:prstGeom prst="rect">
            <a:avLst/>
          </a:prstGeom>
        </p:spPr>
      </p:pic>
      <p:pic>
        <p:nvPicPr>
          <p:cNvPr id="11" name="Picture 10" descr="InformaticsUni_CMYK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2230" y="6534925"/>
            <a:ext cx="1029370" cy="24687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09600"/>
            <a:ext cx="91440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6200" y="6553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50000"/>
                  </a:schemeClr>
                </a:solidFill>
              </a:rPr>
              <a:t>Heiko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 M</a:t>
            </a:r>
            <a:r>
              <a:rPr lang="de-DE" sz="800" dirty="0" smtClean="0">
                <a:solidFill>
                  <a:schemeClr val="accent1">
                    <a:lumMod val="50000"/>
                  </a:schemeClr>
                </a:solidFill>
              </a:rPr>
              <a:t>üller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5532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accent1">
                    <a:lumMod val="50000"/>
                  </a:schemeClr>
                </a:solidFill>
              </a:rPr>
              <a:t>Detecting Inconsistencies in Distributed Data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– ICDE 2010 – Long Beach, CA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UOE_lfcs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929845" cy="278285"/>
          </a:xfrm>
          <a:prstGeom prst="rect">
            <a:avLst/>
          </a:prstGeom>
        </p:spPr>
      </p:pic>
      <p:pic>
        <p:nvPicPr>
          <p:cNvPr id="9" name="Picture 8" descr="InformaticsUni_CMYK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2230" y="6534925"/>
            <a:ext cx="1029370" cy="246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54D4-FDBD-4003-814C-C468EE58AE1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AC09-65E4-4F68-A31A-7E866FEEC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nformaticsUni_CMYK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4068" y="6203732"/>
            <a:ext cx="2362200" cy="566530"/>
          </a:xfrm>
          <a:prstGeom prst="rect">
            <a:avLst/>
          </a:prstGeom>
        </p:spPr>
      </p:pic>
      <p:pic>
        <p:nvPicPr>
          <p:cNvPr id="3" name="Picture 2" descr="UOE_lfcs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68" y="123497"/>
            <a:ext cx="3810000" cy="5494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600200"/>
            <a:ext cx="86868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Detecting Inconsistencies in Distributed Data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505200"/>
            <a:ext cx="86868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Wenfei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Fan</a:t>
            </a:r>
          </a:p>
          <a:p>
            <a:pPr algn="ctr"/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Floris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Geerts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Shuai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Ma</a:t>
            </a:r>
          </a:p>
          <a:p>
            <a:pPr algn="ctr"/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Heiko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Müller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Detecting Constraint Violations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centralized setting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violations of a set of CFDs can be detected using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two SQL queries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14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How to detect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violations in a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distributed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setting?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667000"/>
            <a:ext cx="868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(cont.)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376" y="1724025"/>
          <a:ext cx="763662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6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5376" y="3810000"/>
          <a:ext cx="7636624" cy="141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5376" y="5541818"/>
          <a:ext cx="7636624" cy="70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752600"/>
            <a:ext cx="6096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810000"/>
            <a:ext cx="6096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562600"/>
            <a:ext cx="60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2950" y="1724025"/>
          <a:ext cx="763662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6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42950" y="3810000"/>
          <a:ext cx="7636624" cy="141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2950" y="5543550"/>
          <a:ext cx="7636624" cy="70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28600" y="914400"/>
            <a:ext cx="8686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Detecting Constraint Violations (cont.)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57600" y="1524000"/>
            <a:ext cx="5334000" cy="1524000"/>
            <a:chOff x="3505200" y="1981200"/>
            <a:chExt cx="5334000" cy="1524000"/>
          </a:xfrm>
        </p:grpSpPr>
        <p:sp>
          <p:nvSpPr>
            <p:cNvPr id="18" name="Rounded Rectangle 17"/>
            <p:cNvSpPr/>
            <p:nvPr/>
          </p:nvSpPr>
          <p:spPr>
            <a:xfrm>
              <a:off x="3505200" y="1981200"/>
              <a:ext cx="5334000" cy="1524000"/>
            </a:xfrm>
            <a:prstGeom prst="roundRect">
              <a:avLst>
                <a:gd name="adj" fmla="val 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  <a:p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Inconsistent  </a:t>
              </a:r>
              <a:r>
                <a:rPr lang="en-US" sz="2400" i="1" dirty="0" err="1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tuples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 may be 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distributed across different sites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en-US" sz="24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81400" y="2057400"/>
              <a:ext cx="5181600" cy="381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Violations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4019490"/>
            <a:ext cx="8534400" cy="222891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Detecting Constraint Violations (cont.)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 a centralized setting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violations of a set of CFDs can be detected using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two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SQL queries.</a:t>
            </a:r>
          </a:p>
          <a:p>
            <a:pPr defTabSz="457200"/>
            <a:endParaRPr lang="en-US" sz="14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How to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detect violations in a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distributed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setting?</a:t>
            </a:r>
          </a:p>
          <a:p>
            <a:pPr defTabSz="457200"/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Data shipment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required to detect violations.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667000"/>
            <a:ext cx="868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038600"/>
            <a:ext cx="7696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1)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	Violation detection as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optimization problem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2)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	Establish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complexity bounds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3)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	Efficient and scalable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 algorithms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for violation detection.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4114800"/>
            <a:ext cx="8382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Contributions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Detecting Inconsistencies in Distributed Data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Given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 set of CFDs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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{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}, and a fragmented relation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{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i="1" baseline="-25000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k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}.</a:t>
            </a:r>
          </a:p>
        </p:txBody>
      </p:sp>
      <p:sp>
        <p:nvSpPr>
          <p:cNvPr id="4" name="Oval 3"/>
          <p:cNvSpPr/>
          <p:nvPr/>
        </p:nvSpPr>
        <p:spPr>
          <a:xfrm>
            <a:off x="4191000" y="30480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3048000" y="3962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</a:t>
            </a:r>
            <a:r>
              <a:rPr lang="en-US" sz="2000" b="1" baseline="-25000" dirty="0" smtClean="0"/>
              <a:t>5</a:t>
            </a:r>
            <a:endParaRPr lang="en-US" sz="20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5334000" y="3962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429000" y="5105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</a:t>
            </a:r>
            <a:r>
              <a:rPr lang="en-US" sz="2000" b="1" baseline="-25000" dirty="0" smtClean="0"/>
              <a:t>4</a:t>
            </a:r>
            <a:endParaRPr lang="en-US" sz="2000" b="1" baseline="-25000" dirty="0"/>
          </a:p>
        </p:txBody>
      </p:sp>
      <p:sp>
        <p:nvSpPr>
          <p:cNvPr id="9" name="Oval 8"/>
          <p:cNvSpPr/>
          <p:nvPr/>
        </p:nvSpPr>
        <p:spPr>
          <a:xfrm>
            <a:off x="4953000" y="5105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rot="5400000">
            <a:off x="3812708" y="3584108"/>
            <a:ext cx="375584" cy="6041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8" idx="1"/>
          </p:cNvCxnSpPr>
          <p:nvPr/>
        </p:nvCxnSpPr>
        <p:spPr>
          <a:xfrm rot="16200000" flipH="1">
            <a:off x="3238500" y="4914900"/>
            <a:ext cx="492592" cy="11159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2"/>
          </p:cNvCxnSpPr>
          <p:nvPr/>
        </p:nvCxnSpPr>
        <p:spPr>
          <a:xfrm>
            <a:off x="4191000" y="5486400"/>
            <a:ext cx="76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4"/>
          </p:cNvCxnSpPr>
          <p:nvPr/>
        </p:nvCxnSpPr>
        <p:spPr>
          <a:xfrm rot="5400000" flipH="1" flipV="1">
            <a:off x="5412908" y="4914900"/>
            <a:ext cx="492592" cy="11159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6" idx="1"/>
          </p:cNvCxnSpPr>
          <p:nvPr/>
        </p:nvCxnSpPr>
        <p:spPr>
          <a:xfrm rot="16200000" flipH="1">
            <a:off x="4955708" y="3584108"/>
            <a:ext cx="375584" cy="6041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6"/>
            <a:endCxn id="6" idx="2"/>
          </p:cNvCxnSpPr>
          <p:nvPr/>
        </p:nvCxnSpPr>
        <p:spPr>
          <a:xfrm>
            <a:off x="3810000" y="4343400"/>
            <a:ext cx="152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9" idx="1"/>
          </p:cNvCxnSpPr>
          <p:nvPr/>
        </p:nvCxnSpPr>
        <p:spPr>
          <a:xfrm rot="16200000" flipH="1">
            <a:off x="4079408" y="4231808"/>
            <a:ext cx="604184" cy="13661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  <a:endCxn id="8" idx="7"/>
          </p:cNvCxnSpPr>
          <p:nvPr/>
        </p:nvCxnSpPr>
        <p:spPr>
          <a:xfrm rot="5400000">
            <a:off x="4460408" y="4231808"/>
            <a:ext cx="604184" cy="13661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0"/>
            <a:endCxn id="4" idx="4"/>
          </p:cNvCxnSpPr>
          <p:nvPr/>
        </p:nvCxnSpPr>
        <p:spPr>
          <a:xfrm rot="5400000" flipH="1" flipV="1">
            <a:off x="3543300" y="4076700"/>
            <a:ext cx="1295400" cy="7620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0"/>
            <a:endCxn id="4" idx="4"/>
          </p:cNvCxnSpPr>
          <p:nvPr/>
        </p:nvCxnSpPr>
        <p:spPr>
          <a:xfrm rot="16200000" flipV="1">
            <a:off x="4305300" y="4076700"/>
            <a:ext cx="1295400" cy="7620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00600" y="28194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943600" y="37338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562600" y="56388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514600" y="566928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133600" y="37338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0400" y="3733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29400" y="563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57400" y="563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76400" y="3733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14400"/>
            <a:ext cx="8686800" cy="358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Detecting Inconsistencies in Distributed Data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Given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 set of CFDs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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{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}, and a fragmented relation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{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b="1" i="1" baseline="-25000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k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}.</a:t>
            </a:r>
          </a:p>
          <a:p>
            <a:pPr defTabSz="457200"/>
            <a:endParaRPr lang="en-US" sz="14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Find all violations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of CFDs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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in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with …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	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minimal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data shipment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(number of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tuples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), or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	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minimal overall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response time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(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shipment + local detection)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362325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82905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4572000"/>
            <a:ext cx="8534400" cy="1619310"/>
            <a:chOff x="304800" y="4019490"/>
            <a:chExt cx="8534400" cy="1619310"/>
          </a:xfrm>
        </p:grpSpPr>
        <p:sp>
          <p:nvSpPr>
            <p:cNvPr id="11" name="Rounded Rectangle 10"/>
            <p:cNvSpPr/>
            <p:nvPr/>
          </p:nvSpPr>
          <p:spPr>
            <a:xfrm>
              <a:off x="304800" y="4019490"/>
              <a:ext cx="8534400" cy="161931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/>
              <a:endParaRPr lang="en-US" sz="2800" dirty="0" smtClean="0">
                <a:solidFill>
                  <a:srgbClr val="4F81BD">
                    <a:lumMod val="50000"/>
                  </a:srgbClr>
                </a:solidFill>
                <a:sym typeface="Symbol"/>
              </a:endParaRPr>
            </a:p>
            <a:p>
              <a:pPr lvl="0" algn="ctr" defTabSz="457200"/>
              <a:r>
                <a:rPr lang="en-US" sz="2800" i="1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The problem is </a:t>
              </a:r>
              <a:r>
                <a:rPr lang="en-US" sz="2800" b="1" i="1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NP-complete</a:t>
              </a:r>
              <a:r>
                <a:rPr lang="en-US" sz="2800" i="1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 in either setting!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" y="4114800"/>
              <a:ext cx="8382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Fragmentation of data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Horizontal fragmentation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partitions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based</a:t>
            </a: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on Boolean predicates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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k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such that: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fragments are pair-wise disjoint, and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b)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original relation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results from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24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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…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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</a:t>
            </a:r>
            <a:r>
              <a:rPr lang="en-US" sz="24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.</a:t>
            </a:r>
          </a:p>
          <a:p>
            <a:pPr defTabSz="457200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Each fragment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resides at different network site.</a:t>
            </a: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4953000"/>
            <a:ext cx="381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4495800"/>
            <a:ext cx="45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5105400"/>
            <a:ext cx="45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6800" y="5715000"/>
            <a:ext cx="45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44958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‘DMTS’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51054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‘MTS’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0800" y="57150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‘VP’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191000" y="5181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743200" y="4953000"/>
          <a:ext cx="1066800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2324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24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24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334000" y="45720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334000" y="51816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334000" y="5791200"/>
          <a:ext cx="106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8001000" y="9144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</a:t>
            </a:r>
            <a:r>
              <a:rPr lang="en-US" sz="1200" b="1" baseline="-25000" dirty="0" smtClean="0"/>
              <a:t>1</a:t>
            </a:r>
            <a:endParaRPr lang="en-US" sz="1200" b="1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7620000" y="12954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</a:t>
            </a:r>
            <a:r>
              <a:rPr lang="en-US" sz="1200" b="1" baseline="-25000" dirty="0" smtClean="0"/>
              <a:t>5</a:t>
            </a:r>
            <a:endParaRPr lang="en-US" sz="1200" b="1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8382000" y="12954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</a:t>
            </a:r>
            <a:r>
              <a:rPr lang="en-US" sz="1200" b="1" baseline="-25000" dirty="0" smtClean="0"/>
              <a:t>2</a:t>
            </a:r>
            <a:endParaRPr lang="en-US" sz="1200" b="1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7772400" y="1752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</a:t>
            </a:r>
            <a:r>
              <a:rPr lang="en-US" sz="1200" b="1" baseline="-25000" dirty="0" smtClean="0"/>
              <a:t>4</a:t>
            </a:r>
            <a:endParaRPr lang="en-US" sz="12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8229600" y="1752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</a:t>
            </a:r>
            <a:r>
              <a:rPr lang="en-US" sz="1200" b="1" baseline="-25000" dirty="0" smtClean="0"/>
              <a:t>3</a:t>
            </a:r>
            <a:endParaRPr lang="en-US" sz="1200" b="1" baseline="-25000" dirty="0"/>
          </a:p>
        </p:txBody>
      </p:sp>
      <p:cxnSp>
        <p:nvCxnSpPr>
          <p:cNvPr id="31" name="Straight Connector 30"/>
          <p:cNvCxnSpPr>
            <a:stCxn id="16" idx="5"/>
            <a:endCxn id="22" idx="1"/>
          </p:cNvCxnSpPr>
          <p:nvPr/>
        </p:nvCxnSpPr>
        <p:spPr>
          <a:xfrm rot="16200000" flipH="1">
            <a:off x="8261163" y="1174563"/>
            <a:ext cx="1654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4"/>
            <a:endCxn id="29" idx="7"/>
          </p:cNvCxnSpPr>
          <p:nvPr/>
        </p:nvCxnSpPr>
        <p:spPr>
          <a:xfrm rot="5400000">
            <a:off x="8413564" y="1676400"/>
            <a:ext cx="197037" cy="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6"/>
            <a:endCxn id="29" idx="2"/>
          </p:cNvCxnSpPr>
          <p:nvPr/>
        </p:nvCxnSpPr>
        <p:spPr>
          <a:xfrm>
            <a:off x="8077200" y="1905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1"/>
            <a:endCxn id="17" idx="4"/>
          </p:cNvCxnSpPr>
          <p:nvPr/>
        </p:nvCxnSpPr>
        <p:spPr>
          <a:xfrm rot="16200000" flipV="1">
            <a:off x="7696201" y="1676400"/>
            <a:ext cx="197037" cy="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7"/>
            <a:endCxn id="16" idx="3"/>
          </p:cNvCxnSpPr>
          <p:nvPr/>
        </p:nvCxnSpPr>
        <p:spPr>
          <a:xfrm rot="5400000" flipH="1" flipV="1">
            <a:off x="7880163" y="1174563"/>
            <a:ext cx="1654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6"/>
            <a:endCxn id="22" idx="2"/>
          </p:cNvCxnSpPr>
          <p:nvPr/>
        </p:nvCxnSpPr>
        <p:spPr>
          <a:xfrm>
            <a:off x="7924800" y="1447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5"/>
            <a:endCxn id="29" idx="1"/>
          </p:cNvCxnSpPr>
          <p:nvPr/>
        </p:nvCxnSpPr>
        <p:spPr>
          <a:xfrm rot="16200000" flipH="1">
            <a:off x="7956363" y="1479363"/>
            <a:ext cx="2416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3"/>
            <a:endCxn id="28" idx="7"/>
          </p:cNvCxnSpPr>
          <p:nvPr/>
        </p:nvCxnSpPr>
        <p:spPr>
          <a:xfrm rot="5400000">
            <a:off x="8108763" y="1479363"/>
            <a:ext cx="2416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0"/>
            <a:endCxn id="16" idx="4"/>
          </p:cNvCxnSpPr>
          <p:nvPr/>
        </p:nvCxnSpPr>
        <p:spPr>
          <a:xfrm rot="5400000" flipH="1" flipV="1">
            <a:off x="7772400" y="13716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4"/>
            <a:endCxn id="29" idx="0"/>
          </p:cNvCxnSpPr>
          <p:nvPr/>
        </p:nvCxnSpPr>
        <p:spPr>
          <a:xfrm rot="16200000" flipH="1">
            <a:off x="8001000" y="13716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924800" y="1276350"/>
            <a:ext cx="457200" cy="457200"/>
          </a:xfrm>
          <a:prstGeom prst="ellipse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391400" y="1219200"/>
            <a:ext cx="304800" cy="152400"/>
            <a:chOff x="7391400" y="1219200"/>
            <a:chExt cx="304800" cy="152400"/>
          </a:xfrm>
        </p:grpSpPr>
        <p:sp>
          <p:nvSpPr>
            <p:cNvPr id="83" name="Rectangle 82"/>
            <p:cNvSpPr/>
            <p:nvPr/>
          </p:nvSpPr>
          <p:spPr>
            <a:xfrm>
              <a:off x="7391400" y="1219200"/>
              <a:ext cx="304800" cy="7620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91400" y="1295400"/>
              <a:ext cx="304800" cy="7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91400" y="12192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229600" y="838200"/>
            <a:ext cx="304800" cy="152400"/>
            <a:chOff x="7391400" y="1219200"/>
            <a:chExt cx="304800" cy="152400"/>
          </a:xfrm>
        </p:grpSpPr>
        <p:sp>
          <p:nvSpPr>
            <p:cNvPr id="92" name="Rectangle 91"/>
            <p:cNvSpPr/>
            <p:nvPr/>
          </p:nvSpPr>
          <p:spPr>
            <a:xfrm>
              <a:off x="7391400" y="1219200"/>
              <a:ext cx="304800" cy="7620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91400" y="1295400"/>
              <a:ext cx="304800" cy="7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91400" y="12192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610600" y="1219200"/>
            <a:ext cx="304800" cy="152400"/>
            <a:chOff x="7391400" y="1219200"/>
            <a:chExt cx="304800" cy="152400"/>
          </a:xfrm>
        </p:grpSpPr>
        <p:sp>
          <p:nvSpPr>
            <p:cNvPr id="96" name="Rectangle 95"/>
            <p:cNvSpPr/>
            <p:nvPr/>
          </p:nvSpPr>
          <p:spPr>
            <a:xfrm>
              <a:off x="7391400" y="1219200"/>
              <a:ext cx="304800" cy="7620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91400" y="1295400"/>
              <a:ext cx="304800" cy="7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391400" y="12192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543800" y="1981200"/>
            <a:ext cx="304800" cy="152400"/>
            <a:chOff x="7391400" y="1219200"/>
            <a:chExt cx="304800" cy="152400"/>
          </a:xfrm>
        </p:grpSpPr>
        <p:sp>
          <p:nvSpPr>
            <p:cNvPr id="100" name="Rectangle 99"/>
            <p:cNvSpPr/>
            <p:nvPr/>
          </p:nvSpPr>
          <p:spPr>
            <a:xfrm>
              <a:off x="7391400" y="1219200"/>
              <a:ext cx="304800" cy="7620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91400" y="1295400"/>
              <a:ext cx="304800" cy="7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91400" y="12192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458200" y="1981200"/>
            <a:ext cx="304800" cy="152400"/>
            <a:chOff x="7391400" y="1219200"/>
            <a:chExt cx="304800" cy="152400"/>
          </a:xfrm>
        </p:grpSpPr>
        <p:sp>
          <p:nvSpPr>
            <p:cNvPr id="104" name="Rectangle 103"/>
            <p:cNvSpPr/>
            <p:nvPr/>
          </p:nvSpPr>
          <p:spPr>
            <a:xfrm>
              <a:off x="7391400" y="1219200"/>
              <a:ext cx="304800" cy="7620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91400" y="1295400"/>
              <a:ext cx="304800" cy="7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391400" y="12192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Validating Horizontally Partitioned Data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16" name="Oval 15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31" name="Straight Connector 30"/>
            <p:cNvCxnSpPr>
              <a:stCxn id="16" idx="5"/>
              <a:endCxn id="22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4"/>
              <a:endCxn id="29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6"/>
              <a:endCxn id="29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1"/>
              <a:endCxn id="17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7"/>
              <a:endCxn id="16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6"/>
              <a:endCxn id="22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5"/>
              <a:endCxn id="29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3"/>
              <a:endCxn id="28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0"/>
              <a:endCxn id="16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9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2590800" y="5553075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Single Coordinator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19200" y="4791075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Multiple CFDs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19200" y="3495675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Single CFD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553075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Multiple Coordinators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248400" y="4572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Shipment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715000" y="510540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Response Time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Cube 146"/>
          <p:cNvSpPr/>
          <p:nvPr/>
        </p:nvSpPr>
        <p:spPr>
          <a:xfrm>
            <a:off x="3143250" y="3171825"/>
            <a:ext cx="1981200" cy="1752600"/>
          </a:xfrm>
          <a:prstGeom prst="cube">
            <a:avLst>
              <a:gd name="adj" fmla="val 31752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>
            <a:off x="4562475" y="3171825"/>
            <a:ext cx="1981200" cy="1752600"/>
          </a:xfrm>
          <a:prstGeom prst="cube">
            <a:avLst>
              <a:gd name="adj" fmla="val 3175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2590800" y="3724275"/>
            <a:ext cx="1981200" cy="1752600"/>
          </a:xfrm>
          <a:prstGeom prst="cube">
            <a:avLst>
              <a:gd name="adj" fmla="val 3175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4010025" y="3724275"/>
            <a:ext cx="1981200" cy="1752600"/>
          </a:xfrm>
          <a:prstGeom prst="cube">
            <a:avLst>
              <a:gd name="adj" fmla="val 3175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3143250" y="1981200"/>
            <a:ext cx="1981200" cy="1752600"/>
          </a:xfrm>
          <a:prstGeom prst="cube">
            <a:avLst>
              <a:gd name="adj" fmla="val 31752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4562475" y="1981200"/>
            <a:ext cx="1981200" cy="1752600"/>
          </a:xfrm>
          <a:prstGeom prst="cube">
            <a:avLst>
              <a:gd name="adj" fmla="val 31752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>
            <a:off x="2590800" y="2533650"/>
            <a:ext cx="1981200" cy="1752600"/>
          </a:xfrm>
          <a:prstGeom prst="cube">
            <a:avLst>
              <a:gd name="adj" fmla="val 31752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>
            <a:off x="4010025" y="2533650"/>
            <a:ext cx="1981200" cy="1752600"/>
          </a:xfrm>
          <a:prstGeom prst="cube">
            <a:avLst>
              <a:gd name="adj" fmla="val 31752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Local Validation of CFDs</a:t>
            </a:r>
          </a:p>
          <a:p>
            <a:pPr defTabSz="457200"/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 two cases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shipping can be avoided.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Constant CFDs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endParaRPr lang="en-US" sz="8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2)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Partitioning Condition</a:t>
            </a:r>
          </a:p>
          <a:p>
            <a:pPr defTabSz="457200"/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3048000"/>
          <a:ext cx="25146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800100"/>
                <a:gridCol w="395151"/>
                <a:gridCol w="86214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908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30480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24200" y="5196840"/>
          <a:ext cx="251460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723900"/>
                <a:gridCol w="395151"/>
                <a:gridCol w="86214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DMTS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518160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48006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‘DMTS’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52578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‘MTS’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57150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</a:t>
            </a:r>
            <a:r>
              <a:rPr lang="en-US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: Title = ‘VP’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15" name="Oval 14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20" name="Straight Connector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6"/>
              <a:endCxn id="19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1"/>
              <a:endCxn id="16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7"/>
              <a:endCxn id="15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6"/>
              <a:endCxn id="17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5"/>
              <a:endCxn id="19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3"/>
              <a:endCxn id="18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0"/>
              <a:endCxn id="15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5" idx="4"/>
              <a:endCxn id="19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3124200" y="5334000"/>
            <a:ext cx="5257800" cy="914400"/>
            <a:chOff x="3124200" y="5334000"/>
            <a:chExt cx="5257800" cy="914400"/>
          </a:xfrm>
        </p:grpSpPr>
        <p:sp>
          <p:nvSpPr>
            <p:cNvPr id="60" name="Rectangle 59"/>
            <p:cNvSpPr/>
            <p:nvPr/>
          </p:nvSpPr>
          <p:spPr>
            <a:xfrm>
              <a:off x="3124200" y="5537835"/>
              <a:ext cx="25146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5334000"/>
              <a:ext cx="19812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0" idx="3"/>
              <a:endCxn id="61" idx="1"/>
            </p:cNvCxnSpPr>
            <p:nvPr/>
          </p:nvCxnSpPr>
          <p:spPr>
            <a:xfrm>
              <a:off x="5638800" y="5702427"/>
              <a:ext cx="762000" cy="887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ightning Bolt 63"/>
            <p:cNvSpPr/>
            <p:nvPr/>
          </p:nvSpPr>
          <p:spPr>
            <a:xfrm>
              <a:off x="5867400" y="5410200"/>
              <a:ext cx="228600" cy="685800"/>
            </a:xfrm>
            <a:prstGeom prst="lightningBol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Validation of CFDs involving Shipments</a:t>
            </a:r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All algorithms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are based on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four main steps: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33400" y="2971800"/>
            <a:ext cx="4800600" cy="2971800"/>
            <a:chOff x="4343400" y="3352800"/>
            <a:chExt cx="4800600" cy="2971800"/>
          </a:xfrm>
        </p:grpSpPr>
        <p:sp>
          <p:nvSpPr>
            <p:cNvPr id="96" name="Rectangle 95"/>
            <p:cNvSpPr/>
            <p:nvPr/>
          </p:nvSpPr>
          <p:spPr>
            <a:xfrm>
              <a:off x="4343400" y="3352800"/>
              <a:ext cx="4800600" cy="29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343400" y="3352800"/>
              <a:ext cx="48006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/>
                <a:t>Algorithm Outline</a:t>
              </a:r>
              <a:endParaRPr lang="en-US" sz="2400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5800" y="39624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953000" y="39624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Broadcast local statistics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495800" y="45720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3000" y="45720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Decide on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4495800" y="51816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53000" y="51816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Ship data to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4495800" y="57912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53000" y="5791200"/>
              <a:ext cx="419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Violation detection at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43400" y="3352800"/>
              <a:ext cx="4800600" cy="29718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108" name="Oval 107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113" name="Straight Connector 112"/>
            <p:cNvCxnSpPr>
              <a:stCxn id="108" idx="5"/>
              <a:endCxn id="110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0" idx="4"/>
              <a:endCxn id="112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6"/>
              <a:endCxn id="112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1" idx="1"/>
              <a:endCxn id="109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9" idx="7"/>
              <a:endCxn id="108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9" idx="6"/>
              <a:endCxn id="110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9" idx="5"/>
              <a:endCxn id="112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0" idx="3"/>
              <a:endCxn id="111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1" idx="0"/>
              <a:endCxn id="108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8" idx="4"/>
              <a:endCxn id="112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4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4876800" y="2514600"/>
            <a:ext cx="4114800" cy="1295400"/>
            <a:chOff x="4876800" y="2514600"/>
            <a:chExt cx="4114800" cy="1295400"/>
          </a:xfrm>
        </p:grpSpPr>
        <p:sp>
          <p:nvSpPr>
            <p:cNvPr id="149" name="Rounded Rectangular Callout 148"/>
            <p:cNvSpPr/>
            <p:nvPr/>
          </p:nvSpPr>
          <p:spPr>
            <a:xfrm>
              <a:off x="4876800" y="2514600"/>
              <a:ext cx="4114800" cy="1295400"/>
            </a:xfrm>
            <a:prstGeom prst="wedgeRoundRectCallout">
              <a:avLst>
                <a:gd name="adj1" fmla="val -72909"/>
                <a:gd name="adj2" fmla="val 4851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 smtClean="0">
                <a:solidFill>
                  <a:srgbClr val="3B4A1E"/>
                </a:solidFill>
              </a:endParaRPr>
            </a:p>
            <a:p>
              <a:pPr algn="ctr"/>
              <a:r>
                <a:rPr lang="en-US" sz="2000" i="1" dirty="0" smtClean="0">
                  <a:solidFill>
                    <a:srgbClr val="3B4A1E"/>
                  </a:solidFill>
                </a:rPr>
                <a:t>Differ between </a:t>
              </a:r>
              <a:r>
                <a:rPr lang="en-US" sz="2000" b="1" i="1" dirty="0" smtClean="0">
                  <a:solidFill>
                    <a:srgbClr val="3B4A1E"/>
                  </a:solidFill>
                </a:rPr>
                <a:t>single coordinator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 and </a:t>
              </a:r>
              <a:r>
                <a:rPr lang="en-US" sz="2000" b="1" i="1" dirty="0" smtClean="0">
                  <a:solidFill>
                    <a:srgbClr val="3B4A1E"/>
                  </a:solidFill>
                </a:rPr>
                <a:t>multiple coordinator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 approach.</a:t>
              </a:r>
              <a:endParaRPr lang="en-US" sz="2000" i="1" dirty="0">
                <a:solidFill>
                  <a:srgbClr val="3B4A1E"/>
                </a:solidFill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5029200" y="2590800"/>
              <a:ext cx="3810000" cy="304800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Variation (1)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876800" y="4419600"/>
            <a:ext cx="4114800" cy="914400"/>
            <a:chOff x="4876800" y="4419600"/>
            <a:chExt cx="4114800" cy="914400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4876800" y="4419600"/>
              <a:ext cx="4114800" cy="914400"/>
            </a:xfrm>
            <a:prstGeom prst="wedgeRoundRectCallout">
              <a:avLst>
                <a:gd name="adj1" fmla="val -72678"/>
                <a:gd name="adj2" fmla="val -53381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3B4A1E"/>
                </a:solidFill>
              </a:endParaRPr>
            </a:p>
            <a:p>
              <a:pPr algn="ctr"/>
              <a:r>
                <a:rPr lang="en-US" sz="2000" i="1" dirty="0" smtClean="0">
                  <a:solidFill>
                    <a:srgbClr val="3B4A1E"/>
                  </a:solidFill>
                </a:rPr>
                <a:t>Depends on </a:t>
              </a:r>
              <a:r>
                <a:rPr lang="en-US" sz="2000" b="1" i="1" dirty="0" smtClean="0">
                  <a:solidFill>
                    <a:srgbClr val="3B4A1E"/>
                  </a:solidFill>
                </a:rPr>
                <a:t>cost function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.</a:t>
              </a:r>
              <a:endParaRPr lang="en-US" sz="2000" i="1" dirty="0">
                <a:solidFill>
                  <a:srgbClr val="3B4A1E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5029200" y="4495800"/>
              <a:ext cx="3810000" cy="304800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Variation (2)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Central approach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all relevant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to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single site</a:t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coordinator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Detect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violations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at coordinator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site.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33" name="Oval 32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39" name="Straight Connector 38"/>
            <p:cNvCxnSpPr>
              <a:stCxn id="33" idx="5"/>
              <a:endCxn id="36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4"/>
              <a:endCxn id="38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6"/>
              <a:endCxn id="38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1"/>
              <a:endCxn id="35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6"/>
              <a:endCxn id="36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3"/>
              <a:endCxn id="37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0"/>
              <a:endCxn id="33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4"/>
              <a:endCxn id="38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19"/>
          <p:cNvGrpSpPr/>
          <p:nvPr/>
        </p:nvGrpSpPr>
        <p:grpSpPr>
          <a:xfrm>
            <a:off x="304800" y="3352800"/>
            <a:ext cx="4572000" cy="2971800"/>
            <a:chOff x="304800" y="3276600"/>
            <a:chExt cx="4572000" cy="2971800"/>
          </a:xfrm>
        </p:grpSpPr>
        <p:sp>
          <p:nvSpPr>
            <p:cNvPr id="87" name="Rectangle 86"/>
            <p:cNvSpPr/>
            <p:nvPr/>
          </p:nvSpPr>
          <p:spPr>
            <a:xfrm>
              <a:off x="304800" y="3276600"/>
              <a:ext cx="4572000" cy="29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800" y="3276600"/>
              <a:ext cx="45720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/>
                <a:t>CentralDetect</a:t>
              </a:r>
              <a:endParaRPr lang="en-US" sz="24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" y="38862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4400" y="38862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Broadcast local statistics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57200" y="44958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14400" y="44958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Decide on coordinator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57200" y="51054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14400" y="51054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Ship data to coordinator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57200" y="57150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4400" y="57150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Violation detection at coordinator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4800" y="3276600"/>
              <a:ext cx="4572000" cy="29718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648200" y="4191000"/>
            <a:ext cx="4114800" cy="914400"/>
            <a:chOff x="4876800" y="4419600"/>
            <a:chExt cx="4114800" cy="914400"/>
          </a:xfrm>
        </p:grpSpPr>
        <p:sp>
          <p:nvSpPr>
            <p:cNvPr id="99" name="Rounded Rectangular Callout 98"/>
            <p:cNvSpPr/>
            <p:nvPr/>
          </p:nvSpPr>
          <p:spPr>
            <a:xfrm>
              <a:off x="4876800" y="4419600"/>
              <a:ext cx="4114800" cy="914400"/>
            </a:xfrm>
            <a:prstGeom prst="wedgeRoundRectCallout">
              <a:avLst>
                <a:gd name="adj1" fmla="val -72678"/>
                <a:gd name="adj2" fmla="val -53381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3B4A1E"/>
                </a:solidFill>
              </a:endParaRPr>
            </a:p>
            <a:p>
              <a:pPr algn="ctr"/>
              <a:r>
                <a:rPr lang="en-US" sz="2000" b="1" i="1" dirty="0" smtClean="0">
                  <a:solidFill>
                    <a:srgbClr val="3B4A1E"/>
                  </a:solidFill>
                </a:rPr>
                <a:t>Total number 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of matching </a:t>
              </a:r>
              <a:r>
                <a:rPr lang="en-US" sz="2000" i="1" dirty="0" err="1" smtClean="0">
                  <a:solidFill>
                    <a:srgbClr val="3B4A1E"/>
                  </a:solidFill>
                </a:rPr>
                <a:t>tuples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.</a:t>
              </a:r>
              <a:endParaRPr lang="en-US" sz="2000" i="1" dirty="0">
                <a:solidFill>
                  <a:srgbClr val="3B4A1E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029200" y="4495800"/>
              <a:ext cx="3810000" cy="304800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Statistics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Agenda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1066800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133600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3200400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4267200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5334000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47800" y="1066800"/>
            <a:ext cx="716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Inconsistencies in Distributed Data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2133600"/>
            <a:ext cx="716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Problem Statement &amp; Complexity</a:t>
            </a:r>
            <a:endParaRPr lang="en-US" sz="3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47800" y="3200400"/>
            <a:ext cx="716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Detection Algorithms</a:t>
            </a:r>
            <a:endParaRPr lang="en-US" sz="3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447800" y="4267200"/>
            <a:ext cx="716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Experimental Results</a:t>
            </a:r>
            <a:endParaRPr lang="en-US" sz="3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5334000"/>
            <a:ext cx="716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Conclusion &amp; Outlook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377" y="2667000"/>
          <a:ext cx="71032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2"/>
                <a:gridCol w="751303"/>
                <a:gridCol w="546403"/>
                <a:gridCol w="546403"/>
                <a:gridCol w="1024503"/>
                <a:gridCol w="1510009"/>
                <a:gridCol w="838200"/>
                <a:gridCol w="1066799"/>
              </a:tblGrid>
              <a:tr h="2495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4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4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5376" y="4343400"/>
          <a:ext cx="71032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3"/>
                <a:gridCol w="751303"/>
                <a:gridCol w="546402"/>
                <a:gridCol w="546402"/>
                <a:gridCol w="1024504"/>
                <a:gridCol w="1510010"/>
                <a:gridCol w="838200"/>
                <a:gridCol w="106680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4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5376" y="5694218"/>
          <a:ext cx="710322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3"/>
                <a:gridCol w="751303"/>
                <a:gridCol w="546402"/>
                <a:gridCol w="546402"/>
                <a:gridCol w="1024504"/>
                <a:gridCol w="1510010"/>
                <a:gridCol w="838200"/>
                <a:gridCol w="1066800"/>
              </a:tblGrid>
              <a:tr h="2389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899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2695575"/>
            <a:ext cx="609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343400"/>
            <a:ext cx="6096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715000"/>
            <a:ext cx="60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800" y="3200400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8305800" y="4724400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8305800" y="5791200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15240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24000"/>
          <a:ext cx="2438399" cy="10058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533400"/>
                <a:gridCol w="457200"/>
                <a:gridCol w="381000"/>
                <a:gridCol w="10667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28600" y="914400"/>
            <a:ext cx="8686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Central approach (cont.)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16" name="Oval 15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26" name="Straight Connector 25"/>
            <p:cNvCxnSpPr>
              <a:stCxn id="16" idx="5"/>
              <a:endCxn id="23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  <a:endCxn id="25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6"/>
              <a:endCxn id="25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1"/>
              <a:endCxn id="17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7"/>
              <a:endCxn id="16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6"/>
              <a:endCxn id="23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7" idx="5"/>
              <a:endCxn id="25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3"/>
              <a:endCxn id="24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0"/>
              <a:endCxn id="16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6" idx="4"/>
              <a:endCxn id="25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Central approach (cont.)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all relevant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to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single site</a:t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coordinator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Detect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violations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at coordinator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site.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46482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352800"/>
            <a:ext cx="46482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CentralDetect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457200" y="39624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3962400"/>
            <a:ext cx="3962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Broadcast local statistics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" y="45720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4572000"/>
            <a:ext cx="3962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Decide on coordinator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" y="5181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5181600"/>
            <a:ext cx="3962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Ship data to coordinator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200" y="57912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5791200"/>
            <a:ext cx="3962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Violation detection at coordinator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3352800"/>
            <a:ext cx="4648200" cy="2971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15000" y="5181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6781800" y="35052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7848600" y="5181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5638800" y="5029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8382000" y="5029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" name="Group 62"/>
          <p:cNvGrpSpPr/>
          <p:nvPr/>
        </p:nvGrpSpPr>
        <p:grpSpPr>
          <a:xfrm>
            <a:off x="6365408" y="4267200"/>
            <a:ext cx="1594784" cy="1296988"/>
            <a:chOff x="6365408" y="4267200"/>
            <a:chExt cx="1594784" cy="1296988"/>
          </a:xfrm>
        </p:grpSpPr>
        <p:cxnSp>
          <p:nvCxnSpPr>
            <p:cNvPr id="52" name="Straight Arrow Connector 51"/>
            <p:cNvCxnSpPr>
              <a:stCxn id="19" idx="4"/>
              <a:endCxn id="17" idx="7"/>
            </p:cNvCxnSpPr>
            <p:nvPr/>
          </p:nvCxnSpPr>
          <p:spPr>
            <a:xfrm rot="5400000">
              <a:off x="6251108" y="4381500"/>
              <a:ext cx="1025992" cy="79739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9" idx="4"/>
              <a:endCxn id="20" idx="1"/>
            </p:cNvCxnSpPr>
            <p:nvPr/>
          </p:nvCxnSpPr>
          <p:spPr>
            <a:xfrm rot="16200000" flipH="1">
              <a:off x="7048500" y="4381500"/>
              <a:ext cx="1025992" cy="79739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7" idx="6"/>
              <a:endCxn id="20" idx="2"/>
            </p:cNvCxnSpPr>
            <p:nvPr/>
          </p:nvCxnSpPr>
          <p:spPr>
            <a:xfrm>
              <a:off x="6477000" y="5562600"/>
              <a:ext cx="13716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6781800" y="35052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7315200" y="33528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grpSp>
        <p:nvGrpSpPr>
          <p:cNvPr id="21" name="Group 30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33" name="Oval 32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39" name="Straight Connector 38"/>
            <p:cNvCxnSpPr>
              <a:stCxn id="33" idx="5"/>
              <a:endCxn id="36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4"/>
              <a:endCxn id="38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6"/>
              <a:endCxn id="38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1"/>
              <a:endCxn id="35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6"/>
              <a:endCxn id="36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3"/>
              <a:endCxn id="37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0"/>
              <a:endCxn id="33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4"/>
              <a:endCxn id="38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648200" y="4038600"/>
            <a:ext cx="4114800" cy="914400"/>
            <a:chOff x="4876800" y="4419600"/>
            <a:chExt cx="4114800" cy="914400"/>
          </a:xfrm>
        </p:grpSpPr>
        <p:sp>
          <p:nvSpPr>
            <p:cNvPr id="89" name="Rounded Rectangular Callout 88"/>
            <p:cNvSpPr/>
            <p:nvPr/>
          </p:nvSpPr>
          <p:spPr>
            <a:xfrm>
              <a:off x="4876800" y="4419600"/>
              <a:ext cx="4114800" cy="914400"/>
            </a:xfrm>
            <a:prstGeom prst="wedgeRoundRectCallout">
              <a:avLst>
                <a:gd name="adj1" fmla="val -78234"/>
                <a:gd name="adj2" fmla="val 28911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3B4A1E"/>
                </a:solidFill>
              </a:endParaRPr>
            </a:p>
            <a:p>
              <a:pPr algn="ctr"/>
              <a:r>
                <a:rPr lang="en-US" sz="2000" i="1" dirty="0" smtClean="0">
                  <a:solidFill>
                    <a:srgbClr val="3B4A1E"/>
                  </a:solidFill>
                </a:rPr>
                <a:t>Site with </a:t>
              </a:r>
              <a:r>
                <a:rPr lang="en-US" sz="2000" b="1" i="1" dirty="0" smtClean="0">
                  <a:solidFill>
                    <a:srgbClr val="3B4A1E"/>
                  </a:solidFill>
                </a:rPr>
                <a:t>most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 matching </a:t>
              </a:r>
              <a:r>
                <a:rPr lang="en-US" sz="2000" i="1" dirty="0" err="1" smtClean="0">
                  <a:solidFill>
                    <a:srgbClr val="3B4A1E"/>
                  </a:solidFill>
                </a:rPr>
                <a:t>tuples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.</a:t>
              </a:r>
              <a:endParaRPr lang="en-US" sz="2000" i="1" dirty="0">
                <a:solidFill>
                  <a:srgbClr val="3B4A1E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029200" y="4495800"/>
              <a:ext cx="3810000" cy="304800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Coordinator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7630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Leverage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structure of pattern tableau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Assign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coordinator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individual pattern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Distribute detection process  to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multiple coordinators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" y="2276475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74320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Group 15"/>
          <p:cNvGrpSpPr/>
          <p:nvPr/>
        </p:nvGrpSpPr>
        <p:grpSpPr>
          <a:xfrm>
            <a:off x="304800" y="3352800"/>
            <a:ext cx="4648200" cy="2971800"/>
            <a:chOff x="304800" y="3352800"/>
            <a:chExt cx="4648200" cy="2971800"/>
          </a:xfrm>
        </p:grpSpPr>
        <p:sp>
          <p:nvSpPr>
            <p:cNvPr id="27" name="Rectangle 26"/>
            <p:cNvSpPr/>
            <p:nvPr/>
          </p:nvSpPr>
          <p:spPr>
            <a:xfrm>
              <a:off x="304800" y="3352800"/>
              <a:ext cx="4648200" cy="29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3352800"/>
              <a:ext cx="46482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/>
                <a:t>PatternDetect</a:t>
              </a:r>
              <a:endParaRPr lang="en-US" sz="2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57200" y="39624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39624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Broadcast local statistics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57200" y="45720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45720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Decide on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" y="51816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00" y="51816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Ship data to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57200" y="57912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5791200"/>
              <a:ext cx="4038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Violation detection at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352800"/>
              <a:ext cx="4648200" cy="29718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5715000" y="5181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7848600" y="5181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6781800" y="35052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cxnSp>
        <p:nvCxnSpPr>
          <p:cNvPr id="42" name="Shape 31"/>
          <p:cNvCxnSpPr/>
          <p:nvPr/>
        </p:nvCxnSpPr>
        <p:spPr>
          <a:xfrm rot="16200000" flipV="1">
            <a:off x="7277100" y="4152899"/>
            <a:ext cx="1295400" cy="609601"/>
          </a:xfrm>
          <a:prstGeom prst="curvedConnector3">
            <a:avLst>
              <a:gd name="adj1" fmla="val 1005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3"/>
          <p:cNvCxnSpPr/>
          <p:nvPr/>
        </p:nvCxnSpPr>
        <p:spPr>
          <a:xfrm rot="5400000" flipH="1" flipV="1">
            <a:off x="5753100" y="4152900"/>
            <a:ext cx="1295400" cy="609600"/>
          </a:xfrm>
          <a:prstGeom prst="curvedConnector3">
            <a:avLst>
              <a:gd name="adj1" fmla="val 1005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31"/>
          <p:cNvCxnSpPr/>
          <p:nvPr/>
        </p:nvCxnSpPr>
        <p:spPr>
          <a:xfrm rot="5400000">
            <a:off x="6210300" y="4686300"/>
            <a:ext cx="1295400" cy="609600"/>
          </a:xfrm>
          <a:prstGeom prst="curved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6553200" y="5791200"/>
            <a:ext cx="1219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76" name="Oval 75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81" name="Straight Connector 80"/>
            <p:cNvCxnSpPr>
              <a:stCxn id="76" idx="5"/>
              <a:endCxn id="78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4"/>
              <a:endCxn id="80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6"/>
              <a:endCxn id="80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1"/>
              <a:endCxn id="77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7" idx="7"/>
              <a:endCxn id="76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7" idx="6"/>
              <a:endCxn id="78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7" idx="5"/>
              <a:endCxn id="80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8" idx="3"/>
              <a:endCxn id="79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9" idx="0"/>
              <a:endCxn id="76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4"/>
              <a:endCxn id="80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2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763000" cy="358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 (cont.)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How to ensure that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tuples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matching multiple</a:t>
            </a:r>
            <a:b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pattern 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tuples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are counted and sent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only once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defTabSz="457200"/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How to ensure that we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don’t miss any violations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9450" y="3429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04800"/>
                <a:gridCol w="285750"/>
                <a:gridCol w="323850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/>
                        </a:rPr>
                        <a:t>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4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b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4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4572000"/>
          <a:ext cx="1085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5638800"/>
          <a:ext cx="1085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066800" y="44958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10" name="Oval 9"/>
          <p:cNvSpPr/>
          <p:nvPr/>
        </p:nvSpPr>
        <p:spPr>
          <a:xfrm>
            <a:off x="1066800" y="5562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5505450" y="44958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5505450" y="5562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4</a:t>
            </a:r>
            <a:endParaRPr lang="en-US" sz="2000" b="1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6343650" y="4648200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Coordinator for tp</a:t>
            </a:r>
            <a:r>
              <a:rPr lang="en-US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650" y="5715000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Coordinator for tp</a:t>
            </a:r>
            <a:r>
              <a:rPr lang="en-US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43250" y="49149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43250" y="59817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43250" y="4953000"/>
            <a:ext cx="21336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43250" y="5105400"/>
            <a:ext cx="21336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21" name="Oval 20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27" name="Straight Connector 26"/>
            <p:cNvCxnSpPr>
              <a:stCxn id="21" idx="5"/>
              <a:endCxn id="24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4"/>
              <a:endCxn id="26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6"/>
              <a:endCxn id="26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1"/>
              <a:endCxn id="23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7"/>
              <a:endCxn id="21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6"/>
              <a:endCxn id="24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5"/>
              <a:endCxn id="26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3"/>
              <a:endCxn id="25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0"/>
              <a:endCxn id="21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1" idx="4"/>
              <a:endCxn id="26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7630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 (cont.)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accounts for (and is send to the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coordinator of) the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first matching pattern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tuple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14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Requires a fixed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order on pattern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8" name="Oval 7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13" name="Straight Connector 12"/>
            <p:cNvCxnSpPr>
              <a:stCxn id="8" idx="5"/>
              <a:endCxn id="10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4"/>
              <a:endCxn id="12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6"/>
              <a:endCxn id="12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1"/>
              <a:endCxn id="9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7"/>
              <a:endCxn id="8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2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4"/>
              <a:endCxn id="12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219450" y="3429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04800"/>
                <a:gridCol w="285750"/>
                <a:gridCol w="323850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/>
                        </a:rPr>
                        <a:t>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4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b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4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05000" y="4572000"/>
          <a:ext cx="1085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905000" y="5638800"/>
          <a:ext cx="1085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066800" y="44958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1066800" y="5562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5505450" y="44958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5505450" y="5562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4</a:t>
            </a:r>
            <a:endParaRPr lang="en-US" sz="20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6343650" y="4648200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Coordinator for tp</a:t>
            </a:r>
            <a:r>
              <a:rPr lang="en-US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43650" y="5715000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Coordinator for tp</a:t>
            </a:r>
            <a:r>
              <a:rPr lang="en-US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43250" y="49149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43250" y="5105400"/>
            <a:ext cx="21336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377" y="2667000"/>
          <a:ext cx="71032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2"/>
                <a:gridCol w="751303"/>
                <a:gridCol w="546403"/>
                <a:gridCol w="546403"/>
                <a:gridCol w="1024503"/>
                <a:gridCol w="1510009"/>
                <a:gridCol w="838200"/>
                <a:gridCol w="1066799"/>
              </a:tblGrid>
              <a:tr h="2495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4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4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5376" y="4343400"/>
          <a:ext cx="71032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3"/>
                <a:gridCol w="751303"/>
                <a:gridCol w="546402"/>
                <a:gridCol w="546402"/>
                <a:gridCol w="1024504"/>
                <a:gridCol w="1510010"/>
                <a:gridCol w="838200"/>
                <a:gridCol w="106680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4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5376" y="5694218"/>
          <a:ext cx="710322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03"/>
                <a:gridCol w="751303"/>
                <a:gridCol w="546402"/>
                <a:gridCol w="546402"/>
                <a:gridCol w="1024504"/>
                <a:gridCol w="1510010"/>
                <a:gridCol w="838200"/>
                <a:gridCol w="1066800"/>
              </a:tblGrid>
              <a:tr h="2389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899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4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2695575"/>
            <a:ext cx="609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343400"/>
            <a:ext cx="6096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715000"/>
            <a:ext cx="60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15240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24000"/>
          <a:ext cx="2895600" cy="10058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519724"/>
                <a:gridCol w="519724"/>
                <a:gridCol w="445477"/>
                <a:gridCol w="371230"/>
                <a:gridCol w="1039445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6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sz="1600" b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b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28600" y="914400"/>
            <a:ext cx="8686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 (cont.)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77200" y="3124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8458200" y="3124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8077200" y="34290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8458200" y="34290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8077200" y="4648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8458200" y="4648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077200" y="49530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8458200" y="49530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8077200" y="56769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8458200" y="56769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77200" y="59817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8458200" y="59817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32" name="Oval 31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37" name="Straight Connector 36"/>
            <p:cNvCxnSpPr>
              <a:stCxn id="32" idx="5"/>
              <a:endCxn id="34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4"/>
              <a:endCxn id="36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6"/>
              <a:endCxn id="36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1"/>
              <a:endCxn id="33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7"/>
              <a:endCxn id="32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6"/>
              <a:endCxn id="34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6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3"/>
              <a:endCxn id="35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0"/>
              <a:endCxn id="32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2" idx="4"/>
              <a:endCxn id="36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2"/>
          <p:cNvGrpSpPr/>
          <p:nvPr/>
        </p:nvGrpSpPr>
        <p:grpSpPr>
          <a:xfrm>
            <a:off x="6365408" y="4267200"/>
            <a:ext cx="1594784" cy="1296988"/>
            <a:chOff x="6365408" y="4267200"/>
            <a:chExt cx="1594784" cy="1296988"/>
          </a:xfrm>
        </p:grpSpPr>
        <p:cxnSp>
          <p:nvCxnSpPr>
            <p:cNvPr id="56" name="Straight Arrow Connector 55"/>
            <p:cNvCxnSpPr/>
            <p:nvPr/>
          </p:nvCxnSpPr>
          <p:spPr>
            <a:xfrm rot="5400000">
              <a:off x="6251108" y="4381500"/>
              <a:ext cx="1025992" cy="79739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 flipH="1">
              <a:off x="7048500" y="4381500"/>
              <a:ext cx="1025992" cy="79739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477000" y="5562600"/>
              <a:ext cx="13716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7630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 (cont.)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Leverage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structure of pattern tableau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Assign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coordinator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individual pattern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 Distribute detection process  to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multiple coordinators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" y="2276475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74320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304800" y="3352800"/>
            <a:ext cx="4648200" cy="2971800"/>
            <a:chOff x="304800" y="3352800"/>
            <a:chExt cx="4648200" cy="2971800"/>
          </a:xfrm>
        </p:grpSpPr>
        <p:sp>
          <p:nvSpPr>
            <p:cNvPr id="27" name="Rectangle 26"/>
            <p:cNvSpPr/>
            <p:nvPr/>
          </p:nvSpPr>
          <p:spPr>
            <a:xfrm>
              <a:off x="304800" y="3352800"/>
              <a:ext cx="4648200" cy="29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3352800"/>
              <a:ext cx="46482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/>
                <a:t>PatternDetect</a:t>
              </a:r>
              <a:endParaRPr lang="en-US" sz="2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57200" y="39624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39624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Broadcast local statistics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57200" y="45720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45720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Decide on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" y="51816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00" y="51816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Ship data to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57200" y="57912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5791200"/>
              <a:ext cx="4038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Violation detection at coordinator(s)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352800"/>
              <a:ext cx="4648200" cy="29718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7848600" y="51816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</a:t>
            </a:r>
            <a:r>
              <a:rPr lang="en-US" sz="2000" b="1" baseline="-25000" dirty="0" smtClean="0"/>
              <a:t>3</a:t>
            </a:r>
            <a:endParaRPr lang="en-US" sz="2000" b="1" baseline="-25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715000" y="3505200"/>
            <a:ext cx="1828800" cy="2438400"/>
            <a:chOff x="5715000" y="3505200"/>
            <a:chExt cx="1828800" cy="2438400"/>
          </a:xfrm>
        </p:grpSpPr>
        <p:sp>
          <p:nvSpPr>
            <p:cNvPr id="21" name="Oval 20"/>
            <p:cNvSpPr/>
            <p:nvPr/>
          </p:nvSpPr>
          <p:spPr>
            <a:xfrm>
              <a:off x="5715000" y="5181600"/>
              <a:ext cx="762000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3505200"/>
              <a:ext cx="762000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53200" y="3810000"/>
            <a:ext cx="1676400" cy="1828800"/>
            <a:chOff x="6553200" y="3810000"/>
            <a:chExt cx="1676400" cy="1828800"/>
          </a:xfrm>
        </p:grpSpPr>
        <p:cxnSp>
          <p:nvCxnSpPr>
            <p:cNvPr id="42" name="Shape 31"/>
            <p:cNvCxnSpPr/>
            <p:nvPr/>
          </p:nvCxnSpPr>
          <p:spPr>
            <a:xfrm rot="16200000" flipV="1">
              <a:off x="7277100" y="4152899"/>
              <a:ext cx="1295400" cy="609601"/>
            </a:xfrm>
            <a:prstGeom prst="curvedConnector3">
              <a:avLst>
                <a:gd name="adj1" fmla="val 10057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31"/>
            <p:cNvCxnSpPr/>
            <p:nvPr/>
          </p:nvCxnSpPr>
          <p:spPr>
            <a:xfrm rot="5400000">
              <a:off x="6210300" y="4686300"/>
              <a:ext cx="1295400" cy="609600"/>
            </a:xfrm>
            <a:prstGeom prst="curvedConnector3">
              <a:avLst>
                <a:gd name="adj1" fmla="val 10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7391400" y="47244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7772400" y="47244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7391400" y="5029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tp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7772400" y="5029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5638800" y="3352800"/>
            <a:ext cx="1981200" cy="2590800"/>
            <a:chOff x="5638800" y="3352800"/>
            <a:chExt cx="1981200" cy="2590800"/>
          </a:xfrm>
        </p:grpSpPr>
        <p:grpSp>
          <p:nvGrpSpPr>
            <p:cNvPr id="61" name="Group 60"/>
            <p:cNvGrpSpPr/>
            <p:nvPr/>
          </p:nvGrpSpPr>
          <p:grpSpPr>
            <a:xfrm>
              <a:off x="5715000" y="3505200"/>
              <a:ext cx="1828800" cy="2438400"/>
              <a:chOff x="5867400" y="3657600"/>
              <a:chExt cx="1828800" cy="2438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867400" y="5334000"/>
                <a:ext cx="762000" cy="762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D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934200" y="3657600"/>
                <a:ext cx="762000" cy="762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D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162800" y="3352800"/>
              <a:ext cx="4572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38800" y="5029200"/>
              <a:ext cx="4572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48400" y="3124200"/>
            <a:ext cx="685800" cy="609600"/>
            <a:chOff x="6248400" y="3124200"/>
            <a:chExt cx="685800" cy="609600"/>
          </a:xfrm>
        </p:grpSpPr>
        <p:sp>
          <p:nvSpPr>
            <p:cNvPr id="39" name="Rectangle 38"/>
            <p:cNvSpPr/>
            <p:nvPr/>
          </p:nvSpPr>
          <p:spPr>
            <a:xfrm>
              <a:off x="6248400" y="31242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29400" y="3124200"/>
              <a:ext cx="304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8400" y="34290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9400" y="3429000"/>
              <a:ext cx="304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1600" y="5715000"/>
            <a:ext cx="685800" cy="609600"/>
            <a:chOff x="5181600" y="5715000"/>
            <a:chExt cx="685800" cy="609600"/>
          </a:xfrm>
        </p:grpSpPr>
        <p:sp>
          <p:nvSpPr>
            <p:cNvPr id="46" name="Rectangle 45"/>
            <p:cNvSpPr/>
            <p:nvPr/>
          </p:nvSpPr>
          <p:spPr>
            <a:xfrm>
              <a:off x="5181600" y="57150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5715000"/>
              <a:ext cx="304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1600" y="60198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tp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6019800"/>
              <a:ext cx="3048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76" name="Oval 75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81" name="Straight Connector 80"/>
            <p:cNvCxnSpPr>
              <a:stCxn id="76" idx="5"/>
              <a:endCxn id="78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4"/>
              <a:endCxn id="80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6"/>
              <a:endCxn id="80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1"/>
              <a:endCxn id="77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7" idx="7"/>
              <a:endCxn id="76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7" idx="6"/>
              <a:endCxn id="78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7" idx="5"/>
              <a:endCxn id="80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8" idx="3"/>
              <a:endCxn id="79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9" idx="0"/>
              <a:endCxn id="76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4"/>
              <a:endCxn id="80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2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Mining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Impact of the presence of wildcards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sparse tableau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(e.g.,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FDs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partitioning has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minor (or no) impact.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Extend pattern tableau by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instantiating wildcards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frequent pattern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4800" y="3733800"/>
            <a:ext cx="6934200" cy="2590800"/>
            <a:chOff x="304800" y="3657600"/>
            <a:chExt cx="6934200" cy="2590800"/>
          </a:xfrm>
        </p:grpSpPr>
        <p:sp>
          <p:nvSpPr>
            <p:cNvPr id="7" name="Rectangle 6"/>
            <p:cNvSpPr/>
            <p:nvPr/>
          </p:nvSpPr>
          <p:spPr>
            <a:xfrm>
              <a:off x="304800" y="3657600"/>
              <a:ext cx="6934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3657600"/>
              <a:ext cx="69342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/>
                <a:t>MinePatternDetect</a:t>
              </a:r>
              <a:endParaRPr lang="en-US" sz="2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" y="41910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4191000"/>
              <a:ext cx="6172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Mine locally for frequent patterns above given threshold 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47244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47244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Exchange patterns and statistics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7200" y="52578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52578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Construct extended pattern tableau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" y="3657600"/>
              <a:ext cx="6934200" cy="25908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7200" y="5791200"/>
              <a:ext cx="381000" cy="381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" y="5791200"/>
              <a:ext cx="3962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76800" y="5257800"/>
            <a:ext cx="4114800" cy="914400"/>
            <a:chOff x="4876800" y="4419600"/>
            <a:chExt cx="4114800" cy="914400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4876800" y="4419600"/>
              <a:ext cx="4114800" cy="914400"/>
            </a:xfrm>
            <a:prstGeom prst="wedgeRoundRectCallout">
              <a:avLst>
                <a:gd name="adj1" fmla="val -40734"/>
                <a:gd name="adj2" fmla="val -82548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3B4A1E"/>
                </a:solidFill>
              </a:endParaRPr>
            </a:p>
            <a:p>
              <a:pPr algn="ctr"/>
              <a:r>
                <a:rPr lang="en-US" sz="2000" i="1" dirty="0" smtClean="0">
                  <a:solidFill>
                    <a:srgbClr val="3B4A1E"/>
                  </a:solidFill>
                </a:rPr>
                <a:t>Can significantly reduce </a:t>
              </a:r>
              <a:r>
                <a:rPr lang="en-US" sz="2000" b="1" i="1" dirty="0" smtClean="0">
                  <a:solidFill>
                    <a:srgbClr val="3B4A1E"/>
                  </a:solidFill>
                </a:rPr>
                <a:t>shipment</a:t>
              </a:r>
              <a:r>
                <a:rPr lang="en-US" sz="2000" i="1" dirty="0" smtClean="0">
                  <a:solidFill>
                    <a:srgbClr val="3B4A1E"/>
                  </a:solidFill>
                </a:rPr>
                <a:t>.</a:t>
              </a:r>
              <a:endParaRPr lang="en-US" sz="2000" i="1" dirty="0">
                <a:solidFill>
                  <a:srgbClr val="3B4A1E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029200" y="4495800"/>
              <a:ext cx="3810000" cy="304800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Note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28" name="Oval 27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33" name="Straight Connector 32"/>
            <p:cNvCxnSpPr>
              <a:stCxn id="28" idx="5"/>
              <a:endCxn id="30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4"/>
              <a:endCxn id="32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6"/>
              <a:endCxn id="32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1" idx="1"/>
              <a:endCxn id="29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9" idx="7"/>
              <a:endCxn id="28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9" idx="6"/>
              <a:endCxn id="30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5"/>
              <a:endCxn id="32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  <a:endCxn id="31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1" idx="0"/>
              <a:endCxn id="28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4"/>
              <a:endCxn id="32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Validating a set of CFDs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Given a set of CFDs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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{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1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…, </a:t>
            </a:r>
            <a:r>
              <a:rPr lang="en-US" sz="2800" b="1" i="1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}.</a:t>
            </a:r>
          </a:p>
          <a:p>
            <a:pPr defTabSz="457200"/>
            <a:endParaRPr lang="en-US" sz="1400" b="1" i="1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SeqDetect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Sequentially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executing one of the previous algorithms.</a:t>
            </a: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ClustDetect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Reduce unnecessary data shipment by leveraging structure of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embedded FDs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CFDs that overlap on LHS.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Sequentially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validate merged CFDs.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019675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48640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8" name="Oval 7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14" name="Straight Connector 13"/>
            <p:cNvCxnSpPr>
              <a:stCxn id="8" idx="5"/>
              <a:endCxn id="10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4"/>
              <a:endCxn id="13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6"/>
              <a:endCxn id="13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1"/>
              <a:endCxn id="9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7"/>
              <a:endCxn id="8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0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3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11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3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Scalability with |D|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935786" y="1676400"/>
          <a:ext cx="660722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68360" y="5971401"/>
            <a:ext cx="247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Total number of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(x 160K)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5727" y="3422393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Response time (sec.)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Data Quality &amp; Data Cleaning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of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poor quality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has negative impact on business cost, decision making, and research outcome.</a:t>
            </a:r>
          </a:p>
          <a:p>
            <a:pPr defTabSz="457200"/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Data quality tools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support two tasks for data cleaning:</a:t>
            </a:r>
          </a:p>
          <a:p>
            <a:pPr defTabSz="457200"/>
            <a:endParaRPr lang="en-US" sz="1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Detect data of poor quality (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detection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defTabSz="457200"/>
            <a:endParaRPr lang="en-US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Modify data of poor quality (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repair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defTabSz="457200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</a:rPr>
              <a:t>Integrity constraints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</a:rPr>
              <a:t>restrict valid database states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sym typeface="Symbol"/>
              </a:rPr>
              <a:t>.</a:t>
            </a:r>
          </a:p>
          <a:p>
            <a:pPr lvl="0"/>
            <a:endParaRPr lang="en-US" sz="1400" dirty="0" smtClean="0">
              <a:solidFill>
                <a:srgbClr val="4F81BD">
                  <a:lumMod val="50000"/>
                </a:srgbClr>
              </a:solidFill>
              <a:sym typeface="Symbol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Constraint violations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highlight errors (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inconsistencies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</p:txBody>
      </p:sp>
      <p:pic>
        <p:nvPicPr>
          <p:cNvPr id="40" name="Picture 39" descr="repai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3352800"/>
            <a:ext cx="990600" cy="783972"/>
          </a:xfrm>
          <a:prstGeom prst="rect">
            <a:avLst/>
          </a:prstGeom>
        </p:spPr>
      </p:pic>
      <p:pic>
        <p:nvPicPr>
          <p:cNvPr id="28" name="Picture 27" descr="det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352800"/>
            <a:ext cx="794657" cy="74168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4800" y="3267075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373380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Scalability with |</a:t>
            </a:r>
            <a:r>
              <a:rPr lang="en-US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200" b="1" i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194" y="5971401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Pattern tableau size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15727" y="3422393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Response time (sec.)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066800" y="1668132"/>
          <a:ext cx="6575604" cy="442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Impact of mining on shipment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940973" y="1676400"/>
          <a:ext cx="6691423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51508" y="5971401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Frequency threshold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074" y="3561304"/>
            <a:ext cx="268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Total data shipment (#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x 1K)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Validating CFDs over distributed data requires data shipment.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Reduce shipment and response time by leveraging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pattern tableau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structure of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embedded FD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Outlook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Develop validation algorithms for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vertically (and horizontally)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partitioned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Agenda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1066800"/>
            <a:ext cx="685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ym typeface="Wingdings 2"/>
              </a:rPr>
              <a:t>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133600"/>
            <a:ext cx="685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  <a:sym typeface="Wingdings 2"/>
              </a:rPr>
              <a:t>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200400"/>
            <a:ext cx="685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  <a:sym typeface="Wingdings 2"/>
              </a:rPr>
              <a:t>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4267200"/>
            <a:ext cx="685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  <a:sym typeface="Wingdings 2"/>
              </a:rPr>
              <a:t>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5334000"/>
            <a:ext cx="685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  <a:sym typeface="Wingdings 2"/>
              </a:rPr>
              <a:t>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7800" y="1066800"/>
            <a:ext cx="7162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Inconsistencies in Distributed Data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2133600"/>
            <a:ext cx="7162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Problem Statement &amp; Complexity</a:t>
            </a:r>
            <a:endParaRPr lang="en-US" sz="3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47800" y="3200400"/>
            <a:ext cx="7162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Detection Algorithms</a:t>
            </a:r>
            <a:endParaRPr lang="en-US" sz="3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447800" y="4267200"/>
            <a:ext cx="7162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Experimental Results</a:t>
            </a:r>
            <a:endParaRPr lang="en-US" sz="3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5334000"/>
            <a:ext cx="7162800" cy="685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Conclusion &amp; Outlook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14400"/>
            <a:ext cx="8686800" cy="510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Minimizing Response Time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Shipment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i,j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Data transfer rate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c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Packet size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p</a:t>
            </a: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(1)	Maximum time taken by each site to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send data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</a:p>
          <a:p>
            <a:pPr defTabSz="457200"/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(2)	Maximum time for each site to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detect violations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.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04800" y="2571690"/>
            <a:ext cx="8534400" cy="1619310"/>
            <a:chOff x="304800" y="4019490"/>
            <a:chExt cx="8534400" cy="1619310"/>
          </a:xfrm>
        </p:grpSpPr>
        <p:sp>
          <p:nvSpPr>
            <p:cNvPr id="11" name="Rounded Rectangle 10"/>
            <p:cNvSpPr/>
            <p:nvPr/>
          </p:nvSpPr>
          <p:spPr>
            <a:xfrm>
              <a:off x="304800" y="4019490"/>
              <a:ext cx="8534400" cy="161931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/>
              <a:endParaRPr lang="en-US" sz="2800" dirty="0" smtClean="0">
                <a:solidFill>
                  <a:srgbClr val="4F81BD">
                    <a:lumMod val="50000"/>
                  </a:srgbClr>
                </a:solidFill>
                <a:sym typeface="Symbol"/>
              </a:endParaRPr>
            </a:p>
            <a:p>
              <a:pPr lvl="0" algn="ctr" defTabSz="457200"/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1/c</a:t>
              </a:r>
              <a:r>
                <a:rPr lang="en-US" sz="2800" baseline="-250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t</a:t>
              </a:r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  max{</a:t>
              </a:r>
              <a:r>
                <a:rPr lang="en-US" sz="2800" dirty="0" err="1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sum</a:t>
              </a:r>
              <a:r>
                <a:rPr lang="en-US" sz="2800" baseline="-25000" dirty="0" err="1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i</a:t>
              </a:r>
              <a:r>
                <a:rPr lang="en-US" sz="2800" baseline="-250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[1,n]</a:t>
              </a:r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(|M</a:t>
              </a:r>
              <a:r>
                <a:rPr lang="en-US" sz="2800" baseline="-250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(</a:t>
              </a:r>
              <a:r>
                <a:rPr lang="en-US" sz="2800" baseline="-25000" dirty="0" err="1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i,j</a:t>
              </a:r>
              <a:r>
                <a:rPr lang="en-US" sz="2800" baseline="-250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)</a:t>
              </a:r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|)/p} + max</a:t>
              </a:r>
              <a:r>
                <a:rPr lang="en-US" sz="2800" baseline="-250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i[1,n]</a:t>
              </a:r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{check(</a:t>
              </a:r>
              <a:r>
                <a:rPr lang="en-US" sz="2800" dirty="0" err="1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D’</a:t>
              </a:r>
              <a:r>
                <a:rPr lang="en-US" sz="2800" baseline="-25000" dirty="0" err="1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i</a:t>
              </a:r>
              <a:r>
                <a:rPr lang="en-US" sz="2800" dirty="0" smtClean="0">
                  <a:solidFill>
                    <a:srgbClr val="4F81BD">
                      <a:lumMod val="50000"/>
                    </a:srgbClr>
                  </a:solidFill>
                  <a:sym typeface="Symbol"/>
                </a:rPr>
                <a:t>, )}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" y="4114800"/>
              <a:ext cx="8382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Cost(D, </a:t>
              </a:r>
              <a:r>
                <a:rPr lang="en-US" sz="2800" b="1" dirty="0" smtClean="0">
                  <a:sym typeface="Symbol"/>
                </a:rPr>
                <a:t>, M)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CFD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76300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Pattern coordinator approach (cont.)</a:t>
            </a:r>
          </a:p>
          <a:p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accounts for (and is send to the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coordinator of) the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first matching pattern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tuple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14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Requires a fixed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order on pattern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Preferred order has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constants before wildcards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(‘-’).</a:t>
            </a:r>
          </a:p>
          <a:p>
            <a:endParaRPr lang="en-US" sz="2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endParaRPr lang="en-US" sz="4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ORDER BY A, B</a:t>
            </a:r>
          </a:p>
          <a:p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4876800"/>
          <a:ext cx="1295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285750"/>
                <a:gridCol w="3238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/>
                        </a:rPr>
                        <a:t>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876800"/>
          <a:ext cx="1295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285750"/>
                <a:gridCol w="3238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/>
                        </a:rPr>
                        <a:t>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62800" y="4876800"/>
          <a:ext cx="1295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285750"/>
                <a:gridCol w="32385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/>
                        </a:rPr>
                        <a:t>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91400" y="838200"/>
            <a:ext cx="1524000" cy="1295400"/>
            <a:chOff x="7391400" y="838200"/>
            <a:chExt cx="1524000" cy="1295400"/>
          </a:xfrm>
        </p:grpSpPr>
        <p:sp>
          <p:nvSpPr>
            <p:cNvPr id="8" name="Oval 7"/>
            <p:cNvSpPr/>
            <p:nvPr/>
          </p:nvSpPr>
          <p:spPr>
            <a:xfrm>
              <a:off x="8001000" y="914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1</a:t>
              </a:r>
              <a:endParaRPr lang="en-US" sz="1200" b="1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20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5</a:t>
              </a:r>
              <a:endParaRPr lang="en-US" sz="1200" b="1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0" y="12954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2</a:t>
              </a:r>
              <a:endParaRPr lang="en-US" sz="1200" b="1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4</a:t>
              </a:r>
              <a:endParaRPr lang="en-US" sz="1200" b="1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229600" y="17526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/>
                <a:t>S</a:t>
              </a:r>
              <a:r>
                <a:rPr lang="en-US" sz="1200" b="1" baseline="-25000" dirty="0" smtClean="0"/>
                <a:t>3</a:t>
              </a:r>
              <a:endParaRPr lang="en-US" sz="1200" b="1" baseline="-25000" dirty="0"/>
            </a:p>
          </p:txBody>
        </p:sp>
        <p:cxnSp>
          <p:nvCxnSpPr>
            <p:cNvPr id="13" name="Straight Connector 12"/>
            <p:cNvCxnSpPr>
              <a:stCxn id="8" idx="5"/>
              <a:endCxn id="10" idx="1"/>
            </p:cNvCxnSpPr>
            <p:nvPr/>
          </p:nvCxnSpPr>
          <p:spPr>
            <a:xfrm rot="16200000" flipH="1">
              <a:off x="8261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4"/>
              <a:endCxn id="12" idx="7"/>
            </p:cNvCxnSpPr>
            <p:nvPr/>
          </p:nvCxnSpPr>
          <p:spPr>
            <a:xfrm rot="5400000">
              <a:off x="8413564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6"/>
              <a:endCxn id="12" idx="2"/>
            </p:cNvCxnSpPr>
            <p:nvPr/>
          </p:nvCxnSpPr>
          <p:spPr>
            <a:xfrm>
              <a:off x="8077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1"/>
              <a:endCxn id="9" idx="4"/>
            </p:cNvCxnSpPr>
            <p:nvPr/>
          </p:nvCxnSpPr>
          <p:spPr>
            <a:xfrm rot="16200000" flipV="1">
              <a:off x="7696201" y="1676400"/>
              <a:ext cx="197037" cy="44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7"/>
              <a:endCxn id="8" idx="3"/>
            </p:cNvCxnSpPr>
            <p:nvPr/>
          </p:nvCxnSpPr>
          <p:spPr>
            <a:xfrm rot="5400000" flipH="1" flipV="1">
              <a:off x="7880163" y="11745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7924800" y="144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2" idx="1"/>
            </p:cNvCxnSpPr>
            <p:nvPr/>
          </p:nvCxnSpPr>
          <p:spPr>
            <a:xfrm rot="16200000" flipH="1">
              <a:off x="79563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8108763" y="1479363"/>
              <a:ext cx="241674" cy="39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77724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4"/>
              <a:endCxn id="12" idx="0"/>
            </p:cNvCxnSpPr>
            <p:nvPr/>
          </p:nvCxnSpPr>
          <p:spPr>
            <a:xfrm rot="16200000" flipH="1">
              <a:off x="8001000" y="13716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924800" y="127635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55"/>
            <p:cNvGrpSpPr/>
            <p:nvPr/>
          </p:nvGrpSpPr>
          <p:grpSpPr>
            <a:xfrm>
              <a:off x="7391400" y="1219200"/>
              <a:ext cx="304800" cy="152400"/>
              <a:chOff x="7391400" y="1219200"/>
              <a:chExt cx="304800" cy="152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6"/>
            <p:cNvGrpSpPr/>
            <p:nvPr/>
          </p:nvGrpSpPr>
          <p:grpSpPr>
            <a:xfrm>
              <a:off x="8229600" y="838200"/>
              <a:ext cx="304800" cy="152400"/>
              <a:chOff x="7391400" y="1219200"/>
              <a:chExt cx="304800" cy="152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77"/>
            <p:cNvGrpSpPr/>
            <p:nvPr/>
          </p:nvGrpSpPr>
          <p:grpSpPr>
            <a:xfrm>
              <a:off x="8610600" y="1219200"/>
              <a:ext cx="304800" cy="152400"/>
              <a:chOff x="7391400" y="1219200"/>
              <a:chExt cx="304800" cy="152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85"/>
            <p:cNvGrpSpPr/>
            <p:nvPr/>
          </p:nvGrpSpPr>
          <p:grpSpPr>
            <a:xfrm>
              <a:off x="8458200" y="1981200"/>
              <a:ext cx="304800" cy="152400"/>
              <a:chOff x="7391400" y="1219200"/>
              <a:chExt cx="304800" cy="152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90"/>
            <p:cNvGrpSpPr/>
            <p:nvPr/>
          </p:nvGrpSpPr>
          <p:grpSpPr>
            <a:xfrm>
              <a:off x="7543800" y="1981200"/>
              <a:ext cx="304800" cy="152400"/>
              <a:chOff x="7391400" y="1219200"/>
              <a:chExt cx="304800" cy="152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391400" y="1219200"/>
                <a:ext cx="304800" cy="76200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1295400"/>
                <a:ext cx="304800" cy="76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1400" y="1295400"/>
                <a:ext cx="304800" cy="2743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91400" y="1219200"/>
                <a:ext cx="304800" cy="1524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Synthetic data (company’s sales records)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sym typeface="Symbol"/>
            </a:endParaRP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800K and 1600K in size, ~10% inconsistencies.</a:t>
            </a:r>
          </a:p>
          <a:p>
            <a:pPr defTabSz="457200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Real-life data 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Ensembl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cross-reference data)</a:t>
            </a:r>
          </a:p>
          <a:p>
            <a:pPr defTabSz="45720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800K in size, &lt; 2% inconsistencies.</a:t>
            </a:r>
          </a:p>
          <a:p>
            <a:pPr defTabSz="457200"/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CFDs</a:t>
            </a:r>
          </a:p>
          <a:p>
            <a:pPr defTabSz="457200"/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4 CFDs for each dataset having 3-5 attributes.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7804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" y="3540456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Verdana"/>
                <a:sym typeface="Wingdings"/>
              </a:rPr>
              <a:t>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86868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/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Conditional Functional Dependencies (CFDs)</a:t>
            </a:r>
          </a:p>
          <a:p>
            <a:pPr defTabSz="457200"/>
            <a:endParaRPr lang="en-US" sz="1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4572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CFDs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extend FDs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with conditions to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restrict their scope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and allow for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more expressive data quality rules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6123801"/>
            <a:ext cx="365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Bohannon, Fan,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Geerts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Jia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Kementsietsidis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, ICDE 2007.</a:t>
            </a:r>
            <a:endParaRPr lang="en-US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1257300" y="3048000"/>
            <a:ext cx="6629400" cy="1085910"/>
            <a:chOff x="1828800" y="3333690"/>
            <a:chExt cx="6629400" cy="1085910"/>
          </a:xfrm>
        </p:grpSpPr>
        <p:sp>
          <p:nvSpPr>
            <p:cNvPr id="12" name="Rounded Rectangle 11"/>
            <p:cNvSpPr/>
            <p:nvPr/>
          </p:nvSpPr>
          <p:spPr>
            <a:xfrm>
              <a:off x="1828800" y="3333690"/>
              <a:ext cx="6629400" cy="108591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i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A 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CFD 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  </a:t>
              </a:r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is defined as 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(X 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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Y, </a:t>
              </a:r>
              <a:r>
                <a:rPr lang="en-US" sz="2400" b="1" i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</a:t>
              </a:r>
              <a:r>
                <a:rPr lang="en-US" sz="2400" b="1" i="1" baseline="-25000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p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)</a:t>
              </a:r>
              <a:endParaRPr lang="en-US" sz="2400" b="1" i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905000" y="3429000"/>
              <a:ext cx="6477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Definition</a:t>
              </a:r>
              <a:endParaRPr lang="en-US" sz="2400" b="1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791200" y="2590800"/>
            <a:ext cx="2667000" cy="2047935"/>
            <a:chOff x="5791200" y="2590800"/>
            <a:chExt cx="2667000" cy="2047935"/>
          </a:xfrm>
        </p:grpSpPr>
        <p:sp>
          <p:nvSpPr>
            <p:cNvPr id="20" name="TextBox 19"/>
            <p:cNvSpPr txBox="1"/>
            <p:nvPr/>
          </p:nvSpPr>
          <p:spPr>
            <a:xfrm>
              <a:off x="6589290" y="4238625"/>
              <a:ext cx="18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Pattern Tableau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1759" y="2590800"/>
              <a:ext cx="1665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Embedded FD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>
              <a:stCxn id="19" idx="2"/>
            </p:cNvCxnSpPr>
            <p:nvPr/>
          </p:nvCxnSpPr>
          <p:spPr>
            <a:xfrm rot="5400000">
              <a:off x="5841495" y="2940615"/>
              <a:ext cx="742890" cy="84348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0"/>
            </p:cNvCxnSpPr>
            <p:nvPr/>
          </p:nvCxnSpPr>
          <p:spPr>
            <a:xfrm rot="16200000" flipV="1">
              <a:off x="6886073" y="3600952"/>
              <a:ext cx="152400" cy="112294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3048000"/>
          <a:ext cx="7636624" cy="317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6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3048000"/>
            <a:ext cx="4572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76400" y="1066800"/>
            <a:ext cx="5791200" cy="1524000"/>
            <a:chOff x="3048000" y="1981200"/>
            <a:chExt cx="57912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3048000" y="1981200"/>
              <a:ext cx="5791200" cy="15240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[CC, ZIP]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[Street]</a:t>
              </a:r>
            </a:p>
            <a:p>
              <a:pPr algn="ctr"/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in UK (CC = 44) and Netherlands (CC = 31)</a:t>
              </a:r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24200" y="2057400"/>
              <a:ext cx="5638800" cy="381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Integrity Constraint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4290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2800" y="3429000"/>
          <a:ext cx="2438399" cy="10058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533400"/>
                <a:gridCol w="457200"/>
                <a:gridCol w="381000"/>
                <a:gridCol w="10667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8600" y="3749040"/>
            <a:ext cx="8686800" cy="533400"/>
            <a:chOff x="228600" y="5120640"/>
            <a:chExt cx="8686800" cy="533400"/>
          </a:xfrm>
        </p:grpSpPr>
        <p:sp>
          <p:nvSpPr>
            <p:cNvPr id="12" name="Rectangle 11"/>
            <p:cNvSpPr/>
            <p:nvPr/>
          </p:nvSpPr>
          <p:spPr>
            <a:xfrm>
              <a:off x="228600" y="5120640"/>
              <a:ext cx="8686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defTabSz="457200"/>
              <a:r>
                <a:rPr 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Example:</a:t>
              </a:r>
              <a:endParaRPr lang="en-US" sz="28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600" y="5196840"/>
              <a:ext cx="1609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Pattern </a:t>
              </a:r>
              <a:r>
                <a:rPr lang="en-US" sz="2000" b="1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Tuple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1"/>
            </p:cNvCxnSpPr>
            <p:nvPr/>
          </p:nvCxnSpPr>
          <p:spPr>
            <a:xfrm rot="10800000">
              <a:off x="5791200" y="5273041"/>
              <a:ext cx="533400" cy="12385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1"/>
            </p:cNvCxnSpPr>
            <p:nvPr/>
          </p:nvCxnSpPr>
          <p:spPr>
            <a:xfrm rot="10800000" flipV="1">
              <a:off x="5791200" y="5396894"/>
              <a:ext cx="533400" cy="18094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76400" y="1066800"/>
            <a:ext cx="5791200" cy="1524000"/>
            <a:chOff x="3048000" y="1981200"/>
            <a:chExt cx="5791200" cy="1524000"/>
          </a:xfrm>
        </p:grpSpPr>
        <p:sp>
          <p:nvSpPr>
            <p:cNvPr id="22" name="Rounded Rectangle 21"/>
            <p:cNvSpPr/>
            <p:nvPr/>
          </p:nvSpPr>
          <p:spPr>
            <a:xfrm>
              <a:off x="3048000" y="1981200"/>
              <a:ext cx="5791200" cy="15240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[CC, ZIP]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[Street]</a:t>
              </a:r>
            </a:p>
            <a:p>
              <a:pPr algn="ctr"/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  <a:sym typeface="Symbol"/>
                </a:rPr>
                <a:t>in UK (CC = 44) and Netherlands (CC = 31)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4200" y="2057400"/>
              <a:ext cx="5638800" cy="381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Integrity Constraint</a:t>
              </a:r>
              <a:endParaRPr lang="en-US" sz="24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3600" y="2819400"/>
            <a:ext cx="3578071" cy="1309048"/>
            <a:chOff x="2133600" y="2819400"/>
            <a:chExt cx="3578071" cy="1309048"/>
          </a:xfrm>
        </p:grpSpPr>
        <p:sp>
          <p:nvSpPr>
            <p:cNvPr id="28" name="Oval 27"/>
            <p:cNvSpPr/>
            <p:nvPr/>
          </p:nvSpPr>
          <p:spPr>
            <a:xfrm>
              <a:off x="3415352" y="3747448"/>
              <a:ext cx="381000" cy="381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13496" y="3747448"/>
              <a:ext cx="381000" cy="381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2819400"/>
              <a:ext cx="1139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Wildcard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3600" y="2819400"/>
              <a:ext cx="1125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Constant</a:t>
              </a:r>
              <a:endParaRPr lang="en-US" sz="20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28" idx="1"/>
              <a:endCxn id="31" idx="2"/>
            </p:cNvCxnSpPr>
            <p:nvPr/>
          </p:nvCxnSpPr>
          <p:spPr>
            <a:xfrm rot="16200000" flipV="1">
              <a:off x="2791818" y="3123914"/>
              <a:ext cx="583734" cy="77492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9" idx="7"/>
              <a:endCxn id="30" idx="2"/>
            </p:cNvCxnSpPr>
            <p:nvPr/>
          </p:nvCxnSpPr>
          <p:spPr>
            <a:xfrm rot="5400000" flipH="1" flipV="1">
              <a:off x="4398401" y="3059809"/>
              <a:ext cx="583734" cy="90313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35"/>
          <p:cNvGrpSpPr/>
          <p:nvPr/>
        </p:nvGrpSpPr>
        <p:grpSpPr>
          <a:xfrm>
            <a:off x="1219200" y="4724400"/>
            <a:ext cx="6629400" cy="1524000"/>
            <a:chOff x="1257300" y="2971800"/>
            <a:chExt cx="6629400" cy="1524000"/>
          </a:xfrm>
        </p:grpSpPr>
        <p:sp>
          <p:nvSpPr>
            <p:cNvPr id="47" name="Rounded Rectangle 46"/>
            <p:cNvSpPr/>
            <p:nvPr/>
          </p:nvSpPr>
          <p:spPr>
            <a:xfrm>
              <a:off x="1257300" y="2971800"/>
              <a:ext cx="6629400" cy="152400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Only for </a:t>
              </a:r>
              <a:r>
                <a:rPr lang="en-US" sz="2400" i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tuples</a:t>
              </a:r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that </a:t>
              </a:r>
              <a:r>
                <a:rPr lang="en-US" sz="2400" b="1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match the LHS </a:t>
              </a:r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of a pattern </a:t>
              </a:r>
              <a:r>
                <a:rPr lang="en-US" sz="2400" i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tuple</a:t>
              </a:r>
              <a:r>
                <a:rPr lang="en-US" sz="2400" i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the embedded FD has to hold.</a:t>
              </a:r>
              <a:endParaRPr lang="en-US" sz="2400" b="1" i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33500" y="3048000"/>
              <a:ext cx="6477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Semantics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915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Matching </a:t>
            </a:r>
            <a:r>
              <a:rPr lang="en-US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1752600"/>
          <a:ext cx="2438399" cy="10058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533400"/>
                <a:gridCol w="457200"/>
                <a:gridCol w="381000"/>
                <a:gridCol w="10667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526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048000"/>
            <a:ext cx="4572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62000" y="3048000"/>
          <a:ext cx="7636624" cy="317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6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3505200" y="2057400"/>
            <a:ext cx="5334000" cy="1828800"/>
            <a:chOff x="3429000" y="1676400"/>
            <a:chExt cx="5334000" cy="1828800"/>
          </a:xfrm>
        </p:grpSpPr>
        <p:sp>
          <p:nvSpPr>
            <p:cNvPr id="15" name="Rounded Rectangle 14"/>
            <p:cNvSpPr/>
            <p:nvPr/>
          </p:nvSpPr>
          <p:spPr>
            <a:xfrm>
              <a:off x="3429000" y="1676400"/>
              <a:ext cx="5334000" cy="1828800"/>
            </a:xfrm>
            <a:prstGeom prst="roundRect">
              <a:avLst>
                <a:gd name="adj" fmla="val 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solidFill>
                  <a:srgbClr val="003300"/>
                </a:solidFill>
                <a:cs typeface="Arial" pitchFamily="34" charset="0"/>
              </a:endParaRPr>
            </a:p>
            <a:p>
              <a:r>
                <a:rPr lang="en-US" sz="2400" i="1" dirty="0" err="1" smtClean="0">
                  <a:solidFill>
                    <a:srgbClr val="003300"/>
                  </a:solidFill>
                  <a:cs typeface="Arial" pitchFamily="34" charset="0"/>
                </a:rPr>
                <a:t>Tuples</a:t>
              </a:r>
              <a:r>
                <a:rPr lang="en-US" sz="2400" i="1" dirty="0" smtClean="0">
                  <a:solidFill>
                    <a:srgbClr val="003300"/>
                  </a:solidFill>
                  <a:cs typeface="Arial" pitchFamily="34" charset="0"/>
                </a:rPr>
                <a:t> that match the LHS of a pattern </a:t>
              </a:r>
              <a:r>
                <a:rPr lang="en-US" sz="2400" i="1" dirty="0" err="1" smtClean="0">
                  <a:solidFill>
                    <a:srgbClr val="003300"/>
                  </a:solidFill>
                  <a:cs typeface="Arial" pitchFamily="34" charset="0"/>
                </a:rPr>
                <a:t>tuple</a:t>
              </a:r>
              <a:r>
                <a:rPr lang="en-US" sz="2400" i="1" dirty="0" smtClean="0">
                  <a:solidFill>
                    <a:srgbClr val="003300"/>
                  </a:solidFill>
                  <a:cs typeface="Arial" pitchFamily="34" charset="0"/>
                </a:rPr>
                <a:t> are potential inconsistencies (</a:t>
              </a:r>
              <a:r>
                <a:rPr lang="en-US" sz="2400" b="1" i="1" dirty="0" smtClean="0">
                  <a:solidFill>
                    <a:srgbClr val="003300"/>
                  </a:solidFill>
                  <a:cs typeface="Arial" pitchFamily="34" charset="0"/>
                </a:rPr>
                <a:t>matching</a:t>
              </a:r>
              <a:r>
                <a:rPr lang="en-US" sz="2400" i="1" dirty="0" smtClean="0">
                  <a:solidFill>
                    <a:srgbClr val="003300"/>
                  </a:solidFill>
                  <a:cs typeface="Arial" pitchFamily="34" charset="0"/>
                </a:rPr>
                <a:t> or </a:t>
              </a:r>
              <a:r>
                <a:rPr lang="en-US" sz="2400" b="1" i="1" dirty="0" smtClean="0">
                  <a:solidFill>
                    <a:srgbClr val="003300"/>
                  </a:solidFill>
                  <a:cs typeface="Arial" pitchFamily="34" charset="0"/>
                </a:rPr>
                <a:t>relevant</a:t>
              </a:r>
              <a:r>
                <a:rPr lang="en-US" sz="2400" i="1" dirty="0" smtClean="0">
                  <a:solidFill>
                    <a:srgbClr val="003300"/>
                  </a:solidFill>
                  <a:cs typeface="Arial" pitchFamily="34" charset="0"/>
                </a:rPr>
                <a:t> </a:t>
              </a:r>
              <a:r>
                <a:rPr lang="en-US" sz="2400" i="1" dirty="0" err="1" smtClean="0">
                  <a:solidFill>
                    <a:srgbClr val="003300"/>
                  </a:solidFill>
                  <a:cs typeface="Arial" pitchFamily="34" charset="0"/>
                </a:rPr>
                <a:t>tuples</a:t>
              </a:r>
              <a:r>
                <a:rPr lang="en-US" sz="2400" i="1" dirty="0" smtClean="0">
                  <a:solidFill>
                    <a:srgbClr val="003300"/>
                  </a:solidFill>
                  <a:cs typeface="Arial" pitchFamily="34" charset="0"/>
                </a:rPr>
                <a:t>).</a:t>
              </a:r>
              <a:endParaRPr lang="en-US" sz="2400" i="1" dirty="0">
                <a:solidFill>
                  <a:srgbClr val="003300"/>
                </a:solidFill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05200" y="1771710"/>
              <a:ext cx="51816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Note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Inconsistencies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915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Constraint Violations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1752600"/>
          <a:ext cx="2438399" cy="10058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533400"/>
                <a:gridCol w="457200"/>
                <a:gridCol w="381000"/>
                <a:gridCol w="10667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526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048000"/>
            <a:ext cx="4572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D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2000" y="3048000"/>
          <a:ext cx="7636624" cy="317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9"/>
                <a:gridCol w="807720"/>
                <a:gridCol w="587433"/>
                <a:gridCol w="587433"/>
                <a:gridCol w="1101437"/>
                <a:gridCol w="1842652"/>
                <a:gridCol w="838200"/>
                <a:gridCol w="9906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Phone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Street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City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ZIP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2501984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Princess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EH2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4HF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Philip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4459011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Crichton Str.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Adam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VP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1326184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Mayfield Rd.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EDI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EH4 8LE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Joe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9075271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Queensway</a:t>
                      </a:r>
                      <a:r>
                        <a:rPr lang="en-US" sz="1600" b="1" baseline="0" dirty="0" smtClean="0">
                          <a:latin typeface="+mn-lt"/>
                          <a:cs typeface="Arial" pitchFamily="34" charset="0"/>
                        </a:rPr>
                        <a:t> Drive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NYC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Bob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908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7732134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57</a:t>
                      </a:r>
                      <a:r>
                        <a:rPr lang="en-US" sz="1600" b="1" baseline="30000" dirty="0" smtClean="0"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 St.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MH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07974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Jef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DMTS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7464774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Muntplein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Steven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4521633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Spuistraat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AMS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1012 WR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Bram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MTS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31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10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8974638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+mn-lt"/>
                          <a:cs typeface="Arial" pitchFamily="34" charset="0"/>
                        </a:rPr>
                        <a:t>Kruisplein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ROT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  <a:cs typeface="Arial" pitchFamily="34" charset="0"/>
                        </a:rPr>
                        <a:t>3012 CC</a:t>
                      </a:r>
                      <a:endParaRPr lang="en-US" sz="16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452048" y="3769056"/>
            <a:ext cx="5939477" cy="2098344"/>
            <a:chOff x="2452048" y="3769056"/>
            <a:chExt cx="5939477" cy="2098344"/>
          </a:xfrm>
        </p:grpSpPr>
        <p:sp>
          <p:nvSpPr>
            <p:cNvPr id="19" name="Rectangle 18"/>
            <p:cNvSpPr/>
            <p:nvPr/>
          </p:nvSpPr>
          <p:spPr>
            <a:xfrm>
              <a:off x="2452048" y="5181600"/>
              <a:ext cx="603504" cy="685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00925" y="5181600"/>
              <a:ext cx="990600" cy="685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33925" y="5181600"/>
              <a:ext cx="18288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52048" y="3769056"/>
              <a:ext cx="603504" cy="685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0925" y="3769056"/>
              <a:ext cx="990600" cy="685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33925" y="3769056"/>
              <a:ext cx="18288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We distinguish two classes of CFDs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CFDs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90600" y="2743200"/>
          <a:ext cx="25146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800100"/>
                <a:gridCol w="395151"/>
                <a:gridCol w="86214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908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676400"/>
            <a:ext cx="434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Constant CFDs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434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Variable CFDs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7432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2362200"/>
            <a:ext cx="45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0" y="2362200"/>
          <a:ext cx="243839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457200"/>
                <a:gridCol w="381000"/>
                <a:gridCol w="10667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4876800" y="3566160"/>
            <a:ext cx="457200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</a:t>
            </a:r>
            <a:r>
              <a:rPr lang="en-US" sz="2000" b="1" i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0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43525" y="3566160"/>
          <a:ext cx="182880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875"/>
                <a:gridCol w="381000"/>
                <a:gridCol w="923926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53"/>
          <p:cNvGrpSpPr/>
          <p:nvPr/>
        </p:nvGrpSpPr>
        <p:grpSpPr>
          <a:xfrm>
            <a:off x="304800" y="4724400"/>
            <a:ext cx="8534400" cy="1524000"/>
            <a:chOff x="304800" y="4724400"/>
            <a:chExt cx="8534400" cy="1524000"/>
          </a:xfrm>
        </p:grpSpPr>
        <p:sp>
          <p:nvSpPr>
            <p:cNvPr id="21" name="Rounded Rectangle 20"/>
            <p:cNvSpPr/>
            <p:nvPr/>
          </p:nvSpPr>
          <p:spPr>
            <a:xfrm>
              <a:off x="304800" y="4724400"/>
              <a:ext cx="8534400" cy="1524000"/>
            </a:xfrm>
            <a:prstGeom prst="roundRect">
              <a:avLst>
                <a:gd name="adj" fmla="val 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  <a:p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Constant CFDs 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are violated by a 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single </a:t>
              </a:r>
              <a:r>
                <a:rPr lang="en-US" sz="2400" b="1" i="1" dirty="0" err="1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tuple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en-US" sz="800" b="1" i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  <a:p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Variable CFDs 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are violated by at least </a:t>
              </a:r>
              <a:r>
                <a:rPr lang="en-US" sz="2400" b="1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two </a:t>
              </a:r>
              <a:r>
                <a:rPr lang="en-US" sz="2400" b="1" i="1" dirty="0" err="1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tuples</a:t>
              </a:r>
              <a:r>
                <a:rPr lang="en-US" sz="2400" i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en-US" sz="24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1000" y="4800600"/>
              <a:ext cx="8382000" cy="381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Violations</a:t>
              </a:r>
              <a:endParaRPr lang="en-US" sz="2400" b="1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67000" y="2743200"/>
            <a:ext cx="838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1800" y="2362200"/>
            <a:ext cx="990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4600" y="3562350"/>
            <a:ext cx="838200" cy="658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4"/>
          <p:cNvGrpSpPr/>
          <p:nvPr/>
        </p:nvGrpSpPr>
        <p:grpSpPr>
          <a:xfrm>
            <a:off x="304800" y="2286000"/>
            <a:ext cx="8534400" cy="2209800"/>
            <a:chOff x="304800" y="3886200"/>
            <a:chExt cx="8534400" cy="2209800"/>
          </a:xfrm>
        </p:grpSpPr>
        <p:sp>
          <p:nvSpPr>
            <p:cNvPr id="66" name="Rounded Rectangle 65"/>
            <p:cNvSpPr/>
            <p:nvPr/>
          </p:nvSpPr>
          <p:spPr>
            <a:xfrm>
              <a:off x="304800" y="3886200"/>
              <a:ext cx="8534400" cy="220980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4800" y="4648200"/>
              <a:ext cx="4572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tx2">
                      <a:lumMod val="50000"/>
                    </a:schemeClr>
                  </a:solidFill>
                  <a:sym typeface="Symbol"/>
                </a:rPr>
                <a:t></a:t>
              </a:r>
              <a:r>
                <a:rPr lang="en-US" sz="2000" b="1" i="1" baseline="-250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000" b="1" i="1" baseline="-25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53000" y="4495800"/>
              <a:ext cx="4572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tx2">
                      <a:lumMod val="50000"/>
                    </a:schemeClr>
                  </a:solidFill>
                  <a:sym typeface="Symbol"/>
                </a:rPr>
                <a:t></a:t>
              </a:r>
              <a:r>
                <a:rPr lang="en-US" sz="2000" b="1" i="1" baseline="-25000" dirty="0" smtClean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en-US" sz="2000" b="1" i="1" baseline="30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53000" y="5257800"/>
              <a:ext cx="4572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 smtClean="0">
                  <a:solidFill>
                    <a:schemeClr val="tx2">
                      <a:lumMod val="50000"/>
                    </a:schemeClr>
                  </a:solidFill>
                  <a:sym typeface="Symbol"/>
                </a:rPr>
                <a:t></a:t>
              </a:r>
              <a:r>
                <a:rPr lang="en-US" sz="2000" b="1" i="1" baseline="-25000" dirty="0" smtClean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n-US" sz="2000" b="1" i="1" baseline="30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4343400" y="4953000"/>
              <a:ext cx="457200" cy="457200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81000" y="3962400"/>
              <a:ext cx="8382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Decomposition of CFDs</a:t>
              </a:r>
              <a:endParaRPr lang="en-US" sz="2400" b="1" dirty="0"/>
            </a:p>
          </p:txBody>
        </p:sp>
      </p:grp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762000" y="3048000"/>
          <a:ext cx="32766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694"/>
                <a:gridCol w="1014306"/>
                <a:gridCol w="381000"/>
                <a:gridCol w="1371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H0H 0H0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NORTH POLE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410200" y="2971800"/>
          <a:ext cx="327660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694"/>
                <a:gridCol w="1014306"/>
                <a:gridCol w="381000"/>
                <a:gridCol w="1371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5410200" y="3749040"/>
          <a:ext cx="327660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694"/>
                <a:gridCol w="1014306"/>
                <a:gridCol w="381000"/>
                <a:gridCol w="1371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ZIP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H0H 0H0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NORTH POLE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2216</Words>
  <Application>Microsoft Office PowerPoint</Application>
  <PresentationFormat>On-screen Show (4:3)</PresentationFormat>
  <Paragraphs>1336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Motivation</vt:lpstr>
      <vt:lpstr>CFDs</vt:lpstr>
      <vt:lpstr>Example</vt:lpstr>
      <vt:lpstr>Example (cont.)</vt:lpstr>
      <vt:lpstr>Inconsistencies</vt:lpstr>
      <vt:lpstr>Inconsistencies (cont.)</vt:lpstr>
      <vt:lpstr>Classification of CFDs</vt:lpstr>
      <vt:lpstr>Validation</vt:lpstr>
      <vt:lpstr>Validation (cont.)</vt:lpstr>
      <vt:lpstr>Validation (cont.)</vt:lpstr>
      <vt:lpstr>Problem Statement</vt:lpstr>
      <vt:lpstr>Problem Statement</vt:lpstr>
      <vt:lpstr>Distributed Data</vt:lpstr>
      <vt:lpstr>Algorithms</vt:lpstr>
      <vt:lpstr>Single CFD</vt:lpstr>
      <vt:lpstr>Single CFD (cont.)</vt:lpstr>
      <vt:lpstr>Single CFD (cont.)</vt:lpstr>
      <vt:lpstr>Single CFD (cont.)</vt:lpstr>
      <vt:lpstr>Single CFD (cont.)</vt:lpstr>
      <vt:lpstr>Single CFD (cont.)</vt:lpstr>
      <vt:lpstr>Single CFD (cont.)</vt:lpstr>
      <vt:lpstr>Single CFD (cont.)</vt:lpstr>
      <vt:lpstr>Single CFD (cont.)</vt:lpstr>
      <vt:lpstr>Single CFD (cont.)</vt:lpstr>
      <vt:lpstr>Pattern Mining</vt:lpstr>
      <vt:lpstr>Multiple CFDs</vt:lpstr>
      <vt:lpstr>Experiments</vt:lpstr>
      <vt:lpstr>Experiments (cont.)</vt:lpstr>
      <vt:lpstr>Experiments (cont.)</vt:lpstr>
      <vt:lpstr>Conclusion</vt:lpstr>
      <vt:lpstr>Slide 33</vt:lpstr>
      <vt:lpstr>Cost Function</vt:lpstr>
      <vt:lpstr>Single CFD (cont.)</vt:lpstr>
      <vt:lpstr>Experiments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Corporate Edition</cp:lastModifiedBy>
  <cp:revision>176</cp:revision>
  <dcterms:created xsi:type="dcterms:W3CDTF">2010-02-17T15:23:41Z</dcterms:created>
  <dcterms:modified xsi:type="dcterms:W3CDTF">2010-03-08T15:06:15Z</dcterms:modified>
</cp:coreProperties>
</file>