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30"/>
  </p:notesMasterIdLst>
  <p:sldIdLst>
    <p:sldId id="256" r:id="rId2"/>
    <p:sldId id="316" r:id="rId3"/>
    <p:sldId id="285" r:id="rId4"/>
    <p:sldId id="288" r:id="rId5"/>
    <p:sldId id="317" r:id="rId6"/>
    <p:sldId id="313" r:id="rId7"/>
    <p:sldId id="289" r:id="rId8"/>
    <p:sldId id="290" r:id="rId9"/>
    <p:sldId id="301" r:id="rId10"/>
    <p:sldId id="291" r:id="rId11"/>
    <p:sldId id="293" r:id="rId12"/>
    <p:sldId id="294" r:id="rId13"/>
    <p:sldId id="295" r:id="rId14"/>
    <p:sldId id="310" r:id="rId15"/>
    <p:sldId id="296" r:id="rId16"/>
    <p:sldId id="308" r:id="rId17"/>
    <p:sldId id="299" r:id="rId18"/>
    <p:sldId id="314" r:id="rId19"/>
    <p:sldId id="302" r:id="rId20"/>
    <p:sldId id="300" r:id="rId21"/>
    <p:sldId id="303" r:id="rId22"/>
    <p:sldId id="304" r:id="rId23"/>
    <p:sldId id="305" r:id="rId24"/>
    <p:sldId id="307" r:id="rId25"/>
    <p:sldId id="309" r:id="rId26"/>
    <p:sldId id="259" r:id="rId27"/>
    <p:sldId id="265" r:id="rId28"/>
    <p:sldId id="318" r:id="rId2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28"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2E2"/>
    <a:srgbClr val="000000"/>
    <a:srgbClr val="E9EBF5"/>
    <a:srgbClr val="1919FF"/>
    <a:srgbClr val="FFFFCC"/>
    <a:srgbClr val="00008B"/>
    <a:srgbClr val="F4F4F4"/>
    <a:srgbClr val="000080"/>
    <a:srgbClr val="4472C4"/>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74" autoAdjust="0"/>
    <p:restoredTop sz="84865" autoAdjust="0"/>
  </p:normalViewPr>
  <p:slideViewPr>
    <p:cSldViewPr snapToGrid="0">
      <p:cViewPr varScale="1">
        <p:scale>
          <a:sx n="78" d="100"/>
          <a:sy n="78" d="100"/>
        </p:scale>
        <p:origin x="1794" y="84"/>
      </p:cViewPr>
      <p:guideLst>
        <p:guide orient="horz" pos="2228"/>
        <p:guide pos="2880"/>
      </p:guideLst>
    </p:cSldViewPr>
  </p:slideViewPr>
  <p:notesTextViewPr>
    <p:cViewPr>
      <p:scale>
        <a:sx n="3" d="2"/>
        <a:sy n="3" d="2"/>
      </p:scale>
      <p:origin x="0" y="0"/>
    </p:cViewPr>
  </p:notesTextViewPr>
  <p:notesViewPr>
    <p:cSldViewPr snapToGrid="0" showGuides="1">
      <p:cViewPr varScale="1">
        <p:scale>
          <a:sx n="57" d="100"/>
          <a:sy n="57" d="100"/>
        </p:scale>
        <p:origin x="2832" y="6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314F10-8DC7-42CE-98B3-096A3760A598}" type="datetimeFigureOut">
              <a:rPr lang="zh-CN" altLang="en-US" smtClean="0"/>
              <a:t>2017/4/19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6FD9CB-E453-4248-A283-C6F253474EFB}" type="slidenum">
              <a:rPr lang="zh-CN" altLang="en-US" smtClean="0"/>
              <a:t>‹#›</a:t>
            </a:fld>
            <a:endParaRPr lang="zh-CN" altLang="en-US"/>
          </a:p>
        </p:txBody>
      </p:sp>
    </p:spTree>
    <p:extLst>
      <p:ext uri="{BB962C8B-B14F-4D97-AF65-F5344CB8AC3E}">
        <p14:creationId xmlns:p14="http://schemas.microsoft.com/office/powerpoint/2010/main" val="3913383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aseline="0" dirty="0" smtClean="0"/>
              <a:t>My name is . Today I will be presenting our recent work on dense temporal subgraph computation, joint with my supervisor and other colleges from Beihang Univ.</a:t>
            </a:r>
            <a:endParaRPr lang="zh-CN" altLang="en-US" sz="1200" dirty="0"/>
          </a:p>
        </p:txBody>
      </p:sp>
      <p:sp>
        <p:nvSpPr>
          <p:cNvPr id="4" name="灯片编号占位符 3"/>
          <p:cNvSpPr>
            <a:spLocks noGrp="1"/>
          </p:cNvSpPr>
          <p:nvPr>
            <p:ph type="sldNum" sz="quarter" idx="10"/>
          </p:nvPr>
        </p:nvSpPr>
        <p:spPr/>
        <p:txBody>
          <a:bodyPr/>
          <a:lstStyle/>
          <a:p>
            <a:fld id="{F46FD9CB-E453-4248-A283-C6F253474EFB}" type="slidenum">
              <a:rPr lang="zh-CN" altLang="en-US" smtClean="0"/>
              <a:t>1</a:t>
            </a:fld>
            <a:endParaRPr lang="zh-CN" altLang="en-US"/>
          </a:p>
        </p:txBody>
      </p:sp>
    </p:spTree>
    <p:extLst>
      <p:ext uri="{BB962C8B-B14F-4D97-AF65-F5344CB8AC3E}">
        <p14:creationId xmlns:p14="http://schemas.microsoft.com/office/powerpoint/2010/main" val="42326941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200" dirty="0" smtClean="0">
                <a:latin typeface="Arial Unicode MS" panose="020B0604020202020204" pitchFamily="34" charset="-122"/>
                <a:ea typeface="Arial Unicode MS" panose="020B0604020202020204" pitchFamily="34" charset="-122"/>
                <a:cs typeface="Arial Unicode MS" panose="020B0604020202020204" pitchFamily="34" charset="-122"/>
              </a:rPr>
              <a:t>[The main …] is to [employ … only]. In practice, [k is typically …].</a:t>
            </a:r>
            <a:r>
              <a:rPr lang="en-US" altLang="zh-CN" sz="12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By this means, the number of verified time interval does not increase with T, and hence, our approach is especially suitable to be used on temporal graphs with large 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sz="12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Our approach FIDES works in two steps. It first [identify …, by employing …]. After that, it computes dense subgraphs given time intervals. </a:t>
            </a:r>
            <a:r>
              <a:rPr lang="en-US" altLang="zh-CN" sz="12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As will be seen later, the approach </a:t>
            </a:r>
            <a:r>
              <a:rPr lang="en-US" altLang="zh-CN" sz="12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can achieve a 1000 times speedup, while [remain</a:t>
            </a:r>
            <a:r>
              <a:rPr lang="en-US" altLang="zh-CN" sz="12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 compared </a:t>
            </a:r>
            <a:r>
              <a:rPr lang="en-US" altLang="zh-CN" sz="1200" baseline="0" dirty="0" smtClean="0">
                <a:latin typeface="Arial Unicode MS" panose="020B0604020202020204" pitchFamily="34" charset="-122"/>
                <a:ea typeface="Arial Unicode MS" panose="020B0604020202020204" pitchFamily="34" charset="-122"/>
                <a:cs typeface="Arial Unicode MS" panose="020B0604020202020204" pitchFamily="34" charset="-122"/>
              </a:rPr>
              <a:t>with the state of the art solution </a:t>
            </a:r>
            <a:endParaRPr lang="en-US" altLang="zh-CN" sz="1200" dirty="0" smtClean="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4" name="灯片编号占位符 3"/>
          <p:cNvSpPr>
            <a:spLocks noGrp="1"/>
          </p:cNvSpPr>
          <p:nvPr>
            <p:ph type="sldNum" sz="quarter" idx="10"/>
          </p:nvPr>
        </p:nvSpPr>
        <p:spPr/>
        <p:txBody>
          <a:bodyPr/>
          <a:lstStyle/>
          <a:p>
            <a:fld id="{F46FD9CB-E453-4248-A283-C6F253474EFB}" type="slidenum">
              <a:rPr lang="zh-CN" altLang="en-US" smtClean="0"/>
              <a:t>10</a:t>
            </a:fld>
            <a:endParaRPr lang="zh-CN" altLang="en-US"/>
          </a:p>
        </p:txBody>
      </p:sp>
    </p:spTree>
    <p:extLst>
      <p:ext uri="{BB962C8B-B14F-4D97-AF65-F5344CB8AC3E}">
        <p14:creationId xmlns:p14="http://schemas.microsoft.com/office/powerpoint/2010/main" val="39357609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baseline="0" dirty="0" smtClean="0"/>
              <a:t>The hidden data statistic employed in this work is </a:t>
            </a:r>
            <a:r>
              <a:rPr lang="en-US" altLang="zh-CN" dirty="0" smtClean="0"/>
              <a:t>inspired by convergent evolution, which describe</a:t>
            </a:r>
            <a:r>
              <a:rPr lang="en-US" altLang="zh-CN" baseline="0" dirty="0" smtClean="0"/>
              <a:t> that</a:t>
            </a:r>
            <a:r>
              <a:rPr lang="en-US" altLang="zh-CN" dirty="0" smtClean="0"/>
              <a:t> [organisms …]. </a:t>
            </a:r>
          </a:p>
          <a:p>
            <a:pPr marL="228600" indent="-228600">
              <a:buAutoNum type="arabicPeriod"/>
            </a:pPr>
            <a:r>
              <a:rPr lang="en-US" altLang="zh-CN" dirty="0" smtClean="0"/>
              <a:t>For example, </a:t>
            </a:r>
            <a:r>
              <a:rPr lang="en-US" altLang="zh-CN" baseline="0" dirty="0" smtClean="0"/>
              <a:t>the two plants in the upper row are of different species, but share a lot of similar traits, because they live in similar environments. On the other hand, </a:t>
            </a:r>
            <a:r>
              <a:rPr lang="en-US" altLang="zh-CN" dirty="0" smtClean="0"/>
              <a:t>the three plants in the blue</a:t>
            </a:r>
            <a:r>
              <a:rPr lang="en-US" altLang="zh-CN" baseline="0" dirty="0" smtClean="0"/>
              <a:t> frame are of the same species, but they looks different due to their different living environments. </a:t>
            </a:r>
          </a:p>
          <a:p>
            <a:pPr marL="228600" indent="-228600">
              <a:buAutoNum type="arabicPeriod"/>
            </a:pPr>
            <a:r>
              <a:rPr lang="en-US" altLang="zh-CN" dirty="0" smtClean="0"/>
              <a:t>Inspired by this, we</a:t>
            </a:r>
            <a:r>
              <a:rPr lang="en-US" altLang="zh-CN" baseline="0" dirty="0" smtClean="0"/>
              <a:t> propose the [Evolving …], which asserts that [edge weights …], </a:t>
            </a:r>
            <a:r>
              <a:rPr lang="en-US" altLang="zh-CN" dirty="0" smtClean="0"/>
              <a:t>that is,</a:t>
            </a:r>
            <a:r>
              <a:rPr lang="en-US" altLang="zh-CN" baseline="0" dirty="0" smtClean="0"/>
              <a:t> all edges weights in the same snapshots can either increase or remain the same, or decrease or remain the same</a:t>
            </a:r>
            <a:r>
              <a:rPr lang="en-US" altLang="zh-CN" dirty="0" smtClean="0"/>
              <a:t>. </a:t>
            </a:r>
          </a:p>
          <a:p>
            <a:pPr marL="228600" indent="-228600">
              <a:buAutoNum type="arabicPeriod"/>
            </a:pPr>
            <a:r>
              <a:rPr lang="en-US" altLang="zh-CN" baseline="0" dirty="0" smtClean="0"/>
              <a:t>The [ECP] is of course [not …]. It [assures an …] </a:t>
            </a:r>
            <a:endParaRPr lang="en-US" altLang="zh-CN" dirty="0" smtClean="0"/>
          </a:p>
        </p:txBody>
      </p:sp>
      <p:sp>
        <p:nvSpPr>
          <p:cNvPr id="4" name="灯片编号占位符 3"/>
          <p:cNvSpPr>
            <a:spLocks noGrp="1"/>
          </p:cNvSpPr>
          <p:nvPr>
            <p:ph type="sldNum" sz="quarter" idx="10"/>
          </p:nvPr>
        </p:nvSpPr>
        <p:spPr/>
        <p:txBody>
          <a:bodyPr/>
          <a:lstStyle/>
          <a:p>
            <a:fld id="{F46FD9CB-E453-4248-A283-C6F253474EFB}" type="slidenum">
              <a:rPr lang="zh-CN" altLang="en-US" smtClean="0"/>
              <a:t>11</a:t>
            </a:fld>
            <a:endParaRPr lang="zh-CN" altLang="en-US"/>
          </a:p>
        </p:txBody>
      </p:sp>
    </p:spTree>
    <p:extLst>
      <p:ext uri="{BB962C8B-B14F-4D97-AF65-F5344CB8AC3E}">
        <p14:creationId xmlns:p14="http://schemas.microsoft.com/office/powerpoint/2010/main" val="28753315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dirty="0" smtClean="0"/>
              <a:t>That is,</a:t>
            </a:r>
            <a:r>
              <a:rPr lang="en-US" altLang="zh-CN" baseline="0" dirty="0" smtClean="0"/>
              <a:t> [C1]</a:t>
            </a:r>
            <a:r>
              <a:rPr lang="en-US" altLang="zh-CN" sz="1200" dirty="0" smtClean="0"/>
              <a:t>, where the cohesive density curve is defined in the way that y(x) equals to the cohesive density of the x-</a:t>
            </a:r>
            <a:r>
              <a:rPr lang="en-US" altLang="zh-CN" sz="1200" dirty="0" err="1" smtClean="0"/>
              <a:t>th</a:t>
            </a:r>
            <a:r>
              <a:rPr lang="en-US" altLang="zh-CN" sz="1200" baseline="0" dirty="0" smtClean="0"/>
              <a:t> </a:t>
            </a:r>
            <a:r>
              <a:rPr lang="en-US" altLang="zh-CN" sz="1200" dirty="0" smtClean="0"/>
              <a:t>snapshot.</a:t>
            </a:r>
            <a:r>
              <a:rPr lang="en-US" altLang="zh-CN" sz="1200" baseline="0" dirty="0" smtClean="0"/>
              <a:t> </a:t>
            </a:r>
          </a:p>
          <a:p>
            <a:pPr marL="228600" indent="-228600">
              <a:buAutoNum type="arabicPeriod"/>
            </a:pPr>
            <a:r>
              <a:rPr lang="en-US" altLang="zh-CN" sz="1200" baseline="0" dirty="0" smtClean="0"/>
              <a:t>Intuitively, suppose the dense subgraph falls in the time interval in blue. By the evolving convergence phenomenon, the one with same sets of nodes and edges and falling in a larger time interval that contains a local maximum must have higher cohesive density.</a:t>
            </a:r>
          </a:p>
          <a:p>
            <a:pPr marL="228600" indent="-228600">
              <a:buAutoNum type="arabicPeriod"/>
            </a:pPr>
            <a:r>
              <a:rPr lang="en-US" altLang="zh-CN" dirty="0" smtClean="0"/>
              <a:t>Moreover, it is nontrivial</a:t>
            </a:r>
            <a:r>
              <a:rPr lang="en-US" altLang="zh-CN" baseline="0" dirty="0" smtClean="0"/>
              <a:t> to verify another 2 chars that [C2 &amp; C3]. These tell us that the temporal subgraph with the highest positive cohesive density has a very high probability of containing the dense subgraph. Considering that the statistics may not completely hold, we then turn to consider the top-k time intervals for better.</a:t>
            </a:r>
            <a:endParaRPr lang="zh-CN" altLang="en-US" dirty="0"/>
          </a:p>
        </p:txBody>
      </p:sp>
      <p:sp>
        <p:nvSpPr>
          <p:cNvPr id="4" name="灯片编号占位符 3"/>
          <p:cNvSpPr>
            <a:spLocks noGrp="1"/>
          </p:cNvSpPr>
          <p:nvPr>
            <p:ph type="sldNum" sz="quarter" idx="10"/>
          </p:nvPr>
        </p:nvSpPr>
        <p:spPr/>
        <p:txBody>
          <a:bodyPr/>
          <a:lstStyle/>
          <a:p>
            <a:fld id="{F46FD9CB-E453-4248-A283-C6F253474EFB}" type="slidenum">
              <a:rPr lang="zh-CN" altLang="en-US" smtClean="0"/>
              <a:t>12</a:t>
            </a:fld>
            <a:endParaRPr lang="zh-CN" altLang="en-US"/>
          </a:p>
        </p:txBody>
      </p:sp>
    </p:spTree>
    <p:extLst>
      <p:ext uri="{BB962C8B-B14F-4D97-AF65-F5344CB8AC3E}">
        <p14:creationId xmlns:p14="http://schemas.microsoft.com/office/powerpoint/2010/main" val="9753797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baseline="0" dirty="0" smtClean="0"/>
              <a:t>the details of the algorithm for identifying k time intervals are as follows. </a:t>
            </a:r>
          </a:p>
          <a:p>
            <a:pPr marL="228600" indent="-228600">
              <a:buAutoNum type="arabicPeriod"/>
            </a:pPr>
            <a:r>
              <a:rPr lang="en-US" altLang="zh-CN" baseline="0" dirty="0" smtClean="0"/>
              <a:t>It first [computes …], and [extends … by using a smoothing parameter]. After that, it [generates …] using both local maxima and local minima.  And, finally, it [finds …] among the ones computed in the third steps.</a:t>
            </a:r>
          </a:p>
          <a:p>
            <a:pPr marL="228600" indent="-228600">
              <a:buAutoNum type="arabicPeriod"/>
            </a:pPr>
            <a:r>
              <a:rPr lang="en-US" altLang="zh-CN" baseline="0" dirty="0" smtClean="0"/>
              <a:t>All these steps run in [O()] time, where [h is …].</a:t>
            </a:r>
            <a:endParaRPr lang="zh-CN" altLang="en-US" dirty="0"/>
          </a:p>
        </p:txBody>
      </p:sp>
      <p:sp>
        <p:nvSpPr>
          <p:cNvPr id="4" name="灯片编号占位符 3"/>
          <p:cNvSpPr>
            <a:spLocks noGrp="1"/>
          </p:cNvSpPr>
          <p:nvPr>
            <p:ph type="sldNum" sz="quarter" idx="10"/>
          </p:nvPr>
        </p:nvSpPr>
        <p:spPr/>
        <p:txBody>
          <a:bodyPr/>
          <a:lstStyle/>
          <a:p>
            <a:fld id="{F46FD9CB-E453-4248-A283-C6F253474EFB}" type="slidenum">
              <a:rPr lang="zh-CN" altLang="en-US" smtClean="0"/>
              <a:t>13</a:t>
            </a:fld>
            <a:endParaRPr lang="zh-CN" altLang="en-US"/>
          </a:p>
        </p:txBody>
      </p:sp>
    </p:spTree>
    <p:extLst>
      <p:ext uri="{BB962C8B-B14F-4D97-AF65-F5344CB8AC3E}">
        <p14:creationId xmlns:p14="http://schemas.microsoft.com/office/powerpoint/2010/main" val="17994623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dirty="0" smtClean="0"/>
              <a:t>By now we have introduced the first step of </a:t>
            </a:r>
            <a:r>
              <a:rPr lang="en-US" altLang="zh-CN" baseline="0" dirty="0" smtClean="0"/>
              <a:t>FIDES. It employs hidden data statistics, draws characteristics of targeted time intervals, and finds the top-k time interval.</a:t>
            </a:r>
          </a:p>
          <a:p>
            <a:pPr marL="228600" indent="-228600">
              <a:buAutoNum type="arabicPeriod"/>
            </a:pPr>
            <a:r>
              <a:rPr lang="en-US" altLang="zh-CN" baseline="0" dirty="0" smtClean="0"/>
              <a:t>The next step is to compute dense subgraph given time intervals, which is indeed to find dense subgraphs on static graphs. To achieve a better solution, we [build …] and [exploit …]. </a:t>
            </a:r>
            <a:endParaRPr lang="zh-CN" altLang="en-US" dirty="0"/>
          </a:p>
        </p:txBody>
      </p:sp>
      <p:sp>
        <p:nvSpPr>
          <p:cNvPr id="4" name="灯片编号占位符 3"/>
          <p:cNvSpPr>
            <a:spLocks noGrp="1"/>
          </p:cNvSpPr>
          <p:nvPr>
            <p:ph type="sldNum" sz="quarter" idx="10"/>
          </p:nvPr>
        </p:nvSpPr>
        <p:spPr/>
        <p:txBody>
          <a:bodyPr/>
          <a:lstStyle/>
          <a:p>
            <a:fld id="{F46FD9CB-E453-4248-A283-C6F253474EFB}" type="slidenum">
              <a:rPr lang="zh-CN" altLang="en-US" smtClean="0"/>
              <a:t>14</a:t>
            </a:fld>
            <a:endParaRPr lang="zh-CN" altLang="en-US"/>
          </a:p>
        </p:txBody>
      </p:sp>
    </p:spTree>
    <p:extLst>
      <p:ext uri="{BB962C8B-B14F-4D97-AF65-F5344CB8AC3E}">
        <p14:creationId xmlns:p14="http://schemas.microsoft.com/office/powerpoint/2010/main" val="18943939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dirty="0" smtClean="0"/>
              <a:t>The</a:t>
            </a:r>
            <a:r>
              <a:rPr lang="en-US" altLang="zh-CN" baseline="0" dirty="0" smtClean="0"/>
              <a:t> net worth maximization problem [inputs …] and [outputs…], where [net worth is …]</a:t>
            </a:r>
          </a:p>
          <a:p>
            <a:pPr marL="228600" indent="-228600">
              <a:buAutoNum type="arabicPeriod"/>
            </a:pPr>
            <a:r>
              <a:rPr lang="en-US" altLang="zh-CN" baseline="0" dirty="0" smtClean="0"/>
              <a:t>The example gives a feasible but not optimal subtree. By the definition of net worth, linking the two nodes with the incident edge of weight 10 can produce a better solution.</a:t>
            </a:r>
            <a:endParaRPr lang="zh-CN" altLang="en-US" dirty="0"/>
          </a:p>
        </p:txBody>
      </p:sp>
      <p:sp>
        <p:nvSpPr>
          <p:cNvPr id="4" name="灯片编号占位符 3"/>
          <p:cNvSpPr>
            <a:spLocks noGrp="1"/>
          </p:cNvSpPr>
          <p:nvPr>
            <p:ph type="sldNum" sz="quarter" idx="10"/>
          </p:nvPr>
        </p:nvSpPr>
        <p:spPr/>
        <p:txBody>
          <a:bodyPr/>
          <a:lstStyle/>
          <a:p>
            <a:fld id="{F46FD9CB-E453-4248-A283-C6F253474EFB}" type="slidenum">
              <a:rPr lang="zh-CN" altLang="en-US" smtClean="0"/>
              <a:t>15</a:t>
            </a:fld>
            <a:endParaRPr lang="zh-CN" altLang="en-US"/>
          </a:p>
        </p:txBody>
      </p:sp>
    </p:spTree>
    <p:extLst>
      <p:ext uri="{BB962C8B-B14F-4D97-AF65-F5344CB8AC3E}">
        <p14:creationId xmlns:p14="http://schemas.microsoft.com/office/powerpoint/2010/main" val="15091167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dirty="0" smtClean="0"/>
              <a:t>The connection with</a:t>
            </a:r>
            <a:r>
              <a:rPr lang="en-US" altLang="zh-CN" baseline="0" dirty="0" smtClean="0"/>
              <a:t> the NWM problem is built by a sequence of graph transformations.</a:t>
            </a:r>
          </a:p>
          <a:p>
            <a:pPr marL="228600" indent="-228600">
              <a:buAutoNum type="arabicPeriod"/>
            </a:pPr>
            <a:r>
              <a:rPr lang="en-US" altLang="zh-CN" baseline="0" dirty="0" smtClean="0"/>
              <a:t>Given a time interval and the corresponding temporal subgraph containing all nodes and edges, we first construct a static aggregate graph by summing up edge </a:t>
            </a:r>
            <a:r>
              <a:rPr lang="en-US" altLang="zh-CN" baseline="0" dirty="0" smtClean="0"/>
              <a:t>weights within the time interval.  </a:t>
            </a:r>
            <a:r>
              <a:rPr lang="en-US" altLang="zh-CN" dirty="0" smtClean="0"/>
              <a:t> </a:t>
            </a:r>
            <a:endParaRPr lang="en-US" altLang="zh-CN" dirty="0" smtClean="0"/>
          </a:p>
          <a:p>
            <a:pPr marL="228600" indent="-228600">
              <a:buAutoNum type="arabicPeriod"/>
            </a:pPr>
            <a:r>
              <a:rPr lang="en-US" altLang="zh-CN" dirty="0" smtClean="0"/>
              <a:t>The aggregate graph is further transformed to a converted graph with non-negative node and edge weights, where each node</a:t>
            </a:r>
            <a:r>
              <a:rPr lang="en-US" altLang="zh-CN" baseline="0" dirty="0" smtClean="0"/>
              <a:t> </a:t>
            </a:r>
            <a:r>
              <a:rPr lang="en-US" altLang="zh-CN" dirty="0" smtClean="0"/>
              <a:t>is a [connected component…]</a:t>
            </a:r>
            <a:r>
              <a:rPr lang="en-US" altLang="zh-CN" baseline="0" dirty="0" smtClean="0"/>
              <a:t> and nodes are connected by the edges with the largest negative weights, whose weights are further changed to positive as costs on edges.</a:t>
            </a:r>
          </a:p>
          <a:p>
            <a:pPr marL="228600" indent="-228600">
              <a:buAutoNum type="arabicPeriod"/>
            </a:pPr>
            <a:r>
              <a:rPr lang="en-US" altLang="zh-CN" baseline="0" dirty="0" smtClean="0"/>
              <a:t>Given this, it is easy to verify [the dense …].</a:t>
            </a:r>
            <a:endParaRPr lang="zh-CN" altLang="en-US" dirty="0"/>
          </a:p>
        </p:txBody>
      </p:sp>
      <p:sp>
        <p:nvSpPr>
          <p:cNvPr id="4" name="灯片编号占位符 3"/>
          <p:cNvSpPr>
            <a:spLocks noGrp="1"/>
          </p:cNvSpPr>
          <p:nvPr>
            <p:ph type="sldNum" sz="quarter" idx="10"/>
          </p:nvPr>
        </p:nvSpPr>
        <p:spPr/>
        <p:txBody>
          <a:bodyPr/>
          <a:lstStyle/>
          <a:p>
            <a:fld id="{F46FD9CB-E453-4248-A283-C6F253474EFB}" type="slidenum">
              <a:rPr lang="zh-CN" altLang="en-US" smtClean="0"/>
              <a:t>16</a:t>
            </a:fld>
            <a:endParaRPr lang="zh-CN" altLang="en-US"/>
          </a:p>
        </p:txBody>
      </p:sp>
    </p:spTree>
    <p:extLst>
      <p:ext uri="{BB962C8B-B14F-4D97-AF65-F5344CB8AC3E}">
        <p14:creationId xmlns:p14="http://schemas.microsoft.com/office/powerpoint/2010/main" val="31857851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dirty="0" smtClean="0"/>
              <a:t>We exploit several</a:t>
            </a:r>
            <a:r>
              <a:rPr lang="en-US" altLang="zh-CN" baseline="0" dirty="0" smtClean="0"/>
              <a:t> optimization techniques to compute the</a:t>
            </a:r>
            <a:r>
              <a:rPr lang="en-US" altLang="zh-CN" dirty="0" smtClean="0"/>
              <a:t> NWM</a:t>
            </a:r>
            <a:r>
              <a:rPr lang="en-US" altLang="zh-CN" baseline="0" dirty="0" smtClean="0"/>
              <a:t> subtree on the converted graph.</a:t>
            </a:r>
          </a:p>
          <a:p>
            <a:pPr marL="228600" indent="-228600">
              <a:buAutoNum type="arabicPeriod"/>
            </a:pPr>
            <a:r>
              <a:rPr lang="en-US" altLang="zh-CN" baseline="0" dirty="0" smtClean="0"/>
              <a:t>We first [use strong merging to merge …]. Two nodes are </a:t>
            </a:r>
            <a:r>
              <a:rPr lang="en-US" altLang="zh-CN" baseline="0" dirty="0" err="1" smtClean="0"/>
              <a:t>mergeable</a:t>
            </a:r>
            <a:r>
              <a:rPr lang="en-US" altLang="zh-CN" baseline="0" dirty="0" smtClean="0"/>
              <a:t> if both of the node weights are no less than the edge weight, see u1, u2 and u3 for example. Note that these exist multiple solutions to merge nodes. To guarantee the optimality, we maintain a minimal spanning tree for each merged node using dynamic trees.</a:t>
            </a:r>
          </a:p>
          <a:p>
            <a:pPr marL="228600" indent="-228600">
              <a:buAutoNum type="arabicPeriod"/>
            </a:pPr>
            <a:r>
              <a:rPr lang="en-US" altLang="zh-CN" baseline="0" dirty="0" smtClean="0"/>
              <a:t>We next exploit strong pruning, a popular technique for the NWM problem, which computes an optimal subtree given a tree in linear time. Hence, we compute a minimal spanning tree after strong merging. In the example, the edge of weight 13 is first removed. And by strong pruning, the optimal subtree contains the single merged nodes with weight 25.</a:t>
            </a:r>
          </a:p>
          <a:p>
            <a:pPr marL="228600" indent="-228600">
              <a:buAutoNum type="arabicPeriod"/>
            </a:pPr>
            <a:r>
              <a:rPr lang="en-US" altLang="zh-CN" baseline="0" dirty="0" smtClean="0"/>
              <a:t>After that, we use bounded probing to [optimize …]. Indeed, the merged node in the bottom can optimize ST, resulting a subtree of weight 30.</a:t>
            </a:r>
            <a:endParaRPr lang="zh-CN" altLang="en-US" dirty="0"/>
          </a:p>
        </p:txBody>
      </p:sp>
      <p:sp>
        <p:nvSpPr>
          <p:cNvPr id="4" name="灯片编号占位符 3"/>
          <p:cNvSpPr>
            <a:spLocks noGrp="1"/>
          </p:cNvSpPr>
          <p:nvPr>
            <p:ph type="sldNum" sz="quarter" idx="10"/>
          </p:nvPr>
        </p:nvSpPr>
        <p:spPr/>
        <p:txBody>
          <a:bodyPr/>
          <a:lstStyle/>
          <a:p>
            <a:fld id="{F46FD9CB-E453-4248-A283-C6F253474EFB}" type="slidenum">
              <a:rPr lang="zh-CN" altLang="en-US" smtClean="0"/>
              <a:t>17</a:t>
            </a:fld>
            <a:endParaRPr lang="zh-CN" altLang="en-US"/>
          </a:p>
        </p:txBody>
      </p:sp>
    </p:spTree>
    <p:extLst>
      <p:ext uri="{BB962C8B-B14F-4D97-AF65-F5344CB8AC3E}">
        <p14:creationId xmlns:p14="http://schemas.microsoft.com/office/powerpoint/2010/main" val="5034879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These</a:t>
            </a:r>
            <a:r>
              <a:rPr lang="en-US" altLang="zh-CN" baseline="0" dirty="0" smtClean="0"/>
              <a:t> optimization techniques can be done efficiently, whose time complexity is [O()].</a:t>
            </a:r>
            <a:endParaRPr lang="zh-CN" altLang="en-US" dirty="0"/>
          </a:p>
        </p:txBody>
      </p:sp>
      <p:sp>
        <p:nvSpPr>
          <p:cNvPr id="4" name="灯片编号占位符 3"/>
          <p:cNvSpPr>
            <a:spLocks noGrp="1"/>
          </p:cNvSpPr>
          <p:nvPr>
            <p:ph type="sldNum" sz="quarter" idx="10"/>
          </p:nvPr>
        </p:nvSpPr>
        <p:spPr/>
        <p:txBody>
          <a:bodyPr/>
          <a:lstStyle/>
          <a:p>
            <a:fld id="{F46FD9CB-E453-4248-A283-C6F253474EFB}" type="slidenum">
              <a:rPr lang="zh-CN" altLang="en-US" smtClean="0"/>
              <a:t>18</a:t>
            </a:fld>
            <a:endParaRPr lang="zh-CN" altLang="en-US"/>
          </a:p>
        </p:txBody>
      </p:sp>
    </p:spTree>
    <p:extLst>
      <p:ext uri="{BB962C8B-B14F-4D97-AF65-F5344CB8AC3E}">
        <p14:creationId xmlns:p14="http://schemas.microsoft.com/office/powerpoint/2010/main" val="23091056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smtClean="0"/>
              <a:t>The experimental study.</a:t>
            </a:r>
          </a:p>
        </p:txBody>
      </p:sp>
      <p:sp>
        <p:nvSpPr>
          <p:cNvPr id="4" name="灯片编号占位符 3"/>
          <p:cNvSpPr>
            <a:spLocks noGrp="1"/>
          </p:cNvSpPr>
          <p:nvPr>
            <p:ph type="sldNum" sz="quarter" idx="10"/>
          </p:nvPr>
        </p:nvSpPr>
        <p:spPr/>
        <p:txBody>
          <a:bodyPr/>
          <a:lstStyle/>
          <a:p>
            <a:fld id="{F46FD9CB-E453-4248-A283-C6F253474EFB}" type="slidenum">
              <a:rPr lang="zh-CN" altLang="en-US" smtClean="0"/>
              <a:t>19</a:t>
            </a:fld>
            <a:endParaRPr lang="zh-CN" altLang="en-US"/>
          </a:p>
        </p:txBody>
      </p:sp>
    </p:spTree>
    <p:extLst>
      <p:ext uri="{BB962C8B-B14F-4D97-AF65-F5344CB8AC3E}">
        <p14:creationId xmlns:p14="http://schemas.microsoft.com/office/powerpoint/2010/main" val="523123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As we know, graphs are widely used to model linked objects, such as social networks, feed webs and road networks. And these</a:t>
            </a:r>
            <a:r>
              <a:rPr lang="en-US" altLang="zh-CN" baseline="0" dirty="0" smtClean="0"/>
              <a:t> graphs are usually dynamic and evolve with time. These dynamic features may correspond to the formation of new friendship </a:t>
            </a:r>
            <a:r>
              <a:rPr lang="en-US" altLang="zh-CN" baseline="0" dirty="0" smtClean="0"/>
              <a:t>relationships, </a:t>
            </a:r>
            <a:r>
              <a:rPr lang="en-US" altLang="zh-CN" baseline="0" dirty="0" smtClean="0"/>
              <a:t>the changes of predation </a:t>
            </a:r>
            <a:r>
              <a:rPr lang="en-US" altLang="zh-CN" baseline="0" dirty="0" smtClean="0"/>
              <a:t>relationships, </a:t>
            </a:r>
            <a:r>
              <a:rPr lang="en-US" altLang="zh-CN" baseline="0" dirty="0" smtClean="0"/>
              <a:t>and the varying </a:t>
            </a:r>
            <a:r>
              <a:rPr lang="en-US" altLang="zh-CN" baseline="0" dirty="0" smtClean="0"/>
              <a:t>traffic status.</a:t>
            </a:r>
            <a:endParaRPr lang="zh-CN" altLang="en-US" dirty="0"/>
          </a:p>
        </p:txBody>
      </p:sp>
      <p:sp>
        <p:nvSpPr>
          <p:cNvPr id="4" name="灯片编号占位符 3"/>
          <p:cNvSpPr>
            <a:spLocks noGrp="1"/>
          </p:cNvSpPr>
          <p:nvPr>
            <p:ph type="sldNum" sz="quarter" idx="10"/>
          </p:nvPr>
        </p:nvSpPr>
        <p:spPr/>
        <p:txBody>
          <a:bodyPr/>
          <a:lstStyle/>
          <a:p>
            <a:fld id="{F46FD9CB-E453-4248-A283-C6F253474EFB}" type="slidenum">
              <a:rPr lang="zh-CN" altLang="en-US" smtClean="0"/>
              <a:t>2</a:t>
            </a:fld>
            <a:endParaRPr lang="zh-CN" altLang="en-US"/>
          </a:p>
        </p:txBody>
      </p:sp>
    </p:spTree>
    <p:extLst>
      <p:ext uri="{BB962C8B-B14F-4D97-AF65-F5344CB8AC3E}">
        <p14:creationId xmlns:p14="http://schemas.microsoft.com/office/powerpoint/2010/main" val="36948502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baseline="0" smtClean="0"/>
              <a:t>All experiments </a:t>
            </a:r>
            <a:r>
              <a:rPr lang="en-US" altLang="zh-CN" baseline="0" dirty="0" smtClean="0"/>
              <a:t>are conducted on two data sets. The first data set records a [real-life …]. The second dataset is produced by a synthetic data generator developed by </a:t>
            </a:r>
            <a:r>
              <a:rPr lang="en-US" altLang="zh-CN" baseline="0" dirty="0" err="1" smtClean="0"/>
              <a:t>Dr</a:t>
            </a:r>
            <a:r>
              <a:rPr lang="en-US" altLang="zh-CN" baseline="0" dirty="0" smtClean="0"/>
              <a:t> </a:t>
            </a:r>
            <a:r>
              <a:rPr lang="en-US" altLang="zh-CN" baseline="0" dirty="0" err="1" smtClean="0"/>
              <a:t>bogdanov</a:t>
            </a:r>
            <a:r>
              <a:rPr lang="en-US" altLang="zh-CN" baseline="0" dirty="0" smtClean="0"/>
              <a:t> and coauthors. It contains a set of synthetic temporal networks with varying graph size, number T and activation density, which is defined as the fraction of positive weight edges. </a:t>
            </a:r>
          </a:p>
          <a:p>
            <a:pPr marL="228600" indent="-228600">
              <a:buAutoNum type="arabicPeriod"/>
            </a:pPr>
            <a:r>
              <a:rPr lang="en-US" altLang="zh-CN" baseline="0" dirty="0" smtClean="0"/>
              <a:t>We compare our approach with the state-of-the-art solution. Specifically, we compare algorithm </a:t>
            </a:r>
            <a:r>
              <a:rPr lang="en-US" altLang="zh-CN" baseline="0" dirty="0" err="1" smtClean="0"/>
              <a:t>computeADS</a:t>
            </a:r>
            <a:r>
              <a:rPr lang="en-US" altLang="zh-CN" baseline="0" dirty="0" smtClean="0"/>
              <a:t> with </a:t>
            </a:r>
            <a:r>
              <a:rPr lang="en-US" altLang="zh-CN" baseline="0" dirty="0" err="1" smtClean="0"/>
              <a:t>topdown</a:t>
            </a:r>
            <a:r>
              <a:rPr lang="en-US" altLang="zh-CN" baseline="0" dirty="0" smtClean="0"/>
              <a:t>, both of which find a dense subgraph given time intervals, and algorithm FIDES with MEDEN for finding dense subgraph on temporal graphs.</a:t>
            </a:r>
          </a:p>
          <a:p>
            <a:pPr marL="228600" indent="-228600">
              <a:buAutoNum type="arabicPeriod"/>
            </a:pPr>
            <a:r>
              <a:rPr lang="en-US" altLang="zh-CN" baseline="0" dirty="0" smtClean="0"/>
              <a:t>Through our experiments, we aim to [verify …] and test both the quality and the efficiency of our algorithms.</a:t>
            </a:r>
            <a:endParaRPr lang="zh-CN" altLang="en-US" dirty="0"/>
          </a:p>
        </p:txBody>
      </p:sp>
      <p:sp>
        <p:nvSpPr>
          <p:cNvPr id="4" name="灯片编号占位符 3"/>
          <p:cNvSpPr>
            <a:spLocks noGrp="1"/>
          </p:cNvSpPr>
          <p:nvPr>
            <p:ph type="sldNum" sz="quarter" idx="10"/>
          </p:nvPr>
        </p:nvSpPr>
        <p:spPr/>
        <p:txBody>
          <a:bodyPr/>
          <a:lstStyle/>
          <a:p>
            <a:fld id="{F46FD9CB-E453-4248-A283-C6F253474EFB}" type="slidenum">
              <a:rPr lang="zh-CN" altLang="en-US" smtClean="0"/>
              <a:t>20</a:t>
            </a:fld>
            <a:endParaRPr lang="zh-CN" altLang="en-US"/>
          </a:p>
        </p:txBody>
      </p:sp>
    </p:spTree>
    <p:extLst>
      <p:ext uri="{BB962C8B-B14F-4D97-AF65-F5344CB8AC3E}">
        <p14:creationId xmlns:p14="http://schemas.microsoft.com/office/powerpoint/2010/main" val="13308762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baseline="0" dirty="0" smtClean="0"/>
              <a:t>Our approach identifies k time intervals by employing the [ECP]. It is questionable that [to what degree …]. </a:t>
            </a:r>
          </a:p>
          <a:p>
            <a:pPr marL="228600" indent="-228600">
              <a:buAutoNum type="arabicPeriod"/>
            </a:pPr>
            <a:r>
              <a:rPr lang="en-US" altLang="zh-CN" baseline="0" dirty="0" smtClean="0"/>
              <a:t>Therefore, we test the [proportion …], and find that [96 percent of edges on </a:t>
            </a:r>
            <a:r>
              <a:rPr lang="en-US" altLang="zh-CN" baseline="0" dirty="0" err="1" smtClean="0"/>
              <a:t>BJData</a:t>
            </a:r>
            <a:r>
              <a:rPr lang="en-US" altLang="zh-CN" baseline="0" dirty="0" smtClean="0"/>
              <a:t> and 90 percent of edges on average on </a:t>
            </a:r>
            <a:r>
              <a:rPr lang="en-US" altLang="zh-CN" baseline="0" dirty="0" err="1" smtClean="0"/>
              <a:t>SYNData</a:t>
            </a:r>
            <a:r>
              <a:rPr lang="en-US" altLang="zh-CN" baseline="0" dirty="0" smtClean="0"/>
              <a:t>] satisfy the phenomenon.</a:t>
            </a:r>
          </a:p>
          <a:p>
            <a:pPr marL="228600" indent="-228600">
              <a:buAutoNum type="arabicPeriod"/>
            </a:pPr>
            <a:r>
              <a:rPr lang="en-US" altLang="zh-CN" baseline="0" dirty="0" smtClean="0"/>
              <a:t>The results indicate that [P is quite common on certain types of both …]. Moreover, combining with the quality results of our approach to be seen shortly, it can be also learned that [the characteristics …] </a:t>
            </a:r>
            <a:endParaRPr lang="zh-CN" altLang="en-US" dirty="0"/>
          </a:p>
        </p:txBody>
      </p:sp>
      <p:sp>
        <p:nvSpPr>
          <p:cNvPr id="4" name="灯片编号占位符 3"/>
          <p:cNvSpPr>
            <a:spLocks noGrp="1"/>
          </p:cNvSpPr>
          <p:nvPr>
            <p:ph type="sldNum" sz="quarter" idx="10"/>
          </p:nvPr>
        </p:nvSpPr>
        <p:spPr/>
        <p:txBody>
          <a:bodyPr/>
          <a:lstStyle/>
          <a:p>
            <a:fld id="{F46FD9CB-E453-4248-A283-C6F253474EFB}" type="slidenum">
              <a:rPr lang="zh-CN" altLang="en-US" smtClean="0"/>
              <a:t>21</a:t>
            </a:fld>
            <a:endParaRPr lang="zh-CN" altLang="en-US"/>
          </a:p>
        </p:txBody>
      </p:sp>
    </p:spTree>
    <p:extLst>
      <p:ext uri="{BB962C8B-B14F-4D97-AF65-F5344CB8AC3E}">
        <p14:creationId xmlns:p14="http://schemas.microsoft.com/office/powerpoint/2010/main" val="8997453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dirty="0" smtClean="0"/>
              <a:t>We next compare [algorithm</a:t>
            </a:r>
            <a:r>
              <a:rPr lang="en-US" altLang="zh-CN" baseline="0" dirty="0" smtClean="0"/>
              <a:t> …</a:t>
            </a:r>
            <a:r>
              <a:rPr lang="en-US" altLang="zh-CN" dirty="0" smtClean="0"/>
              <a:t>] to test its quality</a:t>
            </a:r>
            <a:r>
              <a:rPr lang="en-US" altLang="zh-CN" baseline="0" dirty="0" smtClean="0"/>
              <a:t> and efficiency. Both of them find dense subgraphs given time intervals.</a:t>
            </a:r>
          </a:p>
          <a:p>
            <a:pPr marL="228600" indent="-228600">
              <a:buAutoNum type="arabicPeriod"/>
            </a:pPr>
            <a:r>
              <a:rPr lang="en-US" altLang="zh-CN" baseline="0" dirty="0" smtClean="0"/>
              <a:t>When varying the number of snapshots in time intervals, algorithm </a:t>
            </a:r>
            <a:r>
              <a:rPr lang="en-US" altLang="zh-CN" baseline="0" dirty="0" err="1" smtClean="0"/>
              <a:t>computeADS</a:t>
            </a:r>
            <a:r>
              <a:rPr lang="en-US" altLang="zh-CN" baseline="0" dirty="0" smtClean="0"/>
              <a:t> consistently finds subgraphs with higher cohesive density.</a:t>
            </a:r>
          </a:p>
          <a:p>
            <a:pPr marL="228600" indent="-228600">
              <a:buAutoNum type="arabicPeriod"/>
            </a:pPr>
            <a:r>
              <a:rPr lang="en-US" altLang="zh-CN" baseline="0" dirty="0" smtClean="0"/>
              <a:t>When varying the activation density on </a:t>
            </a:r>
            <a:r>
              <a:rPr lang="en-US" altLang="zh-CN" baseline="0" dirty="0" err="1" smtClean="0"/>
              <a:t>SynData</a:t>
            </a:r>
            <a:r>
              <a:rPr lang="en-US" altLang="zh-CN" baseline="0" dirty="0" smtClean="0"/>
              <a:t>, </a:t>
            </a:r>
            <a:r>
              <a:rPr lang="en-US" altLang="zh-CN" baseline="0" dirty="0" err="1" smtClean="0"/>
              <a:t>computeADS</a:t>
            </a:r>
            <a:r>
              <a:rPr lang="en-US" altLang="zh-CN" baseline="0" dirty="0" smtClean="0"/>
              <a:t> still performs better, especially with small activation density. While it is much faster than its counterpart, since it reduces the size of graphs by converted graph and  strong merging. </a:t>
            </a:r>
          </a:p>
          <a:p>
            <a:pPr marL="228600" indent="-228600">
              <a:buAutoNum type="arabicPeriod"/>
            </a:pPr>
            <a:r>
              <a:rPr lang="en-US" altLang="zh-CN" baseline="0" dirty="0" smtClean="0"/>
              <a:t>That is, [algorithm …].</a:t>
            </a:r>
            <a:endParaRPr lang="zh-CN" altLang="en-US" dirty="0"/>
          </a:p>
        </p:txBody>
      </p:sp>
      <p:sp>
        <p:nvSpPr>
          <p:cNvPr id="4" name="灯片编号占位符 3"/>
          <p:cNvSpPr>
            <a:spLocks noGrp="1"/>
          </p:cNvSpPr>
          <p:nvPr>
            <p:ph type="sldNum" sz="quarter" idx="10"/>
          </p:nvPr>
        </p:nvSpPr>
        <p:spPr/>
        <p:txBody>
          <a:bodyPr/>
          <a:lstStyle/>
          <a:p>
            <a:fld id="{F46FD9CB-E453-4248-A283-C6F253474EFB}" type="slidenum">
              <a:rPr lang="zh-CN" altLang="en-US" smtClean="0"/>
              <a:t>22</a:t>
            </a:fld>
            <a:endParaRPr lang="zh-CN" altLang="en-US"/>
          </a:p>
        </p:txBody>
      </p:sp>
    </p:spTree>
    <p:extLst>
      <p:ext uri="{BB962C8B-B14F-4D97-AF65-F5344CB8AC3E}">
        <p14:creationId xmlns:p14="http://schemas.microsoft.com/office/powerpoint/2010/main" val="4723009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dirty="0" smtClean="0"/>
              <a:t>We then compare [algorithm</a:t>
            </a:r>
            <a:r>
              <a:rPr lang="en-US" altLang="zh-CN" baseline="0" dirty="0" smtClean="0"/>
              <a:t> …</a:t>
            </a:r>
            <a:r>
              <a:rPr lang="en-US" altLang="zh-CN" dirty="0" smtClean="0"/>
              <a:t>] to test the quality</a:t>
            </a:r>
            <a:r>
              <a:rPr lang="en-US" altLang="zh-CN" baseline="0" dirty="0" smtClean="0"/>
              <a:t> of dense subgraphs found by our approach.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baseline="0" dirty="0" smtClean="0"/>
              <a:t>When varying the number T of snapshots, FIDES consistently find dene subgraphs with slightly higher cohesive density.</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baseline="0" dirty="0" smtClean="0"/>
              <a:t>When varying the number k of verified time intervals, FIDES already finds better dense subgraph when k is equal to or larger than 10.</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baseline="0" dirty="0" smtClean="0"/>
              <a:t>When varying the graph sizes on </a:t>
            </a:r>
            <a:r>
              <a:rPr lang="en-US" altLang="zh-CN" baseline="0" dirty="0" err="1" smtClean="0"/>
              <a:t>SYNData</a:t>
            </a:r>
            <a:r>
              <a:rPr lang="en-US" altLang="zh-CN" baseline="0" dirty="0" smtClean="0"/>
              <a:t>, MEDEN fails to give a solution when graph size reaches 150 thousand nodes, and FIDES finishes all tests.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baseline="0" dirty="0" smtClean="0"/>
              <a:t>When varying the activation density on </a:t>
            </a:r>
            <a:r>
              <a:rPr lang="en-US" altLang="zh-CN" baseline="0" dirty="0" err="1" smtClean="0"/>
              <a:t>SynData</a:t>
            </a:r>
            <a:r>
              <a:rPr lang="en-US" altLang="zh-CN" baseline="0" dirty="0" smtClean="0"/>
              <a:t>, FIDES is no worse than .5 percent of cohesive density and is more robust than MEDEN which fails in some tests.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CN" baseline="0" dirty="0" smtClean="0"/>
              <a:t>To sum up, [dense … are comparable to those …], which are slightly better on </a:t>
            </a:r>
            <a:r>
              <a:rPr lang="en-US" altLang="zh-CN" baseline="0" dirty="0" err="1" smtClean="0"/>
              <a:t>BJData</a:t>
            </a:r>
            <a:r>
              <a:rPr lang="en-US" altLang="zh-CN" baseline="0" dirty="0" smtClean="0"/>
              <a:t> and slightly worse on </a:t>
            </a:r>
            <a:r>
              <a:rPr lang="en-US" altLang="zh-CN" baseline="0" dirty="0" err="1" smtClean="0"/>
              <a:t>SYNData</a:t>
            </a:r>
            <a:r>
              <a:rPr lang="en-US" altLang="zh-CN" baseline="0" dirty="0" smtClean="0"/>
              <a:t>. </a:t>
            </a:r>
          </a:p>
        </p:txBody>
      </p:sp>
      <p:sp>
        <p:nvSpPr>
          <p:cNvPr id="4" name="灯片编号占位符 3"/>
          <p:cNvSpPr>
            <a:spLocks noGrp="1"/>
          </p:cNvSpPr>
          <p:nvPr>
            <p:ph type="sldNum" sz="quarter" idx="10"/>
          </p:nvPr>
        </p:nvSpPr>
        <p:spPr/>
        <p:txBody>
          <a:bodyPr/>
          <a:lstStyle/>
          <a:p>
            <a:fld id="{F46FD9CB-E453-4248-A283-C6F253474EFB}" type="slidenum">
              <a:rPr lang="zh-CN" altLang="en-US" smtClean="0"/>
              <a:t>23</a:t>
            </a:fld>
            <a:endParaRPr lang="zh-CN" altLang="en-US"/>
          </a:p>
        </p:txBody>
      </p:sp>
    </p:spTree>
    <p:extLst>
      <p:ext uri="{BB962C8B-B14F-4D97-AF65-F5344CB8AC3E}">
        <p14:creationId xmlns:p14="http://schemas.microsoft.com/office/powerpoint/2010/main" val="1323665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 Finally, we test the efficiency</a:t>
            </a:r>
            <a:r>
              <a:rPr lang="en-US" altLang="zh-CN" baseline="0" dirty="0" smtClean="0"/>
              <a:t> of our approach FIDES. And in all our tests FIDES is much faster than its counterpart MEDEN. Indeed, FIDES is approximately 3 thousand and 1 thousand times faster.</a:t>
            </a:r>
            <a:endParaRPr lang="zh-CN" altLang="en-US" dirty="0"/>
          </a:p>
        </p:txBody>
      </p:sp>
      <p:sp>
        <p:nvSpPr>
          <p:cNvPr id="4" name="灯片编号占位符 3"/>
          <p:cNvSpPr>
            <a:spLocks noGrp="1"/>
          </p:cNvSpPr>
          <p:nvPr>
            <p:ph type="sldNum" sz="quarter" idx="10"/>
          </p:nvPr>
        </p:nvSpPr>
        <p:spPr/>
        <p:txBody>
          <a:bodyPr/>
          <a:lstStyle/>
          <a:p>
            <a:fld id="{F46FD9CB-E453-4248-A283-C6F253474EFB}" type="slidenum">
              <a:rPr lang="zh-CN" altLang="en-US" smtClean="0"/>
              <a:t>24</a:t>
            </a:fld>
            <a:endParaRPr lang="zh-CN" altLang="en-US"/>
          </a:p>
        </p:txBody>
      </p:sp>
    </p:spTree>
    <p:extLst>
      <p:ext uri="{BB962C8B-B14F-4D97-AF65-F5344CB8AC3E}">
        <p14:creationId xmlns:p14="http://schemas.microsoft.com/office/powerpoint/2010/main" val="19979483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smtClean="0"/>
              <a:t>To briefly summarize </a:t>
            </a:r>
          </a:p>
        </p:txBody>
      </p:sp>
      <p:sp>
        <p:nvSpPr>
          <p:cNvPr id="4" name="灯片编号占位符 3"/>
          <p:cNvSpPr>
            <a:spLocks noGrp="1"/>
          </p:cNvSpPr>
          <p:nvPr>
            <p:ph type="sldNum" sz="quarter" idx="10"/>
          </p:nvPr>
        </p:nvSpPr>
        <p:spPr/>
        <p:txBody>
          <a:bodyPr/>
          <a:lstStyle/>
          <a:p>
            <a:fld id="{F46FD9CB-E453-4248-A283-C6F253474EFB}" type="slidenum">
              <a:rPr lang="zh-CN" altLang="en-US" smtClean="0"/>
              <a:t>25</a:t>
            </a:fld>
            <a:endParaRPr lang="zh-CN" altLang="en-US"/>
          </a:p>
        </p:txBody>
      </p:sp>
    </p:spTree>
    <p:extLst>
      <p:ext uri="{BB962C8B-B14F-4D97-AF65-F5344CB8AC3E}">
        <p14:creationId xmlns:p14="http://schemas.microsoft.com/office/powerpoint/2010/main" val="1414996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dirty="0" smtClean="0"/>
              <a:t>In this work,</a:t>
            </a:r>
            <a:r>
              <a:rPr lang="en-US" altLang="zh-CN" baseline="0" dirty="0" smtClean="0"/>
              <a:t> we study the problem of [finding …], which is [NP-complete…]. Moreover, the existing [filter and varication framework is …]</a:t>
            </a:r>
          </a:p>
          <a:p>
            <a:pPr marL="228600" indent="-228600">
              <a:buAutoNum type="arabicPeriod"/>
            </a:pPr>
            <a:r>
              <a:rPr lang="en-US" altLang="zh-CN" baseline="0" dirty="0" smtClean="0"/>
              <a:t>Hence, we propose [a …] approach that is [big …], </a:t>
            </a:r>
            <a:r>
              <a:rPr lang="en-US" altLang="zh-CN" baseline="0" dirty="0" smtClean="0"/>
              <a:t>It [identifies …], [builds </a:t>
            </a:r>
            <a:r>
              <a:rPr lang="en-US" altLang="zh-CN" baseline="0" dirty="0" smtClean="0"/>
              <a:t>… and </a:t>
            </a:r>
            <a:r>
              <a:rPr lang="en-US" altLang="zh-CN" baseline="0" dirty="0" smtClean="0"/>
              <a:t>exploits </a:t>
            </a:r>
            <a:r>
              <a:rPr lang="en-US" altLang="zh-CN" baseline="0" dirty="0" smtClean="0"/>
              <a:t>…]</a:t>
            </a:r>
          </a:p>
          <a:p>
            <a:pPr marL="228600" indent="-228600">
              <a:buAutoNum type="arabicPeriod"/>
            </a:pPr>
            <a:r>
              <a:rPr lang="en-US" altLang="zh-CN" baseline="0" dirty="0" smtClean="0"/>
              <a:t>We compare our approach with [the state…], and find that our approach finds dense temporal with comparable quality, but is [three …]. </a:t>
            </a:r>
            <a:endParaRPr lang="zh-CN" altLang="en-US" dirty="0"/>
          </a:p>
        </p:txBody>
      </p:sp>
      <p:sp>
        <p:nvSpPr>
          <p:cNvPr id="4" name="灯片编号占位符 3"/>
          <p:cNvSpPr>
            <a:spLocks noGrp="1"/>
          </p:cNvSpPr>
          <p:nvPr>
            <p:ph type="sldNum" sz="quarter" idx="10"/>
          </p:nvPr>
        </p:nvSpPr>
        <p:spPr/>
        <p:txBody>
          <a:bodyPr/>
          <a:lstStyle/>
          <a:p>
            <a:fld id="{F46FD9CB-E453-4248-A283-C6F253474EFB}" type="slidenum">
              <a:rPr lang="zh-CN" altLang="en-US" smtClean="0"/>
              <a:t>26</a:t>
            </a:fld>
            <a:endParaRPr lang="zh-CN" altLang="en-US"/>
          </a:p>
        </p:txBody>
      </p:sp>
    </p:spTree>
    <p:extLst>
      <p:ext uri="{BB962C8B-B14F-4D97-AF65-F5344CB8AC3E}">
        <p14:creationId xmlns:p14="http://schemas.microsoft.com/office/powerpoint/2010/main" val="3045379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1. Graphs with dynamic features are referred to as temporal graphs. In</a:t>
            </a:r>
            <a:r>
              <a:rPr lang="en-US" altLang="zh-CN" baseline="0" dirty="0" smtClean="0"/>
              <a:t> this work, </a:t>
            </a:r>
            <a:r>
              <a:rPr lang="en-US" altLang="zh-CN" dirty="0" smtClean="0"/>
              <a:t>a temporal graph</a:t>
            </a:r>
            <a:r>
              <a:rPr lang="en-US" altLang="zh-CN" baseline="0" dirty="0" smtClean="0"/>
              <a:t> is defined as [</a:t>
            </a:r>
            <a:r>
              <a:rPr lang="en-US" altLang="zh-CN" dirty="0" smtClean="0"/>
              <a:t>a</a:t>
            </a:r>
            <a:r>
              <a:rPr lang="en-US" altLang="zh-CN" baseline="0" dirty="0" smtClean="0"/>
              <a:t> continuous …], where [each snapshot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And a dense temporal subgraph is [a subgraph …]. It has applications in various scenarios.</a:t>
            </a:r>
          </a:p>
          <a:p>
            <a:r>
              <a:rPr lang="en-US" altLang="zh-CN" dirty="0" smtClean="0"/>
              <a:t>2. Consider a temporal network</a:t>
            </a:r>
            <a:r>
              <a:rPr lang="en-US" altLang="zh-CN" baseline="0" dirty="0" smtClean="0"/>
              <a:t> of road traffic status snapshots. Then, a dense temporal subgraph corresponds to a crowded area spanning over a continuous time period.</a:t>
            </a:r>
            <a:endParaRPr lang="zh-CN" altLang="en-US" dirty="0"/>
          </a:p>
        </p:txBody>
      </p:sp>
      <p:sp>
        <p:nvSpPr>
          <p:cNvPr id="4" name="灯片编号占位符 3"/>
          <p:cNvSpPr>
            <a:spLocks noGrp="1"/>
          </p:cNvSpPr>
          <p:nvPr>
            <p:ph type="sldNum" sz="quarter" idx="10"/>
          </p:nvPr>
        </p:nvSpPr>
        <p:spPr/>
        <p:txBody>
          <a:bodyPr/>
          <a:lstStyle/>
          <a:p>
            <a:fld id="{F46FD9CB-E453-4248-A283-C6F253474EFB}" type="slidenum">
              <a:rPr lang="zh-CN" altLang="en-US" smtClean="0"/>
              <a:t>3</a:t>
            </a:fld>
            <a:endParaRPr lang="zh-CN" altLang="en-US"/>
          </a:p>
        </p:txBody>
      </p:sp>
    </p:spTree>
    <p:extLst>
      <p:ext uri="{BB962C8B-B14F-4D97-AF65-F5344CB8AC3E}">
        <p14:creationId xmlns:p14="http://schemas.microsoft.com/office/powerpoint/2010/main" val="257597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smtClean="0"/>
              <a:t>Given the intuitive motivation, we then formalize and analyze the problem.</a:t>
            </a:r>
          </a:p>
        </p:txBody>
      </p:sp>
      <p:sp>
        <p:nvSpPr>
          <p:cNvPr id="4" name="灯片编号占位符 3"/>
          <p:cNvSpPr>
            <a:spLocks noGrp="1"/>
          </p:cNvSpPr>
          <p:nvPr>
            <p:ph type="sldNum" sz="quarter" idx="10"/>
          </p:nvPr>
        </p:nvSpPr>
        <p:spPr/>
        <p:txBody>
          <a:bodyPr/>
          <a:lstStyle/>
          <a:p>
            <a:fld id="{F46FD9CB-E453-4248-A283-C6F253474EFB}" type="slidenum">
              <a:rPr lang="zh-CN" altLang="en-US" smtClean="0"/>
              <a:t>4</a:t>
            </a:fld>
            <a:endParaRPr lang="zh-CN" altLang="en-US"/>
          </a:p>
        </p:txBody>
      </p:sp>
    </p:spTree>
    <p:extLst>
      <p:ext uri="{BB962C8B-B14F-4D97-AF65-F5344CB8AC3E}">
        <p14:creationId xmlns:p14="http://schemas.microsoft.com/office/powerpoint/2010/main" val="20510518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dirty="0" smtClean="0"/>
              <a:t>Formally,</a:t>
            </a:r>
            <a:r>
              <a:rPr lang="en-US" altLang="zh-CN" baseline="0" dirty="0" smtClean="0"/>
              <a:t> a temporal graph with T timestamps has [its nodes and edges…, while edge weights… ], as shown in the example where t equals to 5. Note that a T-timestamp temporal graph is essentially a sequence of T snapshots of a standard graph.</a:t>
            </a:r>
          </a:p>
          <a:p>
            <a:pPr marL="228600" indent="-228600">
              <a:buAutoNum type="arabicPeriod"/>
            </a:pPr>
            <a:r>
              <a:rPr lang="en-US" altLang="zh-CN" dirty="0" smtClean="0"/>
              <a:t>A</a:t>
            </a:r>
            <a:r>
              <a:rPr lang="en-US" altLang="zh-CN" baseline="0" dirty="0" smtClean="0"/>
              <a:t> temporal subgraph is featured by a time interval falling into [1, T] and a subgraph of the original graph. For example, the figure illustrates a temporal subgraph with 5 nodes, 5 edges and time interval [1, 4]. Its edge weights are the same to the corresponding ones in the original temporal graph. Specifically, we use G[I, j] to denote a temporal subgraph containing all nodes and edges and of interval [</a:t>
            </a:r>
            <a:r>
              <a:rPr lang="en-US" altLang="zh-CN" baseline="0" dirty="0" err="1" smtClean="0"/>
              <a:t>I,j</a:t>
            </a:r>
            <a:r>
              <a:rPr lang="en-US" altLang="zh-CN" baseline="0" dirty="0" smtClean="0"/>
              <a:t>].</a:t>
            </a:r>
          </a:p>
          <a:p>
            <a:pPr marL="228600" indent="-228600">
              <a:buAutoNum type="arabicPeriod"/>
            </a:pPr>
            <a:r>
              <a:rPr lang="en-US" altLang="zh-CN" baseline="0" dirty="0" smtClean="0"/>
              <a:t>Moreover, we define the cohesive density of a temporal graph as the sum of edge weights among all snapshots. The cohesive density of temporal graph G and subgraph H equal to 36 and 21 respectively, by simply summing up all edges weights shown in the figures.</a:t>
            </a:r>
            <a:endParaRPr lang="en-US" altLang="zh-CN" dirty="0" smtClean="0"/>
          </a:p>
        </p:txBody>
      </p:sp>
      <p:sp>
        <p:nvSpPr>
          <p:cNvPr id="4" name="灯片编号占位符 3"/>
          <p:cNvSpPr>
            <a:spLocks noGrp="1"/>
          </p:cNvSpPr>
          <p:nvPr>
            <p:ph type="sldNum" sz="quarter" idx="10"/>
          </p:nvPr>
        </p:nvSpPr>
        <p:spPr/>
        <p:txBody>
          <a:bodyPr/>
          <a:lstStyle/>
          <a:p>
            <a:fld id="{F46FD9CB-E453-4248-A283-C6F253474EFB}" type="slidenum">
              <a:rPr lang="zh-CN" altLang="en-US" smtClean="0"/>
              <a:t>5</a:t>
            </a:fld>
            <a:endParaRPr lang="zh-CN" altLang="en-US"/>
          </a:p>
        </p:txBody>
      </p:sp>
    </p:spTree>
    <p:extLst>
      <p:ext uri="{BB962C8B-B14F-4D97-AF65-F5344CB8AC3E}">
        <p14:creationId xmlns:p14="http://schemas.microsoft.com/office/powerpoint/2010/main" val="29114063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dirty="0" smtClean="0"/>
              <a:t>Based on the previous definitions, we formalize our problem</a:t>
            </a:r>
            <a:r>
              <a:rPr lang="en-US" altLang="zh-CN" baseline="0" dirty="0" smtClean="0"/>
              <a:t> of finding dense subgraphs as to [find …].</a:t>
            </a:r>
          </a:p>
          <a:p>
            <a:pPr marL="228600" indent="-228600">
              <a:buAutoNum type="arabicPeriod"/>
            </a:pPr>
            <a:r>
              <a:rPr lang="en-US" altLang="zh-CN" baseline="0" dirty="0" smtClean="0"/>
              <a:t>Considering the temporal graph </a:t>
            </a:r>
            <a:r>
              <a:rPr lang="en-US" altLang="zh-CN" baseline="0" dirty="0" err="1" smtClean="0"/>
              <a:t>agian</a:t>
            </a:r>
            <a:r>
              <a:rPr lang="en-US" altLang="zh-CN" baseline="0" dirty="0" smtClean="0"/>
              <a:t>, its dense graph comes to the one with 4 nodes, 4 edges, and of the entire time interval, with the greatest cohesive density of 44.</a:t>
            </a:r>
            <a:endParaRPr lang="zh-CN" altLang="en-US" dirty="0"/>
          </a:p>
        </p:txBody>
      </p:sp>
      <p:sp>
        <p:nvSpPr>
          <p:cNvPr id="4" name="灯片编号占位符 3"/>
          <p:cNvSpPr>
            <a:spLocks noGrp="1"/>
          </p:cNvSpPr>
          <p:nvPr>
            <p:ph type="sldNum" sz="quarter" idx="10"/>
          </p:nvPr>
        </p:nvSpPr>
        <p:spPr/>
        <p:txBody>
          <a:bodyPr/>
          <a:lstStyle/>
          <a:p>
            <a:fld id="{F46FD9CB-E453-4248-A283-C6F253474EFB}" type="slidenum">
              <a:rPr lang="zh-CN" altLang="en-US" smtClean="0"/>
              <a:t>6</a:t>
            </a:fld>
            <a:endParaRPr lang="zh-CN" altLang="en-US"/>
          </a:p>
        </p:txBody>
      </p:sp>
    </p:spTree>
    <p:extLst>
      <p:ext uri="{BB962C8B-B14F-4D97-AF65-F5344CB8AC3E}">
        <p14:creationId xmlns:p14="http://schemas.microsoft.com/office/powerpoint/2010/main" val="11214292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 despite of its simple</a:t>
            </a:r>
            <a:r>
              <a:rPr lang="en-US" altLang="zh-CN" baseline="0" dirty="0" smtClean="0"/>
              <a:t> formalization,</a:t>
            </a:r>
            <a:r>
              <a:rPr lang="en-US" altLang="zh-CN" dirty="0" smtClean="0"/>
              <a:t> the FDS problem </a:t>
            </a:r>
            <a:r>
              <a:rPr lang="en-US" altLang="zh-CN" baseline="0" dirty="0" smtClean="0"/>
              <a:t>is non-trivial. And i</a:t>
            </a:r>
            <a:r>
              <a:rPr lang="en-US" altLang="zh-CN" dirty="0" smtClean="0"/>
              <a:t>t</a:t>
            </a:r>
            <a:r>
              <a:rPr lang="en-US" altLang="zh-CN" baseline="0" dirty="0" smtClean="0"/>
              <a:t> is already known that the [FDS problem is NP-complete, …]</a:t>
            </a:r>
          </a:p>
          <a:p>
            <a:r>
              <a:rPr lang="en-US" altLang="zh-CN" baseline="0" dirty="0" smtClean="0"/>
              <a:t>In this work we further establish the approximation hardness, and find that [the cohesive …].</a:t>
            </a:r>
            <a:endParaRPr lang="zh-CN" altLang="en-US" dirty="0"/>
          </a:p>
        </p:txBody>
      </p:sp>
      <p:sp>
        <p:nvSpPr>
          <p:cNvPr id="4" name="灯片编号占位符 3"/>
          <p:cNvSpPr>
            <a:spLocks noGrp="1"/>
          </p:cNvSpPr>
          <p:nvPr>
            <p:ph type="sldNum" sz="quarter" idx="10"/>
          </p:nvPr>
        </p:nvSpPr>
        <p:spPr/>
        <p:txBody>
          <a:bodyPr/>
          <a:lstStyle/>
          <a:p>
            <a:fld id="{F46FD9CB-E453-4248-A283-C6F253474EFB}" type="slidenum">
              <a:rPr lang="zh-CN" altLang="en-US" smtClean="0"/>
              <a:t>7</a:t>
            </a:fld>
            <a:endParaRPr lang="zh-CN" altLang="en-US"/>
          </a:p>
        </p:txBody>
      </p:sp>
    </p:spTree>
    <p:extLst>
      <p:ext uri="{BB962C8B-B14F-4D97-AF65-F5344CB8AC3E}">
        <p14:creationId xmlns:p14="http://schemas.microsoft.com/office/powerpoint/2010/main" val="2740271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dirty="0" smtClean="0"/>
              <a:t>In addition to its inherent complexity, the</a:t>
            </a:r>
            <a:r>
              <a:rPr lang="en-US" altLang="zh-CN" baseline="0" dirty="0" smtClean="0"/>
              <a:t> increasing sizes of temporal graphs also bring challenges</a:t>
            </a:r>
            <a:r>
              <a:rPr lang="en-US" altLang="zh-CN" dirty="0" smtClean="0"/>
              <a:t>. Observing</a:t>
            </a:r>
            <a:r>
              <a:rPr lang="en-US" altLang="zh-CN" baseline="0" dirty="0" smtClean="0"/>
              <a:t> that [</a:t>
            </a:r>
            <a:r>
              <a:rPr lang="en-US" altLang="zh-CN" dirty="0" smtClean="0"/>
              <a:t>finding… ] </a:t>
            </a:r>
            <a:r>
              <a:rPr lang="en-US" altLang="zh-CN" baseline="0" dirty="0" smtClean="0"/>
              <a:t>is equivalent to [determining…].</a:t>
            </a:r>
            <a:endParaRPr lang="en-US" altLang="zh-CN" dirty="0" smtClean="0"/>
          </a:p>
          <a:p>
            <a:pPr marL="228600" indent="-228600">
              <a:buAutoNum type="arabicPeriod"/>
            </a:pPr>
            <a:r>
              <a:rPr lang="en-US" altLang="zh-CN" dirty="0" smtClean="0"/>
              <a:t>the state-of-the-art solution proposes a </a:t>
            </a:r>
            <a:r>
              <a:rPr lang="en-US" altLang="zh-CN" dirty="0" smtClean="0">
                <a:solidFill>
                  <a:srgbClr val="FF0000"/>
                </a:solidFill>
              </a:rPr>
              <a:t>filter-and-verification framework such that it [considers …]</a:t>
            </a:r>
            <a:r>
              <a:rPr lang="en-US" altLang="zh-CN" dirty="0" smtClean="0"/>
              <a:t>. Time interval [</a:t>
            </a:r>
            <a:r>
              <a:rPr lang="en-US" altLang="zh-CN" dirty="0" err="1" smtClean="0"/>
              <a:t>I,j</a:t>
            </a:r>
            <a:r>
              <a:rPr lang="en-US" altLang="zh-CN" dirty="0" smtClean="0"/>
              <a:t>] is filtered [if its …].</a:t>
            </a:r>
            <a:r>
              <a:rPr lang="en-US" altLang="zh-CN" dirty="0" smtClean="0">
                <a:solidFill>
                  <a:srgbClr val="FF0000"/>
                </a:solidFill>
              </a:rPr>
              <a:t> With some further optimizations, the</a:t>
            </a:r>
            <a:r>
              <a:rPr lang="en-US" altLang="zh-CN" baseline="0" dirty="0" smtClean="0">
                <a:solidFill>
                  <a:srgbClr val="FF0000"/>
                </a:solidFill>
              </a:rPr>
              <a:t> final filter strategy is quite effective. As reported, it can [prune… ]</a:t>
            </a:r>
          </a:p>
          <a:p>
            <a:pPr marL="228600" indent="-228600">
              <a:buAutoNum type="arabicPeriod"/>
            </a:pPr>
            <a:r>
              <a:rPr lang="en-US" altLang="zh-CN" baseline="0" dirty="0" smtClean="0">
                <a:solidFill>
                  <a:srgbClr val="FF0000"/>
                </a:solidFill>
              </a:rPr>
              <a:t>However, 10 thousand time intervals is unpruned and need to verify if T is 1.4 thousand, and the number increases to 1 million when T approaches 15 thousand . </a:t>
            </a:r>
          </a:p>
          <a:p>
            <a:pPr marL="228600" indent="-228600">
              <a:buAutoNum type="arabicPeriod"/>
            </a:pPr>
            <a:r>
              <a:rPr lang="en-US" altLang="zh-CN" baseline="0" dirty="0" smtClean="0">
                <a:solidFill>
                  <a:srgbClr val="FF0000"/>
                </a:solidFill>
              </a:rPr>
              <a:t>It is extremely inefficient to repeat the procedure of finding dense subgraphs given time intervals for more than 10 thousand times. That is, [filter-and-verification is …]</a:t>
            </a:r>
          </a:p>
        </p:txBody>
      </p:sp>
      <p:sp>
        <p:nvSpPr>
          <p:cNvPr id="4" name="灯片编号占位符 3"/>
          <p:cNvSpPr>
            <a:spLocks noGrp="1"/>
          </p:cNvSpPr>
          <p:nvPr>
            <p:ph type="sldNum" sz="quarter" idx="10"/>
          </p:nvPr>
        </p:nvSpPr>
        <p:spPr/>
        <p:txBody>
          <a:bodyPr/>
          <a:lstStyle/>
          <a:p>
            <a:fld id="{F46FD9CB-E453-4248-A283-C6F253474EFB}" type="slidenum">
              <a:rPr lang="zh-CN" altLang="en-US" smtClean="0"/>
              <a:t>8</a:t>
            </a:fld>
            <a:endParaRPr lang="zh-CN" altLang="en-US"/>
          </a:p>
        </p:txBody>
      </p:sp>
    </p:spTree>
    <p:extLst>
      <p:ext uri="{BB962C8B-B14F-4D97-AF65-F5344CB8AC3E}">
        <p14:creationId xmlns:p14="http://schemas.microsoft.com/office/powerpoint/2010/main" val="15829831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smtClean="0"/>
              <a:t>To this end, we propose a highly-efficient data-driven approach to attach the problem.</a:t>
            </a:r>
          </a:p>
        </p:txBody>
      </p:sp>
      <p:sp>
        <p:nvSpPr>
          <p:cNvPr id="4" name="灯片编号占位符 3"/>
          <p:cNvSpPr>
            <a:spLocks noGrp="1"/>
          </p:cNvSpPr>
          <p:nvPr>
            <p:ph type="sldNum" sz="quarter" idx="10"/>
          </p:nvPr>
        </p:nvSpPr>
        <p:spPr/>
        <p:txBody>
          <a:bodyPr/>
          <a:lstStyle/>
          <a:p>
            <a:fld id="{F46FD9CB-E453-4248-A283-C6F253474EFB}" type="slidenum">
              <a:rPr lang="zh-CN" altLang="en-US" smtClean="0"/>
              <a:t>9</a:t>
            </a:fld>
            <a:endParaRPr lang="zh-CN" altLang="en-US"/>
          </a:p>
        </p:txBody>
      </p:sp>
    </p:spTree>
    <p:extLst>
      <p:ext uri="{BB962C8B-B14F-4D97-AF65-F5344CB8AC3E}">
        <p14:creationId xmlns:p14="http://schemas.microsoft.com/office/powerpoint/2010/main" val="1032172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normAutofit/>
          </a:bodyPr>
          <a:lstStyle>
            <a:lvl1pPr algn="ctr">
              <a:defRPr sz="5400">
                <a:solidFill>
                  <a:srgbClr val="000080"/>
                </a:solidFill>
                <a:latin typeface="+mj-lt"/>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520AFE07-B4F1-4769-B8C8-B4A2E79893B5}" type="datetime1">
              <a:rPr lang="zh-CN" altLang="en-US" smtClean="0"/>
              <a:t>2017/4/19</a:t>
            </a:fld>
            <a:endParaRPr lang="zh-CN" alt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25865DF1-B9FC-415D-ABDE-15D6573A65C0}" type="slidenum">
              <a:rPr lang="zh-CN" altLang="en-US" smtClean="0"/>
              <a:pPr/>
              <a:t>‹#›</a:t>
            </a:fld>
            <a:endParaRPr lang="zh-CN" altLang="en-US" dirty="0"/>
          </a:p>
        </p:txBody>
      </p:sp>
    </p:spTree>
    <p:extLst>
      <p:ext uri="{BB962C8B-B14F-4D97-AF65-F5344CB8AC3E}">
        <p14:creationId xmlns:p14="http://schemas.microsoft.com/office/powerpoint/2010/main" val="362102851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A26EEED-E023-4400-A730-B0F4C9293F8B}" type="datetime1">
              <a:rPr lang="zh-CN" altLang="en-US" smtClean="0"/>
              <a:t>2017/4/19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5865DF1-B9FC-415D-ABDE-15D6573A65C0}" type="slidenum">
              <a:rPr lang="zh-CN" altLang="en-US" smtClean="0"/>
              <a:t>‹#›</a:t>
            </a:fld>
            <a:endParaRPr lang="zh-CN" altLang="en-US"/>
          </a:p>
        </p:txBody>
      </p:sp>
    </p:spTree>
    <p:extLst>
      <p:ext uri="{BB962C8B-B14F-4D97-AF65-F5344CB8AC3E}">
        <p14:creationId xmlns:p14="http://schemas.microsoft.com/office/powerpoint/2010/main" val="249645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1E7B3E0-2C9A-4757-8E54-874BB1FD8753}" type="datetime1">
              <a:rPr lang="zh-CN" altLang="en-US" smtClean="0"/>
              <a:t>2017/4/19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5865DF1-B9FC-415D-ABDE-15D6573A65C0}" type="slidenum">
              <a:rPr lang="zh-CN" altLang="en-US" smtClean="0"/>
              <a:t>‹#›</a:t>
            </a:fld>
            <a:endParaRPr lang="zh-CN" altLang="en-US"/>
          </a:p>
        </p:txBody>
      </p:sp>
    </p:spTree>
    <p:extLst>
      <p:ext uri="{BB962C8B-B14F-4D97-AF65-F5344CB8AC3E}">
        <p14:creationId xmlns:p14="http://schemas.microsoft.com/office/powerpoint/2010/main" val="2164969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374650" y="190469"/>
            <a:ext cx="8394700" cy="904874"/>
          </a:xfrm>
        </p:spPr>
        <p:txBody>
          <a:bodyPr>
            <a:normAutofit/>
          </a:bodyPr>
          <a:lstStyle>
            <a:lvl1pPr>
              <a:defRPr sz="3200" b="0">
                <a:solidFill>
                  <a:srgbClr val="000080"/>
                </a:solidFill>
                <a:latin typeface="Arial" panose="020B0604020202020204" pitchFamily="34" charset="0"/>
                <a:cs typeface="Arial" panose="020B0604020202020204" pitchFamily="34" charset="0"/>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374650" y="1095342"/>
            <a:ext cx="8394700" cy="5069151"/>
          </a:xfrm>
        </p:spPr>
        <p:txBody>
          <a:bodyPr/>
          <a:lstStyle>
            <a:lvl1pPr marL="324000" indent="-324000">
              <a:buClr>
                <a:srgbClr val="000080"/>
              </a:buClr>
              <a:buSzPct val="70000"/>
              <a:buFont typeface="Wingdings" panose="05000000000000000000" pitchFamily="2" charset="2"/>
              <a:buChar char="Ø"/>
              <a:defRPr sz="2600">
                <a:latin typeface="Arial" panose="020B0604020202020204" pitchFamily="34" charset="0"/>
                <a:cs typeface="Arial" panose="020B0604020202020204" pitchFamily="34" charset="0"/>
              </a:defRPr>
            </a:lvl1pPr>
            <a:lvl2pPr marL="540000" indent="-288000">
              <a:buClr>
                <a:srgbClr val="000080"/>
              </a:buClr>
              <a:defRPr sz="2200">
                <a:latin typeface="Arial" panose="020B0604020202020204" pitchFamily="34" charset="0"/>
                <a:cs typeface="Arial" panose="020B0604020202020204" pitchFamily="34" charset="0"/>
              </a:defRPr>
            </a:lvl2pPr>
            <a:lvl3pPr marL="792000" indent="-288000">
              <a:buClr>
                <a:srgbClr val="000080"/>
              </a:buClr>
              <a:buFont typeface="Wingdings" panose="05000000000000000000" pitchFamily="2" charset="2"/>
              <a:buChar char="ü"/>
              <a:defRPr sz="2200">
                <a:latin typeface="Arial" panose="020B0604020202020204" pitchFamily="34" charset="0"/>
                <a:cs typeface="Arial" panose="020B0604020202020204" pitchFamily="34" charset="0"/>
              </a:defRPr>
            </a:lvl3pPr>
            <a:lvl4pPr marL="1152000" indent="-288000">
              <a:buClr>
                <a:srgbClr val="000080"/>
              </a:buClr>
              <a:buSzPct val="50000"/>
              <a:buFont typeface="Wingdings" panose="05000000000000000000" pitchFamily="2" charset="2"/>
              <a:buChar char="n"/>
              <a:defRPr sz="2200">
                <a:latin typeface="Arial" panose="020B0604020202020204" pitchFamily="34" charset="0"/>
                <a:cs typeface="Arial" panose="020B0604020202020204" pitchFamily="34" charset="0"/>
              </a:defRPr>
            </a:lvl4pPr>
            <a:lvl5pPr marL="1152000" indent="-288000">
              <a:buClr>
                <a:srgbClr val="000080"/>
              </a:buClr>
              <a:buFont typeface="宋体" panose="02010600030101010101" pitchFamily="2" charset="-122"/>
              <a:buChar char="‐"/>
              <a:defRPr sz="2200">
                <a:latin typeface="Arial" panose="020B0604020202020204" pitchFamily="34" charset="0"/>
                <a:cs typeface="Arial" panose="020B0604020202020204" pitchFamily="34"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EDF118C5-EEBE-4FB4-AB5E-562AB327789C}" type="datetime1">
              <a:rPr lang="zh-CN" altLang="en-US" smtClean="0"/>
              <a:t>2017/4/19</a:t>
            </a:fld>
            <a:endParaRPr lang="zh-CN" altLang="en-US"/>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a:xfrm>
            <a:off x="6951109" y="6489912"/>
            <a:ext cx="2057400" cy="365125"/>
          </a:xfrm>
        </p:spPr>
        <p:txBody>
          <a:bodyPr/>
          <a:lstStyle>
            <a:lvl1pPr>
              <a:defRPr sz="1600">
                <a:solidFill>
                  <a:schemeClr val="bg1">
                    <a:lumMod val="50000"/>
                  </a:schemeClr>
                </a:solidFill>
              </a:defRPr>
            </a:lvl1pPr>
          </a:lstStyle>
          <a:p>
            <a:fld id="{E3756F1F-84DF-4859-8AE8-4B3E0E674450}" type="slidenum">
              <a:rPr lang="zh-CN" altLang="en-US" smtClean="0"/>
              <a:pPr/>
              <a:t>‹#›</a:t>
            </a:fld>
            <a:endParaRPr lang="zh-CN" altLang="en-US" dirty="0"/>
          </a:p>
        </p:txBody>
      </p:sp>
    </p:spTree>
    <p:extLst>
      <p:ext uri="{BB962C8B-B14F-4D97-AF65-F5344CB8AC3E}">
        <p14:creationId xmlns:p14="http://schemas.microsoft.com/office/powerpoint/2010/main" val="345916295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6A9F77F-982D-4F78-ADE9-66BE32ABFB87}" type="datetime1">
              <a:rPr lang="zh-CN" altLang="en-US" smtClean="0"/>
              <a:t>2017/4/19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5865DF1-B9FC-415D-ABDE-15D6573A65C0}" type="slidenum">
              <a:rPr lang="zh-CN" altLang="en-US" smtClean="0"/>
              <a:t>‹#›</a:t>
            </a:fld>
            <a:endParaRPr lang="zh-CN" altLang="en-US"/>
          </a:p>
        </p:txBody>
      </p:sp>
    </p:spTree>
    <p:extLst>
      <p:ext uri="{BB962C8B-B14F-4D97-AF65-F5344CB8AC3E}">
        <p14:creationId xmlns:p14="http://schemas.microsoft.com/office/powerpoint/2010/main" val="3028895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264AF10B-D271-44BA-ABA8-1752DDE10E39}" type="datetime1">
              <a:rPr lang="zh-CN" altLang="en-US" smtClean="0"/>
              <a:t>2017/4/19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5865DF1-B9FC-415D-ABDE-15D6573A65C0}" type="slidenum">
              <a:rPr lang="zh-CN" altLang="en-US" smtClean="0"/>
              <a:t>‹#›</a:t>
            </a:fld>
            <a:endParaRPr lang="zh-CN" altLang="en-US"/>
          </a:p>
        </p:txBody>
      </p:sp>
    </p:spTree>
    <p:extLst>
      <p:ext uri="{BB962C8B-B14F-4D97-AF65-F5344CB8AC3E}">
        <p14:creationId xmlns:p14="http://schemas.microsoft.com/office/powerpoint/2010/main" val="3249261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E1BC154-B2DD-41C9-B9D6-8DCFE1CBF107}" type="datetime1">
              <a:rPr lang="zh-CN" altLang="en-US" smtClean="0"/>
              <a:t>2017/4/19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5865DF1-B9FC-415D-ABDE-15D6573A65C0}" type="slidenum">
              <a:rPr lang="zh-CN" altLang="en-US" smtClean="0"/>
              <a:t>‹#›</a:t>
            </a:fld>
            <a:endParaRPr lang="zh-CN" altLang="en-US"/>
          </a:p>
        </p:txBody>
      </p:sp>
    </p:spTree>
    <p:extLst>
      <p:ext uri="{BB962C8B-B14F-4D97-AF65-F5344CB8AC3E}">
        <p14:creationId xmlns:p14="http://schemas.microsoft.com/office/powerpoint/2010/main" val="1506612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8297903-BC12-4D4D-A4B4-A28E6E0FEFCE}" type="datetime1">
              <a:rPr lang="zh-CN" altLang="en-US" smtClean="0"/>
              <a:t>2017/4/19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5865DF1-B9FC-415D-ABDE-15D6573A65C0}" type="slidenum">
              <a:rPr lang="zh-CN" altLang="en-US" smtClean="0"/>
              <a:t>‹#›</a:t>
            </a:fld>
            <a:endParaRPr lang="zh-CN" altLang="en-US"/>
          </a:p>
        </p:txBody>
      </p:sp>
    </p:spTree>
    <p:extLst>
      <p:ext uri="{BB962C8B-B14F-4D97-AF65-F5344CB8AC3E}">
        <p14:creationId xmlns:p14="http://schemas.microsoft.com/office/powerpoint/2010/main" val="1085440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DFFE49-DE93-4249-B945-B613023F71B7}" type="datetime1">
              <a:rPr lang="zh-CN" altLang="en-US" smtClean="0"/>
              <a:t>2017/4/19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5865DF1-B9FC-415D-ABDE-15D6573A65C0}" type="slidenum">
              <a:rPr lang="zh-CN" altLang="en-US" smtClean="0"/>
              <a:t>‹#›</a:t>
            </a:fld>
            <a:endParaRPr lang="zh-CN" altLang="en-US"/>
          </a:p>
        </p:txBody>
      </p:sp>
    </p:spTree>
    <p:extLst>
      <p:ext uri="{BB962C8B-B14F-4D97-AF65-F5344CB8AC3E}">
        <p14:creationId xmlns:p14="http://schemas.microsoft.com/office/powerpoint/2010/main" val="1601523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3E1CB21-A25D-4B7A-B9CC-E847742213FB}" type="datetime1">
              <a:rPr lang="zh-CN" altLang="en-US" smtClean="0"/>
              <a:t>2017/4/19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5865DF1-B9FC-415D-ABDE-15D6573A65C0}" type="slidenum">
              <a:rPr lang="zh-CN" altLang="en-US" smtClean="0"/>
              <a:t>‹#›</a:t>
            </a:fld>
            <a:endParaRPr lang="zh-CN" altLang="en-US"/>
          </a:p>
        </p:txBody>
      </p:sp>
    </p:spTree>
    <p:extLst>
      <p:ext uri="{BB962C8B-B14F-4D97-AF65-F5344CB8AC3E}">
        <p14:creationId xmlns:p14="http://schemas.microsoft.com/office/powerpoint/2010/main" val="2230518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A5977BF-88A2-4219-A7C6-7EFAAE9D7EED}" type="datetime1">
              <a:rPr lang="zh-CN" altLang="en-US" smtClean="0"/>
              <a:t>2017/4/19</a:t>
            </a:fld>
            <a:endParaRPr lang="zh-CN"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5865DF1-B9FC-415D-ABDE-15D6573A65C0}" type="slidenum">
              <a:rPr lang="zh-CN" altLang="en-US" smtClean="0"/>
              <a:t>‹#›</a:t>
            </a:fld>
            <a:endParaRPr lang="zh-CN" altLang="en-US"/>
          </a:p>
        </p:txBody>
      </p:sp>
    </p:spTree>
    <p:extLst>
      <p:ext uri="{BB962C8B-B14F-4D97-AF65-F5344CB8AC3E}">
        <p14:creationId xmlns:p14="http://schemas.microsoft.com/office/powerpoint/2010/main" val="640825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ECD54D-88BC-4ECF-A856-40A50DEA7032}" type="datetime1">
              <a:rPr lang="zh-CN" altLang="en-US" smtClean="0"/>
              <a:t>2017/4/19</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65DF1-B9FC-415D-ABDE-15D6573A65C0}" type="slidenum">
              <a:rPr lang="zh-CN" altLang="en-US" smtClean="0"/>
              <a:t>‹#›</a:t>
            </a:fld>
            <a:endParaRPr lang="zh-CN" altLang="en-US"/>
          </a:p>
        </p:txBody>
      </p:sp>
    </p:spTree>
    <p:extLst>
      <p:ext uri="{BB962C8B-B14F-4D97-AF65-F5344CB8AC3E}">
        <p14:creationId xmlns:p14="http://schemas.microsoft.com/office/powerpoint/2010/main" val="1310920352"/>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0" y="1429886"/>
            <a:ext cx="9144000" cy="712950"/>
          </a:xfrm>
        </p:spPr>
        <p:txBody>
          <a:bodyPr lIns="0" rIns="0">
            <a:noAutofit/>
          </a:bodyPr>
          <a:lstStyle/>
          <a:p>
            <a:r>
              <a:rPr lang="en-US" altLang="zh-CN" sz="3200" b="1" dirty="0" smtClean="0">
                <a:latin typeface="Arial Unicode MS" panose="020B0604020202020204" pitchFamily="34" charset="-122"/>
                <a:ea typeface="Arial Unicode MS" panose="020B0604020202020204" pitchFamily="34" charset="-122"/>
                <a:cs typeface="Arial Unicode MS" panose="020B0604020202020204" pitchFamily="34" charset="-122"/>
              </a:rPr>
              <a:t>Fast Computation of Dense Temporal Subgraphs</a:t>
            </a:r>
            <a:endParaRPr lang="zh-CN" altLang="en-US" sz="3200" b="1"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 name="副标题 2"/>
          <p:cNvSpPr>
            <a:spLocks noGrp="1"/>
          </p:cNvSpPr>
          <p:nvPr>
            <p:ph type="subTitle" idx="1"/>
          </p:nvPr>
        </p:nvSpPr>
        <p:spPr>
          <a:xfrm>
            <a:off x="121024" y="3500438"/>
            <a:ext cx="8875059" cy="1428050"/>
          </a:xfrm>
        </p:spPr>
        <p:txBody>
          <a:bodyPr>
            <a:normAutofit/>
          </a:bodyPr>
          <a:lstStyle/>
          <a:p>
            <a:r>
              <a:rPr lang="en-US" altLang="zh-CN" sz="2000" dirty="0" smtClean="0">
                <a:latin typeface="Arial" panose="020B0604020202020204" pitchFamily="34" charset="0"/>
                <a:cs typeface="Arial" panose="020B0604020202020204" pitchFamily="34" charset="0"/>
              </a:rPr>
              <a:t>Shuai Ma, </a:t>
            </a:r>
            <a:r>
              <a:rPr lang="en-US" altLang="zh-CN" sz="2000" b="1" dirty="0" smtClean="0">
                <a:latin typeface="Arial" panose="020B0604020202020204" pitchFamily="34" charset="0"/>
                <a:cs typeface="Arial" panose="020B0604020202020204" pitchFamily="34" charset="0"/>
              </a:rPr>
              <a:t>Renjun Hu</a:t>
            </a:r>
            <a:r>
              <a:rPr lang="en-US" altLang="zh-CN" sz="2000" dirty="0" smtClean="0">
                <a:latin typeface="Arial" panose="020B0604020202020204" pitchFamily="34" charset="0"/>
                <a:cs typeface="Arial" panose="020B0604020202020204" pitchFamily="34" charset="0"/>
              </a:rPr>
              <a:t>, </a:t>
            </a:r>
            <a:r>
              <a:rPr lang="en-US" altLang="zh-CN" sz="2000" dirty="0" err="1" smtClean="0">
                <a:latin typeface="Arial" panose="020B0604020202020204" pitchFamily="34" charset="0"/>
                <a:cs typeface="Arial" panose="020B0604020202020204" pitchFamily="34" charset="0"/>
              </a:rPr>
              <a:t>Luoshu</a:t>
            </a:r>
            <a:r>
              <a:rPr lang="en-US" altLang="zh-CN" sz="2000" dirty="0" smtClean="0">
                <a:latin typeface="Arial" panose="020B0604020202020204" pitchFamily="34" charset="0"/>
                <a:cs typeface="Arial" panose="020B0604020202020204" pitchFamily="34" charset="0"/>
              </a:rPr>
              <a:t> Wang, </a:t>
            </a:r>
            <a:r>
              <a:rPr lang="en-US" altLang="zh-CN" sz="2000" dirty="0" err="1" smtClean="0">
                <a:latin typeface="Arial" panose="020B0604020202020204" pitchFamily="34" charset="0"/>
                <a:cs typeface="Arial" panose="020B0604020202020204" pitchFamily="34" charset="0"/>
              </a:rPr>
              <a:t>Xuelian</a:t>
            </a:r>
            <a:r>
              <a:rPr lang="en-US" altLang="zh-CN" sz="2000" dirty="0" smtClean="0">
                <a:latin typeface="Arial" panose="020B0604020202020204" pitchFamily="34" charset="0"/>
                <a:cs typeface="Arial" panose="020B0604020202020204" pitchFamily="34" charset="0"/>
              </a:rPr>
              <a:t> Lin</a:t>
            </a:r>
            <a:r>
              <a:rPr lang="en-US" altLang="zh-CN" sz="2000" dirty="0">
                <a:latin typeface="Arial" panose="020B0604020202020204" pitchFamily="34" charset="0"/>
                <a:cs typeface="Arial" panose="020B0604020202020204" pitchFamily="34" charset="0"/>
              </a:rPr>
              <a:t>,</a:t>
            </a:r>
            <a:r>
              <a:rPr lang="en-US" altLang="zh-CN" sz="2000" dirty="0" smtClean="0">
                <a:latin typeface="Arial" panose="020B0604020202020204" pitchFamily="34" charset="0"/>
                <a:cs typeface="Arial" panose="020B0604020202020204" pitchFamily="34" charset="0"/>
              </a:rPr>
              <a:t> </a:t>
            </a:r>
            <a:r>
              <a:rPr lang="en-US" altLang="zh-CN" sz="2000" dirty="0" err="1" smtClean="0">
                <a:latin typeface="Arial" panose="020B0604020202020204" pitchFamily="34" charset="0"/>
                <a:cs typeface="Arial" panose="020B0604020202020204" pitchFamily="34" charset="0"/>
              </a:rPr>
              <a:t>Jinpeng</a:t>
            </a:r>
            <a:r>
              <a:rPr lang="en-US" altLang="zh-CN" sz="2000" dirty="0" smtClean="0">
                <a:latin typeface="Arial" panose="020B0604020202020204" pitchFamily="34" charset="0"/>
                <a:cs typeface="Arial" panose="020B0604020202020204" pitchFamily="34" charset="0"/>
              </a:rPr>
              <a:t> </a:t>
            </a:r>
            <a:r>
              <a:rPr lang="en-US" altLang="zh-CN" sz="2000" dirty="0" err="1" smtClean="0">
                <a:latin typeface="Arial" panose="020B0604020202020204" pitchFamily="34" charset="0"/>
                <a:cs typeface="Arial" panose="020B0604020202020204" pitchFamily="34" charset="0"/>
              </a:rPr>
              <a:t>Huai</a:t>
            </a:r>
            <a:endParaRPr lang="en-US" altLang="zh-CN" sz="2000" dirty="0" smtClean="0">
              <a:latin typeface="Arial" panose="020B0604020202020204" pitchFamily="34" charset="0"/>
              <a:cs typeface="Arial" panose="020B0604020202020204" pitchFamily="34" charset="0"/>
            </a:endParaRPr>
          </a:p>
          <a:p>
            <a:pPr>
              <a:spcBef>
                <a:spcPts val="1800"/>
              </a:spcBef>
            </a:pPr>
            <a:r>
              <a:rPr lang="en-US" altLang="zh-CN" sz="1800" dirty="0" smtClean="0">
                <a:latin typeface="Arial" panose="020B0604020202020204" pitchFamily="34" charset="0"/>
                <a:cs typeface="Arial" panose="020B0604020202020204" pitchFamily="34" charset="0"/>
              </a:rPr>
              <a:t>SKLSDE Lab, Beihang University, China</a:t>
            </a:r>
          </a:p>
          <a:p>
            <a:r>
              <a:rPr lang="en-US" altLang="zh-CN" sz="1800" dirty="0" smtClean="0">
                <a:latin typeface="Arial" panose="020B0604020202020204" pitchFamily="34" charset="0"/>
                <a:cs typeface="Arial" panose="020B0604020202020204" pitchFamily="34" charset="0"/>
              </a:rPr>
              <a:t>Beijing Advanced Innovation Center for Big Data and Brain Computing</a:t>
            </a:r>
            <a:endParaRPr lang="en-US" altLang="zh-CN" sz="1800" dirty="0">
              <a:latin typeface="Arial" panose="020B0604020202020204" pitchFamily="34" charset="0"/>
              <a:cs typeface="Arial" panose="020B0604020202020204" pitchFamily="34" charset="0"/>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460" y="5135009"/>
            <a:ext cx="5138184" cy="1076499"/>
          </a:xfrm>
          <a:prstGeom prst="rect">
            <a:avLst/>
          </a:prstGeom>
        </p:spPr>
      </p:pic>
      <p:sp>
        <p:nvSpPr>
          <p:cNvPr id="6" name="灯片编号占位符 5"/>
          <p:cNvSpPr>
            <a:spLocks noGrp="1"/>
          </p:cNvSpPr>
          <p:nvPr>
            <p:ph type="sldNum" sz="quarter" idx="12"/>
          </p:nvPr>
        </p:nvSpPr>
        <p:spPr>
          <a:xfrm>
            <a:off x="6938683" y="6492875"/>
            <a:ext cx="2057400" cy="365125"/>
          </a:xfrm>
        </p:spPr>
        <p:txBody>
          <a:bodyPr/>
          <a:lstStyle/>
          <a:p>
            <a:fld id="{25865DF1-B9FC-415D-ABDE-15D6573A65C0}" type="slidenum">
              <a:rPr lang="zh-CN" altLang="en-US" sz="1600" smtClean="0">
                <a:solidFill>
                  <a:schemeClr val="bg1">
                    <a:lumMod val="50000"/>
                  </a:schemeClr>
                </a:solidFill>
              </a:rPr>
              <a:pPr/>
              <a:t>1</a:t>
            </a:fld>
            <a:endParaRPr lang="zh-CN" altLang="en-US" dirty="0">
              <a:solidFill>
                <a:schemeClr val="bg1">
                  <a:lumMod val="50000"/>
                </a:schemeClr>
              </a:solidFill>
            </a:endParaRPr>
          </a:p>
        </p:txBody>
      </p:sp>
    </p:spTree>
    <p:extLst>
      <p:ext uri="{BB962C8B-B14F-4D97-AF65-F5344CB8AC3E}">
        <p14:creationId xmlns:p14="http://schemas.microsoft.com/office/powerpoint/2010/main" val="609995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Main ideas</a:t>
            </a:r>
            <a:endParaRPr lang="zh-CN" altLang="en-US" dirty="0"/>
          </a:p>
        </p:txBody>
      </p:sp>
      <p:sp>
        <p:nvSpPr>
          <p:cNvPr id="3" name="内容占位符 2"/>
          <p:cNvSpPr>
            <a:spLocks noGrp="1"/>
          </p:cNvSpPr>
          <p:nvPr>
            <p:ph idx="1"/>
          </p:nvPr>
        </p:nvSpPr>
        <p:spPr>
          <a:xfrm>
            <a:off x="374650" y="1095344"/>
            <a:ext cx="8394700" cy="869380"/>
          </a:xfrm>
        </p:spPr>
        <p:txBody>
          <a:bodyPr>
            <a:normAutofit fontScale="92500"/>
          </a:bodyPr>
          <a:lstStyle/>
          <a:p>
            <a:r>
              <a:rPr lang="en-US" altLang="zh-CN" dirty="0" smtClean="0"/>
              <a:t>Employ </a:t>
            </a:r>
            <a:r>
              <a:rPr lang="en-US" altLang="zh-CN" dirty="0"/>
              <a:t>hidden data statistics </a:t>
            </a:r>
            <a:r>
              <a:rPr lang="en-US" altLang="zh-CN" dirty="0" smtClean="0"/>
              <a:t>to explore </a:t>
            </a:r>
            <a:r>
              <a:rPr lang="en-US" altLang="zh-CN" dirty="0" smtClean="0">
                <a:solidFill>
                  <a:srgbClr val="FF0000"/>
                </a:solidFill>
              </a:rPr>
              <a:t>k time intervals</a:t>
            </a:r>
          </a:p>
          <a:p>
            <a:pPr lvl="1"/>
            <a:r>
              <a:rPr lang="en-US" altLang="zh-CN" sz="2400" dirty="0" smtClean="0"/>
              <a:t>k is typically a small constant </a:t>
            </a:r>
            <a:r>
              <a:rPr lang="en-US" altLang="zh-CN" sz="2400" dirty="0" smtClean="0">
                <a:solidFill>
                  <a:srgbClr val="FF0000"/>
                </a:solidFill>
              </a:rPr>
              <a:t>independent of T</a:t>
            </a:r>
            <a:r>
              <a:rPr lang="en-US" altLang="zh-CN" sz="2400" dirty="0" smtClean="0"/>
              <a:t>, e.g., 10</a:t>
            </a:r>
            <a:endParaRPr lang="zh-CN" altLang="en-US" sz="2400" dirty="0"/>
          </a:p>
        </p:txBody>
      </p:sp>
      <p:sp>
        <p:nvSpPr>
          <p:cNvPr id="4" name="灯片编号占位符 3"/>
          <p:cNvSpPr>
            <a:spLocks noGrp="1"/>
          </p:cNvSpPr>
          <p:nvPr>
            <p:ph type="sldNum" sz="quarter" idx="12"/>
          </p:nvPr>
        </p:nvSpPr>
        <p:spPr/>
        <p:txBody>
          <a:bodyPr/>
          <a:lstStyle/>
          <a:p>
            <a:fld id="{E3756F1F-84DF-4859-8AE8-4B3E0E674450}" type="slidenum">
              <a:rPr lang="zh-CN" altLang="en-US" smtClean="0"/>
              <a:pPr/>
              <a:t>10</a:t>
            </a:fld>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1725598230"/>
              </p:ext>
            </p:extLst>
          </p:nvPr>
        </p:nvGraphicFramePr>
        <p:xfrm>
          <a:off x="575470" y="1911288"/>
          <a:ext cx="7993060" cy="1462896"/>
        </p:xfrm>
        <a:graphic>
          <a:graphicData uri="http://schemas.openxmlformats.org/drawingml/2006/table">
            <a:tbl>
              <a:tblPr firstRow="1" bandRow="1">
                <a:tableStyleId>{9D7B26C5-4107-4FEC-AEDC-1716B250A1EF}</a:tableStyleId>
              </a:tblPr>
              <a:tblGrid>
                <a:gridCol w="1808060"/>
                <a:gridCol w="1237000"/>
                <a:gridCol w="1237000"/>
                <a:gridCol w="1237000"/>
                <a:gridCol w="1237000"/>
                <a:gridCol w="1237000"/>
              </a:tblGrid>
              <a:tr h="249740">
                <a:tc>
                  <a:txBody>
                    <a:bodyPr/>
                    <a:lstStyle/>
                    <a:p>
                      <a:pPr algn="ctr"/>
                      <a:r>
                        <a:rPr lang="en-US" altLang="zh-CN" sz="1800" b="0" baseline="0" dirty="0" smtClean="0"/>
                        <a:t>T</a:t>
                      </a:r>
                      <a:endParaRPr lang="zh-CN" altLang="en-US" sz="1800" b="0" baseline="30000" dirty="0">
                        <a:solidFill>
                          <a:schemeClr val="tx1"/>
                        </a:solidFill>
                        <a:latin typeface="Arial" panose="020B0604020202020204" pitchFamily="34" charset="0"/>
                        <a:cs typeface="Arial" panose="020B0604020202020204" pitchFamily="34" charset="0"/>
                      </a:endParaRPr>
                    </a:p>
                  </a:txBody>
                  <a:tcPr marT="45702" marB="45702"/>
                </a:tc>
                <a:tc>
                  <a:txBody>
                    <a:bodyPr/>
                    <a:lstStyle/>
                    <a:p>
                      <a:pPr algn="ctr"/>
                      <a:r>
                        <a:rPr lang="en-US" altLang="zh-CN" sz="1800" b="0" dirty="0" smtClean="0"/>
                        <a:t>141</a:t>
                      </a:r>
                      <a:endParaRPr lang="zh-CN" altLang="en-US" sz="1800" b="0" dirty="0">
                        <a:solidFill>
                          <a:schemeClr val="tx1"/>
                        </a:solidFill>
                        <a:latin typeface="Arial" panose="020B0604020202020204" pitchFamily="34" charset="0"/>
                        <a:cs typeface="Arial" panose="020B0604020202020204" pitchFamily="34" charset="0"/>
                      </a:endParaRPr>
                    </a:p>
                  </a:txBody>
                  <a:tcPr marT="45702" marB="45702"/>
                </a:tc>
                <a:tc>
                  <a:txBody>
                    <a:bodyPr/>
                    <a:lstStyle/>
                    <a:p>
                      <a:pPr algn="ctr"/>
                      <a:r>
                        <a:rPr lang="en-US" altLang="zh-CN" sz="1800" b="0" dirty="0" smtClean="0"/>
                        <a:t>447</a:t>
                      </a:r>
                      <a:endParaRPr lang="zh-CN" altLang="en-US" sz="1800" b="0" dirty="0">
                        <a:solidFill>
                          <a:schemeClr val="tx1"/>
                        </a:solidFill>
                        <a:latin typeface="Arial" panose="020B0604020202020204" pitchFamily="34" charset="0"/>
                        <a:cs typeface="Arial" panose="020B0604020202020204" pitchFamily="34" charset="0"/>
                      </a:endParaRPr>
                    </a:p>
                  </a:txBody>
                  <a:tcPr marT="45702" marB="4570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dirty="0" smtClean="0"/>
                        <a:t>1,414</a:t>
                      </a:r>
                      <a:endParaRPr lang="zh-CN" altLang="en-US" sz="1800" b="0" dirty="0" smtClean="0">
                        <a:solidFill>
                          <a:schemeClr val="tx1"/>
                        </a:solidFill>
                        <a:latin typeface="Arial" panose="020B0604020202020204" pitchFamily="34" charset="0"/>
                        <a:cs typeface="Arial" panose="020B0604020202020204" pitchFamily="34" charset="0"/>
                      </a:endParaRPr>
                    </a:p>
                  </a:txBody>
                  <a:tcPr marT="45702" marB="4570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dirty="0" smtClean="0"/>
                        <a:t>···</a:t>
                      </a:r>
                      <a:endParaRPr lang="zh-CN" altLang="en-US" sz="1800" b="0" dirty="0" smtClean="0">
                        <a:solidFill>
                          <a:schemeClr val="tx1"/>
                        </a:solidFill>
                        <a:latin typeface="Arial" panose="020B0604020202020204" pitchFamily="34" charset="0"/>
                        <a:cs typeface="Arial" panose="020B0604020202020204" pitchFamily="34" charset="0"/>
                      </a:endParaRPr>
                    </a:p>
                  </a:txBody>
                  <a:tcPr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0" dirty="0" smtClean="0"/>
                        <a:t>14,142</a:t>
                      </a:r>
                      <a:endParaRPr lang="zh-CN" altLang="en-US" sz="1800" b="0" dirty="0" smtClean="0">
                        <a:solidFill>
                          <a:schemeClr val="tx1"/>
                        </a:solidFill>
                        <a:latin typeface="Arial" panose="020B0604020202020204" pitchFamily="34" charset="0"/>
                        <a:cs typeface="Arial" panose="020B0604020202020204" pitchFamily="34" charset="0"/>
                      </a:endParaRPr>
                    </a:p>
                  </a:txBody>
                  <a:tcPr marT="45702" marB="45702"/>
                </a:tc>
              </a:tr>
              <a:tr h="198102">
                <a:tc>
                  <a:txBody>
                    <a:bodyPr/>
                    <a:lstStyle/>
                    <a:p>
                      <a:pPr algn="ctr"/>
                      <a:r>
                        <a:rPr lang="en-US" altLang="zh-CN" sz="1800" b="0" baseline="0" dirty="0" smtClean="0"/>
                        <a:t>T*(T+1)/2</a:t>
                      </a:r>
                      <a:endParaRPr lang="zh-CN" altLang="en-US" sz="1800" b="0" baseline="30000" dirty="0">
                        <a:solidFill>
                          <a:schemeClr val="tx1"/>
                        </a:solidFill>
                        <a:latin typeface="Arial" panose="020B0604020202020204" pitchFamily="34" charset="0"/>
                        <a:cs typeface="Arial" panose="020B0604020202020204" pitchFamily="34" charset="0"/>
                      </a:endParaRPr>
                    </a:p>
                  </a:txBody>
                  <a:tcPr marT="45702" marB="45702"/>
                </a:tc>
                <a:tc>
                  <a:txBody>
                    <a:bodyPr/>
                    <a:lstStyle/>
                    <a:p>
                      <a:pPr algn="ctr"/>
                      <a:r>
                        <a:rPr lang="en-US" altLang="zh-CN" sz="1800" dirty="0" smtClean="0"/>
                        <a:t>10</a:t>
                      </a:r>
                      <a:r>
                        <a:rPr lang="en-US" altLang="zh-CN" sz="1800" baseline="30000" dirty="0" smtClean="0"/>
                        <a:t>4</a:t>
                      </a:r>
                      <a:endParaRPr lang="zh-CN" altLang="en-US" sz="1800" b="0" dirty="0">
                        <a:solidFill>
                          <a:schemeClr val="tx1"/>
                        </a:solidFill>
                        <a:latin typeface="Arial" panose="020B0604020202020204" pitchFamily="34" charset="0"/>
                        <a:cs typeface="Arial" panose="020B0604020202020204" pitchFamily="34" charset="0"/>
                      </a:endParaRPr>
                    </a:p>
                  </a:txBody>
                  <a:tcPr marT="45702" marB="45702"/>
                </a:tc>
                <a:tc>
                  <a:txBody>
                    <a:bodyPr/>
                    <a:lstStyle/>
                    <a:p>
                      <a:pPr algn="ctr"/>
                      <a:r>
                        <a:rPr lang="en-US" altLang="zh-CN" sz="1800" dirty="0" smtClean="0"/>
                        <a:t>10</a:t>
                      </a:r>
                      <a:r>
                        <a:rPr lang="en-US" altLang="zh-CN" sz="1800" baseline="30000" dirty="0" smtClean="0"/>
                        <a:t>5</a:t>
                      </a:r>
                      <a:endParaRPr lang="zh-CN" altLang="en-US" sz="1800" b="0" dirty="0">
                        <a:solidFill>
                          <a:schemeClr val="tx1"/>
                        </a:solidFill>
                        <a:latin typeface="Arial" panose="020B0604020202020204" pitchFamily="34" charset="0"/>
                        <a:cs typeface="Arial" panose="020B0604020202020204" pitchFamily="34" charset="0"/>
                      </a:endParaRPr>
                    </a:p>
                  </a:txBody>
                  <a:tcPr marT="45702" marB="4570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smtClean="0"/>
                        <a:t>10</a:t>
                      </a:r>
                      <a:r>
                        <a:rPr lang="en-US" altLang="zh-CN" sz="1800" baseline="30000" dirty="0" smtClean="0"/>
                        <a:t>6</a:t>
                      </a:r>
                      <a:endParaRPr lang="zh-CN" altLang="en-US" sz="1800" b="0" dirty="0" smtClean="0">
                        <a:solidFill>
                          <a:schemeClr val="tx1"/>
                        </a:solidFill>
                        <a:latin typeface="Arial" panose="020B0604020202020204" pitchFamily="34" charset="0"/>
                        <a:cs typeface="Arial" panose="020B0604020202020204" pitchFamily="34" charset="0"/>
                      </a:endParaRPr>
                    </a:p>
                  </a:txBody>
                  <a:tcPr marT="45702" marB="4570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smtClean="0"/>
                        <a:t>···</a:t>
                      </a:r>
                      <a:endParaRPr lang="zh-CN" altLang="en-US" sz="1800" b="0" dirty="0" smtClean="0">
                        <a:solidFill>
                          <a:schemeClr val="tx1"/>
                        </a:solidFill>
                        <a:latin typeface="Arial" panose="020B0604020202020204" pitchFamily="34" charset="0"/>
                        <a:cs typeface="Arial" panose="020B0604020202020204" pitchFamily="34" charset="0"/>
                      </a:endParaRPr>
                    </a:p>
                  </a:txBody>
                  <a:tcPr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smtClean="0"/>
                        <a:t>10</a:t>
                      </a:r>
                      <a:r>
                        <a:rPr lang="en-US" altLang="zh-CN" sz="1800" baseline="30000" dirty="0" smtClean="0"/>
                        <a:t>8</a:t>
                      </a:r>
                      <a:endParaRPr lang="zh-CN" altLang="en-US" sz="1800" b="0" dirty="0" smtClean="0">
                        <a:solidFill>
                          <a:schemeClr val="tx1"/>
                        </a:solidFill>
                        <a:latin typeface="Arial" panose="020B0604020202020204" pitchFamily="34" charset="0"/>
                        <a:cs typeface="Arial" panose="020B0604020202020204" pitchFamily="34" charset="0"/>
                      </a:endParaRPr>
                    </a:p>
                  </a:txBody>
                  <a:tcPr marT="45702" marB="45702"/>
                </a:tc>
              </a:tr>
              <a:tr h="198102">
                <a:tc>
                  <a:txBody>
                    <a:bodyPr/>
                    <a:lstStyle/>
                    <a:p>
                      <a:pPr algn="ctr"/>
                      <a:r>
                        <a:rPr lang="en-US" altLang="zh-CN" sz="1800" b="0" dirty="0" smtClean="0"/>
                        <a:t>#</a:t>
                      </a:r>
                      <a:r>
                        <a:rPr lang="en-US" altLang="zh-CN" sz="1800" b="0" baseline="0" dirty="0" smtClean="0"/>
                        <a:t> unpruned</a:t>
                      </a:r>
                      <a:endParaRPr lang="zh-CN" altLang="en-US" sz="1800" b="0" baseline="30000" dirty="0">
                        <a:solidFill>
                          <a:schemeClr val="tx1"/>
                        </a:solidFill>
                        <a:latin typeface="Arial" panose="020B0604020202020204" pitchFamily="34" charset="0"/>
                        <a:cs typeface="Arial" panose="020B0604020202020204" pitchFamily="34" charset="0"/>
                      </a:endParaRPr>
                    </a:p>
                  </a:txBody>
                  <a:tcPr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smtClean="0"/>
                        <a:t>10</a:t>
                      </a:r>
                      <a:r>
                        <a:rPr lang="en-US" altLang="zh-CN" sz="1800" baseline="30000" dirty="0" smtClean="0"/>
                        <a:t>2</a:t>
                      </a:r>
                      <a:endParaRPr lang="zh-CN" altLang="en-US" sz="1800" b="0" baseline="30000" dirty="0" smtClean="0">
                        <a:solidFill>
                          <a:schemeClr val="tx1"/>
                        </a:solidFill>
                        <a:latin typeface="Arial" panose="020B0604020202020204" pitchFamily="34" charset="0"/>
                        <a:cs typeface="Arial" panose="020B0604020202020204" pitchFamily="34" charset="0"/>
                      </a:endParaRPr>
                    </a:p>
                  </a:txBody>
                  <a:tcPr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smtClean="0"/>
                        <a:t>10</a:t>
                      </a:r>
                      <a:r>
                        <a:rPr lang="en-US" altLang="zh-CN" sz="1800" baseline="30000" dirty="0" smtClean="0"/>
                        <a:t>3</a:t>
                      </a:r>
                      <a:endParaRPr lang="zh-CN" altLang="en-US" sz="1800" b="0" baseline="30000" dirty="0" smtClean="0">
                        <a:solidFill>
                          <a:schemeClr val="tx1"/>
                        </a:solidFill>
                        <a:latin typeface="Arial" panose="020B0604020202020204" pitchFamily="34" charset="0"/>
                        <a:cs typeface="Arial" panose="020B0604020202020204" pitchFamily="34" charset="0"/>
                      </a:endParaRPr>
                    </a:p>
                  </a:txBody>
                  <a:tcPr marT="45702" marB="4570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smtClean="0"/>
                        <a:t>10</a:t>
                      </a:r>
                      <a:r>
                        <a:rPr lang="en-US" altLang="zh-CN" sz="1800" baseline="30000" dirty="0" smtClean="0"/>
                        <a:t>4</a:t>
                      </a:r>
                      <a:endParaRPr lang="zh-CN" altLang="en-US" sz="1800" b="0" baseline="30000" dirty="0" smtClean="0">
                        <a:solidFill>
                          <a:schemeClr val="tx1"/>
                        </a:solidFill>
                        <a:latin typeface="Arial" panose="020B0604020202020204" pitchFamily="34" charset="0"/>
                        <a:cs typeface="Arial" panose="020B0604020202020204" pitchFamily="34" charset="0"/>
                      </a:endParaRPr>
                    </a:p>
                  </a:txBody>
                  <a:tcPr marT="45702" marB="4570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smtClean="0"/>
                        <a:t>···</a:t>
                      </a:r>
                      <a:endParaRPr lang="zh-CN" altLang="en-US" sz="1800" b="0" dirty="0" smtClean="0">
                        <a:solidFill>
                          <a:schemeClr val="tx1"/>
                        </a:solidFill>
                        <a:latin typeface="Arial" panose="020B0604020202020204" pitchFamily="34" charset="0"/>
                        <a:cs typeface="Arial" panose="020B0604020202020204" pitchFamily="34" charset="0"/>
                      </a:endParaRPr>
                    </a:p>
                  </a:txBody>
                  <a:tcPr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smtClean="0"/>
                        <a:t>10</a:t>
                      </a:r>
                      <a:r>
                        <a:rPr lang="en-US" altLang="zh-CN" sz="1800" baseline="30000" dirty="0" smtClean="0"/>
                        <a:t>6</a:t>
                      </a:r>
                      <a:endParaRPr lang="zh-CN" altLang="en-US" sz="1800" b="0" baseline="30000" dirty="0" smtClean="0">
                        <a:solidFill>
                          <a:schemeClr val="tx1"/>
                        </a:solidFill>
                        <a:latin typeface="Arial" panose="020B0604020202020204" pitchFamily="34" charset="0"/>
                        <a:cs typeface="Arial" panose="020B0604020202020204" pitchFamily="34" charset="0"/>
                      </a:endParaRPr>
                    </a:p>
                  </a:txBody>
                  <a:tcPr marT="45702" marB="45702"/>
                </a:tc>
              </a:tr>
              <a:tr h="198102">
                <a:tc>
                  <a:txBody>
                    <a:bodyPr/>
                    <a:lstStyle/>
                    <a:p>
                      <a:pPr algn="ctr"/>
                      <a:r>
                        <a:rPr lang="en-US" altLang="zh-CN" sz="1800" b="0" baseline="0" dirty="0" smtClean="0">
                          <a:solidFill>
                            <a:srgbClr val="FF0000"/>
                          </a:solidFill>
                        </a:rPr>
                        <a:t>our approach</a:t>
                      </a:r>
                      <a:endParaRPr lang="zh-CN" altLang="en-US" sz="1800" b="0" baseline="0" dirty="0">
                        <a:solidFill>
                          <a:srgbClr val="FF0000"/>
                        </a:solidFill>
                        <a:latin typeface="Arial" panose="020B0604020202020204" pitchFamily="34" charset="0"/>
                        <a:cs typeface="Arial" panose="020B0604020202020204" pitchFamily="34" charset="0"/>
                      </a:endParaRPr>
                    </a:p>
                  </a:txBody>
                  <a:tcPr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aseline="0" dirty="0" smtClean="0">
                          <a:solidFill>
                            <a:srgbClr val="FF0000"/>
                          </a:solidFill>
                        </a:rPr>
                        <a:t>k</a:t>
                      </a:r>
                      <a:endParaRPr lang="zh-CN" altLang="en-US" sz="1800" b="0" baseline="0" dirty="0" smtClean="0">
                        <a:solidFill>
                          <a:srgbClr val="FF0000"/>
                        </a:solidFill>
                        <a:latin typeface="Arial" panose="020B0604020202020204" pitchFamily="34" charset="0"/>
                        <a:cs typeface="Arial" panose="020B0604020202020204" pitchFamily="34" charset="0"/>
                      </a:endParaRPr>
                    </a:p>
                  </a:txBody>
                  <a:tcPr marT="45702" marB="4570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aseline="0" dirty="0" smtClean="0">
                          <a:solidFill>
                            <a:srgbClr val="FF0000"/>
                          </a:solidFill>
                        </a:rPr>
                        <a:t>k</a:t>
                      </a:r>
                      <a:endParaRPr lang="zh-CN" altLang="en-US" sz="1800" b="0" baseline="0" dirty="0" smtClean="0">
                        <a:solidFill>
                          <a:srgbClr val="FF0000"/>
                        </a:solidFill>
                        <a:latin typeface="Arial" panose="020B0604020202020204" pitchFamily="34" charset="0"/>
                        <a:cs typeface="Arial" panose="020B0604020202020204" pitchFamily="34" charset="0"/>
                      </a:endParaRPr>
                    </a:p>
                  </a:txBody>
                  <a:tcPr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aseline="0" dirty="0" smtClean="0">
                          <a:solidFill>
                            <a:srgbClr val="FF0000"/>
                          </a:solidFill>
                        </a:rPr>
                        <a:t>k</a:t>
                      </a:r>
                      <a:endParaRPr lang="zh-CN" altLang="en-US" sz="1800" b="0" baseline="0" dirty="0" smtClean="0">
                        <a:solidFill>
                          <a:srgbClr val="FF0000"/>
                        </a:solidFill>
                        <a:latin typeface="Arial" panose="020B0604020202020204" pitchFamily="34" charset="0"/>
                        <a:cs typeface="Arial" panose="020B0604020202020204" pitchFamily="34" charset="0"/>
                      </a:endParaRPr>
                    </a:p>
                  </a:txBody>
                  <a:tcPr marT="45702" marB="4570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aseline="0" dirty="0" smtClean="0">
                          <a:solidFill>
                            <a:srgbClr val="FF0000"/>
                          </a:solidFill>
                        </a:rPr>
                        <a:t>…</a:t>
                      </a:r>
                      <a:endParaRPr lang="zh-CN" altLang="en-US" sz="1800" b="0" baseline="0" dirty="0" smtClean="0">
                        <a:solidFill>
                          <a:srgbClr val="FF0000"/>
                        </a:solidFill>
                        <a:latin typeface="Arial" panose="020B0604020202020204" pitchFamily="34" charset="0"/>
                        <a:cs typeface="Arial" panose="020B0604020202020204" pitchFamily="34" charset="0"/>
                      </a:endParaRPr>
                    </a:p>
                  </a:txBody>
                  <a:tcPr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aseline="0" dirty="0" smtClean="0">
                          <a:solidFill>
                            <a:srgbClr val="FF0000"/>
                          </a:solidFill>
                        </a:rPr>
                        <a:t>k</a:t>
                      </a:r>
                      <a:endParaRPr lang="zh-CN" altLang="en-US" sz="1800" b="0" baseline="0" dirty="0" smtClean="0">
                        <a:solidFill>
                          <a:srgbClr val="FF0000"/>
                        </a:solidFill>
                        <a:latin typeface="Arial" panose="020B0604020202020204" pitchFamily="34" charset="0"/>
                        <a:cs typeface="Arial" panose="020B0604020202020204" pitchFamily="34" charset="0"/>
                      </a:endParaRPr>
                    </a:p>
                  </a:txBody>
                  <a:tcPr marT="45702" marB="45702"/>
                </a:tc>
              </a:tr>
            </a:tbl>
          </a:graphicData>
        </a:graphic>
      </p:graphicFrame>
      <p:sp>
        <p:nvSpPr>
          <p:cNvPr id="8" name="内容占位符 2"/>
          <p:cNvSpPr txBox="1">
            <a:spLocks/>
          </p:cNvSpPr>
          <p:nvPr/>
        </p:nvSpPr>
        <p:spPr>
          <a:xfrm>
            <a:off x="374649" y="3559637"/>
            <a:ext cx="8510043" cy="2470754"/>
          </a:xfrm>
          <a:prstGeom prst="rect">
            <a:avLst/>
          </a:prstGeom>
          <a:solidFill>
            <a:srgbClr val="E9EBF5"/>
          </a:solidFill>
          <a:ln w="19050">
            <a:solidFill>
              <a:srgbClr val="000000"/>
            </a:solidFill>
          </a:ln>
        </p:spPr>
        <p:txBody>
          <a:bodyPr vert="horz" lIns="91440" tIns="45720" rIns="91440" bIns="45720" rtlCol="0">
            <a:normAutofit fontScale="92500"/>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600" dirty="0" smtClean="0">
                <a:latin typeface="Arial" panose="020B0604020202020204" pitchFamily="34" charset="0"/>
              </a:rPr>
              <a:t>Our </a:t>
            </a:r>
            <a:r>
              <a:rPr lang="en-US" altLang="zh-CN" sz="2600" dirty="0">
                <a:latin typeface="Arial" panose="020B0604020202020204" pitchFamily="34" charset="0"/>
              </a:rPr>
              <a:t>data-driven </a:t>
            </a:r>
            <a:r>
              <a:rPr lang="en-US" altLang="zh-CN" sz="2600" dirty="0" smtClean="0">
                <a:latin typeface="Arial" panose="020B0604020202020204" pitchFamily="34" charset="0"/>
              </a:rPr>
              <a:t>approach FIDES</a:t>
            </a:r>
            <a:endParaRPr lang="en-US" altLang="zh-CN" sz="2600" dirty="0">
              <a:latin typeface="Arial" panose="020B0604020202020204" pitchFamily="34" charset="0"/>
            </a:endParaRPr>
          </a:p>
          <a:p>
            <a:pPr lvl="1"/>
            <a:r>
              <a:rPr lang="en-US" altLang="zh-CN" b="1" dirty="0">
                <a:latin typeface="Arial" panose="020B0604020202020204" pitchFamily="34" charset="0"/>
              </a:rPr>
              <a:t>s</a:t>
            </a:r>
            <a:r>
              <a:rPr lang="en-US" altLang="zh-CN" b="1" dirty="0" smtClean="0">
                <a:latin typeface="Arial" panose="020B0604020202020204" pitchFamily="34" charset="0"/>
              </a:rPr>
              <a:t>tep 1:</a:t>
            </a:r>
            <a:r>
              <a:rPr lang="en-US" altLang="zh-CN" dirty="0" smtClean="0">
                <a:latin typeface="Arial" panose="020B0604020202020204" pitchFamily="34" charset="0"/>
              </a:rPr>
              <a:t> identify k time intervals involved with dense subgraphs</a:t>
            </a:r>
          </a:p>
          <a:p>
            <a:pPr lvl="2"/>
            <a:r>
              <a:rPr lang="en-US" altLang="zh-CN" sz="2200" dirty="0" smtClean="0">
                <a:latin typeface="Arial" panose="020B0604020202020204" pitchFamily="34" charset="0"/>
              </a:rPr>
              <a:t>employing </a:t>
            </a:r>
            <a:r>
              <a:rPr lang="en-US" altLang="zh-CN" sz="2200" dirty="0" smtClean="0">
                <a:solidFill>
                  <a:srgbClr val="FF0000"/>
                </a:solidFill>
                <a:latin typeface="Arial" panose="020B0604020202020204" pitchFamily="34" charset="0"/>
              </a:rPr>
              <a:t>hidden data statistics </a:t>
            </a:r>
            <a:r>
              <a:rPr lang="en-US" altLang="zh-CN" sz="2200" dirty="0" smtClean="0">
                <a:solidFill>
                  <a:srgbClr val="000000"/>
                </a:solidFill>
                <a:latin typeface="Arial" panose="020B0604020202020204" pitchFamily="34" charset="0"/>
              </a:rPr>
              <a:t>and drawing </a:t>
            </a:r>
            <a:r>
              <a:rPr lang="en-US" altLang="zh-CN" sz="2200" dirty="0" smtClean="0">
                <a:solidFill>
                  <a:srgbClr val="FF0000"/>
                </a:solidFill>
                <a:latin typeface="Arial" panose="020B0604020202020204" pitchFamily="34" charset="0"/>
              </a:rPr>
              <a:t>characteristics</a:t>
            </a:r>
            <a:r>
              <a:rPr lang="en-US" altLang="zh-CN" sz="2200" dirty="0" smtClean="0">
                <a:solidFill>
                  <a:srgbClr val="000000"/>
                </a:solidFill>
                <a:latin typeface="Arial" panose="020B0604020202020204" pitchFamily="34" charset="0"/>
              </a:rPr>
              <a:t> of targeted time intervals</a:t>
            </a:r>
          </a:p>
          <a:p>
            <a:pPr lvl="1"/>
            <a:r>
              <a:rPr lang="en-US" altLang="zh-CN" b="1" dirty="0">
                <a:latin typeface="Arial" panose="020B0604020202020204" pitchFamily="34" charset="0"/>
              </a:rPr>
              <a:t>s</a:t>
            </a:r>
            <a:r>
              <a:rPr lang="en-US" altLang="zh-CN" b="1" dirty="0" smtClean="0">
                <a:latin typeface="Arial" panose="020B0604020202020204" pitchFamily="34" charset="0"/>
              </a:rPr>
              <a:t>tep 2:</a:t>
            </a:r>
            <a:r>
              <a:rPr lang="en-US" altLang="zh-CN" dirty="0" smtClean="0">
                <a:latin typeface="Arial" panose="020B0604020202020204" pitchFamily="34" charset="0"/>
              </a:rPr>
              <a:t> compute dense subgraphs given time intervals</a:t>
            </a:r>
          </a:p>
          <a:p>
            <a:pPr lvl="2"/>
            <a:r>
              <a:rPr lang="en-US" altLang="zh-CN" sz="2200" dirty="0" smtClean="0">
                <a:latin typeface="Arial" panose="020B0604020202020204" pitchFamily="34" charset="0"/>
              </a:rPr>
              <a:t>building the </a:t>
            </a:r>
            <a:r>
              <a:rPr lang="en-US" altLang="zh-CN" sz="2200" dirty="0" smtClean="0">
                <a:solidFill>
                  <a:srgbClr val="FF0000"/>
                </a:solidFill>
                <a:latin typeface="Arial" panose="020B0604020202020204" pitchFamily="34" charset="0"/>
              </a:rPr>
              <a:t>connections with the NWM problem</a:t>
            </a:r>
            <a:r>
              <a:rPr lang="en-US" altLang="zh-CN" sz="2200" dirty="0" smtClean="0">
                <a:latin typeface="Arial" panose="020B0604020202020204" pitchFamily="34" charset="0"/>
              </a:rPr>
              <a:t>, and exploiting effective and efficient </a:t>
            </a:r>
            <a:r>
              <a:rPr lang="en-US" altLang="zh-CN" sz="2200" dirty="0" smtClean="0">
                <a:solidFill>
                  <a:srgbClr val="FF0000"/>
                </a:solidFill>
                <a:latin typeface="Arial" panose="020B0604020202020204" pitchFamily="34" charset="0"/>
              </a:rPr>
              <a:t>optimization techniques</a:t>
            </a:r>
            <a:endParaRPr lang="zh-CN" altLang="en-US" sz="2200" dirty="0">
              <a:solidFill>
                <a:srgbClr val="FF0000"/>
              </a:solidFill>
              <a:latin typeface="Arial" panose="020B0604020202020204" pitchFamily="34" charset="0"/>
            </a:endParaRPr>
          </a:p>
        </p:txBody>
      </p:sp>
      <p:sp>
        <p:nvSpPr>
          <p:cNvPr id="5" name="圆角矩形标注 4"/>
          <p:cNvSpPr/>
          <p:nvPr/>
        </p:nvSpPr>
        <p:spPr>
          <a:xfrm>
            <a:off x="7529667" y="233135"/>
            <a:ext cx="1430751" cy="740840"/>
          </a:xfrm>
          <a:prstGeom prst="wedgeRoundRectCallout">
            <a:avLst>
              <a:gd name="adj1" fmla="val -32280"/>
              <a:gd name="adj2" fmla="val 73839"/>
              <a:gd name="adj3" fmla="val 16667"/>
            </a:avLst>
          </a:prstGeom>
          <a:solidFill>
            <a:srgbClr val="FEF2E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rgbClr val="FF0000"/>
                </a:solidFill>
              </a:rPr>
              <a:t>Big graph friendly</a:t>
            </a:r>
            <a:endParaRPr lang="zh-CN" altLang="en-US" sz="2000" dirty="0">
              <a:solidFill>
                <a:srgbClr val="FF0000"/>
              </a:solidFill>
            </a:endParaRPr>
          </a:p>
        </p:txBody>
      </p:sp>
      <p:sp>
        <p:nvSpPr>
          <p:cNvPr id="9" name="内容占位符 2"/>
          <p:cNvSpPr txBox="1">
            <a:spLocks/>
          </p:cNvSpPr>
          <p:nvPr/>
        </p:nvSpPr>
        <p:spPr bwMode="auto">
          <a:xfrm>
            <a:off x="374648" y="6026547"/>
            <a:ext cx="8510043" cy="468000"/>
          </a:xfrm>
          <a:prstGeom prst="rect">
            <a:avLst/>
          </a:prstGeom>
          <a:solidFill>
            <a:srgbClr val="FEF2E2"/>
          </a:solidFill>
          <a:ln w="19050">
            <a:solidFill>
              <a:schemeClr val="tx1"/>
            </a:solidFill>
            <a:miter lim="800000"/>
            <a:headEnd/>
            <a:tailEnd/>
          </a:ln>
        </p:spPr>
        <p:txBody>
          <a:bodyPr anchor="ctr"/>
          <a:lstStyle/>
          <a:p>
            <a:pPr algn="ctr"/>
            <a:r>
              <a:rPr lang="en-US" altLang="zh-CN" sz="2400" dirty="0" smtClean="0">
                <a:solidFill>
                  <a:srgbClr val="FF0000"/>
                </a:solidFill>
              </a:rPr>
              <a:t>1000x </a:t>
            </a:r>
            <a:r>
              <a:rPr lang="en-US" altLang="zh-CN" sz="2400" dirty="0">
                <a:solidFill>
                  <a:srgbClr val="FF0000"/>
                </a:solidFill>
              </a:rPr>
              <a:t>faster </a:t>
            </a:r>
            <a:r>
              <a:rPr lang="en-US" altLang="zh-CN" sz="2400" dirty="0"/>
              <a:t>while remain </a:t>
            </a:r>
            <a:r>
              <a:rPr lang="en-US" altLang="zh-CN" sz="2400" dirty="0">
                <a:solidFill>
                  <a:srgbClr val="FF0000"/>
                </a:solidFill>
              </a:rPr>
              <a:t>comparable </a:t>
            </a:r>
            <a:r>
              <a:rPr lang="en-US" altLang="zh-CN" sz="2400" dirty="0" smtClean="0">
                <a:solidFill>
                  <a:srgbClr val="FF0000"/>
                </a:solidFill>
              </a:rPr>
              <a:t>quality</a:t>
            </a:r>
            <a:r>
              <a:rPr lang="en-US" altLang="zh-CN" sz="2400" dirty="0" smtClean="0"/>
              <a:t> of dense subgraphs </a:t>
            </a:r>
            <a:endParaRPr lang="zh-CN" altLang="en-US" sz="2400" dirty="0"/>
          </a:p>
        </p:txBody>
      </p:sp>
    </p:spTree>
    <p:extLst>
      <p:ext uri="{BB962C8B-B14F-4D97-AF65-F5344CB8AC3E}">
        <p14:creationId xmlns:p14="http://schemas.microsoft.com/office/powerpoint/2010/main" val="1305004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Step 1: </a:t>
            </a:r>
            <a:r>
              <a:rPr lang="en-US" altLang="zh-CN" dirty="0"/>
              <a:t>H</a:t>
            </a:r>
            <a:r>
              <a:rPr lang="en-US" altLang="zh-CN" dirty="0" smtClean="0"/>
              <a:t>idden </a:t>
            </a:r>
            <a:r>
              <a:rPr lang="en-US" altLang="zh-CN" dirty="0"/>
              <a:t>data </a:t>
            </a:r>
            <a:r>
              <a:rPr lang="en-US" altLang="zh-CN" dirty="0" smtClean="0"/>
              <a:t>statistics</a:t>
            </a:r>
            <a:endParaRPr lang="zh-CN" altLang="en-US" dirty="0"/>
          </a:p>
        </p:txBody>
      </p:sp>
      <p:sp>
        <p:nvSpPr>
          <p:cNvPr id="4" name="灯片编号占位符 3"/>
          <p:cNvSpPr>
            <a:spLocks noGrp="1"/>
          </p:cNvSpPr>
          <p:nvPr>
            <p:ph type="sldNum" sz="quarter" idx="12"/>
          </p:nvPr>
        </p:nvSpPr>
        <p:spPr/>
        <p:txBody>
          <a:bodyPr/>
          <a:lstStyle/>
          <a:p>
            <a:fld id="{E3756F1F-84DF-4859-8AE8-4B3E0E674450}" type="slidenum">
              <a:rPr lang="zh-CN" altLang="en-US" smtClean="0"/>
              <a:pPr/>
              <a:t>11</a:t>
            </a:fld>
            <a:endParaRPr lang="zh-CN" altLang="en-US" dirty="0"/>
          </a:p>
        </p:txBody>
      </p:sp>
      <p:grpSp>
        <p:nvGrpSpPr>
          <p:cNvPr id="18" name="组合 17"/>
          <p:cNvGrpSpPr/>
          <p:nvPr/>
        </p:nvGrpSpPr>
        <p:grpSpPr>
          <a:xfrm>
            <a:off x="5475997" y="908007"/>
            <a:ext cx="3293354" cy="2880176"/>
            <a:chOff x="5076826" y="908720"/>
            <a:chExt cx="4012582" cy="3455957"/>
          </a:xfrm>
        </p:grpSpPr>
        <p:pic>
          <p:nvPicPr>
            <p:cNvPr id="11" name="图片 13" descr="Astrophytum_asterias1.jpg"/>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7181408" y="908720"/>
              <a:ext cx="1908000" cy="165600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15" name="图片 14" descr="E_obesa_symmetrica_ies.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076826" y="908720"/>
              <a:ext cx="1908000" cy="1667739"/>
            </a:xfrm>
            <a:prstGeom prst="rect">
              <a:avLst/>
            </a:prstGeom>
            <a:noFill/>
            <a:ln w="38100">
              <a:solidFill>
                <a:srgbClr val="000099"/>
              </a:solidFill>
              <a:miter lim="800000"/>
              <a:headEnd/>
              <a:tailEnd/>
            </a:ln>
            <a:extLst>
              <a:ext uri="{909E8E84-426E-40DD-AFC4-6F175D3DCCD1}">
                <a14:hiddenFill xmlns:a14="http://schemas.microsoft.com/office/drawing/2010/main">
                  <a:solidFill>
                    <a:srgbClr val="FFFFFF"/>
                  </a:solidFill>
                </a14:hiddenFill>
              </a:ext>
            </a:extLst>
          </p:spPr>
        </p:pic>
        <p:pic>
          <p:nvPicPr>
            <p:cNvPr id="16" name="图片 15" descr="220px-Euphorbia_February_2008-2.jpg"/>
            <p:cNvPicPr>
              <a:picLocks/>
            </p:cNvPicPr>
            <p:nvPr/>
          </p:nvPicPr>
          <p:blipFill>
            <a:blip r:embed="rId5">
              <a:extLst>
                <a:ext uri="{28A0092B-C50C-407E-A947-70E740481C1C}">
                  <a14:useLocalDpi xmlns:a14="http://schemas.microsoft.com/office/drawing/2010/main" val="0"/>
                </a:ext>
              </a:extLst>
            </a:blip>
            <a:srcRect/>
            <a:stretch>
              <a:fillRect/>
            </a:stretch>
          </p:blipFill>
          <p:spPr bwMode="auto">
            <a:xfrm>
              <a:off x="7181408" y="2708677"/>
              <a:ext cx="1908000" cy="1656000"/>
            </a:xfrm>
            <a:prstGeom prst="rect">
              <a:avLst/>
            </a:prstGeom>
            <a:noFill/>
            <a:ln w="38100">
              <a:solidFill>
                <a:srgbClr val="000099"/>
              </a:solidFill>
              <a:miter lim="800000"/>
              <a:headEnd/>
              <a:tailEnd/>
            </a:ln>
            <a:extLst>
              <a:ext uri="{909E8E84-426E-40DD-AFC4-6F175D3DCCD1}">
                <a14:hiddenFill xmlns:a14="http://schemas.microsoft.com/office/drawing/2010/main">
                  <a:solidFill>
                    <a:srgbClr val="FFFFFF"/>
                  </a:solidFill>
                </a14:hiddenFill>
              </a:ext>
            </a:extLst>
          </p:spPr>
        </p:pic>
        <p:pic>
          <p:nvPicPr>
            <p:cNvPr id="14" name="图片 17" descr="Euphorbia_milii_-_flower_view01.jpg"/>
            <p:cNvPicPr>
              <a:picLocks/>
            </p:cNvPicPr>
            <p:nvPr/>
          </p:nvPicPr>
          <p:blipFill>
            <a:blip r:embed="rId6">
              <a:extLst>
                <a:ext uri="{28A0092B-C50C-407E-A947-70E740481C1C}">
                  <a14:useLocalDpi xmlns:a14="http://schemas.microsoft.com/office/drawing/2010/main" val="0"/>
                </a:ext>
              </a:extLst>
            </a:blip>
            <a:srcRect/>
            <a:stretch>
              <a:fillRect/>
            </a:stretch>
          </p:blipFill>
          <p:spPr bwMode="auto">
            <a:xfrm>
              <a:off x="5076826" y="2708677"/>
              <a:ext cx="1908000" cy="1656000"/>
            </a:xfrm>
            <a:prstGeom prst="rect">
              <a:avLst/>
            </a:prstGeom>
            <a:noFill/>
            <a:ln w="38100">
              <a:solidFill>
                <a:srgbClr val="000099"/>
              </a:solidFill>
              <a:miter lim="800000"/>
              <a:headEnd/>
              <a:tailEnd/>
            </a:ln>
            <a:extLst>
              <a:ext uri="{909E8E84-426E-40DD-AFC4-6F175D3DCCD1}">
                <a14:hiddenFill xmlns:a14="http://schemas.microsoft.com/office/drawing/2010/main">
                  <a:solidFill>
                    <a:srgbClr val="FFFFFF"/>
                  </a:solidFill>
                </a14:hiddenFill>
              </a:ext>
            </a:extLst>
          </p:spPr>
        </p:pic>
      </p:grpSp>
      <p:sp>
        <p:nvSpPr>
          <p:cNvPr id="21" name="内容占位符 2"/>
          <p:cNvSpPr>
            <a:spLocks noGrp="1"/>
          </p:cNvSpPr>
          <p:nvPr>
            <p:ph idx="1"/>
          </p:nvPr>
        </p:nvSpPr>
        <p:spPr>
          <a:xfrm>
            <a:off x="374649" y="3913462"/>
            <a:ext cx="8510043" cy="1573811"/>
          </a:xfrm>
          <a:noFill/>
          <a:ln w="19050">
            <a:solidFill>
              <a:schemeClr val="tx1"/>
            </a:solidFill>
          </a:ln>
        </p:spPr>
        <p:style>
          <a:lnRef idx="2">
            <a:schemeClr val="dk1"/>
          </a:lnRef>
          <a:fillRef idx="1">
            <a:schemeClr val="lt1"/>
          </a:fillRef>
          <a:effectRef idx="0">
            <a:schemeClr val="dk1"/>
          </a:effectRef>
          <a:fontRef idx="minor">
            <a:schemeClr val="dk1"/>
          </a:fontRef>
        </p:style>
        <p:txBody>
          <a:bodyPr>
            <a:normAutofit/>
          </a:bodyPr>
          <a:lstStyle/>
          <a:p>
            <a:r>
              <a:rPr lang="en-US" altLang="zh-CN" sz="2400" dirty="0" smtClean="0">
                <a:solidFill>
                  <a:srgbClr val="FF0000"/>
                </a:solidFill>
              </a:rPr>
              <a:t>Evolving convergence phenomenon (ECP)</a:t>
            </a:r>
          </a:p>
          <a:p>
            <a:pPr lvl="1"/>
            <a:r>
              <a:rPr lang="en-US" altLang="zh-CN" dirty="0" smtClean="0"/>
              <a:t>edge weights evolve in a convergent way</a:t>
            </a:r>
          </a:p>
          <a:p>
            <a:pPr lvl="1"/>
            <a:r>
              <a:rPr lang="en-US" altLang="zh-CN" dirty="0" smtClean="0">
                <a:solidFill>
                  <a:schemeClr val="tx1"/>
                </a:solidFill>
              </a:rPr>
              <a:t>not completely realistic, but admit a </a:t>
            </a:r>
            <a:r>
              <a:rPr lang="en-US" altLang="zh-CN" dirty="0" smtClean="0">
                <a:solidFill>
                  <a:srgbClr val="FF0000"/>
                </a:solidFill>
              </a:rPr>
              <a:t>nice mathematical development</a:t>
            </a:r>
            <a:r>
              <a:rPr lang="en-US" altLang="zh-CN" dirty="0" smtClean="0">
                <a:solidFill>
                  <a:schemeClr val="tx1"/>
                </a:solidFill>
              </a:rPr>
              <a:t> </a:t>
            </a:r>
          </a:p>
        </p:txBody>
      </p:sp>
      <p:sp>
        <p:nvSpPr>
          <p:cNvPr id="23" name="下箭头 22"/>
          <p:cNvSpPr/>
          <p:nvPr/>
        </p:nvSpPr>
        <p:spPr>
          <a:xfrm>
            <a:off x="2407922" y="3241562"/>
            <a:ext cx="873457" cy="5344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内容占位符 2"/>
          <p:cNvSpPr txBox="1">
            <a:spLocks/>
          </p:cNvSpPr>
          <p:nvPr/>
        </p:nvSpPr>
        <p:spPr bwMode="auto">
          <a:xfrm>
            <a:off x="374649" y="5889074"/>
            <a:ext cx="8510043" cy="468000"/>
          </a:xfrm>
          <a:prstGeom prst="rect">
            <a:avLst/>
          </a:prstGeom>
          <a:solidFill>
            <a:srgbClr val="FEF2E2"/>
          </a:solidFill>
          <a:ln w="19050">
            <a:solidFill>
              <a:schemeClr val="tx1"/>
            </a:solidFill>
            <a:miter lim="800000"/>
            <a:headEnd/>
            <a:tailEnd/>
          </a:ln>
        </p:spPr>
        <p:txBody>
          <a:bodyPr anchor="ctr"/>
          <a:lstStyle/>
          <a:p>
            <a:pPr indent="-342900" algn="ctr" eaLnBrk="0" hangingPunct="0">
              <a:spcBef>
                <a:spcPct val="20000"/>
              </a:spcBef>
              <a:defRPr/>
            </a:pPr>
            <a:r>
              <a:rPr lang="en-US" altLang="zh-CN" sz="2200" kern="0" dirty="0">
                <a:solidFill>
                  <a:srgbClr val="FF0000"/>
                </a:solidFill>
                <a:latin typeface="Arial" panose="020B0604020202020204" pitchFamily="34" charset="0"/>
                <a:ea typeface="黑体" pitchFamily="49" charset="-122"/>
                <a:cs typeface="Arial" panose="020B0604020202020204" pitchFamily="34" charset="0"/>
              </a:rPr>
              <a:t> </a:t>
            </a:r>
            <a:r>
              <a:rPr lang="en-US" altLang="zh-CN" sz="2200" kern="0" dirty="0" smtClean="0">
                <a:solidFill>
                  <a:srgbClr val="000000"/>
                </a:solidFill>
                <a:latin typeface="Arial" panose="020B0604020202020204" pitchFamily="34" charset="0"/>
                <a:ea typeface="黑体" pitchFamily="49" charset="-122"/>
                <a:cs typeface="Arial" panose="020B0604020202020204" pitchFamily="34" charset="0"/>
              </a:rPr>
              <a:t>ECP assures </a:t>
            </a:r>
            <a:r>
              <a:rPr lang="en-US" altLang="zh-CN" sz="2200" kern="0" dirty="0" smtClean="0">
                <a:solidFill>
                  <a:srgbClr val="FF0000"/>
                </a:solidFill>
                <a:latin typeface="Arial" panose="020B0604020202020204" pitchFamily="34" charset="0"/>
                <a:ea typeface="黑体" pitchFamily="49" charset="-122"/>
                <a:cs typeface="Arial" panose="020B0604020202020204" pitchFamily="34" charset="0"/>
              </a:rPr>
              <a:t>an </a:t>
            </a:r>
            <a:r>
              <a:rPr lang="en-US" altLang="zh-CN" sz="2200" kern="0" dirty="0">
                <a:solidFill>
                  <a:srgbClr val="FF0000"/>
                </a:solidFill>
                <a:latin typeface="Arial" panose="020B0604020202020204" pitchFamily="34" charset="0"/>
                <a:ea typeface="黑体" pitchFamily="49" charset="-122"/>
                <a:cs typeface="Arial" panose="020B0604020202020204" pitchFamily="34" charset="0"/>
              </a:rPr>
              <a:t>important </a:t>
            </a:r>
            <a:r>
              <a:rPr lang="en-US" altLang="zh-CN" sz="2200" kern="0" dirty="0" smtClean="0">
                <a:solidFill>
                  <a:srgbClr val="FF0000"/>
                </a:solidFill>
                <a:latin typeface="Arial" panose="020B0604020202020204" pitchFamily="34" charset="0"/>
                <a:ea typeface="黑体" pitchFamily="49" charset="-122"/>
                <a:cs typeface="Arial" panose="020B0604020202020204" pitchFamily="34" charset="0"/>
              </a:rPr>
              <a:t>characteristic </a:t>
            </a:r>
            <a:r>
              <a:rPr lang="en-US" altLang="zh-CN" sz="2200" kern="0" dirty="0">
                <a:solidFill>
                  <a:srgbClr val="000000"/>
                </a:solidFill>
                <a:latin typeface="Arial" panose="020B0604020202020204" pitchFamily="34" charset="0"/>
                <a:ea typeface="黑体" pitchFamily="49" charset="-122"/>
                <a:cs typeface="Arial" panose="020B0604020202020204" pitchFamily="34" charset="0"/>
              </a:rPr>
              <a:t>of targeted </a:t>
            </a:r>
            <a:r>
              <a:rPr lang="en-US" altLang="zh-CN" sz="2200" kern="0" dirty="0" smtClean="0">
                <a:solidFill>
                  <a:srgbClr val="000000"/>
                </a:solidFill>
                <a:latin typeface="Arial" panose="020B0604020202020204" pitchFamily="34" charset="0"/>
                <a:ea typeface="黑体" pitchFamily="49" charset="-122"/>
                <a:cs typeface="Arial" panose="020B0604020202020204" pitchFamily="34" charset="0"/>
              </a:rPr>
              <a:t>time intervals. </a:t>
            </a:r>
            <a:endParaRPr lang="en-US" altLang="zh-CN" sz="2200" kern="0" dirty="0">
              <a:solidFill>
                <a:srgbClr val="000000"/>
              </a:solidFill>
              <a:latin typeface="Arial" panose="020B0604020202020204" pitchFamily="34" charset="0"/>
              <a:ea typeface="黑体" pitchFamily="49" charset="-122"/>
              <a:cs typeface="Arial" panose="020B0604020202020204" pitchFamily="34" charset="0"/>
            </a:endParaRPr>
          </a:p>
        </p:txBody>
      </p:sp>
      <p:sp>
        <p:nvSpPr>
          <p:cNvPr id="13" name="内容占位符 2"/>
          <p:cNvSpPr txBox="1">
            <a:spLocks/>
          </p:cNvSpPr>
          <p:nvPr/>
        </p:nvSpPr>
        <p:spPr>
          <a:xfrm>
            <a:off x="374651" y="1300564"/>
            <a:ext cx="4940000" cy="1751848"/>
          </a:xfrm>
          <a:prstGeom prst="rect">
            <a:avLst/>
          </a:prstGeom>
          <a:ln w="19050">
            <a:solidFill>
              <a:schemeClr val="tx1"/>
            </a:solid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6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2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2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2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2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solidFill>
                  <a:srgbClr val="FF0000"/>
                </a:solidFill>
                <a:latin typeface="Arial" panose="020B0604020202020204" pitchFamily="34" charset="0"/>
              </a:rPr>
              <a:t>Convergent </a:t>
            </a:r>
            <a:r>
              <a:rPr lang="en-US" altLang="zh-CN" sz="2400" dirty="0" smtClean="0">
                <a:solidFill>
                  <a:srgbClr val="FF0000"/>
                </a:solidFill>
                <a:latin typeface="Arial" panose="020B0604020202020204" pitchFamily="34" charset="0"/>
              </a:rPr>
              <a:t>evolution</a:t>
            </a:r>
          </a:p>
          <a:p>
            <a:pPr lvl="1"/>
            <a:r>
              <a:rPr lang="en-US" altLang="zh-CN" dirty="0">
                <a:latin typeface="Arial" panose="020B0604020202020204" pitchFamily="34" charset="0"/>
              </a:rPr>
              <a:t>organisms not closely related independently evolve similar traits as a result of having to adapt to similar </a:t>
            </a:r>
            <a:r>
              <a:rPr lang="en-US" altLang="zh-CN" dirty="0" smtClean="0">
                <a:latin typeface="Arial" panose="020B0604020202020204" pitchFamily="34" charset="0"/>
              </a:rPr>
              <a:t>environments</a:t>
            </a:r>
            <a:endParaRPr lang="zh-CN" altLang="en-US" dirty="0">
              <a:latin typeface="Arial" panose="020B0604020202020204" pitchFamily="34" charset="0"/>
            </a:endParaRPr>
          </a:p>
        </p:txBody>
      </p:sp>
    </p:spTree>
    <p:extLst>
      <p:ext uri="{BB962C8B-B14F-4D97-AF65-F5344CB8AC3E}">
        <p14:creationId xmlns:p14="http://schemas.microsoft.com/office/powerpoint/2010/main" val="2582956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bg/>
                                          </p:spTgt>
                                        </p:tgtEl>
                                        <p:attrNameLst>
                                          <p:attrName>style.visibility</p:attrName>
                                        </p:attrNameLst>
                                      </p:cBhvr>
                                      <p:to>
                                        <p:strVal val="visible"/>
                                      </p:to>
                                    </p:set>
                                    <p:animEffect transition="in" filter="fade">
                                      <p:cBhvr>
                                        <p:cTn id="10" dur="500"/>
                                        <p:tgtEl>
                                          <p:spTgt spid="21">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xEl>
                                              <p:pRg st="0" end="0"/>
                                            </p:txEl>
                                          </p:spTgt>
                                        </p:tgtEl>
                                        <p:attrNameLst>
                                          <p:attrName>style.visibility</p:attrName>
                                        </p:attrNameLst>
                                      </p:cBhvr>
                                      <p:to>
                                        <p:strVal val="visible"/>
                                      </p:to>
                                    </p:set>
                                    <p:animEffect transition="in" filter="fade">
                                      <p:cBhvr>
                                        <p:cTn id="13" dur="500"/>
                                        <p:tgtEl>
                                          <p:spTgt spid="21">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
                                            <p:txEl>
                                              <p:pRg st="1" end="1"/>
                                            </p:txEl>
                                          </p:spTgt>
                                        </p:tgtEl>
                                        <p:attrNameLst>
                                          <p:attrName>style.visibility</p:attrName>
                                        </p:attrNameLst>
                                      </p:cBhvr>
                                      <p:to>
                                        <p:strVal val="visible"/>
                                      </p:to>
                                    </p:set>
                                    <p:animEffect transition="in" filter="fade">
                                      <p:cBhvr>
                                        <p:cTn id="16" dur="500"/>
                                        <p:tgtEl>
                                          <p:spTgt spid="21">
                                            <p:txEl>
                                              <p:pRg st="1" end="1"/>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1">
                                            <p:txEl>
                                              <p:pRg st="2" end="2"/>
                                            </p:txEl>
                                          </p:spTgt>
                                        </p:tgtEl>
                                        <p:attrNameLst>
                                          <p:attrName>style.visibility</p:attrName>
                                        </p:attrNameLst>
                                      </p:cBhvr>
                                      <p:to>
                                        <p:strVal val="visible"/>
                                      </p:to>
                                    </p:set>
                                    <p:animEffect transition="in" filter="fade">
                                      <p:cBhvr>
                                        <p:cTn id="19" dur="500"/>
                                        <p:tgtEl>
                                          <p:spTgt spid="21">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uiExpand="1" build="p" animBg="1"/>
      <p:bldP spid="23" grpId="0" animBg="1"/>
      <p:bldP spid="2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0402" y="2308137"/>
            <a:ext cx="5070891" cy="2432713"/>
          </a:xfrm>
          <a:prstGeom prst="rect">
            <a:avLst/>
          </a:prstGeom>
        </p:spPr>
      </p:pic>
      <p:sp>
        <p:nvSpPr>
          <p:cNvPr id="2" name="标题 1"/>
          <p:cNvSpPr>
            <a:spLocks noGrp="1"/>
          </p:cNvSpPr>
          <p:nvPr>
            <p:ph type="title"/>
          </p:nvPr>
        </p:nvSpPr>
        <p:spPr/>
        <p:txBody>
          <a:bodyPr>
            <a:normAutofit/>
          </a:bodyPr>
          <a:lstStyle/>
          <a:p>
            <a:r>
              <a:rPr lang="en-US" altLang="zh-CN" dirty="0" smtClean="0"/>
              <a:t>Step 1: Characteristics of time intervals </a:t>
            </a:r>
            <a:endParaRPr lang="zh-CN" altLang="en-US" dirty="0"/>
          </a:p>
        </p:txBody>
      </p:sp>
      <p:sp>
        <p:nvSpPr>
          <p:cNvPr id="3" name="内容占位符 2"/>
          <p:cNvSpPr>
            <a:spLocks noGrp="1"/>
          </p:cNvSpPr>
          <p:nvPr>
            <p:ph idx="1"/>
          </p:nvPr>
        </p:nvSpPr>
        <p:spPr>
          <a:xfrm>
            <a:off x="1808005" y="4758327"/>
            <a:ext cx="5875684" cy="299517"/>
          </a:xfrm>
        </p:spPr>
        <p:txBody>
          <a:bodyPr>
            <a:noAutofit/>
          </a:bodyPr>
          <a:lstStyle/>
          <a:p>
            <a:pPr marL="0" indent="0" algn="ctr">
              <a:buNone/>
            </a:pPr>
            <a:r>
              <a:rPr lang="en-US" altLang="zh-CN" sz="1800" dirty="0" smtClean="0"/>
              <a:t>cohesive density curve, y(x) = </a:t>
            </a:r>
            <a:r>
              <a:rPr lang="en-US" altLang="zh-CN" sz="1800" dirty="0" err="1" smtClean="0"/>
              <a:t>cdensity</a:t>
            </a:r>
            <a:r>
              <a:rPr lang="en-US" altLang="zh-CN" sz="1800" dirty="0" smtClean="0"/>
              <a:t>(</a:t>
            </a:r>
            <a:r>
              <a:rPr lang="en-US" altLang="zh-CN" sz="1800" dirty="0" err="1" smtClean="0"/>
              <a:t>G</a:t>
            </a:r>
            <a:r>
              <a:rPr lang="en-US" altLang="zh-CN" sz="1800" baseline="-25000" dirty="0" err="1" smtClean="0"/>
              <a:t>x</a:t>
            </a:r>
            <a:r>
              <a:rPr lang="en-US" altLang="zh-CN" sz="1800" dirty="0" smtClean="0"/>
              <a:t>)</a:t>
            </a:r>
            <a:endParaRPr lang="zh-CN" altLang="en-US" sz="1800" dirty="0"/>
          </a:p>
        </p:txBody>
      </p:sp>
      <p:sp>
        <p:nvSpPr>
          <p:cNvPr id="4" name="灯片编号占位符 3"/>
          <p:cNvSpPr>
            <a:spLocks noGrp="1"/>
          </p:cNvSpPr>
          <p:nvPr>
            <p:ph type="sldNum" sz="quarter" idx="12"/>
          </p:nvPr>
        </p:nvSpPr>
        <p:spPr/>
        <p:txBody>
          <a:bodyPr/>
          <a:lstStyle/>
          <a:p>
            <a:fld id="{E3756F1F-84DF-4859-8AE8-4B3E0E674450}" type="slidenum">
              <a:rPr lang="zh-CN" altLang="en-US" smtClean="0"/>
              <a:pPr/>
              <a:t>12</a:t>
            </a:fld>
            <a:endParaRPr lang="zh-CN" altLang="en-US" dirty="0"/>
          </a:p>
        </p:txBody>
      </p:sp>
      <p:sp>
        <p:nvSpPr>
          <p:cNvPr id="9" name="内容占位符 2"/>
          <p:cNvSpPr txBox="1">
            <a:spLocks/>
          </p:cNvSpPr>
          <p:nvPr/>
        </p:nvSpPr>
        <p:spPr bwMode="auto">
          <a:xfrm>
            <a:off x="374650" y="5228740"/>
            <a:ext cx="8394700" cy="1211192"/>
          </a:xfrm>
          <a:prstGeom prst="rect">
            <a:avLst/>
          </a:prstGeom>
          <a:noFill/>
          <a:ln w="19050">
            <a:solidFill>
              <a:schemeClr val="tx1"/>
            </a:solidFill>
            <a:miter lim="800000"/>
            <a:headEnd/>
            <a:tailEnd/>
          </a:ln>
        </p:spPr>
        <p:txBody>
          <a:bodyPr anchor="ctr"/>
          <a:lstStyle/>
          <a:p>
            <a:pPr indent="-205200" algn="just">
              <a:lnSpc>
                <a:spcPct val="90000"/>
              </a:lnSpc>
              <a:spcBef>
                <a:spcPts val="500"/>
              </a:spcBef>
              <a:buClr>
                <a:srgbClr val="000080"/>
              </a:buClr>
              <a:defRPr/>
            </a:pPr>
            <a:r>
              <a:rPr lang="en-US" altLang="zh-CN" sz="2200" i="1" dirty="0" smtClean="0">
                <a:latin typeface="Arial" panose="020B0604020202020204" pitchFamily="34" charset="0"/>
                <a:cs typeface="Arial" panose="020B0604020202020204" pitchFamily="34" charset="0"/>
              </a:rPr>
              <a:t>C2</a:t>
            </a:r>
            <a:r>
              <a:rPr lang="en-US" altLang="zh-CN" sz="2200" i="1" dirty="0">
                <a:latin typeface="Arial" panose="020B0604020202020204" pitchFamily="34" charset="0"/>
                <a:cs typeface="Arial" panose="020B0604020202020204" pitchFamily="34" charset="0"/>
              </a:rPr>
              <a:t>: </a:t>
            </a:r>
            <a:r>
              <a:rPr lang="en-US" altLang="zh-CN" sz="2200" i="1" dirty="0" smtClean="0">
                <a:latin typeface="Arial" panose="020B0604020202020204" pitchFamily="34" charset="0"/>
                <a:cs typeface="Arial" panose="020B0604020202020204" pitchFamily="34" charset="0"/>
              </a:rPr>
              <a:t>All </a:t>
            </a:r>
            <a:r>
              <a:rPr lang="en-US" altLang="zh-CN" sz="2200" i="1" dirty="0">
                <a:latin typeface="Arial" panose="020B0604020202020204" pitchFamily="34" charset="0"/>
                <a:cs typeface="Arial" panose="020B0604020202020204" pitchFamily="34" charset="0"/>
              </a:rPr>
              <a:t>dense subgraph have a non-negative cohesive density.</a:t>
            </a:r>
          </a:p>
          <a:p>
            <a:pPr indent="-205200">
              <a:lnSpc>
                <a:spcPct val="90000"/>
              </a:lnSpc>
              <a:spcBef>
                <a:spcPts val="500"/>
              </a:spcBef>
              <a:buClr>
                <a:srgbClr val="000080"/>
              </a:buClr>
              <a:defRPr/>
            </a:pPr>
            <a:r>
              <a:rPr lang="en-US" altLang="zh-CN" sz="2200" i="1" dirty="0" smtClean="0">
                <a:latin typeface="Arial" panose="020B0604020202020204" pitchFamily="34" charset="0"/>
                <a:cs typeface="Arial" panose="020B0604020202020204" pitchFamily="34" charset="0"/>
              </a:rPr>
              <a:t>C3</a:t>
            </a:r>
            <a:r>
              <a:rPr lang="en-US" altLang="zh-CN" sz="2200" i="1" dirty="0">
                <a:latin typeface="Arial" panose="020B0604020202020204" pitchFamily="34" charset="0"/>
                <a:cs typeface="Arial" panose="020B0604020202020204" pitchFamily="34" charset="0"/>
              </a:rPr>
              <a:t>: </a:t>
            </a:r>
            <a:r>
              <a:rPr lang="en-US" altLang="zh-CN" sz="2200" i="1" dirty="0" smtClean="0">
                <a:latin typeface="Arial" panose="020B0604020202020204" pitchFamily="34" charset="0"/>
                <a:cs typeface="Arial" panose="020B0604020202020204" pitchFamily="34" charset="0"/>
              </a:rPr>
              <a:t>G[</a:t>
            </a:r>
            <a:r>
              <a:rPr lang="en-US" altLang="zh-CN" sz="2200" i="1" dirty="0" err="1" smtClean="0">
                <a:latin typeface="Arial" panose="020B0604020202020204" pitchFamily="34" charset="0"/>
                <a:cs typeface="Arial" panose="020B0604020202020204" pitchFamily="34" charset="0"/>
              </a:rPr>
              <a:t>i</a:t>
            </a:r>
            <a:r>
              <a:rPr lang="en-US" altLang="zh-CN" sz="2200" i="1" dirty="0" smtClean="0">
                <a:latin typeface="Arial" panose="020B0604020202020204" pitchFamily="34" charset="0"/>
                <a:cs typeface="Arial" panose="020B0604020202020204" pitchFamily="34" charset="0"/>
              </a:rPr>
              <a:t>, j] with a </a:t>
            </a:r>
            <a:r>
              <a:rPr lang="en-US" altLang="zh-CN" sz="2200" i="1" dirty="0">
                <a:latin typeface="Arial" panose="020B0604020202020204" pitchFamily="34" charset="0"/>
                <a:cs typeface="Arial" panose="020B0604020202020204" pitchFamily="34" charset="0"/>
              </a:rPr>
              <a:t>higher positive cohesive </a:t>
            </a:r>
            <a:r>
              <a:rPr lang="en-US" altLang="zh-CN" sz="2200" i="1" dirty="0" smtClean="0">
                <a:latin typeface="Arial" panose="020B0604020202020204" pitchFamily="34" charset="0"/>
                <a:cs typeface="Arial" panose="020B0604020202020204" pitchFamily="34" charset="0"/>
              </a:rPr>
              <a:t>density </a:t>
            </a:r>
            <a:r>
              <a:rPr lang="en-US" altLang="zh-CN" sz="2200" i="1" dirty="0">
                <a:latin typeface="Arial" panose="020B0604020202020204" pitchFamily="34" charset="0"/>
                <a:cs typeface="Arial" panose="020B0604020202020204" pitchFamily="34" charset="0"/>
              </a:rPr>
              <a:t>has a higher probability of containing a dense subgraph.</a:t>
            </a:r>
          </a:p>
        </p:txBody>
      </p:sp>
      <p:sp>
        <p:nvSpPr>
          <p:cNvPr id="10" name="内容占位符 2"/>
          <p:cNvSpPr txBox="1">
            <a:spLocks/>
          </p:cNvSpPr>
          <p:nvPr/>
        </p:nvSpPr>
        <p:spPr bwMode="auto">
          <a:xfrm>
            <a:off x="374650" y="1214651"/>
            <a:ext cx="8394700" cy="1211192"/>
          </a:xfrm>
          <a:prstGeom prst="rect">
            <a:avLst/>
          </a:prstGeom>
          <a:noFill/>
          <a:ln w="19050">
            <a:solidFill>
              <a:schemeClr val="tx1"/>
            </a:solidFill>
            <a:miter lim="800000"/>
            <a:headEnd/>
            <a:tailEnd/>
          </a:ln>
        </p:spPr>
        <p:txBody>
          <a:bodyPr anchor="ctr"/>
          <a:lstStyle/>
          <a:p>
            <a:pPr indent="-342900" algn="just" eaLnBrk="0" hangingPunct="0">
              <a:spcBef>
                <a:spcPct val="20000"/>
              </a:spcBef>
              <a:defRPr/>
            </a:pPr>
            <a:r>
              <a:rPr lang="en-US" altLang="zh-CN" sz="2200" i="1" kern="0" dirty="0" smtClean="0">
                <a:solidFill>
                  <a:srgbClr val="000000"/>
                </a:solidFill>
                <a:latin typeface="Arial" panose="020B0604020202020204" pitchFamily="34" charset="0"/>
                <a:ea typeface="黑体" pitchFamily="49" charset="-122"/>
                <a:cs typeface="Arial" panose="020B0604020202020204" pitchFamily="34" charset="0"/>
              </a:rPr>
              <a:t>C1: To find the dense subgraph, we only need to consider the time intervals [</a:t>
            </a:r>
            <a:r>
              <a:rPr lang="en-US" altLang="zh-CN" sz="2200" i="1" kern="0" dirty="0" err="1" smtClean="0">
                <a:solidFill>
                  <a:srgbClr val="000000"/>
                </a:solidFill>
                <a:latin typeface="Arial" panose="020B0604020202020204" pitchFamily="34" charset="0"/>
                <a:ea typeface="黑体" pitchFamily="49" charset="-122"/>
                <a:cs typeface="Arial" panose="020B0604020202020204" pitchFamily="34" charset="0"/>
              </a:rPr>
              <a:t>i</a:t>
            </a:r>
            <a:r>
              <a:rPr lang="en-US" altLang="zh-CN" sz="2200" i="1" kern="0" dirty="0" smtClean="0">
                <a:solidFill>
                  <a:srgbClr val="000000"/>
                </a:solidFill>
                <a:latin typeface="Arial" panose="020B0604020202020204" pitchFamily="34" charset="0"/>
                <a:ea typeface="黑体" pitchFamily="49" charset="-122"/>
                <a:cs typeface="Arial" panose="020B0604020202020204" pitchFamily="34" charset="0"/>
              </a:rPr>
              <a:t>, j] such that the cohesive density curve has a local maximum at certain points between </a:t>
            </a:r>
            <a:r>
              <a:rPr lang="en-US" altLang="zh-CN" sz="2200" i="1" kern="0" dirty="0" err="1" smtClean="0">
                <a:solidFill>
                  <a:srgbClr val="000000"/>
                </a:solidFill>
                <a:latin typeface="Arial" panose="020B0604020202020204" pitchFamily="34" charset="0"/>
                <a:ea typeface="黑体" pitchFamily="49" charset="-122"/>
                <a:cs typeface="Arial" panose="020B0604020202020204" pitchFamily="34" charset="0"/>
              </a:rPr>
              <a:t>i</a:t>
            </a:r>
            <a:r>
              <a:rPr lang="en-US" altLang="zh-CN" sz="2200" i="1" kern="0" dirty="0" smtClean="0">
                <a:solidFill>
                  <a:srgbClr val="000000"/>
                </a:solidFill>
                <a:latin typeface="Arial" panose="020B0604020202020204" pitchFamily="34" charset="0"/>
                <a:ea typeface="黑体" pitchFamily="49" charset="-122"/>
                <a:cs typeface="Arial" panose="020B0604020202020204" pitchFamily="34" charset="0"/>
              </a:rPr>
              <a:t> and j under ECP.</a:t>
            </a:r>
            <a:endParaRPr lang="en-US" altLang="zh-CN" sz="2200" i="1" kern="0" dirty="0">
              <a:solidFill>
                <a:srgbClr val="000000"/>
              </a:solidFill>
              <a:latin typeface="Arial" panose="020B0604020202020204" pitchFamily="34" charset="0"/>
              <a:ea typeface="黑体" pitchFamily="49" charset="-122"/>
              <a:cs typeface="Arial" panose="020B0604020202020204" pitchFamily="34" charset="0"/>
            </a:endParaRPr>
          </a:p>
        </p:txBody>
      </p:sp>
      <p:sp>
        <p:nvSpPr>
          <p:cNvPr id="11" name="椭圆 10"/>
          <p:cNvSpPr/>
          <p:nvPr/>
        </p:nvSpPr>
        <p:spPr>
          <a:xfrm rot="19337891">
            <a:off x="4807937" y="3401620"/>
            <a:ext cx="646543" cy="423799"/>
          </a:xfrm>
          <a:prstGeom prst="ellipse">
            <a:avLst/>
          </a:prstGeom>
          <a:noFill/>
          <a:ln w="28575">
            <a:solidFill>
              <a:srgbClr val="191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4771713" y="2596738"/>
            <a:ext cx="3519671" cy="1102405"/>
            <a:chOff x="4771713" y="2596738"/>
            <a:chExt cx="3519671" cy="1102405"/>
          </a:xfrm>
        </p:grpSpPr>
        <p:sp>
          <p:nvSpPr>
            <p:cNvPr id="12" name="椭圆 11"/>
            <p:cNvSpPr/>
            <p:nvPr/>
          </p:nvSpPr>
          <p:spPr>
            <a:xfrm rot="19337891">
              <a:off x="4771713" y="3275344"/>
              <a:ext cx="1059510" cy="42379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标注 12"/>
            <p:cNvSpPr/>
            <p:nvPr/>
          </p:nvSpPr>
          <p:spPr>
            <a:xfrm>
              <a:off x="6968313" y="2596738"/>
              <a:ext cx="1323071" cy="651427"/>
            </a:xfrm>
            <a:prstGeom prst="wedgeRoundRectCallout">
              <a:avLst>
                <a:gd name="adj1" fmla="val -133392"/>
                <a:gd name="adj2" fmla="val 46206"/>
                <a:gd name="adj3" fmla="val 16667"/>
              </a:avLst>
            </a:prstGeom>
            <a:solidFill>
              <a:srgbClr val="FEF2E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rgbClr val="FF0000"/>
                  </a:solidFill>
                </a:rPr>
                <a:t>must be denser!</a:t>
              </a:r>
              <a:endParaRPr lang="zh-CN" altLang="en-US" sz="2000" dirty="0">
                <a:solidFill>
                  <a:srgbClr val="FF0000"/>
                </a:solidFill>
              </a:endParaRPr>
            </a:p>
          </p:txBody>
        </p:sp>
      </p:grpSp>
      <p:sp>
        <p:nvSpPr>
          <p:cNvPr id="14" name="圆角矩形标注 13"/>
          <p:cNvSpPr/>
          <p:nvPr/>
        </p:nvSpPr>
        <p:spPr>
          <a:xfrm>
            <a:off x="174754" y="4406417"/>
            <a:ext cx="1827041" cy="504141"/>
          </a:xfrm>
          <a:prstGeom prst="wedgeRoundRectCallout">
            <a:avLst>
              <a:gd name="adj1" fmla="val -22765"/>
              <a:gd name="adj2" fmla="val 90508"/>
              <a:gd name="adj3" fmla="val 16667"/>
            </a:avLst>
          </a:prstGeom>
          <a:solidFill>
            <a:srgbClr val="FEF2E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rgbClr val="FF0000"/>
                </a:solidFill>
              </a:rPr>
              <a:t>top-k for better</a:t>
            </a:r>
            <a:endParaRPr lang="zh-CN" altLang="en-US" sz="2000" i="1" dirty="0">
              <a:solidFill>
                <a:srgbClr val="FF0000"/>
              </a:solidFill>
            </a:endParaRPr>
          </a:p>
        </p:txBody>
      </p:sp>
    </p:spTree>
    <p:extLst>
      <p:ext uri="{BB962C8B-B14F-4D97-AF65-F5344CB8AC3E}">
        <p14:creationId xmlns:p14="http://schemas.microsoft.com/office/powerpoint/2010/main" val="3946819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6554" y="3224008"/>
            <a:ext cx="5070891" cy="2432713"/>
          </a:xfrm>
          <a:prstGeom prst="rect">
            <a:avLst/>
          </a:prstGeom>
        </p:spPr>
      </p:pic>
      <p:sp>
        <p:nvSpPr>
          <p:cNvPr id="2" name="标题 1"/>
          <p:cNvSpPr>
            <a:spLocks noGrp="1"/>
          </p:cNvSpPr>
          <p:nvPr>
            <p:ph type="title"/>
          </p:nvPr>
        </p:nvSpPr>
        <p:spPr/>
        <p:txBody>
          <a:bodyPr/>
          <a:lstStyle/>
          <a:p>
            <a:r>
              <a:rPr lang="en-US" altLang="zh-CN" dirty="0" smtClean="0"/>
              <a:t>Step 1: Identifying k time intervals</a:t>
            </a:r>
            <a:endParaRPr lang="zh-CN" altLang="en-US" dirty="0"/>
          </a:p>
        </p:txBody>
      </p:sp>
      <p:sp>
        <p:nvSpPr>
          <p:cNvPr id="4" name="灯片编号占位符 3"/>
          <p:cNvSpPr>
            <a:spLocks noGrp="1"/>
          </p:cNvSpPr>
          <p:nvPr>
            <p:ph type="sldNum" sz="quarter" idx="12"/>
          </p:nvPr>
        </p:nvSpPr>
        <p:spPr/>
        <p:txBody>
          <a:bodyPr/>
          <a:lstStyle/>
          <a:p>
            <a:fld id="{E3756F1F-84DF-4859-8AE8-4B3E0E674450}" type="slidenum">
              <a:rPr lang="zh-CN" altLang="en-US" smtClean="0"/>
              <a:pPr/>
              <a:t>13</a:t>
            </a:fld>
            <a:endParaRPr lang="zh-CN" altLang="en-US" dirty="0"/>
          </a:p>
        </p:txBody>
      </p:sp>
      <p:sp>
        <p:nvSpPr>
          <p:cNvPr id="13" name="内容占位符 2"/>
          <p:cNvSpPr txBox="1">
            <a:spLocks/>
          </p:cNvSpPr>
          <p:nvPr/>
        </p:nvSpPr>
        <p:spPr>
          <a:xfrm>
            <a:off x="374650" y="1249420"/>
            <a:ext cx="8394700" cy="1786502"/>
          </a:xfrm>
          <a:prstGeom prst="rect">
            <a:avLst/>
          </a:prstGeom>
          <a:solidFill>
            <a:srgbClr val="E9EBF5"/>
          </a:solidFill>
          <a:ln w="19050">
            <a:solidFill>
              <a:schemeClr val="tx1"/>
            </a:solid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000" indent="0">
              <a:buNone/>
            </a:pPr>
            <a:r>
              <a:rPr lang="en-US" altLang="zh-CN" sz="2000" dirty="0" smtClean="0">
                <a:latin typeface="Arial" panose="020B0604020202020204" pitchFamily="34" charset="0"/>
              </a:rPr>
              <a:t>1. compute local maxima/minima of the cohesive density curve; </a:t>
            </a:r>
          </a:p>
          <a:p>
            <a:pPr marL="36000" indent="0">
              <a:buNone/>
            </a:pPr>
            <a:r>
              <a:rPr lang="en-US" altLang="zh-CN" sz="2000" dirty="0" smtClean="0">
                <a:latin typeface="Arial" panose="020B0604020202020204" pitchFamily="34" charset="0"/>
              </a:rPr>
              <a:t>2. extend local maxima/minima to peaks/valleys of the curve;</a:t>
            </a:r>
          </a:p>
          <a:p>
            <a:pPr marL="36000" indent="0">
              <a:buNone/>
            </a:pPr>
            <a:r>
              <a:rPr lang="en-US" altLang="zh-CN" sz="2000" dirty="0">
                <a:latin typeface="Arial" panose="020B0604020202020204" pitchFamily="34" charset="0"/>
              </a:rPr>
              <a:t>3</a:t>
            </a:r>
            <a:r>
              <a:rPr lang="en-US" altLang="zh-CN" sz="2000" dirty="0" smtClean="0">
                <a:latin typeface="Arial" panose="020B0604020202020204" pitchFamily="34" charset="0"/>
              </a:rPr>
              <a:t>. generate time intervals containing </a:t>
            </a:r>
            <a:r>
              <a:rPr lang="en-US" altLang="zh-CN" sz="2000" dirty="0">
                <a:latin typeface="Arial" panose="020B0604020202020204" pitchFamily="34" charset="0"/>
              </a:rPr>
              <a:t>local </a:t>
            </a:r>
            <a:r>
              <a:rPr lang="en-US" altLang="zh-CN" sz="2000" dirty="0" smtClean="0">
                <a:latin typeface="Arial" panose="020B0604020202020204" pitchFamily="34" charset="0"/>
              </a:rPr>
              <a:t>maxima;</a:t>
            </a:r>
          </a:p>
          <a:p>
            <a:pPr marL="36000" indent="0">
              <a:buNone/>
            </a:pPr>
            <a:r>
              <a:rPr lang="en-US" altLang="zh-CN" sz="2000" dirty="0">
                <a:latin typeface="Arial" panose="020B0604020202020204" pitchFamily="34" charset="0"/>
              </a:rPr>
              <a:t>4</a:t>
            </a:r>
            <a:r>
              <a:rPr lang="en-US" altLang="zh-CN" sz="2000" dirty="0" smtClean="0">
                <a:latin typeface="Arial" panose="020B0604020202020204" pitchFamily="34" charset="0"/>
              </a:rPr>
              <a:t>. find the top-k time intervals having the largest positive </a:t>
            </a:r>
            <a:r>
              <a:rPr lang="en-US" altLang="zh-CN" sz="2000" dirty="0" err="1" smtClean="0">
                <a:latin typeface="Arial" panose="020B0604020202020204" pitchFamily="34" charset="0"/>
              </a:rPr>
              <a:t>cdensity</a:t>
            </a:r>
            <a:r>
              <a:rPr lang="en-US" altLang="zh-CN" sz="2000" dirty="0" smtClean="0">
                <a:latin typeface="Arial" panose="020B0604020202020204" pitchFamily="34" charset="0"/>
              </a:rPr>
              <a:t>;</a:t>
            </a:r>
          </a:p>
        </p:txBody>
      </p:sp>
      <p:grpSp>
        <p:nvGrpSpPr>
          <p:cNvPr id="21" name="组合 20"/>
          <p:cNvGrpSpPr/>
          <p:nvPr/>
        </p:nvGrpSpPr>
        <p:grpSpPr>
          <a:xfrm>
            <a:off x="2420254" y="4018792"/>
            <a:ext cx="3925954" cy="991370"/>
            <a:chOff x="2420254" y="5227094"/>
            <a:chExt cx="3925954" cy="991370"/>
          </a:xfrm>
        </p:grpSpPr>
        <p:sp>
          <p:nvSpPr>
            <p:cNvPr id="15" name="椭圆 14"/>
            <p:cNvSpPr/>
            <p:nvPr/>
          </p:nvSpPr>
          <p:spPr>
            <a:xfrm>
              <a:off x="2420254" y="5308979"/>
              <a:ext cx="691436" cy="33968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3278501" y="5227094"/>
              <a:ext cx="802179" cy="45172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4954053" y="5399296"/>
              <a:ext cx="802179" cy="33968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5742584" y="5807224"/>
              <a:ext cx="603624" cy="411240"/>
            </a:xfrm>
            <a:prstGeom prst="ellipse">
              <a:avLst/>
            </a:prstGeom>
            <a:noFill/>
            <a:ln w="28575">
              <a:solidFill>
                <a:srgbClr val="191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4215595" y="5897792"/>
              <a:ext cx="574768" cy="320672"/>
            </a:xfrm>
            <a:prstGeom prst="ellipse">
              <a:avLst/>
            </a:prstGeom>
            <a:noFill/>
            <a:ln w="28575">
              <a:solidFill>
                <a:srgbClr val="191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0" name="组合 49"/>
          <p:cNvGrpSpPr/>
          <p:nvPr/>
        </p:nvGrpSpPr>
        <p:grpSpPr>
          <a:xfrm>
            <a:off x="2526015" y="3500178"/>
            <a:ext cx="1391776" cy="765521"/>
            <a:chOff x="2526015" y="4708480"/>
            <a:chExt cx="1391776" cy="765521"/>
          </a:xfrm>
        </p:grpSpPr>
        <p:cxnSp>
          <p:nvCxnSpPr>
            <p:cNvPr id="23" name="直接箭头连接符 22"/>
            <p:cNvCxnSpPr>
              <a:stCxn id="31" idx="1"/>
            </p:cNvCxnSpPr>
            <p:nvPr/>
          </p:nvCxnSpPr>
          <p:spPr>
            <a:xfrm flipH="1">
              <a:off x="2526015" y="4923924"/>
              <a:ext cx="446488" cy="5500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31" idx="3"/>
            </p:cNvCxnSpPr>
            <p:nvPr/>
          </p:nvCxnSpPr>
          <p:spPr>
            <a:xfrm>
              <a:off x="3611793" y="4923924"/>
              <a:ext cx="305998" cy="47537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2972503" y="4708480"/>
              <a:ext cx="639290" cy="430887"/>
            </a:xfrm>
            <a:prstGeom prst="rect">
              <a:avLst/>
            </a:prstGeom>
            <a:noFill/>
            <a:ln w="19050">
              <a:noFill/>
            </a:ln>
          </p:spPr>
          <p:txBody>
            <a:bodyPr wrap="square" rtlCol="0">
              <a:spAutoFit/>
            </a:bodyPr>
            <a:lstStyle/>
            <a:p>
              <a:pPr algn="ctr"/>
              <a:r>
                <a:rPr lang="en-US" altLang="zh-CN" sz="2200" dirty="0" smtClean="0">
                  <a:solidFill>
                    <a:srgbClr val="FF0000"/>
                  </a:solidFill>
                </a:rPr>
                <a:t>[</a:t>
              </a:r>
              <a:r>
                <a:rPr lang="en-US" altLang="zh-CN" sz="2200" dirty="0" err="1" smtClean="0">
                  <a:solidFill>
                    <a:srgbClr val="FF0000"/>
                  </a:solidFill>
                </a:rPr>
                <a:t>i</a:t>
              </a:r>
              <a:r>
                <a:rPr lang="en-US" altLang="zh-CN" sz="2200" dirty="0" smtClean="0">
                  <a:solidFill>
                    <a:srgbClr val="FF0000"/>
                  </a:solidFill>
                </a:rPr>
                <a:t>, j]</a:t>
              </a:r>
              <a:endParaRPr lang="zh-CN" altLang="en-US" sz="2200" dirty="0">
                <a:solidFill>
                  <a:srgbClr val="FF0000"/>
                </a:solidFill>
              </a:endParaRPr>
            </a:p>
          </p:txBody>
        </p:sp>
      </p:grpSp>
      <p:grpSp>
        <p:nvGrpSpPr>
          <p:cNvPr id="51" name="组合 50"/>
          <p:cNvGrpSpPr/>
          <p:nvPr/>
        </p:nvGrpSpPr>
        <p:grpSpPr>
          <a:xfrm>
            <a:off x="4688923" y="4844533"/>
            <a:ext cx="1169550" cy="652520"/>
            <a:chOff x="2711959" y="4481554"/>
            <a:chExt cx="1169550" cy="652520"/>
          </a:xfrm>
        </p:grpSpPr>
        <p:cxnSp>
          <p:nvCxnSpPr>
            <p:cNvPr id="52" name="直接箭头连接符 51"/>
            <p:cNvCxnSpPr>
              <a:stCxn id="54" idx="1"/>
            </p:cNvCxnSpPr>
            <p:nvPr/>
          </p:nvCxnSpPr>
          <p:spPr>
            <a:xfrm flipH="1" flipV="1">
              <a:off x="2711959" y="4481554"/>
              <a:ext cx="265130" cy="437077"/>
            </a:xfrm>
            <a:prstGeom prst="straightConnector1">
              <a:avLst/>
            </a:prstGeom>
            <a:ln w="28575">
              <a:solidFill>
                <a:srgbClr val="1919FF"/>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stCxn id="54" idx="3"/>
            </p:cNvCxnSpPr>
            <p:nvPr/>
          </p:nvCxnSpPr>
          <p:spPr>
            <a:xfrm flipV="1">
              <a:off x="3616379" y="4484248"/>
              <a:ext cx="265130" cy="434383"/>
            </a:xfrm>
            <a:prstGeom prst="straightConnector1">
              <a:avLst/>
            </a:prstGeom>
            <a:ln w="28575">
              <a:solidFill>
                <a:srgbClr val="1919FF"/>
              </a:solidFill>
              <a:tailEnd type="triangle"/>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2977089" y="4703187"/>
              <a:ext cx="639290" cy="430887"/>
            </a:xfrm>
            <a:prstGeom prst="rect">
              <a:avLst/>
            </a:prstGeom>
            <a:noFill/>
            <a:ln w="19050">
              <a:noFill/>
            </a:ln>
          </p:spPr>
          <p:txBody>
            <a:bodyPr wrap="square" rtlCol="0">
              <a:spAutoFit/>
            </a:bodyPr>
            <a:lstStyle/>
            <a:p>
              <a:pPr algn="ctr"/>
              <a:r>
                <a:rPr lang="en-US" altLang="zh-CN" sz="2200" dirty="0" smtClean="0">
                  <a:solidFill>
                    <a:srgbClr val="1919FF"/>
                  </a:solidFill>
                </a:rPr>
                <a:t>[</a:t>
              </a:r>
              <a:r>
                <a:rPr lang="en-US" altLang="zh-CN" sz="2200" dirty="0" err="1" smtClean="0">
                  <a:solidFill>
                    <a:srgbClr val="1919FF"/>
                  </a:solidFill>
                </a:rPr>
                <a:t>i</a:t>
              </a:r>
              <a:r>
                <a:rPr lang="en-US" altLang="zh-CN" sz="2200" dirty="0" smtClean="0">
                  <a:solidFill>
                    <a:srgbClr val="1919FF"/>
                  </a:solidFill>
                </a:rPr>
                <a:t>, j]</a:t>
              </a:r>
              <a:endParaRPr lang="zh-CN" altLang="en-US" sz="2200" dirty="0">
                <a:solidFill>
                  <a:srgbClr val="1919FF"/>
                </a:solidFill>
              </a:endParaRPr>
            </a:p>
          </p:txBody>
        </p:sp>
      </p:grpSp>
      <p:sp>
        <p:nvSpPr>
          <p:cNvPr id="58" name="内容占位符 2"/>
          <p:cNvSpPr txBox="1">
            <a:spLocks/>
          </p:cNvSpPr>
          <p:nvPr/>
        </p:nvSpPr>
        <p:spPr bwMode="auto">
          <a:xfrm>
            <a:off x="374650" y="5936874"/>
            <a:ext cx="8394700" cy="468000"/>
          </a:xfrm>
          <a:prstGeom prst="rect">
            <a:avLst/>
          </a:prstGeom>
          <a:solidFill>
            <a:srgbClr val="FEF2E2"/>
          </a:solidFill>
          <a:ln w="19050">
            <a:solidFill>
              <a:srgbClr val="000000">
                <a:alpha val="50196"/>
              </a:srgbClr>
            </a:solidFill>
            <a:miter lim="800000"/>
            <a:headEnd/>
            <a:tailEnd/>
          </a:ln>
        </p:spPr>
        <p:txBody>
          <a:bodyPr anchor="ctr"/>
          <a:lstStyle/>
          <a:p>
            <a:pPr indent="-342900" algn="ctr" eaLnBrk="0" hangingPunct="0">
              <a:spcBef>
                <a:spcPct val="20000"/>
              </a:spcBef>
              <a:defRPr/>
            </a:pPr>
            <a:r>
              <a:rPr lang="en-US" altLang="zh-CN" sz="2200" kern="0" dirty="0" smtClean="0">
                <a:latin typeface="Arial" panose="020B0604020202020204" pitchFamily="34" charset="0"/>
                <a:ea typeface="黑体" pitchFamily="49" charset="-122"/>
                <a:cs typeface="Arial" panose="020B0604020202020204" pitchFamily="34" charset="0"/>
              </a:rPr>
              <a:t>Time complexity: O((T+h</a:t>
            </a:r>
            <a:r>
              <a:rPr lang="en-US" altLang="zh-CN" sz="2200" kern="0" baseline="30000" dirty="0" smtClean="0">
                <a:latin typeface="Arial" panose="020B0604020202020204" pitchFamily="34" charset="0"/>
                <a:ea typeface="黑体" pitchFamily="49" charset="-122"/>
                <a:cs typeface="Arial" panose="020B0604020202020204" pitchFamily="34" charset="0"/>
              </a:rPr>
              <a:t>2</a:t>
            </a:r>
            <a:r>
              <a:rPr lang="en-US" altLang="zh-CN" sz="2200" kern="0" dirty="0" smtClean="0">
                <a:latin typeface="Arial" panose="020B0604020202020204" pitchFamily="34" charset="0"/>
                <a:ea typeface="黑体" pitchFamily="49" charset="-122"/>
                <a:cs typeface="Arial" panose="020B0604020202020204" pitchFamily="34" charset="0"/>
              </a:rPr>
              <a:t>)|E|), h is the # of local maxima/minima</a:t>
            </a:r>
            <a:endParaRPr lang="en-US" altLang="zh-CN" sz="2200" kern="0" dirty="0">
              <a:latin typeface="Arial" panose="020B0604020202020204" pitchFamily="34" charset="0"/>
              <a:ea typeface="黑体" pitchFamily="49" charset="-122"/>
              <a:cs typeface="Arial" panose="020B0604020202020204" pitchFamily="34" charset="0"/>
            </a:endParaRPr>
          </a:p>
        </p:txBody>
      </p:sp>
    </p:spTree>
    <p:extLst>
      <p:ext uri="{BB962C8B-B14F-4D97-AF65-F5344CB8AC3E}">
        <p14:creationId xmlns:p14="http://schemas.microsoft.com/office/powerpoint/2010/main" val="2778607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13">
                                            <p:txEl>
                                              <p:pRg st="1" end="1"/>
                                            </p:txEl>
                                          </p:spTgt>
                                        </p:tgtEl>
                                        <p:attrNameLst>
                                          <p:attrName>style.visibility</p:attrName>
                                        </p:attrNameLst>
                                      </p:cBhvr>
                                      <p:to>
                                        <p:strVal val="visible"/>
                                      </p:to>
                                    </p:set>
                                    <p:animEffect transition="in" filter="fade">
                                      <p:cBhvr>
                                        <p:cTn id="10" dur="500"/>
                                        <p:tgtEl>
                                          <p:spTgt spid="1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fade">
                                      <p:cBhvr>
                                        <p:cTn id="15" dur="500"/>
                                        <p:tgtEl>
                                          <p:spTgt spid="50"/>
                                        </p:tgtEl>
                                      </p:cBhvr>
                                    </p:animEffect>
                                  </p:childTnLst>
                                </p:cTn>
                              </p:par>
                              <p:par>
                                <p:cTn id="16" presetID="10" presetClass="entr" presetSubtype="0" fill="hold" nodeType="withEffect">
                                  <p:stCondLst>
                                    <p:cond delay="0"/>
                                  </p:stCondLst>
                                  <p:childTnLst>
                                    <p:set>
                                      <p:cBhvr>
                                        <p:cTn id="17" dur="1" fill="hold">
                                          <p:stCondLst>
                                            <p:cond delay="0"/>
                                          </p:stCondLst>
                                        </p:cTn>
                                        <p:tgtEl>
                                          <p:spTgt spid="13">
                                            <p:txEl>
                                              <p:pRg st="2" end="2"/>
                                            </p:txEl>
                                          </p:spTgt>
                                        </p:tgtEl>
                                        <p:attrNameLst>
                                          <p:attrName>style.visibility</p:attrName>
                                        </p:attrNameLst>
                                      </p:cBhvr>
                                      <p:to>
                                        <p:strVal val="visible"/>
                                      </p:to>
                                    </p:set>
                                    <p:animEffect transition="in" filter="fade">
                                      <p:cBhvr>
                                        <p:cTn id="18" dur="500"/>
                                        <p:tgtEl>
                                          <p:spTgt spid="1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fade">
                                      <p:cBhvr>
                                        <p:cTn id="21" dur="500"/>
                                        <p:tgtEl>
                                          <p:spTgt spid="5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3">
                                            <p:txEl>
                                              <p:pRg st="3" end="3"/>
                                            </p:txEl>
                                          </p:spTgt>
                                        </p:tgtEl>
                                        <p:attrNameLst>
                                          <p:attrName>style.visibility</p:attrName>
                                        </p:attrNameLst>
                                      </p:cBhvr>
                                      <p:to>
                                        <p:strVal val="visible"/>
                                      </p:to>
                                    </p:set>
                                    <p:animEffect transition="in" filter="fade">
                                      <p:cBhvr>
                                        <p:cTn id="26" dur="500"/>
                                        <p:tgtEl>
                                          <p:spTgt spid="1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8"/>
                                        </p:tgtEl>
                                        <p:attrNameLst>
                                          <p:attrName>style.visibility</p:attrName>
                                        </p:attrNameLst>
                                      </p:cBhvr>
                                      <p:to>
                                        <p:strVal val="visible"/>
                                      </p:to>
                                    </p:set>
                                    <p:animEffect transition="in" filter="fade">
                                      <p:cBhvr>
                                        <p:cTn id="31"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FIDES recap</a:t>
            </a:r>
            <a:endParaRPr lang="zh-CN" altLang="en-US" dirty="0"/>
          </a:p>
        </p:txBody>
      </p:sp>
      <p:sp>
        <p:nvSpPr>
          <p:cNvPr id="4" name="灯片编号占位符 3"/>
          <p:cNvSpPr>
            <a:spLocks noGrp="1"/>
          </p:cNvSpPr>
          <p:nvPr>
            <p:ph type="sldNum" sz="quarter" idx="12"/>
          </p:nvPr>
        </p:nvSpPr>
        <p:spPr/>
        <p:txBody>
          <a:bodyPr/>
          <a:lstStyle/>
          <a:p>
            <a:fld id="{E3756F1F-84DF-4859-8AE8-4B3E0E674450}" type="slidenum">
              <a:rPr lang="zh-CN" altLang="en-US" smtClean="0"/>
              <a:pPr/>
              <a:t>14</a:t>
            </a:fld>
            <a:endParaRPr lang="zh-CN" altLang="en-US" dirty="0"/>
          </a:p>
        </p:txBody>
      </p:sp>
      <p:sp>
        <p:nvSpPr>
          <p:cNvPr id="5" name="内容占位符 2"/>
          <p:cNvSpPr txBox="1">
            <a:spLocks/>
          </p:cNvSpPr>
          <p:nvPr/>
        </p:nvSpPr>
        <p:spPr>
          <a:xfrm>
            <a:off x="374650" y="3759746"/>
            <a:ext cx="8394700" cy="1835836"/>
          </a:xfrm>
          <a:prstGeom prst="rect">
            <a:avLst/>
          </a:prstGeom>
          <a:noFill/>
          <a:ln w="9525">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altLang="zh-CN" sz="2200" b="1" dirty="0" smtClean="0">
                <a:latin typeface="Arial" panose="020B0604020202020204" pitchFamily="34" charset="0"/>
              </a:rPr>
              <a:t>step 2:</a:t>
            </a:r>
            <a:r>
              <a:rPr lang="en-US" altLang="zh-CN" sz="2200" dirty="0" smtClean="0">
                <a:latin typeface="Arial" panose="020B0604020202020204" pitchFamily="34" charset="0"/>
              </a:rPr>
              <a:t> compute dense subgraphs given time intervals (referred to as </a:t>
            </a:r>
            <a:r>
              <a:rPr lang="en-US" altLang="zh-CN" sz="2200" dirty="0" err="1" smtClean="0">
                <a:solidFill>
                  <a:srgbClr val="FF0000"/>
                </a:solidFill>
                <a:latin typeface="Arial" panose="020B0604020202020204" pitchFamily="34" charset="0"/>
              </a:rPr>
              <a:t>computeADS</a:t>
            </a:r>
            <a:r>
              <a:rPr lang="en-US" altLang="zh-CN" sz="2200" dirty="0" smtClean="0">
                <a:latin typeface="Arial" panose="020B0604020202020204" pitchFamily="34" charset="0"/>
              </a:rPr>
              <a:t>)</a:t>
            </a:r>
          </a:p>
          <a:p>
            <a:pPr lvl="2"/>
            <a:r>
              <a:rPr lang="en-US" altLang="zh-CN" sz="2200" dirty="0" smtClean="0">
                <a:latin typeface="Arial" panose="020B0604020202020204" pitchFamily="34" charset="0"/>
              </a:rPr>
              <a:t>building the </a:t>
            </a:r>
            <a:r>
              <a:rPr lang="en-US" altLang="zh-CN" sz="2200" dirty="0" smtClean="0">
                <a:solidFill>
                  <a:srgbClr val="FF0000"/>
                </a:solidFill>
                <a:latin typeface="Arial" panose="020B0604020202020204" pitchFamily="34" charset="0"/>
              </a:rPr>
              <a:t>connections with the NWM problem</a:t>
            </a:r>
            <a:endParaRPr lang="en-US" altLang="zh-CN" sz="2200" dirty="0">
              <a:latin typeface="Arial" panose="020B0604020202020204" pitchFamily="34" charset="0"/>
            </a:endParaRPr>
          </a:p>
          <a:p>
            <a:pPr lvl="2"/>
            <a:r>
              <a:rPr lang="en-US" altLang="zh-CN" sz="2200" dirty="0" smtClean="0">
                <a:latin typeface="Arial" panose="020B0604020202020204" pitchFamily="34" charset="0"/>
              </a:rPr>
              <a:t>exploiting effective and efficient </a:t>
            </a:r>
            <a:r>
              <a:rPr lang="en-US" altLang="zh-CN" sz="2200" dirty="0" smtClean="0">
                <a:solidFill>
                  <a:srgbClr val="FF0000"/>
                </a:solidFill>
                <a:latin typeface="Arial" panose="020B0604020202020204" pitchFamily="34" charset="0"/>
              </a:rPr>
              <a:t>optimization techniques</a:t>
            </a:r>
            <a:endParaRPr lang="zh-CN" altLang="en-US" sz="2200" dirty="0">
              <a:solidFill>
                <a:srgbClr val="FF0000"/>
              </a:solidFill>
              <a:latin typeface="Arial" panose="020B0604020202020204" pitchFamily="34" charset="0"/>
            </a:endParaRPr>
          </a:p>
        </p:txBody>
      </p:sp>
      <p:sp>
        <p:nvSpPr>
          <p:cNvPr id="6" name="内容占位符 2"/>
          <p:cNvSpPr txBox="1">
            <a:spLocks/>
          </p:cNvSpPr>
          <p:nvPr/>
        </p:nvSpPr>
        <p:spPr>
          <a:xfrm>
            <a:off x="245660" y="1095343"/>
            <a:ext cx="8523690" cy="2275654"/>
          </a:xfrm>
          <a:prstGeom prst="rect">
            <a:avLst/>
          </a:prstGeom>
          <a:noFill/>
          <a:ln w="9525">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altLang="zh-CN" sz="2200" b="1" dirty="0" smtClean="0">
                <a:latin typeface="Arial" panose="020B0604020202020204" pitchFamily="34" charset="0"/>
              </a:rPr>
              <a:t>step 1:</a:t>
            </a:r>
            <a:r>
              <a:rPr lang="en-US" altLang="zh-CN" sz="2200" dirty="0" smtClean="0">
                <a:latin typeface="Arial" panose="020B0604020202020204" pitchFamily="34" charset="0"/>
              </a:rPr>
              <a:t> identify k time intervals involved with dense subgraphs</a:t>
            </a:r>
          </a:p>
          <a:p>
            <a:pPr lvl="2"/>
            <a:r>
              <a:rPr lang="en-US" altLang="zh-CN" sz="2200" dirty="0" smtClean="0">
                <a:solidFill>
                  <a:srgbClr val="000000"/>
                </a:solidFill>
                <a:latin typeface="Arial" panose="020B0604020202020204" pitchFamily="34" charset="0"/>
              </a:rPr>
              <a:t>hidden data statistics: evolving convergence phenomenon</a:t>
            </a:r>
          </a:p>
          <a:p>
            <a:pPr lvl="2"/>
            <a:r>
              <a:rPr lang="en-US" altLang="zh-CN" sz="2200" dirty="0" smtClean="0">
                <a:solidFill>
                  <a:srgbClr val="000000"/>
                </a:solidFill>
                <a:latin typeface="Arial" panose="020B0604020202020204" pitchFamily="34" charset="0"/>
              </a:rPr>
              <a:t>three characteristics of targeted time intervals</a:t>
            </a:r>
          </a:p>
          <a:p>
            <a:pPr lvl="2"/>
            <a:r>
              <a:rPr lang="en-US" altLang="zh-CN" sz="2200" dirty="0">
                <a:latin typeface="Arial" panose="020B0604020202020204" pitchFamily="34" charset="0"/>
              </a:rPr>
              <a:t>top-k time intervals </a:t>
            </a:r>
            <a:r>
              <a:rPr lang="en-US" altLang="zh-CN" sz="2200" dirty="0" smtClean="0">
                <a:latin typeface="Arial" panose="020B0604020202020204" pitchFamily="34" charset="0"/>
              </a:rPr>
              <a:t>containing </a:t>
            </a:r>
            <a:r>
              <a:rPr lang="en-US" altLang="zh-CN" sz="2200" kern="0" dirty="0">
                <a:solidFill>
                  <a:srgbClr val="000000"/>
                </a:solidFill>
                <a:latin typeface="Arial" panose="020B0604020202020204" pitchFamily="34" charset="0"/>
                <a:ea typeface="黑体" pitchFamily="49" charset="-122"/>
              </a:rPr>
              <a:t>a local maximum </a:t>
            </a:r>
            <a:r>
              <a:rPr lang="en-US" altLang="zh-CN" sz="2200" kern="0" dirty="0" smtClean="0">
                <a:solidFill>
                  <a:srgbClr val="000000"/>
                </a:solidFill>
                <a:latin typeface="Arial" panose="020B0604020202020204" pitchFamily="34" charset="0"/>
                <a:ea typeface="黑体" pitchFamily="49" charset="-122"/>
              </a:rPr>
              <a:t>and </a:t>
            </a:r>
            <a:r>
              <a:rPr lang="en-US" altLang="zh-CN" sz="2200" dirty="0" smtClean="0">
                <a:latin typeface="Arial" panose="020B0604020202020204" pitchFamily="34" charset="0"/>
              </a:rPr>
              <a:t>having </a:t>
            </a:r>
            <a:r>
              <a:rPr lang="en-US" altLang="zh-CN" sz="2200" dirty="0">
                <a:latin typeface="Arial" panose="020B0604020202020204" pitchFamily="34" charset="0"/>
              </a:rPr>
              <a:t>the largest positive </a:t>
            </a:r>
            <a:r>
              <a:rPr lang="en-US" altLang="zh-CN" sz="2200" dirty="0" smtClean="0">
                <a:latin typeface="Arial" panose="020B0604020202020204" pitchFamily="34" charset="0"/>
              </a:rPr>
              <a:t>cohesive density</a:t>
            </a:r>
            <a:endParaRPr lang="en-US" altLang="zh-CN" sz="2200" dirty="0" smtClean="0">
              <a:solidFill>
                <a:srgbClr val="000000"/>
              </a:solidFill>
              <a:latin typeface="Arial" panose="020B0604020202020204" pitchFamily="34" charset="0"/>
            </a:endParaRPr>
          </a:p>
        </p:txBody>
      </p:sp>
    </p:spTree>
    <p:extLst>
      <p:ext uri="{BB962C8B-B14F-4D97-AF65-F5344CB8AC3E}">
        <p14:creationId xmlns:p14="http://schemas.microsoft.com/office/powerpoint/2010/main" val="3055915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Step 2: The </a:t>
            </a:r>
            <a:r>
              <a:rPr lang="en-US" altLang="zh-CN" dirty="0"/>
              <a:t>NWM problem</a:t>
            </a:r>
            <a:endParaRPr lang="zh-CN" altLang="en-US" dirty="0"/>
          </a:p>
        </p:txBody>
      </p:sp>
      <p:sp>
        <p:nvSpPr>
          <p:cNvPr id="4" name="灯片编号占位符 3"/>
          <p:cNvSpPr>
            <a:spLocks noGrp="1"/>
          </p:cNvSpPr>
          <p:nvPr>
            <p:ph type="sldNum" sz="quarter" idx="12"/>
          </p:nvPr>
        </p:nvSpPr>
        <p:spPr/>
        <p:txBody>
          <a:bodyPr/>
          <a:lstStyle/>
          <a:p>
            <a:fld id="{E3756F1F-84DF-4859-8AE8-4B3E0E674450}" type="slidenum">
              <a:rPr lang="zh-CN" altLang="en-US" smtClean="0"/>
              <a:pPr/>
              <a:t>15</a:t>
            </a:fld>
            <a:endParaRPr lang="zh-CN" altLang="en-US" dirty="0"/>
          </a:p>
        </p:txBody>
      </p:sp>
      <p:sp>
        <p:nvSpPr>
          <p:cNvPr id="11" name="内容占位符 2"/>
          <p:cNvSpPr txBox="1">
            <a:spLocks/>
          </p:cNvSpPr>
          <p:nvPr/>
        </p:nvSpPr>
        <p:spPr>
          <a:xfrm>
            <a:off x="374649" y="1107328"/>
            <a:ext cx="8394700" cy="1888350"/>
          </a:xfrm>
          <a:prstGeom prst="rect">
            <a:avLst/>
          </a:prstGeom>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600" dirty="0" smtClean="0">
                <a:latin typeface="Arial" panose="020B0604020202020204" pitchFamily="34" charset="0"/>
              </a:rPr>
              <a:t>Net worth maximization</a:t>
            </a:r>
          </a:p>
          <a:p>
            <a:pPr lvl="1"/>
            <a:r>
              <a:rPr lang="en-US" altLang="zh-CN" sz="2200" dirty="0" smtClean="0">
                <a:latin typeface="Arial" panose="020B0604020202020204" pitchFamily="34" charset="0"/>
              </a:rPr>
              <a:t>input: a graph with non-negative node and edge weights</a:t>
            </a:r>
          </a:p>
          <a:p>
            <a:pPr lvl="1"/>
            <a:r>
              <a:rPr lang="en-US" altLang="zh-CN" sz="2200" dirty="0" smtClean="0">
                <a:latin typeface="Arial" panose="020B0604020202020204" pitchFamily="34" charset="0"/>
              </a:rPr>
              <a:t>output: a subtree that maximizes the net worth</a:t>
            </a:r>
          </a:p>
          <a:p>
            <a:pPr lvl="2"/>
            <a:r>
              <a:rPr lang="en-US" altLang="zh-CN" sz="2200" dirty="0">
                <a:latin typeface="Arial" panose="020B0604020202020204" pitchFamily="34" charset="0"/>
              </a:rPr>
              <a:t>net worth </a:t>
            </a:r>
            <a:r>
              <a:rPr lang="en-US" altLang="zh-CN" sz="2200" dirty="0" smtClean="0">
                <a:latin typeface="Arial" panose="020B0604020202020204" pitchFamily="34" charset="0"/>
              </a:rPr>
              <a:t>= sum </a:t>
            </a:r>
            <a:r>
              <a:rPr lang="en-US" altLang="zh-CN" sz="2200" dirty="0">
                <a:latin typeface="Arial" panose="020B0604020202020204" pitchFamily="34" charset="0"/>
              </a:rPr>
              <a:t>of node weights – sum of edge </a:t>
            </a:r>
            <a:r>
              <a:rPr lang="en-US" altLang="zh-CN" sz="2200" dirty="0" smtClean="0">
                <a:latin typeface="Arial" panose="020B0604020202020204" pitchFamily="34" charset="0"/>
              </a:rPr>
              <a:t>weights</a:t>
            </a:r>
            <a:endParaRPr lang="en-US" altLang="zh-CN" sz="2200" dirty="0">
              <a:latin typeface="Arial" panose="020B0604020202020204" pitchFamily="34"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4408" y="3165011"/>
            <a:ext cx="3256395" cy="3240113"/>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30803" y="3165011"/>
            <a:ext cx="3248100" cy="3240000"/>
          </a:xfrm>
          <a:prstGeom prst="rect">
            <a:avLst/>
          </a:prstGeom>
        </p:spPr>
      </p:pic>
      <p:sp>
        <p:nvSpPr>
          <p:cNvPr id="7" name="文本框 6"/>
          <p:cNvSpPr txBox="1"/>
          <p:nvPr/>
        </p:nvSpPr>
        <p:spPr>
          <a:xfrm>
            <a:off x="749300" y="6235791"/>
            <a:ext cx="8020050" cy="338554"/>
          </a:xfrm>
          <a:prstGeom prst="rect">
            <a:avLst/>
          </a:prstGeom>
          <a:noFill/>
        </p:spPr>
        <p:txBody>
          <a:bodyPr wrap="square" rtlCol="0">
            <a:spAutoFit/>
          </a:bodyPr>
          <a:lstStyle/>
          <a:p>
            <a:r>
              <a:rPr lang="en-US" altLang="zh-CN" sz="1600" dirty="0" smtClean="0">
                <a:latin typeface="Arial" panose="020B0604020202020204" pitchFamily="34" charset="0"/>
                <a:cs typeface="Arial" panose="020B0604020202020204" pitchFamily="34" charset="0"/>
              </a:rPr>
              <a:t>Image credit</a:t>
            </a:r>
            <a:r>
              <a:rPr lang="en-US" altLang="zh-CN" sz="1600" dirty="0">
                <a:latin typeface="Arial" panose="020B0604020202020204" pitchFamily="34" charset="0"/>
                <a:cs typeface="Arial" panose="020B0604020202020204" pitchFamily="34" charset="0"/>
              </a:rPr>
              <a:t>: Ivana </a:t>
            </a:r>
            <a:r>
              <a:rPr lang="en-US" altLang="zh-CN" sz="1600" dirty="0" err="1" smtClean="0">
                <a:latin typeface="Arial" panose="020B0604020202020204" pitchFamily="34" charset="0"/>
                <a:cs typeface="Arial" panose="020B0604020202020204" pitchFamily="34" charset="0"/>
              </a:rPr>
              <a:t>Ljubic</a:t>
            </a:r>
            <a:r>
              <a:rPr lang="en-US" altLang="zh-CN" sz="1600" dirty="0">
                <a:latin typeface="Arial" panose="020B0604020202020204" pitchFamily="34" charset="0"/>
                <a:cs typeface="Arial" panose="020B0604020202020204" pitchFamily="34" charset="0"/>
              </a:rPr>
              <a:t>, https://homepage.univie.ac.at/ivana.ljubic/research/pcstp/</a:t>
            </a:r>
            <a:endParaRPr lang="zh-CN" altLang="en-US" sz="1600" dirty="0">
              <a:latin typeface="Arial" panose="020B0604020202020204" pitchFamily="34" charset="0"/>
              <a:cs typeface="Arial" panose="020B0604020202020204" pitchFamily="34" charset="0"/>
            </a:endParaRPr>
          </a:p>
        </p:txBody>
      </p:sp>
      <p:sp>
        <p:nvSpPr>
          <p:cNvPr id="8" name="文本框 7"/>
          <p:cNvSpPr txBox="1"/>
          <p:nvPr/>
        </p:nvSpPr>
        <p:spPr>
          <a:xfrm>
            <a:off x="3159453" y="3080110"/>
            <a:ext cx="2142699" cy="584775"/>
          </a:xfrm>
          <a:prstGeom prst="rect">
            <a:avLst/>
          </a:prstGeom>
          <a:noFill/>
        </p:spPr>
        <p:txBody>
          <a:bodyPr wrap="square" rtlCol="0">
            <a:spAutoFit/>
          </a:bodyPr>
          <a:lstStyle/>
          <a:p>
            <a:pPr algn="ctr"/>
            <a:r>
              <a:rPr lang="en-US" altLang="zh-CN" sz="1600" dirty="0">
                <a:latin typeface="Arial" panose="020B0604020202020204" pitchFamily="34" charset="0"/>
                <a:cs typeface="Arial" panose="020B0604020202020204" pitchFamily="34" charset="0"/>
              </a:rPr>
              <a:t>F</a:t>
            </a:r>
            <a:r>
              <a:rPr lang="en-US" altLang="zh-CN" sz="1600" dirty="0" smtClean="0">
                <a:latin typeface="Arial" panose="020B0604020202020204" pitchFamily="34" charset="0"/>
                <a:cs typeface="Arial" panose="020B0604020202020204" pitchFamily="34" charset="0"/>
              </a:rPr>
              <a:t>illed nodes have node weight 0</a:t>
            </a:r>
            <a:endParaRPr lang="zh-CN" altLang="en-US" sz="1600" dirty="0">
              <a:latin typeface="Arial" panose="020B0604020202020204" pitchFamily="34" charset="0"/>
              <a:cs typeface="Arial" panose="020B0604020202020204" pitchFamily="34" charset="0"/>
            </a:endParaRPr>
          </a:p>
        </p:txBody>
      </p:sp>
      <p:sp>
        <p:nvSpPr>
          <p:cNvPr id="12" name="文本框 11"/>
          <p:cNvSpPr txBox="1"/>
          <p:nvPr/>
        </p:nvSpPr>
        <p:spPr>
          <a:xfrm>
            <a:off x="6609912" y="4816322"/>
            <a:ext cx="1903540" cy="584775"/>
          </a:xfrm>
          <a:prstGeom prst="rect">
            <a:avLst/>
          </a:prstGeom>
          <a:noFill/>
        </p:spPr>
        <p:txBody>
          <a:bodyPr wrap="square" rtlCol="0">
            <a:spAutoFit/>
          </a:bodyPr>
          <a:lstStyle/>
          <a:p>
            <a:pPr algn="ctr"/>
            <a:r>
              <a:rPr lang="en-US" altLang="zh-CN" sz="1600" dirty="0">
                <a:latin typeface="Arial" panose="020B0604020202020204" pitchFamily="34" charset="0"/>
                <a:cs typeface="Arial" panose="020B0604020202020204" pitchFamily="34" charset="0"/>
              </a:rPr>
              <a:t>A</a:t>
            </a:r>
            <a:r>
              <a:rPr lang="en-US" altLang="zh-CN" sz="1600" dirty="0" smtClean="0">
                <a:latin typeface="Arial" panose="020B0604020202020204" pitchFamily="34" charset="0"/>
                <a:cs typeface="Arial" panose="020B0604020202020204" pitchFamily="34" charset="0"/>
              </a:rPr>
              <a:t> feasible but not optimal subtree</a:t>
            </a:r>
            <a:endParaRPr lang="zh-CN" altLang="en-US" sz="1600" dirty="0">
              <a:latin typeface="Arial" panose="020B0604020202020204" pitchFamily="34" charset="0"/>
              <a:cs typeface="Arial" panose="020B0604020202020204" pitchFamily="34" charset="0"/>
            </a:endParaRPr>
          </a:p>
        </p:txBody>
      </p:sp>
      <p:grpSp>
        <p:nvGrpSpPr>
          <p:cNvPr id="20" name="组合 19"/>
          <p:cNvGrpSpPr/>
          <p:nvPr/>
        </p:nvGrpSpPr>
        <p:grpSpPr>
          <a:xfrm>
            <a:off x="5065786" y="4754880"/>
            <a:ext cx="681078" cy="584429"/>
            <a:chOff x="5096266" y="4754880"/>
            <a:chExt cx="681078" cy="584429"/>
          </a:xfrm>
        </p:grpSpPr>
        <p:cxnSp>
          <p:nvCxnSpPr>
            <p:cNvPr id="9" name="直接连接符 8"/>
            <p:cNvCxnSpPr/>
            <p:nvPr/>
          </p:nvCxnSpPr>
          <p:spPr>
            <a:xfrm flipV="1">
              <a:off x="5096266" y="4754880"/>
              <a:ext cx="573014" cy="584429"/>
            </a:xfrm>
            <a:prstGeom prst="line">
              <a:avLst/>
            </a:prstGeom>
            <a:ln w="19050">
              <a:solidFill>
                <a:srgbClr val="FF0000"/>
              </a:solidFill>
              <a:prstDash val="lgDash"/>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5382773" y="4962311"/>
              <a:ext cx="394571" cy="307777"/>
            </a:xfrm>
            <a:prstGeom prst="rect">
              <a:avLst/>
            </a:prstGeom>
            <a:noFill/>
          </p:spPr>
          <p:txBody>
            <a:bodyPr wrap="square" rtlCol="0">
              <a:spAutoFit/>
            </a:bodyPr>
            <a:lstStyle/>
            <a:p>
              <a:r>
                <a:rPr lang="en-US" altLang="zh-CN" sz="1400" dirty="0" smtClean="0">
                  <a:solidFill>
                    <a:srgbClr val="FF0000"/>
                  </a:solidFill>
                </a:rPr>
                <a:t>10</a:t>
              </a:r>
              <a:endParaRPr lang="zh-CN" altLang="en-US" sz="1400" dirty="0">
                <a:solidFill>
                  <a:srgbClr val="FF0000"/>
                </a:solidFill>
              </a:endParaRPr>
            </a:p>
          </p:txBody>
        </p:sp>
      </p:grpSp>
    </p:spTree>
    <p:extLst>
      <p:ext uri="{BB962C8B-B14F-4D97-AF65-F5344CB8AC3E}">
        <p14:creationId xmlns:p14="http://schemas.microsoft.com/office/powerpoint/2010/main" val="948051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r="49772"/>
          <a:stretch/>
        </p:blipFill>
        <p:spPr>
          <a:xfrm>
            <a:off x="790921" y="3329406"/>
            <a:ext cx="3015651" cy="2477424"/>
          </a:xfrm>
          <a:prstGeom prst="rect">
            <a:avLst/>
          </a:prstGeom>
        </p:spPr>
      </p:pic>
      <p:sp>
        <p:nvSpPr>
          <p:cNvPr id="2" name="标题 1"/>
          <p:cNvSpPr>
            <a:spLocks noGrp="1"/>
          </p:cNvSpPr>
          <p:nvPr>
            <p:ph type="title"/>
          </p:nvPr>
        </p:nvSpPr>
        <p:spPr/>
        <p:txBody>
          <a:bodyPr>
            <a:normAutofit/>
          </a:bodyPr>
          <a:lstStyle/>
          <a:p>
            <a:r>
              <a:rPr lang="en-US" altLang="zh-CN" dirty="0" smtClean="0"/>
              <a:t>Step 2: Connections </a:t>
            </a:r>
            <a:r>
              <a:rPr lang="en-US" altLang="zh-CN" dirty="0"/>
              <a:t>with the NWM problem</a:t>
            </a:r>
            <a:endParaRPr lang="zh-CN" altLang="en-US" dirty="0"/>
          </a:p>
        </p:txBody>
      </p:sp>
      <p:sp>
        <p:nvSpPr>
          <p:cNvPr id="4" name="灯片编号占位符 3"/>
          <p:cNvSpPr>
            <a:spLocks noGrp="1"/>
          </p:cNvSpPr>
          <p:nvPr>
            <p:ph type="sldNum" sz="quarter" idx="12"/>
          </p:nvPr>
        </p:nvSpPr>
        <p:spPr/>
        <p:txBody>
          <a:bodyPr/>
          <a:lstStyle/>
          <a:p>
            <a:fld id="{E3756F1F-84DF-4859-8AE8-4B3E0E674450}" type="slidenum">
              <a:rPr lang="zh-CN" altLang="en-US" smtClean="0"/>
              <a:pPr/>
              <a:t>16</a:t>
            </a:fld>
            <a:endParaRPr lang="zh-CN" altLang="en-US" dirty="0"/>
          </a:p>
        </p:txBody>
      </p:sp>
      <p:sp>
        <p:nvSpPr>
          <p:cNvPr id="6" name="内容占位符 2"/>
          <p:cNvSpPr txBox="1">
            <a:spLocks/>
          </p:cNvSpPr>
          <p:nvPr/>
        </p:nvSpPr>
        <p:spPr>
          <a:xfrm>
            <a:off x="2647903" y="1184869"/>
            <a:ext cx="3848194" cy="479363"/>
          </a:xfrm>
          <a:prstGeom prst="rect">
            <a:avLst/>
          </a:prstGeom>
          <a:solidFill>
            <a:srgbClr val="E9EBF5"/>
          </a:solidFill>
          <a:ln>
            <a:solidFill>
              <a:schemeClr val="tx1"/>
            </a:solidFill>
          </a:ln>
        </p:spPr>
        <p:txBody>
          <a:bodyPr vert="horz" lIns="91440" tIns="45720" rIns="91440" bIns="45720" rtlCol="0" anchor="ctr">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000" indent="0" algn="ctr">
              <a:buNone/>
            </a:pPr>
            <a:r>
              <a:rPr lang="en-US" altLang="zh-CN" sz="2000" dirty="0" smtClean="0">
                <a:latin typeface="Arial" panose="020B0604020202020204" pitchFamily="34" charset="0"/>
              </a:rPr>
              <a:t>temporal subgraph G[</a:t>
            </a:r>
            <a:r>
              <a:rPr lang="en-US" altLang="zh-CN" sz="2000" dirty="0" err="1" smtClean="0">
                <a:latin typeface="Arial" panose="020B0604020202020204" pitchFamily="34" charset="0"/>
              </a:rPr>
              <a:t>i</a:t>
            </a:r>
            <a:r>
              <a:rPr lang="en-US" altLang="zh-CN" sz="2000" dirty="0">
                <a:latin typeface="Arial" panose="020B0604020202020204" pitchFamily="34" charset="0"/>
              </a:rPr>
              <a:t>, j</a:t>
            </a:r>
            <a:r>
              <a:rPr lang="en-US" altLang="zh-CN" sz="2000" dirty="0" smtClean="0">
                <a:latin typeface="Arial" panose="020B0604020202020204" pitchFamily="34" charset="0"/>
              </a:rPr>
              <a:t>]</a:t>
            </a:r>
          </a:p>
        </p:txBody>
      </p:sp>
      <p:sp>
        <p:nvSpPr>
          <p:cNvPr id="9" name="内容占位符 2"/>
          <p:cNvSpPr txBox="1">
            <a:spLocks/>
          </p:cNvSpPr>
          <p:nvPr/>
        </p:nvSpPr>
        <p:spPr bwMode="auto">
          <a:xfrm>
            <a:off x="880281" y="6075408"/>
            <a:ext cx="7383438" cy="468000"/>
          </a:xfrm>
          <a:prstGeom prst="rect">
            <a:avLst/>
          </a:prstGeom>
          <a:solidFill>
            <a:srgbClr val="FEF2E2"/>
          </a:solidFill>
          <a:ln w="19050">
            <a:solidFill>
              <a:srgbClr val="000000">
                <a:alpha val="50196"/>
              </a:srgbClr>
            </a:solidFill>
            <a:miter lim="800000"/>
            <a:headEnd/>
            <a:tailEnd/>
          </a:ln>
        </p:spPr>
        <p:txBody>
          <a:bodyPr anchor="ctr"/>
          <a:lstStyle/>
          <a:p>
            <a:pPr indent="-342900" algn="ctr" eaLnBrk="0" hangingPunct="0">
              <a:spcBef>
                <a:spcPct val="20000"/>
              </a:spcBef>
              <a:defRPr/>
            </a:pPr>
            <a:r>
              <a:rPr lang="en-US" altLang="zh-CN" sz="2200" kern="0" dirty="0" smtClean="0">
                <a:latin typeface="Arial" panose="020B0604020202020204" pitchFamily="34" charset="0"/>
                <a:ea typeface="黑体" pitchFamily="49" charset="-122"/>
                <a:cs typeface="Arial" panose="020B0604020202020204" pitchFamily="34" charset="0"/>
              </a:rPr>
              <a:t>dense subgraph in G’ </a:t>
            </a:r>
            <a:r>
              <a:rPr lang="en-US" altLang="zh-CN" sz="2200" kern="0" dirty="0" smtClean="0">
                <a:solidFill>
                  <a:srgbClr val="FF0000"/>
                </a:solidFill>
                <a:latin typeface="Arial" panose="020B0604020202020204" pitchFamily="34" charset="0"/>
                <a:ea typeface="黑体" pitchFamily="49" charset="-122"/>
                <a:cs typeface="Arial" panose="020B0604020202020204" pitchFamily="34" charset="0"/>
              </a:rPr>
              <a:t>is equivalent to </a:t>
            </a:r>
            <a:r>
              <a:rPr lang="en-US" altLang="zh-CN" sz="2200" kern="0" dirty="0" smtClean="0">
                <a:latin typeface="Arial" panose="020B0604020202020204" pitchFamily="34" charset="0"/>
                <a:ea typeface="黑体" pitchFamily="49" charset="-122"/>
                <a:cs typeface="Arial" panose="020B0604020202020204" pitchFamily="34" charset="0"/>
              </a:rPr>
              <a:t>NWM subtree in </a:t>
            </a:r>
            <a:r>
              <a:rPr lang="en-US" altLang="zh-CN" sz="2200" kern="0" dirty="0" err="1" smtClean="0">
                <a:latin typeface="Arial" panose="020B0604020202020204" pitchFamily="34" charset="0"/>
                <a:ea typeface="黑体" pitchFamily="49" charset="-122"/>
                <a:cs typeface="Arial" panose="020B0604020202020204" pitchFamily="34" charset="0"/>
              </a:rPr>
              <a:t>G’</a:t>
            </a:r>
            <a:r>
              <a:rPr lang="en-US" altLang="zh-CN" sz="2200" kern="0" baseline="-25000" dirty="0" err="1" smtClean="0">
                <a:latin typeface="Arial" panose="020B0604020202020204" pitchFamily="34" charset="0"/>
                <a:ea typeface="黑体" pitchFamily="49" charset="-122"/>
                <a:cs typeface="Arial" panose="020B0604020202020204" pitchFamily="34" charset="0"/>
              </a:rPr>
              <a:t>c</a:t>
            </a:r>
            <a:endParaRPr lang="en-US" altLang="zh-CN" sz="2200" kern="0" baseline="-25000" dirty="0">
              <a:latin typeface="Arial" panose="020B0604020202020204" pitchFamily="34" charset="0"/>
              <a:ea typeface="黑体" pitchFamily="49" charset="-122"/>
              <a:cs typeface="Arial" panose="020B0604020202020204" pitchFamily="34" charset="0"/>
            </a:endParaRPr>
          </a:p>
        </p:txBody>
      </p:sp>
      <p:sp>
        <p:nvSpPr>
          <p:cNvPr id="11" name="内容占位符 2"/>
          <p:cNvSpPr txBox="1">
            <a:spLocks/>
          </p:cNvSpPr>
          <p:nvPr/>
        </p:nvSpPr>
        <p:spPr>
          <a:xfrm>
            <a:off x="374650" y="2171109"/>
            <a:ext cx="3848194" cy="973235"/>
          </a:xfrm>
          <a:prstGeom prst="rect">
            <a:avLst/>
          </a:prstGeom>
          <a:solidFill>
            <a:srgbClr val="E9EBF5"/>
          </a:solidFill>
          <a:ln>
            <a:solidFill>
              <a:schemeClr val="tx1"/>
            </a:solidFill>
          </a:ln>
        </p:spPr>
        <p:txBody>
          <a:bodyPr vert="horz" lIns="91440" tIns="45720" rIns="91440" bIns="45720" rtlCol="0" anchor="ctr">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000" indent="0" algn="ctr">
              <a:lnSpc>
                <a:spcPct val="100000"/>
              </a:lnSpc>
              <a:buNone/>
            </a:pPr>
            <a:r>
              <a:rPr lang="en-US" altLang="zh-CN" sz="2000" dirty="0" smtClean="0">
                <a:latin typeface="Arial" panose="020B0604020202020204" pitchFamily="34" charset="0"/>
              </a:rPr>
              <a:t>aggregate graph G’(V, E, f) </a:t>
            </a:r>
            <a:br>
              <a:rPr lang="en-US" altLang="zh-CN" sz="2000" dirty="0" smtClean="0">
                <a:latin typeface="Arial" panose="020B0604020202020204" pitchFamily="34" charset="0"/>
              </a:rPr>
            </a:br>
            <a:r>
              <a:rPr lang="en-US" altLang="zh-CN" sz="2000" dirty="0" smtClean="0">
                <a:latin typeface="Arial" panose="020B0604020202020204" pitchFamily="34" charset="0"/>
              </a:rPr>
              <a:t>where f(e)=</a:t>
            </a:r>
            <a:r>
              <a:rPr lang="de-DE" altLang="zh-CN" sz="2000" dirty="0" smtClean="0">
                <a:latin typeface="Arial" panose="020B0604020202020204" pitchFamily="34" charset="0"/>
              </a:rPr>
              <a:t>∑F</a:t>
            </a:r>
            <a:r>
              <a:rPr lang="de-DE" altLang="zh-CN" sz="2000" baseline="30000" dirty="0" smtClean="0">
                <a:latin typeface="Arial" panose="020B0604020202020204" pitchFamily="34" charset="0"/>
              </a:rPr>
              <a:t>t</a:t>
            </a:r>
            <a:r>
              <a:rPr lang="de-DE" altLang="zh-CN" sz="2000" dirty="0" smtClean="0">
                <a:latin typeface="Arial" panose="020B0604020202020204" pitchFamily="34" charset="0"/>
              </a:rPr>
              <a:t>(e), t</a:t>
            </a:r>
            <a:r>
              <a:rPr lang="de-DE" altLang="zh-CN" sz="2000" dirty="0">
                <a:latin typeface="Arial" panose="020B0604020202020204" pitchFamily="34" charset="0"/>
              </a:rPr>
              <a:t>∈</a:t>
            </a:r>
            <a:r>
              <a:rPr lang="de-DE" altLang="zh-CN" sz="2000" dirty="0" smtClean="0">
                <a:latin typeface="Arial" panose="020B0604020202020204" pitchFamily="34" charset="0"/>
              </a:rPr>
              <a:t>[i, j]</a:t>
            </a:r>
            <a:endParaRPr lang="en-US" altLang="zh-CN" sz="2000" dirty="0" smtClean="0">
              <a:latin typeface="Arial" panose="020B0604020202020204" pitchFamily="34" charset="0"/>
            </a:endParaRPr>
          </a:p>
        </p:txBody>
      </p:sp>
      <p:sp>
        <p:nvSpPr>
          <p:cNvPr id="12" name="内容占位符 2"/>
          <p:cNvSpPr txBox="1">
            <a:spLocks/>
          </p:cNvSpPr>
          <p:nvPr/>
        </p:nvSpPr>
        <p:spPr>
          <a:xfrm>
            <a:off x="4921156" y="2171110"/>
            <a:ext cx="3848194" cy="973234"/>
          </a:xfrm>
          <a:prstGeom prst="rect">
            <a:avLst/>
          </a:prstGeom>
          <a:solidFill>
            <a:srgbClr val="E9EBF5"/>
          </a:solidFill>
          <a:ln>
            <a:solidFill>
              <a:schemeClr val="tx1"/>
            </a:solidFill>
          </a:ln>
        </p:spPr>
        <p:txBody>
          <a:bodyPr vert="horz" lIns="91440" tIns="45720" rIns="91440" bIns="45720" rtlCol="0" anchor="ctr">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000" indent="0" algn="ctr">
              <a:buNone/>
            </a:pPr>
            <a:r>
              <a:rPr lang="en-US" altLang="zh-CN" sz="2000" dirty="0" smtClean="0">
                <a:latin typeface="Arial" panose="020B0604020202020204" pitchFamily="34" charset="0"/>
              </a:rPr>
              <a:t>converted graph </a:t>
            </a:r>
            <a:r>
              <a:rPr lang="en-US" altLang="zh-CN" sz="2000" dirty="0" err="1" smtClean="0">
                <a:latin typeface="Arial" panose="020B0604020202020204" pitchFamily="34" charset="0"/>
              </a:rPr>
              <a:t>G’</a:t>
            </a:r>
            <a:r>
              <a:rPr lang="en-US" altLang="zh-CN" sz="2000" baseline="-25000" dirty="0" err="1" smtClean="0">
                <a:latin typeface="Arial" panose="020B0604020202020204" pitchFamily="34" charset="0"/>
              </a:rPr>
              <a:t>c</a:t>
            </a:r>
            <a:r>
              <a:rPr lang="en-US" altLang="zh-CN" sz="2000" dirty="0" smtClean="0">
                <a:latin typeface="Arial" panose="020B0604020202020204" pitchFamily="34" charset="0"/>
              </a:rPr>
              <a:t>(</a:t>
            </a:r>
            <a:r>
              <a:rPr lang="en-US" altLang="zh-CN" sz="2000" dirty="0" err="1" smtClean="0">
                <a:latin typeface="Arial" panose="020B0604020202020204" pitchFamily="34" charset="0"/>
              </a:rPr>
              <a:t>V</a:t>
            </a:r>
            <a:r>
              <a:rPr lang="en-US" altLang="zh-CN" sz="2000" baseline="-25000" dirty="0" err="1" smtClean="0">
                <a:latin typeface="Arial" panose="020B0604020202020204" pitchFamily="34" charset="0"/>
              </a:rPr>
              <a:t>c</a:t>
            </a:r>
            <a:r>
              <a:rPr lang="en-US" altLang="zh-CN" sz="2000" dirty="0" smtClean="0">
                <a:latin typeface="Arial" panose="020B0604020202020204" pitchFamily="34" charset="0"/>
              </a:rPr>
              <a:t>, </a:t>
            </a:r>
            <a:r>
              <a:rPr lang="en-US" altLang="zh-CN" sz="2000" dirty="0" err="1" smtClean="0">
                <a:latin typeface="Arial" panose="020B0604020202020204" pitchFamily="34" charset="0"/>
              </a:rPr>
              <a:t>E</a:t>
            </a:r>
            <a:r>
              <a:rPr lang="en-US" altLang="zh-CN" sz="2000" baseline="-25000" dirty="0" err="1" smtClean="0">
                <a:latin typeface="Arial" panose="020B0604020202020204" pitchFamily="34" charset="0"/>
              </a:rPr>
              <a:t>c</a:t>
            </a:r>
            <a:r>
              <a:rPr lang="en-US" altLang="zh-CN" sz="2000" dirty="0" smtClean="0">
                <a:latin typeface="Arial" panose="020B0604020202020204" pitchFamily="34" charset="0"/>
              </a:rPr>
              <a:t>) </a:t>
            </a:r>
            <a:br>
              <a:rPr lang="en-US" altLang="zh-CN" sz="2000" dirty="0" smtClean="0">
                <a:latin typeface="Arial" panose="020B0604020202020204" pitchFamily="34" charset="0"/>
              </a:rPr>
            </a:br>
            <a:r>
              <a:rPr lang="en-US" altLang="zh-CN" sz="2000" dirty="0" smtClean="0">
                <a:latin typeface="Arial" panose="020B0604020202020204" pitchFamily="34" charset="0"/>
              </a:rPr>
              <a:t>with node and edge weights </a:t>
            </a:r>
          </a:p>
        </p:txBody>
      </p:sp>
      <p:sp>
        <p:nvSpPr>
          <p:cNvPr id="13" name="右箭头 12"/>
          <p:cNvSpPr/>
          <p:nvPr/>
        </p:nvSpPr>
        <p:spPr>
          <a:xfrm>
            <a:off x="4353636" y="2448345"/>
            <a:ext cx="463786" cy="4187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rot="7763090">
            <a:off x="3196416" y="1739069"/>
            <a:ext cx="463786" cy="4187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45921" y="3398716"/>
            <a:ext cx="3010376" cy="2448000"/>
          </a:xfrm>
          <a:prstGeom prst="rect">
            <a:avLst/>
          </a:prstGeom>
        </p:spPr>
      </p:pic>
      <p:sp>
        <p:nvSpPr>
          <p:cNvPr id="24" name="圆角矩形标注 23"/>
          <p:cNvSpPr/>
          <p:nvPr/>
        </p:nvSpPr>
        <p:spPr>
          <a:xfrm>
            <a:off x="3806572" y="3354314"/>
            <a:ext cx="2650711" cy="1070939"/>
          </a:xfrm>
          <a:prstGeom prst="wedgeRoundRectCallout">
            <a:avLst>
              <a:gd name="adj1" fmla="val 58103"/>
              <a:gd name="adj2" fmla="val 27281"/>
              <a:gd name="adj3" fmla="val 16667"/>
            </a:avLst>
          </a:prstGeom>
          <a:solidFill>
            <a:srgbClr val="FEF2E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Arial" panose="020B0604020202020204" pitchFamily="34" charset="0"/>
                <a:cs typeface="Arial" panose="020B0604020202020204" pitchFamily="34" charset="0"/>
              </a:rPr>
              <a:t>connected components only considering </a:t>
            </a:r>
            <a:r>
              <a:rPr lang="en-US" altLang="zh-CN" dirty="0">
                <a:solidFill>
                  <a:srgbClr val="FF0000"/>
                </a:solidFill>
                <a:latin typeface="Arial" panose="020B0604020202020204" pitchFamily="34" charset="0"/>
                <a:cs typeface="Arial" panose="020B0604020202020204" pitchFamily="34" charset="0"/>
              </a:rPr>
              <a:t>positive</a:t>
            </a:r>
            <a:r>
              <a:rPr lang="en-US" altLang="zh-CN" dirty="0">
                <a:solidFill>
                  <a:schemeClr val="tx1"/>
                </a:solidFill>
                <a:latin typeface="Arial" panose="020B0604020202020204" pitchFamily="34" charset="0"/>
                <a:cs typeface="Arial" panose="020B0604020202020204" pitchFamily="34" charset="0"/>
              </a:rPr>
              <a:t> weight edges</a:t>
            </a:r>
            <a:endParaRPr lang="zh-CN" alt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3267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13" grpId="0" animBg="1"/>
      <p:bldP spid="14" grpId="0" animBg="1"/>
      <p:bldP spid="2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295" y="2338218"/>
            <a:ext cx="2863649" cy="2520011"/>
          </a:xfrm>
          <a:prstGeom prst="rect">
            <a:avLst/>
          </a:prstGeom>
        </p:spPr>
      </p:pic>
      <p:sp>
        <p:nvSpPr>
          <p:cNvPr id="2" name="标题 1"/>
          <p:cNvSpPr>
            <a:spLocks noGrp="1"/>
          </p:cNvSpPr>
          <p:nvPr>
            <p:ph type="title"/>
          </p:nvPr>
        </p:nvSpPr>
        <p:spPr/>
        <p:txBody>
          <a:bodyPr>
            <a:normAutofit/>
          </a:bodyPr>
          <a:lstStyle/>
          <a:p>
            <a:r>
              <a:rPr lang="en-US" altLang="zh-CN" dirty="0" smtClean="0"/>
              <a:t>Step 2: </a:t>
            </a:r>
            <a:r>
              <a:rPr lang="en-US" altLang="zh-CN" dirty="0"/>
              <a:t>O</a:t>
            </a:r>
            <a:r>
              <a:rPr lang="en-US" altLang="zh-CN" dirty="0" smtClean="0"/>
              <a:t>ptimization techniques</a:t>
            </a:r>
            <a:endParaRPr lang="zh-CN" altLang="en-US" dirty="0"/>
          </a:p>
        </p:txBody>
      </p:sp>
      <p:sp>
        <p:nvSpPr>
          <p:cNvPr id="4" name="灯片编号占位符 3"/>
          <p:cNvSpPr>
            <a:spLocks noGrp="1"/>
          </p:cNvSpPr>
          <p:nvPr>
            <p:ph type="sldNum" sz="quarter" idx="12"/>
          </p:nvPr>
        </p:nvSpPr>
        <p:spPr/>
        <p:txBody>
          <a:bodyPr/>
          <a:lstStyle/>
          <a:p>
            <a:fld id="{E3756F1F-84DF-4859-8AE8-4B3E0E674450}" type="slidenum">
              <a:rPr lang="zh-CN" altLang="en-US" smtClean="0"/>
              <a:pPr/>
              <a:t>17</a:t>
            </a:fld>
            <a:endParaRPr lang="zh-CN" altLang="en-US" dirty="0"/>
          </a:p>
        </p:txBody>
      </p:sp>
      <p:sp>
        <p:nvSpPr>
          <p:cNvPr id="7" name="内容占位符 2"/>
          <p:cNvSpPr txBox="1">
            <a:spLocks/>
          </p:cNvSpPr>
          <p:nvPr/>
        </p:nvSpPr>
        <p:spPr>
          <a:xfrm>
            <a:off x="374650" y="986159"/>
            <a:ext cx="8394700" cy="1320299"/>
          </a:xfrm>
          <a:prstGeom prst="rect">
            <a:avLst/>
          </a:prstGeom>
          <a:solidFill>
            <a:srgbClr val="E9EBF5"/>
          </a:solidFill>
          <a:ln w="19050">
            <a:solidFill>
              <a:schemeClr val="tx1"/>
            </a:solidFill>
          </a:ln>
        </p:spPr>
        <p:txBody>
          <a:bodyPr vert="horz" lIns="91440" tIns="45720" rIns="91440" bIns="45720" rtlCol="0">
            <a:normAutofit fontScale="92500"/>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000" indent="0">
              <a:buNone/>
            </a:pPr>
            <a:r>
              <a:rPr lang="en-US" altLang="zh-CN" sz="2200" dirty="0" smtClean="0">
                <a:latin typeface="Arial" panose="020B0604020202020204" pitchFamily="34" charset="0"/>
              </a:rPr>
              <a:t>strong merging: merge nodes that belong to the same NWM subtree;</a:t>
            </a:r>
            <a:endParaRPr lang="de-DE" altLang="zh-CN" sz="2200" dirty="0">
              <a:latin typeface="Arial" panose="020B0604020202020204" pitchFamily="34" charset="0"/>
            </a:endParaRPr>
          </a:p>
          <a:p>
            <a:pPr marL="36000" indent="0">
              <a:buNone/>
            </a:pPr>
            <a:r>
              <a:rPr lang="en-US" altLang="zh-CN" sz="2200" dirty="0" smtClean="0">
                <a:latin typeface="Arial" panose="020B0604020202020204" pitchFamily="34" charset="0"/>
              </a:rPr>
              <a:t>strong pruning: compute an optimal subtree ST on the MST;</a:t>
            </a:r>
          </a:p>
          <a:p>
            <a:pPr marL="36000" indent="0">
              <a:buNone/>
            </a:pPr>
            <a:r>
              <a:rPr lang="en-US" altLang="zh-CN" sz="2200" dirty="0" smtClean="0">
                <a:latin typeface="Arial" panose="020B0604020202020204" pitchFamily="34" charset="0"/>
              </a:rPr>
              <a:t>bounded probing: optimize ST by probing nodes in bounded distance;</a:t>
            </a:r>
            <a:endParaRPr lang="en-US" altLang="zh-CN" sz="2000" dirty="0">
              <a:latin typeface="Arial" panose="020B0604020202020204" pitchFamily="34" charset="0"/>
            </a:endParaRPr>
          </a:p>
        </p:txBody>
      </p:sp>
      <p:grpSp>
        <p:nvGrpSpPr>
          <p:cNvPr id="3" name="组合 2"/>
          <p:cNvGrpSpPr/>
          <p:nvPr/>
        </p:nvGrpSpPr>
        <p:grpSpPr>
          <a:xfrm>
            <a:off x="3961432" y="2327543"/>
            <a:ext cx="4332608" cy="2517038"/>
            <a:chOff x="3961432" y="2327543"/>
            <a:chExt cx="4332608" cy="2517038"/>
          </a:xfrm>
        </p:grpSpPr>
        <p:pic>
          <p:nvPicPr>
            <p:cNvPr id="15" name="图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3673" y="2327543"/>
              <a:ext cx="3130367" cy="2517038"/>
            </a:xfrm>
            <a:prstGeom prst="rect">
              <a:avLst/>
            </a:prstGeom>
          </p:spPr>
        </p:pic>
        <p:sp>
          <p:nvSpPr>
            <p:cNvPr id="23" name="右箭头 22"/>
            <p:cNvSpPr/>
            <p:nvPr/>
          </p:nvSpPr>
          <p:spPr>
            <a:xfrm>
              <a:off x="3961432" y="3376681"/>
              <a:ext cx="1016546" cy="4187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p:nvGrpSpPr>
        <p:grpSpPr>
          <a:xfrm>
            <a:off x="3964531" y="4844581"/>
            <a:ext cx="4356177" cy="1971170"/>
            <a:chOff x="3964531" y="4844581"/>
            <a:chExt cx="4356177" cy="1971170"/>
          </a:xfrm>
        </p:grpSpPr>
        <p:pic>
          <p:nvPicPr>
            <p:cNvPr id="12" name="图片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82698" y="4844581"/>
              <a:ext cx="3138010" cy="1971170"/>
            </a:xfrm>
            <a:prstGeom prst="rect">
              <a:avLst/>
            </a:prstGeom>
          </p:spPr>
        </p:pic>
        <p:sp>
          <p:nvSpPr>
            <p:cNvPr id="24" name="右箭头 23"/>
            <p:cNvSpPr/>
            <p:nvPr/>
          </p:nvSpPr>
          <p:spPr>
            <a:xfrm>
              <a:off x="3964531" y="5770400"/>
              <a:ext cx="1016546" cy="4187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519601" y="4668431"/>
            <a:ext cx="3901517" cy="2121329"/>
            <a:chOff x="519601" y="4668431"/>
            <a:chExt cx="3901517" cy="2121329"/>
          </a:xfrm>
        </p:grpSpPr>
        <p:pic>
          <p:nvPicPr>
            <p:cNvPr id="11" name="图片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9601" y="4818590"/>
              <a:ext cx="3235038" cy="1971170"/>
            </a:xfrm>
            <a:prstGeom prst="rect">
              <a:avLst/>
            </a:prstGeom>
          </p:spPr>
        </p:pic>
        <p:sp>
          <p:nvSpPr>
            <p:cNvPr id="25" name="右箭头 24"/>
            <p:cNvSpPr/>
            <p:nvPr/>
          </p:nvSpPr>
          <p:spPr>
            <a:xfrm rot="9208469">
              <a:off x="3404572" y="4668431"/>
              <a:ext cx="1016546" cy="4187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42254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500"/>
                                        <p:tgtEl>
                                          <p:spTgt spid="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nodeType="with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Effect transition="in" filter="fade">
                                      <p:cBhvr>
                                        <p:cTn id="18" dur="500"/>
                                        <p:tgtEl>
                                          <p:spTgt spid="7">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nodeType="withEffect">
                                  <p:stCondLst>
                                    <p:cond delay="0"/>
                                  </p:stCondLst>
                                  <p:childTnLst>
                                    <p:set>
                                      <p:cBhvr>
                                        <p:cTn id="25" dur="1" fill="hold">
                                          <p:stCondLst>
                                            <p:cond delay="0"/>
                                          </p:stCondLst>
                                        </p:cTn>
                                        <p:tgtEl>
                                          <p:spTgt spid="7">
                                            <p:txEl>
                                              <p:pRg st="2" end="2"/>
                                            </p:txEl>
                                          </p:spTgt>
                                        </p:tgtEl>
                                        <p:attrNameLst>
                                          <p:attrName>style.visibility</p:attrName>
                                        </p:attrNameLst>
                                      </p:cBhvr>
                                      <p:to>
                                        <p:strVal val="visible"/>
                                      </p:to>
                                    </p:set>
                                    <p:animEffect transition="in" filter="fade">
                                      <p:cBhvr>
                                        <p:cTn id="26"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295" y="2338218"/>
            <a:ext cx="2863649" cy="2520011"/>
          </a:xfrm>
          <a:prstGeom prst="rect">
            <a:avLst/>
          </a:prstGeom>
        </p:spPr>
      </p:pic>
      <p:sp>
        <p:nvSpPr>
          <p:cNvPr id="2" name="标题 1"/>
          <p:cNvSpPr>
            <a:spLocks noGrp="1"/>
          </p:cNvSpPr>
          <p:nvPr>
            <p:ph type="title"/>
          </p:nvPr>
        </p:nvSpPr>
        <p:spPr/>
        <p:txBody>
          <a:bodyPr>
            <a:normAutofit/>
          </a:bodyPr>
          <a:lstStyle/>
          <a:p>
            <a:r>
              <a:rPr lang="en-US" altLang="zh-CN" dirty="0" smtClean="0"/>
              <a:t>Step 2: </a:t>
            </a:r>
            <a:r>
              <a:rPr lang="en-US" altLang="zh-CN" dirty="0"/>
              <a:t>O</a:t>
            </a:r>
            <a:r>
              <a:rPr lang="en-US" altLang="zh-CN" dirty="0" smtClean="0"/>
              <a:t>ptimization techniques</a:t>
            </a:r>
            <a:endParaRPr lang="zh-CN" altLang="en-US" dirty="0"/>
          </a:p>
        </p:txBody>
      </p:sp>
      <p:sp>
        <p:nvSpPr>
          <p:cNvPr id="4" name="灯片编号占位符 3"/>
          <p:cNvSpPr>
            <a:spLocks noGrp="1"/>
          </p:cNvSpPr>
          <p:nvPr>
            <p:ph type="sldNum" sz="quarter" idx="12"/>
          </p:nvPr>
        </p:nvSpPr>
        <p:spPr/>
        <p:txBody>
          <a:bodyPr/>
          <a:lstStyle/>
          <a:p>
            <a:fld id="{E3756F1F-84DF-4859-8AE8-4B3E0E674450}" type="slidenum">
              <a:rPr lang="zh-CN" altLang="en-US" smtClean="0"/>
              <a:pPr/>
              <a:t>18</a:t>
            </a:fld>
            <a:endParaRPr lang="zh-CN" altLang="en-US" dirty="0"/>
          </a:p>
        </p:txBody>
      </p:sp>
      <p:sp>
        <p:nvSpPr>
          <p:cNvPr id="7" name="内容占位符 2"/>
          <p:cNvSpPr txBox="1">
            <a:spLocks/>
          </p:cNvSpPr>
          <p:nvPr/>
        </p:nvSpPr>
        <p:spPr>
          <a:xfrm>
            <a:off x="374650" y="986159"/>
            <a:ext cx="8394700" cy="1320299"/>
          </a:xfrm>
          <a:prstGeom prst="rect">
            <a:avLst/>
          </a:prstGeom>
          <a:solidFill>
            <a:srgbClr val="E9EBF5"/>
          </a:solidFill>
          <a:ln w="19050">
            <a:solidFill>
              <a:schemeClr val="tx1"/>
            </a:solidFill>
          </a:ln>
        </p:spPr>
        <p:txBody>
          <a:bodyPr vert="horz" lIns="91440" tIns="45720" rIns="91440" bIns="45720" rtlCol="0">
            <a:normAutofit fontScale="92500"/>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000" indent="0">
              <a:buNone/>
            </a:pPr>
            <a:r>
              <a:rPr lang="en-US" altLang="zh-CN" sz="2200" dirty="0" smtClean="0">
                <a:latin typeface="Arial" panose="020B0604020202020204" pitchFamily="34" charset="0"/>
              </a:rPr>
              <a:t>strong merging: merge nodes that belong to the same NWM subtree;</a:t>
            </a:r>
            <a:endParaRPr lang="de-DE" altLang="zh-CN" sz="2200" dirty="0">
              <a:latin typeface="Arial" panose="020B0604020202020204" pitchFamily="34" charset="0"/>
            </a:endParaRPr>
          </a:p>
          <a:p>
            <a:pPr marL="36000" indent="0">
              <a:buNone/>
            </a:pPr>
            <a:r>
              <a:rPr lang="en-US" altLang="zh-CN" sz="2200" dirty="0" smtClean="0">
                <a:latin typeface="Arial" panose="020B0604020202020204" pitchFamily="34" charset="0"/>
              </a:rPr>
              <a:t>strong pruning: compute an optimal subtree ST on the MST;</a:t>
            </a:r>
          </a:p>
          <a:p>
            <a:pPr marL="36000" indent="0">
              <a:buNone/>
            </a:pPr>
            <a:r>
              <a:rPr lang="en-US" altLang="zh-CN" sz="2200" dirty="0" smtClean="0">
                <a:latin typeface="Arial" panose="020B0604020202020204" pitchFamily="34" charset="0"/>
              </a:rPr>
              <a:t>bounded probing: optimize ST by probing nodes in bounded distance;</a:t>
            </a:r>
            <a:endParaRPr lang="en-US" altLang="zh-CN" sz="2000" dirty="0">
              <a:latin typeface="Arial" panose="020B0604020202020204" pitchFamily="34" charset="0"/>
            </a:endParaRPr>
          </a:p>
        </p:txBody>
      </p:sp>
      <p:grpSp>
        <p:nvGrpSpPr>
          <p:cNvPr id="3" name="组合 2"/>
          <p:cNvGrpSpPr/>
          <p:nvPr/>
        </p:nvGrpSpPr>
        <p:grpSpPr>
          <a:xfrm>
            <a:off x="3961432" y="2327543"/>
            <a:ext cx="4332608" cy="2517038"/>
            <a:chOff x="3961432" y="2327543"/>
            <a:chExt cx="4332608" cy="2517038"/>
          </a:xfrm>
        </p:grpSpPr>
        <p:pic>
          <p:nvPicPr>
            <p:cNvPr id="15" name="图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3673" y="2327543"/>
              <a:ext cx="3130367" cy="2517038"/>
            </a:xfrm>
            <a:prstGeom prst="rect">
              <a:avLst/>
            </a:prstGeom>
          </p:spPr>
        </p:pic>
        <p:sp>
          <p:nvSpPr>
            <p:cNvPr id="23" name="右箭头 22"/>
            <p:cNvSpPr/>
            <p:nvPr/>
          </p:nvSpPr>
          <p:spPr>
            <a:xfrm>
              <a:off x="3961432" y="3376681"/>
              <a:ext cx="1016546" cy="4187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p:nvGrpSpPr>
        <p:grpSpPr>
          <a:xfrm>
            <a:off x="3964531" y="4844581"/>
            <a:ext cx="4356177" cy="1971170"/>
            <a:chOff x="3964531" y="4844581"/>
            <a:chExt cx="4356177" cy="1971170"/>
          </a:xfrm>
        </p:grpSpPr>
        <p:pic>
          <p:nvPicPr>
            <p:cNvPr id="12" name="图片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82698" y="4844581"/>
              <a:ext cx="3138010" cy="1971170"/>
            </a:xfrm>
            <a:prstGeom prst="rect">
              <a:avLst/>
            </a:prstGeom>
          </p:spPr>
        </p:pic>
        <p:sp>
          <p:nvSpPr>
            <p:cNvPr id="24" name="右箭头 23"/>
            <p:cNvSpPr/>
            <p:nvPr/>
          </p:nvSpPr>
          <p:spPr>
            <a:xfrm>
              <a:off x="3964531" y="5770400"/>
              <a:ext cx="1016546" cy="4187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519601" y="4668431"/>
            <a:ext cx="3901517" cy="2121329"/>
            <a:chOff x="519601" y="4668431"/>
            <a:chExt cx="3901517" cy="2121329"/>
          </a:xfrm>
        </p:grpSpPr>
        <p:pic>
          <p:nvPicPr>
            <p:cNvPr id="11" name="图片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9601" y="4818590"/>
              <a:ext cx="3235038" cy="1971170"/>
            </a:xfrm>
            <a:prstGeom prst="rect">
              <a:avLst/>
            </a:prstGeom>
          </p:spPr>
        </p:pic>
        <p:sp>
          <p:nvSpPr>
            <p:cNvPr id="25" name="右箭头 24"/>
            <p:cNvSpPr/>
            <p:nvPr/>
          </p:nvSpPr>
          <p:spPr>
            <a:xfrm rot="9208469">
              <a:off x="3404572" y="4668431"/>
              <a:ext cx="1016546" cy="4187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内容占位符 2"/>
          <p:cNvSpPr txBox="1">
            <a:spLocks/>
          </p:cNvSpPr>
          <p:nvPr/>
        </p:nvSpPr>
        <p:spPr bwMode="auto">
          <a:xfrm>
            <a:off x="263774" y="4263360"/>
            <a:ext cx="8394700" cy="468000"/>
          </a:xfrm>
          <a:prstGeom prst="rect">
            <a:avLst/>
          </a:prstGeom>
          <a:solidFill>
            <a:srgbClr val="FEF2E2"/>
          </a:solidFill>
          <a:ln w="19050">
            <a:solidFill>
              <a:srgbClr val="000000">
                <a:alpha val="50196"/>
              </a:srgbClr>
            </a:solidFill>
            <a:miter lim="800000"/>
            <a:headEnd/>
            <a:tailEnd/>
          </a:ln>
        </p:spPr>
        <p:txBody>
          <a:bodyPr anchor="ctr"/>
          <a:lstStyle/>
          <a:p>
            <a:pPr indent="-342900" algn="ctr" eaLnBrk="0" hangingPunct="0">
              <a:spcBef>
                <a:spcPct val="20000"/>
              </a:spcBef>
              <a:defRPr/>
            </a:pPr>
            <a:r>
              <a:rPr lang="en-US" altLang="zh-CN" sz="2200" kern="0" dirty="0" smtClean="0">
                <a:latin typeface="Arial" panose="020B0604020202020204" pitchFamily="34" charset="0"/>
                <a:ea typeface="黑体" pitchFamily="49" charset="-122"/>
                <a:cs typeface="Arial" panose="020B0604020202020204" pitchFamily="34" charset="0"/>
              </a:rPr>
              <a:t>Time complexity: O(|V|+|E|+(|</a:t>
            </a:r>
            <a:r>
              <a:rPr lang="en-US" altLang="zh-CN" sz="2200" kern="0" dirty="0" err="1" smtClean="0">
                <a:latin typeface="Arial" panose="020B0604020202020204" pitchFamily="34" charset="0"/>
                <a:ea typeface="黑体" pitchFamily="49" charset="-122"/>
                <a:cs typeface="Arial" panose="020B0604020202020204" pitchFamily="34" charset="0"/>
              </a:rPr>
              <a:t>V</a:t>
            </a:r>
            <a:r>
              <a:rPr lang="en-US" altLang="zh-CN" sz="2200" kern="0" baseline="-25000" dirty="0" err="1" smtClean="0">
                <a:latin typeface="Arial" panose="020B0604020202020204" pitchFamily="34" charset="0"/>
                <a:ea typeface="黑体" pitchFamily="49" charset="-122"/>
                <a:cs typeface="Arial" panose="020B0604020202020204" pitchFamily="34" charset="0"/>
              </a:rPr>
              <a:t>c</a:t>
            </a:r>
            <a:r>
              <a:rPr lang="en-US" altLang="zh-CN" sz="2200" kern="0" dirty="0" smtClean="0">
                <a:latin typeface="Arial" panose="020B0604020202020204" pitchFamily="34" charset="0"/>
                <a:ea typeface="黑体" pitchFamily="49" charset="-122"/>
                <a:cs typeface="Arial" panose="020B0604020202020204" pitchFamily="34" charset="0"/>
              </a:rPr>
              <a:t>|+|</a:t>
            </a:r>
            <a:r>
              <a:rPr lang="en-US" altLang="zh-CN" sz="2200" kern="0" dirty="0" err="1" smtClean="0">
                <a:latin typeface="Arial" panose="020B0604020202020204" pitchFamily="34" charset="0"/>
                <a:ea typeface="黑体" pitchFamily="49" charset="-122"/>
                <a:cs typeface="Arial" panose="020B0604020202020204" pitchFamily="34" charset="0"/>
              </a:rPr>
              <a:t>E</a:t>
            </a:r>
            <a:r>
              <a:rPr lang="en-US" altLang="zh-CN" sz="2200" kern="0" baseline="-25000" dirty="0" err="1" smtClean="0">
                <a:latin typeface="Arial" panose="020B0604020202020204" pitchFamily="34" charset="0"/>
                <a:ea typeface="黑体" pitchFamily="49" charset="-122"/>
                <a:cs typeface="Arial" panose="020B0604020202020204" pitchFamily="34" charset="0"/>
              </a:rPr>
              <a:t>c</a:t>
            </a:r>
            <a:r>
              <a:rPr lang="en-US" altLang="zh-CN" sz="2200" kern="0" dirty="0" smtClean="0">
                <a:latin typeface="Arial" panose="020B0604020202020204" pitchFamily="34" charset="0"/>
                <a:ea typeface="黑体" pitchFamily="49" charset="-122"/>
                <a:cs typeface="Arial" panose="020B0604020202020204" pitchFamily="34" charset="0"/>
              </a:rPr>
              <a:t>|) </a:t>
            </a:r>
            <a:r>
              <a:rPr lang="en-US" altLang="zh-CN" sz="2200" kern="0" dirty="0" err="1" smtClean="0">
                <a:latin typeface="Arial" panose="020B0604020202020204" pitchFamily="34" charset="0"/>
                <a:ea typeface="黑体" pitchFamily="49" charset="-122"/>
                <a:cs typeface="Arial" panose="020B0604020202020204" pitchFamily="34" charset="0"/>
              </a:rPr>
              <a:t>log|V</a:t>
            </a:r>
            <a:r>
              <a:rPr lang="en-US" altLang="zh-CN" sz="2200" kern="0" baseline="-25000" dirty="0" err="1" smtClean="0">
                <a:latin typeface="Arial" panose="020B0604020202020204" pitchFamily="34" charset="0"/>
                <a:ea typeface="黑体" pitchFamily="49" charset="-122"/>
                <a:cs typeface="Arial" panose="020B0604020202020204" pitchFamily="34" charset="0"/>
              </a:rPr>
              <a:t>c</a:t>
            </a:r>
            <a:r>
              <a:rPr lang="en-US" altLang="zh-CN" sz="2200" kern="0" dirty="0" smtClean="0">
                <a:latin typeface="Arial" panose="020B0604020202020204" pitchFamily="34" charset="0"/>
                <a:ea typeface="黑体" pitchFamily="49" charset="-122"/>
                <a:cs typeface="Arial" panose="020B0604020202020204" pitchFamily="34" charset="0"/>
              </a:rPr>
              <a:t>|)</a:t>
            </a:r>
            <a:endParaRPr lang="en-US" altLang="zh-CN" sz="2200" kern="0" dirty="0">
              <a:latin typeface="Arial" panose="020B0604020202020204" pitchFamily="34" charset="0"/>
              <a:ea typeface="黑体" pitchFamily="49" charset="-122"/>
              <a:cs typeface="Arial" panose="020B0604020202020204" pitchFamily="34" charset="0"/>
            </a:endParaRPr>
          </a:p>
        </p:txBody>
      </p:sp>
    </p:spTree>
    <p:extLst>
      <p:ext uri="{BB962C8B-B14F-4D97-AF65-F5344CB8AC3E}">
        <p14:creationId xmlns:p14="http://schemas.microsoft.com/office/powerpoint/2010/main" val="19477320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Outline</a:t>
            </a:r>
            <a:endParaRPr lang="zh-CN" altLang="en-US" dirty="0"/>
          </a:p>
        </p:txBody>
      </p:sp>
      <p:sp>
        <p:nvSpPr>
          <p:cNvPr id="3" name="内容占位符 2"/>
          <p:cNvSpPr>
            <a:spLocks noGrp="1"/>
          </p:cNvSpPr>
          <p:nvPr>
            <p:ph idx="1"/>
          </p:nvPr>
        </p:nvSpPr>
        <p:spPr>
          <a:xfrm>
            <a:off x="374650" y="972000"/>
            <a:ext cx="8394700" cy="5069151"/>
          </a:xfrm>
        </p:spPr>
        <p:txBody>
          <a:bodyPr/>
          <a:lstStyle/>
          <a:p>
            <a:endParaRPr lang="en-US" altLang="zh-CN" b="1" dirty="0"/>
          </a:p>
          <a:p>
            <a:r>
              <a:rPr lang="en-US" altLang="zh-CN" dirty="0"/>
              <a:t>The FDS problem: analyses and challenges</a:t>
            </a:r>
          </a:p>
          <a:p>
            <a:endParaRPr lang="en-US" altLang="zh-CN" dirty="0" smtClean="0"/>
          </a:p>
          <a:p>
            <a:r>
              <a:rPr lang="en-US" altLang="zh-CN" dirty="0" smtClean="0"/>
              <a:t>A data-driven approach</a:t>
            </a:r>
          </a:p>
          <a:p>
            <a:pPr marL="0" indent="0">
              <a:buNone/>
            </a:pPr>
            <a:endParaRPr lang="en-US" altLang="zh-CN" dirty="0" smtClean="0"/>
          </a:p>
          <a:p>
            <a:r>
              <a:rPr lang="en-US" altLang="zh-CN" b="1" dirty="0"/>
              <a:t>Experimental study</a:t>
            </a:r>
          </a:p>
          <a:p>
            <a:endParaRPr lang="en-US" altLang="zh-CN" dirty="0"/>
          </a:p>
          <a:p>
            <a:r>
              <a:rPr lang="en-US" altLang="zh-CN" dirty="0"/>
              <a:t>Summary</a:t>
            </a:r>
            <a:endParaRPr lang="zh-CN" altLang="en-US" dirty="0"/>
          </a:p>
        </p:txBody>
      </p:sp>
      <p:sp>
        <p:nvSpPr>
          <p:cNvPr id="4" name="灯片编号占位符 3"/>
          <p:cNvSpPr>
            <a:spLocks noGrp="1"/>
          </p:cNvSpPr>
          <p:nvPr>
            <p:ph type="sldNum" sz="quarter" idx="12"/>
          </p:nvPr>
        </p:nvSpPr>
        <p:spPr/>
        <p:txBody>
          <a:bodyPr/>
          <a:lstStyle/>
          <a:p>
            <a:fld id="{E3756F1F-84DF-4859-8AE8-4B3E0E674450}" type="slidenum">
              <a:rPr lang="zh-CN" altLang="en-US" smtClean="0"/>
              <a:pPr/>
              <a:t>19</a:t>
            </a:fld>
            <a:endParaRPr lang="zh-CN" altLang="en-US" dirty="0"/>
          </a:p>
        </p:txBody>
      </p:sp>
    </p:spTree>
    <p:extLst>
      <p:ext uri="{BB962C8B-B14F-4D97-AF65-F5344CB8AC3E}">
        <p14:creationId xmlns:p14="http://schemas.microsoft.com/office/powerpoint/2010/main" val="30381389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6" descr="“road network”的图片搜索结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8143" y="1212973"/>
            <a:ext cx="3205857" cy="259607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temporal | dynamic | evolving) + (graph | network)”的图片搜索结果"/>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9504"/>
          <a:stretch/>
        </p:blipFill>
        <p:spPr bwMode="auto">
          <a:xfrm>
            <a:off x="4734058" y="3893839"/>
            <a:ext cx="4592141" cy="211326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normAutofit/>
          </a:bodyPr>
          <a:lstStyle/>
          <a:p>
            <a:r>
              <a:rPr lang="en-US" altLang="zh-CN" dirty="0" smtClean="0"/>
              <a:t>Graphs are dynamic</a:t>
            </a:r>
            <a:endParaRPr lang="zh-CN" altLang="en-US" dirty="0"/>
          </a:p>
        </p:txBody>
      </p:sp>
      <p:sp>
        <p:nvSpPr>
          <p:cNvPr id="4" name="灯片编号占位符 3"/>
          <p:cNvSpPr>
            <a:spLocks noGrp="1"/>
          </p:cNvSpPr>
          <p:nvPr>
            <p:ph type="sldNum" sz="quarter" idx="12"/>
          </p:nvPr>
        </p:nvSpPr>
        <p:spPr/>
        <p:txBody>
          <a:bodyPr/>
          <a:lstStyle/>
          <a:p>
            <a:fld id="{E3756F1F-84DF-4859-8AE8-4B3E0E674450}" type="slidenum">
              <a:rPr lang="zh-CN" altLang="en-US" smtClean="0"/>
              <a:pPr/>
              <a:t>2</a:t>
            </a:fld>
            <a:endParaRPr lang="zh-CN" altLang="en-US" dirty="0"/>
          </a:p>
        </p:txBody>
      </p:sp>
      <p:sp>
        <p:nvSpPr>
          <p:cNvPr id="10" name="文本框 9"/>
          <p:cNvSpPr txBox="1"/>
          <p:nvPr/>
        </p:nvSpPr>
        <p:spPr>
          <a:xfrm>
            <a:off x="2576004" y="6313850"/>
            <a:ext cx="3971672" cy="338554"/>
          </a:xfrm>
          <a:prstGeom prst="rect">
            <a:avLst/>
          </a:prstGeom>
          <a:noFill/>
        </p:spPr>
        <p:txBody>
          <a:bodyPr wrap="square" rtlCol="0">
            <a:spAutoFit/>
          </a:bodyPr>
          <a:lstStyle/>
          <a:p>
            <a:pPr algn="ctr"/>
            <a:r>
              <a:rPr lang="en-US" altLang="zh-CN" sz="1600" dirty="0" smtClean="0">
                <a:latin typeface="Arial" panose="020B0604020202020204" pitchFamily="34" charset="0"/>
                <a:cs typeface="Arial" panose="020B0604020202020204" pitchFamily="34" charset="0"/>
              </a:rPr>
              <a:t>*All images are downloaded from Google. </a:t>
            </a:r>
            <a:endParaRPr lang="zh-CN" altLang="en-US" sz="1600" dirty="0">
              <a:latin typeface="Arial" panose="020B0604020202020204" pitchFamily="34" charset="0"/>
              <a:cs typeface="Arial" panose="020B0604020202020204" pitchFamily="34" charset="0"/>
            </a:endParaRPr>
          </a:p>
        </p:txBody>
      </p:sp>
      <p:pic>
        <p:nvPicPr>
          <p:cNvPr id="13" name="Picture 2" descr="“dynamic networks”的图片搜索结果"/>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58658"/>
          <a:stretch/>
        </p:blipFill>
        <p:spPr bwMode="auto">
          <a:xfrm>
            <a:off x="123705" y="4406636"/>
            <a:ext cx="4610353" cy="1429531"/>
          </a:xfrm>
          <a:prstGeom prst="rect">
            <a:avLst/>
          </a:prstGeom>
          <a:noFill/>
          <a:extLst>
            <a:ext uri="{909E8E84-426E-40DD-AFC4-6F175D3DCCD1}">
              <a14:hiddenFill xmlns:a14="http://schemas.microsoft.com/office/drawing/2010/main">
                <a:solidFill>
                  <a:srgbClr val="FFFFFF"/>
                </a:solidFill>
              </a14:hiddenFill>
            </a:ext>
          </a:extLst>
        </p:spPr>
      </p:pic>
      <p:pic>
        <p:nvPicPr>
          <p:cNvPr id="11" name="图片 10" descr="soil-food-web.jpg"/>
          <p:cNvPicPr>
            <a:picLocks noChangeAspect="1"/>
          </p:cNvPicPr>
          <p:nvPr/>
        </p:nvPicPr>
        <p:blipFill>
          <a:blip r:embed="rId6" cstate="print"/>
          <a:stretch>
            <a:fillRect/>
          </a:stretch>
        </p:blipFill>
        <p:spPr>
          <a:xfrm>
            <a:off x="2724401" y="1212972"/>
            <a:ext cx="3390368" cy="2596073"/>
          </a:xfrm>
          <a:prstGeom prst="rect">
            <a:avLst/>
          </a:prstGeom>
        </p:spPr>
      </p:pic>
      <p:pic>
        <p:nvPicPr>
          <p:cNvPr id="14" name="Picture 8" descr="“social network”的图片搜索结果"/>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2761" y="1212972"/>
            <a:ext cx="2600696" cy="2600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7780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034"/>
                                        </p:tgtEl>
                                        <p:attrNameLst>
                                          <p:attrName>style.visibility</p:attrName>
                                        </p:attrNameLst>
                                      </p:cBhvr>
                                      <p:to>
                                        <p:strVal val="visible"/>
                                      </p:to>
                                    </p:set>
                                    <p:animEffect transition="in" filter="fade">
                                      <p:cBhvr>
                                        <p:cTn id="10" dur="500"/>
                                        <p:tgtEl>
                                          <p:spTgt spid="1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Experimental setups</a:t>
            </a:r>
            <a:endParaRPr lang="zh-CN" altLang="en-US" dirty="0"/>
          </a:p>
        </p:txBody>
      </p:sp>
      <p:sp>
        <p:nvSpPr>
          <p:cNvPr id="3" name="内容占位符 2"/>
          <p:cNvSpPr>
            <a:spLocks noGrp="1"/>
          </p:cNvSpPr>
          <p:nvPr>
            <p:ph idx="1"/>
          </p:nvPr>
        </p:nvSpPr>
        <p:spPr>
          <a:xfrm>
            <a:off x="374650" y="1095343"/>
            <a:ext cx="8394700" cy="448063"/>
          </a:xfrm>
        </p:spPr>
        <p:txBody>
          <a:bodyPr>
            <a:normAutofit/>
          </a:bodyPr>
          <a:lstStyle/>
          <a:p>
            <a:r>
              <a:rPr lang="en-US" altLang="zh-CN" sz="2400" dirty="0" smtClean="0"/>
              <a:t>Data sets</a:t>
            </a:r>
            <a:endParaRPr lang="zh-CN" altLang="en-US" sz="2400" dirty="0"/>
          </a:p>
        </p:txBody>
      </p:sp>
      <p:sp>
        <p:nvSpPr>
          <p:cNvPr id="4" name="灯片编号占位符 3"/>
          <p:cNvSpPr>
            <a:spLocks noGrp="1"/>
          </p:cNvSpPr>
          <p:nvPr>
            <p:ph type="sldNum" sz="quarter" idx="12"/>
          </p:nvPr>
        </p:nvSpPr>
        <p:spPr/>
        <p:txBody>
          <a:bodyPr/>
          <a:lstStyle/>
          <a:p>
            <a:fld id="{E3756F1F-84DF-4859-8AE8-4B3E0E674450}" type="slidenum">
              <a:rPr lang="zh-CN" altLang="en-US" smtClean="0"/>
              <a:pPr/>
              <a:t>20</a:t>
            </a:fld>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2782911673"/>
              </p:ext>
            </p:extLst>
          </p:nvPr>
        </p:nvGraphicFramePr>
        <p:xfrm>
          <a:off x="374649" y="1561299"/>
          <a:ext cx="8394702" cy="1737252"/>
        </p:xfrm>
        <a:graphic>
          <a:graphicData uri="http://schemas.openxmlformats.org/drawingml/2006/table">
            <a:tbl>
              <a:tblPr firstRow="1" bandRow="1">
                <a:tableStyleId>{2D5ABB26-0587-4C30-8999-92F81FD0307C}</a:tableStyleId>
              </a:tblPr>
              <a:tblGrid>
                <a:gridCol w="1167548"/>
                <a:gridCol w="1173707"/>
                <a:gridCol w="1050878"/>
                <a:gridCol w="1146412"/>
                <a:gridCol w="1050878"/>
                <a:gridCol w="2805279"/>
              </a:tblGrid>
              <a:tr h="0">
                <a:tc>
                  <a:txBody>
                    <a:bodyPr/>
                    <a:lstStyle/>
                    <a:p>
                      <a:pPr algn="ctr"/>
                      <a:r>
                        <a:rPr lang="en-US" altLang="zh-CN" sz="2000" baseline="0" dirty="0" smtClean="0"/>
                        <a:t>Data sets</a:t>
                      </a:r>
                      <a:endParaRPr lang="zh-CN" altLang="en-US" sz="2000" b="1" baseline="30000" dirty="0">
                        <a:solidFill>
                          <a:schemeClr val="tx1"/>
                        </a:solidFill>
                      </a:endParaRPr>
                    </a:p>
                  </a:txBody>
                  <a:tcPr marT="45702" marB="45702"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|V|</a:t>
                      </a:r>
                      <a:endParaRPr lang="zh-CN" altLang="en-US" sz="2000" b="1" dirty="0">
                        <a:solidFill>
                          <a:schemeClr val="tx1"/>
                        </a:solidFill>
                      </a:endParaRPr>
                    </a:p>
                  </a:txBody>
                  <a:tcPr marT="45702" marB="45702"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|E|</a:t>
                      </a:r>
                      <a:endParaRPr lang="zh-CN" altLang="en-US" sz="2000" b="1" dirty="0">
                        <a:solidFill>
                          <a:schemeClr val="tx1"/>
                        </a:solidFill>
                      </a:endParaRPr>
                    </a:p>
                  </a:txBody>
                  <a:tcPr marT="45702" marB="45702"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t>T</a:t>
                      </a:r>
                      <a:endParaRPr lang="zh-CN" altLang="en-US" sz="2000" b="1" dirty="0" smtClean="0">
                        <a:solidFill>
                          <a:schemeClr val="tx1"/>
                        </a:solidFill>
                      </a:endParaRPr>
                    </a:p>
                  </a:txBody>
                  <a:tcPr marT="45702" marB="45702"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err="1" smtClean="0"/>
                        <a:t>ad</a:t>
                      </a:r>
                      <a:r>
                        <a:rPr lang="en-US" altLang="zh-CN" sz="2000" baseline="-25000" dirty="0" err="1" smtClean="0"/>
                        <a:t>r</a:t>
                      </a:r>
                      <a:endParaRPr lang="zh-CN" altLang="en-US" sz="2000" b="1" baseline="-25000" dirty="0" smtClean="0">
                        <a:solidFill>
                          <a:schemeClr val="tx1"/>
                        </a:solidFill>
                      </a:endParaRPr>
                    </a:p>
                  </a:txBody>
                  <a:tcPr marT="45702" marB="45702"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t>Description</a:t>
                      </a:r>
                      <a:endParaRPr lang="zh-CN" altLang="en-US" sz="2000" b="1" dirty="0" smtClean="0">
                        <a:solidFill>
                          <a:schemeClr val="tx1"/>
                        </a:solidFill>
                      </a:endParaRPr>
                    </a:p>
                  </a:txBody>
                  <a:tcPr marT="45702" marB="45702"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102">
                <a:tc>
                  <a:txBody>
                    <a:bodyPr/>
                    <a:lstStyle/>
                    <a:p>
                      <a:pPr algn="ctr"/>
                      <a:r>
                        <a:rPr lang="en-US" altLang="zh-CN" sz="2000" baseline="0" dirty="0" err="1" smtClean="0"/>
                        <a:t>BJData</a:t>
                      </a:r>
                      <a:endParaRPr lang="zh-CN" altLang="en-US" sz="2000" b="0" baseline="30000" dirty="0">
                        <a:solidFill>
                          <a:schemeClr val="tx1"/>
                        </a:solidFill>
                      </a:endParaRPr>
                    </a:p>
                  </a:txBody>
                  <a:tcPr marT="45702" marB="45702"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82,093</a:t>
                      </a:r>
                      <a:endParaRPr lang="zh-CN" altLang="en-US" sz="2000" b="0" dirty="0">
                        <a:solidFill>
                          <a:schemeClr val="tx1"/>
                        </a:solidFill>
                      </a:endParaRPr>
                    </a:p>
                  </a:txBody>
                  <a:tcPr marT="45702" marB="45702"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smtClean="0"/>
                        <a:t>108,238</a:t>
                      </a:r>
                      <a:endParaRPr lang="zh-CN" altLang="en-US" sz="2000" b="0" dirty="0">
                        <a:solidFill>
                          <a:schemeClr val="tx1"/>
                        </a:solidFill>
                      </a:endParaRPr>
                    </a:p>
                  </a:txBody>
                  <a:tcPr marT="45702" marB="45702"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t>289</a:t>
                      </a:r>
                      <a:endParaRPr lang="zh-CN" altLang="en-US" sz="2000" b="0" dirty="0" smtClean="0">
                        <a:solidFill>
                          <a:schemeClr val="tx1"/>
                        </a:solidFill>
                      </a:endParaRPr>
                    </a:p>
                  </a:txBody>
                  <a:tcPr marT="45702" marB="45702"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t>0.44</a:t>
                      </a:r>
                      <a:endParaRPr lang="zh-CN" altLang="en-US" sz="2000" b="0" dirty="0" smtClean="0">
                        <a:solidFill>
                          <a:schemeClr val="tx1"/>
                        </a:solidFill>
                      </a:endParaRPr>
                    </a:p>
                  </a:txBody>
                  <a:tcPr marT="45702" marB="45702"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smtClean="0">
                          <a:solidFill>
                            <a:srgbClr val="FF0000"/>
                          </a:solidFill>
                        </a:rPr>
                        <a:t>real-life</a:t>
                      </a:r>
                      <a:r>
                        <a:rPr lang="en-US" altLang="zh-CN" sz="1800" dirty="0" smtClean="0"/>
                        <a:t> Beijing road network with traffic status</a:t>
                      </a:r>
                      <a:endParaRPr lang="zh-CN" altLang="en-US" sz="1800" b="0" dirty="0" smtClean="0">
                        <a:solidFill>
                          <a:schemeClr val="tx1"/>
                        </a:solidFill>
                      </a:endParaRPr>
                    </a:p>
                  </a:txBody>
                  <a:tcPr marT="45702" marB="45702"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102">
                <a:tc>
                  <a:txBody>
                    <a:bodyPr/>
                    <a:lstStyle/>
                    <a:p>
                      <a:pPr algn="ctr"/>
                      <a:r>
                        <a:rPr lang="en-US" altLang="zh-CN" sz="2000" dirty="0" err="1" smtClean="0"/>
                        <a:t>SYNData</a:t>
                      </a:r>
                      <a:endParaRPr lang="zh-CN" altLang="en-US" sz="2000" b="0" baseline="30000" dirty="0">
                        <a:solidFill>
                          <a:schemeClr val="tx1"/>
                        </a:solidFill>
                      </a:endParaRPr>
                    </a:p>
                  </a:txBody>
                  <a:tcPr marT="45702" marB="45702"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aseline="0" dirty="0" smtClean="0"/>
                        <a:t>50,000 ~ 400,000</a:t>
                      </a:r>
                      <a:endParaRPr lang="zh-CN" altLang="en-US" sz="2000" b="0" baseline="30000" dirty="0" smtClean="0">
                        <a:solidFill>
                          <a:schemeClr val="tx1"/>
                        </a:solidFill>
                      </a:endParaRPr>
                    </a:p>
                  </a:txBody>
                  <a:tcPr marT="45702" marB="45702"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t>2|V|</a:t>
                      </a:r>
                      <a:endParaRPr lang="zh-CN" altLang="en-US" sz="2000" b="0" baseline="30000" dirty="0" smtClean="0">
                        <a:solidFill>
                          <a:schemeClr val="tx1"/>
                        </a:solidFill>
                      </a:endParaRPr>
                    </a:p>
                  </a:txBody>
                  <a:tcPr marT="45702" marB="45702"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t>200 </a:t>
                      </a:r>
                      <a:r>
                        <a:rPr lang="en-US" altLang="zh-CN" sz="2000" baseline="0" dirty="0" smtClean="0"/>
                        <a:t>~ </a:t>
                      </a:r>
                      <a:r>
                        <a:rPr lang="en-US" altLang="zh-CN" sz="2000" dirty="0" smtClean="0"/>
                        <a:t>2,000</a:t>
                      </a:r>
                      <a:endParaRPr lang="zh-CN" altLang="en-US" sz="2000" b="0" baseline="30000" dirty="0" smtClean="0">
                        <a:solidFill>
                          <a:schemeClr val="tx1"/>
                        </a:solidFill>
                      </a:endParaRPr>
                    </a:p>
                  </a:txBody>
                  <a:tcPr marT="45702" marB="45702"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t>0.05 </a:t>
                      </a:r>
                      <a:r>
                        <a:rPr lang="en-US" altLang="zh-CN" sz="2000" baseline="0" dirty="0" smtClean="0"/>
                        <a:t>~ </a:t>
                      </a:r>
                      <a:r>
                        <a:rPr lang="en-US" altLang="zh-CN" sz="2000" dirty="0" smtClean="0"/>
                        <a:t>0.35</a:t>
                      </a:r>
                      <a:endParaRPr lang="zh-CN" altLang="en-US" sz="2000" b="0" dirty="0" smtClean="0">
                        <a:solidFill>
                          <a:schemeClr val="tx1"/>
                        </a:solidFill>
                      </a:endParaRPr>
                    </a:p>
                  </a:txBody>
                  <a:tcPr marT="45702" marB="45702"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smtClean="0">
                          <a:solidFill>
                            <a:srgbClr val="FF0000"/>
                          </a:solidFill>
                        </a:rPr>
                        <a:t>synthetic</a:t>
                      </a:r>
                      <a:r>
                        <a:rPr lang="en-US" altLang="zh-CN" sz="1800" dirty="0" smtClean="0"/>
                        <a:t> temporal network used in </a:t>
                      </a:r>
                      <a:r>
                        <a:rPr lang="en-US" altLang="zh-CN" sz="1600" dirty="0" smtClean="0"/>
                        <a:t>[</a:t>
                      </a:r>
                      <a:r>
                        <a:rPr lang="en-US" altLang="zh-CN" sz="1600" dirty="0" err="1" smtClean="0"/>
                        <a:t>Bogdanov</a:t>
                      </a:r>
                      <a:r>
                        <a:rPr lang="en-US" altLang="zh-CN" sz="1600" dirty="0" smtClean="0"/>
                        <a:t> et al. 11]</a:t>
                      </a:r>
                      <a:r>
                        <a:rPr lang="en-US" altLang="zh-CN" sz="1800" dirty="0" smtClean="0"/>
                        <a:t> </a:t>
                      </a:r>
                      <a:endParaRPr lang="zh-CN" altLang="en-US" sz="1800" b="0" baseline="30000" dirty="0" smtClean="0">
                        <a:solidFill>
                          <a:schemeClr val="tx1"/>
                        </a:solidFill>
                      </a:endParaRPr>
                    </a:p>
                  </a:txBody>
                  <a:tcPr marT="45702" marB="45702"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6" name="直接连接符 5"/>
          <p:cNvCxnSpPr/>
          <p:nvPr/>
        </p:nvCxnSpPr>
        <p:spPr>
          <a:xfrm>
            <a:off x="8890" y="6512101"/>
            <a:ext cx="9135110" cy="0"/>
          </a:xfrm>
          <a:prstGeom prst="line">
            <a:avLst/>
          </a:prstGeom>
          <a:ln w="28575">
            <a:solidFill>
              <a:srgbClr val="00008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1099" y="6510855"/>
            <a:ext cx="8820443" cy="338554"/>
          </a:xfrm>
          <a:prstGeom prst="rect">
            <a:avLst/>
          </a:prstGeom>
          <a:noFill/>
        </p:spPr>
        <p:txBody>
          <a:bodyPr wrap="square" rtlCol="0">
            <a:spAutoFit/>
          </a:bodyPr>
          <a:lstStyle/>
          <a:p>
            <a:r>
              <a:rPr lang="en-US" altLang="zh-CN" sz="1600" dirty="0"/>
              <a:t>P. </a:t>
            </a:r>
            <a:r>
              <a:rPr lang="en-US" altLang="zh-CN" sz="1600" dirty="0" err="1"/>
              <a:t>Bogdanov</a:t>
            </a:r>
            <a:r>
              <a:rPr lang="en-US" altLang="zh-CN" sz="1600" dirty="0"/>
              <a:t>, M. </a:t>
            </a:r>
            <a:r>
              <a:rPr lang="en-US" altLang="zh-CN" sz="1600" dirty="0" err="1"/>
              <a:t>Mongiov</a:t>
            </a:r>
            <a:r>
              <a:rPr lang="en-US" altLang="zh-CN" sz="1600" dirty="0"/>
              <a:t>, </a:t>
            </a:r>
            <a:r>
              <a:rPr lang="en-US" altLang="zh-CN" sz="1600" dirty="0" smtClean="0"/>
              <a:t>A</a:t>
            </a:r>
            <a:r>
              <a:rPr lang="en-US" altLang="zh-CN" sz="1600" dirty="0"/>
              <a:t>. K. Singh. Mining heavy subgraphs in time-evolving networks. In </a:t>
            </a:r>
            <a:r>
              <a:rPr lang="en-US" altLang="zh-CN" sz="1600" i="1" dirty="0"/>
              <a:t>ICDM</a:t>
            </a:r>
            <a:r>
              <a:rPr lang="en-US" altLang="zh-CN" sz="1600" dirty="0"/>
              <a:t>, 2011.</a:t>
            </a:r>
          </a:p>
        </p:txBody>
      </p:sp>
      <p:sp>
        <p:nvSpPr>
          <p:cNvPr id="8" name="内容占位符 2"/>
          <p:cNvSpPr txBox="1">
            <a:spLocks/>
          </p:cNvSpPr>
          <p:nvPr/>
        </p:nvSpPr>
        <p:spPr>
          <a:xfrm>
            <a:off x="374649" y="3803022"/>
            <a:ext cx="8633859" cy="1287592"/>
          </a:xfrm>
          <a:prstGeom prst="rect">
            <a:avLst/>
          </a:prstGeom>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smtClean="0"/>
              <a:t>Algorithms</a:t>
            </a:r>
          </a:p>
          <a:p>
            <a:pPr lvl="1"/>
            <a:r>
              <a:rPr lang="en-US" altLang="zh-CN" sz="2200" dirty="0" smtClean="0"/>
              <a:t>FDS given time intervals: </a:t>
            </a:r>
            <a:r>
              <a:rPr lang="en-US" altLang="zh-CN" sz="2200" dirty="0" err="1">
                <a:solidFill>
                  <a:srgbClr val="FF0000"/>
                </a:solidFill>
              </a:rPr>
              <a:t>computeADS</a:t>
            </a:r>
            <a:r>
              <a:rPr lang="en-US" altLang="zh-CN" sz="2200" dirty="0">
                <a:solidFill>
                  <a:srgbClr val="FF0000"/>
                </a:solidFill>
              </a:rPr>
              <a:t> </a:t>
            </a:r>
            <a:r>
              <a:rPr lang="en-US" altLang="zh-CN" sz="2200" dirty="0" smtClean="0"/>
              <a:t>&amp; </a:t>
            </a:r>
            <a:r>
              <a:rPr lang="en-US" altLang="zh-CN" sz="2200" dirty="0" err="1" smtClean="0">
                <a:solidFill>
                  <a:srgbClr val="FF0000"/>
                </a:solidFill>
              </a:rPr>
              <a:t>topDown</a:t>
            </a:r>
            <a:r>
              <a:rPr lang="en-US" altLang="zh-CN" sz="2200" dirty="0" smtClean="0"/>
              <a:t> </a:t>
            </a:r>
            <a:r>
              <a:rPr lang="en-US" altLang="zh-CN" sz="2000" dirty="0" smtClean="0"/>
              <a:t>[</a:t>
            </a:r>
            <a:r>
              <a:rPr lang="en-US" altLang="zh-CN" sz="2000" dirty="0" err="1" smtClean="0"/>
              <a:t>Bogdanov</a:t>
            </a:r>
            <a:r>
              <a:rPr lang="en-US" altLang="zh-CN" sz="2000" dirty="0" smtClean="0"/>
              <a:t> </a:t>
            </a:r>
            <a:r>
              <a:rPr lang="en-US" altLang="zh-CN" sz="2000" dirty="0"/>
              <a:t>et al</a:t>
            </a:r>
            <a:r>
              <a:rPr lang="en-US" altLang="zh-CN" sz="2000" dirty="0" smtClean="0"/>
              <a:t>., 11]</a:t>
            </a:r>
          </a:p>
          <a:p>
            <a:pPr lvl="1"/>
            <a:r>
              <a:rPr lang="en-US" altLang="zh-CN" sz="2200" dirty="0" smtClean="0"/>
              <a:t>FDS </a:t>
            </a:r>
            <a:r>
              <a:rPr lang="en-US" altLang="zh-CN" sz="2200" dirty="0"/>
              <a:t>on temporal </a:t>
            </a:r>
            <a:r>
              <a:rPr lang="en-US" altLang="zh-CN" sz="2200" dirty="0" smtClean="0"/>
              <a:t>graphs: </a:t>
            </a:r>
            <a:r>
              <a:rPr lang="en-US" altLang="zh-CN" sz="2200" dirty="0" smtClean="0">
                <a:solidFill>
                  <a:srgbClr val="FF0000"/>
                </a:solidFill>
              </a:rPr>
              <a:t>FIDES </a:t>
            </a:r>
            <a:r>
              <a:rPr lang="en-US" altLang="zh-CN" sz="2200" dirty="0"/>
              <a:t>&amp; </a:t>
            </a:r>
            <a:r>
              <a:rPr lang="en-US" altLang="zh-CN" sz="2200" dirty="0" smtClean="0">
                <a:solidFill>
                  <a:srgbClr val="FF0000"/>
                </a:solidFill>
              </a:rPr>
              <a:t>MEDEN</a:t>
            </a:r>
            <a:r>
              <a:rPr lang="en-US" altLang="zh-CN" sz="2200" dirty="0" smtClean="0"/>
              <a:t> </a:t>
            </a:r>
            <a:r>
              <a:rPr lang="en-US" altLang="zh-CN" sz="2000" dirty="0" smtClean="0"/>
              <a:t>[</a:t>
            </a:r>
            <a:r>
              <a:rPr lang="en-US" altLang="zh-CN" sz="2000" dirty="0" err="1"/>
              <a:t>Bogdanov</a:t>
            </a:r>
            <a:r>
              <a:rPr lang="en-US" altLang="zh-CN" sz="2000" dirty="0"/>
              <a:t> et al</a:t>
            </a:r>
            <a:r>
              <a:rPr lang="en-US" altLang="zh-CN" sz="2000" dirty="0" smtClean="0"/>
              <a:t>., 11]</a:t>
            </a:r>
            <a:endParaRPr lang="en-US" altLang="zh-CN" sz="2200" dirty="0" smtClean="0">
              <a:solidFill>
                <a:srgbClr val="FF0000"/>
              </a:solidFill>
            </a:endParaRPr>
          </a:p>
        </p:txBody>
      </p:sp>
      <p:sp>
        <p:nvSpPr>
          <p:cNvPr id="9" name="内容占位符 2"/>
          <p:cNvSpPr txBox="1">
            <a:spLocks/>
          </p:cNvSpPr>
          <p:nvPr/>
        </p:nvSpPr>
        <p:spPr>
          <a:xfrm>
            <a:off x="374649" y="3316288"/>
            <a:ext cx="8394700" cy="432979"/>
          </a:xfrm>
          <a:prstGeom prst="rect">
            <a:avLst/>
          </a:prstGeom>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altLang="zh-CN" sz="2000" dirty="0"/>
              <a:t>a</a:t>
            </a:r>
            <a:r>
              <a:rPr lang="en-US" altLang="zh-CN" sz="2000" dirty="0" smtClean="0"/>
              <a:t>ctivation density </a:t>
            </a:r>
            <a:r>
              <a:rPr lang="en-US" altLang="zh-CN" sz="2000" dirty="0" err="1" smtClean="0"/>
              <a:t>ad</a:t>
            </a:r>
            <a:r>
              <a:rPr lang="en-US" altLang="zh-CN" sz="2000" baseline="-25000" dirty="0" err="1" smtClean="0"/>
              <a:t>r</a:t>
            </a:r>
            <a:r>
              <a:rPr lang="en-US" altLang="zh-CN" sz="2000" dirty="0" smtClean="0"/>
              <a:t>: ratio of positive weight edges</a:t>
            </a:r>
            <a:endParaRPr lang="zh-CN" altLang="en-US" sz="2000" dirty="0"/>
          </a:p>
        </p:txBody>
      </p:sp>
      <p:sp>
        <p:nvSpPr>
          <p:cNvPr id="10" name="内容占位符 2"/>
          <p:cNvSpPr txBox="1">
            <a:spLocks/>
          </p:cNvSpPr>
          <p:nvPr/>
        </p:nvSpPr>
        <p:spPr>
          <a:xfrm>
            <a:off x="374649" y="5054636"/>
            <a:ext cx="8394700" cy="1457465"/>
          </a:xfrm>
          <a:prstGeom prst="rect">
            <a:avLst/>
          </a:prstGeom>
        </p:spPr>
        <p:txBody>
          <a:bodyPr vert="horz" lIns="91440" tIns="45720" rIns="91440" bIns="45720" rtlCol="0">
            <a:normAutofit lnSpcReduction="10000"/>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smtClean="0"/>
              <a:t>Experimental goals</a:t>
            </a:r>
          </a:p>
          <a:p>
            <a:pPr lvl="1"/>
            <a:r>
              <a:rPr lang="en-US" altLang="zh-CN" sz="2200" dirty="0"/>
              <a:t>v</a:t>
            </a:r>
            <a:r>
              <a:rPr lang="en-US" altLang="zh-CN" sz="2200" dirty="0" smtClean="0"/>
              <a:t>erify the </a:t>
            </a:r>
            <a:r>
              <a:rPr lang="en-US" altLang="zh-CN" sz="2200" dirty="0" smtClean="0">
                <a:solidFill>
                  <a:srgbClr val="FF0000"/>
                </a:solidFill>
              </a:rPr>
              <a:t>rationale</a:t>
            </a:r>
            <a:r>
              <a:rPr lang="en-US" altLang="zh-CN" sz="2200" dirty="0" smtClean="0"/>
              <a:t> behind evolving convergence phenomenon</a:t>
            </a:r>
          </a:p>
          <a:p>
            <a:pPr lvl="1"/>
            <a:r>
              <a:rPr lang="en-US" altLang="zh-CN" sz="2200" dirty="0"/>
              <a:t>t</a:t>
            </a:r>
            <a:r>
              <a:rPr lang="en-US" altLang="zh-CN" sz="2200" dirty="0" smtClean="0"/>
              <a:t>est the </a:t>
            </a:r>
            <a:r>
              <a:rPr lang="en-US" altLang="zh-CN" sz="2200" dirty="0" smtClean="0">
                <a:solidFill>
                  <a:srgbClr val="FF0000"/>
                </a:solidFill>
              </a:rPr>
              <a:t>quality</a:t>
            </a:r>
            <a:r>
              <a:rPr lang="en-US" altLang="zh-CN" sz="2200" dirty="0" smtClean="0"/>
              <a:t> of dense subgraph found by </a:t>
            </a:r>
            <a:r>
              <a:rPr lang="en-US" altLang="zh-CN" sz="2200" dirty="0" err="1" smtClean="0"/>
              <a:t>computeADS</a:t>
            </a:r>
            <a:r>
              <a:rPr lang="en-US" altLang="zh-CN" sz="2200" dirty="0" smtClean="0"/>
              <a:t> and FIDES</a:t>
            </a:r>
          </a:p>
          <a:p>
            <a:pPr lvl="1"/>
            <a:r>
              <a:rPr lang="en-US" altLang="zh-CN" sz="2200" dirty="0"/>
              <a:t>t</a:t>
            </a:r>
            <a:r>
              <a:rPr lang="en-US" altLang="zh-CN" sz="2200" dirty="0" smtClean="0"/>
              <a:t>est the </a:t>
            </a:r>
            <a:r>
              <a:rPr lang="en-US" altLang="zh-CN" sz="2200" dirty="0" smtClean="0">
                <a:solidFill>
                  <a:srgbClr val="FF0000"/>
                </a:solidFill>
              </a:rPr>
              <a:t>efficiency</a:t>
            </a:r>
            <a:r>
              <a:rPr lang="en-US" altLang="zh-CN" sz="2200" dirty="0" smtClean="0"/>
              <a:t> of </a:t>
            </a:r>
            <a:r>
              <a:rPr lang="en-US" altLang="zh-CN" sz="2200" dirty="0" err="1" smtClean="0"/>
              <a:t>computeADS</a:t>
            </a:r>
            <a:r>
              <a:rPr lang="en-US" altLang="zh-CN" sz="2200" dirty="0" smtClean="0"/>
              <a:t> and FIDES</a:t>
            </a:r>
          </a:p>
        </p:txBody>
      </p:sp>
    </p:spTree>
    <p:extLst>
      <p:ext uri="{BB962C8B-B14F-4D97-AF65-F5344CB8AC3E}">
        <p14:creationId xmlns:p14="http://schemas.microsoft.com/office/powerpoint/2010/main" val="3403515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dirty="0" smtClean="0"/>
              <a:t>Verification of ECP</a:t>
            </a:r>
            <a:endParaRPr lang="zh-CN" altLang="en-US" dirty="0"/>
          </a:p>
        </p:txBody>
      </p:sp>
      <p:sp>
        <p:nvSpPr>
          <p:cNvPr id="3" name="内容占位符 2"/>
          <p:cNvSpPr>
            <a:spLocks noGrp="1"/>
          </p:cNvSpPr>
          <p:nvPr>
            <p:ph idx="1"/>
          </p:nvPr>
        </p:nvSpPr>
        <p:spPr>
          <a:xfrm>
            <a:off x="374650" y="2261079"/>
            <a:ext cx="8394700" cy="1895767"/>
          </a:xfrm>
        </p:spPr>
        <p:txBody>
          <a:bodyPr>
            <a:normAutofit/>
          </a:bodyPr>
          <a:lstStyle/>
          <a:p>
            <a:r>
              <a:rPr lang="en-US" altLang="zh-CN" sz="2400" dirty="0" smtClean="0">
                <a:latin typeface="Arial" panose="020B0604020202020204" pitchFamily="34" charset="0"/>
              </a:rPr>
              <a:t>Proportion of edges that satisfy ECP</a:t>
            </a:r>
          </a:p>
          <a:p>
            <a:pPr lvl="1"/>
            <a:r>
              <a:rPr lang="en-US" altLang="zh-CN" dirty="0" smtClean="0">
                <a:solidFill>
                  <a:srgbClr val="FF0000"/>
                </a:solidFill>
                <a:latin typeface="Arial" panose="020B0604020202020204" pitchFamily="34" charset="0"/>
              </a:rPr>
              <a:t>96%</a:t>
            </a:r>
            <a:r>
              <a:rPr lang="en-US" altLang="zh-CN" dirty="0" smtClean="0">
                <a:latin typeface="Arial" panose="020B0604020202020204" pitchFamily="34" charset="0"/>
              </a:rPr>
              <a:t> on </a:t>
            </a:r>
            <a:r>
              <a:rPr lang="en-US" altLang="zh-CN" dirty="0" err="1" smtClean="0">
                <a:latin typeface="Arial" panose="020B0604020202020204" pitchFamily="34" charset="0"/>
              </a:rPr>
              <a:t>BJData</a:t>
            </a:r>
            <a:endParaRPr lang="en-US" altLang="zh-CN" dirty="0" smtClean="0">
              <a:latin typeface="Arial" panose="020B0604020202020204" pitchFamily="34" charset="0"/>
            </a:endParaRPr>
          </a:p>
          <a:p>
            <a:pPr lvl="1"/>
            <a:r>
              <a:rPr lang="en-US" altLang="zh-CN" dirty="0" smtClean="0">
                <a:solidFill>
                  <a:srgbClr val="FF0000"/>
                </a:solidFill>
                <a:latin typeface="Arial" panose="020B0604020202020204" pitchFamily="34" charset="0"/>
              </a:rPr>
              <a:t>90%</a:t>
            </a:r>
            <a:r>
              <a:rPr lang="en-US" altLang="zh-CN" dirty="0" smtClean="0">
                <a:latin typeface="Arial" panose="020B0604020202020204" pitchFamily="34" charset="0"/>
              </a:rPr>
              <a:t> on average on </a:t>
            </a:r>
            <a:r>
              <a:rPr lang="en-US" altLang="zh-CN" dirty="0" err="1" smtClean="0">
                <a:latin typeface="Arial" panose="020B0604020202020204" pitchFamily="34" charset="0"/>
              </a:rPr>
              <a:t>SYNData</a:t>
            </a:r>
            <a:endParaRPr lang="en-US" altLang="zh-CN" dirty="0" smtClean="0">
              <a:latin typeface="Arial" panose="020B0604020202020204" pitchFamily="34" charset="0"/>
            </a:endParaRPr>
          </a:p>
        </p:txBody>
      </p:sp>
      <p:sp>
        <p:nvSpPr>
          <p:cNvPr id="4" name="灯片编号占位符 3"/>
          <p:cNvSpPr>
            <a:spLocks noGrp="1"/>
          </p:cNvSpPr>
          <p:nvPr>
            <p:ph type="sldNum" sz="quarter" idx="12"/>
          </p:nvPr>
        </p:nvSpPr>
        <p:spPr/>
        <p:txBody>
          <a:bodyPr/>
          <a:lstStyle/>
          <a:p>
            <a:fld id="{E3756F1F-84DF-4859-8AE8-4B3E0E674450}" type="slidenum">
              <a:rPr lang="zh-CN" altLang="en-US" smtClean="0"/>
              <a:pPr/>
              <a:t>21</a:t>
            </a:fld>
            <a:endParaRPr lang="zh-CN" altLang="en-US" dirty="0"/>
          </a:p>
        </p:txBody>
      </p:sp>
      <p:sp>
        <p:nvSpPr>
          <p:cNvPr id="6" name="内容占位符 2"/>
          <p:cNvSpPr txBox="1">
            <a:spLocks/>
          </p:cNvSpPr>
          <p:nvPr/>
        </p:nvSpPr>
        <p:spPr bwMode="auto">
          <a:xfrm>
            <a:off x="374650" y="4054370"/>
            <a:ext cx="8394700" cy="1152000"/>
          </a:xfrm>
          <a:prstGeom prst="rect">
            <a:avLst/>
          </a:prstGeom>
          <a:solidFill>
            <a:srgbClr val="FEF2E2"/>
          </a:solidFill>
          <a:ln w="19050">
            <a:solidFill>
              <a:srgbClr val="000000">
                <a:alpha val="50196"/>
              </a:srgbClr>
            </a:solidFill>
            <a:miter lim="800000"/>
            <a:headEnd/>
            <a:tailEnd/>
          </a:ln>
        </p:spPr>
        <p:txBody>
          <a:bodyPr anchor="ctr"/>
          <a:lstStyle/>
          <a:p>
            <a:pPr indent="-342900" algn="ctr" eaLnBrk="0" hangingPunct="0">
              <a:spcBef>
                <a:spcPct val="20000"/>
              </a:spcBef>
              <a:defRPr/>
            </a:pPr>
            <a:r>
              <a:rPr lang="en-US" altLang="zh-CN" kern="0" dirty="0" smtClean="0">
                <a:latin typeface="Arial" panose="020B0604020202020204" pitchFamily="34" charset="0"/>
                <a:ea typeface="黑体" pitchFamily="49" charset="-122"/>
                <a:cs typeface="Arial" panose="020B0604020202020204" pitchFamily="34" charset="0"/>
              </a:rPr>
              <a:t>ECP is quite </a:t>
            </a:r>
            <a:r>
              <a:rPr lang="en-US" altLang="zh-CN" kern="0" dirty="0" smtClean="0">
                <a:solidFill>
                  <a:srgbClr val="FF0000"/>
                </a:solidFill>
                <a:latin typeface="Arial" panose="020B0604020202020204" pitchFamily="34" charset="0"/>
                <a:ea typeface="黑体" pitchFamily="49" charset="-122"/>
                <a:cs typeface="Arial" panose="020B0604020202020204" pitchFamily="34" charset="0"/>
              </a:rPr>
              <a:t>common</a:t>
            </a:r>
            <a:r>
              <a:rPr lang="en-US" altLang="zh-CN" kern="0" dirty="0" smtClean="0">
                <a:latin typeface="Arial" panose="020B0604020202020204" pitchFamily="34" charset="0"/>
                <a:ea typeface="黑体" pitchFamily="49" charset="-122"/>
                <a:cs typeface="Arial" panose="020B0604020202020204" pitchFamily="34" charset="0"/>
              </a:rPr>
              <a:t> on both real-life and synthetic temporal graphs.</a:t>
            </a:r>
          </a:p>
          <a:p>
            <a:pPr indent="-342900" algn="ctr" eaLnBrk="0" hangingPunct="0">
              <a:spcBef>
                <a:spcPct val="20000"/>
              </a:spcBef>
              <a:defRPr/>
            </a:pPr>
            <a:endParaRPr lang="en-US" altLang="zh-CN" kern="0" baseline="-25000" dirty="0">
              <a:latin typeface="Arial" panose="020B0604020202020204" pitchFamily="34" charset="0"/>
              <a:ea typeface="黑体" pitchFamily="49" charset="-122"/>
              <a:cs typeface="Arial" panose="020B0604020202020204" pitchFamily="34" charset="0"/>
            </a:endParaRPr>
          </a:p>
          <a:p>
            <a:pPr indent="-342900" algn="ctr" eaLnBrk="0" hangingPunct="0">
              <a:spcBef>
                <a:spcPct val="20000"/>
              </a:spcBef>
              <a:defRPr/>
            </a:pPr>
            <a:r>
              <a:rPr lang="en-US" altLang="zh-CN" kern="0" dirty="0">
                <a:latin typeface="Arial" panose="020B0604020202020204" pitchFamily="34" charset="0"/>
                <a:ea typeface="黑体" pitchFamily="49" charset="-122"/>
                <a:cs typeface="Arial" panose="020B0604020202020204" pitchFamily="34" charset="0"/>
              </a:rPr>
              <a:t>The characteristics based on ECP </a:t>
            </a:r>
            <a:r>
              <a:rPr lang="en-US" altLang="zh-CN" kern="0" dirty="0">
                <a:solidFill>
                  <a:srgbClr val="FF0000"/>
                </a:solidFill>
                <a:latin typeface="Arial" panose="020B0604020202020204" pitchFamily="34" charset="0"/>
                <a:ea typeface="黑体" pitchFamily="49" charset="-122"/>
                <a:cs typeface="Arial" panose="020B0604020202020204" pitchFamily="34" charset="0"/>
              </a:rPr>
              <a:t>work</a:t>
            </a:r>
            <a:r>
              <a:rPr lang="en-US" altLang="zh-CN" kern="0" dirty="0">
                <a:latin typeface="Arial" panose="020B0604020202020204" pitchFamily="34" charset="0"/>
                <a:ea typeface="黑体" pitchFamily="49" charset="-122"/>
                <a:cs typeface="Arial" panose="020B0604020202020204" pitchFamily="34" charset="0"/>
              </a:rPr>
              <a:t>, though ECP is </a:t>
            </a:r>
            <a:r>
              <a:rPr lang="en-US" altLang="zh-CN" kern="0" dirty="0">
                <a:solidFill>
                  <a:srgbClr val="FF0000"/>
                </a:solidFill>
                <a:latin typeface="Arial" panose="020B0604020202020204" pitchFamily="34" charset="0"/>
                <a:ea typeface="黑体" pitchFamily="49" charset="-122"/>
                <a:cs typeface="Arial" panose="020B0604020202020204" pitchFamily="34" charset="0"/>
              </a:rPr>
              <a:t>not completely satisfied</a:t>
            </a:r>
            <a:r>
              <a:rPr lang="en-US" altLang="zh-CN" kern="0" dirty="0" smtClean="0">
                <a:latin typeface="Arial" panose="020B0604020202020204" pitchFamily="34" charset="0"/>
                <a:ea typeface="黑体" pitchFamily="49" charset="-122"/>
                <a:cs typeface="Arial" panose="020B0604020202020204" pitchFamily="34" charset="0"/>
              </a:rPr>
              <a:t>.</a:t>
            </a:r>
            <a:endParaRPr lang="en-US" altLang="zh-CN" kern="0" dirty="0">
              <a:latin typeface="Arial" panose="020B0604020202020204" pitchFamily="34" charset="0"/>
              <a:ea typeface="黑体" pitchFamily="49" charset="-122"/>
              <a:cs typeface="Arial" panose="020B0604020202020204" pitchFamily="34" charset="0"/>
            </a:endParaRPr>
          </a:p>
        </p:txBody>
      </p:sp>
      <p:sp>
        <p:nvSpPr>
          <p:cNvPr id="8" name="内容占位符 2"/>
          <p:cNvSpPr txBox="1">
            <a:spLocks/>
          </p:cNvSpPr>
          <p:nvPr/>
        </p:nvSpPr>
        <p:spPr>
          <a:xfrm>
            <a:off x="374650" y="1068658"/>
            <a:ext cx="8394700" cy="953284"/>
          </a:xfrm>
          <a:prstGeom prst="rect">
            <a:avLst/>
          </a:prstGeom>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600" kern="1200">
                <a:solidFill>
                  <a:schemeClr val="tx1"/>
                </a:solidFill>
                <a:latin typeface="Arial" panose="020B0604020202020204" pitchFamily="34" charset="0"/>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200" kern="1200">
                <a:solidFill>
                  <a:schemeClr val="tx1"/>
                </a:solidFill>
                <a:latin typeface="Arial" panose="020B0604020202020204" pitchFamily="34" charset="0"/>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200" kern="1200">
                <a:solidFill>
                  <a:schemeClr val="tx1"/>
                </a:solidFill>
                <a:latin typeface="Arial" panose="020B0604020202020204" pitchFamily="34" charset="0"/>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2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smtClean="0"/>
              <a:t>Edge </a:t>
            </a:r>
            <a:r>
              <a:rPr lang="en-US" altLang="zh-CN" sz="2400" dirty="0"/>
              <a:t>weights evolve in a convergent way </a:t>
            </a:r>
            <a:endParaRPr lang="en-US" altLang="zh-CN" sz="2400" dirty="0" smtClean="0"/>
          </a:p>
          <a:p>
            <a:pPr lvl="1"/>
            <a:r>
              <a:rPr lang="en-US" altLang="zh-CN" dirty="0"/>
              <a:t>t</a:t>
            </a:r>
            <a:r>
              <a:rPr lang="en-US" altLang="zh-CN" dirty="0" smtClean="0"/>
              <a:t>o what degree does ECP hold in temporal graphs?</a:t>
            </a:r>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5264" y="2651167"/>
            <a:ext cx="3951690" cy="773978"/>
          </a:xfrm>
          <a:prstGeom prst="rect">
            <a:avLst/>
          </a:prstGeom>
        </p:spPr>
      </p:pic>
    </p:spTree>
    <p:extLst>
      <p:ext uri="{BB962C8B-B14F-4D97-AF65-F5344CB8AC3E}">
        <p14:creationId xmlns:p14="http://schemas.microsoft.com/office/powerpoint/2010/main" val="1867842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9293" y="4116163"/>
            <a:ext cx="7185414" cy="2628000"/>
          </a:xfrm>
          <a:prstGeom prst="rect">
            <a:avLst/>
          </a:prstGeom>
        </p:spPr>
      </p:pic>
      <p:sp>
        <p:nvSpPr>
          <p:cNvPr id="2" name="标题 1"/>
          <p:cNvSpPr>
            <a:spLocks noGrp="1"/>
          </p:cNvSpPr>
          <p:nvPr>
            <p:ph type="title"/>
          </p:nvPr>
        </p:nvSpPr>
        <p:spPr/>
        <p:txBody>
          <a:bodyPr/>
          <a:lstStyle/>
          <a:p>
            <a:r>
              <a:rPr lang="en-US" altLang="zh-CN" dirty="0" smtClean="0"/>
              <a:t>Algorithms </a:t>
            </a:r>
            <a:r>
              <a:rPr lang="en-US" altLang="zh-CN" dirty="0" err="1" smtClean="0"/>
              <a:t>computeADS</a:t>
            </a:r>
            <a:r>
              <a:rPr lang="en-US" altLang="zh-CN" dirty="0" smtClean="0"/>
              <a:t> vs. </a:t>
            </a:r>
            <a:r>
              <a:rPr lang="en-US" altLang="zh-CN" dirty="0" err="1" smtClean="0"/>
              <a:t>topDown</a:t>
            </a:r>
            <a:endParaRPr lang="zh-CN" altLang="en-US" dirty="0"/>
          </a:p>
        </p:txBody>
      </p:sp>
      <p:sp>
        <p:nvSpPr>
          <p:cNvPr id="4" name="灯片编号占位符 3"/>
          <p:cNvSpPr>
            <a:spLocks noGrp="1"/>
          </p:cNvSpPr>
          <p:nvPr>
            <p:ph type="sldNum" sz="quarter" idx="12"/>
          </p:nvPr>
        </p:nvSpPr>
        <p:spPr/>
        <p:txBody>
          <a:bodyPr/>
          <a:lstStyle/>
          <a:p>
            <a:fld id="{E3756F1F-84DF-4859-8AE8-4B3E0E674450}" type="slidenum">
              <a:rPr lang="zh-CN" altLang="en-US" smtClean="0"/>
              <a:pPr/>
              <a:t>22</a:t>
            </a:fld>
            <a:endParaRPr lang="zh-CN" altLang="en-US" dirty="0"/>
          </a:p>
        </p:txBody>
      </p:sp>
      <p:sp>
        <p:nvSpPr>
          <p:cNvPr id="8" name="内容占位符 2"/>
          <p:cNvSpPr txBox="1">
            <a:spLocks/>
          </p:cNvSpPr>
          <p:nvPr/>
        </p:nvSpPr>
        <p:spPr bwMode="auto">
          <a:xfrm>
            <a:off x="374650" y="3630816"/>
            <a:ext cx="8394700" cy="449866"/>
          </a:xfrm>
          <a:prstGeom prst="rect">
            <a:avLst/>
          </a:prstGeom>
          <a:solidFill>
            <a:srgbClr val="FEF2E2"/>
          </a:solidFill>
          <a:ln w="19050">
            <a:solidFill>
              <a:srgbClr val="000000">
                <a:alpha val="50196"/>
              </a:srgbClr>
            </a:solidFill>
            <a:miter lim="800000"/>
            <a:headEnd/>
            <a:tailEnd/>
          </a:ln>
        </p:spPr>
        <p:txBody>
          <a:bodyPr anchor="ctr"/>
          <a:lstStyle/>
          <a:p>
            <a:pPr indent="-342900" algn="ctr" eaLnBrk="0" hangingPunct="0">
              <a:spcBef>
                <a:spcPct val="20000"/>
              </a:spcBef>
              <a:defRPr/>
            </a:pPr>
            <a:r>
              <a:rPr lang="en-US" altLang="zh-CN" kern="0" dirty="0" smtClean="0">
                <a:solidFill>
                  <a:srgbClr val="000000"/>
                </a:solidFill>
                <a:latin typeface="Arial" panose="020B0604020202020204" pitchFamily="34" charset="0"/>
                <a:ea typeface="黑体" pitchFamily="49" charset="-122"/>
                <a:cs typeface="Arial" panose="020B0604020202020204" pitchFamily="34" charset="0"/>
              </a:rPr>
              <a:t>Algorithm </a:t>
            </a:r>
            <a:r>
              <a:rPr lang="en-US" altLang="zh-CN" kern="0" dirty="0" err="1" smtClean="0">
                <a:solidFill>
                  <a:srgbClr val="000000"/>
                </a:solidFill>
                <a:latin typeface="Arial" panose="020B0604020202020204" pitchFamily="34" charset="0"/>
                <a:ea typeface="黑体" pitchFamily="49" charset="-122"/>
                <a:cs typeface="Arial" panose="020B0604020202020204" pitchFamily="34" charset="0"/>
              </a:rPr>
              <a:t>computeADS</a:t>
            </a:r>
            <a:r>
              <a:rPr lang="en-US" altLang="zh-CN" kern="0" dirty="0" smtClean="0">
                <a:solidFill>
                  <a:srgbClr val="000000"/>
                </a:solidFill>
                <a:latin typeface="Arial" panose="020B0604020202020204" pitchFamily="34" charset="0"/>
                <a:ea typeface="黑体" pitchFamily="49" charset="-122"/>
                <a:cs typeface="Arial" panose="020B0604020202020204" pitchFamily="34" charset="0"/>
              </a:rPr>
              <a:t> is </a:t>
            </a:r>
            <a:r>
              <a:rPr lang="en-US" altLang="zh-CN" kern="0" dirty="0" smtClean="0">
                <a:solidFill>
                  <a:srgbClr val="FF0000"/>
                </a:solidFill>
                <a:latin typeface="Arial" panose="020B0604020202020204" pitchFamily="34" charset="0"/>
                <a:ea typeface="黑体" pitchFamily="49" charset="-122"/>
                <a:cs typeface="Arial" panose="020B0604020202020204" pitchFamily="34" charset="0"/>
              </a:rPr>
              <a:t>better</a:t>
            </a:r>
            <a:r>
              <a:rPr lang="en-US" altLang="zh-CN" kern="0" dirty="0" smtClean="0">
                <a:solidFill>
                  <a:srgbClr val="000000"/>
                </a:solidFill>
                <a:latin typeface="Arial" panose="020B0604020202020204" pitchFamily="34" charset="0"/>
                <a:ea typeface="黑体" pitchFamily="49" charset="-122"/>
                <a:cs typeface="Arial" panose="020B0604020202020204" pitchFamily="34" charset="0"/>
              </a:rPr>
              <a:t> than </a:t>
            </a:r>
            <a:r>
              <a:rPr lang="en-US" altLang="zh-CN" kern="0" dirty="0" err="1" smtClean="0">
                <a:solidFill>
                  <a:srgbClr val="000000"/>
                </a:solidFill>
                <a:latin typeface="Arial" panose="020B0604020202020204" pitchFamily="34" charset="0"/>
                <a:ea typeface="黑体" pitchFamily="49" charset="-122"/>
                <a:cs typeface="Arial" panose="020B0604020202020204" pitchFamily="34" charset="0"/>
              </a:rPr>
              <a:t>topDown</a:t>
            </a:r>
            <a:r>
              <a:rPr lang="en-US" altLang="zh-CN" kern="0" dirty="0" smtClean="0">
                <a:solidFill>
                  <a:srgbClr val="000000"/>
                </a:solidFill>
                <a:latin typeface="Arial" panose="020B0604020202020204" pitchFamily="34" charset="0"/>
                <a:ea typeface="黑体" pitchFamily="49" charset="-122"/>
                <a:cs typeface="Arial" panose="020B0604020202020204" pitchFamily="34" charset="0"/>
              </a:rPr>
              <a:t> in </a:t>
            </a:r>
            <a:r>
              <a:rPr lang="en-US" altLang="zh-CN" kern="0" dirty="0">
                <a:solidFill>
                  <a:srgbClr val="000000"/>
                </a:solidFill>
                <a:latin typeface="Arial" panose="020B0604020202020204" pitchFamily="34" charset="0"/>
                <a:ea typeface="黑体" pitchFamily="49" charset="-122"/>
                <a:cs typeface="Arial" panose="020B0604020202020204" pitchFamily="34" charset="0"/>
              </a:rPr>
              <a:t>both </a:t>
            </a:r>
            <a:r>
              <a:rPr lang="en-US" altLang="zh-CN" kern="0" dirty="0">
                <a:solidFill>
                  <a:srgbClr val="FF0000"/>
                </a:solidFill>
                <a:latin typeface="Arial" panose="020B0604020202020204" pitchFamily="34" charset="0"/>
                <a:ea typeface="黑体" pitchFamily="49" charset="-122"/>
                <a:cs typeface="Arial" panose="020B0604020202020204" pitchFamily="34" charset="0"/>
              </a:rPr>
              <a:t>quality</a:t>
            </a:r>
            <a:r>
              <a:rPr lang="en-US" altLang="zh-CN" kern="0" dirty="0">
                <a:solidFill>
                  <a:srgbClr val="000000"/>
                </a:solidFill>
                <a:latin typeface="Arial" panose="020B0604020202020204" pitchFamily="34" charset="0"/>
                <a:ea typeface="黑体" pitchFamily="49" charset="-122"/>
                <a:cs typeface="Arial" panose="020B0604020202020204" pitchFamily="34" charset="0"/>
              </a:rPr>
              <a:t> </a:t>
            </a:r>
            <a:r>
              <a:rPr lang="en-US" altLang="zh-CN" kern="0" dirty="0" smtClean="0">
                <a:solidFill>
                  <a:srgbClr val="000000"/>
                </a:solidFill>
                <a:latin typeface="Arial" panose="020B0604020202020204" pitchFamily="34" charset="0"/>
                <a:ea typeface="黑体" pitchFamily="49" charset="-122"/>
                <a:cs typeface="Arial" panose="020B0604020202020204" pitchFamily="34" charset="0"/>
              </a:rPr>
              <a:t>and </a:t>
            </a:r>
            <a:r>
              <a:rPr lang="en-US" altLang="zh-CN" kern="0" dirty="0" smtClean="0">
                <a:solidFill>
                  <a:srgbClr val="FF0000"/>
                </a:solidFill>
                <a:latin typeface="Arial" panose="020B0604020202020204" pitchFamily="34" charset="0"/>
                <a:ea typeface="黑体" pitchFamily="49" charset="-122"/>
                <a:cs typeface="Arial" panose="020B0604020202020204" pitchFamily="34" charset="0"/>
              </a:rPr>
              <a:t>efficiency</a:t>
            </a:r>
            <a:r>
              <a:rPr lang="en-US" altLang="zh-CN" kern="0" dirty="0" smtClean="0">
                <a:solidFill>
                  <a:srgbClr val="000000"/>
                </a:solidFill>
                <a:latin typeface="Arial" panose="020B0604020202020204" pitchFamily="34" charset="0"/>
                <a:ea typeface="黑体" pitchFamily="49" charset="-122"/>
                <a:cs typeface="Arial" panose="020B0604020202020204" pitchFamily="34" charset="0"/>
              </a:rPr>
              <a:t>.</a:t>
            </a:r>
          </a:p>
        </p:txBody>
      </p:sp>
      <p:sp>
        <p:nvSpPr>
          <p:cNvPr id="11" name="文本框 10"/>
          <p:cNvSpPr txBox="1"/>
          <p:nvPr/>
        </p:nvSpPr>
        <p:spPr>
          <a:xfrm>
            <a:off x="7685759" y="6477330"/>
            <a:ext cx="1007768" cy="307777"/>
          </a:xfrm>
          <a:prstGeom prst="rect">
            <a:avLst/>
          </a:prstGeom>
          <a:noFill/>
        </p:spPr>
        <p:txBody>
          <a:bodyPr wrap="square" rtlCol="0">
            <a:spAutoFit/>
          </a:bodyPr>
          <a:lstStyle/>
          <a:p>
            <a:r>
              <a:rPr lang="en-US" altLang="zh-CN" sz="1400" dirty="0" err="1" smtClean="0">
                <a:latin typeface="Arial" panose="020B0604020202020204" pitchFamily="34" charset="0"/>
                <a:cs typeface="Arial" panose="020B0604020202020204" pitchFamily="34" charset="0"/>
              </a:rPr>
              <a:t>SYNData</a:t>
            </a:r>
            <a:endParaRPr lang="zh-CN" altLang="en-US" sz="1400" dirty="0">
              <a:latin typeface="Arial" panose="020B0604020202020204" pitchFamily="34" charset="0"/>
              <a:cs typeface="Arial" panose="020B0604020202020204" pitchFamily="34" charset="0"/>
            </a:endParaRPr>
          </a:p>
        </p:txBody>
      </p:sp>
      <p:sp>
        <p:nvSpPr>
          <p:cNvPr id="12" name="文本框 11"/>
          <p:cNvSpPr txBox="1"/>
          <p:nvPr/>
        </p:nvSpPr>
        <p:spPr>
          <a:xfrm>
            <a:off x="822343" y="6454843"/>
            <a:ext cx="979161" cy="307777"/>
          </a:xfrm>
          <a:prstGeom prst="rect">
            <a:avLst/>
          </a:prstGeom>
          <a:noFill/>
        </p:spPr>
        <p:txBody>
          <a:bodyPr wrap="square" rtlCol="0">
            <a:spAutoFit/>
          </a:bodyPr>
          <a:lstStyle/>
          <a:p>
            <a:r>
              <a:rPr lang="en-US" altLang="zh-CN" sz="1400" dirty="0" err="1" smtClean="0">
                <a:latin typeface="Arial" panose="020B0604020202020204" pitchFamily="34" charset="0"/>
                <a:cs typeface="Arial" panose="020B0604020202020204" pitchFamily="34" charset="0"/>
              </a:rPr>
              <a:t>SYNData</a:t>
            </a:r>
            <a:endParaRPr lang="zh-CN" altLang="en-US" sz="1400" dirty="0">
              <a:latin typeface="Arial" panose="020B0604020202020204" pitchFamily="34" charset="0"/>
              <a:cs typeface="Arial" panose="020B0604020202020204" pitchFamily="34" charset="0"/>
            </a:endParaRPr>
          </a:p>
        </p:txBody>
      </p:sp>
      <p:pic>
        <p:nvPicPr>
          <p:cNvPr id="15" name="图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0694" y="985269"/>
            <a:ext cx="7342612" cy="2628000"/>
          </a:xfrm>
          <a:prstGeom prst="rect">
            <a:avLst/>
          </a:prstGeom>
        </p:spPr>
      </p:pic>
      <p:sp>
        <p:nvSpPr>
          <p:cNvPr id="17" name="文本框 16"/>
          <p:cNvSpPr txBox="1"/>
          <p:nvPr/>
        </p:nvSpPr>
        <p:spPr>
          <a:xfrm>
            <a:off x="781400" y="3328502"/>
            <a:ext cx="815388" cy="307777"/>
          </a:xfrm>
          <a:prstGeom prst="rect">
            <a:avLst/>
          </a:prstGeom>
          <a:noFill/>
        </p:spPr>
        <p:txBody>
          <a:bodyPr wrap="square" rtlCol="0">
            <a:spAutoFit/>
          </a:bodyPr>
          <a:lstStyle/>
          <a:p>
            <a:r>
              <a:rPr lang="en-US" altLang="zh-CN" sz="1400" dirty="0" err="1">
                <a:latin typeface="Arial" panose="020B0604020202020204" pitchFamily="34" charset="0"/>
                <a:cs typeface="Arial" panose="020B0604020202020204" pitchFamily="34" charset="0"/>
              </a:rPr>
              <a:t>BJData</a:t>
            </a:r>
            <a:endParaRPr lang="zh-CN" altLang="en-US" sz="1400" dirty="0">
              <a:latin typeface="Arial" panose="020B0604020202020204" pitchFamily="34" charset="0"/>
              <a:cs typeface="Arial" panose="020B0604020202020204" pitchFamily="34" charset="0"/>
            </a:endParaRPr>
          </a:p>
        </p:txBody>
      </p:sp>
      <p:sp>
        <p:nvSpPr>
          <p:cNvPr id="18" name="文本框 17"/>
          <p:cNvSpPr txBox="1"/>
          <p:nvPr/>
        </p:nvSpPr>
        <p:spPr>
          <a:xfrm>
            <a:off x="5305430" y="1491647"/>
            <a:ext cx="1078173" cy="338554"/>
          </a:xfrm>
          <a:prstGeom prst="rect">
            <a:avLst/>
          </a:prstGeom>
          <a:noFill/>
        </p:spPr>
        <p:txBody>
          <a:bodyPr wrap="square" rtlCol="0">
            <a:spAutoFit/>
          </a:bodyPr>
          <a:lstStyle/>
          <a:p>
            <a:r>
              <a:rPr lang="en-US" altLang="zh-CN" sz="1600" dirty="0" err="1" smtClean="0">
                <a:latin typeface="Arial" panose="020B0604020202020204" pitchFamily="34" charset="0"/>
                <a:cs typeface="Arial" panose="020B0604020202020204" pitchFamily="34" charset="0"/>
              </a:rPr>
              <a:t>SYNData</a:t>
            </a:r>
            <a:endParaRPr lang="zh-CN" altLang="en-US" sz="1600" dirty="0">
              <a:latin typeface="Arial" panose="020B0604020202020204" pitchFamily="34" charset="0"/>
              <a:cs typeface="Arial" panose="020B0604020202020204" pitchFamily="34" charset="0"/>
            </a:endParaRPr>
          </a:p>
        </p:txBody>
      </p:sp>
      <p:sp>
        <p:nvSpPr>
          <p:cNvPr id="19" name="文本框 18"/>
          <p:cNvSpPr txBox="1"/>
          <p:nvPr/>
        </p:nvSpPr>
        <p:spPr>
          <a:xfrm>
            <a:off x="8161756" y="3326182"/>
            <a:ext cx="954357" cy="304827"/>
          </a:xfrm>
          <a:prstGeom prst="rect">
            <a:avLst/>
          </a:prstGeom>
          <a:noFill/>
        </p:spPr>
        <p:txBody>
          <a:bodyPr wrap="square" rtlCol="0">
            <a:spAutoFit/>
          </a:bodyPr>
          <a:lstStyle/>
          <a:p>
            <a:r>
              <a:rPr lang="en-US" altLang="zh-CN" sz="1400" dirty="0" err="1" smtClean="0">
                <a:latin typeface="Arial" panose="020B0604020202020204" pitchFamily="34" charset="0"/>
                <a:cs typeface="Arial" panose="020B0604020202020204" pitchFamily="34" charset="0"/>
              </a:rPr>
              <a:t>SYNData</a:t>
            </a:r>
            <a:endParaRPr lang="zh-CN"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14513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Algorithms FIDES vs. MEDEN: quality</a:t>
            </a:r>
            <a:endParaRPr lang="zh-CN" altLang="en-US" dirty="0"/>
          </a:p>
        </p:txBody>
      </p:sp>
      <p:sp>
        <p:nvSpPr>
          <p:cNvPr id="4" name="灯片编号占位符 3"/>
          <p:cNvSpPr>
            <a:spLocks noGrp="1"/>
          </p:cNvSpPr>
          <p:nvPr>
            <p:ph type="sldNum" sz="quarter" idx="12"/>
          </p:nvPr>
        </p:nvSpPr>
        <p:spPr/>
        <p:txBody>
          <a:bodyPr/>
          <a:lstStyle/>
          <a:p>
            <a:fld id="{E3756F1F-84DF-4859-8AE8-4B3E0E674450}" type="slidenum">
              <a:rPr lang="zh-CN" altLang="en-US" smtClean="0"/>
              <a:pPr/>
              <a:t>23</a:t>
            </a:fld>
            <a:endParaRPr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1600" y="875712"/>
            <a:ext cx="3605199" cy="2628000"/>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1310" y="894763"/>
            <a:ext cx="3631417" cy="2628000"/>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3494" y="4172858"/>
            <a:ext cx="3617033" cy="2628000"/>
          </a:xfrm>
          <a:prstGeom prst="rect">
            <a:avLst/>
          </a:prstGeom>
        </p:spPr>
      </p:pic>
      <p:pic>
        <p:nvPicPr>
          <p:cNvPr id="8" name="图片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86574" y="4145562"/>
            <a:ext cx="3510325" cy="2628000"/>
          </a:xfrm>
          <a:prstGeom prst="rect">
            <a:avLst/>
          </a:prstGeom>
        </p:spPr>
      </p:pic>
      <p:sp>
        <p:nvSpPr>
          <p:cNvPr id="9" name="内容占位符 2"/>
          <p:cNvSpPr txBox="1">
            <a:spLocks/>
          </p:cNvSpPr>
          <p:nvPr/>
        </p:nvSpPr>
        <p:spPr bwMode="auto">
          <a:xfrm>
            <a:off x="374650" y="3507983"/>
            <a:ext cx="8394700" cy="691765"/>
          </a:xfrm>
          <a:prstGeom prst="rect">
            <a:avLst/>
          </a:prstGeom>
          <a:solidFill>
            <a:srgbClr val="FEF2E2"/>
          </a:solidFill>
          <a:ln w="19050">
            <a:solidFill>
              <a:srgbClr val="000000">
                <a:alpha val="50196"/>
              </a:srgbClr>
            </a:solidFill>
            <a:miter lim="800000"/>
            <a:headEnd/>
            <a:tailEnd/>
          </a:ln>
        </p:spPr>
        <p:txBody>
          <a:bodyPr anchor="ctr"/>
          <a:lstStyle/>
          <a:p>
            <a:pPr indent="-342900" algn="ctr" eaLnBrk="0" hangingPunct="0">
              <a:spcBef>
                <a:spcPct val="20000"/>
              </a:spcBef>
              <a:defRPr/>
            </a:pPr>
            <a:r>
              <a:rPr lang="en-US" altLang="zh-CN" kern="0" dirty="0" smtClean="0">
                <a:solidFill>
                  <a:srgbClr val="000000"/>
                </a:solidFill>
                <a:latin typeface="Arial" panose="020B0604020202020204" pitchFamily="34" charset="0"/>
                <a:ea typeface="黑体" pitchFamily="49" charset="-122"/>
                <a:cs typeface="Arial" panose="020B0604020202020204" pitchFamily="34" charset="0"/>
              </a:rPr>
              <a:t>Dense subgraphs found by FIDES are </a:t>
            </a:r>
            <a:r>
              <a:rPr lang="en-US" altLang="zh-CN" kern="0" dirty="0" smtClean="0">
                <a:solidFill>
                  <a:srgbClr val="FF0000"/>
                </a:solidFill>
                <a:latin typeface="Arial" panose="020B0604020202020204" pitchFamily="34" charset="0"/>
                <a:ea typeface="黑体" pitchFamily="49" charset="-122"/>
                <a:cs typeface="Arial" panose="020B0604020202020204" pitchFamily="34" charset="0"/>
              </a:rPr>
              <a:t>(+0.28%, -0.16%) better</a:t>
            </a:r>
            <a:r>
              <a:rPr lang="en-US" altLang="zh-CN" kern="0" dirty="0" smtClean="0">
                <a:solidFill>
                  <a:srgbClr val="000000"/>
                </a:solidFill>
                <a:latin typeface="Arial" panose="020B0604020202020204" pitchFamily="34" charset="0"/>
                <a:ea typeface="黑体" pitchFamily="49" charset="-122"/>
                <a:cs typeface="Arial" panose="020B0604020202020204" pitchFamily="34" charset="0"/>
              </a:rPr>
              <a:t> than those found by MEDEN on (</a:t>
            </a:r>
            <a:r>
              <a:rPr lang="en-US" altLang="zh-CN" kern="0" dirty="0" err="1" smtClean="0">
                <a:solidFill>
                  <a:srgbClr val="000000"/>
                </a:solidFill>
                <a:latin typeface="Arial" panose="020B0604020202020204" pitchFamily="34" charset="0"/>
                <a:ea typeface="黑体" pitchFamily="49" charset="-122"/>
                <a:cs typeface="Arial" panose="020B0604020202020204" pitchFamily="34" charset="0"/>
              </a:rPr>
              <a:t>BJData</a:t>
            </a:r>
            <a:r>
              <a:rPr lang="en-US" altLang="zh-CN" kern="0" dirty="0" smtClean="0">
                <a:solidFill>
                  <a:srgbClr val="000000"/>
                </a:solidFill>
                <a:latin typeface="Arial" panose="020B0604020202020204" pitchFamily="34" charset="0"/>
                <a:ea typeface="黑体" pitchFamily="49" charset="-122"/>
                <a:cs typeface="Arial" panose="020B0604020202020204" pitchFamily="34" charset="0"/>
              </a:rPr>
              <a:t>, </a:t>
            </a:r>
            <a:r>
              <a:rPr lang="en-US" altLang="zh-CN" kern="0" dirty="0" err="1" smtClean="0">
                <a:solidFill>
                  <a:srgbClr val="000000"/>
                </a:solidFill>
                <a:latin typeface="Arial" panose="020B0604020202020204" pitchFamily="34" charset="0"/>
                <a:ea typeface="黑体" pitchFamily="49" charset="-122"/>
                <a:cs typeface="Arial" panose="020B0604020202020204" pitchFamily="34" charset="0"/>
              </a:rPr>
              <a:t>SYNData</a:t>
            </a:r>
            <a:r>
              <a:rPr lang="en-US" altLang="zh-CN" kern="0" dirty="0" smtClean="0">
                <a:solidFill>
                  <a:srgbClr val="000000"/>
                </a:solidFill>
                <a:latin typeface="Arial" panose="020B0604020202020204" pitchFamily="34" charset="0"/>
                <a:ea typeface="黑体" pitchFamily="49" charset="-122"/>
                <a:cs typeface="Arial" panose="020B0604020202020204" pitchFamily="34" charset="0"/>
              </a:rPr>
              <a:t>).</a:t>
            </a:r>
          </a:p>
        </p:txBody>
      </p:sp>
      <p:sp>
        <p:nvSpPr>
          <p:cNvPr id="3" name="文本框 2"/>
          <p:cNvSpPr txBox="1"/>
          <p:nvPr/>
        </p:nvSpPr>
        <p:spPr>
          <a:xfrm>
            <a:off x="1617608" y="4671572"/>
            <a:ext cx="1794333" cy="338554"/>
          </a:xfrm>
          <a:prstGeom prst="rect">
            <a:avLst/>
          </a:prstGeom>
          <a:noFill/>
        </p:spPr>
        <p:txBody>
          <a:bodyPr wrap="square" rtlCol="0">
            <a:spAutoFit/>
          </a:bodyPr>
          <a:lstStyle/>
          <a:p>
            <a:r>
              <a:rPr lang="en-US" altLang="zh-CN" sz="1600" dirty="0" smtClean="0">
                <a:solidFill>
                  <a:srgbClr val="FF0000"/>
                </a:solidFill>
              </a:rPr>
              <a:t>NA: out of memory</a:t>
            </a:r>
            <a:endParaRPr lang="zh-CN" altLang="en-US" sz="1600" dirty="0">
              <a:solidFill>
                <a:srgbClr val="FF0000"/>
              </a:solidFill>
            </a:endParaRPr>
          </a:p>
        </p:txBody>
      </p:sp>
      <p:sp>
        <p:nvSpPr>
          <p:cNvPr id="19" name="文本框 18"/>
          <p:cNvSpPr txBox="1"/>
          <p:nvPr/>
        </p:nvSpPr>
        <p:spPr>
          <a:xfrm>
            <a:off x="7366150" y="6499270"/>
            <a:ext cx="1007768" cy="307777"/>
          </a:xfrm>
          <a:prstGeom prst="rect">
            <a:avLst/>
          </a:prstGeom>
          <a:noFill/>
        </p:spPr>
        <p:txBody>
          <a:bodyPr wrap="square" rtlCol="0">
            <a:spAutoFit/>
          </a:bodyPr>
          <a:lstStyle/>
          <a:p>
            <a:r>
              <a:rPr lang="en-US" altLang="zh-CN" sz="1400" dirty="0" err="1" smtClean="0">
                <a:latin typeface="Arial" panose="020B0604020202020204" pitchFamily="34" charset="0"/>
                <a:cs typeface="Arial" panose="020B0604020202020204" pitchFamily="34" charset="0"/>
              </a:rPr>
              <a:t>SYNData</a:t>
            </a:r>
            <a:endParaRPr lang="zh-CN" altLang="en-US" sz="1400" dirty="0">
              <a:latin typeface="Arial" panose="020B0604020202020204" pitchFamily="34" charset="0"/>
              <a:cs typeface="Arial" panose="020B0604020202020204" pitchFamily="34" charset="0"/>
            </a:endParaRPr>
          </a:p>
        </p:txBody>
      </p:sp>
      <p:sp>
        <p:nvSpPr>
          <p:cNvPr id="20" name="文本框 19"/>
          <p:cNvSpPr txBox="1"/>
          <p:nvPr/>
        </p:nvSpPr>
        <p:spPr>
          <a:xfrm>
            <a:off x="1046141" y="6477330"/>
            <a:ext cx="979161" cy="307777"/>
          </a:xfrm>
          <a:prstGeom prst="rect">
            <a:avLst/>
          </a:prstGeom>
          <a:noFill/>
        </p:spPr>
        <p:txBody>
          <a:bodyPr wrap="square" rtlCol="0">
            <a:spAutoFit/>
          </a:bodyPr>
          <a:lstStyle/>
          <a:p>
            <a:r>
              <a:rPr lang="en-US" altLang="zh-CN" sz="1400" dirty="0" err="1" smtClean="0">
                <a:latin typeface="Arial" panose="020B0604020202020204" pitchFamily="34" charset="0"/>
                <a:cs typeface="Arial" panose="020B0604020202020204" pitchFamily="34" charset="0"/>
              </a:rPr>
              <a:t>SYNData</a:t>
            </a:r>
            <a:endParaRPr lang="zh-CN" altLang="en-US" sz="1400" dirty="0">
              <a:latin typeface="Arial" panose="020B0604020202020204" pitchFamily="34" charset="0"/>
              <a:cs typeface="Arial" panose="020B0604020202020204" pitchFamily="34" charset="0"/>
            </a:endParaRPr>
          </a:p>
        </p:txBody>
      </p:sp>
      <p:sp>
        <p:nvSpPr>
          <p:cNvPr id="21" name="文本框 20"/>
          <p:cNvSpPr txBox="1"/>
          <p:nvPr/>
        </p:nvSpPr>
        <p:spPr>
          <a:xfrm>
            <a:off x="7558530" y="3195527"/>
            <a:ext cx="815388" cy="307777"/>
          </a:xfrm>
          <a:prstGeom prst="rect">
            <a:avLst/>
          </a:prstGeom>
          <a:noFill/>
        </p:spPr>
        <p:txBody>
          <a:bodyPr wrap="square" rtlCol="0">
            <a:spAutoFit/>
          </a:bodyPr>
          <a:lstStyle/>
          <a:p>
            <a:r>
              <a:rPr lang="en-US" altLang="zh-CN" sz="1400" dirty="0" err="1">
                <a:latin typeface="Arial" panose="020B0604020202020204" pitchFamily="34" charset="0"/>
                <a:cs typeface="Arial" panose="020B0604020202020204" pitchFamily="34" charset="0"/>
              </a:rPr>
              <a:t>BJData</a:t>
            </a:r>
            <a:endParaRPr lang="zh-CN" altLang="en-US" sz="1400" dirty="0">
              <a:latin typeface="Arial" panose="020B0604020202020204" pitchFamily="34" charset="0"/>
              <a:cs typeface="Arial" panose="020B0604020202020204" pitchFamily="34" charset="0"/>
            </a:endParaRPr>
          </a:p>
        </p:txBody>
      </p:sp>
      <p:sp>
        <p:nvSpPr>
          <p:cNvPr id="22" name="文本框 21"/>
          <p:cNvSpPr txBox="1"/>
          <p:nvPr/>
        </p:nvSpPr>
        <p:spPr>
          <a:xfrm>
            <a:off x="1046141" y="3204368"/>
            <a:ext cx="954357" cy="304827"/>
          </a:xfrm>
          <a:prstGeom prst="rect">
            <a:avLst/>
          </a:prstGeom>
          <a:noFill/>
        </p:spPr>
        <p:txBody>
          <a:bodyPr wrap="square" rtlCol="0">
            <a:spAutoFit/>
          </a:bodyPr>
          <a:lstStyle/>
          <a:p>
            <a:r>
              <a:rPr lang="en-US" altLang="zh-CN" sz="1400" dirty="0" err="1" smtClean="0">
                <a:latin typeface="Arial" panose="020B0604020202020204" pitchFamily="34" charset="0"/>
                <a:cs typeface="Arial" panose="020B0604020202020204" pitchFamily="34" charset="0"/>
              </a:rPr>
              <a:t>SYNData</a:t>
            </a:r>
            <a:endParaRPr lang="zh-CN"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5817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2562" y="4114102"/>
            <a:ext cx="3559438" cy="2628000"/>
          </a:xfrm>
          <a:prstGeom prst="rect">
            <a:avLst/>
          </a:prstGeom>
        </p:spPr>
      </p:pic>
      <p:sp>
        <p:nvSpPr>
          <p:cNvPr id="2" name="标题 1"/>
          <p:cNvSpPr>
            <a:spLocks noGrp="1"/>
          </p:cNvSpPr>
          <p:nvPr>
            <p:ph type="title"/>
          </p:nvPr>
        </p:nvSpPr>
        <p:spPr/>
        <p:txBody>
          <a:bodyPr>
            <a:normAutofit/>
          </a:bodyPr>
          <a:lstStyle/>
          <a:p>
            <a:r>
              <a:rPr lang="en-US" altLang="zh-CN" dirty="0" smtClean="0"/>
              <a:t>Algorithms </a:t>
            </a:r>
            <a:r>
              <a:rPr lang="en-US" altLang="zh-CN" dirty="0"/>
              <a:t>FIDES </a:t>
            </a:r>
            <a:r>
              <a:rPr lang="en-US" altLang="zh-CN" dirty="0" smtClean="0"/>
              <a:t>vs</a:t>
            </a:r>
            <a:r>
              <a:rPr lang="en-US" altLang="zh-CN" dirty="0"/>
              <a:t>. </a:t>
            </a:r>
            <a:r>
              <a:rPr lang="en-US" altLang="zh-CN" dirty="0" smtClean="0"/>
              <a:t>MEDEN: efficiency</a:t>
            </a:r>
            <a:endParaRPr lang="zh-CN" altLang="en-US" dirty="0"/>
          </a:p>
        </p:txBody>
      </p:sp>
      <p:sp>
        <p:nvSpPr>
          <p:cNvPr id="4" name="灯片编号占位符 3"/>
          <p:cNvSpPr>
            <a:spLocks noGrp="1"/>
          </p:cNvSpPr>
          <p:nvPr>
            <p:ph type="sldNum" sz="quarter" idx="12"/>
          </p:nvPr>
        </p:nvSpPr>
        <p:spPr/>
        <p:txBody>
          <a:bodyPr/>
          <a:lstStyle/>
          <a:p>
            <a:fld id="{E3756F1F-84DF-4859-8AE8-4B3E0E674450}" type="slidenum">
              <a:rPr lang="zh-CN" altLang="en-US" smtClean="0"/>
              <a:pPr/>
              <a:t>24</a:t>
            </a:fld>
            <a:endParaRPr lang="zh-CN" altLang="en-US" dirty="0"/>
          </a:p>
        </p:txBody>
      </p:sp>
      <p:sp>
        <p:nvSpPr>
          <p:cNvPr id="9" name="内容占位符 2"/>
          <p:cNvSpPr txBox="1">
            <a:spLocks/>
          </p:cNvSpPr>
          <p:nvPr/>
        </p:nvSpPr>
        <p:spPr bwMode="auto">
          <a:xfrm>
            <a:off x="310155" y="3617167"/>
            <a:ext cx="8523690" cy="503665"/>
          </a:xfrm>
          <a:prstGeom prst="rect">
            <a:avLst/>
          </a:prstGeom>
          <a:solidFill>
            <a:srgbClr val="FEF2E2"/>
          </a:solidFill>
          <a:ln w="19050">
            <a:solidFill>
              <a:srgbClr val="000000">
                <a:alpha val="50196"/>
              </a:srgbClr>
            </a:solidFill>
            <a:miter lim="800000"/>
            <a:headEnd/>
            <a:tailEnd/>
          </a:ln>
        </p:spPr>
        <p:txBody>
          <a:bodyPr anchor="ctr"/>
          <a:lstStyle/>
          <a:p>
            <a:pPr indent="-342900" algn="ctr" eaLnBrk="0" hangingPunct="0">
              <a:spcBef>
                <a:spcPct val="20000"/>
              </a:spcBef>
              <a:defRPr/>
            </a:pPr>
            <a:r>
              <a:rPr lang="en-US" altLang="zh-CN" kern="0" dirty="0" smtClean="0">
                <a:solidFill>
                  <a:srgbClr val="000000"/>
                </a:solidFill>
                <a:latin typeface="Arial" panose="020B0604020202020204" pitchFamily="34" charset="0"/>
                <a:ea typeface="黑体" pitchFamily="49" charset="-122"/>
                <a:cs typeface="Arial" panose="020B0604020202020204" pitchFamily="34" charset="0"/>
              </a:rPr>
              <a:t>FIDES is </a:t>
            </a:r>
            <a:r>
              <a:rPr lang="en-US" altLang="zh-CN" kern="0" dirty="0" smtClean="0">
                <a:solidFill>
                  <a:srgbClr val="FF0000"/>
                </a:solidFill>
                <a:latin typeface="Arial" panose="020B0604020202020204" pitchFamily="34" charset="0"/>
                <a:ea typeface="黑体" pitchFamily="49" charset="-122"/>
                <a:cs typeface="Arial" panose="020B0604020202020204" pitchFamily="34" charset="0"/>
              </a:rPr>
              <a:t>(2,980, 1,079) times faster</a:t>
            </a:r>
            <a:r>
              <a:rPr lang="en-US" altLang="zh-CN" kern="0" dirty="0" smtClean="0">
                <a:solidFill>
                  <a:srgbClr val="000000"/>
                </a:solidFill>
                <a:latin typeface="Arial" panose="020B0604020202020204" pitchFamily="34" charset="0"/>
                <a:ea typeface="黑体" pitchFamily="49" charset="-122"/>
                <a:cs typeface="Arial" panose="020B0604020202020204" pitchFamily="34" charset="0"/>
              </a:rPr>
              <a:t> than MEDEN on (</a:t>
            </a:r>
            <a:r>
              <a:rPr lang="en-US" altLang="zh-CN" kern="0" dirty="0" err="1" smtClean="0">
                <a:solidFill>
                  <a:srgbClr val="000000"/>
                </a:solidFill>
                <a:latin typeface="Arial" panose="020B0604020202020204" pitchFamily="34" charset="0"/>
                <a:ea typeface="黑体" pitchFamily="49" charset="-122"/>
                <a:cs typeface="Arial" panose="020B0604020202020204" pitchFamily="34" charset="0"/>
              </a:rPr>
              <a:t>BJData</a:t>
            </a:r>
            <a:r>
              <a:rPr lang="en-US" altLang="zh-CN" kern="0" dirty="0" smtClean="0">
                <a:solidFill>
                  <a:srgbClr val="000000"/>
                </a:solidFill>
                <a:latin typeface="Arial" panose="020B0604020202020204" pitchFamily="34" charset="0"/>
                <a:ea typeface="黑体" pitchFamily="49" charset="-122"/>
                <a:cs typeface="Arial" panose="020B0604020202020204" pitchFamily="34" charset="0"/>
              </a:rPr>
              <a:t>, </a:t>
            </a:r>
            <a:r>
              <a:rPr lang="en-US" altLang="zh-CN" kern="0" dirty="0" err="1" smtClean="0">
                <a:solidFill>
                  <a:srgbClr val="000000"/>
                </a:solidFill>
                <a:latin typeface="Arial" panose="020B0604020202020204" pitchFamily="34" charset="0"/>
                <a:ea typeface="黑体" pitchFamily="49" charset="-122"/>
                <a:cs typeface="Arial" panose="020B0604020202020204" pitchFamily="34" charset="0"/>
              </a:rPr>
              <a:t>SYNData</a:t>
            </a:r>
            <a:r>
              <a:rPr lang="en-US" altLang="zh-CN" kern="0" dirty="0" smtClean="0">
                <a:solidFill>
                  <a:srgbClr val="000000"/>
                </a:solidFill>
                <a:latin typeface="Arial" panose="020B0604020202020204" pitchFamily="34" charset="0"/>
                <a:ea typeface="黑体" pitchFamily="49" charset="-122"/>
                <a:cs typeface="Arial" panose="020B0604020202020204" pitchFamily="34" charset="0"/>
              </a:rPr>
              <a:t>).</a:t>
            </a:r>
          </a:p>
        </p:txBody>
      </p:sp>
      <p:sp>
        <p:nvSpPr>
          <p:cNvPr id="14" name="文本框 13"/>
          <p:cNvSpPr txBox="1"/>
          <p:nvPr/>
        </p:nvSpPr>
        <p:spPr>
          <a:xfrm>
            <a:off x="1600591" y="5257977"/>
            <a:ext cx="1794333" cy="338554"/>
          </a:xfrm>
          <a:prstGeom prst="rect">
            <a:avLst/>
          </a:prstGeom>
          <a:noFill/>
        </p:spPr>
        <p:txBody>
          <a:bodyPr wrap="square" rtlCol="0">
            <a:spAutoFit/>
          </a:bodyPr>
          <a:lstStyle/>
          <a:p>
            <a:r>
              <a:rPr lang="en-US" altLang="zh-CN" sz="1600" dirty="0" smtClean="0">
                <a:solidFill>
                  <a:srgbClr val="FF0000"/>
                </a:solidFill>
              </a:rPr>
              <a:t>x: out of memory</a:t>
            </a:r>
            <a:endParaRPr lang="zh-CN" altLang="en-US" sz="1600" dirty="0">
              <a:solidFill>
                <a:srgbClr val="FF0000"/>
              </a:solidFill>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2847" y="920849"/>
            <a:ext cx="3589153" cy="2664000"/>
          </a:xfrm>
          <a:prstGeom prst="rect">
            <a:avLst/>
          </a:prstGeom>
        </p:spPr>
      </p:pic>
      <p:pic>
        <p:nvPicPr>
          <p:cNvPr id="15" name="图片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40240" y="970497"/>
            <a:ext cx="3638768" cy="2628000"/>
          </a:xfrm>
          <a:prstGeom prst="rect">
            <a:avLst/>
          </a:prstGeom>
        </p:spPr>
      </p:pic>
      <p:pic>
        <p:nvPicPr>
          <p:cNvPr id="17" name="图片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70819" y="4132862"/>
            <a:ext cx="3626618" cy="2664000"/>
          </a:xfrm>
          <a:prstGeom prst="rect">
            <a:avLst/>
          </a:prstGeom>
        </p:spPr>
      </p:pic>
      <p:sp>
        <p:nvSpPr>
          <p:cNvPr id="18" name="文本框 17"/>
          <p:cNvSpPr txBox="1"/>
          <p:nvPr/>
        </p:nvSpPr>
        <p:spPr>
          <a:xfrm>
            <a:off x="7366150" y="6499270"/>
            <a:ext cx="1007768" cy="307777"/>
          </a:xfrm>
          <a:prstGeom prst="rect">
            <a:avLst/>
          </a:prstGeom>
          <a:noFill/>
        </p:spPr>
        <p:txBody>
          <a:bodyPr wrap="square" rtlCol="0">
            <a:spAutoFit/>
          </a:bodyPr>
          <a:lstStyle/>
          <a:p>
            <a:r>
              <a:rPr lang="en-US" altLang="zh-CN" sz="1400" dirty="0" err="1" smtClean="0">
                <a:latin typeface="Arial" panose="020B0604020202020204" pitchFamily="34" charset="0"/>
                <a:cs typeface="Arial" panose="020B0604020202020204" pitchFamily="34" charset="0"/>
              </a:rPr>
              <a:t>SYNData</a:t>
            </a:r>
            <a:endParaRPr lang="zh-CN" altLang="en-US" sz="1400" dirty="0">
              <a:latin typeface="Arial" panose="020B0604020202020204" pitchFamily="34" charset="0"/>
              <a:cs typeface="Arial" panose="020B0604020202020204" pitchFamily="34" charset="0"/>
            </a:endParaRPr>
          </a:p>
        </p:txBody>
      </p:sp>
      <p:sp>
        <p:nvSpPr>
          <p:cNvPr id="19" name="文本框 18"/>
          <p:cNvSpPr txBox="1"/>
          <p:nvPr/>
        </p:nvSpPr>
        <p:spPr>
          <a:xfrm>
            <a:off x="1046141" y="6477330"/>
            <a:ext cx="979161" cy="307777"/>
          </a:xfrm>
          <a:prstGeom prst="rect">
            <a:avLst/>
          </a:prstGeom>
          <a:noFill/>
        </p:spPr>
        <p:txBody>
          <a:bodyPr wrap="square" rtlCol="0">
            <a:spAutoFit/>
          </a:bodyPr>
          <a:lstStyle/>
          <a:p>
            <a:r>
              <a:rPr lang="en-US" altLang="zh-CN" sz="1400" dirty="0" err="1" smtClean="0">
                <a:latin typeface="Arial" panose="020B0604020202020204" pitchFamily="34" charset="0"/>
                <a:cs typeface="Arial" panose="020B0604020202020204" pitchFamily="34" charset="0"/>
              </a:rPr>
              <a:t>SYNData</a:t>
            </a:r>
            <a:endParaRPr lang="zh-CN" altLang="en-US" sz="1400" dirty="0">
              <a:latin typeface="Arial" panose="020B0604020202020204" pitchFamily="34" charset="0"/>
              <a:cs typeface="Arial" panose="020B0604020202020204" pitchFamily="34" charset="0"/>
            </a:endParaRPr>
          </a:p>
        </p:txBody>
      </p:sp>
      <p:sp>
        <p:nvSpPr>
          <p:cNvPr id="20" name="文本框 19"/>
          <p:cNvSpPr txBox="1"/>
          <p:nvPr/>
        </p:nvSpPr>
        <p:spPr>
          <a:xfrm>
            <a:off x="7482049" y="3309390"/>
            <a:ext cx="815388" cy="307777"/>
          </a:xfrm>
          <a:prstGeom prst="rect">
            <a:avLst/>
          </a:prstGeom>
          <a:noFill/>
        </p:spPr>
        <p:txBody>
          <a:bodyPr wrap="square" rtlCol="0">
            <a:spAutoFit/>
          </a:bodyPr>
          <a:lstStyle/>
          <a:p>
            <a:r>
              <a:rPr lang="en-US" altLang="zh-CN" sz="1400" dirty="0" err="1">
                <a:latin typeface="Arial" panose="020B0604020202020204" pitchFamily="34" charset="0"/>
                <a:cs typeface="Arial" panose="020B0604020202020204" pitchFamily="34" charset="0"/>
              </a:rPr>
              <a:t>BJData</a:t>
            </a:r>
            <a:endParaRPr lang="zh-CN" altLang="en-US" sz="1400" dirty="0">
              <a:latin typeface="Arial" panose="020B0604020202020204" pitchFamily="34" charset="0"/>
              <a:cs typeface="Arial" panose="020B0604020202020204" pitchFamily="34" charset="0"/>
            </a:endParaRPr>
          </a:p>
        </p:txBody>
      </p:sp>
      <p:sp>
        <p:nvSpPr>
          <p:cNvPr id="21" name="文本框 20"/>
          <p:cNvSpPr txBox="1"/>
          <p:nvPr/>
        </p:nvSpPr>
        <p:spPr>
          <a:xfrm>
            <a:off x="891733" y="3266846"/>
            <a:ext cx="954357" cy="304827"/>
          </a:xfrm>
          <a:prstGeom prst="rect">
            <a:avLst/>
          </a:prstGeom>
          <a:noFill/>
        </p:spPr>
        <p:txBody>
          <a:bodyPr wrap="square" rtlCol="0">
            <a:spAutoFit/>
          </a:bodyPr>
          <a:lstStyle/>
          <a:p>
            <a:r>
              <a:rPr lang="en-US" altLang="zh-CN" sz="1400" dirty="0" err="1" smtClean="0">
                <a:latin typeface="Arial" panose="020B0604020202020204" pitchFamily="34" charset="0"/>
                <a:cs typeface="Arial" panose="020B0604020202020204" pitchFamily="34" charset="0"/>
              </a:rPr>
              <a:t>SYNData</a:t>
            </a:r>
            <a:endParaRPr lang="zh-CN"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64145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内容占位符 2"/>
          <p:cNvSpPr>
            <a:spLocks noGrp="1"/>
          </p:cNvSpPr>
          <p:nvPr>
            <p:ph idx="1"/>
          </p:nvPr>
        </p:nvSpPr>
        <p:spPr>
          <a:xfrm>
            <a:off x="374650" y="972000"/>
            <a:ext cx="8394700" cy="5069151"/>
          </a:xfrm>
        </p:spPr>
        <p:txBody>
          <a:bodyPr/>
          <a:lstStyle/>
          <a:p>
            <a:endParaRPr lang="en-US" altLang="zh-CN" b="1" dirty="0"/>
          </a:p>
          <a:p>
            <a:r>
              <a:rPr lang="en-US" altLang="zh-CN" dirty="0"/>
              <a:t>The FDS problem: analyses and challenges</a:t>
            </a:r>
          </a:p>
          <a:p>
            <a:endParaRPr lang="en-US" altLang="zh-CN" dirty="0" smtClean="0"/>
          </a:p>
          <a:p>
            <a:r>
              <a:rPr lang="en-US" altLang="zh-CN" dirty="0" smtClean="0"/>
              <a:t>A data-driven approach</a:t>
            </a:r>
          </a:p>
          <a:p>
            <a:pPr marL="0" indent="0">
              <a:buNone/>
            </a:pPr>
            <a:endParaRPr lang="en-US" altLang="zh-CN" dirty="0" smtClean="0"/>
          </a:p>
          <a:p>
            <a:r>
              <a:rPr lang="en-US" altLang="zh-CN" dirty="0"/>
              <a:t>Experimental study</a:t>
            </a:r>
          </a:p>
          <a:p>
            <a:endParaRPr lang="en-US" altLang="zh-CN" dirty="0"/>
          </a:p>
          <a:p>
            <a:r>
              <a:rPr lang="en-US" altLang="zh-CN" b="1" dirty="0"/>
              <a:t>Summary</a:t>
            </a:r>
            <a:endParaRPr lang="zh-CN" altLang="en-US" b="1" dirty="0"/>
          </a:p>
        </p:txBody>
      </p:sp>
      <p:sp>
        <p:nvSpPr>
          <p:cNvPr id="4" name="灯片编号占位符 3"/>
          <p:cNvSpPr>
            <a:spLocks noGrp="1"/>
          </p:cNvSpPr>
          <p:nvPr>
            <p:ph type="sldNum" sz="quarter" idx="12"/>
          </p:nvPr>
        </p:nvSpPr>
        <p:spPr/>
        <p:txBody>
          <a:bodyPr/>
          <a:lstStyle/>
          <a:p>
            <a:fld id="{E3756F1F-84DF-4859-8AE8-4B3E0E674450}" type="slidenum">
              <a:rPr lang="zh-CN" altLang="en-US" smtClean="0"/>
              <a:pPr/>
              <a:t>25</a:t>
            </a:fld>
            <a:endParaRPr lang="zh-CN" altLang="en-US" dirty="0"/>
          </a:p>
        </p:txBody>
      </p:sp>
    </p:spTree>
    <p:extLst>
      <p:ext uri="{BB962C8B-B14F-4D97-AF65-F5344CB8AC3E}">
        <p14:creationId xmlns:p14="http://schemas.microsoft.com/office/powerpoint/2010/main" val="25911024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Summary</a:t>
            </a:r>
            <a:endParaRPr lang="zh-CN" altLang="en-US" dirty="0"/>
          </a:p>
        </p:txBody>
      </p:sp>
      <p:sp>
        <p:nvSpPr>
          <p:cNvPr id="3" name="内容占位符 2"/>
          <p:cNvSpPr>
            <a:spLocks noGrp="1"/>
          </p:cNvSpPr>
          <p:nvPr>
            <p:ph idx="1"/>
          </p:nvPr>
        </p:nvSpPr>
        <p:spPr>
          <a:xfrm>
            <a:off x="374650" y="2663282"/>
            <a:ext cx="8394700" cy="1645098"/>
          </a:xfrm>
        </p:spPr>
        <p:txBody>
          <a:bodyPr>
            <a:normAutofit/>
          </a:bodyPr>
          <a:lstStyle/>
          <a:p>
            <a:r>
              <a:rPr lang="en-US" altLang="zh-CN" b="1" dirty="0">
                <a:solidFill>
                  <a:srgbClr val="000000"/>
                </a:solidFill>
                <a:latin typeface="Arial" panose="020B0604020202020204" pitchFamily="34" charset="0"/>
              </a:rPr>
              <a:t>A data-driven </a:t>
            </a:r>
            <a:r>
              <a:rPr lang="en-US" altLang="zh-CN" b="1" dirty="0" smtClean="0">
                <a:solidFill>
                  <a:srgbClr val="000000"/>
                </a:solidFill>
                <a:latin typeface="Arial" panose="020B0604020202020204" pitchFamily="34" charset="0"/>
              </a:rPr>
              <a:t>approach (</a:t>
            </a:r>
            <a:r>
              <a:rPr lang="en-US" altLang="zh-CN" b="1" dirty="0" smtClean="0">
                <a:solidFill>
                  <a:srgbClr val="000000"/>
                </a:solidFill>
              </a:rPr>
              <a:t>big graph friendly</a:t>
            </a:r>
            <a:r>
              <a:rPr lang="en-US" altLang="zh-CN" b="1" dirty="0" smtClean="0">
                <a:solidFill>
                  <a:srgbClr val="000000"/>
                </a:solidFill>
                <a:latin typeface="Arial" panose="020B0604020202020204" pitchFamily="34" charset="0"/>
              </a:rPr>
              <a:t>)</a:t>
            </a:r>
            <a:endParaRPr lang="en-US" altLang="zh-CN" b="1" dirty="0">
              <a:solidFill>
                <a:srgbClr val="000000"/>
              </a:solidFill>
              <a:latin typeface="Arial" panose="020B0604020202020204" pitchFamily="34" charset="0"/>
            </a:endParaRPr>
          </a:p>
          <a:p>
            <a:pPr lvl="1"/>
            <a:r>
              <a:rPr lang="en-US" altLang="zh-CN" dirty="0" smtClean="0">
                <a:latin typeface="Arial" panose="020B0604020202020204" pitchFamily="34" charset="0"/>
              </a:rPr>
              <a:t>identify </a:t>
            </a:r>
            <a:r>
              <a:rPr lang="en-US" altLang="zh-CN" dirty="0" smtClean="0">
                <a:solidFill>
                  <a:srgbClr val="FF0000"/>
                </a:solidFill>
                <a:latin typeface="Arial" panose="020B0604020202020204" pitchFamily="34" charset="0"/>
              </a:rPr>
              <a:t>k time intervals </a:t>
            </a:r>
            <a:r>
              <a:rPr lang="en-US" altLang="zh-CN" dirty="0" smtClean="0">
                <a:latin typeface="Arial" panose="020B0604020202020204" pitchFamily="34" charset="0"/>
              </a:rPr>
              <a:t>by employing </a:t>
            </a:r>
            <a:r>
              <a:rPr lang="en-US" altLang="zh-CN" dirty="0" smtClean="0">
                <a:solidFill>
                  <a:srgbClr val="FF0000"/>
                </a:solidFill>
                <a:latin typeface="Arial" panose="020B0604020202020204" pitchFamily="34" charset="0"/>
              </a:rPr>
              <a:t>hidden data statistics</a:t>
            </a:r>
          </a:p>
          <a:p>
            <a:pPr lvl="1"/>
            <a:r>
              <a:rPr lang="en-US" altLang="zh-CN" dirty="0" smtClean="0">
                <a:latin typeface="Arial" panose="020B0604020202020204" pitchFamily="34" charset="0"/>
              </a:rPr>
              <a:t>build the </a:t>
            </a:r>
            <a:r>
              <a:rPr lang="en-US" altLang="zh-CN" dirty="0" smtClean="0">
                <a:solidFill>
                  <a:srgbClr val="FF0000"/>
                </a:solidFill>
                <a:latin typeface="Arial" panose="020B0604020202020204" pitchFamily="34" charset="0"/>
              </a:rPr>
              <a:t>connection</a:t>
            </a:r>
            <a:r>
              <a:rPr lang="en-US" altLang="zh-CN" dirty="0" smtClean="0">
                <a:latin typeface="Arial" panose="020B0604020202020204" pitchFamily="34" charset="0"/>
              </a:rPr>
              <a:t> between FDS and NWM</a:t>
            </a:r>
          </a:p>
          <a:p>
            <a:pPr lvl="1"/>
            <a:r>
              <a:rPr lang="en-US" altLang="zh-CN" dirty="0" smtClean="0">
                <a:latin typeface="Arial" panose="020B0604020202020204" pitchFamily="34" charset="0"/>
              </a:rPr>
              <a:t>three algorithm </a:t>
            </a:r>
            <a:r>
              <a:rPr lang="en-US" altLang="zh-CN" dirty="0" smtClean="0">
                <a:solidFill>
                  <a:srgbClr val="FF0000"/>
                </a:solidFill>
                <a:latin typeface="Arial" panose="020B0604020202020204" pitchFamily="34" charset="0"/>
              </a:rPr>
              <a:t>optimization techniques</a:t>
            </a:r>
            <a:endParaRPr lang="zh-CN" altLang="en-US" dirty="0">
              <a:solidFill>
                <a:srgbClr val="FF0000"/>
              </a:solidFill>
              <a:latin typeface="Arial" panose="020B0604020202020204" pitchFamily="34" charset="0"/>
            </a:endParaRPr>
          </a:p>
        </p:txBody>
      </p:sp>
      <p:sp>
        <p:nvSpPr>
          <p:cNvPr id="4" name="内容占位符 2"/>
          <p:cNvSpPr txBox="1">
            <a:spLocks/>
          </p:cNvSpPr>
          <p:nvPr/>
        </p:nvSpPr>
        <p:spPr>
          <a:xfrm>
            <a:off x="374649" y="972000"/>
            <a:ext cx="8394701" cy="1266233"/>
          </a:xfrm>
          <a:prstGeom prst="rect">
            <a:avLst/>
          </a:prstGeom>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600" b="1" dirty="0" smtClean="0">
                <a:solidFill>
                  <a:srgbClr val="000000"/>
                </a:solidFill>
                <a:latin typeface="Arial" panose="020B0604020202020204" pitchFamily="34" charset="0"/>
              </a:rPr>
              <a:t>Find dense </a:t>
            </a:r>
            <a:r>
              <a:rPr lang="en-US" altLang="zh-CN" sz="2600" b="1" dirty="0" smtClean="0">
                <a:solidFill>
                  <a:srgbClr val="000000"/>
                </a:solidFill>
                <a:latin typeface="Arial" panose="020B0604020202020204" pitchFamily="34" charset="0"/>
              </a:rPr>
              <a:t>subgraphs </a:t>
            </a:r>
            <a:r>
              <a:rPr lang="en-US" altLang="zh-CN" sz="2600" b="1" dirty="0" smtClean="0">
                <a:solidFill>
                  <a:srgbClr val="000000"/>
                </a:solidFill>
                <a:latin typeface="Arial" panose="020B0604020202020204" pitchFamily="34" charset="0"/>
              </a:rPr>
              <a:t>on large temporal graphs</a:t>
            </a:r>
          </a:p>
          <a:p>
            <a:pPr lvl="1"/>
            <a:r>
              <a:rPr lang="en-US" altLang="zh-CN" sz="2200" dirty="0" smtClean="0">
                <a:solidFill>
                  <a:srgbClr val="FF0000"/>
                </a:solidFill>
                <a:latin typeface="Arial" panose="020B0604020202020204" pitchFamily="34" charset="0"/>
              </a:rPr>
              <a:t>NP-complete</a:t>
            </a:r>
            <a:r>
              <a:rPr lang="en-US" altLang="zh-CN" sz="2200" dirty="0" smtClean="0">
                <a:latin typeface="Arial" panose="020B0604020202020204" pitchFamily="34" charset="0"/>
              </a:rPr>
              <a:t> and </a:t>
            </a:r>
            <a:r>
              <a:rPr lang="en-US" altLang="zh-CN" sz="2200" dirty="0" smtClean="0">
                <a:solidFill>
                  <a:srgbClr val="FF0000"/>
                </a:solidFill>
                <a:latin typeface="Arial" panose="020B0604020202020204" pitchFamily="34" charset="0"/>
              </a:rPr>
              <a:t>NP-hard</a:t>
            </a:r>
            <a:r>
              <a:rPr lang="en-US" altLang="zh-CN" sz="2200" dirty="0" smtClean="0">
                <a:latin typeface="Arial" panose="020B0604020202020204" pitchFamily="34" charset="0"/>
              </a:rPr>
              <a:t> to approximate</a:t>
            </a:r>
          </a:p>
          <a:p>
            <a:pPr lvl="1"/>
            <a:r>
              <a:rPr lang="en-US" altLang="zh-CN" sz="2200" dirty="0" smtClean="0">
                <a:latin typeface="Arial" panose="020B0604020202020204" pitchFamily="34" charset="0"/>
              </a:rPr>
              <a:t>Filter-and-Verification is </a:t>
            </a:r>
            <a:r>
              <a:rPr lang="en-US" altLang="zh-CN" sz="2200" dirty="0" smtClean="0">
                <a:solidFill>
                  <a:srgbClr val="FF0000"/>
                </a:solidFill>
                <a:latin typeface="Arial" panose="020B0604020202020204" pitchFamily="34" charset="0"/>
              </a:rPr>
              <a:t>insufficient</a:t>
            </a:r>
            <a:r>
              <a:rPr lang="en-US" altLang="zh-CN" sz="2200" dirty="0" smtClean="0">
                <a:latin typeface="Arial" panose="020B0604020202020204" pitchFamily="34" charset="0"/>
              </a:rPr>
              <a:t> for large temporal graphs</a:t>
            </a:r>
          </a:p>
        </p:txBody>
      </p:sp>
      <p:sp>
        <p:nvSpPr>
          <p:cNvPr id="5" name="内容占位符 2"/>
          <p:cNvSpPr txBox="1">
            <a:spLocks/>
          </p:cNvSpPr>
          <p:nvPr/>
        </p:nvSpPr>
        <p:spPr>
          <a:xfrm>
            <a:off x="374650" y="4733428"/>
            <a:ext cx="8394700" cy="1626429"/>
          </a:xfrm>
          <a:prstGeom prst="rect">
            <a:avLst/>
          </a:prstGeom>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600" b="1" dirty="0" smtClean="0">
                <a:solidFill>
                  <a:srgbClr val="000000"/>
                </a:solidFill>
                <a:latin typeface="Arial" panose="020B0604020202020204" pitchFamily="34" charset="0"/>
              </a:rPr>
              <a:t>Comparison with the state-of-the-art solution on both real-life and synthetic data</a:t>
            </a:r>
          </a:p>
          <a:p>
            <a:pPr lvl="1"/>
            <a:r>
              <a:rPr lang="en-US" altLang="zh-CN" sz="2200" dirty="0" smtClean="0">
                <a:solidFill>
                  <a:srgbClr val="FF0000"/>
                </a:solidFill>
                <a:latin typeface="Arial" panose="020B0604020202020204" pitchFamily="34" charset="0"/>
              </a:rPr>
              <a:t>comparable in quality</a:t>
            </a:r>
            <a:r>
              <a:rPr lang="en-US" altLang="zh-CN" sz="2200" dirty="0" smtClean="0">
                <a:latin typeface="Arial" panose="020B0604020202020204" pitchFamily="34" charset="0"/>
              </a:rPr>
              <a:t> of dense subgraphs found</a:t>
            </a:r>
          </a:p>
          <a:p>
            <a:pPr lvl="1"/>
            <a:r>
              <a:rPr lang="en-US" altLang="zh-CN" sz="2200" dirty="0" smtClean="0">
                <a:solidFill>
                  <a:srgbClr val="FF0000"/>
                </a:solidFill>
                <a:latin typeface="Arial" panose="020B0604020202020204" pitchFamily="34" charset="0"/>
              </a:rPr>
              <a:t>three orders of magnitude faster</a:t>
            </a:r>
            <a:endParaRPr lang="en-US" altLang="zh-CN" sz="2200" dirty="0">
              <a:solidFill>
                <a:srgbClr val="FF0000"/>
              </a:solidFill>
              <a:latin typeface="Arial" panose="020B0604020202020204" pitchFamily="34" charset="0"/>
            </a:endParaRPr>
          </a:p>
        </p:txBody>
      </p:sp>
      <p:sp>
        <p:nvSpPr>
          <p:cNvPr id="6" name="灯片编号占位符 5"/>
          <p:cNvSpPr>
            <a:spLocks noGrp="1"/>
          </p:cNvSpPr>
          <p:nvPr>
            <p:ph type="sldNum" sz="quarter" idx="12"/>
          </p:nvPr>
        </p:nvSpPr>
        <p:spPr/>
        <p:txBody>
          <a:bodyPr/>
          <a:lstStyle/>
          <a:p>
            <a:fld id="{E3756F1F-84DF-4859-8AE8-4B3E0E674450}" type="slidenum">
              <a:rPr lang="zh-CN" altLang="en-US" smtClean="0"/>
              <a:pPr/>
              <a:t>26</a:t>
            </a:fld>
            <a:endParaRPr lang="zh-CN" altLang="en-US" dirty="0"/>
          </a:p>
        </p:txBody>
      </p:sp>
    </p:spTree>
    <p:extLst>
      <p:ext uri="{BB962C8B-B14F-4D97-AF65-F5344CB8AC3E}">
        <p14:creationId xmlns:p14="http://schemas.microsoft.com/office/powerpoint/2010/main" val="31038932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685799" y="566309"/>
            <a:ext cx="7772400" cy="3490580"/>
          </a:xfrm>
        </p:spPr>
        <p:txBody>
          <a:bodyPr/>
          <a:lstStyle/>
          <a:p>
            <a:r>
              <a:rPr lang="en-US" altLang="zh-CN" dirty="0" smtClean="0">
                <a:latin typeface="Arial" panose="020B0604020202020204" pitchFamily="34" charset="0"/>
                <a:cs typeface="Arial" panose="020B0604020202020204" pitchFamily="34" charset="0"/>
              </a:rPr>
              <a:t>Thanks!</a:t>
            </a:r>
            <a:br>
              <a:rPr lang="en-US" altLang="zh-CN" dirty="0" smtClean="0">
                <a:latin typeface="Arial" panose="020B0604020202020204" pitchFamily="34" charset="0"/>
                <a:cs typeface="Arial" panose="020B0604020202020204" pitchFamily="34" charset="0"/>
              </a:rPr>
            </a:br>
            <a:r>
              <a:rPr lang="en-US" altLang="zh-CN" dirty="0" smtClean="0">
                <a:latin typeface="Arial" panose="020B0604020202020204" pitchFamily="34" charset="0"/>
                <a:cs typeface="Arial" panose="020B0604020202020204" pitchFamily="34" charset="0"/>
              </a:rPr>
              <a:t/>
            </a:r>
            <a:br>
              <a:rPr lang="en-US" altLang="zh-CN" dirty="0" smtClean="0">
                <a:latin typeface="Arial" panose="020B0604020202020204" pitchFamily="34" charset="0"/>
                <a:cs typeface="Arial" panose="020B0604020202020204" pitchFamily="34" charset="0"/>
              </a:rPr>
            </a:br>
            <a:r>
              <a:rPr lang="en-US" altLang="zh-CN" dirty="0" smtClean="0">
                <a:latin typeface="Arial" panose="020B0604020202020204" pitchFamily="34" charset="0"/>
                <a:cs typeface="Arial" panose="020B0604020202020204" pitchFamily="34" charset="0"/>
              </a:rPr>
              <a:t>Q &amp; A</a:t>
            </a:r>
            <a:endParaRPr lang="zh-CN" altLang="en-US" dirty="0">
              <a:latin typeface="Arial" panose="020B0604020202020204" pitchFamily="34" charset="0"/>
              <a:cs typeface="Arial" panose="020B0604020202020204" pitchFamily="34" charset="0"/>
            </a:endParaRPr>
          </a:p>
        </p:txBody>
      </p:sp>
      <p:sp>
        <p:nvSpPr>
          <p:cNvPr id="2" name="灯片编号占位符 1"/>
          <p:cNvSpPr>
            <a:spLocks noGrp="1"/>
          </p:cNvSpPr>
          <p:nvPr>
            <p:ph type="sldNum" sz="quarter" idx="12"/>
          </p:nvPr>
        </p:nvSpPr>
        <p:spPr>
          <a:xfrm>
            <a:off x="6950122" y="6492875"/>
            <a:ext cx="2057400" cy="365125"/>
          </a:xfrm>
        </p:spPr>
        <p:txBody>
          <a:bodyPr/>
          <a:lstStyle/>
          <a:p>
            <a:fld id="{25865DF1-B9FC-415D-ABDE-15D6573A65C0}" type="slidenum">
              <a:rPr lang="zh-CN" altLang="en-US" sz="1600" smtClean="0"/>
              <a:pPr/>
              <a:t>27</a:t>
            </a:fld>
            <a:endParaRPr lang="zh-CN" altLang="en-US" sz="1600" dirty="0"/>
          </a:p>
        </p:txBody>
      </p:sp>
      <p:sp>
        <p:nvSpPr>
          <p:cNvPr id="5" name="内容占位符 2"/>
          <p:cNvSpPr txBox="1">
            <a:spLocks/>
          </p:cNvSpPr>
          <p:nvPr/>
        </p:nvSpPr>
        <p:spPr>
          <a:xfrm>
            <a:off x="374649" y="5002900"/>
            <a:ext cx="8394701" cy="543963"/>
          </a:xfrm>
          <a:prstGeom prst="rect">
            <a:avLst/>
          </a:prstGeom>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400" dirty="0" smtClean="0">
                <a:solidFill>
                  <a:srgbClr val="000000"/>
                </a:solidFill>
                <a:latin typeface="Arial" panose="020B0604020202020204" pitchFamily="34" charset="0"/>
              </a:rPr>
              <a:t>Welcome </a:t>
            </a:r>
            <a:r>
              <a:rPr lang="en-US" altLang="zh-CN" sz="2400" dirty="0">
                <a:solidFill>
                  <a:srgbClr val="000000"/>
                </a:solidFill>
                <a:latin typeface="Arial" panose="020B0604020202020204" pitchFamily="34" charset="0"/>
              </a:rPr>
              <a:t>to tomorrow </a:t>
            </a:r>
            <a:r>
              <a:rPr lang="en-US" altLang="zh-CN" sz="2400" dirty="0" smtClean="0">
                <a:solidFill>
                  <a:srgbClr val="000000"/>
                </a:solidFill>
                <a:latin typeface="Arial" panose="020B0604020202020204" pitchFamily="34" charset="0"/>
              </a:rPr>
              <a:t>afternoon’s </a:t>
            </a:r>
            <a:r>
              <a:rPr lang="en-US" altLang="zh-CN" sz="2400" dirty="0">
                <a:solidFill>
                  <a:srgbClr val="000000"/>
                </a:solidFill>
                <a:latin typeface="Arial" panose="020B0604020202020204" pitchFamily="34" charset="0"/>
              </a:rPr>
              <a:t>poster </a:t>
            </a:r>
            <a:r>
              <a:rPr lang="en-US" altLang="zh-CN" sz="2400" dirty="0" smtClean="0">
                <a:solidFill>
                  <a:srgbClr val="000000"/>
                </a:solidFill>
                <a:latin typeface="Arial" panose="020B0604020202020204" pitchFamily="34" charset="0"/>
              </a:rPr>
              <a:t>session!</a:t>
            </a:r>
            <a:endParaRPr lang="en-US" altLang="zh-CN" sz="2000" dirty="0" smtClean="0">
              <a:latin typeface="Arial" panose="020B0604020202020204" pitchFamily="34" charset="0"/>
            </a:endParaRPr>
          </a:p>
        </p:txBody>
      </p:sp>
    </p:spTree>
    <p:extLst>
      <p:ext uri="{BB962C8B-B14F-4D97-AF65-F5344CB8AC3E}">
        <p14:creationId xmlns:p14="http://schemas.microsoft.com/office/powerpoint/2010/main" val="2783079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Synthetic data generator</a:t>
            </a:r>
            <a:r>
              <a:rPr lang="en-US" altLang="zh-CN" baseline="30000" dirty="0" smtClean="0"/>
              <a:t>[</a:t>
            </a:r>
            <a:r>
              <a:rPr lang="en-US" altLang="zh-CN" baseline="30000" dirty="0" err="1" smtClean="0"/>
              <a:t>Bogdanov</a:t>
            </a:r>
            <a:r>
              <a:rPr lang="en-US" altLang="zh-CN" baseline="30000" dirty="0" smtClean="0"/>
              <a:t> </a:t>
            </a:r>
            <a:r>
              <a:rPr lang="en-US" altLang="zh-CN" baseline="30000" dirty="0"/>
              <a:t>et al., 11</a:t>
            </a:r>
            <a:r>
              <a:rPr lang="en-US" altLang="zh-CN" baseline="30000" dirty="0" smtClean="0"/>
              <a:t>]</a:t>
            </a:r>
            <a:endParaRPr lang="zh-CN" altLang="en-US" baseline="30000" dirty="0"/>
          </a:p>
        </p:txBody>
      </p:sp>
      <p:sp>
        <p:nvSpPr>
          <p:cNvPr id="3" name="内容占位符 2"/>
          <p:cNvSpPr>
            <a:spLocks noGrp="1"/>
          </p:cNvSpPr>
          <p:nvPr>
            <p:ph idx="1"/>
          </p:nvPr>
        </p:nvSpPr>
        <p:spPr/>
        <p:txBody>
          <a:bodyPr/>
          <a:lstStyle/>
          <a:p>
            <a:endParaRPr lang="en-US" altLang="zh-CN" dirty="0" smtClean="0"/>
          </a:p>
          <a:p>
            <a:r>
              <a:rPr lang="en-US" altLang="zh-CN" dirty="0" smtClean="0"/>
              <a:t>Random graphs as underlying graphs</a:t>
            </a:r>
          </a:p>
          <a:p>
            <a:endParaRPr lang="en-US" altLang="zh-CN" dirty="0" smtClean="0"/>
          </a:p>
          <a:p>
            <a:r>
              <a:rPr lang="en-US" altLang="zh-CN" sz="2400" dirty="0" smtClean="0"/>
              <a:t>Step 1: all edges in every snapshots have weight -1</a:t>
            </a:r>
          </a:p>
          <a:p>
            <a:r>
              <a:rPr lang="en-US" altLang="zh-CN" sz="2400" dirty="0" smtClean="0"/>
              <a:t>Step 2: randomly activate an edge in a specific snapshot (+1), and activate its neighboring edges and the same edge in the next snapshots with certain probabilities. Later activated edge will perform the same activation process.</a:t>
            </a:r>
          </a:p>
          <a:p>
            <a:r>
              <a:rPr lang="en-US" altLang="zh-CN" sz="2400" dirty="0" smtClean="0"/>
              <a:t>Step 3: repeat step 2 until a prefixed </a:t>
            </a:r>
            <a:r>
              <a:rPr lang="en-US" altLang="zh-CN" sz="2400" dirty="0" err="1" smtClean="0"/>
              <a:t>ad</a:t>
            </a:r>
            <a:r>
              <a:rPr lang="en-US" altLang="zh-CN" sz="2400" baseline="-25000" dirty="0" err="1" smtClean="0"/>
              <a:t>r</a:t>
            </a:r>
            <a:r>
              <a:rPr lang="en-US" altLang="zh-CN" sz="2400" dirty="0" smtClean="0"/>
              <a:t> is satisfied</a:t>
            </a:r>
            <a:endParaRPr lang="zh-CN" altLang="en-US" sz="2400" dirty="0"/>
          </a:p>
        </p:txBody>
      </p:sp>
      <p:sp>
        <p:nvSpPr>
          <p:cNvPr id="4" name="灯片编号占位符 3"/>
          <p:cNvSpPr>
            <a:spLocks noGrp="1"/>
          </p:cNvSpPr>
          <p:nvPr>
            <p:ph type="sldNum" sz="quarter" idx="12"/>
          </p:nvPr>
        </p:nvSpPr>
        <p:spPr/>
        <p:txBody>
          <a:bodyPr/>
          <a:lstStyle/>
          <a:p>
            <a:fld id="{E3756F1F-84DF-4859-8AE8-4B3E0E674450}" type="slidenum">
              <a:rPr lang="zh-CN" altLang="en-US" smtClean="0"/>
              <a:pPr/>
              <a:t>28</a:t>
            </a:fld>
            <a:endParaRPr lang="zh-CN" altLang="en-US" dirty="0"/>
          </a:p>
        </p:txBody>
      </p:sp>
      <p:sp>
        <p:nvSpPr>
          <p:cNvPr id="5" name="灯片编号占位符 3"/>
          <p:cNvSpPr txBox="1">
            <a:spLocks/>
          </p:cNvSpPr>
          <p:nvPr/>
        </p:nvSpPr>
        <p:spPr>
          <a:xfrm>
            <a:off x="6951109" y="6489912"/>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6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3756F1F-84DF-4859-8AE8-4B3E0E674450}" type="slidenum">
              <a:rPr lang="zh-CN" altLang="en-US" smtClean="0"/>
              <a:pPr/>
              <a:t>28</a:t>
            </a:fld>
            <a:endParaRPr lang="zh-CN" altLang="en-US" dirty="0"/>
          </a:p>
        </p:txBody>
      </p:sp>
      <p:cxnSp>
        <p:nvCxnSpPr>
          <p:cNvPr id="6" name="直接连接符 5"/>
          <p:cNvCxnSpPr/>
          <p:nvPr/>
        </p:nvCxnSpPr>
        <p:spPr>
          <a:xfrm>
            <a:off x="8890" y="6512101"/>
            <a:ext cx="9135110" cy="0"/>
          </a:xfrm>
          <a:prstGeom prst="line">
            <a:avLst/>
          </a:prstGeom>
          <a:ln w="28575">
            <a:solidFill>
              <a:srgbClr val="00008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1099" y="6510855"/>
            <a:ext cx="8820443" cy="338554"/>
          </a:xfrm>
          <a:prstGeom prst="rect">
            <a:avLst/>
          </a:prstGeom>
          <a:noFill/>
        </p:spPr>
        <p:txBody>
          <a:bodyPr wrap="square" rtlCol="0">
            <a:spAutoFit/>
          </a:bodyPr>
          <a:lstStyle/>
          <a:p>
            <a:r>
              <a:rPr lang="en-US" altLang="zh-CN" sz="1600" dirty="0"/>
              <a:t>P. </a:t>
            </a:r>
            <a:r>
              <a:rPr lang="en-US" altLang="zh-CN" sz="1600" dirty="0" err="1"/>
              <a:t>Bogdanov</a:t>
            </a:r>
            <a:r>
              <a:rPr lang="en-US" altLang="zh-CN" sz="1600" dirty="0"/>
              <a:t>, M. </a:t>
            </a:r>
            <a:r>
              <a:rPr lang="en-US" altLang="zh-CN" sz="1600" dirty="0" err="1"/>
              <a:t>Mongiov</a:t>
            </a:r>
            <a:r>
              <a:rPr lang="en-US" altLang="zh-CN" sz="1600" dirty="0"/>
              <a:t>, </a:t>
            </a:r>
            <a:r>
              <a:rPr lang="en-US" altLang="zh-CN" sz="1600" dirty="0" smtClean="0"/>
              <a:t>A</a:t>
            </a:r>
            <a:r>
              <a:rPr lang="en-US" altLang="zh-CN" sz="1600" dirty="0"/>
              <a:t>. K. Singh. Mining heavy subgraphs in time-evolving networks. In </a:t>
            </a:r>
            <a:r>
              <a:rPr lang="en-US" altLang="zh-CN" sz="1600" i="1" dirty="0"/>
              <a:t>ICDM</a:t>
            </a:r>
            <a:r>
              <a:rPr lang="en-US" altLang="zh-CN" sz="1600" dirty="0"/>
              <a:t>, 2011.</a:t>
            </a:r>
          </a:p>
        </p:txBody>
      </p:sp>
    </p:spTree>
    <p:extLst>
      <p:ext uri="{BB962C8B-B14F-4D97-AF65-F5344CB8AC3E}">
        <p14:creationId xmlns:p14="http://schemas.microsoft.com/office/powerpoint/2010/main" val="13960249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Motivation</a:t>
            </a:r>
            <a:endParaRPr lang="zh-CN" altLang="en-US" dirty="0"/>
          </a:p>
        </p:txBody>
      </p:sp>
      <p:sp>
        <p:nvSpPr>
          <p:cNvPr id="4" name="灯片编号占位符 3"/>
          <p:cNvSpPr>
            <a:spLocks noGrp="1"/>
          </p:cNvSpPr>
          <p:nvPr>
            <p:ph type="sldNum" sz="quarter" idx="12"/>
          </p:nvPr>
        </p:nvSpPr>
        <p:spPr/>
        <p:txBody>
          <a:bodyPr/>
          <a:lstStyle/>
          <a:p>
            <a:fld id="{E3756F1F-84DF-4859-8AE8-4B3E0E674450}" type="slidenum">
              <a:rPr lang="zh-CN" altLang="en-US" smtClean="0"/>
              <a:pPr/>
              <a:t>3</a:t>
            </a:fld>
            <a:endParaRPr lang="zh-CN" altLang="en-US" dirty="0"/>
          </a:p>
        </p:txBody>
      </p:sp>
      <p:sp>
        <p:nvSpPr>
          <p:cNvPr id="9" name="内容占位符 2"/>
          <p:cNvSpPr txBox="1">
            <a:spLocks/>
          </p:cNvSpPr>
          <p:nvPr/>
        </p:nvSpPr>
        <p:spPr>
          <a:xfrm>
            <a:off x="236814" y="5914812"/>
            <a:ext cx="8670371" cy="840267"/>
          </a:xfrm>
          <a:prstGeom prst="rect">
            <a:avLst/>
          </a:prstGeom>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200" dirty="0" smtClean="0">
                <a:latin typeface="Arial" panose="020B0604020202020204" pitchFamily="34" charset="0"/>
              </a:rPr>
              <a:t>A dense temporal subgraphs corresponds to a crowded area </a:t>
            </a:r>
            <a:br>
              <a:rPr lang="en-US" altLang="zh-CN" sz="2200" dirty="0" smtClean="0">
                <a:latin typeface="Arial" panose="020B0604020202020204" pitchFamily="34" charset="0"/>
              </a:rPr>
            </a:br>
            <a:r>
              <a:rPr lang="en-US" altLang="zh-CN" sz="2200" dirty="0" smtClean="0">
                <a:latin typeface="Arial" panose="020B0604020202020204" pitchFamily="34" charset="0"/>
              </a:rPr>
              <a:t>spanning over a continuous time period.</a:t>
            </a:r>
          </a:p>
        </p:txBody>
      </p:sp>
      <p:sp>
        <p:nvSpPr>
          <p:cNvPr id="10" name="内容占位符 2"/>
          <p:cNvSpPr txBox="1">
            <a:spLocks/>
          </p:cNvSpPr>
          <p:nvPr/>
        </p:nvSpPr>
        <p:spPr>
          <a:xfrm>
            <a:off x="374651" y="1056675"/>
            <a:ext cx="8394698" cy="1545684"/>
          </a:xfrm>
          <a:prstGeom prst="rect">
            <a:avLst/>
          </a:prstGeom>
        </p:spPr>
        <p:txBody>
          <a:bodyPr vert="horz" lIns="91440" tIns="45720" rIns="91440" bIns="45720" rtlCol="0" anchor="ctr">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200" b="1" dirty="0" smtClean="0">
                <a:latin typeface="Arial" panose="020B0604020202020204" pitchFamily="34" charset="0"/>
              </a:rPr>
              <a:t>Temporal graph:</a:t>
            </a:r>
            <a:r>
              <a:rPr lang="en-US" altLang="zh-CN" sz="2200" dirty="0" smtClean="0">
                <a:latin typeface="Arial" panose="020B0604020202020204" pitchFamily="34" charset="0"/>
              </a:rPr>
              <a:t> a continuous sequence of </a:t>
            </a:r>
            <a:r>
              <a:rPr lang="en-US" altLang="zh-CN" sz="2200" dirty="0" smtClean="0">
                <a:solidFill>
                  <a:srgbClr val="FF0000"/>
                </a:solidFill>
                <a:latin typeface="Arial" panose="020B0604020202020204" pitchFamily="34" charset="0"/>
              </a:rPr>
              <a:t>snapshots</a:t>
            </a:r>
            <a:r>
              <a:rPr lang="en-US" altLang="zh-CN" sz="2200" dirty="0">
                <a:latin typeface="Arial" panose="020B0604020202020204" pitchFamily="34" charset="0"/>
              </a:rPr>
              <a:t> </a:t>
            </a:r>
            <a:r>
              <a:rPr lang="en-US" altLang="zh-CN" sz="2200" dirty="0" smtClean="0">
                <a:latin typeface="Arial" panose="020B0604020202020204" pitchFamily="34" charset="0"/>
              </a:rPr>
              <a:t>(each snapshot records the status of a graph at a specific </a:t>
            </a:r>
            <a:r>
              <a:rPr lang="en-US" altLang="zh-CN" sz="2200" dirty="0" smtClean="0">
                <a:solidFill>
                  <a:srgbClr val="FF0000"/>
                </a:solidFill>
                <a:latin typeface="Arial" panose="020B0604020202020204" pitchFamily="34" charset="0"/>
              </a:rPr>
              <a:t>timestamp</a:t>
            </a:r>
            <a:r>
              <a:rPr lang="en-US" altLang="zh-CN" sz="2200" dirty="0" smtClean="0">
                <a:latin typeface="Arial" panose="020B0604020202020204" pitchFamily="34" charset="0"/>
              </a:rPr>
              <a:t>)</a:t>
            </a:r>
          </a:p>
          <a:p>
            <a:pPr marL="0" indent="0">
              <a:buNone/>
            </a:pPr>
            <a:r>
              <a:rPr lang="en-US" altLang="zh-CN" sz="2200" b="1" dirty="0" smtClean="0">
                <a:latin typeface="Arial" panose="020B0604020202020204" pitchFamily="34" charset="0"/>
              </a:rPr>
              <a:t>Dense temporal subgraph:</a:t>
            </a:r>
            <a:r>
              <a:rPr lang="en-US" altLang="zh-CN" sz="2200" dirty="0" smtClean="0">
                <a:latin typeface="Arial" panose="020B0604020202020204" pitchFamily="34" charset="0"/>
              </a:rPr>
              <a:t> a </a:t>
            </a:r>
            <a:r>
              <a:rPr lang="en-US" altLang="zh-CN" sz="2200" dirty="0">
                <a:latin typeface="Arial" panose="020B0604020202020204" pitchFamily="34" charset="0"/>
              </a:rPr>
              <a:t>subgraph having </a:t>
            </a:r>
            <a:r>
              <a:rPr lang="en-US" altLang="zh-CN" sz="2200" dirty="0">
                <a:solidFill>
                  <a:srgbClr val="FF0000"/>
                </a:solidFill>
                <a:latin typeface="Arial" panose="020B0604020202020204" pitchFamily="34" charset="0"/>
              </a:rPr>
              <a:t>heavy edge weights</a:t>
            </a:r>
            <a:r>
              <a:rPr lang="en-US" altLang="zh-CN" sz="2200" dirty="0">
                <a:latin typeface="Arial" panose="020B0604020202020204" pitchFamily="34" charset="0"/>
              </a:rPr>
              <a:t> over </a:t>
            </a:r>
            <a:r>
              <a:rPr lang="en-US" altLang="zh-CN" sz="2200" dirty="0" smtClean="0">
                <a:latin typeface="Arial" panose="020B0604020202020204" pitchFamily="34" charset="0"/>
              </a:rPr>
              <a:t>a </a:t>
            </a:r>
            <a:r>
              <a:rPr lang="en-US" altLang="zh-CN" sz="2200" dirty="0">
                <a:latin typeface="Arial" panose="020B0604020202020204" pitchFamily="34" charset="0"/>
              </a:rPr>
              <a:t>continuous</a:t>
            </a:r>
            <a:r>
              <a:rPr lang="en-US" altLang="zh-CN" sz="2200" dirty="0" smtClean="0">
                <a:latin typeface="Arial" panose="020B0604020202020204" pitchFamily="34" charset="0"/>
              </a:rPr>
              <a:t> </a:t>
            </a:r>
            <a:r>
              <a:rPr lang="en-US" altLang="zh-CN" sz="2200" dirty="0">
                <a:solidFill>
                  <a:srgbClr val="FF0000"/>
                </a:solidFill>
                <a:latin typeface="Arial" panose="020B0604020202020204" pitchFamily="34" charset="0"/>
              </a:rPr>
              <a:t>time </a:t>
            </a:r>
            <a:r>
              <a:rPr lang="en-US" altLang="zh-CN" sz="2200" dirty="0" smtClean="0">
                <a:solidFill>
                  <a:srgbClr val="FF0000"/>
                </a:solidFill>
                <a:latin typeface="Arial" panose="020B0604020202020204" pitchFamily="34" charset="0"/>
              </a:rPr>
              <a:t>period</a:t>
            </a:r>
            <a:endParaRPr lang="en-US" altLang="zh-CN" sz="2200" dirty="0">
              <a:solidFill>
                <a:srgbClr val="FF0000"/>
              </a:solidFill>
              <a:latin typeface="Arial" panose="020B0604020202020204" pitchFamily="34"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124" y="2945778"/>
            <a:ext cx="3613012" cy="2862906"/>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7220" y="2945778"/>
            <a:ext cx="3618627" cy="2867356"/>
          </a:xfrm>
          <a:prstGeom prst="rect">
            <a:avLst/>
          </a:prstGeom>
        </p:spPr>
      </p:pic>
      <p:sp>
        <p:nvSpPr>
          <p:cNvPr id="11" name="内容占位符 2"/>
          <p:cNvSpPr txBox="1">
            <a:spLocks/>
          </p:cNvSpPr>
          <p:nvPr/>
        </p:nvSpPr>
        <p:spPr>
          <a:xfrm>
            <a:off x="4300292" y="3670983"/>
            <a:ext cx="544664" cy="1233954"/>
          </a:xfrm>
          <a:prstGeom prst="rect">
            <a:avLst/>
          </a:prstGeom>
        </p:spPr>
        <p:txBody>
          <a:bodyPr vert="horz" lIns="91440" tIns="45720" rIns="91440" bIns="45720" rtlCol="0" anchor="ctr">
            <a:normAutofit lnSpcReduction="10000"/>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400" b="1" dirty="0" smtClean="0">
                <a:latin typeface="Arial" panose="020B0604020202020204" pitchFamily="34" charset="0"/>
              </a:rPr>
              <a:t>…</a:t>
            </a:r>
          </a:p>
          <a:p>
            <a:pPr marL="0" indent="0" algn="ctr">
              <a:buNone/>
            </a:pPr>
            <a:r>
              <a:rPr lang="en-US" altLang="zh-CN" sz="2400" b="1" dirty="0" smtClean="0">
                <a:latin typeface="Arial" panose="020B0604020202020204" pitchFamily="34" charset="0"/>
              </a:rPr>
              <a:t>…</a:t>
            </a:r>
          </a:p>
          <a:p>
            <a:pPr marL="0" indent="0" algn="ctr">
              <a:buNone/>
            </a:pPr>
            <a:r>
              <a:rPr lang="en-US" altLang="zh-CN" sz="2400" b="1" dirty="0" smtClean="0">
                <a:latin typeface="Arial" panose="020B0604020202020204" pitchFamily="34" charset="0"/>
              </a:rPr>
              <a:t>…</a:t>
            </a:r>
          </a:p>
        </p:txBody>
      </p:sp>
    </p:spTree>
    <p:extLst>
      <p:ext uri="{BB962C8B-B14F-4D97-AF65-F5344CB8AC3E}">
        <p14:creationId xmlns:p14="http://schemas.microsoft.com/office/powerpoint/2010/main" val="4007232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Outline</a:t>
            </a:r>
            <a:endParaRPr lang="zh-CN" altLang="en-US" dirty="0"/>
          </a:p>
        </p:txBody>
      </p:sp>
      <p:sp>
        <p:nvSpPr>
          <p:cNvPr id="3" name="内容占位符 2"/>
          <p:cNvSpPr>
            <a:spLocks noGrp="1"/>
          </p:cNvSpPr>
          <p:nvPr>
            <p:ph idx="1"/>
          </p:nvPr>
        </p:nvSpPr>
        <p:spPr>
          <a:xfrm>
            <a:off x="374650" y="972000"/>
            <a:ext cx="8394700" cy="5069151"/>
          </a:xfrm>
        </p:spPr>
        <p:txBody>
          <a:bodyPr/>
          <a:lstStyle/>
          <a:p>
            <a:endParaRPr lang="en-US" altLang="zh-CN" b="1" dirty="0" smtClean="0"/>
          </a:p>
          <a:p>
            <a:r>
              <a:rPr lang="en-US" altLang="zh-CN" b="1" dirty="0" smtClean="0"/>
              <a:t>The </a:t>
            </a:r>
            <a:r>
              <a:rPr lang="en-US" altLang="zh-CN" b="1" dirty="0"/>
              <a:t>FDS problem: analyses and challenges</a:t>
            </a:r>
          </a:p>
          <a:p>
            <a:endParaRPr lang="en-US" altLang="zh-CN" dirty="0"/>
          </a:p>
          <a:p>
            <a:r>
              <a:rPr lang="en-US" altLang="zh-CN" dirty="0"/>
              <a:t>A data-driven approach</a:t>
            </a:r>
          </a:p>
          <a:p>
            <a:pPr marL="0" indent="0">
              <a:buNone/>
            </a:pPr>
            <a:endParaRPr lang="en-US" altLang="zh-CN" dirty="0"/>
          </a:p>
          <a:p>
            <a:r>
              <a:rPr lang="en-US" altLang="zh-CN" dirty="0"/>
              <a:t>Experimental study</a:t>
            </a:r>
          </a:p>
          <a:p>
            <a:endParaRPr lang="en-US" altLang="zh-CN" dirty="0"/>
          </a:p>
          <a:p>
            <a:r>
              <a:rPr lang="en-US" altLang="zh-CN" dirty="0"/>
              <a:t>Summary</a:t>
            </a:r>
            <a:endParaRPr lang="zh-CN" altLang="en-US" dirty="0"/>
          </a:p>
        </p:txBody>
      </p:sp>
      <p:sp>
        <p:nvSpPr>
          <p:cNvPr id="4" name="灯片编号占位符 3"/>
          <p:cNvSpPr>
            <a:spLocks noGrp="1"/>
          </p:cNvSpPr>
          <p:nvPr>
            <p:ph type="sldNum" sz="quarter" idx="12"/>
          </p:nvPr>
        </p:nvSpPr>
        <p:spPr/>
        <p:txBody>
          <a:bodyPr/>
          <a:lstStyle/>
          <a:p>
            <a:fld id="{E3756F1F-84DF-4859-8AE8-4B3E0E674450}" type="slidenum">
              <a:rPr lang="zh-CN" altLang="en-US" smtClean="0"/>
              <a:pPr/>
              <a:t>4</a:t>
            </a:fld>
            <a:endParaRPr lang="zh-CN" altLang="en-US" dirty="0"/>
          </a:p>
        </p:txBody>
      </p:sp>
    </p:spTree>
    <p:extLst>
      <p:ext uri="{BB962C8B-B14F-4D97-AF65-F5344CB8AC3E}">
        <p14:creationId xmlns:p14="http://schemas.microsoft.com/office/powerpoint/2010/main" val="22192440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T</a:t>
            </a:r>
            <a:r>
              <a:rPr lang="en-US" altLang="zh-CN" dirty="0" smtClean="0"/>
              <a:t>emporal graphs and subgraphs</a:t>
            </a:r>
            <a:endParaRPr lang="zh-CN" altLang="en-US" dirty="0"/>
          </a:p>
        </p:txBody>
      </p:sp>
      <p:sp>
        <p:nvSpPr>
          <p:cNvPr id="4" name="灯片编号占位符 3"/>
          <p:cNvSpPr>
            <a:spLocks noGrp="1"/>
          </p:cNvSpPr>
          <p:nvPr>
            <p:ph type="sldNum" sz="quarter" idx="12"/>
          </p:nvPr>
        </p:nvSpPr>
        <p:spPr/>
        <p:txBody>
          <a:bodyPr/>
          <a:lstStyle/>
          <a:p>
            <a:fld id="{E3756F1F-84DF-4859-8AE8-4B3E0E674450}" type="slidenum">
              <a:rPr lang="zh-CN" altLang="en-US" smtClean="0"/>
              <a:pPr/>
              <a:t>5</a:t>
            </a:fld>
            <a:endParaRPr lang="zh-CN" altLang="en-US" dirty="0"/>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650" y="924280"/>
            <a:ext cx="3028643" cy="2576158"/>
          </a:xfrm>
          <a:prstGeom prst="rect">
            <a:avLst/>
          </a:prstGeom>
          <a:noFill/>
          <a:ln>
            <a:noFill/>
          </a:ln>
        </p:spPr>
      </p:pic>
      <p:sp>
        <p:nvSpPr>
          <p:cNvPr id="17" name="内容占位符 2"/>
          <p:cNvSpPr txBox="1">
            <a:spLocks/>
          </p:cNvSpPr>
          <p:nvPr/>
        </p:nvSpPr>
        <p:spPr>
          <a:xfrm>
            <a:off x="3276491" y="1263527"/>
            <a:ext cx="5619662" cy="2339573"/>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000" indent="0">
              <a:buNone/>
            </a:pPr>
            <a:r>
              <a:rPr lang="en-US" altLang="zh-CN" sz="2000" dirty="0">
                <a:latin typeface="Arial" panose="020B0604020202020204" pitchFamily="34" charset="0"/>
              </a:rPr>
              <a:t>Temporal graph G(V, E, F) with </a:t>
            </a:r>
            <a:r>
              <a:rPr lang="en-US" altLang="zh-CN" sz="2000" dirty="0" smtClean="0">
                <a:latin typeface="Arial" panose="020B0604020202020204" pitchFamily="34" charset="0"/>
              </a:rPr>
              <a:t>T timestamps</a:t>
            </a:r>
          </a:p>
          <a:p>
            <a:pPr lvl="1"/>
            <a:r>
              <a:rPr lang="en-US" altLang="zh-CN" sz="2000" dirty="0" smtClean="0">
                <a:latin typeface="Arial" panose="020B0604020202020204" pitchFamily="34" charset="0"/>
              </a:rPr>
              <a:t>nodes </a:t>
            </a:r>
            <a:r>
              <a:rPr lang="en-US" altLang="zh-CN" sz="2000" dirty="0">
                <a:latin typeface="Arial" panose="020B0604020202020204" pitchFamily="34" charset="0"/>
              </a:rPr>
              <a:t>and edges keep </a:t>
            </a:r>
            <a:r>
              <a:rPr lang="en-US" altLang="zh-CN" sz="2000" dirty="0" smtClean="0">
                <a:solidFill>
                  <a:srgbClr val="FF0000"/>
                </a:solidFill>
                <a:latin typeface="Arial" panose="020B0604020202020204" pitchFamily="34" charset="0"/>
              </a:rPr>
              <a:t>unchanged</a:t>
            </a:r>
            <a:endParaRPr lang="en-US" altLang="zh-CN" sz="2000" dirty="0" smtClean="0">
              <a:latin typeface="Arial" panose="020B0604020202020204" pitchFamily="34" charset="0"/>
            </a:endParaRPr>
          </a:p>
          <a:p>
            <a:pPr lvl="1"/>
            <a:r>
              <a:rPr lang="en-US" altLang="zh-CN" sz="2000" dirty="0" smtClean="0">
                <a:latin typeface="Arial" panose="020B0604020202020204" pitchFamily="34" charset="0"/>
              </a:rPr>
              <a:t>edge </a:t>
            </a:r>
            <a:r>
              <a:rPr lang="en-US" altLang="zh-CN" sz="2000" dirty="0">
                <a:latin typeface="Arial" panose="020B0604020202020204" pitchFamily="34" charset="0"/>
              </a:rPr>
              <a:t>weights constantly and regularly </a:t>
            </a:r>
            <a:r>
              <a:rPr lang="en-US" altLang="zh-CN" sz="2000" dirty="0">
                <a:solidFill>
                  <a:srgbClr val="FF0000"/>
                </a:solidFill>
                <a:latin typeface="Arial" panose="020B0604020202020204" pitchFamily="34" charset="0"/>
              </a:rPr>
              <a:t>vary with </a:t>
            </a:r>
            <a:r>
              <a:rPr lang="en-US" altLang="zh-CN" sz="2000" dirty="0" smtClean="0">
                <a:solidFill>
                  <a:srgbClr val="FF0000"/>
                </a:solidFill>
                <a:latin typeface="Arial" panose="020B0604020202020204" pitchFamily="34" charset="0"/>
              </a:rPr>
              <a:t>timestamps</a:t>
            </a:r>
            <a:endParaRPr lang="en-US" altLang="zh-CN" sz="2000" dirty="0" smtClean="0">
              <a:latin typeface="Arial" panose="020B0604020202020204" pitchFamily="34" charset="0"/>
            </a:endParaRPr>
          </a:p>
          <a:p>
            <a:pPr lvl="1"/>
            <a:r>
              <a:rPr lang="en-US" altLang="zh-CN" sz="2000" dirty="0" smtClean="0">
                <a:solidFill>
                  <a:srgbClr val="FF0000"/>
                </a:solidFill>
                <a:latin typeface="Arial" panose="020B0604020202020204" pitchFamily="34" charset="0"/>
              </a:rPr>
              <a:t>T snapshots:</a:t>
            </a:r>
            <a:r>
              <a:rPr lang="en-US" altLang="zh-CN" sz="2000" dirty="0" smtClean="0">
                <a:latin typeface="Arial" panose="020B0604020202020204" pitchFamily="34" charset="0"/>
              </a:rPr>
              <a:t> G</a:t>
            </a:r>
            <a:r>
              <a:rPr lang="en-US" altLang="zh-CN" sz="2000" baseline="-25000" dirty="0" smtClean="0">
                <a:latin typeface="Arial" panose="020B0604020202020204" pitchFamily="34" charset="0"/>
              </a:rPr>
              <a:t>1</a:t>
            </a:r>
            <a:r>
              <a:rPr lang="en-US" altLang="zh-CN" sz="2000" dirty="0" smtClean="0">
                <a:latin typeface="Arial" panose="020B0604020202020204" pitchFamily="34" charset="0"/>
              </a:rPr>
              <a:t>(V, E, F</a:t>
            </a:r>
            <a:r>
              <a:rPr lang="en-US" altLang="zh-CN" sz="2000" baseline="30000" dirty="0" smtClean="0">
                <a:latin typeface="Arial" panose="020B0604020202020204" pitchFamily="34" charset="0"/>
              </a:rPr>
              <a:t>1</a:t>
            </a:r>
            <a:r>
              <a:rPr lang="en-US" altLang="zh-CN" sz="2000" dirty="0" smtClean="0">
                <a:latin typeface="Arial" panose="020B0604020202020204" pitchFamily="34" charset="0"/>
              </a:rPr>
              <a:t>), G</a:t>
            </a:r>
            <a:r>
              <a:rPr lang="en-US" altLang="zh-CN" sz="2000" baseline="-25000" dirty="0" smtClean="0">
                <a:latin typeface="Arial" panose="020B0604020202020204" pitchFamily="34" charset="0"/>
              </a:rPr>
              <a:t>2</a:t>
            </a:r>
            <a:r>
              <a:rPr lang="en-US" altLang="zh-CN" sz="2000" dirty="0" smtClean="0">
                <a:latin typeface="Arial" panose="020B0604020202020204" pitchFamily="34" charset="0"/>
              </a:rPr>
              <a:t>(V, E, F</a:t>
            </a:r>
            <a:r>
              <a:rPr lang="en-US" altLang="zh-CN" sz="2000" baseline="30000" dirty="0" smtClean="0">
                <a:latin typeface="Arial" panose="020B0604020202020204" pitchFamily="34" charset="0"/>
              </a:rPr>
              <a:t>2</a:t>
            </a:r>
            <a:r>
              <a:rPr lang="en-US" altLang="zh-CN" sz="2000" dirty="0" smtClean="0">
                <a:latin typeface="Arial" panose="020B0604020202020204" pitchFamily="34" charset="0"/>
              </a:rPr>
              <a:t>), </a:t>
            </a:r>
            <a:br>
              <a:rPr lang="en-US" altLang="zh-CN" sz="2000" dirty="0" smtClean="0">
                <a:latin typeface="Arial" panose="020B0604020202020204" pitchFamily="34" charset="0"/>
              </a:rPr>
            </a:br>
            <a:r>
              <a:rPr lang="en-US" altLang="zh-CN" sz="2000" dirty="0" smtClean="0">
                <a:latin typeface="Arial" panose="020B0604020202020204" pitchFamily="34" charset="0"/>
              </a:rPr>
              <a:t>…, G</a:t>
            </a:r>
            <a:r>
              <a:rPr lang="en-US" altLang="zh-CN" sz="2000" baseline="-25000" dirty="0" smtClean="0">
                <a:latin typeface="Arial" panose="020B0604020202020204" pitchFamily="34" charset="0"/>
              </a:rPr>
              <a:t>T</a:t>
            </a:r>
            <a:r>
              <a:rPr lang="en-US" altLang="zh-CN" sz="2000" dirty="0" smtClean="0">
                <a:latin typeface="Arial" panose="020B0604020202020204" pitchFamily="34" charset="0"/>
              </a:rPr>
              <a:t>(V, E, F</a:t>
            </a:r>
            <a:r>
              <a:rPr lang="en-US" altLang="zh-CN" sz="2000" baseline="30000" dirty="0" smtClean="0">
                <a:latin typeface="Arial" panose="020B0604020202020204" pitchFamily="34" charset="0"/>
              </a:rPr>
              <a:t>T</a:t>
            </a:r>
            <a:r>
              <a:rPr lang="en-US" altLang="zh-CN" sz="2000" dirty="0" smtClean="0">
                <a:latin typeface="Arial" panose="020B0604020202020204" pitchFamily="34" charset="0"/>
              </a:rPr>
              <a:t>)</a:t>
            </a:r>
            <a:endParaRPr lang="zh-CN" altLang="en-US" sz="2000" dirty="0">
              <a:latin typeface="Arial" panose="020B0604020202020204" pitchFamily="34" charset="0"/>
            </a:endParaRPr>
          </a:p>
        </p:txBody>
      </p:sp>
      <p:sp>
        <p:nvSpPr>
          <p:cNvPr id="18" name="内容占位符 2"/>
          <p:cNvSpPr txBox="1">
            <a:spLocks/>
          </p:cNvSpPr>
          <p:nvPr/>
        </p:nvSpPr>
        <p:spPr>
          <a:xfrm>
            <a:off x="3403293" y="3911971"/>
            <a:ext cx="5044012" cy="1411201"/>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latin typeface="Arial" panose="020B0604020202020204" pitchFamily="34" charset="0"/>
              </a:rPr>
              <a:t>Temporal subgraph H(V</a:t>
            </a:r>
            <a:r>
              <a:rPr lang="en-US" altLang="zh-CN" sz="2000" baseline="-25000" dirty="0">
                <a:latin typeface="Arial" panose="020B0604020202020204" pitchFamily="34" charset="0"/>
              </a:rPr>
              <a:t>s</a:t>
            </a:r>
            <a:r>
              <a:rPr lang="en-US" altLang="zh-CN" sz="2000" dirty="0">
                <a:latin typeface="Arial" panose="020B0604020202020204" pitchFamily="34" charset="0"/>
              </a:rPr>
              <a:t>, </a:t>
            </a:r>
            <a:r>
              <a:rPr lang="en-US" altLang="zh-CN" sz="2000" dirty="0" err="1">
                <a:latin typeface="Arial" panose="020B0604020202020204" pitchFamily="34" charset="0"/>
              </a:rPr>
              <a:t>E</a:t>
            </a:r>
            <a:r>
              <a:rPr lang="en-US" altLang="zh-CN" sz="2000" baseline="-25000" dirty="0" err="1">
                <a:latin typeface="Arial" panose="020B0604020202020204" pitchFamily="34" charset="0"/>
              </a:rPr>
              <a:t>s</a:t>
            </a:r>
            <a:r>
              <a:rPr lang="en-US" altLang="zh-CN" sz="2000" dirty="0">
                <a:latin typeface="Arial" panose="020B0604020202020204" pitchFamily="34" charset="0"/>
              </a:rPr>
              <a:t>, </a:t>
            </a:r>
            <a:r>
              <a:rPr lang="en-US" altLang="zh-CN" sz="2000" dirty="0" smtClean="0">
                <a:latin typeface="Arial" panose="020B0604020202020204" pitchFamily="34" charset="0"/>
              </a:rPr>
              <a:t>F</a:t>
            </a:r>
            <a:r>
              <a:rPr lang="en-US" altLang="zh-CN" sz="2000" baseline="-25000" dirty="0" smtClean="0">
                <a:latin typeface="Arial" panose="020B0604020202020204" pitchFamily="34" charset="0"/>
              </a:rPr>
              <a:t>s</a:t>
            </a:r>
            <a:r>
              <a:rPr lang="en-US" altLang="zh-CN" sz="2000" dirty="0" smtClean="0">
                <a:latin typeface="Arial" panose="020B0604020202020204" pitchFamily="34" charset="0"/>
              </a:rPr>
              <a:t>, </a:t>
            </a:r>
            <a:r>
              <a:rPr lang="en-US" altLang="zh-CN" sz="2000" dirty="0" err="1" smtClean="0">
                <a:latin typeface="Arial" panose="020B0604020202020204" pitchFamily="34" charset="0"/>
              </a:rPr>
              <a:t>i</a:t>
            </a:r>
            <a:r>
              <a:rPr lang="en-US" altLang="zh-CN" sz="2000" dirty="0">
                <a:latin typeface="Arial" panose="020B0604020202020204" pitchFamily="34" charset="0"/>
              </a:rPr>
              <a:t>, j</a:t>
            </a:r>
            <a:r>
              <a:rPr lang="en-US" altLang="zh-CN" sz="2000" dirty="0" smtClean="0">
                <a:latin typeface="Arial" panose="020B0604020202020204" pitchFamily="34" charset="0"/>
              </a:rPr>
              <a:t>)</a:t>
            </a:r>
            <a:endParaRPr lang="en-US" altLang="zh-CN" sz="2000" dirty="0" smtClean="0">
              <a:solidFill>
                <a:srgbClr val="FF0000"/>
              </a:solidFill>
              <a:latin typeface="Arial" panose="020B0604020202020204" pitchFamily="34" charset="0"/>
            </a:endParaRPr>
          </a:p>
          <a:p>
            <a:pPr lvl="1"/>
            <a:r>
              <a:rPr lang="en-US" altLang="zh-CN" sz="2000" dirty="0" smtClean="0">
                <a:solidFill>
                  <a:srgbClr val="FF0000"/>
                </a:solidFill>
                <a:latin typeface="Arial" panose="020B0604020202020204" pitchFamily="34" charset="0"/>
              </a:rPr>
              <a:t>time interval</a:t>
            </a:r>
            <a:r>
              <a:rPr lang="en-US" altLang="zh-CN" sz="2000" dirty="0" smtClean="0">
                <a:latin typeface="Arial" panose="020B0604020202020204" pitchFamily="34" charset="0"/>
              </a:rPr>
              <a:t> [</a:t>
            </a:r>
            <a:r>
              <a:rPr lang="en-US" altLang="zh-CN" sz="2000" dirty="0" err="1" smtClean="0">
                <a:latin typeface="Arial" panose="020B0604020202020204" pitchFamily="34" charset="0"/>
              </a:rPr>
              <a:t>i</a:t>
            </a:r>
            <a:r>
              <a:rPr lang="en-US" altLang="zh-CN" sz="2000" dirty="0" smtClean="0">
                <a:latin typeface="Arial" panose="020B0604020202020204" pitchFamily="34" charset="0"/>
              </a:rPr>
              <a:t>, j] ⊆</a:t>
            </a:r>
            <a:r>
              <a:rPr lang="zh-CN" altLang="en-US" sz="2000" dirty="0" smtClean="0">
                <a:latin typeface="Arial" panose="020B0604020202020204" pitchFamily="34" charset="0"/>
              </a:rPr>
              <a:t> </a:t>
            </a:r>
            <a:r>
              <a:rPr lang="en-US" altLang="zh-CN" sz="2000" dirty="0" smtClean="0">
                <a:latin typeface="Arial" panose="020B0604020202020204" pitchFamily="34" charset="0"/>
              </a:rPr>
              <a:t>[1, T]</a:t>
            </a:r>
          </a:p>
          <a:p>
            <a:pPr lvl="1"/>
            <a:r>
              <a:rPr lang="en-US" altLang="zh-CN" sz="2000" dirty="0" smtClean="0">
                <a:solidFill>
                  <a:srgbClr val="FF0000"/>
                </a:solidFill>
                <a:latin typeface="Arial" panose="020B0604020202020204" pitchFamily="34" charset="0"/>
              </a:rPr>
              <a:t>subgraph</a:t>
            </a:r>
            <a:r>
              <a:rPr lang="en-US" altLang="zh-CN" sz="2000" dirty="0" smtClean="0">
                <a:latin typeface="Arial" panose="020B0604020202020204" pitchFamily="34" charset="0"/>
              </a:rPr>
              <a:t> (V</a:t>
            </a:r>
            <a:r>
              <a:rPr lang="en-US" altLang="zh-CN" sz="2000" baseline="-25000" dirty="0" smtClean="0">
                <a:latin typeface="Arial" panose="020B0604020202020204" pitchFamily="34" charset="0"/>
              </a:rPr>
              <a:t>s</a:t>
            </a:r>
            <a:r>
              <a:rPr lang="en-US" altLang="zh-CN" sz="2000" dirty="0" smtClean="0">
                <a:latin typeface="Arial" panose="020B0604020202020204" pitchFamily="34" charset="0"/>
              </a:rPr>
              <a:t>, </a:t>
            </a:r>
            <a:r>
              <a:rPr lang="en-US" altLang="zh-CN" sz="2000" dirty="0" err="1" smtClean="0">
                <a:latin typeface="Arial" panose="020B0604020202020204" pitchFamily="34" charset="0"/>
              </a:rPr>
              <a:t>E</a:t>
            </a:r>
            <a:r>
              <a:rPr lang="en-US" altLang="zh-CN" sz="2000" baseline="-25000" dirty="0" err="1" smtClean="0">
                <a:latin typeface="Arial" panose="020B0604020202020204" pitchFamily="34" charset="0"/>
              </a:rPr>
              <a:t>s</a:t>
            </a:r>
            <a:r>
              <a:rPr lang="en-US" altLang="zh-CN" sz="2000" dirty="0" smtClean="0">
                <a:latin typeface="Arial" panose="020B0604020202020204" pitchFamily="34" charset="0"/>
              </a:rPr>
              <a:t>)</a:t>
            </a:r>
            <a:r>
              <a:rPr lang="en-US" altLang="zh-CN" sz="2000" baseline="-25000" dirty="0" smtClean="0">
                <a:latin typeface="Arial" panose="020B0604020202020204" pitchFamily="34" charset="0"/>
              </a:rPr>
              <a:t> </a:t>
            </a:r>
            <a:r>
              <a:rPr lang="en-US" altLang="zh-CN" sz="2000" dirty="0" smtClean="0">
                <a:latin typeface="Arial" panose="020B0604020202020204" pitchFamily="34" charset="0"/>
              </a:rPr>
              <a:t>of (V, E)</a:t>
            </a:r>
          </a:p>
          <a:p>
            <a:pPr lvl="1"/>
            <a:r>
              <a:rPr lang="en-US" altLang="zh-CN" sz="2000" dirty="0" smtClean="0">
                <a:latin typeface="Arial" panose="020B0604020202020204" pitchFamily="34" charset="0"/>
              </a:rPr>
              <a:t>denote H(V, E, F</a:t>
            </a:r>
            <a:r>
              <a:rPr lang="en-US" altLang="zh-CN" sz="2000" baseline="-25000" dirty="0" smtClean="0">
                <a:latin typeface="Arial" panose="020B0604020202020204" pitchFamily="34" charset="0"/>
              </a:rPr>
              <a:t>s</a:t>
            </a:r>
            <a:r>
              <a:rPr lang="en-US" altLang="zh-CN" sz="2000" dirty="0" smtClean="0">
                <a:latin typeface="Arial" panose="020B0604020202020204" pitchFamily="34" charset="0"/>
              </a:rPr>
              <a:t>, </a:t>
            </a:r>
            <a:r>
              <a:rPr lang="en-US" altLang="zh-CN" sz="2000" dirty="0" err="1" smtClean="0">
                <a:latin typeface="Arial" panose="020B0604020202020204" pitchFamily="34" charset="0"/>
              </a:rPr>
              <a:t>i</a:t>
            </a:r>
            <a:r>
              <a:rPr lang="en-US" altLang="zh-CN" sz="2000" dirty="0" smtClean="0">
                <a:latin typeface="Arial" panose="020B0604020202020204" pitchFamily="34" charset="0"/>
              </a:rPr>
              <a:t>, j) as G[</a:t>
            </a:r>
            <a:r>
              <a:rPr lang="en-US" altLang="zh-CN" sz="2000" dirty="0" err="1" smtClean="0">
                <a:latin typeface="Arial" panose="020B0604020202020204" pitchFamily="34" charset="0"/>
              </a:rPr>
              <a:t>i</a:t>
            </a:r>
            <a:r>
              <a:rPr lang="en-US" altLang="zh-CN" sz="2000" dirty="0" smtClean="0">
                <a:latin typeface="Arial" panose="020B0604020202020204" pitchFamily="34" charset="0"/>
              </a:rPr>
              <a:t>, j]</a:t>
            </a:r>
            <a:endParaRPr lang="en-US" altLang="zh-CN" sz="2000" baseline="-25000" dirty="0">
              <a:latin typeface="Arial" panose="020B0604020202020204" pitchFamily="34" charset="0"/>
            </a:endParaRPr>
          </a:p>
        </p:txBody>
      </p:sp>
      <p:sp>
        <p:nvSpPr>
          <p:cNvPr id="9" name="内容占位符 2"/>
          <p:cNvSpPr>
            <a:spLocks noGrp="1"/>
          </p:cNvSpPr>
          <p:nvPr>
            <p:ph idx="1"/>
          </p:nvPr>
        </p:nvSpPr>
        <p:spPr>
          <a:xfrm>
            <a:off x="374649" y="5765953"/>
            <a:ext cx="5619662" cy="799103"/>
          </a:xfrm>
          <a:ln w="19050">
            <a:noFill/>
          </a:ln>
        </p:spPr>
        <p:txBody>
          <a:bodyPr>
            <a:normAutofit/>
          </a:bodyPr>
          <a:lstStyle/>
          <a:p>
            <a:pPr marL="0" indent="0">
              <a:buNone/>
            </a:pPr>
            <a:r>
              <a:rPr lang="en-US" altLang="zh-CN" sz="2000" dirty="0" smtClean="0"/>
              <a:t>Cohesive </a:t>
            </a:r>
            <a:r>
              <a:rPr lang="en-US" altLang="zh-CN" sz="2000" dirty="0"/>
              <a:t>density </a:t>
            </a:r>
            <a:r>
              <a:rPr lang="en-US" altLang="zh-CN" sz="2000" dirty="0" err="1" smtClean="0"/>
              <a:t>cdensity</a:t>
            </a:r>
            <a:r>
              <a:rPr lang="en-US" altLang="zh-CN" sz="2000" dirty="0" smtClean="0"/>
              <a:t>(G)</a:t>
            </a:r>
          </a:p>
          <a:p>
            <a:pPr lvl="1"/>
            <a:r>
              <a:rPr lang="en-US" altLang="zh-CN" sz="2000" dirty="0"/>
              <a:t>sum of </a:t>
            </a:r>
            <a:r>
              <a:rPr lang="en-US" altLang="zh-CN" sz="2000" dirty="0" smtClean="0"/>
              <a:t>edge weights </a:t>
            </a:r>
            <a:r>
              <a:rPr lang="en-US" altLang="zh-CN" sz="2000" dirty="0"/>
              <a:t>among all </a:t>
            </a:r>
            <a:r>
              <a:rPr lang="en-US" altLang="zh-CN" sz="2000" dirty="0" smtClean="0"/>
              <a:t>snapshots</a:t>
            </a:r>
          </a:p>
        </p:txBody>
      </p:sp>
      <p:sp>
        <p:nvSpPr>
          <p:cNvPr id="12" name="圆角矩形标注 11"/>
          <p:cNvSpPr/>
          <p:nvPr/>
        </p:nvSpPr>
        <p:spPr>
          <a:xfrm>
            <a:off x="3051902" y="3265217"/>
            <a:ext cx="1786832" cy="369574"/>
          </a:xfrm>
          <a:prstGeom prst="wedgeRoundRectCallout">
            <a:avLst>
              <a:gd name="adj1" fmla="val -29028"/>
              <a:gd name="adj2" fmla="val -49952"/>
              <a:gd name="adj3" fmla="val 16667"/>
            </a:avLst>
          </a:prstGeom>
          <a:solidFill>
            <a:srgbClr val="FEF2E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rgbClr val="FF0000"/>
                </a:solidFill>
                <a:latin typeface="Arial" panose="020B0604020202020204" pitchFamily="34" charset="0"/>
                <a:cs typeface="Arial" panose="020B0604020202020204" pitchFamily="34" charset="0"/>
              </a:rPr>
              <a:t>cdensity</a:t>
            </a:r>
            <a:r>
              <a:rPr lang="en-US" altLang="zh-CN" dirty="0">
                <a:solidFill>
                  <a:srgbClr val="FF0000"/>
                </a:solidFill>
                <a:latin typeface="Arial" panose="020B0604020202020204" pitchFamily="34" charset="0"/>
                <a:cs typeface="Arial" panose="020B0604020202020204" pitchFamily="34" charset="0"/>
              </a:rPr>
              <a:t>(G)=36 </a:t>
            </a:r>
            <a:endParaRPr lang="zh-CN" altLang="en-US" dirty="0">
              <a:solidFill>
                <a:srgbClr val="FF0000"/>
              </a:solidFill>
              <a:latin typeface="Arial" panose="020B0604020202020204" pitchFamily="34" charset="0"/>
              <a:cs typeface="Arial" panose="020B0604020202020204" pitchFamily="34" charset="0"/>
            </a:endParaRPr>
          </a:p>
        </p:txBody>
      </p:sp>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293" y="3686537"/>
            <a:ext cx="3024000" cy="1894629"/>
          </a:xfrm>
          <a:prstGeom prst="rect">
            <a:avLst/>
          </a:prstGeom>
          <a:noFill/>
          <a:ln>
            <a:noFill/>
          </a:ln>
        </p:spPr>
      </p:pic>
      <p:sp>
        <p:nvSpPr>
          <p:cNvPr id="14" name="圆角矩形标注 13"/>
          <p:cNvSpPr/>
          <p:nvPr/>
        </p:nvSpPr>
        <p:spPr>
          <a:xfrm>
            <a:off x="3051902" y="5300738"/>
            <a:ext cx="1786834" cy="369574"/>
          </a:xfrm>
          <a:prstGeom prst="wedgeRoundRectCallout">
            <a:avLst>
              <a:gd name="adj1" fmla="val -25938"/>
              <a:gd name="adj2" fmla="val -46258"/>
              <a:gd name="adj3" fmla="val 16667"/>
            </a:avLst>
          </a:prstGeom>
          <a:solidFill>
            <a:srgbClr val="FEF2E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rgbClr val="FF0000"/>
                </a:solidFill>
                <a:latin typeface="Arial" panose="020B0604020202020204" pitchFamily="34" charset="0"/>
                <a:cs typeface="Arial" panose="020B0604020202020204" pitchFamily="34" charset="0"/>
              </a:rPr>
              <a:t>cdensity</a:t>
            </a:r>
            <a:r>
              <a:rPr lang="en-US" altLang="zh-CN" dirty="0" smtClean="0">
                <a:solidFill>
                  <a:srgbClr val="FF0000"/>
                </a:solidFill>
                <a:latin typeface="Arial" panose="020B0604020202020204" pitchFamily="34" charset="0"/>
                <a:cs typeface="Arial" panose="020B0604020202020204" pitchFamily="34" charset="0"/>
              </a:rPr>
              <a:t>(H)=21 </a:t>
            </a:r>
            <a:endParaRPr lang="zh-CN" altLang="en-US"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13879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xEl>
                                              <p:pRg st="1" end="1"/>
                                            </p:txEl>
                                          </p:spTgt>
                                        </p:tgtEl>
                                        <p:attrNameLst>
                                          <p:attrName>style.visibility</p:attrName>
                                        </p:attrNameLst>
                                      </p:cBhvr>
                                      <p:to>
                                        <p:strVal val="visible"/>
                                      </p:to>
                                    </p:set>
                                    <p:animEffect transition="in" filter="fade">
                                      <p:cBhvr>
                                        <p:cTn id="18" dur="500"/>
                                        <p:tgtEl>
                                          <p:spTgt spid="9">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9" grpId="0" build="p"/>
      <p:bldP spid="12" grpId="0"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Problem statement and complexity analysis</a:t>
            </a:r>
            <a:endParaRPr lang="zh-CN" altLang="en-US" dirty="0"/>
          </a:p>
        </p:txBody>
      </p:sp>
      <p:sp>
        <p:nvSpPr>
          <p:cNvPr id="4" name="灯片编号占位符 3"/>
          <p:cNvSpPr>
            <a:spLocks noGrp="1"/>
          </p:cNvSpPr>
          <p:nvPr>
            <p:ph type="sldNum" sz="quarter" idx="12"/>
          </p:nvPr>
        </p:nvSpPr>
        <p:spPr/>
        <p:txBody>
          <a:bodyPr/>
          <a:lstStyle/>
          <a:p>
            <a:fld id="{E3756F1F-84DF-4859-8AE8-4B3E0E674450}" type="slidenum">
              <a:rPr lang="zh-CN" altLang="en-US" smtClean="0"/>
              <a:pPr/>
              <a:t>6</a:t>
            </a:fld>
            <a:endParaRPr lang="zh-CN" altLang="en-US" dirty="0"/>
          </a:p>
        </p:txBody>
      </p:sp>
      <p:cxnSp>
        <p:nvCxnSpPr>
          <p:cNvPr id="5" name="直接连接符 4"/>
          <p:cNvCxnSpPr/>
          <p:nvPr/>
        </p:nvCxnSpPr>
        <p:spPr>
          <a:xfrm>
            <a:off x="8890" y="6498453"/>
            <a:ext cx="9135110" cy="0"/>
          </a:xfrm>
          <a:prstGeom prst="line">
            <a:avLst/>
          </a:prstGeom>
          <a:ln w="28575">
            <a:solidFill>
              <a:srgbClr val="000080"/>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1099" y="6510855"/>
            <a:ext cx="8820443" cy="338554"/>
          </a:xfrm>
          <a:prstGeom prst="rect">
            <a:avLst/>
          </a:prstGeom>
          <a:noFill/>
        </p:spPr>
        <p:txBody>
          <a:bodyPr wrap="square" rtlCol="0">
            <a:spAutoFit/>
          </a:bodyPr>
          <a:lstStyle/>
          <a:p>
            <a:r>
              <a:rPr lang="en-US" altLang="zh-CN" sz="1600" dirty="0"/>
              <a:t>P. </a:t>
            </a:r>
            <a:r>
              <a:rPr lang="en-US" altLang="zh-CN" sz="1600" dirty="0" err="1"/>
              <a:t>Bogdanov</a:t>
            </a:r>
            <a:r>
              <a:rPr lang="en-US" altLang="zh-CN" sz="1600" dirty="0"/>
              <a:t>, M. </a:t>
            </a:r>
            <a:r>
              <a:rPr lang="en-US" altLang="zh-CN" sz="1600" dirty="0" err="1"/>
              <a:t>Mongiov</a:t>
            </a:r>
            <a:r>
              <a:rPr lang="en-US" altLang="zh-CN" sz="1600" dirty="0"/>
              <a:t>, </a:t>
            </a:r>
            <a:r>
              <a:rPr lang="en-US" altLang="zh-CN" sz="1600" dirty="0" smtClean="0"/>
              <a:t>A</a:t>
            </a:r>
            <a:r>
              <a:rPr lang="en-US" altLang="zh-CN" sz="1600" dirty="0"/>
              <a:t>. K. Singh. Mining heavy subgraphs in time-evolving networks. In </a:t>
            </a:r>
            <a:r>
              <a:rPr lang="en-US" altLang="zh-CN" sz="1600" i="1" dirty="0"/>
              <a:t>ICDM</a:t>
            </a:r>
            <a:r>
              <a:rPr lang="en-US" altLang="zh-CN" sz="1600" dirty="0"/>
              <a:t>, 2011.</a:t>
            </a:r>
          </a:p>
        </p:txBody>
      </p:sp>
      <p:sp>
        <p:nvSpPr>
          <p:cNvPr id="12" name="内容占位符 2"/>
          <p:cNvSpPr txBox="1">
            <a:spLocks/>
          </p:cNvSpPr>
          <p:nvPr/>
        </p:nvSpPr>
        <p:spPr>
          <a:xfrm>
            <a:off x="374650" y="1103884"/>
            <a:ext cx="8394700" cy="1244494"/>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600" dirty="0">
                <a:latin typeface="Arial" panose="020B0604020202020204" pitchFamily="34" charset="0"/>
              </a:rPr>
              <a:t>FDS: </a:t>
            </a:r>
            <a:r>
              <a:rPr lang="en-US" altLang="zh-CN" sz="2600" dirty="0" smtClean="0">
                <a:latin typeface="Arial" panose="020B0604020202020204" pitchFamily="34" charset="0"/>
              </a:rPr>
              <a:t>finding dense subgraphs</a:t>
            </a:r>
            <a:endParaRPr lang="en-US" altLang="zh-CN" sz="2600" dirty="0">
              <a:latin typeface="Arial" panose="020B0604020202020204" pitchFamily="34" charset="0"/>
            </a:endParaRPr>
          </a:p>
          <a:p>
            <a:pPr lvl="1"/>
            <a:r>
              <a:rPr lang="en-US" altLang="zh-CN" sz="2200" dirty="0">
                <a:latin typeface="Arial" panose="020B0604020202020204" pitchFamily="34" charset="0"/>
              </a:rPr>
              <a:t>find a </a:t>
            </a:r>
            <a:r>
              <a:rPr lang="en-US" altLang="zh-CN" sz="2200" dirty="0">
                <a:solidFill>
                  <a:srgbClr val="FF0000"/>
                </a:solidFill>
                <a:latin typeface="Arial" panose="020B0604020202020204" pitchFamily="34" charset="0"/>
              </a:rPr>
              <a:t>connected </a:t>
            </a:r>
            <a:r>
              <a:rPr lang="en-US" altLang="zh-CN" sz="2200" dirty="0" smtClean="0">
                <a:solidFill>
                  <a:srgbClr val="FF0000"/>
                </a:solidFill>
                <a:latin typeface="Arial" panose="020B0604020202020204" pitchFamily="34" charset="0"/>
              </a:rPr>
              <a:t>temporal subgraph </a:t>
            </a:r>
            <a:r>
              <a:rPr lang="en-US" altLang="zh-CN" sz="2200" dirty="0" smtClean="0">
                <a:latin typeface="Arial" panose="020B0604020202020204" pitchFamily="34" charset="0"/>
              </a:rPr>
              <a:t>with </a:t>
            </a:r>
            <a:r>
              <a:rPr lang="en-US" altLang="zh-CN" sz="2200" dirty="0">
                <a:latin typeface="Arial" panose="020B0604020202020204" pitchFamily="34" charset="0"/>
              </a:rPr>
              <a:t>the </a:t>
            </a:r>
            <a:r>
              <a:rPr lang="en-US" altLang="zh-CN" sz="2200" dirty="0" smtClean="0">
                <a:solidFill>
                  <a:srgbClr val="FF0000"/>
                </a:solidFill>
                <a:latin typeface="Arial" panose="020B0604020202020204" pitchFamily="34" charset="0"/>
              </a:rPr>
              <a:t>greatest </a:t>
            </a:r>
            <a:r>
              <a:rPr lang="en-US" altLang="zh-CN" sz="2200" dirty="0">
                <a:latin typeface="Arial" panose="020B0604020202020204" pitchFamily="34" charset="0"/>
              </a:rPr>
              <a:t>cohesive density</a:t>
            </a:r>
          </a:p>
        </p:txBody>
      </p:sp>
      <p:sp>
        <p:nvSpPr>
          <p:cNvPr id="15" name="矩形 14"/>
          <p:cNvSpPr/>
          <p:nvPr/>
        </p:nvSpPr>
        <p:spPr>
          <a:xfrm>
            <a:off x="5617142" y="4229266"/>
            <a:ext cx="2115020" cy="338554"/>
          </a:xfrm>
          <a:prstGeom prst="rect">
            <a:avLst/>
          </a:prstGeom>
        </p:spPr>
        <p:txBody>
          <a:bodyPr wrap="square">
            <a:spAutoFit/>
          </a:bodyPr>
          <a:lstStyle/>
          <a:p>
            <a:pPr algn="ctr"/>
            <a:r>
              <a:rPr lang="en-US" altLang="zh-CN" sz="1600" dirty="0" err="1" smtClean="0">
                <a:solidFill>
                  <a:srgbClr val="FF0000"/>
                </a:solidFill>
                <a:latin typeface="Arial" panose="020B0604020202020204" pitchFamily="34" charset="0"/>
                <a:cs typeface="Arial" panose="020B0604020202020204" pitchFamily="34" charset="0"/>
              </a:rPr>
              <a:t>cdensity</a:t>
            </a:r>
            <a:r>
              <a:rPr lang="en-US" altLang="zh-CN" sz="1600" dirty="0" smtClean="0">
                <a:solidFill>
                  <a:srgbClr val="FF0000"/>
                </a:solidFill>
                <a:latin typeface="Arial" panose="020B0604020202020204" pitchFamily="34" charset="0"/>
                <a:cs typeface="Arial" panose="020B0604020202020204" pitchFamily="34" charset="0"/>
              </a:rPr>
              <a:t>(H)=44 </a:t>
            </a:r>
            <a:endParaRPr lang="zh-CN" altLang="en-US" sz="1600" dirty="0">
              <a:solidFill>
                <a:srgbClr val="FF0000"/>
              </a:solidFill>
              <a:latin typeface="Arial" panose="020B0604020202020204" pitchFamily="34" charset="0"/>
              <a:cs typeface="Arial" panose="020B0604020202020204" pitchFamily="34" charset="0"/>
            </a:endParaRPr>
          </a:p>
        </p:txBody>
      </p:sp>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035" y="2563037"/>
            <a:ext cx="3024000" cy="2572210"/>
          </a:xfrm>
          <a:prstGeom prst="rect">
            <a:avLst/>
          </a:prstGeom>
          <a:noFill/>
          <a:ln>
            <a:noFill/>
          </a:ln>
        </p:spPr>
      </p:pic>
      <p:pic>
        <p:nvPicPr>
          <p:cNvPr id="14" name="图片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2652" y="2875238"/>
            <a:ext cx="3024000" cy="1354028"/>
          </a:xfrm>
          <a:prstGeom prst="rect">
            <a:avLst/>
          </a:prstGeom>
          <a:noFill/>
          <a:ln>
            <a:noFill/>
          </a:ln>
        </p:spPr>
      </p:pic>
      <p:sp>
        <p:nvSpPr>
          <p:cNvPr id="10" name="矩形 9"/>
          <p:cNvSpPr/>
          <p:nvPr/>
        </p:nvSpPr>
        <p:spPr>
          <a:xfrm>
            <a:off x="1292816" y="5135247"/>
            <a:ext cx="2115020" cy="338554"/>
          </a:xfrm>
          <a:prstGeom prst="rect">
            <a:avLst/>
          </a:prstGeom>
        </p:spPr>
        <p:txBody>
          <a:bodyPr wrap="square">
            <a:spAutoFit/>
          </a:bodyPr>
          <a:lstStyle/>
          <a:p>
            <a:pPr algn="ctr"/>
            <a:r>
              <a:rPr lang="en-US" altLang="zh-CN" sz="1600" dirty="0" err="1" smtClean="0">
                <a:solidFill>
                  <a:srgbClr val="FF0000"/>
                </a:solidFill>
                <a:latin typeface="Arial" panose="020B0604020202020204" pitchFamily="34" charset="0"/>
                <a:cs typeface="Arial" panose="020B0604020202020204" pitchFamily="34" charset="0"/>
              </a:rPr>
              <a:t>cdensity</a:t>
            </a:r>
            <a:r>
              <a:rPr lang="en-US" altLang="zh-CN" sz="1600" dirty="0" smtClean="0">
                <a:solidFill>
                  <a:srgbClr val="FF0000"/>
                </a:solidFill>
                <a:latin typeface="Arial" panose="020B0604020202020204" pitchFamily="34" charset="0"/>
                <a:cs typeface="Arial" panose="020B0604020202020204" pitchFamily="34" charset="0"/>
              </a:rPr>
              <a:t>(G)=36 </a:t>
            </a:r>
            <a:endParaRPr lang="zh-CN" altLang="en-US" sz="16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3953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Problem statement and complexity analysis</a:t>
            </a:r>
            <a:endParaRPr lang="zh-CN" altLang="en-US" dirty="0"/>
          </a:p>
        </p:txBody>
      </p:sp>
      <p:sp>
        <p:nvSpPr>
          <p:cNvPr id="3" name="内容占位符 2"/>
          <p:cNvSpPr>
            <a:spLocks noGrp="1"/>
          </p:cNvSpPr>
          <p:nvPr>
            <p:ph idx="1"/>
          </p:nvPr>
        </p:nvSpPr>
        <p:spPr>
          <a:xfrm>
            <a:off x="374650" y="2394950"/>
            <a:ext cx="8394700" cy="496449"/>
          </a:xfrm>
        </p:spPr>
        <p:txBody>
          <a:bodyPr/>
          <a:lstStyle/>
          <a:p>
            <a:r>
              <a:rPr lang="en-US" altLang="zh-CN" dirty="0" smtClean="0"/>
              <a:t>Problem hardness</a:t>
            </a:r>
            <a:r>
              <a:rPr lang="en-US" altLang="zh-CN" baseline="30000" dirty="0" smtClean="0"/>
              <a:t>[</a:t>
            </a:r>
            <a:r>
              <a:rPr lang="en-US" altLang="zh-CN" baseline="30000" dirty="0" err="1" smtClean="0"/>
              <a:t>Bogdanov</a:t>
            </a:r>
            <a:r>
              <a:rPr lang="en-US" altLang="zh-CN" baseline="30000" dirty="0" smtClean="0"/>
              <a:t> </a:t>
            </a:r>
            <a:r>
              <a:rPr lang="en-US" altLang="zh-CN" baseline="30000" dirty="0"/>
              <a:t>et al. 11]</a:t>
            </a:r>
            <a:endParaRPr lang="en-US" altLang="zh-CN" baseline="30000" dirty="0" smtClean="0"/>
          </a:p>
        </p:txBody>
      </p:sp>
      <p:sp>
        <p:nvSpPr>
          <p:cNvPr id="4" name="灯片编号占位符 3"/>
          <p:cNvSpPr>
            <a:spLocks noGrp="1"/>
          </p:cNvSpPr>
          <p:nvPr>
            <p:ph type="sldNum" sz="quarter" idx="12"/>
          </p:nvPr>
        </p:nvSpPr>
        <p:spPr/>
        <p:txBody>
          <a:bodyPr/>
          <a:lstStyle/>
          <a:p>
            <a:fld id="{E3756F1F-84DF-4859-8AE8-4B3E0E674450}" type="slidenum">
              <a:rPr lang="zh-CN" altLang="en-US" smtClean="0"/>
              <a:pPr/>
              <a:t>7</a:t>
            </a:fld>
            <a:endParaRPr lang="zh-CN" altLang="en-US" dirty="0"/>
          </a:p>
        </p:txBody>
      </p:sp>
      <p:cxnSp>
        <p:nvCxnSpPr>
          <p:cNvPr id="5" name="直接连接符 4"/>
          <p:cNvCxnSpPr/>
          <p:nvPr/>
        </p:nvCxnSpPr>
        <p:spPr>
          <a:xfrm>
            <a:off x="8890" y="6498453"/>
            <a:ext cx="9135110" cy="0"/>
          </a:xfrm>
          <a:prstGeom prst="line">
            <a:avLst/>
          </a:prstGeom>
          <a:ln w="28575">
            <a:solidFill>
              <a:srgbClr val="000080"/>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1099" y="6510855"/>
            <a:ext cx="8820443" cy="338554"/>
          </a:xfrm>
          <a:prstGeom prst="rect">
            <a:avLst/>
          </a:prstGeom>
          <a:noFill/>
        </p:spPr>
        <p:txBody>
          <a:bodyPr wrap="square" rtlCol="0">
            <a:spAutoFit/>
          </a:bodyPr>
          <a:lstStyle/>
          <a:p>
            <a:r>
              <a:rPr lang="en-US" altLang="zh-CN" sz="1600" dirty="0"/>
              <a:t>P. </a:t>
            </a:r>
            <a:r>
              <a:rPr lang="en-US" altLang="zh-CN" sz="1600" dirty="0" err="1"/>
              <a:t>Bogdanov</a:t>
            </a:r>
            <a:r>
              <a:rPr lang="en-US" altLang="zh-CN" sz="1600" dirty="0"/>
              <a:t>, M. </a:t>
            </a:r>
            <a:r>
              <a:rPr lang="en-US" altLang="zh-CN" sz="1600" dirty="0" err="1"/>
              <a:t>Mongiov</a:t>
            </a:r>
            <a:r>
              <a:rPr lang="en-US" altLang="zh-CN" sz="1600" dirty="0"/>
              <a:t>, </a:t>
            </a:r>
            <a:r>
              <a:rPr lang="en-US" altLang="zh-CN" sz="1600" dirty="0" smtClean="0"/>
              <a:t>A</a:t>
            </a:r>
            <a:r>
              <a:rPr lang="en-US" altLang="zh-CN" sz="1600" dirty="0"/>
              <a:t>. K. Singh. Mining heavy subgraphs in time-evolving networks. In </a:t>
            </a:r>
            <a:r>
              <a:rPr lang="en-US" altLang="zh-CN" sz="1600" i="1" dirty="0"/>
              <a:t>ICDM</a:t>
            </a:r>
            <a:r>
              <a:rPr lang="en-US" altLang="zh-CN" sz="1600" dirty="0"/>
              <a:t>, 2011.</a:t>
            </a:r>
          </a:p>
        </p:txBody>
      </p:sp>
      <p:sp>
        <p:nvSpPr>
          <p:cNvPr id="7" name="内容占位符 2"/>
          <p:cNvSpPr txBox="1">
            <a:spLocks/>
          </p:cNvSpPr>
          <p:nvPr/>
        </p:nvSpPr>
        <p:spPr>
          <a:xfrm>
            <a:off x="374650" y="4202395"/>
            <a:ext cx="8394700" cy="525415"/>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600" dirty="0">
                <a:latin typeface="Arial" panose="020B0604020202020204" pitchFamily="34" charset="0"/>
              </a:rPr>
              <a:t>O</a:t>
            </a:r>
            <a:r>
              <a:rPr lang="en-US" altLang="zh-CN" sz="2600" dirty="0" smtClean="0">
                <a:latin typeface="Arial" panose="020B0604020202020204" pitchFamily="34" charset="0"/>
              </a:rPr>
              <a:t>ur approximation </a:t>
            </a:r>
            <a:r>
              <a:rPr lang="en-US" altLang="zh-CN" sz="2600" dirty="0">
                <a:latin typeface="Arial" panose="020B0604020202020204" pitchFamily="34" charset="0"/>
              </a:rPr>
              <a:t>hardness </a:t>
            </a:r>
            <a:r>
              <a:rPr lang="en-US" altLang="zh-CN" sz="2600" dirty="0" smtClean="0">
                <a:latin typeface="Arial" panose="020B0604020202020204" pitchFamily="34" charset="0"/>
              </a:rPr>
              <a:t>result</a:t>
            </a:r>
          </a:p>
        </p:txBody>
      </p:sp>
      <p:sp>
        <p:nvSpPr>
          <p:cNvPr id="9" name="内容占位符 2"/>
          <p:cNvSpPr txBox="1">
            <a:spLocks/>
          </p:cNvSpPr>
          <p:nvPr/>
        </p:nvSpPr>
        <p:spPr>
          <a:xfrm>
            <a:off x="374650" y="2860926"/>
            <a:ext cx="8394700" cy="1083609"/>
          </a:xfrm>
          <a:prstGeom prst="rect">
            <a:avLst/>
          </a:prstGeom>
          <a:solidFill>
            <a:srgbClr val="FEF2E2"/>
          </a:solidFill>
          <a:ln w="19050">
            <a:solidFill>
              <a:srgbClr val="000000"/>
            </a:solid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600" kern="1200">
                <a:solidFill>
                  <a:schemeClr val="tx1"/>
                </a:solidFill>
                <a:latin typeface="Arial" panose="020B0604020202020204" pitchFamily="34" charset="0"/>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200" kern="1200">
                <a:solidFill>
                  <a:schemeClr val="tx1"/>
                </a:solidFill>
                <a:latin typeface="Arial" panose="020B0604020202020204" pitchFamily="34" charset="0"/>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200" kern="1200">
                <a:solidFill>
                  <a:schemeClr val="tx1"/>
                </a:solidFill>
                <a:latin typeface="Arial" panose="020B0604020202020204" pitchFamily="34" charset="0"/>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2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altLang="zh-CN" i="1" dirty="0" smtClean="0"/>
              <a:t>the FDS problem is </a:t>
            </a:r>
            <a:r>
              <a:rPr lang="en-US" altLang="zh-CN" i="1" dirty="0" smtClean="0">
                <a:solidFill>
                  <a:srgbClr val="FF0000"/>
                </a:solidFill>
              </a:rPr>
              <a:t>NP-complete</a:t>
            </a:r>
            <a:r>
              <a:rPr lang="en-US" altLang="zh-CN" i="1" dirty="0" smtClean="0"/>
              <a:t>,</a:t>
            </a:r>
            <a:r>
              <a:rPr lang="en-US" altLang="zh-CN" i="1" dirty="0" smtClean="0">
                <a:solidFill>
                  <a:srgbClr val="FF0000"/>
                </a:solidFill>
              </a:rPr>
              <a:t> </a:t>
            </a:r>
            <a:r>
              <a:rPr lang="en-US" altLang="zh-CN" i="1" dirty="0" smtClean="0"/>
              <a:t>even for a temporal network with </a:t>
            </a:r>
            <a:r>
              <a:rPr lang="en-US" altLang="zh-CN" i="1" dirty="0" smtClean="0">
                <a:solidFill>
                  <a:srgbClr val="FF0000"/>
                </a:solidFill>
              </a:rPr>
              <a:t>a single snapshot</a:t>
            </a:r>
            <a:r>
              <a:rPr lang="en-US" altLang="zh-CN" i="1" dirty="0" smtClean="0"/>
              <a:t> and with +1 or -1 edge weights only.</a:t>
            </a:r>
            <a:endParaRPr lang="zh-CN" altLang="en-US" i="1" dirty="0"/>
          </a:p>
        </p:txBody>
      </p:sp>
      <p:sp>
        <p:nvSpPr>
          <p:cNvPr id="10" name="内容占位符 2"/>
          <p:cNvSpPr txBox="1">
            <a:spLocks/>
          </p:cNvSpPr>
          <p:nvPr/>
        </p:nvSpPr>
        <p:spPr>
          <a:xfrm>
            <a:off x="374650" y="4648783"/>
            <a:ext cx="8394700" cy="782675"/>
          </a:xfrm>
          <a:prstGeom prst="rect">
            <a:avLst/>
          </a:prstGeom>
          <a:solidFill>
            <a:srgbClr val="FEF2E2"/>
          </a:solidFill>
          <a:ln w="19050">
            <a:solidFill>
              <a:schemeClr val="tx1"/>
            </a:solid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altLang="zh-CN" sz="2200" i="1" dirty="0" smtClean="0">
                <a:latin typeface="Arial" panose="020B0604020202020204" pitchFamily="34" charset="0"/>
              </a:rPr>
              <a:t>the cohesive density </a:t>
            </a:r>
            <a:r>
              <a:rPr lang="en-US" altLang="zh-CN" sz="2200" i="1" dirty="0">
                <a:latin typeface="Arial" panose="020B0604020202020204" pitchFamily="34" charset="0"/>
              </a:rPr>
              <a:t>of the optimal </a:t>
            </a:r>
            <a:r>
              <a:rPr lang="en-US" altLang="zh-CN" sz="2200" i="1" dirty="0" smtClean="0">
                <a:latin typeface="Arial" panose="020B0604020202020204" pitchFamily="34" charset="0"/>
              </a:rPr>
              <a:t>dense temporal subgraph is </a:t>
            </a:r>
            <a:r>
              <a:rPr lang="en-US" altLang="zh-CN" sz="2200" i="1" dirty="0" smtClean="0">
                <a:solidFill>
                  <a:srgbClr val="FF0000"/>
                </a:solidFill>
                <a:latin typeface="Arial" panose="020B0604020202020204" pitchFamily="34" charset="0"/>
              </a:rPr>
              <a:t>NP-hard to approximate</a:t>
            </a:r>
            <a:r>
              <a:rPr lang="en-US" altLang="zh-CN" sz="2200" i="1" dirty="0" smtClean="0">
                <a:latin typeface="Arial" panose="020B0604020202020204" pitchFamily="34" charset="0"/>
              </a:rPr>
              <a:t> within any constant factor.</a:t>
            </a:r>
          </a:p>
        </p:txBody>
      </p:sp>
      <p:sp>
        <p:nvSpPr>
          <p:cNvPr id="11" name="内容占位符 2"/>
          <p:cNvSpPr txBox="1">
            <a:spLocks/>
          </p:cNvSpPr>
          <p:nvPr/>
        </p:nvSpPr>
        <p:spPr>
          <a:xfrm>
            <a:off x="374650" y="5429787"/>
            <a:ext cx="8394700" cy="1016564"/>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2"/>
            <a:r>
              <a:rPr lang="en-US" altLang="zh-CN" sz="2000" dirty="0" smtClean="0">
                <a:latin typeface="Arial" panose="020B0604020202020204" pitchFamily="34" charset="0"/>
              </a:rPr>
              <a:t>proof sketch: building an </a:t>
            </a:r>
            <a:r>
              <a:rPr lang="en-US" altLang="zh-CN" sz="2000" dirty="0" smtClean="0">
                <a:solidFill>
                  <a:srgbClr val="FF0000"/>
                </a:solidFill>
                <a:latin typeface="Arial" panose="020B0604020202020204" pitchFamily="34" charset="0"/>
              </a:rPr>
              <a:t>approximation factor preserving</a:t>
            </a:r>
            <a:r>
              <a:rPr lang="en-US" altLang="zh-CN" sz="2000" dirty="0" smtClean="0">
                <a:latin typeface="Arial" panose="020B0604020202020204" pitchFamily="34" charset="0"/>
              </a:rPr>
              <a:t> reduction from the </a:t>
            </a:r>
            <a:r>
              <a:rPr lang="en-US" altLang="zh-CN" sz="2000" dirty="0">
                <a:latin typeface="Arial" panose="020B0604020202020204" pitchFamily="34" charset="0"/>
              </a:rPr>
              <a:t>net worth maximization </a:t>
            </a:r>
            <a:r>
              <a:rPr lang="en-US" altLang="zh-CN" sz="2000" dirty="0" smtClean="0">
                <a:latin typeface="Arial" panose="020B0604020202020204" pitchFamily="34" charset="0"/>
              </a:rPr>
              <a:t>problem, which is NP-hard </a:t>
            </a:r>
            <a:r>
              <a:rPr lang="en-US" altLang="zh-CN" sz="2000" dirty="0">
                <a:latin typeface="Arial" panose="020B0604020202020204" pitchFamily="34" charset="0"/>
              </a:rPr>
              <a:t>to approximate within any constant </a:t>
            </a:r>
            <a:r>
              <a:rPr lang="en-US" altLang="zh-CN" sz="2000" dirty="0" smtClean="0">
                <a:latin typeface="Arial" panose="020B0604020202020204" pitchFamily="34" charset="0"/>
              </a:rPr>
              <a:t>factor.</a:t>
            </a:r>
            <a:endParaRPr lang="en-US" altLang="zh-CN" sz="2000" dirty="0">
              <a:latin typeface="Arial" panose="020B0604020202020204" pitchFamily="34" charset="0"/>
            </a:endParaRPr>
          </a:p>
        </p:txBody>
      </p:sp>
      <p:sp>
        <p:nvSpPr>
          <p:cNvPr id="12" name="内容占位符 2"/>
          <p:cNvSpPr txBox="1">
            <a:spLocks/>
          </p:cNvSpPr>
          <p:nvPr/>
        </p:nvSpPr>
        <p:spPr>
          <a:xfrm>
            <a:off x="374650" y="1103884"/>
            <a:ext cx="8394700" cy="1244494"/>
          </a:xfrm>
          <a:prstGeom prst="rect">
            <a:avLst/>
          </a:prstGeom>
          <a:ln w="19050">
            <a:noFill/>
          </a:ln>
        </p:spPr>
        <p:txBody>
          <a:bodyPr vert="horz" lIns="91440" tIns="45720" rIns="91440" bIns="45720" rtlCol="0">
            <a:normAutofit/>
          </a:bodyPr>
          <a:lstStyle>
            <a:lvl1pPr marL="324000" indent="-324000" algn="l" defTabSz="914400" rtl="0" eaLnBrk="1" latinLnBrk="0" hangingPunct="1">
              <a:lnSpc>
                <a:spcPct val="90000"/>
              </a:lnSpc>
              <a:spcBef>
                <a:spcPts val="1000"/>
              </a:spcBef>
              <a:buClr>
                <a:srgbClr val="000080"/>
              </a:buClr>
              <a:buSzPct val="70000"/>
              <a:buFont typeface="Wingdings" panose="05000000000000000000" pitchFamily="2" charset="2"/>
              <a:buChar char="Ø"/>
              <a:defRPr sz="2800" kern="1200">
                <a:solidFill>
                  <a:schemeClr val="tx1"/>
                </a:solidFill>
                <a:latin typeface="+mn-lt"/>
                <a:ea typeface="+mn-ea"/>
                <a:cs typeface="Arial" panose="020B0604020202020204" pitchFamily="34" charset="0"/>
              </a:defRPr>
            </a:lvl1pPr>
            <a:lvl2pPr marL="540000" indent="-288000" algn="l" defTabSz="914400" rtl="0" eaLnBrk="1" latinLnBrk="0" hangingPunct="1">
              <a:lnSpc>
                <a:spcPct val="90000"/>
              </a:lnSpc>
              <a:spcBef>
                <a:spcPts val="500"/>
              </a:spcBef>
              <a:buClr>
                <a:srgbClr val="000080"/>
              </a:buClr>
              <a:buFont typeface="Arial" panose="020B0604020202020204" pitchFamily="34" charset="0"/>
              <a:buChar char="•"/>
              <a:defRPr sz="2400" kern="1200">
                <a:solidFill>
                  <a:schemeClr val="tx1"/>
                </a:solidFill>
                <a:latin typeface="+mn-lt"/>
                <a:ea typeface="+mn-ea"/>
                <a:cs typeface="Arial" panose="020B0604020202020204" pitchFamily="34" charset="0"/>
              </a:defRPr>
            </a:lvl2pPr>
            <a:lvl3pPr marL="792000" indent="-288000" algn="l" defTabSz="914400" rtl="0" eaLnBrk="1" latinLnBrk="0" hangingPunct="1">
              <a:lnSpc>
                <a:spcPct val="90000"/>
              </a:lnSpc>
              <a:spcBef>
                <a:spcPts val="500"/>
              </a:spcBef>
              <a:buClr>
                <a:srgbClr val="000080"/>
              </a:buClr>
              <a:buFont typeface="Wingdings" panose="05000000000000000000" pitchFamily="2" charset="2"/>
              <a:buChar char="ü"/>
              <a:defRPr sz="2400" kern="1200">
                <a:solidFill>
                  <a:schemeClr val="tx1"/>
                </a:solidFill>
                <a:latin typeface="+mn-lt"/>
                <a:ea typeface="+mn-ea"/>
                <a:cs typeface="Arial" panose="020B0604020202020204" pitchFamily="34" charset="0"/>
              </a:defRPr>
            </a:lvl3pPr>
            <a:lvl4pPr marL="1152000" indent="-288000" algn="l" defTabSz="914400" rtl="0" eaLnBrk="1" latinLnBrk="0" hangingPunct="1">
              <a:lnSpc>
                <a:spcPct val="90000"/>
              </a:lnSpc>
              <a:spcBef>
                <a:spcPts val="500"/>
              </a:spcBef>
              <a:buClr>
                <a:srgbClr val="000080"/>
              </a:buClr>
              <a:buSzPct val="50000"/>
              <a:buFont typeface="Wingdings" panose="05000000000000000000" pitchFamily="2" charset="2"/>
              <a:buChar char="n"/>
              <a:defRPr sz="2400" kern="1200">
                <a:solidFill>
                  <a:schemeClr val="tx1"/>
                </a:solidFill>
                <a:latin typeface="+mn-lt"/>
                <a:ea typeface="+mn-ea"/>
                <a:cs typeface="Arial" panose="020B0604020202020204" pitchFamily="34" charset="0"/>
              </a:defRPr>
            </a:lvl4pPr>
            <a:lvl5pPr marL="1152000" indent="-288000" algn="l" defTabSz="914400" rtl="0" eaLnBrk="1" latinLnBrk="0" hangingPunct="1">
              <a:lnSpc>
                <a:spcPct val="90000"/>
              </a:lnSpc>
              <a:spcBef>
                <a:spcPts val="500"/>
              </a:spcBef>
              <a:buClr>
                <a:srgbClr val="000080"/>
              </a:buClr>
              <a:buFont typeface="宋体" panose="02010600030101010101" pitchFamily="2" charset="-122"/>
              <a:buChar char="‐"/>
              <a:defRPr sz="24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600" dirty="0">
                <a:latin typeface="Arial" panose="020B0604020202020204" pitchFamily="34" charset="0"/>
              </a:rPr>
              <a:t>FDS: </a:t>
            </a:r>
            <a:r>
              <a:rPr lang="en-US" altLang="zh-CN" sz="2600" dirty="0" smtClean="0">
                <a:latin typeface="Arial" panose="020B0604020202020204" pitchFamily="34" charset="0"/>
              </a:rPr>
              <a:t>finding dense subgraphs</a:t>
            </a:r>
            <a:endParaRPr lang="en-US" altLang="zh-CN" sz="2600" dirty="0">
              <a:latin typeface="Arial" panose="020B0604020202020204" pitchFamily="34" charset="0"/>
            </a:endParaRPr>
          </a:p>
          <a:p>
            <a:pPr lvl="1"/>
            <a:r>
              <a:rPr lang="en-US" altLang="zh-CN" sz="2200" dirty="0">
                <a:latin typeface="Arial" panose="020B0604020202020204" pitchFamily="34" charset="0"/>
              </a:rPr>
              <a:t>find a </a:t>
            </a:r>
            <a:r>
              <a:rPr lang="en-US" altLang="zh-CN" sz="2200" dirty="0">
                <a:solidFill>
                  <a:srgbClr val="FF0000"/>
                </a:solidFill>
                <a:latin typeface="Arial" panose="020B0604020202020204" pitchFamily="34" charset="0"/>
              </a:rPr>
              <a:t>connected </a:t>
            </a:r>
            <a:r>
              <a:rPr lang="en-US" altLang="zh-CN" sz="2200" dirty="0" smtClean="0">
                <a:solidFill>
                  <a:srgbClr val="FF0000"/>
                </a:solidFill>
                <a:latin typeface="Arial" panose="020B0604020202020204" pitchFamily="34" charset="0"/>
              </a:rPr>
              <a:t>temporal subgraph </a:t>
            </a:r>
            <a:r>
              <a:rPr lang="en-US" altLang="zh-CN" sz="2200" dirty="0" smtClean="0">
                <a:latin typeface="Arial" panose="020B0604020202020204" pitchFamily="34" charset="0"/>
              </a:rPr>
              <a:t>with </a:t>
            </a:r>
            <a:r>
              <a:rPr lang="en-US" altLang="zh-CN" sz="2200" dirty="0">
                <a:latin typeface="Arial" panose="020B0604020202020204" pitchFamily="34" charset="0"/>
              </a:rPr>
              <a:t>the </a:t>
            </a:r>
            <a:r>
              <a:rPr lang="en-US" altLang="zh-CN" sz="2200" dirty="0" smtClean="0">
                <a:solidFill>
                  <a:srgbClr val="FF0000"/>
                </a:solidFill>
                <a:latin typeface="Arial" panose="020B0604020202020204" pitchFamily="34" charset="0"/>
              </a:rPr>
              <a:t>greatest </a:t>
            </a:r>
            <a:r>
              <a:rPr lang="en-US" altLang="zh-CN" sz="2200" dirty="0">
                <a:latin typeface="Arial" panose="020B0604020202020204" pitchFamily="34" charset="0"/>
              </a:rPr>
              <a:t>cohesive density</a:t>
            </a:r>
          </a:p>
        </p:txBody>
      </p:sp>
    </p:spTree>
    <p:extLst>
      <p:ext uri="{BB962C8B-B14F-4D97-AF65-F5344CB8AC3E}">
        <p14:creationId xmlns:p14="http://schemas.microsoft.com/office/powerpoint/2010/main" val="639667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9" grpId="0" animBg="1"/>
      <p:bldP spid="10" grpId="0" animBg="1"/>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dirty="0" smtClean="0"/>
              <a:t>Challenges</a:t>
            </a:r>
            <a:endParaRPr lang="zh-CN" altLang="en-US" baseline="30000" dirty="0"/>
          </a:p>
        </p:txBody>
      </p:sp>
      <p:sp>
        <p:nvSpPr>
          <p:cNvPr id="3" name="内容占位符 2"/>
          <p:cNvSpPr>
            <a:spLocks noGrp="1"/>
          </p:cNvSpPr>
          <p:nvPr>
            <p:ph idx="1"/>
          </p:nvPr>
        </p:nvSpPr>
        <p:spPr>
          <a:xfrm>
            <a:off x="374650" y="2051628"/>
            <a:ext cx="8394700" cy="2227164"/>
          </a:xfrm>
        </p:spPr>
        <p:txBody>
          <a:bodyPr>
            <a:normAutofit/>
          </a:bodyPr>
          <a:lstStyle/>
          <a:p>
            <a:r>
              <a:rPr lang="en-US" altLang="zh-CN" dirty="0" smtClean="0">
                <a:solidFill>
                  <a:srgbClr val="FF0000"/>
                </a:solidFill>
              </a:rPr>
              <a:t>Filter-and-Verification</a:t>
            </a:r>
            <a:r>
              <a:rPr lang="en-US" altLang="zh-CN" baseline="30000" dirty="0" smtClean="0">
                <a:solidFill>
                  <a:srgbClr val="FF0000"/>
                </a:solidFill>
              </a:rPr>
              <a:t>[</a:t>
            </a:r>
            <a:r>
              <a:rPr lang="en-US" altLang="zh-CN" baseline="30000" dirty="0" err="1" smtClean="0">
                <a:solidFill>
                  <a:srgbClr val="FF0000"/>
                </a:solidFill>
              </a:rPr>
              <a:t>Bogdanov</a:t>
            </a:r>
            <a:r>
              <a:rPr lang="en-US" altLang="zh-CN" baseline="30000" dirty="0" smtClean="0">
                <a:solidFill>
                  <a:srgbClr val="FF0000"/>
                </a:solidFill>
              </a:rPr>
              <a:t> </a:t>
            </a:r>
            <a:r>
              <a:rPr lang="en-US" altLang="zh-CN" baseline="30000" dirty="0">
                <a:solidFill>
                  <a:srgbClr val="FF0000"/>
                </a:solidFill>
              </a:rPr>
              <a:t>et al. 11]</a:t>
            </a:r>
            <a:endParaRPr lang="en-US" altLang="zh-CN" dirty="0" smtClean="0">
              <a:solidFill>
                <a:srgbClr val="FF0000"/>
              </a:solidFill>
            </a:endParaRPr>
          </a:p>
          <a:p>
            <a:pPr lvl="1"/>
            <a:r>
              <a:rPr lang="en-US" altLang="zh-CN" dirty="0" smtClean="0"/>
              <a:t>consider all time intervals [</a:t>
            </a:r>
            <a:r>
              <a:rPr lang="en-US" altLang="zh-CN" dirty="0" err="1" smtClean="0"/>
              <a:t>i</a:t>
            </a:r>
            <a:r>
              <a:rPr lang="en-US" altLang="zh-CN" dirty="0" smtClean="0"/>
              <a:t>, j] and find dense subgraphs by fixing [</a:t>
            </a:r>
            <a:r>
              <a:rPr lang="en-US" altLang="zh-CN" dirty="0" err="1" smtClean="0"/>
              <a:t>i</a:t>
            </a:r>
            <a:r>
              <a:rPr lang="en-US" altLang="zh-CN" dirty="0" smtClean="0"/>
              <a:t>, j</a:t>
            </a:r>
            <a:r>
              <a:rPr lang="en-US" altLang="zh-CN" dirty="0"/>
              <a:t>] </a:t>
            </a:r>
            <a:r>
              <a:rPr lang="en-US" altLang="zh-CN" dirty="0" smtClean="0"/>
              <a:t>each time</a:t>
            </a:r>
          </a:p>
          <a:p>
            <a:pPr lvl="1"/>
            <a:r>
              <a:rPr lang="en-US" altLang="zh-CN" dirty="0" smtClean="0">
                <a:solidFill>
                  <a:srgbClr val="FF0000"/>
                </a:solidFill>
              </a:rPr>
              <a:t>filter</a:t>
            </a:r>
            <a:r>
              <a:rPr lang="en-US" altLang="zh-CN" dirty="0" smtClean="0"/>
              <a:t> [</a:t>
            </a:r>
            <a:r>
              <a:rPr lang="en-US" altLang="zh-CN" dirty="0" err="1" smtClean="0"/>
              <a:t>i</a:t>
            </a:r>
            <a:r>
              <a:rPr lang="en-US" altLang="zh-CN" dirty="0" smtClean="0"/>
              <a:t>, j] if its upper bound of cohesive </a:t>
            </a:r>
            <a:r>
              <a:rPr lang="en-US" altLang="zh-CN" dirty="0"/>
              <a:t>density is </a:t>
            </a:r>
            <a:r>
              <a:rPr lang="en-US" altLang="zh-CN" dirty="0" smtClean="0"/>
              <a:t>worse than the best </a:t>
            </a:r>
            <a:r>
              <a:rPr lang="en-US" altLang="zh-CN" dirty="0"/>
              <a:t>cohesive density achieved</a:t>
            </a:r>
            <a:endParaRPr lang="en-US" altLang="zh-CN" dirty="0" smtClean="0"/>
          </a:p>
          <a:p>
            <a:pPr lvl="1"/>
            <a:r>
              <a:rPr lang="en-US" altLang="zh-CN" dirty="0" smtClean="0"/>
              <a:t>prune </a:t>
            </a:r>
            <a:r>
              <a:rPr lang="en-US" altLang="zh-CN" dirty="0" smtClean="0">
                <a:solidFill>
                  <a:srgbClr val="FF0000"/>
                </a:solidFill>
              </a:rPr>
              <a:t>99%</a:t>
            </a:r>
            <a:r>
              <a:rPr lang="en-US" altLang="zh-CN" dirty="0" smtClean="0"/>
              <a:t> of a total of </a:t>
            </a:r>
            <a:r>
              <a:rPr lang="en-US" altLang="zh-CN" dirty="0" smtClean="0">
                <a:solidFill>
                  <a:srgbClr val="FF0000"/>
                </a:solidFill>
              </a:rPr>
              <a:t>T</a:t>
            </a:r>
            <a:r>
              <a:rPr lang="en-US" altLang="zh-CN" sz="2000" b="1" dirty="0" smtClean="0">
                <a:solidFill>
                  <a:srgbClr val="FF0000"/>
                </a:solidFill>
              </a:rPr>
              <a:t>*</a:t>
            </a:r>
            <a:r>
              <a:rPr lang="en-US" altLang="zh-CN" dirty="0" smtClean="0">
                <a:solidFill>
                  <a:srgbClr val="FF0000"/>
                </a:solidFill>
              </a:rPr>
              <a:t>(T+1)/2</a:t>
            </a:r>
            <a:r>
              <a:rPr lang="en-US" altLang="zh-CN" dirty="0" smtClean="0"/>
              <a:t> time intervals</a:t>
            </a:r>
            <a:endParaRPr lang="zh-CN" altLang="en-US" dirty="0"/>
          </a:p>
        </p:txBody>
      </p:sp>
      <p:sp>
        <p:nvSpPr>
          <p:cNvPr id="4" name="灯片编号占位符 3"/>
          <p:cNvSpPr>
            <a:spLocks noGrp="1"/>
          </p:cNvSpPr>
          <p:nvPr>
            <p:ph type="sldNum" sz="quarter" idx="12"/>
          </p:nvPr>
        </p:nvSpPr>
        <p:spPr/>
        <p:txBody>
          <a:bodyPr/>
          <a:lstStyle/>
          <a:p>
            <a:fld id="{E3756F1F-84DF-4859-8AE8-4B3E0E674450}" type="slidenum">
              <a:rPr lang="zh-CN" altLang="en-US" smtClean="0"/>
              <a:pPr/>
              <a:t>8</a:t>
            </a:fld>
            <a:endParaRPr lang="zh-CN" altLang="en-US" dirty="0"/>
          </a:p>
        </p:txBody>
      </p:sp>
      <p:cxnSp>
        <p:nvCxnSpPr>
          <p:cNvPr id="5" name="直接连接符 4"/>
          <p:cNvCxnSpPr/>
          <p:nvPr/>
        </p:nvCxnSpPr>
        <p:spPr>
          <a:xfrm>
            <a:off x="8890" y="6512101"/>
            <a:ext cx="9135110" cy="0"/>
          </a:xfrm>
          <a:prstGeom prst="line">
            <a:avLst/>
          </a:prstGeom>
          <a:ln w="28575">
            <a:solidFill>
              <a:srgbClr val="000080"/>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1099" y="6510855"/>
            <a:ext cx="8820443" cy="338554"/>
          </a:xfrm>
          <a:prstGeom prst="rect">
            <a:avLst/>
          </a:prstGeom>
          <a:noFill/>
        </p:spPr>
        <p:txBody>
          <a:bodyPr wrap="square" rtlCol="0">
            <a:spAutoFit/>
          </a:bodyPr>
          <a:lstStyle/>
          <a:p>
            <a:r>
              <a:rPr lang="en-US" altLang="zh-CN" sz="1600" dirty="0"/>
              <a:t>P. </a:t>
            </a:r>
            <a:r>
              <a:rPr lang="en-US" altLang="zh-CN" sz="1600" dirty="0" err="1"/>
              <a:t>Bogdanov</a:t>
            </a:r>
            <a:r>
              <a:rPr lang="en-US" altLang="zh-CN" sz="1600" dirty="0"/>
              <a:t>, M. </a:t>
            </a:r>
            <a:r>
              <a:rPr lang="en-US" altLang="zh-CN" sz="1600" dirty="0" err="1"/>
              <a:t>Mongiov</a:t>
            </a:r>
            <a:r>
              <a:rPr lang="en-US" altLang="zh-CN" sz="1600" dirty="0"/>
              <a:t>, </a:t>
            </a:r>
            <a:r>
              <a:rPr lang="en-US" altLang="zh-CN" sz="1600" dirty="0" smtClean="0"/>
              <a:t>A</a:t>
            </a:r>
            <a:r>
              <a:rPr lang="en-US" altLang="zh-CN" sz="1600" dirty="0"/>
              <a:t>. K. Singh. Mining heavy subgraphs in time-evolving networks. In </a:t>
            </a:r>
            <a:r>
              <a:rPr lang="en-US" altLang="zh-CN" sz="1600" i="1" dirty="0"/>
              <a:t>ICDM</a:t>
            </a:r>
            <a:r>
              <a:rPr lang="en-US" altLang="zh-CN" sz="1600" dirty="0"/>
              <a:t>, 2011.</a:t>
            </a:r>
          </a:p>
        </p:txBody>
      </p:sp>
      <p:graphicFrame>
        <p:nvGraphicFramePr>
          <p:cNvPr id="12" name="表格 11"/>
          <p:cNvGraphicFramePr>
            <a:graphicFrameLocks noGrp="1"/>
          </p:cNvGraphicFramePr>
          <p:nvPr>
            <p:extLst>
              <p:ext uri="{D42A27DB-BD31-4B8C-83A1-F6EECF244321}">
                <p14:modId xmlns:p14="http://schemas.microsoft.com/office/powerpoint/2010/main" val="842439327"/>
              </p:ext>
            </p:extLst>
          </p:nvPr>
        </p:nvGraphicFramePr>
        <p:xfrm>
          <a:off x="575470" y="4275281"/>
          <a:ext cx="7993060" cy="1114275"/>
        </p:xfrm>
        <a:graphic>
          <a:graphicData uri="http://schemas.openxmlformats.org/drawingml/2006/table">
            <a:tbl>
              <a:tblPr firstRow="1" bandRow="1">
                <a:tableStyleId>{9D7B26C5-4107-4FEC-AEDC-1716B250A1EF}</a:tableStyleId>
              </a:tblPr>
              <a:tblGrid>
                <a:gridCol w="1808060"/>
                <a:gridCol w="1237000"/>
                <a:gridCol w="1237000"/>
                <a:gridCol w="1237000"/>
                <a:gridCol w="1237000"/>
                <a:gridCol w="1237000"/>
              </a:tblGrid>
              <a:tr h="382827">
                <a:tc>
                  <a:txBody>
                    <a:bodyPr/>
                    <a:lstStyle/>
                    <a:p>
                      <a:pPr algn="ctr"/>
                      <a:r>
                        <a:rPr lang="en-US" altLang="zh-CN" sz="1800" b="0" baseline="0" dirty="0" smtClean="0"/>
                        <a:t>T</a:t>
                      </a:r>
                      <a:endParaRPr lang="zh-CN" altLang="en-US" sz="1800" b="0" baseline="30000" dirty="0">
                        <a:solidFill>
                          <a:schemeClr val="tx1"/>
                        </a:solidFill>
                        <a:latin typeface="Arial" panose="020B0604020202020204" pitchFamily="34" charset="0"/>
                        <a:cs typeface="Arial" panose="020B0604020202020204" pitchFamily="34" charset="0"/>
                      </a:endParaRPr>
                    </a:p>
                  </a:txBody>
                  <a:tcPr marT="45702" marB="45702"/>
                </a:tc>
                <a:tc>
                  <a:txBody>
                    <a:bodyPr/>
                    <a:lstStyle/>
                    <a:p>
                      <a:pPr algn="ctr"/>
                      <a:r>
                        <a:rPr lang="en-US" altLang="zh-CN" sz="1800" b="0" dirty="0" smtClean="0"/>
                        <a:t>141</a:t>
                      </a:r>
                      <a:endParaRPr lang="zh-CN" altLang="en-US" sz="1800" b="0" dirty="0">
                        <a:solidFill>
                          <a:schemeClr val="tx1"/>
                        </a:solidFill>
                        <a:latin typeface="Arial" panose="020B0604020202020204" pitchFamily="34" charset="0"/>
                        <a:cs typeface="Arial" panose="020B0604020202020204" pitchFamily="34" charset="0"/>
                      </a:endParaRPr>
                    </a:p>
                  </a:txBody>
                  <a:tcPr marT="45702" marB="45702"/>
                </a:tc>
                <a:tc>
                  <a:txBody>
                    <a:bodyPr/>
                    <a:lstStyle/>
                    <a:p>
                      <a:pPr algn="ctr"/>
                      <a:r>
                        <a:rPr lang="en-US" altLang="zh-CN" sz="1800" b="0" dirty="0" smtClean="0"/>
                        <a:t>447</a:t>
                      </a:r>
                      <a:endParaRPr lang="zh-CN" altLang="en-US" sz="1800" b="0" dirty="0">
                        <a:solidFill>
                          <a:schemeClr val="tx1"/>
                        </a:solidFill>
                        <a:latin typeface="Arial" panose="020B0604020202020204" pitchFamily="34" charset="0"/>
                        <a:cs typeface="Arial" panose="020B0604020202020204" pitchFamily="34" charset="0"/>
                      </a:endParaRPr>
                    </a:p>
                  </a:txBody>
                  <a:tcPr marT="45702" marB="4570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dirty="0" smtClean="0"/>
                        <a:t>1,414</a:t>
                      </a:r>
                      <a:endParaRPr lang="zh-CN" altLang="en-US" sz="1800" b="0" dirty="0" smtClean="0">
                        <a:solidFill>
                          <a:schemeClr val="tx1"/>
                        </a:solidFill>
                        <a:latin typeface="Arial" panose="020B0604020202020204" pitchFamily="34" charset="0"/>
                        <a:cs typeface="Arial" panose="020B0604020202020204" pitchFamily="34" charset="0"/>
                      </a:endParaRPr>
                    </a:p>
                  </a:txBody>
                  <a:tcPr marT="45702" marB="4570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dirty="0" smtClean="0"/>
                        <a:t>···</a:t>
                      </a:r>
                      <a:endParaRPr lang="zh-CN" altLang="en-US" sz="1800" b="0" dirty="0" smtClean="0">
                        <a:solidFill>
                          <a:schemeClr val="tx1"/>
                        </a:solidFill>
                        <a:latin typeface="Arial" panose="020B0604020202020204" pitchFamily="34" charset="0"/>
                        <a:cs typeface="Arial" panose="020B0604020202020204" pitchFamily="34" charset="0"/>
                      </a:endParaRPr>
                    </a:p>
                  </a:txBody>
                  <a:tcPr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0" dirty="0" smtClean="0"/>
                        <a:t>14,142</a:t>
                      </a:r>
                      <a:endParaRPr lang="zh-CN" altLang="en-US" sz="1800" b="0" dirty="0" smtClean="0">
                        <a:solidFill>
                          <a:schemeClr val="tx1"/>
                        </a:solidFill>
                        <a:latin typeface="Arial" panose="020B0604020202020204" pitchFamily="34" charset="0"/>
                        <a:cs typeface="Arial" panose="020B0604020202020204" pitchFamily="34" charset="0"/>
                      </a:endParaRPr>
                    </a:p>
                  </a:txBody>
                  <a:tcPr marT="45702" marB="45702"/>
                </a:tc>
              </a:tr>
              <a:tr h="198102">
                <a:tc>
                  <a:txBody>
                    <a:bodyPr/>
                    <a:lstStyle/>
                    <a:p>
                      <a:pPr algn="ctr"/>
                      <a:r>
                        <a:rPr lang="en-US" altLang="zh-CN" sz="1800" b="0" baseline="0" dirty="0" smtClean="0"/>
                        <a:t>T*(T+1)/2</a:t>
                      </a:r>
                      <a:endParaRPr lang="zh-CN" altLang="en-US" sz="1800" b="0" baseline="30000" dirty="0">
                        <a:solidFill>
                          <a:schemeClr val="tx1"/>
                        </a:solidFill>
                        <a:latin typeface="Arial" panose="020B0604020202020204" pitchFamily="34" charset="0"/>
                        <a:cs typeface="Arial" panose="020B0604020202020204" pitchFamily="34" charset="0"/>
                      </a:endParaRPr>
                    </a:p>
                  </a:txBody>
                  <a:tcPr marT="45702" marB="45702"/>
                </a:tc>
                <a:tc>
                  <a:txBody>
                    <a:bodyPr/>
                    <a:lstStyle/>
                    <a:p>
                      <a:pPr algn="ctr"/>
                      <a:r>
                        <a:rPr lang="en-US" altLang="zh-CN" sz="1800" dirty="0" smtClean="0"/>
                        <a:t>10</a:t>
                      </a:r>
                      <a:r>
                        <a:rPr lang="en-US" altLang="zh-CN" sz="1800" baseline="30000" dirty="0" smtClean="0"/>
                        <a:t>4</a:t>
                      </a:r>
                      <a:endParaRPr lang="zh-CN" altLang="en-US" sz="1800" b="0" dirty="0">
                        <a:solidFill>
                          <a:schemeClr val="tx1"/>
                        </a:solidFill>
                        <a:latin typeface="Arial" panose="020B0604020202020204" pitchFamily="34" charset="0"/>
                        <a:cs typeface="Arial" panose="020B0604020202020204" pitchFamily="34" charset="0"/>
                      </a:endParaRPr>
                    </a:p>
                  </a:txBody>
                  <a:tcPr marT="45702" marB="45702"/>
                </a:tc>
                <a:tc>
                  <a:txBody>
                    <a:bodyPr/>
                    <a:lstStyle/>
                    <a:p>
                      <a:pPr algn="ctr"/>
                      <a:r>
                        <a:rPr lang="en-US" altLang="zh-CN" sz="1800" dirty="0" smtClean="0"/>
                        <a:t>10</a:t>
                      </a:r>
                      <a:r>
                        <a:rPr lang="en-US" altLang="zh-CN" sz="1800" baseline="30000" dirty="0" smtClean="0"/>
                        <a:t>5</a:t>
                      </a:r>
                      <a:endParaRPr lang="zh-CN" altLang="en-US" sz="1800" b="0" dirty="0">
                        <a:solidFill>
                          <a:schemeClr val="tx1"/>
                        </a:solidFill>
                        <a:latin typeface="Arial" panose="020B0604020202020204" pitchFamily="34" charset="0"/>
                        <a:cs typeface="Arial" panose="020B0604020202020204" pitchFamily="34" charset="0"/>
                      </a:endParaRPr>
                    </a:p>
                  </a:txBody>
                  <a:tcPr marT="45702" marB="4570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smtClean="0"/>
                        <a:t>10</a:t>
                      </a:r>
                      <a:r>
                        <a:rPr lang="en-US" altLang="zh-CN" sz="1800" baseline="30000" dirty="0" smtClean="0"/>
                        <a:t>6</a:t>
                      </a:r>
                      <a:endParaRPr lang="zh-CN" altLang="en-US" sz="1800" b="0" dirty="0" smtClean="0">
                        <a:solidFill>
                          <a:schemeClr val="tx1"/>
                        </a:solidFill>
                        <a:latin typeface="Arial" panose="020B0604020202020204" pitchFamily="34" charset="0"/>
                        <a:cs typeface="Arial" panose="020B0604020202020204" pitchFamily="34" charset="0"/>
                      </a:endParaRPr>
                    </a:p>
                  </a:txBody>
                  <a:tcPr marT="45702" marB="4570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smtClean="0"/>
                        <a:t>···</a:t>
                      </a:r>
                      <a:endParaRPr lang="zh-CN" altLang="en-US" sz="1800" b="0" dirty="0" smtClean="0">
                        <a:solidFill>
                          <a:schemeClr val="tx1"/>
                        </a:solidFill>
                        <a:latin typeface="Arial" panose="020B0604020202020204" pitchFamily="34" charset="0"/>
                        <a:cs typeface="Arial" panose="020B0604020202020204" pitchFamily="34" charset="0"/>
                      </a:endParaRPr>
                    </a:p>
                  </a:txBody>
                  <a:tcPr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smtClean="0"/>
                        <a:t>10</a:t>
                      </a:r>
                      <a:r>
                        <a:rPr lang="en-US" altLang="zh-CN" sz="1800" baseline="30000" dirty="0" smtClean="0"/>
                        <a:t>8</a:t>
                      </a:r>
                      <a:endParaRPr lang="zh-CN" altLang="en-US" sz="1800" b="0" dirty="0" smtClean="0">
                        <a:solidFill>
                          <a:schemeClr val="tx1"/>
                        </a:solidFill>
                        <a:latin typeface="Arial" panose="020B0604020202020204" pitchFamily="34" charset="0"/>
                        <a:cs typeface="Arial" panose="020B0604020202020204" pitchFamily="34" charset="0"/>
                      </a:endParaRPr>
                    </a:p>
                  </a:txBody>
                  <a:tcPr marT="45702" marB="45702"/>
                </a:tc>
              </a:tr>
              <a:tr h="198102">
                <a:tc>
                  <a:txBody>
                    <a:bodyPr/>
                    <a:lstStyle/>
                    <a:p>
                      <a:pPr algn="ctr"/>
                      <a:r>
                        <a:rPr lang="en-US" altLang="zh-CN" sz="1800" b="0" dirty="0" smtClean="0">
                          <a:solidFill>
                            <a:srgbClr val="FF0000"/>
                          </a:solidFill>
                        </a:rPr>
                        <a:t>#</a:t>
                      </a:r>
                      <a:r>
                        <a:rPr lang="en-US" altLang="zh-CN" sz="1800" b="0" baseline="0" dirty="0" smtClean="0">
                          <a:solidFill>
                            <a:srgbClr val="FF0000"/>
                          </a:solidFill>
                        </a:rPr>
                        <a:t> unpruned</a:t>
                      </a:r>
                      <a:endParaRPr lang="zh-CN" altLang="en-US" sz="1800" b="0" baseline="30000" dirty="0">
                        <a:solidFill>
                          <a:srgbClr val="FF0000"/>
                        </a:solidFill>
                        <a:latin typeface="Arial" panose="020B0604020202020204" pitchFamily="34" charset="0"/>
                        <a:cs typeface="Arial" panose="020B0604020202020204" pitchFamily="34" charset="0"/>
                      </a:endParaRPr>
                    </a:p>
                  </a:txBody>
                  <a:tcPr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smtClean="0">
                          <a:solidFill>
                            <a:srgbClr val="FF0000"/>
                          </a:solidFill>
                        </a:rPr>
                        <a:t>10</a:t>
                      </a:r>
                      <a:r>
                        <a:rPr lang="en-US" altLang="zh-CN" sz="1800" baseline="30000" dirty="0" smtClean="0">
                          <a:solidFill>
                            <a:srgbClr val="FF0000"/>
                          </a:solidFill>
                        </a:rPr>
                        <a:t>2</a:t>
                      </a:r>
                      <a:endParaRPr lang="zh-CN" altLang="en-US" sz="1800" b="0" baseline="30000" dirty="0" smtClean="0">
                        <a:solidFill>
                          <a:srgbClr val="FF0000"/>
                        </a:solidFill>
                        <a:latin typeface="Arial" panose="020B0604020202020204" pitchFamily="34" charset="0"/>
                        <a:cs typeface="Arial" panose="020B0604020202020204" pitchFamily="34" charset="0"/>
                      </a:endParaRPr>
                    </a:p>
                  </a:txBody>
                  <a:tcPr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smtClean="0">
                          <a:solidFill>
                            <a:srgbClr val="FF0000"/>
                          </a:solidFill>
                        </a:rPr>
                        <a:t>10</a:t>
                      </a:r>
                      <a:r>
                        <a:rPr lang="en-US" altLang="zh-CN" sz="1800" baseline="30000" dirty="0" smtClean="0">
                          <a:solidFill>
                            <a:srgbClr val="FF0000"/>
                          </a:solidFill>
                        </a:rPr>
                        <a:t>3</a:t>
                      </a:r>
                      <a:endParaRPr lang="zh-CN" altLang="en-US" sz="1800" b="0" baseline="30000" dirty="0" smtClean="0">
                        <a:solidFill>
                          <a:srgbClr val="FF0000"/>
                        </a:solidFill>
                        <a:latin typeface="Arial" panose="020B0604020202020204" pitchFamily="34" charset="0"/>
                        <a:cs typeface="Arial" panose="020B0604020202020204" pitchFamily="34" charset="0"/>
                      </a:endParaRPr>
                    </a:p>
                  </a:txBody>
                  <a:tcPr marT="45702" marB="4570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smtClean="0">
                          <a:solidFill>
                            <a:srgbClr val="FF0000"/>
                          </a:solidFill>
                        </a:rPr>
                        <a:t>10</a:t>
                      </a:r>
                      <a:r>
                        <a:rPr lang="en-US" altLang="zh-CN" sz="1800" baseline="30000" dirty="0" smtClean="0">
                          <a:solidFill>
                            <a:srgbClr val="FF0000"/>
                          </a:solidFill>
                        </a:rPr>
                        <a:t>4</a:t>
                      </a:r>
                      <a:endParaRPr lang="zh-CN" altLang="en-US" sz="1800" b="0" baseline="30000" dirty="0" smtClean="0">
                        <a:solidFill>
                          <a:srgbClr val="FF0000"/>
                        </a:solidFill>
                        <a:latin typeface="Arial" panose="020B0604020202020204" pitchFamily="34" charset="0"/>
                        <a:cs typeface="Arial" panose="020B0604020202020204" pitchFamily="34" charset="0"/>
                      </a:endParaRPr>
                    </a:p>
                  </a:txBody>
                  <a:tcPr marT="45702" marB="4570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dirty="0" smtClean="0">
                          <a:solidFill>
                            <a:srgbClr val="FF0000"/>
                          </a:solidFill>
                        </a:rPr>
                        <a:t>···</a:t>
                      </a:r>
                      <a:endParaRPr lang="zh-CN" altLang="en-US" sz="1800" b="0" dirty="0" smtClean="0">
                        <a:solidFill>
                          <a:srgbClr val="FF0000"/>
                        </a:solidFill>
                        <a:latin typeface="Arial" panose="020B0604020202020204" pitchFamily="34" charset="0"/>
                        <a:cs typeface="Arial" panose="020B0604020202020204" pitchFamily="34" charset="0"/>
                      </a:endParaRPr>
                    </a:p>
                  </a:txBody>
                  <a:tcPr marT="45702" marB="4570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smtClean="0">
                          <a:solidFill>
                            <a:srgbClr val="FF0000"/>
                          </a:solidFill>
                        </a:rPr>
                        <a:t>10</a:t>
                      </a:r>
                      <a:r>
                        <a:rPr lang="en-US" altLang="zh-CN" sz="1800" baseline="30000" dirty="0" smtClean="0">
                          <a:solidFill>
                            <a:srgbClr val="FF0000"/>
                          </a:solidFill>
                        </a:rPr>
                        <a:t>6</a:t>
                      </a:r>
                      <a:endParaRPr lang="zh-CN" altLang="en-US" sz="1800" b="0" baseline="30000" dirty="0" smtClean="0">
                        <a:solidFill>
                          <a:srgbClr val="FF0000"/>
                        </a:solidFill>
                        <a:latin typeface="Arial" panose="020B0604020202020204" pitchFamily="34" charset="0"/>
                        <a:cs typeface="Arial" panose="020B0604020202020204" pitchFamily="34" charset="0"/>
                      </a:endParaRPr>
                    </a:p>
                  </a:txBody>
                  <a:tcPr marT="45702" marB="45702"/>
                </a:tc>
              </a:tr>
            </a:tbl>
          </a:graphicData>
        </a:graphic>
      </p:graphicFrame>
      <p:sp>
        <p:nvSpPr>
          <p:cNvPr id="13" name="内容占位符 2"/>
          <p:cNvSpPr txBox="1">
            <a:spLocks/>
          </p:cNvSpPr>
          <p:nvPr/>
        </p:nvSpPr>
        <p:spPr bwMode="auto">
          <a:xfrm>
            <a:off x="575470" y="5588681"/>
            <a:ext cx="7993062" cy="737430"/>
          </a:xfrm>
          <a:prstGeom prst="rect">
            <a:avLst/>
          </a:prstGeom>
          <a:solidFill>
            <a:srgbClr val="FEF2E2"/>
          </a:solidFill>
          <a:ln w="19050">
            <a:solidFill>
              <a:schemeClr val="tx1"/>
            </a:solidFill>
            <a:miter lim="800000"/>
            <a:headEnd/>
            <a:tailEnd/>
          </a:ln>
        </p:spPr>
        <p:txBody>
          <a:bodyPr anchor="ctr"/>
          <a:lstStyle/>
          <a:p>
            <a:pPr indent="-342900" algn="ctr" eaLnBrk="0" hangingPunct="0">
              <a:spcBef>
                <a:spcPct val="20000"/>
              </a:spcBef>
              <a:defRPr/>
            </a:pPr>
            <a:r>
              <a:rPr lang="en-US" altLang="zh-CN" sz="2000" kern="0" dirty="0" smtClean="0">
                <a:latin typeface="Arial" panose="020B0604020202020204" pitchFamily="34" charset="0"/>
                <a:ea typeface="黑体" pitchFamily="49" charset="-122"/>
                <a:cs typeface="Arial" panose="020B0604020202020204" pitchFamily="34" charset="0"/>
              </a:rPr>
              <a:t>Filter-and-Verification is </a:t>
            </a:r>
            <a:r>
              <a:rPr lang="en-US" altLang="zh-CN" sz="2000" kern="0" dirty="0" smtClean="0">
                <a:solidFill>
                  <a:srgbClr val="FF0000"/>
                </a:solidFill>
                <a:latin typeface="Arial" panose="020B0604020202020204" pitchFamily="34" charset="0"/>
                <a:ea typeface="黑体" pitchFamily="49" charset="-122"/>
                <a:cs typeface="Arial" panose="020B0604020202020204" pitchFamily="34" charset="0"/>
              </a:rPr>
              <a:t>insufficient</a:t>
            </a:r>
            <a:r>
              <a:rPr lang="en-US" altLang="zh-CN" sz="2000" kern="0" dirty="0" smtClean="0">
                <a:latin typeface="Arial" panose="020B0604020202020204" pitchFamily="34" charset="0"/>
                <a:ea typeface="黑体" pitchFamily="49" charset="-122"/>
                <a:cs typeface="Arial" panose="020B0604020202020204" pitchFamily="34" charset="0"/>
              </a:rPr>
              <a:t> for large temporal graphs! </a:t>
            </a:r>
            <a:br>
              <a:rPr lang="en-US" altLang="zh-CN" sz="2000" kern="0" dirty="0" smtClean="0">
                <a:latin typeface="Arial" panose="020B0604020202020204" pitchFamily="34" charset="0"/>
                <a:ea typeface="黑体" pitchFamily="49" charset="-122"/>
                <a:cs typeface="Arial" panose="020B0604020202020204" pitchFamily="34" charset="0"/>
              </a:rPr>
            </a:br>
            <a:r>
              <a:rPr lang="en-US" altLang="zh-CN" sz="2000" kern="0" dirty="0" smtClean="0">
                <a:latin typeface="Arial" panose="020B0604020202020204" pitchFamily="34" charset="0"/>
                <a:ea typeface="黑体" pitchFamily="49" charset="-122"/>
                <a:cs typeface="Arial" panose="020B0604020202020204" pitchFamily="34" charset="0"/>
              </a:rPr>
              <a:t>A new and better algorithm </a:t>
            </a:r>
            <a:r>
              <a:rPr lang="en-US" altLang="zh-CN" sz="2000" kern="0" dirty="0">
                <a:latin typeface="Arial" panose="020B0604020202020204" pitchFamily="34" charset="0"/>
                <a:ea typeface="黑体" pitchFamily="49" charset="-122"/>
                <a:cs typeface="Arial" panose="020B0604020202020204" pitchFamily="34" charset="0"/>
              </a:rPr>
              <a:t>design </a:t>
            </a:r>
            <a:r>
              <a:rPr lang="en-US" altLang="zh-CN" sz="2000" kern="0" dirty="0" smtClean="0">
                <a:latin typeface="Arial" panose="020B0604020202020204" pitchFamily="34" charset="0"/>
                <a:ea typeface="黑体" pitchFamily="49" charset="-122"/>
                <a:cs typeface="Arial" panose="020B0604020202020204" pitchFamily="34" charset="0"/>
              </a:rPr>
              <a:t>philosophy is needed.</a:t>
            </a:r>
            <a:endParaRPr lang="en-US" altLang="zh-CN" sz="2000" kern="0" dirty="0">
              <a:latin typeface="Arial" panose="020B0604020202020204" pitchFamily="34" charset="0"/>
              <a:ea typeface="黑体" pitchFamily="49" charset="-122"/>
              <a:cs typeface="Arial" panose="020B0604020202020204" pitchFamily="34" charset="0"/>
            </a:endParaRPr>
          </a:p>
        </p:txBody>
      </p:sp>
      <p:grpSp>
        <p:nvGrpSpPr>
          <p:cNvPr id="17" name="组合 16"/>
          <p:cNvGrpSpPr/>
          <p:nvPr/>
        </p:nvGrpSpPr>
        <p:grpSpPr>
          <a:xfrm>
            <a:off x="805218" y="995210"/>
            <a:ext cx="7533565" cy="960857"/>
            <a:chOff x="1302955" y="886024"/>
            <a:chExt cx="7533565" cy="960857"/>
          </a:xfrm>
        </p:grpSpPr>
        <p:sp>
          <p:nvSpPr>
            <p:cNvPr id="10" name="圆角矩形标注 9"/>
            <p:cNvSpPr/>
            <p:nvPr/>
          </p:nvSpPr>
          <p:spPr>
            <a:xfrm>
              <a:off x="4810559" y="886024"/>
              <a:ext cx="4025961" cy="487387"/>
            </a:xfrm>
            <a:prstGeom prst="wedgeRoundRectCallout">
              <a:avLst>
                <a:gd name="adj1" fmla="val -49402"/>
                <a:gd name="adj2" fmla="val 27830"/>
                <a:gd name="adj3" fmla="val 16667"/>
              </a:avLst>
            </a:prstGeom>
            <a:solidFill>
              <a:srgbClr val="E9EBF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Arial" panose="020B0604020202020204" pitchFamily="34" charset="0"/>
                </a:rPr>
                <a:t>determine a time </a:t>
              </a:r>
              <a:r>
                <a:rPr lang="en-US" altLang="zh-CN" sz="2000" dirty="0" smtClean="0">
                  <a:solidFill>
                    <a:schemeClr val="tx1"/>
                  </a:solidFill>
                  <a:latin typeface="Arial" panose="020B0604020202020204" pitchFamily="34" charset="0"/>
                </a:rPr>
                <a:t>interval </a:t>
              </a:r>
              <a:r>
                <a:rPr lang="en-US" altLang="zh-CN" sz="2000" dirty="0">
                  <a:solidFill>
                    <a:schemeClr val="tx1"/>
                  </a:solidFill>
                  <a:latin typeface="Arial" panose="020B0604020202020204" pitchFamily="34" charset="0"/>
                </a:rPr>
                <a:t>[</a:t>
              </a:r>
              <a:r>
                <a:rPr lang="en-US" altLang="zh-CN" sz="2000" dirty="0" err="1">
                  <a:solidFill>
                    <a:schemeClr val="tx1"/>
                  </a:solidFill>
                  <a:latin typeface="Arial" panose="020B0604020202020204" pitchFamily="34" charset="0"/>
                </a:rPr>
                <a:t>i</a:t>
              </a:r>
              <a:r>
                <a:rPr lang="en-US" altLang="zh-CN" sz="2000" dirty="0">
                  <a:solidFill>
                    <a:schemeClr val="tx1"/>
                  </a:solidFill>
                  <a:latin typeface="Arial" panose="020B0604020202020204" pitchFamily="34" charset="0"/>
                </a:rPr>
                <a:t>, j</a:t>
              </a:r>
              <a:r>
                <a:rPr lang="en-US" altLang="zh-CN" sz="2000" dirty="0" smtClean="0">
                  <a:solidFill>
                    <a:schemeClr val="tx1"/>
                  </a:solidFill>
                  <a:latin typeface="Arial" panose="020B0604020202020204" pitchFamily="34" charset="0"/>
                </a:rPr>
                <a:t>]</a:t>
              </a:r>
              <a:endParaRPr lang="zh-CN" altLang="en-US" sz="2000" dirty="0">
                <a:solidFill>
                  <a:schemeClr val="tx1"/>
                </a:solidFill>
              </a:endParaRPr>
            </a:p>
          </p:txBody>
        </p:sp>
        <p:sp>
          <p:nvSpPr>
            <p:cNvPr id="14" name="圆角矩形标注 13"/>
            <p:cNvSpPr/>
            <p:nvPr/>
          </p:nvSpPr>
          <p:spPr>
            <a:xfrm>
              <a:off x="4810559" y="1373281"/>
              <a:ext cx="4025961" cy="473600"/>
            </a:xfrm>
            <a:prstGeom prst="wedgeRoundRectCallout">
              <a:avLst>
                <a:gd name="adj1" fmla="val -48533"/>
                <a:gd name="adj2" fmla="val 895"/>
                <a:gd name="adj3" fmla="val 16667"/>
              </a:avLst>
            </a:prstGeom>
            <a:solidFill>
              <a:srgbClr val="E9EBF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Arial" panose="020B0604020202020204" pitchFamily="34" charset="0"/>
                </a:rPr>
                <a:t>find a dense subgraph given [</a:t>
              </a:r>
              <a:r>
                <a:rPr lang="en-US" altLang="zh-CN" sz="2000" dirty="0" err="1" smtClean="0">
                  <a:solidFill>
                    <a:schemeClr val="tx1"/>
                  </a:solidFill>
                  <a:latin typeface="Arial" panose="020B0604020202020204" pitchFamily="34" charset="0"/>
                </a:rPr>
                <a:t>i</a:t>
              </a:r>
              <a:r>
                <a:rPr lang="en-US" altLang="zh-CN" sz="2000" dirty="0" smtClean="0">
                  <a:solidFill>
                    <a:schemeClr val="tx1"/>
                  </a:solidFill>
                  <a:latin typeface="Arial" panose="020B0604020202020204" pitchFamily="34" charset="0"/>
                </a:rPr>
                <a:t>, j]</a:t>
              </a:r>
              <a:endParaRPr lang="zh-CN" altLang="en-US" sz="2000" dirty="0">
                <a:solidFill>
                  <a:schemeClr val="tx1"/>
                </a:solidFill>
              </a:endParaRPr>
            </a:p>
          </p:txBody>
        </p:sp>
        <p:sp>
          <p:nvSpPr>
            <p:cNvPr id="15" name="圆角矩形标注 14"/>
            <p:cNvSpPr/>
            <p:nvPr/>
          </p:nvSpPr>
          <p:spPr>
            <a:xfrm>
              <a:off x="1302955" y="995766"/>
              <a:ext cx="2988987" cy="755029"/>
            </a:xfrm>
            <a:prstGeom prst="wedgeRoundRectCallout">
              <a:avLst>
                <a:gd name="adj1" fmla="val -49402"/>
                <a:gd name="adj2" fmla="val 27830"/>
                <a:gd name="adj3" fmla="val 16667"/>
              </a:avLst>
            </a:prstGeom>
            <a:solidFill>
              <a:srgbClr val="E9EBF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Arial" panose="020B0604020202020204" pitchFamily="34" charset="0"/>
                </a:rPr>
                <a:t>find a dense temporal </a:t>
              </a:r>
              <a:r>
                <a:rPr lang="en-US" altLang="zh-CN" sz="2000" dirty="0">
                  <a:solidFill>
                    <a:schemeClr val="tx1"/>
                  </a:solidFill>
                  <a:latin typeface="Arial" panose="020B0604020202020204" pitchFamily="34" charset="0"/>
                </a:rPr>
                <a:t>subgraph</a:t>
              </a:r>
            </a:p>
          </p:txBody>
        </p:sp>
        <p:sp>
          <p:nvSpPr>
            <p:cNvPr id="16" name="右箭头 15"/>
            <p:cNvSpPr/>
            <p:nvPr/>
          </p:nvSpPr>
          <p:spPr>
            <a:xfrm>
              <a:off x="4332887" y="1110948"/>
              <a:ext cx="477671" cy="536141"/>
            </a:xfrm>
            <a:prstGeom prst="rightArrow">
              <a:avLst/>
            </a:prstGeom>
            <a:solidFill>
              <a:srgbClr val="E9EBF5"/>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122320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Outline</a:t>
            </a:r>
            <a:endParaRPr lang="zh-CN" altLang="en-US" dirty="0"/>
          </a:p>
        </p:txBody>
      </p:sp>
      <p:sp>
        <p:nvSpPr>
          <p:cNvPr id="3" name="内容占位符 2"/>
          <p:cNvSpPr>
            <a:spLocks noGrp="1"/>
          </p:cNvSpPr>
          <p:nvPr>
            <p:ph idx="1"/>
          </p:nvPr>
        </p:nvSpPr>
        <p:spPr>
          <a:xfrm>
            <a:off x="374650" y="972000"/>
            <a:ext cx="8394700" cy="5069151"/>
          </a:xfrm>
        </p:spPr>
        <p:txBody>
          <a:bodyPr/>
          <a:lstStyle/>
          <a:p>
            <a:endParaRPr lang="en-US" altLang="zh-CN" b="1" dirty="0"/>
          </a:p>
          <a:p>
            <a:r>
              <a:rPr lang="en-US" altLang="zh-CN" dirty="0"/>
              <a:t>The FDS problem: analyses and challenges</a:t>
            </a:r>
          </a:p>
          <a:p>
            <a:endParaRPr lang="en-US" altLang="zh-CN" dirty="0" smtClean="0"/>
          </a:p>
          <a:p>
            <a:r>
              <a:rPr lang="en-US" altLang="zh-CN" b="1" dirty="0" smtClean="0"/>
              <a:t>A data-driven approach</a:t>
            </a:r>
          </a:p>
          <a:p>
            <a:pPr marL="0" indent="0">
              <a:buNone/>
            </a:pPr>
            <a:endParaRPr lang="en-US" altLang="zh-CN" dirty="0" smtClean="0"/>
          </a:p>
          <a:p>
            <a:r>
              <a:rPr lang="en-US" altLang="zh-CN" dirty="0"/>
              <a:t>Experimental study</a:t>
            </a:r>
          </a:p>
          <a:p>
            <a:endParaRPr lang="en-US" altLang="zh-CN" dirty="0"/>
          </a:p>
          <a:p>
            <a:r>
              <a:rPr lang="en-US" altLang="zh-CN" dirty="0"/>
              <a:t>Summary</a:t>
            </a:r>
            <a:endParaRPr lang="zh-CN" altLang="en-US" dirty="0"/>
          </a:p>
        </p:txBody>
      </p:sp>
      <p:sp>
        <p:nvSpPr>
          <p:cNvPr id="4" name="灯片编号占位符 3"/>
          <p:cNvSpPr>
            <a:spLocks noGrp="1"/>
          </p:cNvSpPr>
          <p:nvPr>
            <p:ph type="sldNum" sz="quarter" idx="12"/>
          </p:nvPr>
        </p:nvSpPr>
        <p:spPr/>
        <p:txBody>
          <a:bodyPr/>
          <a:lstStyle/>
          <a:p>
            <a:fld id="{E3756F1F-84DF-4859-8AE8-4B3E0E674450}" type="slidenum">
              <a:rPr lang="zh-CN" altLang="en-US" smtClean="0"/>
              <a:pPr/>
              <a:t>9</a:t>
            </a:fld>
            <a:endParaRPr lang="zh-CN" altLang="en-US" dirty="0"/>
          </a:p>
        </p:txBody>
      </p:sp>
    </p:spTree>
    <p:extLst>
      <p:ext uri="{BB962C8B-B14F-4D97-AF65-F5344CB8AC3E}">
        <p14:creationId xmlns:p14="http://schemas.microsoft.com/office/powerpoint/2010/main" val="17625822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36044</TotalTime>
  <Words>3837</Words>
  <Application>Microsoft Office PowerPoint</Application>
  <PresentationFormat>全屏显示(4:3)</PresentationFormat>
  <Paragraphs>393</Paragraphs>
  <Slides>28</Slides>
  <Notes>26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28</vt:i4>
      </vt:variant>
    </vt:vector>
  </HeadingPairs>
  <TitlesOfParts>
    <vt:vector size="36" baseType="lpstr">
      <vt:lpstr>Arial Unicode MS</vt:lpstr>
      <vt:lpstr>黑体</vt:lpstr>
      <vt:lpstr>宋体</vt:lpstr>
      <vt:lpstr>Arial</vt:lpstr>
      <vt:lpstr>Calibri</vt:lpstr>
      <vt:lpstr>Calibri Light</vt:lpstr>
      <vt:lpstr>Wingdings</vt:lpstr>
      <vt:lpstr>Office 主题</vt:lpstr>
      <vt:lpstr>Fast Computation of Dense Temporal Subgraphs</vt:lpstr>
      <vt:lpstr>Graphs are dynamic</vt:lpstr>
      <vt:lpstr>Motivation</vt:lpstr>
      <vt:lpstr>Outline</vt:lpstr>
      <vt:lpstr>Temporal graphs and subgraphs</vt:lpstr>
      <vt:lpstr>Problem statement and complexity analysis</vt:lpstr>
      <vt:lpstr>Problem statement and complexity analysis</vt:lpstr>
      <vt:lpstr>Challenges</vt:lpstr>
      <vt:lpstr>Outline</vt:lpstr>
      <vt:lpstr>Main ideas</vt:lpstr>
      <vt:lpstr>Step 1: Hidden data statistics</vt:lpstr>
      <vt:lpstr>Step 1: Characteristics of time intervals </vt:lpstr>
      <vt:lpstr>Step 1: Identifying k time intervals</vt:lpstr>
      <vt:lpstr>FIDES recap</vt:lpstr>
      <vt:lpstr>Step 2: The NWM problem</vt:lpstr>
      <vt:lpstr>Step 2: Connections with the NWM problem</vt:lpstr>
      <vt:lpstr>Step 2: Optimization techniques</vt:lpstr>
      <vt:lpstr>Step 2: Optimization techniques</vt:lpstr>
      <vt:lpstr>Outline</vt:lpstr>
      <vt:lpstr>Experimental setups</vt:lpstr>
      <vt:lpstr>Verification of ECP</vt:lpstr>
      <vt:lpstr>Algorithms computeADS vs. topDown</vt:lpstr>
      <vt:lpstr>Algorithms FIDES vs. MEDEN: quality</vt:lpstr>
      <vt:lpstr>Algorithms FIDES vs. MEDEN: efficiency</vt:lpstr>
      <vt:lpstr>Outline</vt:lpstr>
      <vt:lpstr>Summary</vt:lpstr>
      <vt:lpstr>Thanks!  Q &amp; A</vt:lpstr>
      <vt:lpstr>Synthetic data generator[Bogdanov et al., 11]</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Renjun Hu</dc:creator>
  <cp:lastModifiedBy>Renjun Hu</cp:lastModifiedBy>
  <cp:revision>4074</cp:revision>
  <dcterms:created xsi:type="dcterms:W3CDTF">2015-07-30T08:59:51Z</dcterms:created>
  <dcterms:modified xsi:type="dcterms:W3CDTF">2017-04-19T17:26:05Z</dcterms:modified>
</cp:coreProperties>
</file>