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0" r:id="rId2"/>
  </p:sldIdLst>
  <p:sldSz cx="32918400" cy="43891200"/>
  <p:notesSz cx="6797675" cy="9928225"/>
  <p:defaultTextStyle>
    <a:defPPr>
      <a:defRPr lang="zh-CN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73" userDrawn="1">
          <p15:clr>
            <a:srgbClr val="A4A3A4"/>
          </p15:clr>
        </p15:guide>
        <p15:guide id="2" pos="389" userDrawn="1">
          <p15:clr>
            <a:srgbClr val="A4A3A4"/>
          </p15:clr>
        </p15:guide>
        <p15:guide id="3" orient="horz" pos="15616" userDrawn="1">
          <p15:clr>
            <a:srgbClr val="A4A3A4"/>
          </p15:clr>
        </p15:guide>
        <p15:guide id="4" orient="horz" pos="2983" userDrawn="1">
          <p15:clr>
            <a:srgbClr val="A4A3A4"/>
          </p15:clr>
        </p15:guide>
        <p15:guide id="5" pos="10368" userDrawn="1">
          <p15:clr>
            <a:srgbClr val="A4A3A4"/>
          </p15:clr>
        </p15:guide>
        <p15:guide id="6" pos="20324" userDrawn="1">
          <p15:clr>
            <a:srgbClr val="A4A3A4"/>
          </p15:clr>
        </p15:guide>
        <p15:guide id="7" orient="horz" pos="27114" userDrawn="1">
          <p15:clr>
            <a:srgbClr val="A4A3A4"/>
          </p15:clr>
        </p15:guide>
        <p15:guide id="8" pos="10028" userDrawn="1">
          <p15:clr>
            <a:srgbClr val="A4A3A4"/>
          </p15:clr>
        </p15:guide>
        <p15:guide id="9" pos="10708" userDrawn="1">
          <p15:clr>
            <a:srgbClr val="A4A3A4"/>
          </p15:clr>
        </p15:guide>
        <p15:guide id="10" orient="horz" pos="203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FFF2CC"/>
    <a:srgbClr val="951B09"/>
    <a:srgbClr val="74234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402" autoAdjust="0"/>
    <p:restoredTop sz="90080" autoAdjust="0"/>
  </p:normalViewPr>
  <p:slideViewPr>
    <p:cSldViewPr snapToGrid="0">
      <p:cViewPr>
        <p:scale>
          <a:sx n="34" d="100"/>
          <a:sy n="34" d="100"/>
        </p:scale>
        <p:origin x="-180" y="5248"/>
      </p:cViewPr>
      <p:guideLst>
        <p:guide orient="horz" pos="1373"/>
        <p:guide orient="horz" pos="15616"/>
        <p:guide orient="horz" pos="2983"/>
        <p:guide orient="horz" pos="27114"/>
        <p:guide orient="horz" pos="20378"/>
        <p:guide pos="389"/>
        <p:guide pos="10368"/>
        <p:guide pos="20324"/>
        <p:guide pos="10028"/>
        <p:guide pos="10708"/>
      </p:guideLst>
    </p:cSldViewPr>
  </p:slideViewPr>
  <p:notesTextViewPr>
    <p:cViewPr>
      <p:scale>
        <a:sx n="1" d="1"/>
        <a:sy n="1" d="1"/>
      </p:scale>
      <p:origin x="0" y="32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9E4F3-497E-47BF-B148-B3945DD2F1F3}" type="datetimeFigureOut">
              <a:rPr lang="zh-CN" altLang="en-US" smtClean="0"/>
              <a:pPr/>
              <a:t>2017/4/16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003425" y="744538"/>
            <a:ext cx="27908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F16EE-32B2-4F0D-B08A-AA22B3A82C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condition (1) guarantees the connectivity of </a:t>
            </a:r>
            <a:r>
              <a:rPr lang="en-US" dirty="0" err="1" smtClean="0"/>
              <a:t>subgraph</a:t>
            </a:r>
            <a:r>
              <a:rPr lang="en-US" dirty="0" smtClean="0"/>
              <a:t> G[Au], condition (2) implies that not all neighbors of proxy u are necessarily in Au; and condition (3), called size restriction, limits the size of Au of proxy u. Intuitively, one simply checks the graph by removing u from G and its newly created connected components (CCs), and a proxy of u is a union of such CCs whose total number of nodes is at most </a:t>
            </a:r>
            <a:r>
              <a:rPr lang="en-US" sz="1200" dirty="0" smtClean="0"/>
              <a:t>c ·</a:t>
            </a:r>
            <a:r>
              <a:rPr 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sz="1200" dirty="0" smtClean="0">
                <a:latin typeface="Lucida Sans Unicode"/>
                <a:ea typeface="Arial Unicode MS" pitchFamily="34" charset="-122"/>
                <a:cs typeface="Lucida Sans Unicode"/>
              </a:rPr>
              <a:t>⌊</a:t>
            </a:r>
            <a:r>
              <a:rPr lang="en-US" sz="1200" dirty="0" smtClean="0">
                <a:latin typeface="Lucida Sans Unicode" pitchFamily="34" charset="0"/>
                <a:ea typeface="Arial Unicode MS" pitchFamily="34" charset="-122"/>
                <a:cs typeface="Lucida Sans Unicode" pitchFamily="34" charset="0"/>
              </a:rPr>
              <a:t>√</a:t>
            </a:r>
            <a:r>
              <a:rPr 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|V|</a:t>
            </a:r>
            <a:r>
              <a:rPr lang="en-US" sz="1200" dirty="0" smtClean="0">
                <a:latin typeface="Lucida Sans Unicode"/>
                <a:ea typeface="Arial Unicode MS" pitchFamily="34" charset="-122"/>
                <a:cs typeface="Lucida Sans Unicode"/>
              </a:rPr>
              <a:t>⌋</a:t>
            </a:r>
            <a:r>
              <a:rPr lang="en-US" dirty="0" smtClean="0"/>
              <a:t>−1. </a:t>
            </a:r>
          </a:p>
          <a:p>
            <a:endParaRPr lang="en-US" altLang="zh-CN" dirty="0" smtClean="0"/>
          </a:p>
          <a:p>
            <a:r>
              <a:rPr lang="en-US" dirty="0" smtClean="0"/>
              <a:t>Intuitively, DRA G[A+ u ] is a maximal connected </a:t>
            </a:r>
            <a:r>
              <a:rPr lang="en-US" dirty="0" err="1" smtClean="0"/>
              <a:t>subgraph</a:t>
            </a:r>
            <a:r>
              <a:rPr lang="en-US" dirty="0" smtClean="0"/>
              <a:t>, union of a set of CCs, that connects to the rest of graph G through proxy u only.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F16EE-32B2-4F0D-B08A-AA22B3A82C6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4EAB-848D-4E50-A2A7-D8FAC44891C6}" type="datetimeFigureOut">
              <a:rPr lang="zh-CN" altLang="en-US" smtClean="0"/>
              <a:pPr/>
              <a:t>2017/4/16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5B07-A7F9-45C8-A0ED-46B0E3E5F5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8988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4EAB-848D-4E50-A2A7-D8FAC44891C6}" type="datetimeFigureOut">
              <a:rPr lang="zh-CN" altLang="en-US" smtClean="0"/>
              <a:pPr/>
              <a:t>2017/4/16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5B07-A7F9-45C8-A0ED-46B0E3E5F5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5466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4EAB-848D-4E50-A2A7-D8FAC44891C6}" type="datetimeFigureOut">
              <a:rPr lang="zh-CN" altLang="en-US" smtClean="0"/>
              <a:pPr/>
              <a:t>2017/4/16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5B07-A7F9-45C8-A0ED-46B0E3E5F5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0641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4EAB-848D-4E50-A2A7-D8FAC44891C6}" type="datetimeFigureOut">
              <a:rPr lang="zh-CN" altLang="en-US" smtClean="0"/>
              <a:pPr/>
              <a:t>2017/4/16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5B07-A7F9-45C8-A0ED-46B0E3E5F5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3843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4EAB-848D-4E50-A2A7-D8FAC44891C6}" type="datetimeFigureOut">
              <a:rPr lang="zh-CN" altLang="en-US" smtClean="0"/>
              <a:pPr/>
              <a:t>2017/4/16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5B07-A7F9-45C8-A0ED-46B0E3E5F5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7718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4EAB-848D-4E50-A2A7-D8FAC44891C6}" type="datetimeFigureOut">
              <a:rPr lang="zh-CN" altLang="en-US" smtClean="0"/>
              <a:pPr/>
              <a:t>2017/4/16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5B07-A7F9-45C8-A0ED-46B0E3E5F5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4890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4EAB-848D-4E50-A2A7-D8FAC44891C6}" type="datetimeFigureOut">
              <a:rPr lang="zh-CN" altLang="en-US" smtClean="0"/>
              <a:pPr/>
              <a:t>2017/4/16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5B07-A7F9-45C8-A0ED-46B0E3E5F5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2000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4EAB-848D-4E50-A2A7-D8FAC44891C6}" type="datetimeFigureOut">
              <a:rPr lang="zh-CN" altLang="en-US" smtClean="0"/>
              <a:pPr/>
              <a:t>2017/4/16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5B07-A7F9-45C8-A0ED-46B0E3E5F5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9977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4EAB-848D-4E50-A2A7-D8FAC44891C6}" type="datetimeFigureOut">
              <a:rPr lang="zh-CN" altLang="en-US" smtClean="0"/>
              <a:pPr/>
              <a:t>2017/4/16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5B07-A7F9-45C8-A0ED-46B0E3E5F5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0534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4EAB-848D-4E50-A2A7-D8FAC44891C6}" type="datetimeFigureOut">
              <a:rPr lang="zh-CN" altLang="en-US" smtClean="0"/>
              <a:pPr/>
              <a:t>2017/4/16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5B07-A7F9-45C8-A0ED-46B0E3E5F5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1775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4EAB-848D-4E50-A2A7-D8FAC44891C6}" type="datetimeFigureOut">
              <a:rPr lang="zh-CN" altLang="en-US" smtClean="0"/>
              <a:pPr/>
              <a:t>2017/4/16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5B07-A7F9-45C8-A0ED-46B0E3E5F5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75605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F4EAB-848D-4E50-A2A7-D8FAC44891C6}" type="datetimeFigureOut">
              <a:rPr lang="zh-CN" altLang="en-US" smtClean="0"/>
              <a:pPr/>
              <a:t>2017/4/16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15B07-A7F9-45C8-A0ED-46B0E3E5F5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8260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框 40"/>
          <p:cNvSpPr txBox="1"/>
          <p:nvPr/>
        </p:nvSpPr>
        <p:spPr>
          <a:xfrm>
            <a:off x="17023866" y="17253753"/>
            <a:ext cx="1534099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just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2. Query answering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. Given two nodes s and t in graph G(V, E) and the pre-computed information, the query answering module executes the following. </a:t>
            </a:r>
          </a:p>
          <a:p>
            <a:pPr marL="742950" indent="-742950" algn="just">
              <a:buAutoNum type="arabicParenBoth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When nodes s and t belong to the same DRA G[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3600" baseline="30000" dirty="0" err="1" smtClean="0">
                <a:latin typeface="Arial" pitchFamily="34" charset="0"/>
                <a:cs typeface="Arial" pitchFamily="34" charset="0"/>
              </a:rPr>
              <a:t>+</a:t>
            </a:r>
            <a:r>
              <a:rPr lang="en-US" sz="3600" baseline="-25000" dirty="0" err="1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] with proxy u such that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3600" baseline="30000" dirty="0" err="1" smtClean="0">
                <a:latin typeface="Arial" pitchFamily="34" charset="0"/>
                <a:cs typeface="Arial" pitchFamily="34" charset="0"/>
              </a:rPr>
              <a:t>+</a:t>
            </a:r>
            <a:r>
              <a:rPr lang="en-US" sz="3600" baseline="-25000" dirty="0" err="1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= A</a:t>
            </a:r>
            <a:r>
              <a:rPr lang="en-US" sz="3600" baseline="30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3600" baseline="-25000" dirty="0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∪…∪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3600" baseline="30000" dirty="0" err="1" smtClean="0">
                <a:latin typeface="Arial" pitchFamily="34" charset="0"/>
                <a:cs typeface="Arial" pitchFamily="34" charset="0"/>
              </a:rPr>
              <a:t>h</a:t>
            </a:r>
            <a:r>
              <a:rPr lang="en-US" sz="3600" baseline="-25000" dirty="0" err="1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marL="742950" indent="-742950" algn="just"/>
            <a:r>
              <a:rPr lang="en-US" sz="3600" dirty="0" smtClean="0">
                <a:latin typeface="Arial" pitchFamily="34" charset="0"/>
                <a:cs typeface="Arial" pitchFamily="34" charset="0"/>
              </a:rPr>
              <a:t>	If s and t further fall into the same component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3600" baseline="30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3600" baseline="-25000" dirty="0" err="1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∈ [1, h]), it invokes the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Dijkstra’s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algorithm on the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subgraph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G[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3600" baseline="30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3600" baseline="-25000" dirty="0" err="1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] to compute the shortest path/distance between s and t. Otherwise, it returns path(s, u)/path(u, t) or dist(s, u) + dist(u, t) in constant time. </a:t>
            </a:r>
          </a:p>
          <a:p>
            <a:pPr marL="742950" indent="-742950" algn="just">
              <a:buFont typeface="Wingdings" pitchFamily="2" charset="2"/>
              <a:buAutoNum type="arabicParenBoth" startAt="2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When s and t belong to two DRAs G[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3600" baseline="30000" dirty="0" err="1" smtClean="0">
                <a:latin typeface="Arial" pitchFamily="34" charset="0"/>
                <a:cs typeface="Arial" pitchFamily="34" charset="0"/>
              </a:rPr>
              <a:t>+</a:t>
            </a:r>
            <a:r>
              <a:rPr lang="en-US" sz="3600" baseline="-25000" dirty="0" err="1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altLang="zh-CN" sz="3600" baseline="-25000" dirty="0" err="1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] and G[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3600" baseline="30000" dirty="0" err="1" smtClean="0">
                <a:latin typeface="Arial" pitchFamily="34" charset="0"/>
                <a:cs typeface="Arial" pitchFamily="34" charset="0"/>
              </a:rPr>
              <a:t>+</a:t>
            </a:r>
            <a:r>
              <a:rPr lang="en-US" sz="3600" baseline="-25000" dirty="0" err="1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altLang="zh-CN" sz="3600" baseline="-250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] with proxies us and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ut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, respectively. </a:t>
            </a:r>
          </a:p>
          <a:p>
            <a:pPr marL="742950" indent="-742950" algn="just"/>
            <a:r>
              <a:rPr lang="en-US" sz="3600" dirty="0" smtClean="0">
                <a:latin typeface="Arial" pitchFamily="34" charset="0"/>
                <a:cs typeface="Arial" pitchFamily="34" charset="0"/>
              </a:rPr>
              <a:t>	Hence, it simply invokes an algorithm (e.g. ARCFLAG </a:t>
            </a: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[3]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, TNR</a:t>
            </a: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[2]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, AH</a:t>
            </a: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[4]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) on the reduced graph G’ for computing path(us,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ut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). Similarly, it computes dist(s, t) = dist(s, us) + dist(us,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ut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) + dist(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ut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, t).</a:t>
            </a:r>
            <a:endParaRPr lang="en-US" altLang="zh-CN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54386" y="130628"/>
            <a:ext cx="24809629" cy="1842616"/>
          </a:xfrm>
        </p:spPr>
        <p:txBody>
          <a:bodyPr anchor="ctr">
            <a:normAutofit/>
          </a:bodyPr>
          <a:lstStyle/>
          <a:p>
            <a:r>
              <a:rPr lang="en-US" altLang="zh-CN" sz="8000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Proxies for Shortest Path and Distance Queries</a:t>
            </a:r>
            <a:endParaRPr lang="zh-CN" altLang="en-US" sz="80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29908" y="1733270"/>
            <a:ext cx="23278875" cy="38369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6000"/>
              </a:lnSpc>
              <a:spcAft>
                <a:spcPts val="600"/>
              </a:spcAft>
            </a:pPr>
            <a:r>
              <a:rPr lang="en-US" altLang="zh-CN" sz="4400" dirty="0" err="1" smtClean="0">
                <a:latin typeface="Times New Roman" pitchFamily="18" charset="0"/>
                <a:cs typeface="Times New Roman" pitchFamily="18" charset="0"/>
              </a:rPr>
              <a:t>Shuai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Ma</a:t>
            </a:r>
            <a:r>
              <a:rPr lang="en-US" altLang="zh-CN" sz="4400" baseline="30000" dirty="0" smtClean="0">
                <a:latin typeface="Times New Roman" pitchFamily="18" charset="0"/>
                <a:cs typeface="Times New Roman" pitchFamily="18" charset="0"/>
              </a:rPr>
              <a:t>*†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4400" dirty="0" err="1" smtClean="0">
                <a:latin typeface="Times New Roman" pitchFamily="18" charset="0"/>
                <a:cs typeface="Times New Roman" pitchFamily="18" charset="0"/>
              </a:rPr>
              <a:t>Kaiyu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err="1" smtClean="0">
                <a:latin typeface="Times New Roman" pitchFamily="18" charset="0"/>
                <a:cs typeface="Times New Roman" pitchFamily="18" charset="0"/>
              </a:rPr>
              <a:t>Feng</a:t>
            </a:r>
            <a:r>
              <a:rPr lang="en-US" altLang="zh-CN" sz="4400" baseline="30000" dirty="0" smtClean="0">
                <a:latin typeface="Times New Roman" pitchFamily="18" charset="0"/>
                <a:cs typeface="Times New Roman" pitchFamily="18" charset="0"/>
              </a:rPr>
              <a:t>‡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4400" dirty="0" err="1" smtClean="0">
                <a:latin typeface="Times New Roman" pitchFamily="18" charset="0"/>
                <a:cs typeface="Times New Roman" pitchFamily="18" charset="0"/>
              </a:rPr>
              <a:t>Jianxin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Li</a:t>
            </a:r>
            <a:r>
              <a:rPr lang="en-US" altLang="zh-CN" sz="4400" baseline="30000" dirty="0" smtClean="0">
                <a:latin typeface="Times New Roman" pitchFamily="18" charset="0"/>
                <a:cs typeface="Times New Roman" pitchFamily="18" charset="0"/>
              </a:rPr>
              <a:t>*†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4400" dirty="0" err="1" smtClean="0">
                <a:latin typeface="Times New Roman" pitchFamily="18" charset="0"/>
                <a:cs typeface="Times New Roman" pitchFamily="18" charset="0"/>
              </a:rPr>
              <a:t>Haixun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Wang</a:t>
            </a:r>
            <a:r>
              <a:rPr lang="en-US" altLang="zh-CN" sz="4400" baseline="30000" dirty="0" smtClean="0">
                <a:latin typeface="Times New Roman" pitchFamily="18" charset="0"/>
                <a:cs typeface="Times New Roman" pitchFamily="18" charset="0"/>
              </a:rPr>
              <a:t>§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4400" dirty="0" err="1" smtClean="0">
                <a:latin typeface="Times New Roman" pitchFamily="18" charset="0"/>
                <a:cs typeface="Times New Roman" pitchFamily="18" charset="0"/>
              </a:rPr>
              <a:t>Gao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Cong</a:t>
            </a:r>
            <a:r>
              <a:rPr lang="en-US" altLang="zh-CN" sz="4400" baseline="30000" dirty="0" smtClean="0">
                <a:latin typeface="Times New Roman" pitchFamily="18" charset="0"/>
                <a:cs typeface="Times New Roman" pitchFamily="18" charset="0"/>
              </a:rPr>
              <a:t>‡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4400" dirty="0" err="1" smtClean="0">
                <a:latin typeface="Times New Roman" pitchFamily="18" charset="0"/>
                <a:cs typeface="Times New Roman" pitchFamily="18" charset="0"/>
              </a:rPr>
              <a:t>Jinpeng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err="1" smtClean="0">
                <a:latin typeface="Times New Roman" pitchFamily="18" charset="0"/>
                <a:cs typeface="Times New Roman" pitchFamily="18" charset="0"/>
              </a:rPr>
              <a:t>Huai</a:t>
            </a:r>
            <a:r>
              <a:rPr lang="en-US" altLang="zh-CN" sz="4400" baseline="30000" dirty="0" smtClean="0">
                <a:latin typeface="Times New Roman" pitchFamily="18" charset="0"/>
                <a:cs typeface="Times New Roman" pitchFamily="18" charset="0"/>
              </a:rPr>
              <a:t>*†</a:t>
            </a:r>
          </a:p>
          <a:p>
            <a:pPr algn="ctr">
              <a:lnSpc>
                <a:spcPts val="6000"/>
              </a:lnSpc>
            </a:pPr>
            <a:r>
              <a:rPr lang="zh-CN" altLang="en-US" sz="40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SKLSDE Lab, Beihang University, Beijing, China        </a:t>
            </a:r>
            <a:r>
              <a:rPr lang="en-US" altLang="zh-CN" sz="4000" baseline="30000" dirty="0" smtClean="0">
                <a:latin typeface="Times New Roman" pitchFamily="18" charset="0"/>
                <a:cs typeface="Times New Roman" pitchFamily="18" charset="0"/>
              </a:rPr>
              <a:t>§</a:t>
            </a:r>
            <a:r>
              <a:rPr lang="en-US" altLang="zh-CN" sz="4000" dirty="0" err="1" smtClean="0">
                <a:latin typeface="Times New Roman" pitchFamily="18" charset="0"/>
                <a:cs typeface="Times New Roman" pitchFamily="18" charset="0"/>
              </a:rPr>
              <a:t>Facebook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Inc., USA</a:t>
            </a:r>
          </a:p>
          <a:p>
            <a:pPr algn="ctr">
              <a:lnSpc>
                <a:spcPts val="5500"/>
              </a:lnSpc>
            </a:pPr>
            <a:r>
              <a:rPr lang="en-US" altLang="zh-CN" sz="4000" baseline="30000" dirty="0" smtClean="0">
                <a:latin typeface="Times New Roman" pitchFamily="18" charset="0"/>
                <a:cs typeface="Times New Roman" pitchFamily="18" charset="0"/>
              </a:rPr>
              <a:t>†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Beijing Advanced Innovation Center for Big Data and Brain Computing, Beijing, China</a:t>
            </a:r>
          </a:p>
          <a:p>
            <a:pPr algn="ctr">
              <a:lnSpc>
                <a:spcPts val="5500"/>
              </a:lnSpc>
            </a:pPr>
            <a:r>
              <a:rPr lang="en-US" altLang="zh-CN" sz="4400" baseline="30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‡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School of Computer Science and Engineering,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Nanyang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Technological University, Singapore</a:t>
            </a:r>
            <a:endParaRPr lang="en-US" altLang="zh-CN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ts val="5000"/>
              </a:lnSpc>
              <a:spcBef>
                <a:spcPts val="600"/>
              </a:spcBef>
            </a:pPr>
            <a:r>
              <a:rPr lang="fi-FI" altLang="zh-CN" sz="4000" dirty="0" smtClean="0">
                <a:latin typeface="Times New Roman" pitchFamily="18" charset="0"/>
                <a:cs typeface="Times New Roman" pitchFamily="18" charset="0"/>
              </a:rPr>
              <a:t>{mashuai, lijx, huaijp}@buaa.edu.cn,   {kfeng002@e., gaocong@}ntu.edu.sg,   haixun@gmail.com</a:t>
            </a:r>
            <a:endParaRPr lang="fi-FI" altLang="zh-C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8876" y="6086281"/>
            <a:ext cx="15309712" cy="92333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54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7023866" y="25276858"/>
            <a:ext cx="15291189" cy="9233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54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zh-CN" altLang="en-US" sz="5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8876" y="7300728"/>
            <a:ext cx="15337034" cy="44012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zh-CN" sz="4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This study investigates </a:t>
            </a:r>
            <a:r>
              <a:rPr lang="en-US" altLang="zh-CN" sz="4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light-weight data reduction technique for speeding-up shortest path and distance queries on large weighted undirected graphs</a:t>
            </a:r>
            <a:r>
              <a:rPr lang="en-US" altLang="zh-CN" sz="4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 We propose a notion of routing proxies, each of which represents a small </a:t>
            </a:r>
            <a:r>
              <a:rPr lang="en-US" altLang="zh-CN" sz="4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subgraph</a:t>
            </a:r>
            <a:r>
              <a:rPr lang="en-US" altLang="zh-CN" sz="4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referred to as deterministic routing areas (DRAs</a:t>
            </a:r>
            <a:r>
              <a:rPr lang="en-US" altLang="zh-CN" sz="4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altLang="zh-CN" sz="4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sz="4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outing </a:t>
            </a:r>
            <a:r>
              <a:rPr lang="en-US" altLang="zh-CN" sz="4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proxies hold good properties for speeding-up shortest path and distance queries; </a:t>
            </a:r>
            <a:r>
              <a:rPr lang="en-US" altLang="zh-CN" sz="4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4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here </a:t>
            </a:r>
            <a:r>
              <a:rPr lang="en-US" altLang="zh-CN" sz="4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is a linear-time algorithm to compute proxies and their corresponding DRAs.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17023866" y="30212546"/>
            <a:ext cx="15257054" cy="784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742950" indent="-742950" algn="just">
              <a:buFont typeface="+mj-lt"/>
              <a:buAutoNum type="arabicPeriod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In sparse graphs whose average degree is less than 4, 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about 1/3 nodes in the graph are captured by proxies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, leaving the reduced graph about 2/3 of the input graph. </a:t>
            </a:r>
          </a:p>
          <a:p>
            <a:pPr marL="742950" indent="-742950" algn="just">
              <a:buAutoNum type="arabicPeriod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Proxies and their DRAs benefit existing shortest path and distance algorithms in terms of time cost. They reduce (20%, 1%) time for (ARCFLAG, AH), and have comparable running time for TNR on road networks; They reduce (4%, 49%) time for (ARCFLAG, TNR) on the co-authorship network DBLP14. </a:t>
            </a:r>
          </a:p>
          <a:p>
            <a:pPr marL="742950" indent="-742950" algn="just">
              <a:buAutoNum type="arabicPeriod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Existing shortest path and distance algorithms also 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benefit from using proxies in terms of space overhead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Proxy+TNR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can handle the road network C-US while TNR cannot. </a:t>
            </a:r>
          </a:p>
          <a:p>
            <a:pPr marL="742950" indent="-742950" algn="just"/>
            <a:r>
              <a:rPr lang="en-US" sz="3600" dirty="0" smtClean="0">
                <a:latin typeface="Arial" pitchFamily="34" charset="0"/>
                <a:cs typeface="Arial" pitchFamily="34" charset="0"/>
              </a:rPr>
              <a:t>	Moreover, (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Proxy+ARCFLAG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Proxy+TNR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Proxy+AH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) incur less space overhead than their counterparts, and are about (38%–68%, 72%–92%, 82%) of (ARCFLAG, TNR, AH), respectively.</a:t>
            </a:r>
            <a:endParaRPr lang="zh-CN" altLang="en-US" sz="3600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98876" y="22543795"/>
            <a:ext cx="15326843" cy="9233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54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 of Routing Proxies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598876" y="29708715"/>
            <a:ext cx="1534099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just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Main idea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: Utilizing cut-nodes and bi-connected components [1]</a:t>
            </a:r>
          </a:p>
          <a:p>
            <a:pPr marL="742950" indent="-742950" algn="just">
              <a:spcBef>
                <a:spcPts val="1200"/>
              </a:spcBef>
              <a:buAutoNum type="arabicPeriod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Any proxy in a graph has a unique DRA</a:t>
            </a:r>
          </a:p>
          <a:p>
            <a:pPr marL="742950" indent="-742950" algn="just">
              <a:spcBef>
                <a:spcPts val="1200"/>
              </a:spcBef>
              <a:buAutoNum type="arabicPeriod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Any proxy in a c</a:t>
            </a:r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onnected component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H(Vs, Es) of graph G(V , E) with |Vs| &gt; c ·</a:t>
            </a:r>
            <a:r>
              <a:rPr lang="en-US" sz="36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 ⌊√|V|⌋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must be a cut-node of graph G.</a:t>
            </a:r>
          </a:p>
          <a:p>
            <a:pPr marL="742950" indent="-742950" algn="just">
              <a:spcBef>
                <a:spcPts val="1200"/>
              </a:spcBef>
              <a:buFontTx/>
              <a:buAutoNum type="arabicPeriod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BC-SKETCH graphs have no cycles, which implies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that they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are simply trees.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6767917" y="38546406"/>
            <a:ext cx="152797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just">
              <a:spcBef>
                <a:spcPts val="600"/>
              </a:spcBef>
            </a:pP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[1] S. Ma, K. </a:t>
            </a:r>
            <a:r>
              <a:rPr lang="en-US" altLang="zh-CN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Feng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J. Li, H. Wang, G. Cong, and J. </a:t>
            </a:r>
            <a:r>
              <a:rPr lang="en-US" altLang="zh-CN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Huai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Proxies for shortest path and distance queries. TKDE, 28(7):1835–1850, 2016.</a:t>
            </a:r>
          </a:p>
          <a:p>
            <a:pPr algn="just">
              <a:spcBef>
                <a:spcPts val="600"/>
              </a:spcBef>
            </a:pP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[2] H. </a:t>
            </a:r>
            <a:r>
              <a:rPr lang="en-US" altLang="zh-CN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Bast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D. </a:t>
            </a:r>
            <a:r>
              <a:rPr lang="en-US" altLang="zh-CN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Delling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A. Goldberg, M. Muller-</a:t>
            </a:r>
            <a:r>
              <a:rPr lang="en-US" altLang="zh-CN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Hannemann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T. </a:t>
            </a:r>
            <a:r>
              <a:rPr lang="en-US" altLang="zh-CN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Pajor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¨ P. Sanders, D. Wagner, and R. </a:t>
            </a:r>
            <a:r>
              <a:rPr lang="en-US" altLang="zh-CN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Werneck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Route planning in transportation networks. In MSR-TR-2014-4. 2014. </a:t>
            </a:r>
          </a:p>
          <a:p>
            <a:pPr algn="just">
              <a:spcBef>
                <a:spcPts val="600"/>
              </a:spcBef>
            </a:pP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[3] R. H. </a:t>
            </a:r>
            <a:r>
              <a:rPr lang="en-US" altLang="zh-CN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Mohring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H. Schilling, B. </a:t>
            </a:r>
            <a:r>
              <a:rPr lang="en-US" altLang="zh-CN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Sch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¨ </a:t>
            </a:r>
            <a:r>
              <a:rPr lang="en-US" altLang="zh-CN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utz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D. Wagner, and T. </a:t>
            </a:r>
            <a:r>
              <a:rPr lang="en-US" altLang="zh-CN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Willhalm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¨ Partitioning graphs to speedup </a:t>
            </a:r>
            <a:r>
              <a:rPr lang="en-US" altLang="zh-CN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Dijkstra’s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algorithm. ACM Journal of EA, 11:1–29, 2006. </a:t>
            </a:r>
          </a:p>
          <a:p>
            <a:pPr algn="just">
              <a:spcBef>
                <a:spcPts val="600"/>
              </a:spcBef>
            </a:pP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[4] A. D. Zhu, H. Ma, X. Xiao, S. </a:t>
            </a:r>
            <a:r>
              <a:rPr lang="en-US" altLang="zh-CN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Luo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Y. Tang, and S. Zhou. Shortest path and distance queries on road networks: towards bridging theory and practice. In SIGMOD, 2013.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98876" y="15585075"/>
            <a:ext cx="152749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Deterministic routing areas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. A node u may be a proxy of multiple sets of nodes A</a:t>
            </a:r>
            <a:r>
              <a:rPr lang="en-US" sz="3600" baseline="30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3600" baseline="-25000" dirty="0" smtClean="0">
                <a:latin typeface="Arial" pitchFamily="34" charset="0"/>
                <a:cs typeface="Arial" pitchFamily="34" charset="0"/>
              </a:rPr>
              <a:t>u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, . . . ,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3600" baseline="30000" dirty="0" err="1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sz="3600" baseline="-25000" dirty="0" err="1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. We denote as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3600" baseline="30000" dirty="0" err="1" smtClean="0">
                <a:latin typeface="Arial" pitchFamily="34" charset="0"/>
                <a:cs typeface="Arial" pitchFamily="34" charset="0"/>
              </a:rPr>
              <a:t>+</a:t>
            </a:r>
            <a:r>
              <a:rPr lang="en-US" sz="3600" baseline="-25000" dirty="0" err="1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sz="36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the union of all the sets of nodes whose proxy is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u,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i.e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3600" baseline="30000" dirty="0" err="1" smtClean="0">
                <a:latin typeface="Arial" pitchFamily="34" charset="0"/>
                <a:cs typeface="Arial" pitchFamily="34" charset="0"/>
              </a:rPr>
              <a:t>+</a:t>
            </a:r>
            <a:r>
              <a:rPr lang="en-US" sz="3600" baseline="-25000" dirty="0" err="1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sz="3600" baseline="-25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= A</a:t>
            </a:r>
            <a:r>
              <a:rPr lang="en-US" sz="3600" baseline="30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3600" baseline="-25000" dirty="0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∪… ∪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3600" baseline="30000" dirty="0" err="1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sz="3600" baseline="-25000" dirty="0" err="1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, and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3600" baseline="30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3600" baseline="-25000" dirty="0" err="1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∈ [1, k]) is said a component of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3600" baseline="30000" dirty="0" err="1" smtClean="0">
                <a:latin typeface="Arial" pitchFamily="34" charset="0"/>
                <a:cs typeface="Arial" pitchFamily="34" charset="0"/>
              </a:rPr>
              <a:t>+</a:t>
            </a:r>
            <a:r>
              <a:rPr lang="en-US" sz="3600" baseline="-25000" dirty="0" err="1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sz="36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. We refer to the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subgraph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G[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3600" baseline="30000" dirty="0" err="1" smtClean="0">
                <a:latin typeface="Arial" pitchFamily="34" charset="0"/>
                <a:cs typeface="Arial" pitchFamily="34" charset="0"/>
              </a:rPr>
              <a:t>+</a:t>
            </a:r>
            <a:r>
              <a:rPr lang="en-US" sz="3600" baseline="-25000" dirty="0" err="1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] as a deterministic routing area (DRA) of proxy u.</a:t>
            </a:r>
            <a:endParaRPr lang="en-US" altLang="zh-CN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98876" y="28509827"/>
            <a:ext cx="15333897" cy="9233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54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Computing Routing Proxies </a:t>
            </a:r>
            <a:endParaRPr lang="zh-CN" altLang="en-US" sz="5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98876" y="12042500"/>
            <a:ext cx="153037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Proxies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. Given a node u in graph G(V, E), we say that u is a routing proxy (or simply proxy) of a set of nodes, denoted by A</a:t>
            </a:r>
            <a:r>
              <a:rPr lang="en-US" sz="3600" baseline="-25000" dirty="0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, if and only if:</a:t>
            </a:r>
          </a:p>
          <a:p>
            <a:pPr marL="742950" indent="-742950" algn="just">
              <a:buAutoNum type="arabicParenBoth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node u ∈ A</a:t>
            </a:r>
            <a:r>
              <a:rPr lang="en-US" sz="3600" baseline="-25000" dirty="0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is reachable to any node of A</a:t>
            </a:r>
            <a:r>
              <a:rPr lang="en-US" sz="3600" baseline="-25000" dirty="0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in G,</a:t>
            </a:r>
          </a:p>
          <a:p>
            <a:pPr marL="742950" indent="-742950" algn="just">
              <a:buAutoNum type="arabicParenBoth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all neighbors of any node v ∈ A</a:t>
            </a:r>
            <a:r>
              <a:rPr lang="en-US" sz="3600" baseline="-25000" dirty="0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\ {u} are in A</a:t>
            </a:r>
            <a:r>
              <a:rPr lang="en-US" sz="3600" baseline="-25000" dirty="0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, and</a:t>
            </a:r>
          </a:p>
          <a:p>
            <a:pPr marL="742950" indent="-742950" algn="just">
              <a:buAutoNum type="arabicParenBoth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the size |A</a:t>
            </a:r>
            <a:r>
              <a:rPr lang="en-US" sz="3600" baseline="-25000" dirty="0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| of A</a:t>
            </a:r>
            <a:r>
              <a:rPr lang="en-US" sz="3600" baseline="-25000" dirty="0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is equal to or less than c ·</a:t>
            </a:r>
            <a:r>
              <a:rPr lang="en-US" sz="36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 ⌊√|V|⌋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, where c is a small constant number, such as 2 or 3.</a:t>
            </a:r>
            <a:endParaRPr lang="zh-CN" altLang="en-US" sz="3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98876" y="18573662"/>
            <a:ext cx="1530376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Maximal proxies.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We say that a proxy u is maximal if there exist no other proxies u’ such that u ≠ u’ and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3600" baseline="30000" dirty="0" err="1" smtClean="0">
                <a:latin typeface="Arial" pitchFamily="34" charset="0"/>
                <a:cs typeface="Arial" pitchFamily="34" charset="0"/>
              </a:rPr>
              <a:t>+</a:t>
            </a:r>
            <a:r>
              <a:rPr lang="en-US" sz="3600" baseline="-25000" dirty="0" err="1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⊂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3600" baseline="30000" dirty="0" err="1" smtClean="0">
                <a:latin typeface="Arial" pitchFamily="34" charset="0"/>
                <a:cs typeface="Arial" pitchFamily="34" charset="0"/>
              </a:rPr>
              <a:t>+</a:t>
            </a:r>
            <a:r>
              <a:rPr lang="en-US" sz="3600" baseline="-25000" dirty="0" err="1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sz="3600" baseline="-25000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>
              <a:spcBef>
                <a:spcPts val="1200"/>
              </a:spcBef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Trivial proxies.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We say that a maximal proxy u is trivial if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3600" baseline="30000" dirty="0" err="1" smtClean="0">
                <a:latin typeface="Arial" pitchFamily="34" charset="0"/>
                <a:cs typeface="Arial" pitchFamily="34" charset="0"/>
              </a:rPr>
              <a:t>+</a:t>
            </a:r>
            <a:r>
              <a:rPr lang="en-US" sz="3600" baseline="-25000" dirty="0" err="1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sz="36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contains itself only, i.e.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3600" baseline="30000" dirty="0" err="1" smtClean="0">
                <a:latin typeface="Arial" pitchFamily="34" charset="0"/>
                <a:cs typeface="Arial" pitchFamily="34" charset="0"/>
              </a:rPr>
              <a:t>+</a:t>
            </a:r>
            <a:r>
              <a:rPr lang="en-US" sz="3600" baseline="-25000" dirty="0" err="1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sz="36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= {u}. </a:t>
            </a:r>
          </a:p>
          <a:p>
            <a:pPr algn="just">
              <a:spcBef>
                <a:spcPts val="1200"/>
              </a:spcBef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Equivalent proxies.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We say that two proxies u and u’ are equivalent, denoted by u ≡ u’, if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3600" baseline="30000" dirty="0" err="1" smtClean="0">
                <a:latin typeface="Arial" pitchFamily="34" charset="0"/>
                <a:cs typeface="Arial" pitchFamily="34" charset="0"/>
              </a:rPr>
              <a:t>+</a:t>
            </a:r>
            <a:r>
              <a:rPr lang="en-US" sz="3600" baseline="-25000" dirty="0" err="1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3600" baseline="30000" dirty="0" err="1" smtClean="0">
                <a:latin typeface="Arial" pitchFamily="34" charset="0"/>
                <a:cs typeface="Arial" pitchFamily="34" charset="0"/>
              </a:rPr>
              <a:t>+</a:t>
            </a:r>
            <a:r>
              <a:rPr lang="en-US" sz="3600" baseline="-25000" dirty="0" err="1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sz="3600" baseline="-25000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17538" y="43177373"/>
            <a:ext cx="316833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03864"/>
                </a:solidFill>
              </a:rPr>
              <a:t>This work is supported in part by </a:t>
            </a:r>
            <a:r>
              <a:rPr lang="en-US" altLang="zh-CN" sz="2700" b="1" dirty="0" smtClean="0">
                <a:solidFill>
                  <a:srgbClr val="203864"/>
                </a:solidFill>
              </a:rPr>
              <a:t>973 </a:t>
            </a:r>
            <a:r>
              <a:rPr lang="en-US" altLang="zh-CN" sz="2700" b="1" dirty="0">
                <a:solidFill>
                  <a:srgbClr val="203864"/>
                </a:solidFill>
              </a:rPr>
              <a:t>Program 2014CB340300, </a:t>
            </a:r>
            <a:r>
              <a:rPr lang="en-US" altLang="zh-CN" sz="2700" b="1" dirty="0" smtClean="0">
                <a:solidFill>
                  <a:srgbClr val="203864"/>
                </a:solidFill>
              </a:rPr>
              <a:t>NSFC U1636210, 61421003&amp;61322207</a:t>
            </a:r>
            <a:r>
              <a:rPr lang="en-US" altLang="zh-CN" sz="2700" b="1" dirty="0">
                <a:solidFill>
                  <a:srgbClr val="203864"/>
                </a:solidFill>
              </a:rPr>
              <a:t>, Special Funds of Beijing Municipal Science &amp; Technology Commission, and MSRA Collaborative Research Program.</a:t>
            </a:r>
            <a:endParaRPr lang="zh-CN" altLang="en-US" sz="2700" b="1" dirty="0">
              <a:solidFill>
                <a:srgbClr val="203864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17023866" y="26441485"/>
            <a:ext cx="1524020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Real-life datasets: </a:t>
            </a:r>
          </a:p>
          <a:p>
            <a:pPr algn="just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(1) co-authorship networks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, which extracted a co-authorship graph from DBLP (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SNAP, http://snap.stanford.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edu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/data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); DBLP14</a:t>
            </a:r>
            <a:r>
              <a:rPr lang="zh-CN" alt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by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remov</a:t>
            </a:r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ing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all nodes whose degrees are higher than 14, and choosing the largest connected component in the remaining graph.  </a:t>
            </a:r>
          </a:p>
          <a:p>
            <a:pPr algn="just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(2) road networks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DIMACS, http://www.dis.uniroma1.it/challenge9 /download.shtml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).</a:t>
            </a:r>
            <a:endParaRPr lang="en-US" altLang="zh-CN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文本框 68"/>
          <p:cNvSpPr txBox="1"/>
          <p:nvPr/>
        </p:nvSpPr>
        <p:spPr>
          <a:xfrm>
            <a:off x="598876" y="23783239"/>
            <a:ext cx="1530376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Proposition 1: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Given any two nodes v, v’ in the DRA G[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3600" baseline="30000" dirty="0" err="1" smtClean="0">
                <a:latin typeface="Arial" pitchFamily="34" charset="0"/>
                <a:cs typeface="Arial" pitchFamily="34" charset="0"/>
              </a:rPr>
              <a:t>+</a:t>
            </a:r>
            <a:r>
              <a:rPr lang="en-US" sz="3600" baseline="-25000" dirty="0" err="1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] of proxy u in graph G, (1) the shortest path in G[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3600" baseline="30000" dirty="0" err="1" smtClean="0">
                <a:latin typeface="Arial" pitchFamily="34" charset="0"/>
                <a:cs typeface="Arial" pitchFamily="34" charset="0"/>
              </a:rPr>
              <a:t>+</a:t>
            </a:r>
            <a:r>
              <a:rPr lang="en-US" sz="3600" baseline="-25000" dirty="0" err="1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] is exactly the one in the entire graph G, and (2) it can be computed in linear time in the size of G.</a:t>
            </a:r>
            <a:endParaRPr lang="en-US" sz="3600" b="1" dirty="0" smtClean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1800"/>
              </a:spcBef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Proposition 3: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Given two nodes v and u with two distinct proxies x and y, respectively, in graph G, the shortest path from v to u is the concatenation of three paths, i.e., path(v, x)/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path(x, y)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/path(y, u).</a:t>
            </a:r>
            <a:endParaRPr lang="en-US" altLang="zh-CN" sz="36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1800"/>
              </a:spcBef>
            </a:pPr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It is similar for shortest distance queries.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8" name="图片 97" descr="Example-framework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6469" y="6102243"/>
            <a:ext cx="15318392" cy="4926564"/>
          </a:xfrm>
          <a:prstGeom prst="rect">
            <a:avLst/>
          </a:prstGeom>
        </p:spPr>
      </p:pic>
      <p:pic>
        <p:nvPicPr>
          <p:cNvPr id="109" name="图片 108" descr="sketch-graphs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6972" y="33830747"/>
            <a:ext cx="10492402" cy="3753032"/>
          </a:xfrm>
          <a:prstGeom prst="rect">
            <a:avLst/>
          </a:prstGeom>
        </p:spPr>
      </p:pic>
      <p:sp>
        <p:nvSpPr>
          <p:cNvPr id="110" name="文本框 40"/>
          <p:cNvSpPr txBox="1"/>
          <p:nvPr/>
        </p:nvSpPr>
        <p:spPr>
          <a:xfrm>
            <a:off x="17023866" y="11468777"/>
            <a:ext cx="1534099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just"/>
            <a:r>
              <a:rPr lang="en-US" sz="3600" dirty="0" smtClean="0">
                <a:latin typeface="Arial" pitchFamily="34" charset="0"/>
                <a:cs typeface="Arial" pitchFamily="34" charset="0"/>
              </a:rPr>
              <a:t>(1) It first computes all DRAs and their maximal proxies with a linear algorithm, referred to as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computeDRAs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[1]. </a:t>
            </a:r>
          </a:p>
          <a:p>
            <a:pPr marL="742950" indent="-742950" algn="just"/>
            <a:r>
              <a:rPr lang="en-US" sz="3600" dirty="0" smtClean="0">
                <a:latin typeface="Arial" pitchFamily="34" charset="0"/>
                <a:cs typeface="Arial" pitchFamily="34" charset="0"/>
              </a:rPr>
              <a:t>(2) It then pre-computes and stores all the shortest paths and distances between any node in a DRA and its proxy. To support shortest distance queries, for each node in a DRA, we store its proxy u, its distance to u and the component of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3600" baseline="30000" dirty="0" err="1" smtClean="0">
                <a:latin typeface="Arial" pitchFamily="34" charset="0"/>
                <a:cs typeface="Arial" pitchFamily="34" charset="0"/>
              </a:rPr>
              <a:t>+</a:t>
            </a:r>
            <a:r>
              <a:rPr lang="en-US" sz="3600" baseline="-25000" dirty="0" err="1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to which it belongs, and to support shortest path queries, we further keep the shortest paths from proxy u to all nodes in the DRA. </a:t>
            </a:r>
          </a:p>
          <a:p>
            <a:pPr marL="742950" indent="-742950" algn="just"/>
            <a:r>
              <a:rPr lang="en-US" sz="3600" dirty="0" smtClean="0">
                <a:latin typeface="Arial" pitchFamily="34" charset="0"/>
                <a:cs typeface="Arial" pitchFamily="34" charset="0"/>
              </a:rPr>
              <a:t>(3) It finally computes the reduced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subgraph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G</a:t>
            </a:r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by removing all DRAs, but keeping their proxies, from graph G.</a:t>
            </a:r>
            <a:endParaRPr lang="en-US" altLang="zh-CN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文本框 105"/>
          <p:cNvSpPr txBox="1"/>
          <p:nvPr/>
        </p:nvSpPr>
        <p:spPr>
          <a:xfrm>
            <a:off x="4965493" y="37678681"/>
            <a:ext cx="5839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4000" dirty="0" smtClean="0"/>
              <a:t>Example </a:t>
            </a:r>
            <a:r>
              <a:rPr lang="en-US" sz="4000" dirty="0" smtClean="0"/>
              <a:t>BC-SKETCH graph</a:t>
            </a:r>
            <a:r>
              <a:rPr lang="en-US" altLang="zh-CN" sz="4000" dirty="0" smtClean="0"/>
              <a:t> </a:t>
            </a:r>
            <a:endParaRPr lang="en-US" altLang="zh-CN" sz="4000" dirty="0"/>
          </a:p>
        </p:txBody>
      </p:sp>
      <p:sp>
        <p:nvSpPr>
          <p:cNvPr id="29" name="文本框 40"/>
          <p:cNvSpPr txBox="1"/>
          <p:nvPr/>
        </p:nvSpPr>
        <p:spPr>
          <a:xfrm>
            <a:off x="751283" y="38762505"/>
            <a:ext cx="15340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just">
              <a:spcBef>
                <a:spcPts val="1800"/>
              </a:spcBef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Theorem 5: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Finding all DRAs, each associated with one maximal proxy, in a graph can be done in linear time.</a:t>
            </a:r>
          </a:p>
        </p:txBody>
      </p:sp>
      <p:sp>
        <p:nvSpPr>
          <p:cNvPr id="30" name="文本框 59"/>
          <p:cNvSpPr txBox="1"/>
          <p:nvPr/>
        </p:nvSpPr>
        <p:spPr>
          <a:xfrm>
            <a:off x="441135" y="40460274"/>
            <a:ext cx="15333897" cy="9233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54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Answering with Proxies </a:t>
            </a:r>
            <a:endParaRPr lang="zh-CN" altLang="en-US" sz="5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40"/>
          <p:cNvSpPr txBox="1"/>
          <p:nvPr/>
        </p:nvSpPr>
        <p:spPr>
          <a:xfrm>
            <a:off x="437149" y="41777706"/>
            <a:ext cx="15340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just">
              <a:buAutoNum type="arabicPeriod"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Preprocessing.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Given graph G(V, E), the preprocessing module executes the following. </a:t>
            </a:r>
            <a:endParaRPr lang="en-US" altLang="zh-CN" sz="3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524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16320</TotalTime>
  <Words>1395</Words>
  <Application>Microsoft Office PowerPoint</Application>
  <PresentationFormat>自定义</PresentationFormat>
  <Paragraphs>55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Proxies for Shortest Path and Distance Queries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DL</dc:creator>
  <cp:lastModifiedBy>shuai.ma</cp:lastModifiedBy>
  <cp:revision>754</cp:revision>
  <cp:lastPrinted>2017-03-29T02:10:46Z</cp:lastPrinted>
  <dcterms:created xsi:type="dcterms:W3CDTF">2016-01-21T01:44:13Z</dcterms:created>
  <dcterms:modified xsi:type="dcterms:W3CDTF">2017-04-16T11:38:24Z</dcterms:modified>
</cp:coreProperties>
</file>