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5" r:id="rId3"/>
    <p:sldId id="326" r:id="rId4"/>
    <p:sldId id="277" r:id="rId5"/>
    <p:sldId id="262" r:id="rId6"/>
    <p:sldId id="303" r:id="rId7"/>
    <p:sldId id="304" r:id="rId8"/>
    <p:sldId id="340" r:id="rId9"/>
    <p:sldId id="318" r:id="rId10"/>
    <p:sldId id="269" r:id="rId11"/>
    <p:sldId id="329" r:id="rId12"/>
    <p:sldId id="330" r:id="rId13"/>
    <p:sldId id="319" r:id="rId14"/>
    <p:sldId id="300" r:id="rId15"/>
    <p:sldId id="289" r:id="rId16"/>
    <p:sldId id="320" r:id="rId17"/>
    <p:sldId id="294" r:id="rId18"/>
    <p:sldId id="339" r:id="rId19"/>
    <p:sldId id="336" r:id="rId20"/>
    <p:sldId id="321" r:id="rId21"/>
    <p:sldId id="266" r:id="rId22"/>
    <p:sldId id="334" r:id="rId23"/>
    <p:sldId id="273" r:id="rId24"/>
    <p:sldId id="323" r:id="rId25"/>
    <p:sldId id="295" r:id="rId26"/>
    <p:sldId id="322" r:id="rId27"/>
    <p:sldId id="265" r:id="rId28"/>
    <p:sldId id="260" r:id="rId29"/>
    <p:sldId id="331" r:id="rId30"/>
    <p:sldId id="332" r:id="rId31"/>
    <p:sldId id="296" r:id="rId32"/>
    <p:sldId id="297" r:id="rId33"/>
    <p:sldId id="298" r:id="rId3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FFFFCC"/>
    <a:srgbClr val="FFFF99"/>
    <a:srgbClr val="496176"/>
    <a:srgbClr val="CC3300"/>
    <a:srgbClr val="0200D1"/>
    <a:srgbClr val="008CFF"/>
    <a:srgbClr val="0DD100"/>
    <a:srgbClr val="BD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 autoAdjust="0"/>
    <p:restoredTop sz="70916" autoAdjust="0"/>
  </p:normalViewPr>
  <p:slideViewPr>
    <p:cSldViewPr snapToGrid="0">
      <p:cViewPr varScale="1">
        <p:scale>
          <a:sx n="48" d="100"/>
          <a:sy n="48" d="100"/>
        </p:scale>
        <p:origin x="185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3CA7-0534-4F37-9E51-FE9D184473E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9B3EF-10E8-4852-AC9C-AEC044ADD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84DAD-1327-457C-B86B-5EEEA1E09428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0641-2DEB-40A2-B0CA-D1CA65F3F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8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7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8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2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9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1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2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04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1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49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2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79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5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84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9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79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5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78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9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6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09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0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0000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6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1903"/>
            <a:ext cx="8623495" cy="771676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977900"/>
            <a:ext cx="8637563" cy="5676119"/>
          </a:xfr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288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86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28133"/>
            <a:ext cx="9144000" cy="1695687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Query Independent Scholarly Article Ranking</a:t>
            </a:r>
            <a:endParaRPr lang="zh-CN" altLang="en-US" sz="3200" b="1" dirty="0">
              <a:solidFill>
                <a:srgbClr val="00008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252" y="3254902"/>
            <a:ext cx="8606682" cy="1562764"/>
          </a:xfrm>
        </p:spPr>
        <p:txBody>
          <a:bodyPr>
            <a:noAutofit/>
          </a:bodyPr>
          <a:lstStyle/>
          <a:p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Shuai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Ma,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Chen Gong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Renjun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Dongsheng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Luo,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Chunming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Jinpeng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Huai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SKLSDE Lab,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Beihang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University, China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Beijing Advanced Innovation Center for Big Data and Brain Computing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36" y="4832615"/>
            <a:ext cx="4493259" cy="9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Importance Assembling?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2104169"/>
          </a:xfrm>
        </p:spPr>
        <p:txBody>
          <a:bodyPr>
            <a:normAutofit/>
          </a:bodyPr>
          <a:lstStyle/>
          <a:p>
            <a:r>
              <a:rPr lang="en-US" altLang="zh-CN" dirty="0"/>
              <a:t>Cold start case: ranking new articles</a:t>
            </a:r>
          </a:p>
          <a:p>
            <a:pPr lvl="1"/>
            <a:r>
              <a:rPr lang="en-US" altLang="zh-CN" dirty="0"/>
              <a:t>No citations yet: </a:t>
            </a:r>
            <a:r>
              <a:rPr lang="en-US" altLang="zh-CN" dirty="0">
                <a:solidFill>
                  <a:srgbClr val="C00000"/>
                </a:solidFill>
              </a:rPr>
              <a:t>only using citation information fails</a:t>
            </a:r>
          </a:p>
          <a:p>
            <a:pPr lvl="1"/>
            <a:r>
              <a:rPr lang="en-US" altLang="zh-CN" dirty="0"/>
              <a:t>Venue and author information should be incorporated</a:t>
            </a:r>
          </a:p>
          <a:p>
            <a:r>
              <a:rPr lang="en-US" altLang="zh-CN" dirty="0"/>
              <a:t>Observation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Multiple types </a:t>
            </a:r>
            <a:r>
              <a:rPr lang="en-US" altLang="zh-CN" dirty="0"/>
              <a:t>of entities involve with </a:t>
            </a:r>
            <a:r>
              <a:rPr lang="en-US" altLang="zh-CN" dirty="0">
                <a:solidFill>
                  <a:srgbClr val="C00000"/>
                </a:solidFill>
              </a:rPr>
              <a:t>different </a:t>
            </a:r>
            <a:r>
              <a:rPr lang="en-US" altLang="zh-CN" dirty="0"/>
              <a:t>contributions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80C0A-895E-4256-8901-A1AA84756B69}"/>
              </a:ext>
            </a:extLst>
          </p:cNvPr>
          <p:cNvSpPr/>
          <p:nvPr/>
        </p:nvSpPr>
        <p:spPr>
          <a:xfrm>
            <a:off x="239151" y="3362535"/>
            <a:ext cx="862349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Assembling the different contributions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of citation, venue and author components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121662-E808-4B7C-B4B0-13EB04C6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37" y="4260761"/>
            <a:ext cx="5355726" cy="21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Ranking with Importance Assembling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2337139"/>
          </a:xfrm>
        </p:spPr>
        <p:txBody>
          <a:bodyPr/>
          <a:lstStyle/>
          <a:p>
            <a:r>
              <a:rPr lang="en-US" altLang="zh-CN" dirty="0"/>
              <a:t>Importance is defined as a </a:t>
            </a:r>
            <a:r>
              <a:rPr lang="en-US" altLang="zh-CN" dirty="0">
                <a:solidFill>
                  <a:srgbClr val="C00000"/>
                </a:solidFill>
              </a:rPr>
              <a:t>combination of the prestige and popularity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sz="1100" i="1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778626" y="1945710"/>
                <a:ext cx="7586747" cy="503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𝐼𝑚𝑝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𝑃𝑟𝑠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𝑃𝑜𝑝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importance weighing factor</a:t>
                </a: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6" y="1945710"/>
                <a:ext cx="7586747" cy="503332"/>
              </a:xfrm>
              <a:prstGeom prst="roundRect">
                <a:avLst/>
              </a:prstGeom>
              <a:blipFill>
                <a:blip r:embed="rId3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3364302" y="1359975"/>
            <a:ext cx="4525055" cy="499523"/>
          </a:xfrm>
          <a:prstGeom prst="wedgeRoundRectCallout">
            <a:avLst>
              <a:gd name="adj1" fmla="val -39655"/>
              <a:gd name="adj2" fmla="val 78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favoring those with recent citations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921565" y="2535254"/>
            <a:ext cx="6443808" cy="478183"/>
          </a:xfrm>
          <a:prstGeom prst="wedgeRoundRectCallout">
            <a:avLst>
              <a:gd name="adj1" fmla="val -37704"/>
              <a:gd name="adj2" fmla="val -840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favoring those with citations soon after publication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0F7B8-FA50-479D-A163-78B828485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65" y="3179146"/>
            <a:ext cx="5355835" cy="24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32">
                <a:extLst>
                  <a:ext uri="{FF2B5EF4-FFF2-40B4-BE49-F238E27FC236}">
                    <a16:creationId xmlns:a16="http://schemas.microsoft.com/office/drawing/2014/main" id="{D147143F-C2F0-4B81-90CE-689DF9F1E0F8}"/>
                  </a:ext>
                </a:extLst>
              </p:cNvPr>
              <p:cNvSpPr/>
              <p:nvPr/>
            </p:nvSpPr>
            <p:spPr>
              <a:xfrm>
                <a:off x="778626" y="5671573"/>
                <a:ext cx="7586747" cy="102071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𝛼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𝛽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aggregating parameters</a:t>
                </a:r>
              </a:p>
            </p:txBody>
          </p:sp>
        </mc:Choice>
        <mc:Fallback xmlns="">
          <p:sp>
            <p:nvSpPr>
              <p:cNvPr id="12" name="圆角矩形 32">
                <a:extLst>
                  <a:ext uri="{FF2B5EF4-FFF2-40B4-BE49-F238E27FC236}">
                    <a16:creationId xmlns:a16="http://schemas.microsoft.com/office/drawing/2014/main" id="{D147143F-C2F0-4B81-90CE-689DF9F1E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6" y="5671573"/>
                <a:ext cx="7586747" cy="10207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CE61DA3-1638-4407-9A53-3C37571781BE}"/>
              </a:ext>
            </a:extLst>
          </p:cNvPr>
          <p:cNvSpPr txBox="1"/>
          <p:nvPr/>
        </p:nvSpPr>
        <p:spPr>
          <a:xfrm>
            <a:off x="239151" y="3184851"/>
            <a:ext cx="859536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ranking</a:t>
            </a:r>
            <a:endParaRPr lang="zh-CN" altLang="en-US" sz="26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Importance Computation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466301"/>
          </a:xfrm>
        </p:spPr>
        <p:txBody>
          <a:bodyPr/>
          <a:lstStyle/>
          <a:p>
            <a:r>
              <a:rPr lang="en-US" altLang="zh-CN" dirty="0">
                <a:solidFill>
                  <a:srgbClr val="000080"/>
                </a:solidFill>
              </a:rPr>
              <a:t>Citation component</a:t>
            </a:r>
            <a:endParaRPr lang="zh-CN" altLang="en-US" dirty="0">
              <a:solidFill>
                <a:srgbClr val="000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39151" y="3231825"/>
                <a:ext cx="8806374" cy="1073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𝑃𝑟𝑠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article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its </a:t>
                </a:r>
                <a:r>
                  <a:rPr lang="en-US" altLang="zh-CN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TWPageRank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score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citation graph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𝑃𝑜𝑝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article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 of its citation freshness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1" y="3231825"/>
                <a:ext cx="8806374" cy="1073948"/>
              </a:xfrm>
              <a:prstGeom prst="rect">
                <a:avLst/>
              </a:prstGeom>
              <a:blipFill>
                <a:blip r:embed="rId3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848964" y="3995623"/>
                <a:ext cx="7586747" cy="10818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𝑃𝑜𝑝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current year,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time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decaying factor</a:t>
                </a: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4" y="3995623"/>
                <a:ext cx="7586747" cy="1081826"/>
              </a:xfrm>
              <a:prstGeom prst="roundRect">
                <a:avLst/>
              </a:prstGeom>
              <a:blipFill>
                <a:blip r:embed="rId4"/>
                <a:stretch>
                  <a:fillRect t="-103333" b="-10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87" y="1349880"/>
            <a:ext cx="6476026" cy="186220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AF9399-88F7-42E4-B56B-56C6FD0B6C1A}"/>
              </a:ext>
            </a:extLst>
          </p:cNvPr>
          <p:cNvSpPr txBox="1">
            <a:spLocks/>
          </p:cNvSpPr>
          <p:nvPr/>
        </p:nvSpPr>
        <p:spPr>
          <a:xfrm>
            <a:off x="239151" y="5262663"/>
            <a:ext cx="8637563" cy="1483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80"/>
                </a:solidFill>
              </a:rPr>
              <a:t>Venue component</a:t>
            </a:r>
          </a:p>
          <a:p>
            <a:pPr lvl="1"/>
            <a:r>
              <a:rPr lang="en-US" altLang="zh-CN" dirty="0"/>
              <a:t>Constructing a </a:t>
            </a:r>
            <a:r>
              <a:rPr lang="en-US" altLang="zh-CN" dirty="0">
                <a:solidFill>
                  <a:srgbClr val="C00000"/>
                </a:solidFill>
              </a:rPr>
              <a:t>venue graph </a:t>
            </a:r>
            <a:r>
              <a:rPr lang="en-US" altLang="zh-CN" dirty="0"/>
              <a:t>and computing in similar way </a:t>
            </a:r>
          </a:p>
          <a:p>
            <a:r>
              <a:rPr lang="en-US" dirty="0">
                <a:solidFill>
                  <a:srgbClr val="000080"/>
                </a:solidFill>
              </a:rPr>
              <a:t>Author component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average</a:t>
            </a:r>
            <a:r>
              <a:rPr lang="en-US" dirty="0"/>
              <a:t> prestige and popularity of his/her published articles</a:t>
            </a:r>
          </a:p>
        </p:txBody>
      </p:sp>
    </p:spTree>
    <p:extLst>
      <p:ext uri="{BB962C8B-B14F-4D97-AF65-F5344CB8AC3E}">
        <p14:creationId xmlns:p14="http://schemas.microsoft.com/office/powerpoint/2010/main" val="25174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Our 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04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Batch Algorithm </a:t>
            </a:r>
            <a:r>
              <a:rPr lang="en-US" altLang="zh-CN" dirty="0" err="1"/>
              <a:t>batSARank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2694" y="883579"/>
            <a:ext cx="8806374" cy="5471502"/>
          </a:xfrm>
        </p:spPr>
        <p:txBody>
          <a:bodyPr>
            <a:normAutofit/>
          </a:bodyPr>
          <a:lstStyle/>
          <a:p>
            <a:r>
              <a:rPr lang="en-US" altLang="zh-CN" dirty="0"/>
              <a:t>Importance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000080"/>
                </a:solidFill>
              </a:rPr>
              <a:t>Popularity computation</a:t>
            </a:r>
            <a:endParaRPr lang="en-US" altLang="zh-CN" sz="600" dirty="0">
              <a:solidFill>
                <a:srgbClr val="00008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Can be done by scanning all citations once</a:t>
            </a:r>
          </a:p>
          <a:p>
            <a:r>
              <a:rPr lang="en-US" altLang="zh-CN" dirty="0">
                <a:solidFill>
                  <a:srgbClr val="000080"/>
                </a:solidFill>
              </a:rPr>
              <a:t>Prestige computation</a:t>
            </a:r>
          </a:p>
          <a:p>
            <a:pPr lvl="1"/>
            <a:r>
              <a:rPr lang="en-US" altLang="zh-CN" dirty="0"/>
              <a:t>Traditionally computed by </a:t>
            </a:r>
            <a:r>
              <a:rPr lang="en-US" altLang="zh-CN" dirty="0" err="1"/>
              <a:t>TWPageRank</a:t>
            </a:r>
            <a:r>
              <a:rPr lang="en-US" altLang="zh-CN" dirty="0"/>
              <a:t> in an </a:t>
            </a:r>
            <a:r>
              <a:rPr lang="en-US" altLang="zh-CN" dirty="0">
                <a:solidFill>
                  <a:srgbClr val="C00000"/>
                </a:solidFill>
              </a:rPr>
              <a:t>iterative manner</a:t>
            </a:r>
            <a:r>
              <a:rPr lang="en-US" altLang="zh-CN" dirty="0"/>
              <a:t> and is </a:t>
            </a:r>
            <a:r>
              <a:rPr lang="en-US" altLang="zh-CN" dirty="0">
                <a:solidFill>
                  <a:srgbClr val="C00000"/>
                </a:solidFill>
              </a:rPr>
              <a:t>the most expensive computation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Adopting </a:t>
            </a:r>
            <a:r>
              <a:rPr lang="en-US" altLang="zh-CN" dirty="0">
                <a:solidFill>
                  <a:srgbClr val="C00000"/>
                </a:solidFill>
              </a:rPr>
              <a:t>block-wise computation method </a:t>
            </a:r>
            <a:r>
              <a:rPr lang="en-US" altLang="zh-CN" dirty="0" err="1">
                <a:solidFill>
                  <a:srgbClr val="C00000"/>
                </a:solidFill>
              </a:rPr>
              <a:t>batTWPR</a:t>
            </a:r>
            <a:r>
              <a:rPr lang="en-US" altLang="zh-CN" sz="2000" baseline="30000" dirty="0"/>
              <a:t> [</a:t>
            </a:r>
            <a:r>
              <a:rPr lang="en-US" altLang="zh-CN" sz="2000" baseline="30000" dirty="0" err="1"/>
              <a:t>Berkhin</a:t>
            </a:r>
            <a:r>
              <a:rPr lang="en-US" altLang="zh-CN" sz="2000" baseline="30000" dirty="0"/>
              <a:t> 2005]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Treating each strong connected component </a:t>
            </a:r>
            <a:r>
              <a:rPr lang="en-US" altLang="zh-CN" sz="1800" dirty="0"/>
              <a:t>(SCC) </a:t>
            </a:r>
            <a:r>
              <a:rPr lang="en-US" altLang="zh-CN" dirty="0"/>
              <a:t>as a block</a:t>
            </a:r>
          </a:p>
          <a:p>
            <a:pPr lvl="2"/>
            <a:r>
              <a:rPr lang="en-US" altLang="zh-CN" dirty="0"/>
              <a:t>Processing blocks one by one following topological orders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The edges between blocks are only scanned once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1935127" y="2320325"/>
                <a:ext cx="5390706" cy="6841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𝑃𝑜𝑝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27" y="2320325"/>
                <a:ext cx="5390706" cy="684131"/>
              </a:xfrm>
              <a:prstGeom prst="roundRect">
                <a:avLst/>
              </a:prstGeom>
              <a:blipFill>
                <a:blip r:embed="rId3"/>
                <a:stretch>
                  <a:fillRect t="-167544" b="-2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0" y="6550223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P. </a:t>
            </a:r>
            <a:r>
              <a:rPr lang="en-US" altLang="zh-CN" sz="1400" dirty="0" err="1"/>
              <a:t>Berkhin</a:t>
            </a:r>
            <a:r>
              <a:rPr lang="en-US" altLang="zh-CN" sz="1400" dirty="0"/>
              <a:t>. Survey: A survey on </a:t>
            </a:r>
            <a:r>
              <a:rPr lang="en-US" altLang="zh-CN" sz="1400" dirty="0" err="1"/>
              <a:t>pagerank</a:t>
            </a:r>
            <a:r>
              <a:rPr lang="en-US" altLang="zh-CN" sz="1400" dirty="0"/>
              <a:t> computing. Internet Mathematics, vol. 2, no. 1, pp. 73–120, 2005.</a:t>
            </a:r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5502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4">
                <a:extLst>
                  <a:ext uri="{FF2B5EF4-FFF2-40B4-BE49-F238E27FC236}">
                    <a16:creationId xmlns:a16="http://schemas.microsoft.com/office/drawing/2014/main" id="{DCCB5317-1ED0-4C53-8640-5A67D96F95F0}"/>
                  </a:ext>
                </a:extLst>
              </p:cNvPr>
              <p:cNvSpPr/>
              <p:nvPr/>
            </p:nvSpPr>
            <p:spPr>
              <a:xfrm>
                <a:off x="1920527" y="1344057"/>
                <a:ext cx="5390707" cy="503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𝐼𝑚𝑝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𝑃𝑟𝑠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𝑃𝑜𝑝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圆角矩形 4">
                <a:extLst>
                  <a:ext uri="{FF2B5EF4-FFF2-40B4-BE49-F238E27FC236}">
                    <a16:creationId xmlns:a16="http://schemas.microsoft.com/office/drawing/2014/main" id="{DCCB5317-1ED0-4C53-8640-5A67D96F9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27" y="1344057"/>
                <a:ext cx="5390707" cy="5033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6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Adopting Block-wise Method?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5770439"/>
          </a:xfrm>
        </p:spPr>
        <p:txBody>
          <a:bodyPr/>
          <a:lstStyle/>
          <a:p>
            <a:r>
              <a:rPr lang="en-US" altLang="zh-CN" dirty="0"/>
              <a:t>Observation: </a:t>
            </a:r>
          </a:p>
          <a:p>
            <a:pPr lvl="1"/>
            <a:r>
              <a:rPr lang="en-US" altLang="zh-CN" dirty="0"/>
              <a:t>citations obey a </a:t>
            </a:r>
            <a:r>
              <a:rPr lang="en-US" altLang="zh-CN" dirty="0">
                <a:solidFill>
                  <a:srgbClr val="C00000"/>
                </a:solidFill>
              </a:rPr>
              <a:t>natural temporal order</a:t>
            </a:r>
            <a:endParaRPr lang="en-US" altLang="zh-CN" dirty="0"/>
          </a:p>
          <a:p>
            <a:pPr lvl="1"/>
            <a:r>
              <a:rPr lang="en-US" altLang="zh-CN" dirty="0"/>
              <a:t>SCC edge ratios are small for citation and venue graphs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3" y="2086687"/>
            <a:ext cx="7448550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151" y="5102828"/>
            <a:ext cx="8595360" cy="143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Time complexity analysis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Taking t=100 for example, algorithm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batTWPR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needs to scan 4|E| edges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on citation and venue graphs, but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59|E| edges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on Web graphs.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881" y="2763389"/>
            <a:ext cx="1337480" cy="156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23881" y="4360178"/>
            <a:ext cx="1337480" cy="528147"/>
          </a:xfrm>
          <a:prstGeom prst="rect">
            <a:avLst/>
          </a:prstGeom>
          <a:noFill/>
          <a:ln w="38100">
            <a:solidFill>
              <a:srgbClr val="020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EB89AE-DF9C-458E-A854-C57FD429DDBF}"/>
              </a:ext>
            </a:extLst>
          </p:cNvPr>
          <p:cNvSpPr/>
          <p:nvPr/>
        </p:nvSpPr>
        <p:spPr>
          <a:xfrm>
            <a:off x="457200" y="4561475"/>
            <a:ext cx="8159261" cy="909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statistics of scholarly data, 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block-wise method is a good choice for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TWPageRank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Our 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33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Incremental Algorithm </a:t>
            </a:r>
            <a:r>
              <a:rPr lang="en-US" altLang="zh-CN" dirty="0" err="1"/>
              <a:t>incSARank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82" y="883580"/>
            <a:ext cx="8964478" cy="1271791"/>
          </a:xfrm>
        </p:spPr>
        <p:txBody>
          <a:bodyPr>
            <a:normAutofit/>
          </a:bodyPr>
          <a:lstStyle/>
          <a:p>
            <a:r>
              <a:rPr lang="en-US" altLang="zh-CN" dirty="0"/>
              <a:t>Observation on scholarly data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>
                <a:solidFill>
                  <a:srgbClr val="C00000"/>
                </a:solidFill>
              </a:rPr>
              <a:t>only increases without decreasing</a:t>
            </a:r>
          </a:p>
          <a:p>
            <a:pPr lvl="1"/>
            <a:r>
              <a:rPr lang="en-US" altLang="zh-CN" dirty="0"/>
              <a:t>Citation relationships </a:t>
            </a:r>
            <a:r>
              <a:rPr lang="en-US" altLang="zh-CN" dirty="0">
                <a:solidFill>
                  <a:srgbClr val="C00000"/>
                </a:solidFill>
              </a:rPr>
              <a:t>obey a natural temporal order</a:t>
            </a:r>
          </a:p>
          <a:p>
            <a:endParaRPr lang="en-US" altLang="zh-CN" sz="1000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ACFE44-8614-458E-A6DA-4254F4394EBE}"/>
                  </a:ext>
                </a:extLst>
              </p:cNvPr>
              <p:cNvSpPr txBox="1"/>
              <p:nvPr/>
            </p:nvSpPr>
            <p:spPr>
              <a:xfrm>
                <a:off x="109182" y="3449189"/>
                <a:ext cx="8925636" cy="327320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28600" lvl="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structure maintenance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new SCCs and new topological order need to be computed</a:t>
                </a:r>
              </a:p>
              <a:p>
                <a:pPr marL="22860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Popularity computation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freshness of new citations</a:t>
                </a:r>
              </a:p>
              <a:p>
                <a:pPr marL="22860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Prestige computation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Incremental </a:t>
                </a:r>
                <a:r>
                  <a:rPr lang="en-US" altLang="zh-CN" sz="2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TWPageRank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:r>
                  <a:rPr lang="en-US" altLang="zh-CN" sz="2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incTWPR</a:t>
                </a:r>
                <a:endParaRPr lang="en-US" altLang="zh-CN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Partitioning graph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affected and unaffected areas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Employing different updating strategies for different areas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ACFE44-8614-458E-A6DA-4254F439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3449189"/>
                <a:ext cx="8925636" cy="3273204"/>
              </a:xfrm>
              <a:prstGeom prst="rect">
                <a:avLst/>
              </a:prstGeom>
              <a:blipFill>
                <a:blip r:embed="rId3"/>
                <a:stretch>
                  <a:fillRect l="-683" t="-2980" b="-260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78558454-69AF-4E22-8505-E8E62CB4E6E6}"/>
              </a:ext>
            </a:extLst>
          </p:cNvPr>
          <p:cNvSpPr/>
          <p:nvPr/>
        </p:nvSpPr>
        <p:spPr>
          <a:xfrm>
            <a:off x="4147284" y="2018892"/>
            <a:ext cx="888274" cy="2718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99C8AB-08A0-47B9-8F6E-42E083F3E299}"/>
              </a:ext>
            </a:extLst>
          </p:cNvPr>
          <p:cNvSpPr/>
          <p:nvPr/>
        </p:nvSpPr>
        <p:spPr>
          <a:xfrm>
            <a:off x="109182" y="2351967"/>
            <a:ext cx="8925636" cy="76585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8000" lvl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original block-wise graph and topological order do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</a:t>
            </a:r>
          </a:p>
          <a:p>
            <a:pPr marL="288000" lvl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existing popularity simply needs to be scaled</a:t>
            </a:r>
          </a:p>
        </p:txBody>
      </p:sp>
    </p:spTree>
    <p:extLst>
      <p:ext uri="{BB962C8B-B14F-4D97-AF65-F5344CB8AC3E}">
        <p14:creationId xmlns:p14="http://schemas.microsoft.com/office/powerpoint/2010/main" val="2660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Affected and Unaffected Area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2145795"/>
          </a:xfrm>
        </p:spPr>
        <p:txBody>
          <a:bodyPr/>
          <a:lstStyle/>
          <a:p>
            <a:r>
              <a:rPr lang="en-US" altLang="zh-CN" dirty="0">
                <a:solidFill>
                  <a:srgbClr val="000080"/>
                </a:solidFill>
              </a:rPr>
              <a:t>Affected area </a:t>
            </a:r>
          </a:p>
          <a:p>
            <a:pPr lvl="1"/>
            <a:r>
              <a:rPr lang="en-US" altLang="zh-CN" dirty="0"/>
              <a:t>Nodes that are reachable from newly added nodes</a:t>
            </a:r>
          </a:p>
          <a:p>
            <a:pPr lvl="1"/>
            <a:r>
              <a:rPr lang="en-US" altLang="zh-CN" dirty="0"/>
              <a:t>Nodes with outgoing edges having weight changes</a:t>
            </a:r>
          </a:p>
          <a:p>
            <a:pPr lvl="1"/>
            <a:r>
              <a:rPr lang="en-US" altLang="zh-CN" dirty="0"/>
              <a:t>Nodes that are reachable from other affected nodes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The rest of the original graph is </a:t>
            </a:r>
            <a:r>
              <a:rPr lang="en-US" altLang="zh-CN" dirty="0">
                <a:solidFill>
                  <a:srgbClr val="000080"/>
                </a:solidFill>
              </a:rPr>
              <a:t>unaffected area</a:t>
            </a:r>
            <a:endParaRPr lang="zh-CN" altLang="en-US" dirty="0">
              <a:solidFill>
                <a:srgbClr val="000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6260" y="6356352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11" y="3591754"/>
            <a:ext cx="4525834" cy="2245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41" y="3588050"/>
            <a:ext cx="4535100" cy="2245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589" y="3595494"/>
            <a:ext cx="4535099" cy="2245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718" y="3604801"/>
            <a:ext cx="4576201" cy="22432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980850-415E-4317-A510-A86C3774E768}"/>
              </a:ext>
            </a:extLst>
          </p:cNvPr>
          <p:cNvSpPr txBox="1"/>
          <p:nvPr/>
        </p:nvSpPr>
        <p:spPr>
          <a:xfrm>
            <a:off x="4511449" y="5789672"/>
            <a:ext cx="1461258" cy="34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Area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C8307A-0F35-45B2-98B2-0E8255CD8B7C}"/>
              </a:ext>
            </a:extLst>
          </p:cNvPr>
          <p:cNvSpPr txBox="1"/>
          <p:nvPr/>
        </p:nvSpPr>
        <p:spPr>
          <a:xfrm>
            <a:off x="2670690" y="5750597"/>
            <a:ext cx="172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Unaffected Area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151" y="883580"/>
                <a:ext cx="8637563" cy="254542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000080"/>
                    </a:solidFill>
                  </a:rPr>
                  <a:t>Data structure maintenance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dirty="0"/>
                  <a:t> 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90%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000080"/>
                    </a:solidFill>
                  </a:rPr>
                  <a:t>Popularity computation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dirty="0"/>
                  <a:t> 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90%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000080"/>
                    </a:solidFill>
                  </a:rPr>
                  <a:t>Prestige computation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30%</a:t>
                </a:r>
                <a:r>
                  <a:rPr lang="en-US" altLang="zh-CN" dirty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883580"/>
                <a:ext cx="8637563" cy="2545420"/>
              </a:xfrm>
              <a:blipFill>
                <a:blip r:embed="rId3"/>
                <a:stretch>
                  <a:fillRect l="-635" t="-3828" b="-3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B94EEC-702C-447F-92BF-8C055E83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322" y="3524095"/>
            <a:ext cx="4571356" cy="3163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704F84-A577-4BF5-9199-D28A4D0E811E}"/>
                  </a:ext>
                </a:extLst>
              </p:cNvPr>
              <p:cNvSpPr txBox="1"/>
              <p:nvPr/>
            </p:nvSpPr>
            <p:spPr>
              <a:xfrm>
                <a:off x="5505048" y="1980129"/>
                <a:ext cx="3371666" cy="8002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for affected/unaffected areas</a:t>
                </a:r>
                <a:endPara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704F84-A577-4BF5-9199-D28A4D0E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48" y="1980129"/>
                <a:ext cx="3371666" cy="800219"/>
              </a:xfrm>
              <a:prstGeom prst="rect">
                <a:avLst/>
              </a:prstGeom>
              <a:blipFill>
                <a:blip r:embed="rId5"/>
                <a:stretch>
                  <a:fillRect l="-2162" t="-2256" r="-1081" b="-1428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323386-74F0-4FB7-9A85-ED13DD800D98}"/>
                  </a:ext>
                </a:extLst>
              </p:cNvPr>
              <p:cNvSpPr/>
              <p:nvPr/>
            </p:nvSpPr>
            <p:spPr>
              <a:xfrm>
                <a:off x="1590993" y="4360772"/>
                <a:ext cx="410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323386-74F0-4FB7-9A85-ED13DD800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3" y="4360772"/>
                <a:ext cx="41081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C7675-3267-4631-80FC-0782566FD3B6}"/>
                  </a:ext>
                </a:extLst>
              </p:cNvPr>
              <p:cNvSpPr/>
              <p:nvPr/>
            </p:nvSpPr>
            <p:spPr>
              <a:xfrm>
                <a:off x="1590993" y="5385218"/>
                <a:ext cx="410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C7675-3267-4631-80FC-0782566F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3" y="5385218"/>
                <a:ext cx="41081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20BFEA9A-7BF8-4B3D-BE7C-6840149E5FF3}"/>
              </a:ext>
            </a:extLst>
          </p:cNvPr>
          <p:cNvSpPr/>
          <p:nvPr/>
        </p:nvSpPr>
        <p:spPr>
          <a:xfrm>
            <a:off x="2025324" y="4280453"/>
            <a:ext cx="252773" cy="542762"/>
          </a:xfrm>
          <a:prstGeom prst="leftBrace">
            <a:avLst>
              <a:gd name="adj1" fmla="val 346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44AF717-FA61-4C86-BF72-756BED0521A1}"/>
              </a:ext>
            </a:extLst>
          </p:cNvPr>
          <p:cNvSpPr/>
          <p:nvPr/>
        </p:nvSpPr>
        <p:spPr>
          <a:xfrm>
            <a:off x="2025325" y="5151024"/>
            <a:ext cx="252773" cy="868499"/>
          </a:xfrm>
          <a:prstGeom prst="leftBrace">
            <a:avLst>
              <a:gd name="adj1" fmla="val 5130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Query Independent Scholarly Article Ranking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5" y="883579"/>
            <a:ext cx="8709289" cy="5770439"/>
          </a:xfrm>
        </p:spPr>
        <p:txBody>
          <a:bodyPr/>
          <a:lstStyle/>
          <a:p>
            <a:r>
              <a:rPr lang="en-US" altLang="zh-CN" dirty="0"/>
              <a:t>Goal: </a:t>
            </a:r>
            <a:r>
              <a:rPr lang="en-US" altLang="zh-CN" dirty="0">
                <a:solidFill>
                  <a:srgbClr val="C00000"/>
                </a:solidFill>
              </a:rPr>
              <a:t>giving static ranking based on scholarly data only</a:t>
            </a:r>
          </a:p>
          <a:p>
            <a:r>
              <a:rPr lang="en-US" altLang="zh-CN" dirty="0"/>
              <a:t>Applications</a:t>
            </a:r>
            <a:endParaRPr lang="en-US" altLang="zh-CN" sz="2400" baseline="30000" dirty="0"/>
          </a:p>
          <a:p>
            <a:pPr lvl="1"/>
            <a:r>
              <a:rPr lang="en-US" altLang="zh-CN" dirty="0"/>
              <a:t>Playing a key role in </a:t>
            </a:r>
            <a:r>
              <a:rPr lang="en-US" altLang="zh-CN" dirty="0">
                <a:solidFill>
                  <a:srgbClr val="C00000"/>
                </a:solidFill>
              </a:rPr>
              <a:t>literature recommendation</a:t>
            </a:r>
            <a:r>
              <a:rPr lang="en-US" altLang="zh-CN" dirty="0"/>
              <a:t> systems, especially in the </a:t>
            </a:r>
            <a:r>
              <a:rPr lang="en-US" altLang="zh-CN" dirty="0">
                <a:solidFill>
                  <a:srgbClr val="C00000"/>
                </a:solidFill>
              </a:rPr>
              <a:t>cold start</a:t>
            </a:r>
            <a:r>
              <a:rPr lang="en-US" altLang="zh-CN" dirty="0"/>
              <a:t> scenario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C00000"/>
                </a:solidFill>
              </a:rPr>
              <a:t>search engines</a:t>
            </a:r>
            <a:r>
              <a:rPr lang="en-US" altLang="zh-CN" dirty="0"/>
              <a:t>, determining the ranking of results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2575265846&amp;di=2022ec1816b956a9c9d69081b69fe224&amp;imgtype=0&amp;src=http%3A%2F%2Fimgreader.gmw.cn%2Fattachement%2Fjpg%2Fsite2%2F20170705%2Ff44d305ea5c91ac6e638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56" y="3162912"/>
            <a:ext cx="3006593" cy="182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2575295732&amp;di=e52891331e8baac5f3ab4f0ba3b9d3d1&amp;imgtype=jpg&amp;src=http%3A%2F%2Fimg1.imgtn.bdimg.com%2Fit%2Fu%3D2040848731%2C1686276497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33" y="3862558"/>
            <a:ext cx="3162657" cy="2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0340" y="6500129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WSDM Cup 2016 http://www.wsdm-conference.org/2016/wsdm-cup.html</a:t>
            </a:r>
            <a:endParaRPr lang="zh-CN" altLang="en-US" sz="1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blp computer science bibliograp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5" y="4986356"/>
            <a:ext cx="3048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1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Our 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Settings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286" y="890643"/>
                <a:ext cx="8806374" cy="439104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Datasets: </a:t>
                </a:r>
              </a:p>
              <a:p>
                <a:pPr lvl="1"/>
                <a:r>
                  <a:rPr lang="en-US" altLang="zh-CN" dirty="0"/>
                  <a:t>AAN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[Liang et al. 16]</a:t>
                </a:r>
                <a:r>
                  <a:rPr lang="en-US" altLang="zh-CN" dirty="0"/>
                  <a:t>, DBLP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[Tang</a:t>
                </a:r>
                <a:r>
                  <a:rPr lang="en-US" altLang="zh-CN" dirty="0"/>
                  <a:t> </a:t>
                </a:r>
                <a:r>
                  <a:rPr lang="en-US" altLang="zh-CN" baseline="30000" dirty="0"/>
                  <a:t>et al. 08]</a:t>
                </a:r>
                <a:r>
                  <a:rPr lang="en-US" altLang="zh-CN" dirty="0"/>
                  <a:t>, MAG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[Sinha et al. 15]</a:t>
                </a:r>
                <a:endParaRPr lang="en-US" altLang="zh-CN" sz="600" dirty="0"/>
              </a:p>
              <a:p>
                <a:r>
                  <a:rPr lang="en-US" altLang="zh-CN" dirty="0"/>
                  <a:t>Metric: pairwise 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PairAcc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agreed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pairs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pairs</m:t>
                        </m:r>
                      </m:den>
                    </m:f>
                  </m:oMath>
                </a14:m>
                <a:endParaRPr lang="en-US" altLang="zh-CN" sz="600" dirty="0"/>
              </a:p>
              <a:p>
                <a:r>
                  <a:rPr lang="en-US" altLang="zh-CN" dirty="0"/>
                  <a:t>Algorithms</a:t>
                </a:r>
              </a:p>
              <a:p>
                <a:pPr lvl="1"/>
                <a:r>
                  <a:rPr lang="en-US" altLang="zh-CN" dirty="0" err="1"/>
                  <a:t>PRank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</a:t>
                </a:r>
                <a:r>
                  <a:rPr lang="en-US" altLang="zh-CN" baseline="30000" dirty="0" err="1"/>
                  <a:t>Brin</a:t>
                </a:r>
                <a:r>
                  <a:rPr lang="en-US" altLang="zh-CN" baseline="30000" dirty="0"/>
                  <a:t> et al. 98]</a:t>
                </a:r>
                <a:r>
                  <a:rPr lang="en-US" altLang="zh-CN" dirty="0"/>
                  <a:t>: PageRank on the article citation graph;</a:t>
                </a:r>
              </a:p>
              <a:p>
                <a:pPr lvl="1"/>
                <a:r>
                  <a:rPr lang="en-US" altLang="zh-CN" dirty="0" err="1"/>
                  <a:t>FRank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</a:t>
                </a:r>
                <a:r>
                  <a:rPr lang="en-US" altLang="zh-CN" baseline="30000" dirty="0" err="1"/>
                  <a:t>Sayyadi</a:t>
                </a:r>
                <a:r>
                  <a:rPr lang="en-US" altLang="zh-CN" baseline="30000" dirty="0"/>
                  <a:t> et</a:t>
                </a:r>
                <a:r>
                  <a:rPr lang="en-US" altLang="zh-CN" dirty="0"/>
                  <a:t> </a:t>
                </a:r>
                <a:r>
                  <a:rPr lang="en-US" altLang="zh-CN" baseline="30000" dirty="0"/>
                  <a:t>al. 09]</a:t>
                </a:r>
                <a:r>
                  <a:rPr lang="en-US" altLang="zh-CN" dirty="0"/>
                  <a:t>: using citation, temporal and other heterogeneous information;</a:t>
                </a:r>
              </a:p>
              <a:p>
                <a:pPr lvl="1"/>
                <a:r>
                  <a:rPr lang="en-US" altLang="zh-CN" dirty="0" err="1"/>
                  <a:t>HRank</a:t>
                </a:r>
                <a:r>
                  <a:rPr lang="en-US" altLang="zh-CN" sz="2400" baseline="30000" dirty="0"/>
                  <a:t> </a:t>
                </a:r>
                <a:r>
                  <a:rPr lang="en-US" altLang="zh-CN" baseline="30000" dirty="0"/>
                  <a:t>[Liang et al. 16]</a:t>
                </a:r>
                <a:r>
                  <a:rPr lang="en-US" altLang="zh-CN" dirty="0"/>
                  <a:t>: using both citation and heterogeneous information based on hyper networks;</a:t>
                </a:r>
              </a:p>
              <a:p>
                <a:pPr lvl="1"/>
                <a:r>
                  <a:rPr lang="en-US" altLang="zh-CN" dirty="0" err="1">
                    <a:solidFill>
                      <a:srgbClr val="C00000"/>
                    </a:solidFill>
                  </a:rPr>
                  <a:t>SARank</a:t>
                </a:r>
                <a:r>
                  <a:rPr lang="en-US" altLang="zh-CN" dirty="0"/>
                  <a:t>: our method;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890643"/>
                <a:ext cx="8806374" cy="4391042"/>
              </a:xfrm>
              <a:blipFill>
                <a:blip r:embed="rId3"/>
                <a:stretch>
                  <a:fillRect l="-693" t="-2222" b="-3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5688449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R. Liang and X. Jiang, Scientific ranking over heterogeneous academic </a:t>
            </a:r>
            <a:r>
              <a:rPr lang="en-US" altLang="zh-CN" sz="1400" dirty="0" err="1"/>
              <a:t>hypernetwork</a:t>
            </a:r>
            <a:r>
              <a:rPr lang="en-US" altLang="zh-CN" sz="1400" dirty="0"/>
              <a:t>, in AAAI, 2016.</a:t>
            </a:r>
          </a:p>
          <a:p>
            <a:r>
              <a:rPr lang="en-US" altLang="zh-CN" sz="1400" dirty="0"/>
              <a:t>J. Tang, J. Zhang, L. Yao, et al., </a:t>
            </a:r>
            <a:r>
              <a:rPr lang="en-US" altLang="zh-CN" sz="1400" dirty="0" err="1"/>
              <a:t>Arnetminer</a:t>
            </a:r>
            <a:r>
              <a:rPr lang="en-US" altLang="zh-CN" sz="1400" dirty="0"/>
              <a:t>: Extraction and mining of academic social networks, in KDD, 2008.</a:t>
            </a:r>
            <a:br>
              <a:rPr lang="en-US" altLang="zh-CN" sz="1400" dirty="0"/>
            </a:br>
            <a:r>
              <a:rPr lang="en-US" altLang="zh-CN" sz="1400" dirty="0"/>
              <a:t>A. Sinha, Z. Shen, Y. Song, et al., An overview of </a:t>
            </a:r>
            <a:r>
              <a:rPr lang="en-US" altLang="zh-CN" sz="1400" dirty="0" err="1"/>
              <a:t>microsoft</a:t>
            </a:r>
            <a:r>
              <a:rPr lang="en-US" altLang="zh-CN" sz="1400" dirty="0"/>
              <a:t> academic service (MAS) and applications, in WWW, 2015.</a:t>
            </a:r>
          </a:p>
          <a:p>
            <a:r>
              <a:rPr lang="en-US" altLang="zh-CN" sz="1400" dirty="0"/>
              <a:t>S. </a:t>
            </a:r>
            <a:r>
              <a:rPr lang="en-US" altLang="zh-CN" sz="1400" dirty="0" err="1"/>
              <a:t>Brin</a:t>
            </a:r>
            <a:r>
              <a:rPr lang="en-US" altLang="zh-CN" sz="1400" dirty="0"/>
              <a:t> and L. Page, The anatomy of a large-scale </a:t>
            </a:r>
            <a:r>
              <a:rPr lang="en-US" altLang="zh-CN" sz="1400" dirty="0" err="1"/>
              <a:t>hypertextual</a:t>
            </a:r>
            <a:r>
              <a:rPr lang="en-US" altLang="zh-CN" sz="1400" dirty="0"/>
              <a:t> web search engine, Computer Networks, 1998.</a:t>
            </a:r>
          </a:p>
          <a:p>
            <a:r>
              <a:rPr lang="en-US" altLang="zh-CN" sz="1400" dirty="0"/>
              <a:t>H. </a:t>
            </a:r>
            <a:r>
              <a:rPr lang="en-US" altLang="zh-CN" sz="1400" dirty="0" err="1"/>
              <a:t>Sayyadi</a:t>
            </a:r>
            <a:r>
              <a:rPr lang="en-US" altLang="zh-CN" sz="1400" dirty="0"/>
              <a:t> and L. </a:t>
            </a:r>
            <a:r>
              <a:rPr lang="en-US" altLang="zh-CN" sz="1400" dirty="0" err="1"/>
              <a:t>Getoor</a:t>
            </a:r>
            <a:r>
              <a:rPr lang="en-US" altLang="zh-CN" sz="1400" dirty="0"/>
              <a:t>, Future rank: Ranking scientific articles by predicting their future </a:t>
            </a:r>
            <a:r>
              <a:rPr lang="en-US" altLang="zh-CN" sz="1400" dirty="0" err="1"/>
              <a:t>pagerank</a:t>
            </a:r>
            <a:r>
              <a:rPr lang="en-US" altLang="zh-CN" sz="1400" dirty="0"/>
              <a:t>, in SDM, 2009.</a:t>
            </a:r>
            <a:endParaRPr lang="zh-CN" altLang="en-US" sz="16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567773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1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98" y="883579"/>
            <a:ext cx="8958602" cy="4657629"/>
          </a:xfrm>
        </p:spPr>
        <p:txBody>
          <a:bodyPr/>
          <a:lstStyle/>
          <a:p>
            <a:r>
              <a:rPr lang="en-US" altLang="zh-CN" dirty="0"/>
              <a:t>Ground-truth: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RECOM</a:t>
            </a:r>
            <a:r>
              <a:rPr lang="en-US" altLang="zh-CN" sz="2400" baseline="30000" dirty="0"/>
              <a:t> </a:t>
            </a:r>
            <a:r>
              <a:rPr lang="en-US" altLang="zh-CN" baseline="30000" dirty="0"/>
              <a:t>[Liang et al. 16]</a:t>
            </a:r>
            <a:r>
              <a:rPr lang="en-US" altLang="zh-CN" dirty="0"/>
              <a:t>, which assumes articles with more recommendations are more important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PFCTN</a:t>
            </a:r>
            <a:r>
              <a:rPr lang="en-US" altLang="zh-CN" dirty="0"/>
              <a:t> for article ranking in a concerned year (splitting year)</a:t>
            </a:r>
          </a:p>
          <a:p>
            <a:pPr lvl="2"/>
            <a:r>
              <a:rPr lang="en-US" altLang="zh-CN" dirty="0"/>
              <a:t>Simply using citation numbers for fair evaluation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Past and future citations contribute equally</a:t>
            </a:r>
          </a:p>
          <a:p>
            <a:pPr lvl="2"/>
            <a:r>
              <a:rPr lang="en-US" altLang="zh-CN" dirty="0"/>
              <a:t>Articles in the same pairs must be </a:t>
            </a:r>
            <a:r>
              <a:rPr lang="en-US" altLang="zh-CN" dirty="0">
                <a:solidFill>
                  <a:srgbClr val="C00000"/>
                </a:solidFill>
              </a:rPr>
              <a:t>in similar research fields and published in the same years</a:t>
            </a:r>
          </a:p>
          <a:p>
            <a:pPr lvl="2"/>
            <a:r>
              <a:rPr lang="en-US" altLang="zh-CN" dirty="0"/>
              <a:t>Articles with more PF citations are more important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6321" y="6481566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53891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R. Liang and X. Jiang, Scientific ranking over heterogeneous academic hypernetwork, in AAAI, 2016.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5215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89DAFB-FF0B-4AE1-8F43-804176AB021B}"/>
              </a:ext>
            </a:extLst>
          </p:cNvPr>
          <p:cNvGrpSpPr/>
          <p:nvPr/>
        </p:nvGrpSpPr>
        <p:grpSpPr>
          <a:xfrm>
            <a:off x="1462455" y="4284907"/>
            <a:ext cx="6684066" cy="1936898"/>
            <a:chOff x="1462455" y="4284907"/>
            <a:chExt cx="6684066" cy="19368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37DA1BB-5773-4811-98DD-87B0931A7E17}"/>
                </a:ext>
              </a:extLst>
            </p:cNvPr>
            <p:cNvGrpSpPr/>
            <p:nvPr/>
          </p:nvGrpSpPr>
          <p:grpSpPr>
            <a:xfrm>
              <a:off x="1462455" y="4284907"/>
              <a:ext cx="6684066" cy="1936898"/>
              <a:chOff x="1632502" y="2040338"/>
              <a:chExt cx="6684066" cy="1936898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B8F58E39-4CA4-4274-82C1-F040404B9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157" y="3379304"/>
                <a:ext cx="538452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F28E86-E561-4768-8C2C-068032CD7E67}"/>
                  </a:ext>
                </a:extLst>
              </p:cNvPr>
              <p:cNvSpPr txBox="1"/>
              <p:nvPr/>
            </p:nvSpPr>
            <p:spPr>
              <a:xfrm>
                <a:off x="6845576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7BB941-E8BC-4A7F-974C-4641FCE7FABA}"/>
                  </a:ext>
                </a:extLst>
              </p:cNvPr>
              <p:cNvSpPr txBox="1"/>
              <p:nvPr/>
            </p:nvSpPr>
            <p:spPr>
              <a:xfrm>
                <a:off x="1632502" y="3607904"/>
                <a:ext cx="115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E14EAA5-E0EB-49A2-8881-C31CA36DF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389" y="3039006"/>
                <a:ext cx="2" cy="5688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0D2131-1A43-4028-8BD5-ADDB4867DD6C}"/>
                  </a:ext>
                </a:extLst>
              </p:cNvPr>
              <p:cNvSpPr txBox="1"/>
              <p:nvPr/>
            </p:nvSpPr>
            <p:spPr>
              <a:xfrm>
                <a:off x="5078895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splitting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12E93E2C-B5CA-4933-9AAA-603457189C8D}"/>
                  </a:ext>
                </a:extLst>
              </p:cNvPr>
              <p:cNvSpPr/>
              <p:nvPr/>
            </p:nvSpPr>
            <p:spPr>
              <a:xfrm rot="5400000">
                <a:off x="5582911" y="1162810"/>
                <a:ext cx="462959" cy="3314052"/>
              </a:xfrm>
              <a:prstGeom prst="leftBrace">
                <a:avLst>
                  <a:gd name="adj1" fmla="val 224326"/>
                  <a:gd name="adj2" fmla="val 50000"/>
                </a:avLst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BBDEBE-8256-494B-A80B-0D5ED7744FFF}"/>
                  </a:ext>
                </a:extLst>
              </p:cNvPr>
              <p:cNvSpPr txBox="1"/>
              <p:nvPr/>
            </p:nvSpPr>
            <p:spPr>
              <a:xfrm>
                <a:off x="4742047" y="2040338"/>
                <a:ext cx="243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# of PF citations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CC2AC5-BED0-4000-8D1A-CEDE1DC9C1DF}"/>
                  </a:ext>
                </a:extLst>
              </p:cNvPr>
              <p:cNvSpPr txBox="1"/>
              <p:nvPr/>
            </p:nvSpPr>
            <p:spPr>
              <a:xfrm>
                <a:off x="4657885" y="3339226"/>
                <a:ext cx="655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past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DCC80B-86DD-48C4-A715-7CC511FFE8A2}"/>
                  </a:ext>
                </a:extLst>
              </p:cNvPr>
              <p:cNvSpPr txBox="1"/>
              <p:nvPr/>
            </p:nvSpPr>
            <p:spPr>
              <a:xfrm>
                <a:off x="6246191" y="3359604"/>
                <a:ext cx="76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future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6FDC5B5-C76E-45C5-80A2-A9385C891C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7364" y="3101009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F8566D4-05B9-4CC5-B527-099EAA713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0181" y="3051315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026C78C-80D5-4399-BD17-5B3EFFF26ABF}"/>
                </a:ext>
              </a:extLst>
            </p:cNvPr>
            <p:cNvCxnSpPr>
              <a:cxnSpLocks/>
            </p:cNvCxnSpPr>
            <p:nvPr/>
          </p:nvCxnSpPr>
          <p:spPr>
            <a:xfrm>
              <a:off x="3974325" y="5487444"/>
              <a:ext cx="16830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52169C-EE5F-457A-9E3F-492A19228DE4}"/>
                </a:ext>
              </a:extLst>
            </p:cNvPr>
            <p:cNvCxnSpPr>
              <a:cxnSpLocks/>
            </p:cNvCxnSpPr>
            <p:nvPr/>
          </p:nvCxnSpPr>
          <p:spPr>
            <a:xfrm>
              <a:off x="5644344" y="5487444"/>
              <a:ext cx="1645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6BDE94-68C2-4543-AA83-7822F22C3003}"/>
                </a:ext>
              </a:extLst>
            </p:cNvPr>
            <p:cNvSpPr txBox="1"/>
            <p:nvPr/>
          </p:nvSpPr>
          <p:spPr>
            <a:xfrm>
              <a:off x="4362366" y="5128533"/>
              <a:ext cx="93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years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966D96-B464-4932-8359-5B6AC6BE7383}"/>
                </a:ext>
              </a:extLst>
            </p:cNvPr>
            <p:cNvSpPr txBox="1"/>
            <p:nvPr/>
          </p:nvSpPr>
          <p:spPr>
            <a:xfrm>
              <a:off x="5989548" y="5098909"/>
              <a:ext cx="93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years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66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with RECOM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369" y="4240294"/>
            <a:ext cx="8159261" cy="53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consistently ranks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RECOM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7286" y="1447800"/>
            <a:ext cx="8609428" cy="81787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2005982"/>
            <a:ext cx="8943975" cy="1647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DA3AD8-D9A0-4A07-A750-B1C7BBAC0D67}"/>
              </a:ext>
            </a:extLst>
          </p:cNvPr>
          <p:cNvSpPr txBox="1"/>
          <p:nvPr/>
        </p:nvSpPr>
        <p:spPr>
          <a:xfrm>
            <a:off x="0" y="6169527"/>
            <a:ext cx="90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 RECOM is originally given on AAN, and we extend it to DBLP and MAG through exact title matching.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Effectiveness with PFCTN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3093" y="1543619"/>
            <a:ext cx="8950567" cy="2557008"/>
            <a:chOff x="98473" y="2165117"/>
            <a:chExt cx="8950567" cy="25570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73" y="2165117"/>
              <a:ext cx="8904849" cy="2555062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091821" y="4462818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60125" y="4460872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16260" y="4460872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8862646" y="2920621"/>
              <a:ext cx="186394" cy="641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29FC87D-A340-4811-B5AE-42F0B96C8810}"/>
              </a:ext>
            </a:extLst>
          </p:cNvPr>
          <p:cNvSpPr/>
          <p:nvPr/>
        </p:nvSpPr>
        <p:spPr>
          <a:xfrm>
            <a:off x="628072" y="1043091"/>
            <a:ext cx="2359213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+16.7%, +7.2%, +2.9%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F5CAF041-981E-4ABF-B98A-54520E474ABF}"/>
              </a:ext>
            </a:extLst>
          </p:cNvPr>
          <p:cNvSpPr/>
          <p:nvPr/>
        </p:nvSpPr>
        <p:spPr>
          <a:xfrm>
            <a:off x="3701188" y="1038761"/>
            <a:ext cx="2359212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+23.6%, +8.3%, +3.2%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B501E824-A238-43BC-B13A-921C834717BF}"/>
              </a:ext>
            </a:extLst>
          </p:cNvPr>
          <p:cNvSpPr/>
          <p:nvPr/>
        </p:nvSpPr>
        <p:spPr>
          <a:xfrm>
            <a:off x="6592204" y="1047834"/>
            <a:ext cx="2359211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+13.4%, +6.0%, +2.4%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D87107-7FA6-4DCC-A3EE-3C00E58F3D26}"/>
              </a:ext>
            </a:extLst>
          </p:cNvPr>
          <p:cNvGrpSpPr/>
          <p:nvPr/>
        </p:nvGrpSpPr>
        <p:grpSpPr>
          <a:xfrm>
            <a:off x="1229967" y="4351768"/>
            <a:ext cx="6684066" cy="2141107"/>
            <a:chOff x="1229967" y="4595451"/>
            <a:chExt cx="6684066" cy="214110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B83D130-A624-4F5F-82DB-1AF3EFB05F98}"/>
                </a:ext>
              </a:extLst>
            </p:cNvPr>
            <p:cNvGrpSpPr/>
            <p:nvPr/>
          </p:nvGrpSpPr>
          <p:grpSpPr>
            <a:xfrm>
              <a:off x="1229967" y="4595451"/>
              <a:ext cx="6684066" cy="2141107"/>
              <a:chOff x="1632502" y="2741802"/>
              <a:chExt cx="6684066" cy="2141107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73C1EFFA-4396-4840-8770-B413F0099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157" y="3379304"/>
                <a:ext cx="538452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B5F97B-EC18-48E2-B98B-761BE1BC5056}"/>
                  </a:ext>
                </a:extLst>
              </p:cNvPr>
              <p:cNvSpPr txBox="1"/>
              <p:nvPr/>
            </p:nvSpPr>
            <p:spPr>
              <a:xfrm>
                <a:off x="6845576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9D3B61-090A-4DFA-BCF6-95CC17B4D023}"/>
                  </a:ext>
                </a:extLst>
              </p:cNvPr>
              <p:cNvSpPr txBox="1"/>
              <p:nvPr/>
            </p:nvSpPr>
            <p:spPr>
              <a:xfrm>
                <a:off x="1632502" y="3607904"/>
                <a:ext cx="115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3C6C1568-1BD8-4F48-AAD9-DD210AEE1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391" y="3144943"/>
                <a:ext cx="0" cy="4629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94B4B46-EC9B-4C4C-9BC1-C3D441879721}"/>
                  </a:ext>
                </a:extLst>
              </p:cNvPr>
              <p:cNvSpPr txBox="1"/>
              <p:nvPr/>
            </p:nvSpPr>
            <p:spPr>
              <a:xfrm>
                <a:off x="5078895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splitting year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左大括号 28">
                <a:extLst>
                  <a:ext uri="{FF2B5EF4-FFF2-40B4-BE49-F238E27FC236}">
                    <a16:creationId xmlns:a16="http://schemas.microsoft.com/office/drawing/2014/main" id="{8E1302C5-8349-4858-8AA3-B08D06BFD58E}"/>
                  </a:ext>
                </a:extLst>
              </p:cNvPr>
              <p:cNvSpPr/>
              <p:nvPr/>
            </p:nvSpPr>
            <p:spPr>
              <a:xfrm rot="16200000">
                <a:off x="3715794" y="2342993"/>
                <a:ext cx="435232" cy="3703719"/>
              </a:xfrm>
              <a:prstGeom prst="leftBrace">
                <a:avLst>
                  <a:gd name="adj1" fmla="val 224326"/>
                  <a:gd name="adj2" fmla="val 50000"/>
                </a:avLst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F077928-48ED-4C04-BE53-2CA3D450BB68}"/>
                  </a:ext>
                </a:extLst>
              </p:cNvPr>
              <p:cNvSpPr txBox="1"/>
              <p:nvPr/>
            </p:nvSpPr>
            <p:spPr>
              <a:xfrm>
                <a:off x="3745334" y="2741802"/>
                <a:ext cx="225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of published years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CC2BD8B-54B3-483E-A72B-9B36DE51A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0660" y="3144943"/>
                <a:ext cx="0" cy="4629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F4681D-7F37-40DD-BD3A-D556B2119DDF}"/>
                  </a:ext>
                </a:extLst>
              </p:cNvPr>
              <p:cNvSpPr txBox="1"/>
              <p:nvPr/>
            </p:nvSpPr>
            <p:spPr>
              <a:xfrm>
                <a:off x="2994023" y="3621167"/>
                <a:ext cx="187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article published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018E37-BE76-4FB3-AC7B-461A81DADCA7}"/>
                  </a:ext>
                </a:extLst>
              </p:cNvPr>
              <p:cNvSpPr txBox="1"/>
              <p:nvPr/>
            </p:nvSpPr>
            <p:spPr>
              <a:xfrm>
                <a:off x="3028404" y="4513577"/>
                <a:ext cx="225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ranking data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40B9516-D002-4F93-8F1A-1F5A86FAA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367" y="3120100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893899F-22DB-449B-8BB6-74AF59F42C6F}"/>
                </a:ext>
              </a:extLst>
            </p:cNvPr>
            <p:cNvCxnSpPr>
              <a:cxnSpLocks/>
            </p:cNvCxnSpPr>
            <p:nvPr/>
          </p:nvCxnSpPr>
          <p:spPr>
            <a:xfrm>
              <a:off x="3437832" y="5050467"/>
              <a:ext cx="1961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949614" y="4695951"/>
            <a:ext cx="7244772" cy="634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consistently ranks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PFCTN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3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9" y="2104584"/>
            <a:ext cx="8119300" cy="2770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354" y="4450256"/>
            <a:ext cx="6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2801" y="4452330"/>
            <a:ext cx="6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2479" y="5135346"/>
            <a:ext cx="8159261" cy="53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and incremental algorithms are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089E31D-A613-488A-9B18-69EBC88CD748}"/>
              </a:ext>
            </a:extLst>
          </p:cNvPr>
          <p:cNvSpPr/>
          <p:nvPr/>
        </p:nvSpPr>
        <p:spPr>
          <a:xfrm>
            <a:off x="1389019" y="1649080"/>
            <a:ext cx="2573383" cy="389713"/>
          </a:xfrm>
          <a:prstGeom prst="wedgeRoundRectCallout">
            <a:avLst>
              <a:gd name="adj1" fmla="val -34312"/>
              <a:gd name="adj2" fmla="val 1522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(2.5, 4.1) times faster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269CE23-8EC9-410B-9914-EA81CB510285}"/>
              </a:ext>
            </a:extLst>
          </p:cNvPr>
          <p:cNvSpPr/>
          <p:nvPr/>
        </p:nvSpPr>
        <p:spPr>
          <a:xfrm>
            <a:off x="5022061" y="1647470"/>
            <a:ext cx="3569679" cy="421323"/>
          </a:xfrm>
          <a:prstGeom prst="wedgeRoundRectCallout">
            <a:avLst>
              <a:gd name="adj1" fmla="val -14287"/>
              <a:gd name="adj2" fmla="val 138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(2.0, 3.0, 4.4, 245) times faster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Summary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7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855" y="882000"/>
            <a:ext cx="8609428" cy="5696600"/>
          </a:xfrm>
        </p:spPr>
        <p:txBody>
          <a:bodyPr>
            <a:normAutofit/>
          </a:bodyPr>
          <a:lstStyle/>
          <a:p>
            <a:r>
              <a:rPr lang="en-US" altLang="zh-CN" dirty="0"/>
              <a:t>Proposing a scholarly article ranking model </a:t>
            </a:r>
            <a:r>
              <a:rPr lang="en-US" altLang="zh-CN" dirty="0" err="1"/>
              <a:t>SARank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Time-Weighted PageRank algorithm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Assembling</a:t>
            </a:r>
            <a:r>
              <a:rPr lang="en-US" altLang="zh-CN" dirty="0"/>
              <a:t> the importance of articles, venues and authors</a:t>
            </a:r>
          </a:p>
          <a:p>
            <a:pPr lvl="1"/>
            <a:endParaRPr lang="en-US" altLang="zh-CN" sz="1000" dirty="0"/>
          </a:p>
          <a:p>
            <a:r>
              <a:rPr lang="en-US" altLang="zh-CN" dirty="0"/>
              <a:t>Developing efficient ranking computation algorithms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Block-wise computation </a:t>
            </a:r>
            <a:r>
              <a:rPr lang="en-US" altLang="zh-CN" dirty="0"/>
              <a:t>for </a:t>
            </a:r>
            <a:r>
              <a:rPr lang="en-US" altLang="zh-CN" dirty="0" err="1"/>
              <a:t>TWPageRank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Incremental algorithm </a:t>
            </a:r>
            <a:r>
              <a:rPr lang="en-US" altLang="zh-CN" dirty="0"/>
              <a:t>by affected/unaffected area division</a:t>
            </a:r>
          </a:p>
          <a:p>
            <a:pPr lvl="1"/>
            <a:endParaRPr lang="en-US" altLang="zh-CN" sz="1000" dirty="0"/>
          </a:p>
          <a:p>
            <a:r>
              <a:rPr lang="en-US" altLang="zh-CN" dirty="0"/>
              <a:t>Experimentation study</a:t>
            </a:r>
          </a:p>
          <a:p>
            <a:pPr lvl="1"/>
            <a:r>
              <a:rPr lang="en-US" altLang="zh-CN" dirty="0" err="1"/>
              <a:t>SARank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consistently ranks better</a:t>
            </a:r>
            <a:endParaRPr lang="en-US" altLang="zh-CN" dirty="0"/>
          </a:p>
          <a:p>
            <a:pPr lvl="1"/>
            <a:r>
              <a:rPr lang="en-US" altLang="zh-CN" dirty="0"/>
              <a:t>Batch and incremental algorithms are </a:t>
            </a:r>
            <a:r>
              <a:rPr lang="en-US" altLang="zh-CN" dirty="0">
                <a:solidFill>
                  <a:srgbClr val="C00000"/>
                </a:solidFill>
              </a:rPr>
              <a:t>more efficient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PFCTN</a:t>
            </a:r>
            <a:r>
              <a:rPr lang="en-US" altLang="zh-CN" dirty="0"/>
              <a:t>, a new benchmark for article ranking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b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97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Computation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5770439"/>
          </a:xfrm>
        </p:spPr>
        <p:txBody>
          <a:bodyPr/>
          <a:lstStyle/>
          <a:p>
            <a:r>
              <a:rPr lang="en-US" altLang="zh-CN" dirty="0"/>
              <a:t>Venue component</a:t>
            </a:r>
          </a:p>
          <a:p>
            <a:pPr lvl="1"/>
            <a:r>
              <a:rPr lang="en-US" altLang="zh-CN" dirty="0"/>
              <a:t>Treating the </a:t>
            </a:r>
            <a:r>
              <a:rPr lang="en-US" altLang="zh-CN" dirty="0">
                <a:solidFill>
                  <a:srgbClr val="C00000"/>
                </a:solidFill>
              </a:rPr>
              <a:t>venue in each year individually</a:t>
            </a:r>
            <a:r>
              <a:rPr lang="en-US" altLang="zh-CN" dirty="0"/>
              <a:t> and its importance is the sum of importance in all individual years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39151" y="5752985"/>
                <a:ext cx="8806374" cy="1073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𝑃𝑟𝑠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venue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its </a:t>
                </a:r>
                <a:r>
                  <a:rPr lang="en-US" altLang="zh-CN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TWPageRank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score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venue graph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𝑃𝑜𝑝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venue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popularity of its articles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1" y="5752985"/>
                <a:ext cx="8806374" cy="1073948"/>
              </a:xfrm>
              <a:prstGeom prst="rect">
                <a:avLst/>
              </a:prstGeom>
              <a:blipFill rotWithShape="0">
                <a:blip r:embed="rId4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2075654"/>
            <a:ext cx="7086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Challenges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5770439"/>
          </a:xfrm>
        </p:spPr>
        <p:txBody>
          <a:bodyPr/>
          <a:lstStyle/>
          <a:p>
            <a:r>
              <a:rPr lang="en-US" altLang="zh-CN" dirty="0"/>
              <a:t>Heterogeneous, evolving &amp; dynamic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Multiple types </a:t>
            </a:r>
            <a:r>
              <a:rPr lang="en-US" altLang="zh-CN" dirty="0"/>
              <a:t>of entities involve with </a:t>
            </a:r>
            <a:r>
              <a:rPr lang="en-US" altLang="zh-CN" dirty="0">
                <a:solidFill>
                  <a:srgbClr val="C00000"/>
                </a:solidFill>
              </a:rPr>
              <a:t>different</a:t>
            </a:r>
            <a:r>
              <a:rPr lang="en-US" altLang="zh-CN" dirty="0"/>
              <a:t> contributions</a:t>
            </a:r>
          </a:p>
          <a:p>
            <a:pPr lvl="1"/>
            <a:r>
              <a:rPr lang="en-US" altLang="zh-CN" dirty="0"/>
              <a:t>Entities and their importance </a:t>
            </a:r>
            <a:r>
              <a:rPr lang="en-US" altLang="zh-CN" dirty="0">
                <a:solidFill>
                  <a:srgbClr val="C00000"/>
                </a:solidFill>
              </a:rPr>
              <a:t>evolve with time</a:t>
            </a:r>
          </a:p>
          <a:p>
            <a:pPr lvl="1"/>
            <a:r>
              <a:rPr lang="en-US" altLang="zh-CN" dirty="0"/>
              <a:t>Academic data is </a:t>
            </a:r>
            <a:r>
              <a:rPr lang="en-US" altLang="zh-CN" dirty="0">
                <a:solidFill>
                  <a:srgbClr val="C00000"/>
                </a:solidFill>
              </a:rPr>
              <a:t>dynamic and continuously growing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323972"/>
            <a:ext cx="847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Arnab Sinha, et al. An Overview of Microsoft Academic Service (MAS) and Applications. In WWW, 2015.</a:t>
            </a:r>
          </a:p>
          <a:p>
            <a:r>
              <a:rPr lang="en-US" altLang="zh-CN" sz="1400" dirty="0"/>
              <a:t>https://dblp.uni-trier.de/statistics/newrecordsperyear.html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307465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2813" y="5752350"/>
            <a:ext cx="458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Microsoft Academic Graph [Sinha et al. 2015]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9" y="3387952"/>
            <a:ext cx="4285398" cy="19408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6BDC8B-2137-46AF-A9B3-FA857516C2CD}"/>
              </a:ext>
            </a:extLst>
          </p:cNvPr>
          <p:cNvSpPr txBox="1"/>
          <p:nvPr/>
        </p:nvSpPr>
        <p:spPr>
          <a:xfrm>
            <a:off x="5239526" y="5752350"/>
            <a:ext cx="383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Records per year of </a:t>
            </a:r>
            <a:r>
              <a:rPr lang="en-US" altLang="zh-CN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dblp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C28C6-DA6B-48A3-A657-779157A2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67" y="2495260"/>
            <a:ext cx="3834134" cy="32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4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Computation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286" y="883579"/>
                <a:ext cx="8609428" cy="5770439"/>
              </a:xfrm>
            </p:spPr>
            <p:txBody>
              <a:bodyPr/>
              <a:lstStyle/>
              <a:p>
                <a:r>
                  <a:rPr lang="en-US" altLang="zh-CN" dirty="0"/>
                  <a:t>Author component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Compute the </a:t>
                </a:r>
                <a:r>
                  <a:rPr lang="en-US" altLang="zh-CN" dirty="0" err="1"/>
                  <a:t>TWPagerank</a:t>
                </a:r>
                <a:r>
                  <a:rPr lang="en-US" altLang="zh-CN" dirty="0"/>
                  <a:t> on the author citation graph is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computationally expensive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𝑃𝑟𝑠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of author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average prestige of his/her articles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𝑃𝑜𝑝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of author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average popularity of his/her articles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883579"/>
                <a:ext cx="8609428" cy="5770439"/>
              </a:xfrm>
              <a:blipFill rotWithShape="0">
                <a:blip r:embed="rId3"/>
                <a:stretch>
                  <a:fillRect l="-708" t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F1AA2-345C-4F08-A7D8-578CA77F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34" y="1434841"/>
            <a:ext cx="6543532" cy="34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Impacts of 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97603" y="1430240"/>
            <a:ext cx="8506589" cy="4629714"/>
            <a:chOff x="457168" y="995070"/>
            <a:chExt cx="8506589" cy="4629714"/>
          </a:xfrm>
        </p:grpSpPr>
        <p:grpSp>
          <p:nvGrpSpPr>
            <p:cNvPr id="27" name="组合 26"/>
            <p:cNvGrpSpPr/>
            <p:nvPr/>
          </p:nvGrpSpPr>
          <p:grpSpPr>
            <a:xfrm>
              <a:off x="457168" y="995070"/>
              <a:ext cx="8506589" cy="4601580"/>
              <a:chOff x="457168" y="995070"/>
              <a:chExt cx="8506589" cy="4601580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318" y="995070"/>
                <a:ext cx="2551349" cy="2127957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168" y="3370555"/>
                <a:ext cx="2588499" cy="2164618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7016" y="3370555"/>
                <a:ext cx="2625651" cy="2226095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0269" y="3370555"/>
                <a:ext cx="2643488" cy="2226095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9499" y="995070"/>
                <a:ext cx="2571282" cy="2127957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7016" y="998807"/>
                <a:ext cx="2571134" cy="2124220"/>
              </a:xfrm>
              <a:prstGeom prst="rect">
                <a:avLst/>
              </a:prstGeom>
            </p:spPr>
          </p:pic>
          <p:sp>
            <p:nvSpPr>
              <p:cNvPr id="40" name="矩形 39"/>
              <p:cNvSpPr/>
              <p:nvPr/>
            </p:nvSpPr>
            <p:spPr>
              <a:xfrm>
                <a:off x="457168" y="2602523"/>
                <a:ext cx="161810" cy="323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316111" y="2602523"/>
                <a:ext cx="161810" cy="323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296140" y="2602522"/>
                <a:ext cx="161810" cy="323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350498" y="2855742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50497" y="5287161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31685" y="2855741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56118" y="2869807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131685" y="5301228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58335" y="5315295"/>
              <a:ext cx="351693" cy="30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19375" y="2976809"/>
                <a:ext cx="7029079" cy="5359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decaying factor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barely affects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result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375" y="2976809"/>
                <a:ext cx="7029079" cy="535916"/>
              </a:xfrm>
              <a:prstGeom prst="rect">
                <a:avLst/>
              </a:prstGeom>
              <a:blipFill>
                <a:blip r:embed="rId9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918176" y="5348249"/>
            <a:ext cx="7631476" cy="888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PairAcc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combining prestige and popularity is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better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using prestige or popularity alone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Impacts of Parameters </a:t>
            </a:r>
            <a:r>
              <a:rPr lang="zh-CN" altLang="en-US" dirty="0"/>
              <a:t>𝛼 </a:t>
            </a:r>
            <a:r>
              <a:rPr lang="en-US" altLang="zh-CN" dirty="0"/>
              <a:t>and </a:t>
            </a:r>
            <a:r>
              <a:rPr lang="zh-CN" altLang="en-US" dirty="0"/>
              <a:t>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142"/>
            <a:ext cx="9144000" cy="472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3827" y="3305669"/>
                <a:ext cx="7777113" cy="125690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PairAcc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changes gently, and the optimal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PairAcc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obtained with in a single region.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SARank is very robust to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7" y="3305669"/>
                <a:ext cx="7777113" cy="1256904"/>
              </a:xfrm>
              <a:prstGeom prst="rect">
                <a:avLst/>
              </a:prstGeom>
              <a:blipFill>
                <a:blip r:embed="rId4"/>
                <a:stretch>
                  <a:fillRect l="-1175" t="-3846"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111903"/>
            <a:ext cx="8834509" cy="771676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SARank</a:t>
            </a:r>
            <a:r>
              <a:rPr lang="en-US" altLang="zh-CN" dirty="0"/>
              <a:t> vs. </a:t>
            </a:r>
            <a:r>
              <a:rPr lang="en-US" altLang="zh-CN" dirty="0" err="1"/>
              <a:t>DRank</a:t>
            </a:r>
            <a:r>
              <a:rPr lang="en-US" altLang="zh-CN" dirty="0"/>
              <a:t>(exponentially decay directly)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1" y="769482"/>
            <a:ext cx="3645347" cy="2015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04" y="769483"/>
            <a:ext cx="3631693" cy="2015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72" y="2785412"/>
            <a:ext cx="3641054" cy="2013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904" y="2785412"/>
            <a:ext cx="3641054" cy="20135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80" y="4801341"/>
            <a:ext cx="3645346" cy="20159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905" y="4798969"/>
            <a:ext cx="3649636" cy="20183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4997" y="3584029"/>
            <a:ext cx="8159261" cy="535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TWPR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ranks better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directly decaying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Our 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Weighted PageRank?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8"/>
            <a:ext cx="8546625" cy="3929788"/>
          </a:xfrm>
        </p:spPr>
        <p:txBody>
          <a:bodyPr>
            <a:normAutofit/>
          </a:bodyPr>
          <a:lstStyle/>
          <a:p>
            <a:r>
              <a:rPr lang="en-US" altLang="zh-CN" dirty="0"/>
              <a:t>Traditional PageRank</a:t>
            </a:r>
          </a:p>
          <a:p>
            <a:pPr lvl="1"/>
            <a:r>
              <a:rPr lang="en-US" altLang="zh-CN" dirty="0"/>
              <a:t>Assumption of equally propagating</a:t>
            </a:r>
          </a:p>
          <a:p>
            <a:pPr lvl="2"/>
            <a:r>
              <a:rPr lang="en-US" altLang="zh-CN" dirty="0"/>
              <a:t>Articles are </a:t>
            </a:r>
            <a:r>
              <a:rPr lang="en-US" altLang="zh-CN" dirty="0">
                <a:solidFill>
                  <a:srgbClr val="C00000"/>
                </a:solidFill>
              </a:rPr>
              <a:t>equally influenced</a:t>
            </a:r>
            <a:r>
              <a:rPr lang="en-US" altLang="zh-CN" dirty="0"/>
              <a:t> by references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Bias:</a:t>
            </a:r>
            <a:r>
              <a:rPr lang="en-US" altLang="zh-CN" sz="2400" dirty="0"/>
              <a:t> favor older articles while underestimate new ones</a:t>
            </a:r>
          </a:p>
          <a:p>
            <a:endParaRPr lang="en-US" altLang="zh-CN" sz="11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Not all citations are equal</a:t>
            </a:r>
            <a:r>
              <a:rPr lang="en-US" altLang="zh-CN" sz="2000" baseline="30000" dirty="0"/>
              <a:t> [Valenzuela et al. 2015]</a:t>
            </a:r>
          </a:p>
          <a:p>
            <a:pPr lvl="1"/>
            <a:r>
              <a:rPr lang="en-US" altLang="zh-CN" dirty="0"/>
              <a:t>Different articles typically have different impacts</a:t>
            </a:r>
          </a:p>
          <a:p>
            <a:endParaRPr lang="en-US" altLang="zh-CN" sz="1100" dirty="0"/>
          </a:p>
          <a:p>
            <a:r>
              <a:rPr lang="en-US" altLang="zh-CN" dirty="0"/>
              <a:t>Weighted PageRank</a:t>
            </a:r>
          </a:p>
          <a:p>
            <a:pPr lvl="1"/>
            <a:r>
              <a:rPr lang="en-US" altLang="zh-CN" dirty="0"/>
              <a:t>Key: </a:t>
            </a:r>
            <a:r>
              <a:rPr lang="en-US" altLang="zh-CN" dirty="0">
                <a:solidFill>
                  <a:srgbClr val="C00000"/>
                </a:solidFill>
              </a:rPr>
              <a:t>how to determine the weights</a:t>
            </a:r>
            <a:r>
              <a:rPr lang="en-US" altLang="zh-CN" dirty="0"/>
              <a:t> (differentiate impacts)</a:t>
            </a:r>
          </a:p>
          <a:p>
            <a:pPr marL="325800" lvl="2" indent="0">
              <a:spcBef>
                <a:spcPts val="1000"/>
              </a:spcBef>
              <a:buSzPct val="80000"/>
              <a:buNone/>
            </a:pPr>
            <a:endParaRPr lang="en-US" altLang="zh-CN" dirty="0"/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6535" y="6550223"/>
            <a:ext cx="863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M. Valenzuela, V. Ha and O. </a:t>
            </a:r>
            <a:r>
              <a:rPr lang="en-US" altLang="zh-CN" sz="1400" dirty="0" err="1"/>
              <a:t>Etzioni</a:t>
            </a:r>
            <a:r>
              <a:rPr lang="en-US" altLang="zh-CN" sz="1400" dirty="0"/>
              <a:t>. Identifying Meaningful Citations. In AAAI Workshop, 2015.</a:t>
            </a:r>
            <a:endParaRPr lang="zh-CN" altLang="en-US" sz="1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65502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Intuitions of Impacts of Articles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80"/>
            <a:ext cx="8609428" cy="577044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Time decaying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Most previous work simply decays exponentially</a:t>
            </a:r>
            <a:r>
              <a:rPr lang="en-US" altLang="zh-CN" sz="2400" baseline="30000" dirty="0"/>
              <a:t> [1-4]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79" y="1471711"/>
            <a:ext cx="5607866" cy="2317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BFBF09-09FA-4F29-96E7-6A66A635542B}"/>
              </a:ext>
            </a:extLst>
          </p:cNvPr>
          <p:cNvSpPr/>
          <p:nvPr/>
        </p:nvSpPr>
        <p:spPr>
          <a:xfrm>
            <a:off x="1466055" y="4472316"/>
            <a:ext cx="6169686" cy="909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decay?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340" y="5768220"/>
            <a:ext cx="900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X. Li, B. Liu and P. Yu. Time sensitive ranking with application to publication search. In ICDM, 2008.</a:t>
            </a:r>
          </a:p>
          <a:p>
            <a:r>
              <a:rPr lang="en-US" altLang="zh-CN" sz="1400" dirty="0"/>
              <a:t>[2] Y. Wang et al. Ranking scientific articles by exploiting citations, authors, journals and time information. In AAAI, 2013.</a:t>
            </a:r>
          </a:p>
          <a:p>
            <a:r>
              <a:rPr lang="en-US" altLang="zh-CN" sz="1400" dirty="0"/>
              <a:t>[3] H. </a:t>
            </a:r>
            <a:r>
              <a:rPr lang="en-US" altLang="zh-CN" sz="1400" dirty="0" err="1"/>
              <a:t>Sayyadi</a:t>
            </a:r>
            <a:r>
              <a:rPr lang="en-US" altLang="zh-CN" sz="1400" dirty="0"/>
              <a:t> and L. </a:t>
            </a:r>
            <a:r>
              <a:rPr lang="en-US" altLang="zh-CN" sz="1400" dirty="0" err="1"/>
              <a:t>Getoor</a:t>
            </a:r>
            <a:r>
              <a:rPr lang="en-US" altLang="zh-CN" sz="1400" dirty="0"/>
              <a:t>. Future rank: Ranking scientific articles by predicting their future </a:t>
            </a:r>
            <a:r>
              <a:rPr lang="en-US" altLang="zh-CN" sz="1400" dirty="0" err="1"/>
              <a:t>pagerank</a:t>
            </a:r>
            <a:r>
              <a:rPr lang="en-US" altLang="zh-CN" sz="1400" dirty="0"/>
              <a:t>. In SDM, 2009.</a:t>
            </a:r>
          </a:p>
          <a:p>
            <a:r>
              <a:rPr lang="en-US" altLang="zh-CN" sz="1400" dirty="0"/>
              <a:t>[4] D. Walker et al. Ranking scientific publications using a model of network traffic. Journal of Statistical Mechanics: Theory and Experiment, 2007.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5727794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Decay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80"/>
            <a:ext cx="8609428" cy="577044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Different patterns</a:t>
            </a:r>
            <a:r>
              <a:rPr lang="en-US" altLang="zh-CN" dirty="0"/>
              <a:t> for different articles</a:t>
            </a:r>
            <a:r>
              <a:rPr lang="en-US" altLang="zh-CN" sz="2400" baseline="30000" dirty="0"/>
              <a:t> [Chakraborty et al. 2015]</a:t>
            </a:r>
          </a:p>
          <a:p>
            <a:pPr lvl="1"/>
            <a:r>
              <a:rPr lang="en-US" altLang="zh-CN" dirty="0"/>
              <a:t>Categorized by when articles reach their citation peaks</a:t>
            </a:r>
          </a:p>
          <a:p>
            <a:pPr lvl="1"/>
            <a:r>
              <a:rPr lang="en-US" altLang="zh-CN" dirty="0" err="1"/>
              <a:t>PeakInit</a:t>
            </a:r>
            <a:r>
              <a:rPr lang="en-US" altLang="zh-CN" dirty="0"/>
              <a:t>, </a:t>
            </a:r>
            <a:r>
              <a:rPr lang="en-US" altLang="zh-CN" dirty="0" err="1"/>
              <a:t>PeakMul</a:t>
            </a:r>
            <a:r>
              <a:rPr lang="en-US" altLang="zh-CN" dirty="0"/>
              <a:t>, </a:t>
            </a:r>
            <a:r>
              <a:rPr lang="en-US" altLang="zh-CN" dirty="0" err="1"/>
              <a:t>PeakLate</a:t>
            </a:r>
            <a:r>
              <a:rPr lang="en-US" altLang="zh-CN" dirty="0"/>
              <a:t>, </a:t>
            </a:r>
            <a:r>
              <a:rPr lang="en-US" altLang="zh-CN" dirty="0" err="1"/>
              <a:t>MonDec</a:t>
            </a:r>
            <a:r>
              <a:rPr lang="en-US" altLang="zh-CN" dirty="0"/>
              <a:t>, </a:t>
            </a:r>
            <a:r>
              <a:rPr lang="en-US" altLang="zh-CN" dirty="0" err="1"/>
              <a:t>MonIncr</a:t>
            </a:r>
            <a:r>
              <a:rPr lang="en-US" altLang="zh-CN" dirty="0"/>
              <a:t>, Other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611" y="6412429"/>
            <a:ext cx="847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Tanmoy</a:t>
            </a:r>
            <a:r>
              <a:rPr lang="en-US" altLang="zh-CN" sz="1400" dirty="0"/>
              <a:t> Chakraborty, </a:t>
            </a:r>
            <a:r>
              <a:rPr lang="en-US" altLang="zh-CN" sz="1400" dirty="0" err="1"/>
              <a:t>Suhansanu</a:t>
            </a:r>
            <a:r>
              <a:rPr lang="en-US" altLang="zh-CN" sz="1400" dirty="0"/>
              <a:t> Kumar, </a:t>
            </a:r>
            <a:r>
              <a:rPr lang="en-US" altLang="zh-CN" sz="1400" dirty="0" err="1"/>
              <a:t>Pawan</a:t>
            </a:r>
            <a:r>
              <a:rPr lang="en-US" altLang="zh-CN" sz="1400" dirty="0"/>
              <a:t> Goyal, </a:t>
            </a:r>
            <a:r>
              <a:rPr lang="en-US" altLang="zh-CN" sz="1400" dirty="0" err="1"/>
              <a:t>Niloy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Ganguly</a:t>
            </a:r>
            <a:r>
              <a:rPr lang="en-US" altLang="zh-CN" sz="1400" dirty="0"/>
              <a:t>, et al. On the categorization of scientific citation profiles in computer sciences. </a:t>
            </a:r>
            <a:r>
              <a:rPr lang="en-US" altLang="zh-CN" sz="1400" i="1" dirty="0" err="1"/>
              <a:t>Commun</a:t>
            </a:r>
            <a:r>
              <a:rPr lang="en-US" altLang="zh-CN" sz="1400" i="1" dirty="0"/>
              <a:t>. ACM</a:t>
            </a:r>
            <a:r>
              <a:rPr lang="en-US" altLang="zh-CN" sz="1400" dirty="0"/>
              <a:t> 2015.</a:t>
            </a:r>
            <a:endParaRPr lang="zh-CN" altLang="en-US" sz="1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29453" y="2510969"/>
            <a:ext cx="8685092" cy="2582281"/>
            <a:chOff x="229454" y="3064726"/>
            <a:chExt cx="8685092" cy="2582281"/>
          </a:xfrm>
        </p:grpSpPr>
        <p:sp>
          <p:nvSpPr>
            <p:cNvPr id="12" name="文本框 11"/>
            <p:cNvSpPr txBox="1"/>
            <p:nvPr/>
          </p:nvSpPr>
          <p:spPr>
            <a:xfrm>
              <a:off x="2173904" y="5308453"/>
              <a:ext cx="475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Citation Patterns[Chakraborty et al. 2015]</a:t>
              </a:r>
              <a:endPara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454" y="3064726"/>
              <a:ext cx="8685092" cy="211890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2BFBF09-09FA-4F29-96E7-6A66A635542B}"/>
              </a:ext>
            </a:extLst>
          </p:cNvPr>
          <p:cNvSpPr/>
          <p:nvPr/>
        </p:nvSpPr>
        <p:spPr>
          <a:xfrm>
            <a:off x="492368" y="5305395"/>
            <a:ext cx="8159261" cy="61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Decaying only after the peak time of each individual article</a:t>
            </a:r>
          </a:p>
        </p:txBody>
      </p:sp>
    </p:spTree>
    <p:extLst>
      <p:ext uri="{BB962C8B-B14F-4D97-AF65-F5344CB8AC3E}">
        <p14:creationId xmlns:p14="http://schemas.microsoft.com/office/powerpoint/2010/main" val="7893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Time-Weighted 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2" y="883579"/>
            <a:ext cx="8983508" cy="5711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Importance propagation based on time-weighted impacts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152" y="4793770"/>
            <a:ext cx="8758427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Considering the temporal information and dynamic impacts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Alleviating the bias through decayed time-weighted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727656" y="2076718"/>
                <a:ext cx="7927246" cy="13522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endPara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time of paper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𝑃𝑒𝑎𝑘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peak time of paper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decaying factor </a:t>
                </a: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6" y="2076718"/>
                <a:ext cx="7927246" cy="1352282"/>
              </a:xfrm>
              <a:prstGeom prst="roundRect">
                <a:avLst/>
              </a:prstGeom>
              <a:blipFill>
                <a:blip r:embed="rId3"/>
                <a:stretch>
                  <a:fillRect r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6E98187-4A64-4FC2-9B27-CC1321644B77}"/>
              </a:ext>
            </a:extLst>
          </p:cNvPr>
          <p:cNvSpPr/>
          <p:nvPr/>
        </p:nvSpPr>
        <p:spPr>
          <a:xfrm>
            <a:off x="90152" y="1454750"/>
            <a:ext cx="877249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Time-weighted impact</a:t>
            </a:r>
            <a:endParaRPr lang="en-US" altLang="zh-CN" sz="22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7DC0D-B083-4C1C-AF5A-BF052E7CC2DD}"/>
              </a:ext>
            </a:extLst>
          </p:cNvPr>
          <p:cNvSpPr/>
          <p:nvPr/>
        </p:nvSpPr>
        <p:spPr>
          <a:xfrm>
            <a:off x="90152" y="3598536"/>
            <a:ext cx="6767848" cy="76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Decaying with time only after the peak time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Each individual article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its own peak time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67A136-9D1A-4AFF-8B82-B80614A1C86B}"/>
                  </a:ext>
                </a:extLst>
              </p:cNvPr>
              <p:cNvSpPr/>
              <p:nvPr/>
            </p:nvSpPr>
            <p:spPr>
              <a:xfrm>
                <a:off x="4959413" y="2162790"/>
                <a:ext cx="1386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67A136-9D1A-4AFF-8B82-B80614A1C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13" y="2162790"/>
                <a:ext cx="1386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FC1ADF-989C-4135-9C28-BC0FD1C044C4}"/>
                  </a:ext>
                </a:extLst>
              </p:cNvPr>
              <p:cNvSpPr/>
              <p:nvPr/>
            </p:nvSpPr>
            <p:spPr>
              <a:xfrm>
                <a:off x="4959413" y="2478353"/>
                <a:ext cx="1386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FC1ADF-989C-4135-9C28-BC0FD1C0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13" y="2478353"/>
                <a:ext cx="138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CC9CE5-3A28-4649-8BA8-940D86A7CC4B}"/>
                  </a:ext>
                </a:extLst>
              </p:cNvPr>
              <p:cNvSpPr/>
              <p:nvPr/>
            </p:nvSpPr>
            <p:spPr>
              <a:xfrm>
                <a:off x="2286630" y="2168360"/>
                <a:ext cx="267278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𝑃𝑒𝑎𝑘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CC9CE5-3A28-4649-8BA8-940D86A7C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30" y="2168360"/>
                <a:ext cx="2672783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577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Ranking 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Our 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Ranking with Importance Assembling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Computation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Experimental Study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38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1838</Words>
  <Application>Microsoft Office PowerPoint</Application>
  <PresentationFormat>全屏显示(4:3)</PresentationFormat>
  <Paragraphs>356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 Unicode MS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Query Independent Scholarly Article Ranking</vt:lpstr>
      <vt:lpstr>Query Independent Scholarly Article Ranking</vt:lpstr>
      <vt:lpstr>Challenges</vt:lpstr>
      <vt:lpstr>Outline</vt:lpstr>
      <vt:lpstr>Why Weighted PageRank?</vt:lpstr>
      <vt:lpstr>Intuitions of Impacts of Articles</vt:lpstr>
      <vt:lpstr>When to Decay</vt:lpstr>
      <vt:lpstr>Our Time-Weighted PageRank</vt:lpstr>
      <vt:lpstr>Outline</vt:lpstr>
      <vt:lpstr>Why Importance Assembling?</vt:lpstr>
      <vt:lpstr>Ranking with Importance Assembling</vt:lpstr>
      <vt:lpstr>Importance Computation </vt:lpstr>
      <vt:lpstr>Outline</vt:lpstr>
      <vt:lpstr>Batch Algorithm batSARank</vt:lpstr>
      <vt:lpstr>Why Adopting Block-wise Method?</vt:lpstr>
      <vt:lpstr>Outline</vt:lpstr>
      <vt:lpstr>Incremental Algorithm incSARank</vt:lpstr>
      <vt:lpstr>Affected and Unaffected Area Analysis</vt:lpstr>
      <vt:lpstr>Time Complexity Analysis</vt:lpstr>
      <vt:lpstr>Outline</vt:lpstr>
      <vt:lpstr>Experimental Settings</vt:lpstr>
      <vt:lpstr>Experimental Settings</vt:lpstr>
      <vt:lpstr>Effectiveness with RECOM</vt:lpstr>
      <vt:lpstr>Effectiveness with PFCTN</vt:lpstr>
      <vt:lpstr>Efficiency</vt:lpstr>
      <vt:lpstr>Outline</vt:lpstr>
      <vt:lpstr>Summary</vt:lpstr>
      <vt:lpstr>PowerPoint 演示文稿</vt:lpstr>
      <vt:lpstr>Components Computation </vt:lpstr>
      <vt:lpstr>Components Computation </vt:lpstr>
      <vt:lpstr>Impacts of Parameters</vt:lpstr>
      <vt:lpstr>Impacts of Parameters 𝛼 and 𝛽</vt:lpstr>
      <vt:lpstr>SARank vs. DRank(exponentially decay directly)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2018-04-25T14:43:35Z</dcterms:created>
  <dcterms:modified xsi:type="dcterms:W3CDTF">2018-04-25T14:45:11Z</dcterms:modified>
</cp:coreProperties>
</file>