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56" r:id="rId2"/>
    <p:sldId id="325" r:id="rId3"/>
    <p:sldId id="326" r:id="rId4"/>
    <p:sldId id="277" r:id="rId5"/>
    <p:sldId id="262" r:id="rId6"/>
    <p:sldId id="303" r:id="rId7"/>
    <p:sldId id="304" r:id="rId8"/>
    <p:sldId id="340" r:id="rId9"/>
    <p:sldId id="318" r:id="rId10"/>
    <p:sldId id="269" r:id="rId11"/>
    <p:sldId id="329" r:id="rId12"/>
    <p:sldId id="330" r:id="rId13"/>
    <p:sldId id="319" r:id="rId14"/>
    <p:sldId id="300" r:id="rId15"/>
    <p:sldId id="289" r:id="rId16"/>
    <p:sldId id="320" r:id="rId17"/>
    <p:sldId id="294" r:id="rId18"/>
    <p:sldId id="339" r:id="rId19"/>
    <p:sldId id="336" r:id="rId20"/>
    <p:sldId id="321" r:id="rId21"/>
    <p:sldId id="266" r:id="rId22"/>
    <p:sldId id="334" r:id="rId23"/>
    <p:sldId id="273" r:id="rId24"/>
    <p:sldId id="323" r:id="rId25"/>
    <p:sldId id="295" r:id="rId26"/>
    <p:sldId id="322" r:id="rId27"/>
    <p:sldId id="265" r:id="rId28"/>
    <p:sldId id="260" r:id="rId29"/>
    <p:sldId id="331" r:id="rId30"/>
    <p:sldId id="332" r:id="rId31"/>
    <p:sldId id="296" r:id="rId32"/>
    <p:sldId id="297" r:id="rId33"/>
    <p:sldId id="298" r:id="rId34"/>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80"/>
    <a:srgbClr val="FFFFCC"/>
    <a:srgbClr val="FFFF99"/>
    <a:srgbClr val="496176"/>
    <a:srgbClr val="CC3300"/>
    <a:srgbClr val="0200D1"/>
    <a:srgbClr val="008CFF"/>
    <a:srgbClr val="0DD100"/>
    <a:srgbClr val="BD00D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132" autoAdjust="0"/>
    <p:restoredTop sz="70916" autoAdjust="0"/>
  </p:normalViewPr>
  <p:slideViewPr>
    <p:cSldViewPr snapToGrid="0">
      <p:cViewPr varScale="1">
        <p:scale>
          <a:sx n="71" d="100"/>
          <a:sy n="71" d="100"/>
        </p:scale>
        <p:origin x="-1576" y="-7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7" d="100"/>
          <a:sy n="57" d="100"/>
        </p:scale>
        <p:origin x="2832" y="6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BF073CA7-0534-4F37-9E51-FE9D184473E7}" type="datetimeFigureOut">
              <a:rPr lang="zh-CN" altLang="en-US" smtClean="0"/>
              <a:pPr/>
              <a:t>2018/4/25</a:t>
            </a:fld>
            <a:endParaRPr lang="zh-CN" altLang="en-US"/>
          </a:p>
        </p:txBody>
      </p:sp>
      <p:sp>
        <p:nvSpPr>
          <p:cNvPr id="4" name="页脚占位符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F679B3EF-10E8-4852-AC9C-AEC044ADDCB2}" type="slidenum">
              <a:rPr lang="zh-CN" altLang="en-US" smtClean="0"/>
              <a:pPr/>
              <a:t>‹#›</a:t>
            </a:fld>
            <a:endParaRPr lang="zh-CN" altLang="en-US"/>
          </a:p>
        </p:txBody>
      </p:sp>
    </p:spTree>
    <p:extLst>
      <p:ext uri="{BB962C8B-B14F-4D97-AF65-F5344CB8AC3E}">
        <p14:creationId xmlns:p14="http://schemas.microsoft.com/office/powerpoint/2010/main" xmlns="" val="298668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F7F84DAD-1327-457C-B86B-5EEEA1E09428}" type="datetimeFigureOut">
              <a:rPr lang="zh-CN" altLang="en-US" smtClean="0"/>
              <a:pPr/>
              <a:t>2018/4/25</a:t>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370C0641-2DEB-40A2-B0CA-D1CA65F3F53B}" type="slidenum">
              <a:rPr lang="zh-CN" altLang="en-US" smtClean="0"/>
              <a:pPr/>
              <a:t>‹#›</a:t>
            </a:fld>
            <a:endParaRPr lang="zh-CN" altLang="en-US"/>
          </a:p>
        </p:txBody>
      </p:sp>
    </p:spTree>
    <p:extLst>
      <p:ext uri="{BB962C8B-B14F-4D97-AF65-F5344CB8AC3E}">
        <p14:creationId xmlns:p14="http://schemas.microsoft.com/office/powerpoint/2010/main" xmlns="" val="2280995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a:t>My name is . Today I will be presenting our recent work on query independent scholarly article ranking, joint with my supervisor and other colleagues from </a:t>
            </a:r>
            <a:r>
              <a:rPr lang="en-US" altLang="zh-CN" sz="1200" baseline="0" dirty="0" err="1"/>
              <a:t>Beihang</a:t>
            </a:r>
            <a:r>
              <a:rPr lang="en-US" altLang="zh-CN" sz="1200" baseline="0" dirty="0"/>
              <a:t> Univ.</a:t>
            </a:r>
            <a:endParaRPr lang="zh-CN" altLang="en-US" sz="1200" dirty="0"/>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1</a:t>
            </a:fld>
            <a:endParaRPr lang="zh-CN" altLang="en-US"/>
          </a:p>
        </p:txBody>
      </p:sp>
    </p:spTree>
    <p:extLst>
      <p:ext uri="{BB962C8B-B14F-4D97-AF65-F5344CB8AC3E}">
        <p14:creationId xmlns:p14="http://schemas.microsoft.com/office/powerpoint/2010/main" xmlns="" val="3655233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baseline="0" dirty="0"/>
              <a:t>It is motivated from the cold start case that to rank newly published article. Since no citations is observed yet, only … fails to give a reasonable rank. On the other hand, venue </a:t>
            </a:r>
            <a:r>
              <a:rPr lang="en-US" altLang="zh-CN" dirty="0"/>
              <a:t>...</a:t>
            </a:r>
            <a:endParaRPr lang="en-US" altLang="zh-CN" baseline="0" dirty="0"/>
          </a:p>
          <a:p>
            <a:pPr marL="228600" indent="-228600">
              <a:buAutoNum type="arabicPeriod"/>
            </a:pPr>
            <a:r>
              <a:rPr lang="en-US" altLang="zh-CN" baseline="0" dirty="0"/>
              <a:t>The observation is that …</a:t>
            </a:r>
          </a:p>
          <a:p>
            <a:pPr marL="228600" indent="-228600">
              <a:buAutoNum type="arabicPeriod"/>
            </a:pPr>
            <a:r>
              <a:rPr lang="en-US" altLang="zh-CN" baseline="0" dirty="0"/>
              <a:t>To this end, our model assembles the … which compute the importance of article, venue and author respectively. These importance are assembled to produce the final article ranking</a:t>
            </a:r>
            <a:endParaRPr lang="en-US" altLang="zh-CN" dirty="0"/>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10</a:t>
            </a:fld>
            <a:endParaRPr lang="zh-CN" altLang="en-US"/>
          </a:p>
        </p:txBody>
      </p:sp>
    </p:spTree>
    <p:extLst>
      <p:ext uri="{BB962C8B-B14F-4D97-AF65-F5344CB8AC3E}">
        <p14:creationId xmlns:p14="http://schemas.microsoft.com/office/powerpoint/2010/main" xmlns="" val="3072587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a:t>In our model, the importance ... Intuitively, prestige favors …, and popularity favors ….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a:t>Given an article v published in venue k by authors t and u, we have importance of article v from citation component as in the middle... These importance are properly scaled, averaged and combined to produce the final ranking.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a:t>Next we’ll introduce the detail for three components to compute importance</a:t>
            </a:r>
            <a:endParaRPr lang="zh-CN" altLang="en-US" dirty="0"/>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11</a:t>
            </a:fld>
            <a:endParaRPr lang="zh-CN" altLang="en-US"/>
          </a:p>
        </p:txBody>
      </p:sp>
    </p:spTree>
    <p:extLst>
      <p:ext uri="{BB962C8B-B14F-4D97-AF65-F5344CB8AC3E}">
        <p14:creationId xmlns:p14="http://schemas.microsoft.com/office/powerpoint/2010/main" xmlns="" val="2108478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Citation component</a:t>
            </a:r>
            <a:r>
              <a:rPr lang="en-US" altLang="zh-CN" baseline="0" dirty="0"/>
              <a:t> computes the importance of articles using the citation information</a:t>
            </a:r>
          </a:p>
          <a:p>
            <a:pPr marL="228600" indent="-228600">
              <a:buAutoNum type="arabicPeriod"/>
            </a:pPr>
            <a:r>
              <a:rPr lang="en-US" altLang="zh-CN" baseline="0" dirty="0"/>
              <a:t>a citation graph is firstly constructed that a node denotes an article and a directed edge denotes a citation relationship</a:t>
            </a:r>
          </a:p>
          <a:p>
            <a:pPr marL="228600" indent="-228600">
              <a:buAutoNum type="arabicPeriod"/>
            </a:pPr>
            <a:r>
              <a:rPr lang="en-US" altLang="zh-CN" baseline="0" dirty="0"/>
              <a:t>The prestige of articles is derived by applying </a:t>
            </a:r>
            <a:r>
              <a:rPr lang="en-US" altLang="zh-CN" baseline="0" dirty="0" err="1"/>
              <a:t>TWPageRank</a:t>
            </a:r>
            <a:r>
              <a:rPr lang="en-US" altLang="zh-CN" baseline="0" dirty="0"/>
              <a:t> on the citation graph, and each article v is assigned the corresponding </a:t>
            </a:r>
            <a:r>
              <a:rPr lang="en-US" altLang="zh-CN" baseline="0" dirty="0" err="1"/>
              <a:t>TWPageRank</a:t>
            </a:r>
            <a:r>
              <a:rPr lang="en-US" altLang="zh-CN" baseline="0" dirty="0"/>
              <a:t> score as its prestige</a:t>
            </a:r>
          </a:p>
          <a:p>
            <a:pPr marL="228600" indent="-228600">
              <a:buAutoNum type="arabicPeriod"/>
            </a:pPr>
            <a:r>
              <a:rPr lang="en-US" altLang="zh-CN" baseline="0" dirty="0"/>
              <a:t>The popularity of an article is .., defined as the equation, where T0 is …</a:t>
            </a:r>
          </a:p>
          <a:p>
            <a:pPr marL="228600" indent="-228600">
              <a:buAutoNum type="arabicPeriod"/>
            </a:pPr>
            <a:r>
              <a:rPr lang="en-US" altLang="zh-CN" baseline="0" dirty="0"/>
              <a:t>The venue component … of citation component</a:t>
            </a:r>
          </a:p>
          <a:p>
            <a:pPr marL="228600" indent="-228600">
              <a:buAutoNum type="arabicPeriod"/>
            </a:pPr>
            <a:r>
              <a:rPr lang="en-US" altLang="zh-CN" baseline="0" dirty="0"/>
              <a:t>As for the author component, the author citation graph is very expensive to construct. Alternatively, we use the average …</a:t>
            </a:r>
          </a:p>
          <a:p>
            <a:endParaRPr lang="en-US" altLang="zh-CN" baseline="0" dirty="0"/>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12</a:t>
            </a:fld>
            <a:endParaRPr lang="zh-CN" altLang="en-US"/>
          </a:p>
        </p:txBody>
      </p:sp>
    </p:spTree>
    <p:extLst>
      <p:ext uri="{BB962C8B-B14F-4D97-AF65-F5344CB8AC3E}">
        <p14:creationId xmlns:p14="http://schemas.microsoft.com/office/powerpoint/2010/main" xmlns="" val="677985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We next introduce our efficient batch algorithm for ranking computation</a:t>
            </a:r>
            <a:endParaRPr lang="zh-CN" altLang="en-US" dirty="0"/>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13</a:t>
            </a:fld>
            <a:endParaRPr lang="zh-CN" altLang="en-US"/>
          </a:p>
        </p:txBody>
      </p:sp>
    </p:spTree>
    <p:extLst>
      <p:ext uri="{BB962C8B-B14F-4D97-AF65-F5344CB8AC3E}">
        <p14:creationId xmlns:p14="http://schemas.microsoft.com/office/powerpoint/2010/main" xmlns="" val="1326727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sz="1200" b="0" i="0" u="none" strike="noStrike" kern="1200" baseline="0" dirty="0">
                <a:solidFill>
                  <a:schemeClr val="tx1"/>
                </a:solidFill>
                <a:latin typeface="+mn-lt"/>
                <a:ea typeface="+mn-ea"/>
                <a:cs typeface="+mn-cs"/>
              </a:rPr>
              <a:t>Recall that the importance…</a:t>
            </a:r>
          </a:p>
          <a:p>
            <a:pPr marL="228600" indent="-228600">
              <a:buAutoNum type="arabicPeriod"/>
            </a:pPr>
            <a:r>
              <a:rPr lang="en-US" altLang="zh-CN" dirty="0"/>
              <a:t>For popularity computation, …</a:t>
            </a:r>
          </a:p>
          <a:p>
            <a:pPr marL="228600" indent="-228600">
              <a:buAutoNum type="arabicPeriod"/>
            </a:pPr>
            <a:r>
              <a:rPr lang="en-US" altLang="zh-CN" sz="1200" b="0" i="0" u="none" strike="noStrike" kern="1200" baseline="0" dirty="0">
                <a:solidFill>
                  <a:schemeClr val="tx1"/>
                </a:solidFill>
                <a:latin typeface="+mn-lt"/>
                <a:ea typeface="+mn-ea"/>
                <a:cs typeface="+mn-cs"/>
              </a:rPr>
              <a:t>For prestige computation, the prestige of articles and venues is computed by </a:t>
            </a:r>
            <a:r>
              <a:rPr lang="en-US" altLang="zh-CN" sz="1200" b="0" i="0" u="none" strike="noStrike" kern="1200" baseline="0" dirty="0" err="1">
                <a:solidFill>
                  <a:schemeClr val="tx1"/>
                </a:solidFill>
                <a:latin typeface="+mn-lt"/>
                <a:ea typeface="+mn-ea"/>
                <a:cs typeface="+mn-cs"/>
              </a:rPr>
              <a:t>TWPageRank</a:t>
            </a:r>
            <a:r>
              <a:rPr lang="en-US" altLang="zh-CN" sz="1200" b="0" i="0" u="none" strike="noStrike" kern="1200" baseline="0" dirty="0">
                <a:solidFill>
                  <a:schemeClr val="tx1"/>
                </a:solidFill>
                <a:latin typeface="+mn-lt"/>
                <a:ea typeface="+mn-ea"/>
                <a:cs typeface="+mn-cs"/>
              </a:rPr>
              <a:t> on citation and venue graphs, which is usually computed …</a:t>
            </a:r>
          </a:p>
          <a:p>
            <a:pPr marL="228600" indent="-228600">
              <a:buAutoNum type="arabicPeriod"/>
            </a:pPr>
            <a:r>
              <a:rPr lang="en-US" altLang="zh-CN" sz="1200" b="0" i="0" u="none" strike="noStrike" kern="1200" baseline="0" dirty="0">
                <a:solidFill>
                  <a:schemeClr val="tx1"/>
                </a:solidFill>
                <a:latin typeface="+mn-lt"/>
                <a:ea typeface="+mn-ea"/>
                <a:cs typeface="+mn-cs"/>
              </a:rPr>
              <a:t>Hence, we adopt... The main idea of the block-wise computation is that each strongly connected component (SCC) of the graph is treated as a block, and blocks are processed one by one following the topological order of the block-wise graph</a:t>
            </a:r>
          </a:p>
          <a:p>
            <a:pPr marL="228600" indent="-228600">
              <a:buAutoNum type="arabicPeriod"/>
            </a:pPr>
            <a:r>
              <a:rPr lang="en-US" altLang="zh-CN" sz="1200" b="0" i="0" u="none" strike="noStrike" kern="1200" baseline="0" dirty="0">
                <a:solidFill>
                  <a:schemeClr val="tx1"/>
                </a:solidFill>
                <a:latin typeface="+mn-lt"/>
                <a:ea typeface="+mn-ea"/>
                <a:cs typeface="+mn-cs"/>
              </a:rPr>
              <a:t>By these, the …</a:t>
            </a:r>
          </a:p>
          <a:p>
            <a:pPr marL="228600" indent="-228600">
              <a:buAutoNum type="arabicPeriod"/>
            </a:pPr>
            <a:endParaRPr lang="en-US" altLang="zh-CN" dirty="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14</a:t>
            </a:fld>
            <a:endParaRPr lang="zh-CN" altLang="en-US"/>
          </a:p>
        </p:txBody>
      </p:sp>
    </p:spTree>
    <p:extLst>
      <p:ext uri="{BB962C8B-B14F-4D97-AF65-F5344CB8AC3E}">
        <p14:creationId xmlns:p14="http://schemas.microsoft.com/office/powerpoint/2010/main" xmlns="" val="1502091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We next answer why adopting block-wise method. </a:t>
            </a:r>
            <a:r>
              <a:rPr lang="en-US" altLang="zh-CN" baseline="0" dirty="0"/>
              <a:t>Observe that, </a:t>
            </a:r>
            <a:r>
              <a:rPr lang="en-US" altLang="zh-CN" sz="1200" b="0" i="0" u="none" strike="noStrike" kern="1200" baseline="0" dirty="0">
                <a:solidFill>
                  <a:schemeClr val="tx1"/>
                </a:solidFill>
                <a:latin typeface="+mn-lt"/>
                <a:ea typeface="+mn-ea"/>
                <a:cs typeface="+mn-cs"/>
              </a:rPr>
              <a:t>citations …, that is, an article only cites those published earlier. and the SCC edge ratio which are edges inside </a:t>
            </a:r>
            <a:r>
              <a:rPr lang="en-US" altLang="zh-CN" sz="1200" b="0" i="0" u="none" strike="noStrike" kern="1200" baseline="0" dirty="0" err="1">
                <a:solidFill>
                  <a:schemeClr val="tx1"/>
                </a:solidFill>
                <a:latin typeface="+mn-lt"/>
                <a:ea typeface="+mn-ea"/>
                <a:cs typeface="+mn-cs"/>
              </a:rPr>
              <a:t>sccs</a:t>
            </a:r>
            <a:r>
              <a:rPr lang="en-US" altLang="zh-CN" sz="1200" b="0" i="0" u="none" strike="noStrike" kern="1200" baseline="0" dirty="0">
                <a:solidFill>
                  <a:schemeClr val="tx1"/>
                </a:solidFill>
                <a:latin typeface="+mn-lt"/>
                <a:ea typeface="+mn-ea"/>
                <a:cs typeface="+mn-cs"/>
              </a:rPr>
              <a:t> is essentially …</a:t>
            </a:r>
          </a:p>
          <a:p>
            <a:pPr marL="228600" indent="-228600">
              <a:buAutoNum type="arabicPeriod"/>
            </a:pPr>
            <a:r>
              <a:rPr lang="en-US" altLang="zh-CN" dirty="0"/>
              <a:t>To verify this observation, we also collect the statistics of citation/venue graphs and Web graphs. As we can see in the table, the </a:t>
            </a:r>
            <a:r>
              <a:rPr lang="en-US" altLang="zh-CN" dirty="0" err="1"/>
              <a:t>scc</a:t>
            </a:r>
            <a:r>
              <a:rPr lang="en-US" altLang="zh-CN" baseline="0" dirty="0"/>
              <a:t> edge ratios are greater than 59% in web graphs while that are less than 3% in citation and venue graphs.</a:t>
            </a:r>
          </a:p>
          <a:p>
            <a:pPr marL="228600" indent="-228600">
              <a:buAutoNum type="arabicPeriod"/>
            </a:pPr>
            <a:r>
              <a:rPr lang="en-US" altLang="zh-CN" dirty="0"/>
              <a:t>Taking the iteration</a:t>
            </a:r>
            <a:r>
              <a:rPr lang="en-US" altLang="zh-CN" baseline="0" dirty="0"/>
              <a:t> times t=100…</a:t>
            </a:r>
          </a:p>
          <a:p>
            <a:pPr marL="228600" indent="-228600">
              <a:buAutoNum type="arabicPeriod"/>
            </a:pPr>
            <a:r>
              <a:rPr lang="en-US" altLang="zh-CN" baseline="0" dirty="0"/>
              <a:t>The block-wise method is proposed for web graph, but based on our statistics, it is a good choice for TWPR on scholarly data</a:t>
            </a:r>
            <a:endParaRPr lang="zh-CN" altLang="en-US" dirty="0"/>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15</a:t>
            </a:fld>
            <a:endParaRPr lang="zh-CN" altLang="en-US"/>
          </a:p>
        </p:txBody>
      </p:sp>
    </p:spTree>
    <p:extLst>
      <p:ext uri="{BB962C8B-B14F-4D97-AF65-F5344CB8AC3E}">
        <p14:creationId xmlns:p14="http://schemas.microsoft.com/office/powerpoint/2010/main" xmlns="" val="2431477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baseline="0" dirty="0"/>
              <a:t>Considering the dynamic nature of scholarly data, we also propose an incremental algorithm for dynamic ranking computation.</a:t>
            </a:r>
            <a:endParaRPr lang="zh-CN" altLang="en-US" dirty="0"/>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16</a:t>
            </a:fld>
            <a:endParaRPr lang="zh-CN" altLang="en-US"/>
          </a:p>
        </p:txBody>
      </p:sp>
    </p:spTree>
    <p:extLst>
      <p:ext uri="{BB962C8B-B14F-4D97-AF65-F5344CB8AC3E}">
        <p14:creationId xmlns:p14="http://schemas.microsoft.com/office/powerpoint/2010/main" xmlns="" val="2382213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For </a:t>
            </a:r>
            <a:r>
              <a:rPr lang="en-US" altLang="zh-CN" baseline="0" dirty="0"/>
              <a:t>scholarly data. First, ... second, …, in the sense that</a:t>
            </a:r>
            <a:r>
              <a:rPr lang="en-US" altLang="zh-CN" sz="1200" b="0" i="0" u="none" strike="noStrike" kern="1200" baseline="0" dirty="0">
                <a:solidFill>
                  <a:schemeClr val="tx1"/>
                </a:solidFill>
                <a:latin typeface="+mn-lt"/>
                <a:ea typeface="+mn-ea"/>
                <a:cs typeface="+mn-cs"/>
              </a:rPr>
              <a:t> an article only cites those published earlier.</a:t>
            </a:r>
            <a:endParaRPr lang="en-US" altLang="zh-CN" baseline="0" dirty="0"/>
          </a:p>
          <a:p>
            <a:pPr marL="228600" indent="-228600">
              <a:buAutoNum type="arabicPeriod"/>
            </a:pPr>
            <a:r>
              <a:rPr lang="en-US" altLang="zh-CN" baseline="0" dirty="0"/>
              <a:t>As a result, given an update…</a:t>
            </a:r>
          </a:p>
          <a:p>
            <a:pPr marL="228600" indent="-228600">
              <a:buAutoNum type="arabicPeriod"/>
            </a:pPr>
            <a:r>
              <a:rPr lang="en-US" altLang="zh-CN" baseline="0" dirty="0"/>
              <a:t>That is, for data structures </a:t>
            </a:r>
            <a:r>
              <a:rPr lang="en-US" altLang="zh-CN" baseline="0" dirty="0" err="1"/>
              <a:t>maintainance</a:t>
            </a:r>
            <a:r>
              <a:rPr lang="en-US" altLang="zh-CN" baseline="0" dirty="0"/>
              <a:t>, only…</a:t>
            </a:r>
            <a:endParaRPr lang="en-US" altLang="zh-CN" dirty="0"/>
          </a:p>
          <a:p>
            <a:pPr marL="228600" indent="-228600">
              <a:buAutoNum type="arabicPeriod"/>
            </a:pPr>
            <a:r>
              <a:rPr lang="en-US" altLang="zh-CN" dirty="0"/>
              <a:t>For popularity computation, it is convenient to maintain dynamically, we only need to …</a:t>
            </a:r>
            <a:endParaRPr lang="en-US" altLang="zh-CN" baseline="0" dirty="0"/>
          </a:p>
          <a:p>
            <a:pPr marL="228600" indent="-228600">
              <a:buAutoNum type="arabicPeriod"/>
            </a:pPr>
            <a:r>
              <a:rPr lang="en-US" altLang="zh-CN" baseline="0" dirty="0"/>
              <a:t>On the other hand, we propose an incremental TWPR algorithm for prestige computation, which ...</a:t>
            </a:r>
            <a:endParaRPr lang="en-US" altLang="zh-CN" dirty="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17</a:t>
            </a:fld>
            <a:endParaRPr lang="zh-CN" altLang="en-US"/>
          </a:p>
        </p:txBody>
      </p:sp>
    </p:spTree>
    <p:extLst>
      <p:ext uri="{BB962C8B-B14F-4D97-AF65-F5344CB8AC3E}">
        <p14:creationId xmlns:p14="http://schemas.microsoft.com/office/powerpoint/2010/main" xmlns="" val="400402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next introduce</a:t>
            </a:r>
            <a:r>
              <a:rPr lang="en-US" altLang="zh-CN" baseline="0" dirty="0"/>
              <a:t> how t</a:t>
            </a:r>
            <a:r>
              <a:rPr lang="en-US" altLang="zh-CN" dirty="0"/>
              <a:t>o find</a:t>
            </a:r>
            <a:r>
              <a:rPr lang="en-US" altLang="zh-CN" baseline="0" dirty="0"/>
              <a:t> the affected area. Given an update , first, … are affected. Second, …are affected. For example, here the node x has a change of peak time, which makes the weight of the edge (y, x) change, so the node y belongs to the affected area. Third, … are also affected. Finally, And the rest …</a:t>
            </a:r>
          </a:p>
          <a:p>
            <a:endParaRPr lang="zh-CN" altLang="en-US" dirty="0"/>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18</a:t>
            </a:fld>
            <a:endParaRPr lang="zh-CN" altLang="en-US"/>
          </a:p>
        </p:txBody>
      </p:sp>
    </p:spTree>
    <p:extLst>
      <p:ext uri="{BB962C8B-B14F-4D97-AF65-F5344CB8AC3E}">
        <p14:creationId xmlns:p14="http://schemas.microsoft.com/office/powerpoint/2010/main" xmlns="" val="4225904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incremental</a:t>
            </a:r>
            <a:r>
              <a:rPr lang="en-US" altLang="zh-CN" baseline="0" dirty="0"/>
              <a:t> algorithm is more efficient</a:t>
            </a:r>
          </a:p>
          <a:p>
            <a:r>
              <a:rPr lang="en-US" altLang="zh-CN" baseline="0" dirty="0"/>
              <a:t>Specifically, for data structure maintenance, it saves O(V plus E) time which is about 90% of computation in batch algorithm, here V constitute </a:t>
            </a:r>
            <a:r>
              <a:rPr lang="en-US" altLang="zh-CN" baseline="0" dirty="0" err="1"/>
              <a:t>Va</a:t>
            </a:r>
            <a:r>
              <a:rPr lang="en-US" altLang="zh-CN" baseline="0" dirty="0"/>
              <a:t> and </a:t>
            </a:r>
            <a:r>
              <a:rPr lang="en-US" altLang="zh-CN" baseline="0" dirty="0" err="1"/>
              <a:t>Vb</a:t>
            </a:r>
            <a:r>
              <a:rPr lang="en-US" altLang="zh-CN" baseline="0" dirty="0"/>
              <a:t> and E </a:t>
            </a:r>
            <a:r>
              <a:rPr lang="en-US" altLang="zh-CN" baseline="0" dirty="0" err="1"/>
              <a:t>constitude</a:t>
            </a:r>
            <a:r>
              <a:rPr lang="en-US" altLang="zh-CN" baseline="0" dirty="0"/>
              <a:t> </a:t>
            </a:r>
            <a:r>
              <a:rPr lang="en-US" altLang="zh-CN" baseline="0" dirty="0" err="1"/>
              <a:t>Ea</a:t>
            </a:r>
            <a:r>
              <a:rPr lang="en-US" altLang="zh-CN" baseline="0" dirty="0"/>
              <a:t> </a:t>
            </a:r>
            <a:r>
              <a:rPr lang="en-US" altLang="zh-CN" baseline="0" dirty="0" err="1"/>
              <a:t>Eab</a:t>
            </a:r>
            <a:r>
              <a:rPr lang="en-US" altLang="zh-CN" baseline="0" dirty="0"/>
              <a:t> </a:t>
            </a:r>
            <a:r>
              <a:rPr lang="en-US" altLang="zh-CN" baseline="0" dirty="0" err="1"/>
              <a:t>Eb</a:t>
            </a:r>
            <a:endParaRPr lang="en-US" altLang="zh-CN"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For popularity computation, it saves O(E) time which also account for about 90%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For prestige computation, it saves O(E subscript a plus E subscript ab) time, which account for about 30% of total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t>All these are done at an extra cost of O(V) space</a:t>
            </a:r>
          </a:p>
          <a:p>
            <a:endParaRPr lang="zh-CN" altLang="en-US" dirty="0"/>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19</a:t>
            </a:fld>
            <a:endParaRPr lang="zh-CN" altLang="en-US"/>
          </a:p>
        </p:txBody>
      </p:sp>
    </p:spTree>
    <p:extLst>
      <p:ext uri="{BB962C8B-B14F-4D97-AF65-F5344CB8AC3E}">
        <p14:creationId xmlns:p14="http://schemas.microsoft.com/office/powerpoint/2010/main" xmlns="" val="1512112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The goal of this work is giving a static ranking based on the scholarly data only, regardless of the query. Such a ranking plays …, also for search engines ... </a:t>
            </a:r>
            <a:endParaRPr lang="zh-CN" altLang="en-US" dirty="0"/>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2</a:t>
            </a:fld>
            <a:endParaRPr lang="zh-CN" altLang="en-US"/>
          </a:p>
        </p:txBody>
      </p:sp>
    </p:spTree>
    <p:extLst>
      <p:ext uri="{BB962C8B-B14F-4D97-AF65-F5344CB8AC3E}">
        <p14:creationId xmlns:p14="http://schemas.microsoft.com/office/powerpoint/2010/main" xmlns="" val="2255349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We next present the experimental results</a:t>
            </a:r>
            <a:endParaRPr lang="en-US" altLang="zh-CN" baseline="0" dirty="0"/>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20</a:t>
            </a:fld>
            <a:endParaRPr lang="zh-CN" altLang="en-US"/>
          </a:p>
        </p:txBody>
      </p:sp>
    </p:spTree>
    <p:extLst>
      <p:ext uri="{BB962C8B-B14F-4D97-AF65-F5344CB8AC3E}">
        <p14:creationId xmlns:p14="http://schemas.microsoft.com/office/powerpoint/2010/main" xmlns="" val="977724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we first introduce</a:t>
            </a:r>
            <a:r>
              <a:rPr lang="en-US" altLang="zh-CN" baseline="0" dirty="0"/>
              <a:t> the experimental settings.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b="0" i="0" u="none" strike="noStrike" kern="1200" baseline="0" dirty="0">
                <a:solidFill>
                  <a:schemeClr val="tx1"/>
                </a:solidFill>
                <a:latin typeface="+mn-lt"/>
                <a:ea typeface="+mn-ea"/>
                <a:cs typeface="+mn-cs"/>
              </a:rPr>
              <a:t>We chose three datasets to test our approach</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a:t>and the metric is pairwise accuracy, which is the number of agreed pairs over the number of all pairs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a:t>We compared our approach with three methods. </a:t>
            </a:r>
            <a:r>
              <a:rPr lang="en-US" altLang="zh-CN" baseline="0" dirty="0" err="1"/>
              <a:t>PRank</a:t>
            </a:r>
            <a:r>
              <a:rPr lang="en-US" altLang="zh-CN" baseline="0" dirty="0"/>
              <a:t> uses PageRank… the other 2 are based on heterogeneous information</a:t>
            </a:r>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21</a:t>
            </a:fld>
            <a:endParaRPr lang="zh-CN" altLang="en-US"/>
          </a:p>
        </p:txBody>
      </p:sp>
    </p:spTree>
    <p:extLst>
      <p:ext uri="{BB962C8B-B14F-4D97-AF65-F5344CB8AC3E}">
        <p14:creationId xmlns:p14="http://schemas.microsoft.com/office/powerpoint/2010/main" xmlns="" val="20655791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sz="1200" b="0" i="0" u="none" strike="noStrike" kern="1200" baseline="0" dirty="0">
                <a:solidFill>
                  <a:schemeClr val="tx1"/>
                </a:solidFill>
                <a:latin typeface="+mn-lt"/>
                <a:ea typeface="+mn-ea"/>
                <a:cs typeface="+mn-cs"/>
              </a:rPr>
              <a:t>We constructed two sets of ground-truth, which are article pairs with importance orders</a:t>
            </a:r>
          </a:p>
          <a:p>
            <a:pPr marL="228600" indent="-228600">
              <a:buAutoNum type="arabicPeriod"/>
            </a:pPr>
            <a:r>
              <a:rPr lang="en-US" altLang="zh-CN" dirty="0"/>
              <a:t>It is hard to evaluate the ranking fairly for all methods. We further develop </a:t>
            </a:r>
            <a:r>
              <a:rPr lang="en-US" altLang="zh-CN" dirty="0" err="1"/>
              <a:t>pfctn</a:t>
            </a:r>
            <a:r>
              <a:rPr lang="en-US" altLang="zh-CN" dirty="0"/>
              <a:t>, … , namely splitting year</a:t>
            </a:r>
          </a:p>
          <a:p>
            <a:pPr marL="228600" indent="-228600">
              <a:buAutoNum type="arabicPeriod"/>
            </a:pPr>
            <a:r>
              <a:rPr lang="en-US" altLang="zh-CN" dirty="0"/>
              <a:t>For fair evaluation, we … and we believe … equally to the importance of articles</a:t>
            </a:r>
          </a:p>
          <a:p>
            <a:pPr marL="228600" indent="-228600">
              <a:buAutoNum type="arabicPeriod"/>
            </a:pPr>
            <a:r>
              <a:rPr lang="en-US" altLang="zh-CN" dirty="0"/>
              <a:t>Divide each dataset into two parts with a </a:t>
            </a:r>
            <a:r>
              <a:rPr lang="en-US" altLang="zh-CN" dirty="0">
                <a:solidFill>
                  <a:srgbClr val="C00000"/>
                </a:solidFill>
              </a:rPr>
              <a:t>splitting year, and use the data after the splitting year to count future citation. Then the same period of time before the splitting year are used to count past citations.</a:t>
            </a:r>
            <a:endParaRPr lang="en-US" altLang="zh-CN" dirty="0"/>
          </a:p>
          <a:p>
            <a:pPr marL="228600" indent="-228600">
              <a:buAutoNum type="arabicPeriod"/>
            </a:pPr>
            <a:r>
              <a:rPr lang="en-US" altLang="zh-CN" dirty="0"/>
              <a:t>Moreover, articles in the same pairs …</a:t>
            </a:r>
          </a:p>
          <a:p>
            <a:pPr marL="228600" indent="-228600">
              <a:buAutoNum type="arabicPeriod"/>
            </a:pPr>
            <a:r>
              <a:rPr lang="en-US" altLang="zh-CN" dirty="0"/>
              <a:t>Finally, articles with…</a:t>
            </a:r>
            <a:endParaRPr lang="zh-CN" altLang="en-US" dirty="0"/>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22</a:t>
            </a:fld>
            <a:endParaRPr lang="zh-CN" altLang="en-US"/>
          </a:p>
        </p:txBody>
      </p:sp>
    </p:spTree>
    <p:extLst>
      <p:ext uri="{BB962C8B-B14F-4D97-AF65-F5344CB8AC3E}">
        <p14:creationId xmlns:p14="http://schemas.microsoft.com/office/powerpoint/2010/main" xmlns="" val="2401858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In the first set of our tests,</a:t>
            </a:r>
            <a:r>
              <a:rPr lang="en-US" altLang="zh-CN" baseline="0" dirty="0"/>
              <a:t> we used </a:t>
            </a:r>
            <a:r>
              <a:rPr lang="en-US" altLang="zh-CN" baseline="0" dirty="0" err="1"/>
              <a:t>benchm</a:t>
            </a:r>
            <a:r>
              <a:rPr lang="en-US" altLang="zh-CN" baseline="0" dirty="0"/>
              <a:t> RECOM to evaluate the effectiveness of our approach, the results of </a:t>
            </a:r>
            <a:r>
              <a:rPr lang="en-US" altLang="zh-CN" baseline="0" dirty="0" err="1"/>
              <a:t>pairacc</a:t>
            </a:r>
            <a:r>
              <a:rPr lang="en-US" altLang="zh-CN" baseline="0" dirty="0"/>
              <a:t> are shown in the table. As we can see, </a:t>
            </a:r>
            <a:r>
              <a:rPr lang="en-US" altLang="zh-CN" baseline="0" dirty="0" err="1"/>
              <a:t>SARank</a:t>
            </a:r>
            <a:r>
              <a:rPr lang="en-US" altLang="zh-CN" baseline="0" dirty="0"/>
              <a:t> consistently ranks better with RECOM</a:t>
            </a:r>
            <a:endParaRPr lang="zh-CN" altLang="en-US" dirty="0"/>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23</a:t>
            </a:fld>
            <a:endParaRPr lang="zh-CN" altLang="en-US"/>
          </a:p>
        </p:txBody>
      </p:sp>
    </p:spTree>
    <p:extLst>
      <p:ext uri="{BB962C8B-B14F-4D97-AF65-F5344CB8AC3E}">
        <p14:creationId xmlns:p14="http://schemas.microsoft.com/office/powerpoint/2010/main" xmlns="" val="730694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We then used</a:t>
            </a:r>
            <a:r>
              <a:rPr lang="en-US" altLang="zh-CN" baseline="0" dirty="0"/>
              <a:t> benchmark </a:t>
            </a:r>
            <a:r>
              <a:rPr lang="en-US" altLang="zh-CN" baseline="0" dirty="0" err="1"/>
              <a:t>pfctn</a:t>
            </a:r>
            <a:r>
              <a:rPr lang="en-US" altLang="zh-CN" baseline="0" dirty="0"/>
              <a:t> to evaluate the effectiveness. Here we only show the results on MAG dataset as examples.</a:t>
            </a:r>
          </a:p>
          <a:p>
            <a:pPr marL="228600" indent="-228600">
              <a:buAutoNum type="arabicPeriod"/>
            </a:pPr>
            <a:r>
              <a:rPr lang="en-US" altLang="zh-CN" dirty="0"/>
              <a:t>we varied three factors, the length of past and future period, by varying the splitting year.  the number of published years of articles, and the difference of past and futures citation counts. For last 2 factors, we fixed the splitting year to default value and for all test, only the data before splitting year are used for ranking. </a:t>
            </a:r>
          </a:p>
          <a:p>
            <a:pPr marL="228600" indent="-228600">
              <a:buAutoNum type="arabicPeriod"/>
            </a:pPr>
            <a:r>
              <a:rPr lang="en-US" altLang="zh-CN" baseline="0" dirty="0"/>
              <a:t>Our algorithms improve the </a:t>
            </a:r>
            <a:r>
              <a:rPr lang="en-US" altLang="zh-CN" baseline="0" dirty="0" err="1"/>
              <a:t>pairacc</a:t>
            </a:r>
            <a:r>
              <a:rPr lang="en-US" altLang="zh-CN" baseline="0" dirty="0"/>
              <a:t> by 2 to 23 </a:t>
            </a:r>
            <a:r>
              <a:rPr lang="en-US" altLang="zh-CN" baseline="0" dirty="0" err="1"/>
              <a:t>percents</a:t>
            </a:r>
            <a:endParaRPr lang="zh-CN" altLang="en-US" dirty="0"/>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24</a:t>
            </a:fld>
            <a:endParaRPr lang="zh-CN" altLang="en-US"/>
          </a:p>
        </p:txBody>
      </p:sp>
    </p:spTree>
    <p:extLst>
      <p:ext uri="{BB962C8B-B14F-4D97-AF65-F5344CB8AC3E}">
        <p14:creationId xmlns:p14="http://schemas.microsoft.com/office/powerpoint/2010/main" xmlns="" val="3854484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also evaluate the efficiency. </a:t>
            </a:r>
            <a:r>
              <a:rPr lang="en-US" altLang="zh-CN" baseline="0" dirty="0"/>
              <a:t>our incremental algorithm for TWPR is 2.5, 4.1 times faster than batch algorithm and power computation. Our incremental algorithm for ranking computation is 2, 3, 4.4, 245 times faster than our batch algorithm, power computation, Frank and </a:t>
            </a:r>
            <a:r>
              <a:rPr lang="en-US" altLang="zh-CN" baseline="0" dirty="0" err="1"/>
              <a:t>Hrank</a:t>
            </a:r>
            <a:r>
              <a:rPr lang="en-US" altLang="zh-CN" baseline="0" dirty="0"/>
              <a:t>, respectively.</a:t>
            </a:r>
            <a:endParaRPr lang="en-US" altLang="zh-CN" dirty="0"/>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25</a:t>
            </a:fld>
            <a:endParaRPr lang="zh-CN" altLang="en-US"/>
          </a:p>
        </p:txBody>
      </p:sp>
    </p:spTree>
    <p:extLst>
      <p:ext uri="{BB962C8B-B14F-4D97-AF65-F5344CB8AC3E}">
        <p14:creationId xmlns:p14="http://schemas.microsoft.com/office/powerpoint/2010/main" xmlns="" val="25197098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baseline="0" dirty="0"/>
              <a:t>We close this talk with a brief summary.</a:t>
            </a:r>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26</a:t>
            </a:fld>
            <a:endParaRPr lang="zh-CN" altLang="en-US"/>
          </a:p>
        </p:txBody>
      </p:sp>
    </p:spTree>
    <p:extLst>
      <p:ext uri="{BB962C8B-B14F-4D97-AF65-F5344CB8AC3E}">
        <p14:creationId xmlns:p14="http://schemas.microsoft.com/office/powerpoint/2010/main" xmlns="" val="235322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In this work, we [proposing</a:t>
            </a:r>
            <a:r>
              <a:rPr lang="en-US" altLang="zh-CN" baseline="0" dirty="0"/>
              <a:t> …], by TWPR algorithm and importance assembling. </a:t>
            </a:r>
          </a:p>
          <a:p>
            <a:pPr marL="228600" indent="-228600">
              <a:buAutoNum type="arabicPeriod"/>
            </a:pPr>
            <a:r>
              <a:rPr lang="en-US" altLang="zh-CN" baseline="0" dirty="0"/>
              <a:t>we propose efficient batch and incremental algorithms. The batch algorithm exploits block wise computation for TWPR. And the incremental algorithm is based on …</a:t>
            </a:r>
          </a:p>
          <a:p>
            <a:pPr marL="228600" indent="-228600">
              <a:buAutoNum type="arabicPeriod"/>
            </a:pPr>
            <a:r>
              <a:rPr lang="en-US" altLang="zh-CN" baseline="0" dirty="0"/>
              <a:t>We </a:t>
            </a:r>
            <a:r>
              <a:rPr lang="en-US" altLang="zh-CN" sz="1200" b="0" i="0" u="none" strike="noStrike" kern="1200" baseline="0" dirty="0">
                <a:solidFill>
                  <a:schemeClr val="tx1"/>
                </a:solidFill>
                <a:latin typeface="+mn-lt"/>
                <a:ea typeface="+mn-ea"/>
                <a:cs typeface="+mn-cs"/>
              </a:rPr>
              <a:t>conduct an experimental study to illustrate the effectiveness and efficiency. We construct a new benchmark for scholarly article ranking evaluation. we will make it public and encourage use and comments</a:t>
            </a:r>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27</a:t>
            </a:fld>
            <a:endParaRPr lang="zh-CN" altLang="en-US"/>
          </a:p>
        </p:txBody>
      </p:sp>
    </p:spTree>
    <p:extLst>
      <p:ext uri="{BB962C8B-B14F-4D97-AF65-F5344CB8AC3E}">
        <p14:creationId xmlns:p14="http://schemas.microsoft.com/office/powerpoint/2010/main" xmlns="" val="16491791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Question?</a:t>
            </a:r>
            <a:endParaRPr lang="zh-CN" altLang="en-US" dirty="0"/>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28</a:t>
            </a:fld>
            <a:endParaRPr lang="zh-CN" altLang="en-US"/>
          </a:p>
        </p:txBody>
      </p:sp>
    </p:spTree>
    <p:extLst>
      <p:ext uri="{BB962C8B-B14F-4D97-AF65-F5344CB8AC3E}">
        <p14:creationId xmlns:p14="http://schemas.microsoft.com/office/powerpoint/2010/main" xmlns="" val="14165557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The second component computes the importance of venues with their associated articles. </a:t>
            </a:r>
          </a:p>
          <a:p>
            <a:pPr marL="228600" indent="-228600">
              <a:buAutoNum type="arabicPeriod"/>
            </a:pPr>
            <a:r>
              <a:rPr lang="en-US" altLang="zh-CN" dirty="0"/>
              <a:t>As the importance of a venue evolves with time, we treat the venue in each year individually, and its importance is the sum of importance in all individual years.</a:t>
            </a:r>
          </a:p>
          <a:p>
            <a:pPr marL="228600" indent="-228600">
              <a:buAutoNum type="arabicPeriod"/>
            </a:pPr>
            <a:r>
              <a:rPr lang="en-US" altLang="zh-CN" dirty="0"/>
              <a:t>A venue graph is firstly constructed using the citation information among venues that a node represents a venue in a specific year, and a direct edge denotes that there exist citations between articles published in 2 venues</a:t>
            </a:r>
          </a:p>
          <a:p>
            <a:pPr marL="228600" indent="-228600">
              <a:buAutoNum type="arabicPeriod"/>
            </a:pPr>
            <a:r>
              <a:rPr lang="en-US" altLang="zh-CN" dirty="0"/>
              <a:t>The prestige of a venue in a specific</a:t>
            </a:r>
            <a:r>
              <a:rPr lang="en-US" altLang="zh-CN" baseline="0" dirty="0"/>
              <a:t> year is its </a:t>
            </a:r>
            <a:r>
              <a:rPr lang="en-US" altLang="zh-CN" baseline="0" dirty="0" err="1"/>
              <a:t>twpr</a:t>
            </a:r>
            <a:r>
              <a:rPr lang="en-US" altLang="zh-CN" baseline="0" dirty="0"/>
              <a:t> score on the venue graph and </a:t>
            </a:r>
            <a:r>
              <a:rPr lang="en-US" altLang="zh-CN" dirty="0"/>
              <a:t>the popularity of a venue in a specific year is defined as the average popularity of its articles</a:t>
            </a:r>
            <a:endParaRPr lang="zh-CN" altLang="en-US" dirty="0"/>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29</a:t>
            </a:fld>
            <a:endParaRPr lang="zh-CN" altLang="en-US"/>
          </a:p>
        </p:txBody>
      </p:sp>
    </p:spTree>
    <p:extLst>
      <p:ext uri="{BB962C8B-B14F-4D97-AF65-F5344CB8AC3E}">
        <p14:creationId xmlns:p14="http://schemas.microsoft.com/office/powerpoint/2010/main" xmlns="" val="1855433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t>The challenges come from 3 aspects. </a:t>
            </a:r>
          </a:p>
          <a:p>
            <a:pPr marL="0" indent="0">
              <a:buNone/>
            </a:pPr>
            <a:r>
              <a:rPr lang="en-US" altLang="zh-CN" baseline="0" dirty="0"/>
              <a:t>1. first, is heterogeneous, as shown in the left picture. multiple </a:t>
            </a:r>
            <a:r>
              <a:rPr lang="en-US" altLang="zh-CN" dirty="0">
                <a:solidFill>
                  <a:srgbClr val="FF0000"/>
                </a:solidFill>
              </a:rPr>
              <a:t>types of entities </a:t>
            </a:r>
            <a:r>
              <a:rPr lang="en-US" altLang="zh-CN" dirty="0"/>
              <a:t>involve in this task. </a:t>
            </a:r>
            <a:r>
              <a:rPr lang="en-US" altLang="zh-CN" baseline="0" dirty="0"/>
              <a:t>Moreover, different entities also make different contributions to article ranking</a:t>
            </a:r>
          </a:p>
          <a:p>
            <a:r>
              <a:rPr lang="en-US" altLang="zh-CN" baseline="0" dirty="0"/>
              <a:t>2. </a:t>
            </a:r>
            <a:r>
              <a:rPr lang="en-US" altLang="zh-CN" sz="1200" b="0" i="0" u="none" strike="noStrike" kern="1200" baseline="0" dirty="0">
                <a:solidFill>
                  <a:schemeClr val="tx1"/>
                </a:solidFill>
                <a:latin typeface="+mn-lt"/>
                <a:ea typeface="+mn-ea"/>
                <a:cs typeface="+mn-cs"/>
              </a:rPr>
              <a:t>second, the importance of articles evolves with time. </a:t>
            </a:r>
          </a:p>
          <a:p>
            <a:r>
              <a:rPr lang="en-US" altLang="zh-CN" sz="1200" b="0" i="0" u="none" strike="noStrike" kern="1200" baseline="0" dirty="0">
                <a:solidFill>
                  <a:schemeClr val="tx1"/>
                </a:solidFill>
                <a:latin typeface="+mn-lt"/>
                <a:ea typeface="+mn-ea"/>
                <a:cs typeface="+mn-cs"/>
              </a:rPr>
              <a:t>3. finally, academic…</a:t>
            </a:r>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3</a:t>
            </a:fld>
            <a:endParaRPr lang="zh-CN" altLang="en-US"/>
          </a:p>
        </p:txBody>
      </p:sp>
    </p:spTree>
    <p:extLst>
      <p:ext uri="{BB962C8B-B14F-4D97-AF65-F5344CB8AC3E}">
        <p14:creationId xmlns:p14="http://schemas.microsoft.com/office/powerpoint/2010/main" xmlns="" val="23583789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The author component computes the importance of authors with their published articles</a:t>
            </a:r>
          </a:p>
          <a:p>
            <a:pPr marL="228600" indent="-228600">
              <a:buAutoNum type="arabicPeriod"/>
            </a:pPr>
            <a:r>
              <a:rPr lang="en-US" altLang="zh-CN" sz="1200" b="0" i="0" u="none" strike="noStrike" kern="1200" baseline="0" dirty="0">
                <a:solidFill>
                  <a:schemeClr val="tx1"/>
                </a:solidFill>
                <a:latin typeface="+mn-lt"/>
                <a:ea typeface="+mn-ea"/>
                <a:cs typeface="+mn-cs"/>
              </a:rPr>
              <a:t>One way to do this is to construct an author citation graph similarly to venue graph. However, it is easy to see that for each citation, the corresponding two sets of authors are fully connected, which makes it computationally expensive to compute the prestige of authors on such an author citation graph with </a:t>
            </a:r>
            <a:r>
              <a:rPr lang="en-US" altLang="zh-CN" sz="1200" b="0" i="0" u="none" strike="noStrike" kern="1200" baseline="0" dirty="0" err="1">
                <a:solidFill>
                  <a:schemeClr val="tx1"/>
                </a:solidFill>
                <a:latin typeface="+mn-lt"/>
                <a:ea typeface="+mn-ea"/>
                <a:cs typeface="+mn-cs"/>
              </a:rPr>
              <a:t>TWPageRank</a:t>
            </a:r>
            <a:r>
              <a:rPr lang="en-US" altLang="zh-CN" sz="1200" b="0" i="0" u="none" strike="noStrike" kern="1200" baseline="0" dirty="0">
                <a:solidFill>
                  <a:schemeClr val="tx1"/>
                </a:solidFill>
                <a:latin typeface="+mn-lt"/>
                <a:ea typeface="+mn-ea"/>
                <a:cs typeface="+mn-cs"/>
              </a:rPr>
              <a:t>.</a:t>
            </a:r>
          </a:p>
          <a:p>
            <a:pPr marL="228600" indent="-228600">
              <a:buAutoNum type="arabicPeriod"/>
            </a:pPr>
            <a:r>
              <a:rPr lang="en-US" altLang="zh-CN" sz="1200" b="0" i="0" u="none" strike="noStrike" kern="1200" baseline="0" dirty="0">
                <a:solidFill>
                  <a:schemeClr val="tx1"/>
                </a:solidFill>
                <a:latin typeface="+mn-lt"/>
                <a:ea typeface="+mn-ea"/>
                <a:cs typeface="+mn-cs"/>
              </a:rPr>
              <a:t>Hence, we choose to evaluate the prestige of an author with the average prestige of all articles published by the author, and the popularity of an author is …</a:t>
            </a:r>
            <a:endParaRPr lang="zh-CN" altLang="en-US" dirty="0"/>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30</a:t>
            </a:fld>
            <a:endParaRPr lang="zh-CN" altLang="en-US"/>
          </a:p>
        </p:txBody>
      </p:sp>
    </p:spTree>
    <p:extLst>
      <p:ext uri="{BB962C8B-B14F-4D97-AF65-F5344CB8AC3E}">
        <p14:creationId xmlns:p14="http://schemas.microsoft.com/office/powerpoint/2010/main" xmlns="" val="1594993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31</a:t>
            </a:fld>
            <a:endParaRPr lang="zh-CN" altLang="en-US"/>
          </a:p>
        </p:txBody>
      </p:sp>
    </p:spTree>
    <p:extLst>
      <p:ext uri="{BB962C8B-B14F-4D97-AF65-F5344CB8AC3E}">
        <p14:creationId xmlns:p14="http://schemas.microsoft.com/office/powerpoint/2010/main" xmlns="" val="2029468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32</a:t>
            </a:fld>
            <a:endParaRPr lang="zh-CN" altLang="en-US"/>
          </a:p>
        </p:txBody>
      </p:sp>
    </p:spTree>
    <p:extLst>
      <p:ext uri="{BB962C8B-B14F-4D97-AF65-F5344CB8AC3E}">
        <p14:creationId xmlns:p14="http://schemas.microsoft.com/office/powerpoint/2010/main" xmlns="" val="23624097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33</a:t>
            </a:fld>
            <a:endParaRPr lang="zh-CN" altLang="en-US"/>
          </a:p>
        </p:txBody>
      </p:sp>
    </p:spTree>
    <p:extLst>
      <p:ext uri="{BB962C8B-B14F-4D97-AF65-F5344CB8AC3E}">
        <p14:creationId xmlns:p14="http://schemas.microsoft.com/office/powerpoint/2010/main" xmlns="" val="3994367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here is the outline of today’s talk. I will introduce our ranking model, the batch and incremental algorithms for ranking computation. Followed by </a:t>
            </a:r>
            <a:r>
              <a:rPr lang="en-US" altLang="zh-CN" sz="1200" b="0" i="0" u="none" strike="noStrike" kern="1200" baseline="0" dirty="0" err="1">
                <a:solidFill>
                  <a:schemeClr val="tx1"/>
                </a:solidFill>
                <a:latin typeface="+mn-lt"/>
                <a:ea typeface="+mn-ea"/>
                <a:cs typeface="+mn-cs"/>
              </a:rPr>
              <a:t>exp</a:t>
            </a:r>
            <a:r>
              <a:rPr lang="en-US" altLang="zh-CN" sz="1200" b="0" i="0" u="none" strike="noStrike" kern="1200" baseline="0" dirty="0">
                <a:solidFill>
                  <a:schemeClr val="tx1"/>
                </a:solidFill>
                <a:latin typeface="+mn-lt"/>
                <a:ea typeface="+mn-ea"/>
                <a:cs typeface="+mn-cs"/>
              </a:rPr>
              <a:t> results and summary. </a:t>
            </a:r>
          </a:p>
          <a:p>
            <a:pPr marL="0" indent="0">
              <a:buNone/>
            </a:pPr>
            <a:r>
              <a:rPr lang="en-US" altLang="zh-CN" baseline="0" dirty="0"/>
              <a:t>The first part of our ranking model is the time-weighted PR which is the key component to evaluate the importance of articles.</a:t>
            </a:r>
            <a:endParaRPr lang="zh-CN" altLang="en-US" dirty="0"/>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4</a:t>
            </a:fld>
            <a:endParaRPr lang="zh-CN" altLang="en-US"/>
          </a:p>
        </p:txBody>
      </p:sp>
    </p:spTree>
    <p:extLst>
      <p:ext uri="{BB962C8B-B14F-4D97-AF65-F5344CB8AC3E}">
        <p14:creationId xmlns:p14="http://schemas.microsoft.com/office/powerpoint/2010/main" xmlns="" val="684696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a:t>To illustrate its motivation, we start from traditional PageRank which propagates importance equally.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a:t>The underlying assumption…is that articles ... This will lead to a bias such that it favors older articles with a large number of citations while underestimates new ones which barely have citations.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a:t>However, as observed by previous work, not all …, …, and there is a need to differentiate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a:t>Hence, we propose to use weighted PageRank. And its key is …, which …in our case.</a:t>
            </a:r>
            <a:endParaRPr lang="zh-CN" altLang="en-US" dirty="0"/>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5</a:t>
            </a:fld>
            <a:endParaRPr lang="zh-CN" altLang="en-US"/>
          </a:p>
        </p:txBody>
      </p:sp>
    </p:spTree>
    <p:extLst>
      <p:ext uri="{BB962C8B-B14F-4D97-AF65-F5344CB8AC3E}">
        <p14:creationId xmlns:p14="http://schemas.microsoft.com/office/powerpoint/2010/main" xmlns="" val="1598989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sz="1200" b="0" i="0" u="none" strike="noStrike" kern="1200" baseline="0" dirty="0">
                <a:solidFill>
                  <a:schemeClr val="tx1"/>
                </a:solidFill>
                <a:latin typeface="+mn-lt"/>
                <a:ea typeface="+mn-ea"/>
                <a:cs typeface="+mn-cs"/>
              </a:rPr>
              <a:t>For the impacts of articles, the first intuition is time decaying. </a:t>
            </a:r>
          </a:p>
          <a:p>
            <a:pPr marL="228600" indent="-228600">
              <a:buAutoNum type="arabicPeriod"/>
            </a:pPr>
            <a:r>
              <a:rPr lang="en-US" altLang="zh-CN" baseline="0" dirty="0"/>
              <a:t>And we collect the citation statistics on 3 scholarly datasets and the result reveals </a:t>
            </a:r>
            <a:r>
              <a:rPr lang="en-US" altLang="zh-CN" sz="1200" b="0" i="0" u="none" strike="noStrike" kern="1200" baseline="0" dirty="0">
                <a:solidFill>
                  <a:schemeClr val="tx1"/>
                </a:solidFill>
                <a:latin typeface="+mn-lt"/>
                <a:ea typeface="+mn-ea"/>
                <a:cs typeface="+mn-cs"/>
              </a:rPr>
              <a:t>the universal citation pattern such that the number of citations declines after it reaches the peak.</a:t>
            </a:r>
          </a:p>
          <a:p>
            <a:pPr marL="228600" indent="-228600">
              <a:buAutoNum type="arabicPeriod"/>
            </a:pPr>
            <a:r>
              <a:rPr lang="en-US" altLang="zh-CN" sz="1200" b="0" i="0" u="none" strike="noStrike" kern="1200" baseline="0" dirty="0">
                <a:solidFill>
                  <a:schemeClr val="tx1"/>
                </a:solidFill>
                <a:latin typeface="+mn-lt"/>
                <a:ea typeface="+mn-ea"/>
                <a:cs typeface="+mn-cs"/>
              </a:rPr>
              <a:t>However, most previous work simply exploits such temporal information in the form of exponential decay, which might be wrong according to the statistics. And this raises the question that when to decay</a:t>
            </a:r>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6</a:t>
            </a:fld>
            <a:endParaRPr lang="zh-CN" altLang="en-US"/>
          </a:p>
        </p:txBody>
      </p:sp>
    </p:spTree>
    <p:extLst>
      <p:ext uri="{BB962C8B-B14F-4D97-AF65-F5344CB8AC3E}">
        <p14:creationId xmlns:p14="http://schemas.microsoft.com/office/powerpoint/2010/main" xmlns="" val="174957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sz="1200" b="0" i="0" u="none" strike="noStrike" kern="1200" baseline="0" dirty="0">
                <a:solidFill>
                  <a:schemeClr val="tx1"/>
                </a:solidFill>
                <a:latin typeface="+mn-lt"/>
                <a:ea typeface="+mn-ea"/>
                <a:cs typeface="+mn-cs"/>
              </a:rPr>
              <a:t>Based on a </a:t>
            </a:r>
            <a:r>
              <a:rPr lang="en-US" altLang="zh-CN" sz="1200" b="0" i="0" u="none" strike="noStrike" kern="1200" baseline="0" dirty="0" err="1">
                <a:solidFill>
                  <a:schemeClr val="tx1"/>
                </a:solidFill>
                <a:latin typeface="+mn-lt"/>
                <a:ea typeface="+mn-ea"/>
                <a:cs typeface="+mn-cs"/>
              </a:rPr>
              <a:t>commun</a:t>
            </a:r>
            <a:r>
              <a:rPr lang="en-US" altLang="zh-CN" sz="1200" b="0" i="0" u="none" strike="noStrike" kern="1200" baseline="0" dirty="0">
                <a:solidFill>
                  <a:schemeClr val="tx1"/>
                </a:solidFill>
                <a:latin typeface="+mn-lt"/>
                <a:ea typeface="+mn-ea"/>
                <a:cs typeface="+mn-cs"/>
              </a:rPr>
              <a:t> ACM paper, different articles indeed have different citation patterns categorized by the time when they reach their citation peaks. As we can see, most patterns have a single peak, except the peak multiple pattern. </a:t>
            </a:r>
          </a:p>
          <a:p>
            <a:pPr marL="228600" indent="-228600">
              <a:buAutoNum type="arabicPeriod"/>
            </a:pPr>
            <a:r>
              <a:rPr lang="en-US" altLang="zh-CN" sz="1200" b="0" i="0" u="none" strike="noStrike" kern="1200" baseline="0" dirty="0">
                <a:solidFill>
                  <a:schemeClr val="tx1"/>
                </a:solidFill>
                <a:latin typeface="+mn-lt"/>
                <a:ea typeface="+mn-ea"/>
                <a:cs typeface="+mn-cs"/>
              </a:rPr>
              <a:t>Combining with the previous universal citation pattern, we hence exploit decaying…</a:t>
            </a:r>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7</a:t>
            </a:fld>
            <a:endParaRPr lang="zh-CN" altLang="en-US"/>
          </a:p>
        </p:txBody>
      </p:sp>
    </p:spTree>
    <p:extLst>
      <p:ext uri="{BB962C8B-B14F-4D97-AF65-F5344CB8AC3E}">
        <p14:creationId xmlns:p14="http://schemas.microsoft.com/office/powerpoint/2010/main" xmlns="" val="312194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b="0" i="0" u="none" strike="noStrike" kern="1200" baseline="0" dirty="0">
                <a:solidFill>
                  <a:schemeClr val="tx1"/>
                </a:solidFill>
                <a:latin typeface="+mn-lt"/>
                <a:ea typeface="+mn-ea"/>
                <a:cs typeface="+mn-cs"/>
              </a:rPr>
              <a:t>We then propose </a:t>
            </a:r>
            <a:r>
              <a:rPr lang="en-US" altLang="zh-CN" sz="1200" b="0" i="0" u="none" strike="noStrike" kern="1200" baseline="0" dirty="0" err="1">
                <a:solidFill>
                  <a:schemeClr val="tx1"/>
                </a:solidFill>
                <a:latin typeface="+mn-lt"/>
                <a:ea typeface="+mn-ea"/>
                <a:cs typeface="+mn-cs"/>
              </a:rPr>
              <a:t>TWPageRank</a:t>
            </a:r>
            <a:r>
              <a:rPr lang="en-US" altLang="zh-CN" sz="1200" b="0" i="0" u="none" strike="noStrike" kern="1200" baseline="0" dirty="0">
                <a:solidFill>
                  <a:schemeClr val="tx1"/>
                </a:solidFill>
                <a:latin typeface="+mn-lt"/>
                <a:ea typeface="+mn-ea"/>
                <a:cs typeface="+mn-cs"/>
              </a:rPr>
              <a:t> that propagate importance based on time-weighted impacts</a:t>
            </a:r>
            <a:endParaRPr lang="en-US" altLang="zh-CN" baseline="0" dirty="0"/>
          </a:p>
          <a:p>
            <a:pPr marL="228600" indent="-228600">
              <a:buAutoNum type="arabicPeriod"/>
            </a:pPr>
            <a:r>
              <a:rPr lang="en-US" altLang="zh-CN" baseline="0" dirty="0"/>
              <a:t>which is defined in this equation, where Tu is …. the impact only decay after the peak time. note that,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a:t>By these, the time-weighted PageRank…</a:t>
            </a:r>
            <a:endParaRPr lang="en-US" altLang="zh-CN" dirty="0"/>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8</a:t>
            </a:fld>
            <a:endParaRPr lang="zh-CN" altLang="en-US"/>
          </a:p>
        </p:txBody>
      </p:sp>
    </p:spTree>
    <p:extLst>
      <p:ext uri="{BB962C8B-B14F-4D97-AF65-F5344CB8AC3E}">
        <p14:creationId xmlns:p14="http://schemas.microsoft.com/office/powerpoint/2010/main" xmlns="" val="2808874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We next </a:t>
            </a:r>
            <a:r>
              <a:rPr lang="en-US" altLang="zh-CN" sz="1200" b="0" i="0" u="none" strike="noStrike" kern="1200" baseline="0" dirty="0">
                <a:solidFill>
                  <a:schemeClr val="tx1"/>
                </a:solidFill>
                <a:latin typeface="+mn-lt"/>
                <a:ea typeface="+mn-ea"/>
                <a:cs typeface="+mn-cs"/>
              </a:rPr>
              <a:t>introduce our ranking function by assembling the importance</a:t>
            </a:r>
            <a:endParaRPr lang="zh-CN" altLang="en-US" dirty="0"/>
          </a:p>
        </p:txBody>
      </p:sp>
      <p:sp>
        <p:nvSpPr>
          <p:cNvPr id="4" name="灯片编号占位符 3"/>
          <p:cNvSpPr>
            <a:spLocks noGrp="1"/>
          </p:cNvSpPr>
          <p:nvPr>
            <p:ph type="sldNum" sz="quarter" idx="10"/>
          </p:nvPr>
        </p:nvSpPr>
        <p:spPr/>
        <p:txBody>
          <a:bodyPr/>
          <a:lstStyle/>
          <a:p>
            <a:fld id="{370C0641-2DEB-40A2-B0CA-D1CA65F3F53B}" type="slidenum">
              <a:rPr lang="zh-CN" altLang="en-US" smtClean="0"/>
              <a:pPr/>
              <a:t>9</a:t>
            </a:fld>
            <a:endParaRPr lang="zh-CN" altLang="en-US"/>
          </a:p>
        </p:txBody>
      </p:sp>
    </p:spTree>
    <p:extLst>
      <p:ext uri="{BB962C8B-B14F-4D97-AF65-F5344CB8AC3E}">
        <p14:creationId xmlns:p14="http://schemas.microsoft.com/office/powerpoint/2010/main" xmlns="" val="449709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defTabSz="914400" rtl="0" eaLnBrk="1" latinLnBrk="0" hangingPunct="1">
              <a:lnSpc>
                <a:spcPct val="90000"/>
              </a:lnSpc>
              <a:spcBef>
                <a:spcPct val="0"/>
              </a:spcBef>
              <a:buNone/>
              <a:defRPr lang="en-US" sz="5400" kern="1200" dirty="0">
                <a:solidFill>
                  <a:srgbClr val="000080"/>
                </a:solidFill>
                <a:latin typeface="+mj-lt"/>
                <a:ea typeface="+mj-ea"/>
                <a:cs typeface="+mj-cs"/>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400" kern="1200" dirty="0">
                <a:solidFill>
                  <a:schemeClr val="tx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A0E8F2-D4F6-47F1-B405-FD5164D3112D}" type="slidenum">
              <a:rPr lang="zh-CN" altLang="en-US" smtClean="0"/>
              <a:pPr/>
              <a:t>‹#›</a:t>
            </a:fld>
            <a:endParaRPr lang="zh-CN" altLang="en-US"/>
          </a:p>
        </p:txBody>
      </p:sp>
    </p:spTree>
    <p:extLst>
      <p:ext uri="{BB962C8B-B14F-4D97-AF65-F5344CB8AC3E}">
        <p14:creationId xmlns:p14="http://schemas.microsoft.com/office/powerpoint/2010/main" xmlns="" val="12242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A0E8F2-D4F6-47F1-B405-FD5164D3112D}" type="slidenum">
              <a:rPr lang="zh-CN" altLang="en-US" smtClean="0"/>
              <a:pPr/>
              <a:t>‹#›</a:t>
            </a:fld>
            <a:endParaRPr lang="zh-CN" altLang="en-US"/>
          </a:p>
        </p:txBody>
      </p:sp>
    </p:spTree>
    <p:extLst>
      <p:ext uri="{BB962C8B-B14F-4D97-AF65-F5344CB8AC3E}">
        <p14:creationId xmlns:p14="http://schemas.microsoft.com/office/powerpoint/2010/main" xmlns="" val="442363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A0E8F2-D4F6-47F1-B405-FD5164D3112D}" type="slidenum">
              <a:rPr lang="zh-CN" altLang="en-US" smtClean="0"/>
              <a:pPr/>
              <a:t>‹#›</a:t>
            </a:fld>
            <a:endParaRPr lang="zh-CN" altLang="en-US"/>
          </a:p>
        </p:txBody>
      </p:sp>
    </p:spTree>
    <p:extLst>
      <p:ext uri="{BB962C8B-B14F-4D97-AF65-F5344CB8AC3E}">
        <p14:creationId xmlns:p14="http://schemas.microsoft.com/office/powerpoint/2010/main" xmlns="" val="3154369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39151" y="111903"/>
            <a:ext cx="8623495" cy="771676"/>
          </a:xfrm>
        </p:spPr>
        <p:txBody>
          <a:bodyPr>
            <a:normAutofit/>
          </a:bodyPr>
          <a:lstStyle>
            <a:lvl1pPr algn="l" defTabSz="914400" rtl="0" eaLnBrk="1" latinLnBrk="0" hangingPunct="1">
              <a:lnSpc>
                <a:spcPct val="90000"/>
              </a:lnSpc>
              <a:spcBef>
                <a:spcPct val="0"/>
              </a:spcBef>
              <a:buNone/>
              <a:defRPr lang="en-US" sz="3200" b="1" kern="1200" dirty="0">
                <a:solidFill>
                  <a:schemeClr val="tx1"/>
                </a:solidFill>
                <a:latin typeface="Arial" panose="020B0604020202020204" pitchFamily="34" charset="0"/>
                <a:ea typeface="+mj-ea"/>
                <a:cs typeface="Arial" panose="020B0604020202020204" pitchFamily="34" charset="0"/>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239151" y="977900"/>
            <a:ext cx="8637563" cy="5676119"/>
          </a:xfrm>
        </p:spPr>
        <p:txBody>
          <a:bodyPr>
            <a:normAutofit/>
          </a:bodyPr>
          <a:lstStyle>
            <a:lvl1pPr marL="228600" indent="-360000" algn="l" defTabSz="914400" rtl="0" eaLnBrk="1" latinLnBrk="0" hangingPunct="1">
              <a:lnSpc>
                <a:spcPct val="90000"/>
              </a:lnSpc>
              <a:buClr>
                <a:srgbClr val="000080"/>
              </a:buClr>
              <a:buSzPct val="80000"/>
              <a:buFont typeface="Wingdings" pitchFamily="2" charset="2"/>
              <a:buChar char="Ø"/>
              <a:defRPr lang="zh-CN" altLang="en-US" sz="2600" kern="1200" dirty="0" smtClean="0">
                <a:solidFill>
                  <a:schemeClr val="tx1"/>
                </a:solidFill>
                <a:latin typeface="Arial" panose="020B0604020202020204" pitchFamily="34" charset="0"/>
                <a:ea typeface="+mn-ea"/>
                <a:cs typeface="Arial" panose="020B0604020202020204" pitchFamily="34" charset="0"/>
              </a:defRPr>
            </a:lvl1pPr>
            <a:lvl2pPr marL="685800" indent="-288000" algn="l" defTabSz="914400" rtl="0" eaLnBrk="1" latinLnBrk="0" hangingPunct="1">
              <a:lnSpc>
                <a:spcPct val="90000"/>
              </a:lnSpc>
              <a:spcBef>
                <a:spcPts val="500"/>
              </a:spcBef>
              <a:buClr>
                <a:srgbClr val="000080"/>
              </a:buClr>
              <a:buSzPct val="100000"/>
              <a:buFont typeface="Arial" panose="020B0604020202020204" pitchFamily="34" charset="0"/>
              <a:buChar char="•"/>
              <a:defRPr lang="zh-CN" altLang="en-US" sz="2200" kern="1200" dirty="0" smtClean="0">
                <a:solidFill>
                  <a:schemeClr val="tx1"/>
                </a:solidFill>
                <a:latin typeface="Arial" panose="020B0604020202020204" pitchFamily="34" charset="0"/>
                <a:ea typeface="+mn-ea"/>
                <a:cs typeface="Arial" panose="020B0604020202020204" pitchFamily="34" charset="0"/>
              </a:defRPr>
            </a:lvl2pPr>
            <a:lvl3pPr indent="-288000" algn="l" defTabSz="914400" rtl="0" eaLnBrk="1" latinLnBrk="0" hangingPunct="1">
              <a:lnSpc>
                <a:spcPct val="90000"/>
              </a:lnSpc>
              <a:buClr>
                <a:srgbClr val="000080"/>
              </a:buClr>
              <a:defRPr lang="zh-CN" altLang="en-US" sz="2200" kern="1200" dirty="0" smtClean="0">
                <a:solidFill>
                  <a:schemeClr val="tx1"/>
                </a:solidFill>
                <a:latin typeface="Arial" panose="020B0604020202020204" pitchFamily="34" charset="0"/>
                <a:ea typeface="+mn-ea"/>
                <a:cs typeface="Arial" panose="020B0604020202020204" pitchFamily="34" charset="0"/>
              </a:defRPr>
            </a:lvl3pPr>
            <a:lvl4pPr algn="l" defTabSz="914400" rtl="0" eaLnBrk="1" latinLnBrk="0" hangingPunct="1">
              <a:lnSpc>
                <a:spcPct val="90000"/>
              </a:lnSpc>
              <a:buClr>
                <a:srgbClr val="000080"/>
              </a:buClr>
              <a:defRPr lang="zh-CN" altLang="en-US" sz="2200" kern="1200" dirty="0" smtClean="0">
                <a:solidFill>
                  <a:schemeClr val="tx1"/>
                </a:solidFill>
                <a:latin typeface="Arial" panose="020B0604020202020204" pitchFamily="34" charset="0"/>
                <a:ea typeface="+mn-ea"/>
                <a:cs typeface="Arial" panose="020B0604020202020204" pitchFamily="34" charset="0"/>
              </a:defRPr>
            </a:lvl4pPr>
            <a:lvl5pPr algn="l" defTabSz="914400" rtl="0" eaLnBrk="1" latinLnBrk="0" hangingPunct="1">
              <a:lnSpc>
                <a:spcPct val="90000"/>
              </a:lnSpc>
              <a:buClr>
                <a:srgbClr val="000080"/>
              </a:buClr>
              <a:defRPr lang="en-US" sz="2200" kern="1200" dirty="0">
                <a:solidFill>
                  <a:schemeClr val="tx1"/>
                </a:solidFill>
                <a:latin typeface="Arial" panose="020B0604020202020204" pitchFamily="34" charset="0"/>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6" name="Slide Number Placeholder 5"/>
          <p:cNvSpPr>
            <a:spLocks noGrp="1"/>
          </p:cNvSpPr>
          <p:nvPr>
            <p:ph type="sldNum" sz="quarter" idx="12"/>
          </p:nvPr>
        </p:nvSpPr>
        <p:spPr>
          <a:xfrm>
            <a:off x="7086600" y="6492875"/>
            <a:ext cx="2057400" cy="365125"/>
          </a:xfrm>
        </p:spPr>
        <p:txBody>
          <a:bodyPr/>
          <a:lstStyle/>
          <a:p>
            <a:fld id="{A6A0E8F2-D4F6-47F1-B405-FD5164D3112D}" type="slidenum">
              <a:rPr lang="zh-CN" altLang="en-US" smtClean="0"/>
              <a:pPr/>
              <a:t>‹#›</a:t>
            </a:fld>
            <a:endParaRPr lang="zh-CN" altLang="en-US"/>
          </a:p>
        </p:txBody>
      </p:sp>
      <p:cxnSp>
        <p:nvCxnSpPr>
          <p:cNvPr id="5" name="直接连接符 4"/>
          <p:cNvCxnSpPr/>
          <p:nvPr userDrawn="1"/>
        </p:nvCxnSpPr>
        <p:spPr>
          <a:xfrm>
            <a:off x="0" y="863600"/>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9226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A0E8F2-D4F6-47F1-B405-FD5164D3112D}" type="slidenum">
              <a:rPr lang="zh-CN" altLang="en-US" smtClean="0"/>
              <a:pPr/>
              <a:t>‹#›</a:t>
            </a:fld>
            <a:endParaRPr lang="zh-CN" altLang="en-US"/>
          </a:p>
        </p:txBody>
      </p:sp>
    </p:spTree>
    <p:extLst>
      <p:ext uri="{BB962C8B-B14F-4D97-AF65-F5344CB8AC3E}">
        <p14:creationId xmlns:p14="http://schemas.microsoft.com/office/powerpoint/2010/main" xmlns="" val="2560381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A0E8F2-D4F6-47F1-B405-FD5164D3112D}" type="slidenum">
              <a:rPr lang="zh-CN" altLang="en-US" smtClean="0"/>
              <a:pPr/>
              <a:t>‹#›</a:t>
            </a:fld>
            <a:endParaRPr lang="zh-CN" altLang="en-US"/>
          </a:p>
        </p:txBody>
      </p:sp>
    </p:spTree>
    <p:extLst>
      <p:ext uri="{BB962C8B-B14F-4D97-AF65-F5344CB8AC3E}">
        <p14:creationId xmlns:p14="http://schemas.microsoft.com/office/powerpoint/2010/main" xmlns="" val="349353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6A0E8F2-D4F6-47F1-B405-FD5164D3112D}" type="slidenum">
              <a:rPr lang="zh-CN" altLang="en-US" smtClean="0"/>
              <a:pPr/>
              <a:t>‹#›</a:t>
            </a:fld>
            <a:endParaRPr lang="zh-CN" altLang="en-US"/>
          </a:p>
        </p:txBody>
      </p:sp>
    </p:spTree>
    <p:extLst>
      <p:ext uri="{BB962C8B-B14F-4D97-AF65-F5344CB8AC3E}">
        <p14:creationId xmlns:p14="http://schemas.microsoft.com/office/powerpoint/2010/main" xmlns="" val="1634456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6A0E8F2-D4F6-47F1-B405-FD5164D3112D}" type="slidenum">
              <a:rPr lang="zh-CN" altLang="en-US" smtClean="0"/>
              <a:pPr/>
              <a:t>‹#›</a:t>
            </a:fld>
            <a:endParaRPr lang="zh-CN" altLang="en-US"/>
          </a:p>
        </p:txBody>
      </p:sp>
    </p:spTree>
    <p:extLst>
      <p:ext uri="{BB962C8B-B14F-4D97-AF65-F5344CB8AC3E}">
        <p14:creationId xmlns:p14="http://schemas.microsoft.com/office/powerpoint/2010/main" xmlns="" val="1571827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6A0E8F2-D4F6-47F1-B405-FD5164D3112D}" type="slidenum">
              <a:rPr lang="zh-CN" altLang="en-US" smtClean="0"/>
              <a:pPr/>
              <a:t>‹#›</a:t>
            </a:fld>
            <a:endParaRPr lang="zh-CN" altLang="en-US"/>
          </a:p>
        </p:txBody>
      </p:sp>
    </p:spTree>
    <p:extLst>
      <p:ext uri="{BB962C8B-B14F-4D97-AF65-F5344CB8AC3E}">
        <p14:creationId xmlns:p14="http://schemas.microsoft.com/office/powerpoint/2010/main" xmlns="" val="378733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A0E8F2-D4F6-47F1-B405-FD5164D3112D}" type="slidenum">
              <a:rPr lang="zh-CN" altLang="en-US" smtClean="0"/>
              <a:pPr/>
              <a:t>‹#›</a:t>
            </a:fld>
            <a:endParaRPr lang="zh-CN" altLang="en-US"/>
          </a:p>
        </p:txBody>
      </p:sp>
    </p:spTree>
    <p:extLst>
      <p:ext uri="{BB962C8B-B14F-4D97-AF65-F5344CB8AC3E}">
        <p14:creationId xmlns:p14="http://schemas.microsoft.com/office/powerpoint/2010/main" xmlns="" val="4259216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A0E8F2-D4F6-47F1-B405-FD5164D3112D}" type="slidenum">
              <a:rPr lang="zh-CN" altLang="en-US" smtClean="0"/>
              <a:pPr/>
              <a:t>‹#›</a:t>
            </a:fld>
            <a:endParaRPr lang="zh-CN" altLang="en-US"/>
          </a:p>
        </p:txBody>
      </p:sp>
    </p:spTree>
    <p:extLst>
      <p:ext uri="{BB962C8B-B14F-4D97-AF65-F5344CB8AC3E}">
        <p14:creationId xmlns:p14="http://schemas.microsoft.com/office/powerpoint/2010/main" xmlns="" val="1671163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0E8F2-D4F6-47F1-B405-FD5164D3112D}" type="slidenum">
              <a:rPr lang="zh-CN" altLang="en-US" smtClean="0"/>
              <a:pPr/>
              <a:t>‹#›</a:t>
            </a:fld>
            <a:endParaRPr lang="zh-CN" altLang="en-US"/>
          </a:p>
        </p:txBody>
      </p:sp>
    </p:spTree>
    <p:extLst>
      <p:ext uri="{BB962C8B-B14F-4D97-AF65-F5344CB8AC3E}">
        <p14:creationId xmlns:p14="http://schemas.microsoft.com/office/powerpoint/2010/main" xmlns="" val="11209913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728133"/>
            <a:ext cx="9144000" cy="1695687"/>
          </a:xfrm>
        </p:spPr>
        <p:txBody>
          <a:bodyPr>
            <a:noAutofit/>
          </a:bodyPr>
          <a:lstStyle/>
          <a:p>
            <a:r>
              <a:rPr lang="en-US" altLang="zh-CN" sz="3200" b="1" dirty="0">
                <a:solidFill>
                  <a:srgbClr val="000080"/>
                </a:solidFill>
                <a:latin typeface="Arial Unicode MS" panose="020B0604020202020204" pitchFamily="34" charset="-122"/>
                <a:ea typeface="Arial Unicode MS" panose="020B0604020202020204" pitchFamily="34" charset="-122"/>
                <a:cs typeface="Arial Unicode MS" panose="020B0604020202020204" pitchFamily="34" charset="-122"/>
              </a:rPr>
              <a:t>Query Independent Scholarly Article Ranking</a:t>
            </a:r>
            <a:endParaRPr lang="zh-CN" altLang="en-US" sz="3200" b="1" dirty="0">
              <a:solidFill>
                <a:srgbClr val="00008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 name="副标题 2"/>
          <p:cNvSpPr>
            <a:spLocks noGrp="1"/>
          </p:cNvSpPr>
          <p:nvPr>
            <p:ph type="subTitle" idx="1"/>
          </p:nvPr>
        </p:nvSpPr>
        <p:spPr>
          <a:xfrm>
            <a:off x="300252" y="3254902"/>
            <a:ext cx="8606682" cy="1562764"/>
          </a:xfrm>
        </p:spPr>
        <p:txBody>
          <a:bodyPr>
            <a:noAutofit/>
          </a:bodyPr>
          <a:lstStyle/>
          <a:p>
            <a:r>
              <a:rPr lang="en-US" altLang="zh-CN" sz="1800" dirty="0" err="1">
                <a:latin typeface="Arial" panose="020B0604020202020204" pitchFamily="34" charset="0"/>
                <a:cs typeface="Arial" panose="020B0604020202020204" pitchFamily="34" charset="0"/>
              </a:rPr>
              <a:t>Shuai</a:t>
            </a:r>
            <a:r>
              <a:rPr lang="en-US" altLang="zh-CN" sz="1800" dirty="0">
                <a:latin typeface="Times New Roman" panose="02020603050405020304" pitchFamily="18" charset="0"/>
                <a:cs typeface="Times New Roman" panose="02020603050405020304" pitchFamily="18" charset="0"/>
              </a:rPr>
              <a:t> </a:t>
            </a:r>
            <a:r>
              <a:rPr lang="en-US" altLang="zh-CN" sz="1800" dirty="0">
                <a:latin typeface="Arial" panose="020B0604020202020204" pitchFamily="34" charset="0"/>
                <a:cs typeface="Arial" panose="020B0604020202020204" pitchFamily="34" charset="0"/>
              </a:rPr>
              <a:t>Ma, </a:t>
            </a:r>
            <a:r>
              <a:rPr lang="en-US" altLang="zh-CN" sz="1800" b="1" dirty="0">
                <a:latin typeface="Arial" panose="020B0604020202020204" pitchFamily="34" charset="0"/>
                <a:cs typeface="Arial" panose="020B0604020202020204" pitchFamily="34" charset="0"/>
              </a:rPr>
              <a:t>Chen Gong</a:t>
            </a:r>
            <a:r>
              <a:rPr lang="en-US" altLang="zh-CN" sz="1800" dirty="0">
                <a:latin typeface="Arial" panose="020B0604020202020204" pitchFamily="34" charset="0"/>
                <a:cs typeface="Arial" panose="020B0604020202020204" pitchFamily="34" charset="0"/>
              </a:rPr>
              <a:t>, </a:t>
            </a:r>
            <a:r>
              <a:rPr lang="en-US" altLang="zh-CN" sz="1800" dirty="0" err="1">
                <a:latin typeface="Arial" panose="020B0604020202020204" pitchFamily="34" charset="0"/>
                <a:cs typeface="Arial" panose="020B0604020202020204" pitchFamily="34" charset="0"/>
              </a:rPr>
              <a:t>Renjun</a:t>
            </a:r>
            <a:r>
              <a:rPr lang="en-US" altLang="zh-CN" sz="1800" dirty="0">
                <a:latin typeface="Arial" panose="020B0604020202020204" pitchFamily="34" charset="0"/>
                <a:cs typeface="Arial" panose="020B0604020202020204" pitchFamily="34" charset="0"/>
              </a:rPr>
              <a:t> Hu, </a:t>
            </a:r>
            <a:r>
              <a:rPr lang="en-US" altLang="zh-CN" sz="1800" dirty="0" err="1">
                <a:latin typeface="Arial" panose="020B0604020202020204" pitchFamily="34" charset="0"/>
                <a:cs typeface="Arial" panose="020B0604020202020204" pitchFamily="34" charset="0"/>
              </a:rPr>
              <a:t>Dongsheng</a:t>
            </a:r>
            <a:r>
              <a:rPr lang="en-US" altLang="zh-CN" sz="1800" dirty="0">
                <a:latin typeface="Arial" panose="020B0604020202020204" pitchFamily="34" charset="0"/>
                <a:cs typeface="Arial" panose="020B0604020202020204" pitchFamily="34" charset="0"/>
              </a:rPr>
              <a:t> Luo,  </a:t>
            </a:r>
            <a:r>
              <a:rPr lang="en-US" altLang="zh-CN" sz="1800" dirty="0" err="1">
                <a:latin typeface="Arial" panose="020B0604020202020204" pitchFamily="34" charset="0"/>
                <a:cs typeface="Arial" panose="020B0604020202020204" pitchFamily="34" charset="0"/>
              </a:rPr>
              <a:t>Chunming</a:t>
            </a:r>
            <a:r>
              <a:rPr lang="en-US" altLang="zh-CN" sz="1800" dirty="0">
                <a:latin typeface="Arial" panose="020B0604020202020204" pitchFamily="34" charset="0"/>
                <a:cs typeface="Arial" panose="020B0604020202020204" pitchFamily="34" charset="0"/>
              </a:rPr>
              <a:t> Hu, </a:t>
            </a:r>
            <a:r>
              <a:rPr lang="en-US" altLang="zh-CN" sz="1800" dirty="0" err="1">
                <a:latin typeface="Arial" panose="020B0604020202020204" pitchFamily="34" charset="0"/>
                <a:cs typeface="Arial" panose="020B0604020202020204" pitchFamily="34" charset="0"/>
              </a:rPr>
              <a:t>Jinpeng</a:t>
            </a:r>
            <a:r>
              <a:rPr lang="en-US" altLang="zh-CN" sz="1800" dirty="0">
                <a:latin typeface="Arial" panose="020B0604020202020204" pitchFamily="34" charset="0"/>
                <a:cs typeface="Arial" panose="020B0604020202020204" pitchFamily="34" charset="0"/>
              </a:rPr>
              <a:t> </a:t>
            </a:r>
            <a:r>
              <a:rPr lang="en-US" altLang="zh-CN" sz="1800" dirty="0" err="1">
                <a:latin typeface="Arial" panose="020B0604020202020204" pitchFamily="34" charset="0"/>
                <a:cs typeface="Arial" panose="020B0604020202020204" pitchFamily="34" charset="0"/>
              </a:rPr>
              <a:t>Huai</a:t>
            </a:r>
            <a:endParaRPr lang="en-US" altLang="zh-CN" sz="1800" dirty="0">
              <a:latin typeface="Arial" panose="020B0604020202020204" pitchFamily="34" charset="0"/>
              <a:cs typeface="Arial" panose="020B0604020202020204" pitchFamily="34" charset="0"/>
            </a:endParaRPr>
          </a:p>
          <a:p>
            <a:endParaRPr lang="en-US" altLang="zh-CN" sz="1000" dirty="0">
              <a:latin typeface="Arial" panose="020B0604020202020204" pitchFamily="34" charset="0"/>
              <a:cs typeface="Arial" panose="020B0604020202020204" pitchFamily="34" charset="0"/>
            </a:endParaRPr>
          </a:p>
          <a:p>
            <a:r>
              <a:rPr lang="en-US" altLang="zh-CN" sz="1800" dirty="0">
                <a:latin typeface="Arial" panose="020B0604020202020204" pitchFamily="34" charset="0"/>
                <a:cs typeface="Arial" panose="020B0604020202020204" pitchFamily="34" charset="0"/>
              </a:rPr>
              <a:t>SKLSDE Lab, </a:t>
            </a:r>
            <a:r>
              <a:rPr lang="en-US" altLang="zh-CN" sz="1800" dirty="0" err="1">
                <a:latin typeface="Arial" panose="020B0604020202020204" pitchFamily="34" charset="0"/>
                <a:cs typeface="Arial" panose="020B0604020202020204" pitchFamily="34" charset="0"/>
              </a:rPr>
              <a:t>Beihang</a:t>
            </a:r>
            <a:r>
              <a:rPr lang="en-US" altLang="zh-CN" sz="1800" dirty="0">
                <a:latin typeface="Arial" panose="020B0604020202020204" pitchFamily="34" charset="0"/>
                <a:cs typeface="Arial" panose="020B0604020202020204" pitchFamily="34" charset="0"/>
              </a:rPr>
              <a:t> University, China</a:t>
            </a:r>
          </a:p>
          <a:p>
            <a:r>
              <a:rPr lang="en-US" altLang="zh-CN" sz="1800" dirty="0">
                <a:latin typeface="Arial" panose="020B0604020202020204" pitchFamily="34" charset="0"/>
                <a:cs typeface="Arial" panose="020B0604020202020204" pitchFamily="34" charset="0"/>
              </a:rPr>
              <a:t>Beijing Advanced Innovation Center for Big Data and Brain Computing</a:t>
            </a:r>
          </a:p>
        </p:txBody>
      </p:sp>
      <p:pic>
        <p:nvPicPr>
          <p:cNvPr id="5" name="图片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410036" y="4832615"/>
            <a:ext cx="4493259" cy="941381"/>
          </a:xfrm>
          <a:prstGeom prst="rect">
            <a:avLst/>
          </a:prstGeom>
        </p:spPr>
      </p:pic>
    </p:spTree>
    <p:extLst>
      <p:ext uri="{BB962C8B-B14F-4D97-AF65-F5344CB8AC3E}">
        <p14:creationId xmlns:p14="http://schemas.microsoft.com/office/powerpoint/2010/main" xmlns="" val="2838751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Importance Assembling?</a:t>
            </a:r>
            <a:endParaRPr lang="zh-CN" altLang="en-US" dirty="0"/>
          </a:p>
        </p:txBody>
      </p:sp>
      <p:sp>
        <p:nvSpPr>
          <p:cNvPr id="3" name="内容占位符 2"/>
          <p:cNvSpPr>
            <a:spLocks noGrp="1"/>
          </p:cNvSpPr>
          <p:nvPr>
            <p:ph idx="1"/>
          </p:nvPr>
        </p:nvSpPr>
        <p:spPr>
          <a:xfrm>
            <a:off x="239151" y="883580"/>
            <a:ext cx="8637563" cy="2104169"/>
          </a:xfrm>
        </p:spPr>
        <p:txBody>
          <a:bodyPr>
            <a:normAutofit/>
          </a:bodyPr>
          <a:lstStyle/>
          <a:p>
            <a:r>
              <a:rPr lang="en-US" altLang="zh-CN" dirty="0"/>
              <a:t>Cold start case: ranking new articles</a:t>
            </a:r>
          </a:p>
          <a:p>
            <a:pPr lvl="1"/>
            <a:r>
              <a:rPr lang="en-US" altLang="zh-CN" dirty="0"/>
              <a:t>No citations yet: </a:t>
            </a:r>
            <a:r>
              <a:rPr lang="en-US" altLang="zh-CN" dirty="0">
                <a:solidFill>
                  <a:srgbClr val="C00000"/>
                </a:solidFill>
              </a:rPr>
              <a:t>only using citation information fails</a:t>
            </a:r>
          </a:p>
          <a:p>
            <a:pPr lvl="1"/>
            <a:r>
              <a:rPr lang="en-US" altLang="zh-CN" dirty="0"/>
              <a:t>Venue and author information should be incorporated</a:t>
            </a:r>
          </a:p>
          <a:p>
            <a:r>
              <a:rPr lang="en-US" altLang="zh-CN" dirty="0"/>
              <a:t>Observation</a:t>
            </a:r>
          </a:p>
          <a:p>
            <a:pPr lvl="1"/>
            <a:r>
              <a:rPr lang="en-US" altLang="zh-CN" dirty="0">
                <a:solidFill>
                  <a:srgbClr val="C00000"/>
                </a:solidFill>
              </a:rPr>
              <a:t>Multiple types </a:t>
            </a:r>
            <a:r>
              <a:rPr lang="en-US" altLang="zh-CN" dirty="0"/>
              <a:t>of entities involve with </a:t>
            </a:r>
            <a:r>
              <a:rPr lang="en-US" altLang="zh-CN" dirty="0">
                <a:solidFill>
                  <a:srgbClr val="C00000"/>
                </a:solidFill>
              </a:rPr>
              <a:t>different </a:t>
            </a:r>
            <a:r>
              <a:rPr lang="en-US" altLang="zh-CN" dirty="0"/>
              <a:t>contributions</a:t>
            </a:r>
          </a:p>
          <a:p>
            <a:endParaRPr lang="zh-CN" altLang="en-US" dirty="0"/>
          </a:p>
        </p:txBody>
      </p:sp>
      <p:sp>
        <p:nvSpPr>
          <p:cNvPr id="4" name="灯片编号占位符 3"/>
          <p:cNvSpPr>
            <a:spLocks noGrp="1"/>
          </p:cNvSpPr>
          <p:nvPr>
            <p:ph type="sldNum" sz="quarter" idx="12"/>
          </p:nvPr>
        </p:nvSpPr>
        <p:spPr/>
        <p:txBody>
          <a:bodyPr/>
          <a:lstStyle/>
          <a:p>
            <a:fld id="{A6A0E8F2-D4F6-47F1-B405-FD5164D3112D}" type="slidenum">
              <a:rPr lang="zh-CN" altLang="en-US" smtClean="0"/>
              <a:pPr/>
              <a:t>10</a:t>
            </a:fld>
            <a:endParaRPr lang="zh-CN" altLang="en-US"/>
          </a:p>
        </p:txBody>
      </p:sp>
      <p:sp>
        <p:nvSpPr>
          <p:cNvPr id="5" name="矩形 4">
            <a:extLst>
              <a:ext uri="{FF2B5EF4-FFF2-40B4-BE49-F238E27FC236}">
                <a16:creationId xmlns:a16="http://schemas.microsoft.com/office/drawing/2014/main" xmlns="" id="{57280C0A-895E-4256-8901-A1AA84756B69}"/>
              </a:ext>
            </a:extLst>
          </p:cNvPr>
          <p:cNvSpPr/>
          <p:nvPr/>
        </p:nvSpPr>
        <p:spPr>
          <a:xfrm>
            <a:off x="239151" y="3362535"/>
            <a:ext cx="8623495" cy="812530"/>
          </a:xfrm>
          <a:prstGeom prst="rect">
            <a:avLst/>
          </a:prstGeom>
        </p:spPr>
        <p:txBody>
          <a:bodyPr wrap="square">
            <a:spAutoFit/>
          </a:bodyPr>
          <a:lstStyle/>
          <a:p>
            <a:pPr marL="228600" indent="-360000">
              <a:lnSpc>
                <a:spcPct val="90000"/>
              </a:lnSpc>
              <a:spcBef>
                <a:spcPts val="1000"/>
              </a:spcBef>
              <a:buClr>
                <a:srgbClr val="000080"/>
              </a:buClr>
              <a:buSzPct val="80000"/>
              <a:buFont typeface="Wingdings" pitchFamily="2" charset="2"/>
              <a:buChar char="Ø"/>
            </a:pPr>
            <a:r>
              <a:rPr lang="en-US" altLang="zh-CN" sz="2600" dirty="0">
                <a:solidFill>
                  <a:srgbClr val="C00000"/>
                </a:solidFill>
                <a:latin typeface="Arial" panose="020B0604020202020204" pitchFamily="34" charset="0"/>
                <a:cs typeface="Arial" panose="020B0604020202020204" pitchFamily="34" charset="0"/>
              </a:rPr>
              <a:t>Assembling the different contributions</a:t>
            </a:r>
            <a:r>
              <a:rPr lang="en-US" altLang="zh-CN" sz="2600" dirty="0">
                <a:latin typeface="Arial" panose="020B0604020202020204" pitchFamily="34" charset="0"/>
                <a:cs typeface="Arial" panose="020B0604020202020204" pitchFamily="34" charset="0"/>
              </a:rPr>
              <a:t> of citation, venue and author components</a:t>
            </a:r>
          </a:p>
        </p:txBody>
      </p:sp>
      <p:pic>
        <p:nvPicPr>
          <p:cNvPr id="6" name="图片 5">
            <a:extLst>
              <a:ext uri="{FF2B5EF4-FFF2-40B4-BE49-F238E27FC236}">
                <a16:creationId xmlns:a16="http://schemas.microsoft.com/office/drawing/2014/main" xmlns="" id="{77121662-E808-4B7C-B4B0-13EB04C6930E}"/>
              </a:ext>
            </a:extLst>
          </p:cNvPr>
          <p:cNvPicPr>
            <a:picLocks noChangeAspect="1"/>
          </p:cNvPicPr>
          <p:nvPr/>
        </p:nvPicPr>
        <p:blipFill>
          <a:blip r:embed="rId3"/>
          <a:stretch>
            <a:fillRect/>
          </a:stretch>
        </p:blipFill>
        <p:spPr>
          <a:xfrm>
            <a:off x="1894137" y="4260761"/>
            <a:ext cx="5355726" cy="2146418"/>
          </a:xfrm>
          <a:prstGeom prst="rect">
            <a:avLst/>
          </a:prstGeom>
        </p:spPr>
      </p:pic>
    </p:spTree>
    <p:extLst>
      <p:ext uri="{BB962C8B-B14F-4D97-AF65-F5344CB8AC3E}">
        <p14:creationId xmlns:p14="http://schemas.microsoft.com/office/powerpoint/2010/main" xmlns="" val="3813269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Ranking with Importance Assembling</a:t>
            </a:r>
            <a:endParaRPr lang="zh-CN" altLang="en-US" dirty="0"/>
          </a:p>
        </p:txBody>
      </p:sp>
      <p:sp>
        <p:nvSpPr>
          <p:cNvPr id="3" name="内容占位符 2"/>
          <p:cNvSpPr>
            <a:spLocks noGrp="1"/>
          </p:cNvSpPr>
          <p:nvPr>
            <p:ph idx="1"/>
          </p:nvPr>
        </p:nvSpPr>
        <p:spPr>
          <a:xfrm>
            <a:off x="267286" y="883579"/>
            <a:ext cx="8609428" cy="2337139"/>
          </a:xfrm>
        </p:spPr>
        <p:txBody>
          <a:bodyPr/>
          <a:lstStyle/>
          <a:p>
            <a:r>
              <a:rPr lang="en-US" altLang="zh-CN" dirty="0"/>
              <a:t>Importance is defined as a </a:t>
            </a:r>
            <a:r>
              <a:rPr lang="en-US" altLang="zh-CN" dirty="0">
                <a:solidFill>
                  <a:srgbClr val="C00000"/>
                </a:solidFill>
              </a:rPr>
              <a:t>combination of the prestige and popularity</a:t>
            </a:r>
          </a:p>
          <a:p>
            <a:endParaRPr lang="en-US" altLang="zh-CN" dirty="0">
              <a:solidFill>
                <a:srgbClr val="C00000"/>
              </a:solidFill>
            </a:endParaRPr>
          </a:p>
          <a:p>
            <a:pPr lvl="1"/>
            <a:endParaRPr lang="en-US" altLang="zh-CN" sz="1100" i="1" dirty="0">
              <a:solidFill>
                <a:srgbClr val="C00000"/>
              </a:solidFill>
              <a:latin typeface="Cambria Math" panose="02040503050406030204" pitchFamily="18" charset="0"/>
            </a:endParaRPr>
          </a:p>
          <a:p>
            <a:pPr lvl="1"/>
            <a:endParaRPr lang="en-US" altLang="zh-CN" sz="2400" dirty="0">
              <a:solidFill>
                <a:srgbClr val="C00000"/>
              </a:solidFill>
            </a:endParaRPr>
          </a:p>
          <a:p>
            <a:endParaRPr lang="en-US" altLang="zh-CN" sz="1600" dirty="0">
              <a:solidFill>
                <a:srgbClr val="C00000"/>
              </a:solidFill>
            </a:endParaRP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A6A0E8F2-D4F6-47F1-B405-FD5164D3112D}" type="slidenum">
              <a:rPr lang="zh-CN" altLang="en-US" smtClean="0"/>
              <a:pPr/>
              <a:t>11</a:t>
            </a:fld>
            <a:endParaRPr lang="zh-CN" altLang="en-US"/>
          </a:p>
        </p:txBody>
      </p:sp>
      <mc:AlternateContent xmlns:mc="http://schemas.openxmlformats.org/markup-compatibility/2006">
        <mc:Choice xmlns:a14="http://schemas.microsoft.com/office/drawing/2010/main" xmlns="" Requires="a14">
          <p:sp>
            <p:nvSpPr>
              <p:cNvPr id="5" name="圆角矩形 4"/>
              <p:cNvSpPr/>
              <p:nvPr/>
            </p:nvSpPr>
            <p:spPr>
              <a:xfrm>
                <a:off x="778626" y="1945710"/>
                <a:ext cx="7586747" cy="5033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lnSpc>
                    <a:spcPct val="90000"/>
                  </a:lnSpc>
                  <a:spcBef>
                    <a:spcPts val="500"/>
                  </a:spcBef>
                  <a:buClr>
                    <a:srgbClr val="000080"/>
                  </a:buClr>
                  <a:buSzPct val="100000"/>
                </a:pPr>
                <a14:m>
                  <m:oMath xmlns:m="http://schemas.openxmlformats.org/officeDocument/2006/math">
                    <m:r>
                      <a:rPr lang="en-US" altLang="zh-CN" sz="2000" b="0" i="1" smtClean="0">
                        <a:solidFill>
                          <a:prstClr val="black"/>
                        </a:solidFill>
                        <a:latin typeface="Cambria Math" panose="02040503050406030204" pitchFamily="18" charset="0"/>
                      </a:rPr>
                      <m:t>𝐼𝑚𝑝</m:t>
                    </m:r>
                    <m:d>
                      <m:dPr>
                        <m:ctrlPr>
                          <a:rPr lang="en-US"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𝑣</m:t>
                        </m:r>
                      </m:e>
                    </m:d>
                    <m:r>
                      <a:rPr lang="en-US" altLang="zh-CN" sz="2000" b="0" i="1" smtClean="0">
                        <a:solidFill>
                          <a:prstClr val="black"/>
                        </a:solidFill>
                        <a:latin typeface="Cambria Math" panose="02040503050406030204" pitchFamily="18" charset="0"/>
                      </a:rPr>
                      <m:t>=</m:t>
                    </m:r>
                    <m:sSup>
                      <m:sSupPr>
                        <m:ctrlPr>
                          <a:rPr lang="en-US" altLang="zh-CN" sz="2000" b="0" i="1" smtClean="0">
                            <a:solidFill>
                              <a:prstClr val="black"/>
                            </a:solidFill>
                            <a:latin typeface="Cambria Math" panose="02040503050406030204" pitchFamily="18" charset="0"/>
                          </a:rPr>
                        </m:ctrlPr>
                      </m:sSupPr>
                      <m:e>
                        <m:r>
                          <a:rPr lang="en-US" altLang="zh-CN" sz="2000" b="0" i="1" smtClean="0">
                            <a:solidFill>
                              <a:prstClr val="black"/>
                            </a:solidFill>
                            <a:latin typeface="Cambria Math" panose="02040503050406030204" pitchFamily="18" charset="0"/>
                          </a:rPr>
                          <m:t>𝑃𝑟𝑠</m:t>
                        </m:r>
                        <m:d>
                          <m:dPr>
                            <m:ctrlPr>
                              <a:rPr lang="en-US"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𝑣</m:t>
                            </m:r>
                          </m:e>
                        </m:d>
                      </m:e>
                      <m:sup>
                        <m:r>
                          <a:rPr lang="zh-CN" altLang="en-US" sz="2000" b="0" i="1" smtClean="0">
                            <a:solidFill>
                              <a:prstClr val="black"/>
                            </a:solidFill>
                            <a:latin typeface="Cambria Math" panose="02040503050406030204" pitchFamily="18" charset="0"/>
                          </a:rPr>
                          <m:t>𝜆</m:t>
                        </m:r>
                      </m:sup>
                    </m:sSup>
                    <m:sSup>
                      <m:sSupPr>
                        <m:ctrlPr>
                          <a:rPr lang="en-US" altLang="zh-CN" sz="2000" b="0" i="1" smtClean="0">
                            <a:solidFill>
                              <a:prstClr val="black"/>
                            </a:solidFill>
                            <a:latin typeface="Cambria Math" panose="02040503050406030204" pitchFamily="18" charset="0"/>
                          </a:rPr>
                        </m:ctrlPr>
                      </m:sSupPr>
                      <m:e>
                        <m:r>
                          <a:rPr lang="en-US" altLang="zh-CN" sz="2000" b="0" i="1" smtClean="0">
                            <a:solidFill>
                              <a:prstClr val="black"/>
                            </a:solidFill>
                            <a:latin typeface="Cambria Math" panose="02040503050406030204" pitchFamily="18" charset="0"/>
                          </a:rPr>
                          <m:t>𝑃𝑜𝑝</m:t>
                        </m:r>
                        <m:d>
                          <m:dPr>
                            <m:ctrlPr>
                              <a:rPr lang="en-US"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𝑣</m:t>
                            </m:r>
                          </m:e>
                        </m:d>
                      </m:e>
                      <m:sup>
                        <m:r>
                          <a:rPr lang="en-US" altLang="zh-CN" sz="2000" b="0" i="1" smtClean="0">
                            <a:solidFill>
                              <a:prstClr val="black"/>
                            </a:solidFill>
                            <a:latin typeface="Cambria Math" panose="02040503050406030204" pitchFamily="18" charset="0"/>
                          </a:rPr>
                          <m:t>1−</m:t>
                        </m:r>
                        <m:r>
                          <a:rPr lang="zh-CN" altLang="en-US" sz="2000" b="0" i="1" smtClean="0">
                            <a:solidFill>
                              <a:prstClr val="black"/>
                            </a:solidFill>
                            <a:latin typeface="Cambria Math" panose="02040503050406030204" pitchFamily="18" charset="0"/>
                          </a:rPr>
                          <m:t>𝜆</m:t>
                        </m:r>
                      </m:sup>
                    </m:sSup>
                    <m:r>
                      <a:rPr lang="en-US" altLang="zh-CN" sz="2000" b="0" i="0" smtClean="0">
                        <a:solidFill>
                          <a:prstClr val="black"/>
                        </a:solidFill>
                        <a:latin typeface="Cambria Math" panose="02040503050406030204" pitchFamily="18" charset="0"/>
                      </a:rPr>
                      <m:t>,</m:t>
                    </m:r>
                  </m:oMath>
                </a14:m>
                <a:r>
                  <a:rPr lang="en-US" altLang="zh-CN" sz="2000" dirty="0">
                    <a:solidFill>
                      <a:prstClr val="black"/>
                    </a:solidFill>
                    <a:latin typeface="Arial" panose="020B0604020202020204" pitchFamily="34" charset="0"/>
                    <a:cs typeface="Arial" panose="020B0604020202020204" pitchFamily="34" charset="0"/>
                  </a:rPr>
                  <a:t/>
                </a:r>
                <a14:m>
                  <m:oMath xmlns:m="http://schemas.openxmlformats.org/officeDocument/2006/math">
                    <m:r>
                      <m:rPr>
                        <m:sty m:val="p"/>
                      </m:rPr>
                      <a:rPr lang="el-GR" altLang="zh-CN" sz="2000" i="1" smtClean="0">
                        <a:solidFill>
                          <a:prstClr val="black"/>
                        </a:solidFill>
                        <a:latin typeface="Cambria Math" panose="02040503050406030204" pitchFamily="18" charset="0"/>
                        <a:ea typeface="Cambria Math" panose="02040503050406030204" pitchFamily="18" charset="0"/>
                      </a:rPr>
                      <m:t>λ</m:t>
                    </m:r>
                  </m:oMath>
                </a14:m>
                <a:r>
                  <a:rPr lang="en-US" altLang="zh-CN" sz="2000" dirty="0">
                    <a:solidFill>
                      <a:prstClr val="black"/>
                    </a:solidFill>
                    <a:latin typeface="Arial" panose="020B0604020202020204" pitchFamily="34" charset="0"/>
                    <a:cs typeface="Arial" panose="020B0604020202020204" pitchFamily="34" charset="0"/>
                  </a:rPr>
                  <a:t>: importance weighing factor</a:t>
                </a:r>
              </a:p>
            </p:txBody>
          </p:sp>
        </mc:Choice>
        <mc:Fallback>
          <p:sp>
            <p:nvSpPr>
              <p:cNvPr id="5" name="圆角矩形 4"/>
              <p:cNvSpPr>
                <a:spLocks noRot="1" noChangeAspect="1" noMove="1" noResize="1" noEditPoints="1" noAdjustHandles="1" noChangeArrowheads="1" noChangeShapeType="1" noTextEdit="1"/>
              </p:cNvSpPr>
              <p:nvPr/>
            </p:nvSpPr>
            <p:spPr>
              <a:xfrm>
                <a:off x="778626" y="1945710"/>
                <a:ext cx="7586747" cy="503332"/>
              </a:xfrm>
              <a:prstGeom prst="roundRect">
                <a:avLst/>
              </a:prstGeom>
              <a:blipFill>
                <a:blip r:embed="rId3"/>
                <a:stretch>
                  <a:fillRect b="-8235"/>
                </a:stretch>
              </a:blipFill>
            </p:spPr>
            <p:txBody>
              <a:bodyPr/>
              <a:lstStyle/>
              <a:p>
                <a:r>
                  <a:rPr lang="zh-CN" altLang="en-US">
                    <a:noFill/>
                  </a:rPr>
                  <a:t> </a:t>
                </a:r>
              </a:p>
            </p:txBody>
          </p:sp>
        </mc:Fallback>
      </mc:AlternateContent>
      <p:sp>
        <p:nvSpPr>
          <p:cNvPr id="7" name="圆角矩形标注 6"/>
          <p:cNvSpPr/>
          <p:nvPr/>
        </p:nvSpPr>
        <p:spPr>
          <a:xfrm>
            <a:off x="3364302" y="1359975"/>
            <a:ext cx="4525055" cy="499523"/>
          </a:xfrm>
          <a:prstGeom prst="wedgeRoundRectCallout">
            <a:avLst>
              <a:gd name="adj1" fmla="val -39655"/>
              <a:gd name="adj2" fmla="val 7899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US" altLang="zh-CN" sz="2200" dirty="0">
                <a:solidFill>
                  <a:schemeClr val="tx1"/>
                </a:solidFill>
                <a:latin typeface="Arial" panose="020B0604020202020204" pitchFamily="34" charset="0"/>
                <a:cs typeface="Arial" panose="020B0604020202020204" pitchFamily="34" charset="0"/>
              </a:rPr>
              <a:t>favoring those with recent citations</a:t>
            </a:r>
          </a:p>
        </p:txBody>
      </p:sp>
      <p:sp>
        <p:nvSpPr>
          <p:cNvPr id="9" name="圆角矩形标注 8"/>
          <p:cNvSpPr/>
          <p:nvPr/>
        </p:nvSpPr>
        <p:spPr>
          <a:xfrm>
            <a:off x="1921565" y="2535254"/>
            <a:ext cx="6443808" cy="478183"/>
          </a:xfrm>
          <a:prstGeom prst="wedgeRoundRectCallout">
            <a:avLst>
              <a:gd name="adj1" fmla="val -37704"/>
              <a:gd name="adj2" fmla="val -8409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US" altLang="zh-CN" sz="2200" dirty="0">
                <a:solidFill>
                  <a:schemeClr val="tx1"/>
                </a:solidFill>
                <a:latin typeface="Arial" panose="020B0604020202020204" pitchFamily="34" charset="0"/>
                <a:cs typeface="Arial" panose="020B0604020202020204" pitchFamily="34" charset="0"/>
              </a:rPr>
              <a:t>favoring those with citations soon after publication</a:t>
            </a:r>
          </a:p>
        </p:txBody>
      </p:sp>
      <p:pic>
        <p:nvPicPr>
          <p:cNvPr id="8" name="图片 7">
            <a:extLst>
              <a:ext uri="{FF2B5EF4-FFF2-40B4-BE49-F238E27FC236}">
                <a16:creationId xmlns:a16="http://schemas.microsoft.com/office/drawing/2014/main" xmlns="" id="{4A80F7B8-FA50-479D-A163-78B8284856BC}"/>
              </a:ext>
            </a:extLst>
          </p:cNvPr>
          <p:cNvPicPr>
            <a:picLocks noChangeAspect="1"/>
          </p:cNvPicPr>
          <p:nvPr/>
        </p:nvPicPr>
        <p:blipFill>
          <a:blip r:embed="rId4"/>
          <a:stretch>
            <a:fillRect/>
          </a:stretch>
        </p:blipFill>
        <p:spPr>
          <a:xfrm>
            <a:off x="1730765" y="3179146"/>
            <a:ext cx="5355835" cy="2459626"/>
          </a:xfrm>
          <a:prstGeom prst="rect">
            <a:avLst/>
          </a:prstGeom>
        </p:spPr>
      </p:pic>
      <mc:AlternateContent xmlns:mc="http://schemas.openxmlformats.org/markup-compatibility/2006">
        <mc:Choice xmlns:a14="http://schemas.microsoft.com/office/drawing/2010/main" xmlns="" Requires="a14">
          <p:sp>
            <p:nvSpPr>
              <p:cNvPr id="12" name="圆角矩形 32">
                <a:extLst>
                  <a:ext uri="{FF2B5EF4-FFF2-40B4-BE49-F238E27FC236}">
                    <a16:creationId xmlns="" xmlns:a16="http://schemas.microsoft.com/office/drawing/2014/main" id="{D147143F-C2F0-4B81-90CE-689DF9F1E0F8}"/>
                  </a:ext>
                </a:extLst>
              </p:cNvPr>
              <p:cNvSpPr/>
              <p:nvPr/>
            </p:nvSpPr>
            <p:spPr>
              <a:xfrm>
                <a:off x="778626" y="5671573"/>
                <a:ext cx="7586747" cy="10207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lnSpc>
                    <a:spcPct val="90000"/>
                  </a:lnSpc>
                  <a:spcBef>
                    <a:spcPts val="500"/>
                  </a:spcBef>
                  <a:buClr>
                    <a:srgbClr val="000080"/>
                  </a:buClr>
                  <a:buSzPct val="100000"/>
                </a:pPr>
                <a14:m>
                  <m:oMathPara xmlns:m="http://schemas.openxmlformats.org/officeDocument/2006/math">
                    <m:oMathParaPr>
                      <m:jc m:val="centerGroup"/>
                    </m:oMathParaPr>
                    <m:oMath xmlns:m="http://schemas.openxmlformats.org/officeDocument/2006/math">
                      <m:r>
                        <a:rPr lang="en-US" altLang="zh-CN" sz="2000" i="1">
                          <a:solidFill>
                            <a:prstClr val="black"/>
                          </a:solidFill>
                          <a:latin typeface="Cambria Math" panose="02040503050406030204" pitchFamily="18" charset="0"/>
                        </a:rPr>
                        <m:t>𝑅</m:t>
                      </m:r>
                      <m:d>
                        <m:dPr>
                          <m:ctrlPr>
                            <a:rPr lang="en-US"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𝑣</m:t>
                          </m:r>
                        </m:e>
                      </m:d>
                      <m:r>
                        <a:rPr lang="en-US" altLang="zh-CN" sz="2000" i="1">
                          <a:solidFill>
                            <a:prstClr val="black"/>
                          </a:solidFill>
                          <a:latin typeface="Cambria Math" panose="02040503050406030204" pitchFamily="18" charset="0"/>
                        </a:rPr>
                        <m:t>=</m:t>
                      </m:r>
                      <m:r>
                        <a:rPr lang="zh-CN" altLang="en-US" sz="2000" i="1">
                          <a:solidFill>
                            <a:prstClr val="black"/>
                          </a:solidFill>
                          <a:latin typeface="Cambria Math" panose="02040503050406030204" pitchFamily="18" charset="0"/>
                        </a:rPr>
                        <m:t>𝛼</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pitchFamily="18" charset="0"/>
                            </a:rPr>
                            <m:t>𝑅</m:t>
                          </m:r>
                        </m:e>
                        <m:sub>
                          <m:r>
                            <a:rPr lang="en-US" altLang="zh-CN" sz="2000" i="1">
                              <a:solidFill>
                                <a:prstClr val="black"/>
                              </a:solidFill>
                              <a:latin typeface="Cambria Math" panose="02040503050406030204" pitchFamily="18" charset="0"/>
                            </a:rPr>
                            <m:t>𝑐</m:t>
                          </m:r>
                        </m:sub>
                      </m:sSub>
                      <m:d>
                        <m:dPr>
                          <m:ctrlPr>
                            <a:rPr lang="en-US"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𝑣</m:t>
                          </m:r>
                        </m:e>
                      </m:d>
                      <m:r>
                        <a:rPr lang="en-US" altLang="zh-CN" sz="2000" i="1">
                          <a:solidFill>
                            <a:prstClr val="black"/>
                          </a:solidFill>
                          <a:latin typeface="Cambria Math" panose="02040503050406030204" pitchFamily="18" charset="0"/>
                        </a:rPr>
                        <m:t>+</m:t>
                      </m:r>
                      <m:r>
                        <a:rPr lang="zh-CN" altLang="en-US" sz="2000" i="1">
                          <a:solidFill>
                            <a:prstClr val="black"/>
                          </a:solidFill>
                          <a:latin typeface="Cambria Math" panose="02040503050406030204" pitchFamily="18" charset="0"/>
                        </a:rPr>
                        <m:t>𝛽</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pitchFamily="18" charset="0"/>
                            </a:rPr>
                            <m:t>𝑅</m:t>
                          </m:r>
                        </m:e>
                        <m:sub>
                          <m:r>
                            <a:rPr lang="en-US" altLang="zh-CN" sz="2000" i="1">
                              <a:solidFill>
                                <a:prstClr val="black"/>
                              </a:solidFill>
                              <a:latin typeface="Cambria Math" panose="02040503050406030204" pitchFamily="18" charset="0"/>
                            </a:rPr>
                            <m:t>𝑣</m:t>
                          </m:r>
                        </m:sub>
                      </m:sSub>
                      <m:d>
                        <m:dPr>
                          <m:ctrlPr>
                            <a:rPr lang="en-US"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𝑣</m:t>
                          </m:r>
                        </m:e>
                      </m:d>
                      <m:r>
                        <a:rPr lang="en-US" altLang="zh-CN" sz="2000" i="1">
                          <a:solidFill>
                            <a:prstClr val="black"/>
                          </a:solidFill>
                          <a:latin typeface="Cambria Math" panose="02040503050406030204" pitchFamily="18" charset="0"/>
                        </a:rPr>
                        <m:t>+(1−</m:t>
                      </m:r>
                      <m:r>
                        <a:rPr lang="zh-CN" altLang="en-US" sz="2000" i="1">
                          <a:solidFill>
                            <a:prstClr val="black"/>
                          </a:solidFill>
                          <a:latin typeface="Cambria Math" panose="02040503050406030204" pitchFamily="18" charset="0"/>
                        </a:rPr>
                        <m:t>𝛼</m:t>
                      </m:r>
                      <m:r>
                        <a:rPr lang="en-US" altLang="zh-CN" sz="2000" i="1">
                          <a:solidFill>
                            <a:prstClr val="black"/>
                          </a:solidFill>
                          <a:latin typeface="Cambria Math" panose="02040503050406030204" pitchFamily="18" charset="0"/>
                        </a:rPr>
                        <m:t>−</m:t>
                      </m:r>
                      <m:r>
                        <a:rPr lang="zh-CN" altLang="en-US" sz="2000" i="1">
                          <a:solidFill>
                            <a:prstClr val="black"/>
                          </a:solidFill>
                          <a:latin typeface="Cambria Math" panose="02040503050406030204" pitchFamily="18" charset="0"/>
                        </a:rPr>
                        <m:t>𝛽</m:t>
                      </m:r>
                      <m:r>
                        <a:rPr lang="en-US" altLang="zh-CN" sz="2000" i="1">
                          <a:solidFill>
                            <a:prstClr val="black"/>
                          </a:solidFill>
                          <a:latin typeface="Cambria Math" panose="02040503050406030204" pitchFamily="18" charset="0"/>
                        </a:rPr>
                        <m:t>)</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pitchFamily="18" charset="0"/>
                            </a:rPr>
                            <m:t>𝑅</m:t>
                          </m:r>
                        </m:e>
                        <m:sub>
                          <m:r>
                            <a:rPr lang="en-US" altLang="zh-CN" sz="2000" i="1">
                              <a:solidFill>
                                <a:prstClr val="black"/>
                              </a:solidFill>
                              <a:latin typeface="Cambria Math" panose="02040503050406030204" pitchFamily="18" charset="0"/>
                            </a:rPr>
                            <m:t>𝑎</m:t>
                          </m:r>
                        </m:sub>
                      </m:sSub>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𝑣</m:t>
                      </m:r>
                      <m:r>
                        <a:rPr lang="en-US" altLang="zh-CN" sz="2000" i="1">
                          <a:solidFill>
                            <a:prstClr val="black"/>
                          </a:solidFill>
                          <a:latin typeface="Cambria Math" panose="02040503050406030204" pitchFamily="18" charset="0"/>
                        </a:rPr>
                        <m:t>)</m:t>
                      </m:r>
                    </m:oMath>
                  </m:oMathPara>
                </a14:m>
                <a:endParaRPr lang="en-US" altLang="zh-CN" sz="2000" dirty="0">
                  <a:solidFill>
                    <a:prstClr val="black"/>
                  </a:solidFill>
                  <a:latin typeface="Arial" panose="020B0604020202020204" pitchFamily="34" charset="0"/>
                  <a:cs typeface="Arial" panose="020B0604020202020204" pitchFamily="34" charset="0"/>
                </a:endParaRPr>
              </a:p>
              <a:p>
                <a:pPr marL="0" lvl="1" algn="ctr">
                  <a:lnSpc>
                    <a:spcPct val="90000"/>
                  </a:lnSpc>
                  <a:spcBef>
                    <a:spcPts val="500"/>
                  </a:spcBef>
                  <a:buClr>
                    <a:srgbClr val="000080"/>
                  </a:buClr>
                  <a:buSzPct val="100000"/>
                </a:pPr>
                <a:r>
                  <a:rPr lang="zh-CN" altLang="en-US" sz="2000" dirty="0">
                    <a:solidFill>
                      <a:prstClr val="black"/>
                    </a:solidFill>
                    <a:latin typeface="Arial" panose="020B0604020202020204" pitchFamily="34" charset="0"/>
                    <a:cs typeface="Arial" panose="020B0604020202020204" pitchFamily="34" charset="0"/>
                  </a:rPr>
                  <a:t>𝛼 </a:t>
                </a:r>
                <a:r>
                  <a:rPr lang="en-US" altLang="zh-CN" sz="2000" dirty="0">
                    <a:solidFill>
                      <a:prstClr val="black"/>
                    </a:solidFill>
                    <a:latin typeface="Arial" panose="020B0604020202020204" pitchFamily="34" charset="0"/>
                    <a:cs typeface="Arial" panose="020B0604020202020204" pitchFamily="34" charset="0"/>
                  </a:rPr>
                  <a:t>and </a:t>
                </a:r>
                <a:r>
                  <a:rPr lang="zh-CN" altLang="en-US" sz="2000" dirty="0">
                    <a:solidFill>
                      <a:prstClr val="black"/>
                    </a:solidFill>
                    <a:latin typeface="Arial" panose="020B0604020202020204" pitchFamily="34" charset="0"/>
                    <a:cs typeface="Arial" panose="020B0604020202020204" pitchFamily="34" charset="0"/>
                  </a:rPr>
                  <a:t>𝛽</a:t>
                </a:r>
                <a:r>
                  <a:rPr lang="en-US" altLang="zh-CN" sz="2000" dirty="0">
                    <a:solidFill>
                      <a:prstClr val="black"/>
                    </a:solidFill>
                    <a:latin typeface="Arial" panose="020B0604020202020204" pitchFamily="34" charset="0"/>
                    <a:cs typeface="Arial" panose="020B0604020202020204" pitchFamily="34" charset="0"/>
                  </a:rPr>
                  <a:t>: aggregating parameters</a:t>
                </a:r>
              </a:p>
            </p:txBody>
          </p:sp>
        </mc:Choice>
        <mc:Fallback>
          <p:sp>
            <p:nvSpPr>
              <p:cNvPr id="12" name="圆角矩形 32">
                <a:extLst>
                  <a:ext uri="{FF2B5EF4-FFF2-40B4-BE49-F238E27FC236}">
                    <a16:creationId xmlns:a16="http://schemas.microsoft.com/office/drawing/2014/main" xmlns="" xmlns:a14="http://schemas.microsoft.com/office/drawing/2010/main" id="{D147143F-C2F0-4B81-90CE-689DF9F1E0F8}"/>
                  </a:ext>
                </a:extLst>
              </p:cNvPr>
              <p:cNvSpPr>
                <a:spLocks noRot="1" noChangeAspect="1" noMove="1" noResize="1" noEditPoints="1" noAdjustHandles="1" noChangeArrowheads="1" noChangeShapeType="1" noTextEdit="1"/>
              </p:cNvSpPr>
              <p:nvPr/>
            </p:nvSpPr>
            <p:spPr>
              <a:xfrm>
                <a:off x="778626" y="5671573"/>
                <a:ext cx="7586747" cy="1020719"/>
              </a:xfrm>
              <a:prstGeom prst="roundRect">
                <a:avLst/>
              </a:prstGeom>
              <a:blipFill>
                <a:blip r:embed="rId5"/>
                <a:stretch>
                  <a:fillRect/>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xmlns="" id="{3CE61DA3-1638-4407-9A53-3C37571781BE}"/>
              </a:ext>
            </a:extLst>
          </p:cNvPr>
          <p:cNvSpPr txBox="1"/>
          <p:nvPr/>
        </p:nvSpPr>
        <p:spPr>
          <a:xfrm>
            <a:off x="239151" y="3184851"/>
            <a:ext cx="8595360" cy="452432"/>
          </a:xfrm>
          <a:prstGeom prst="rect">
            <a:avLst/>
          </a:prstGeom>
          <a:noFill/>
        </p:spPr>
        <p:txBody>
          <a:bodyPr wrap="square" rtlCol="0">
            <a:spAutoFit/>
          </a:bodyPr>
          <a:lstStyle/>
          <a:p>
            <a:pPr marL="228600" indent="-360000">
              <a:lnSpc>
                <a:spcPct val="90000"/>
              </a:lnSpc>
              <a:spcBef>
                <a:spcPts val="1000"/>
              </a:spcBef>
              <a:buClr>
                <a:srgbClr val="000080"/>
              </a:buClr>
              <a:buSzPct val="80000"/>
              <a:buFont typeface="Wingdings" pitchFamily="2" charset="2"/>
              <a:buChar char="Ø"/>
            </a:pPr>
            <a:r>
              <a:rPr lang="en-US" altLang="zh-CN" sz="2600" dirty="0">
                <a:solidFill>
                  <a:srgbClr val="000080"/>
                </a:solidFill>
                <a:latin typeface="Arial" panose="020B0604020202020204" pitchFamily="34" charset="0"/>
                <a:cs typeface="Arial" panose="020B0604020202020204" pitchFamily="34" charset="0"/>
              </a:rPr>
              <a:t>Final ranking</a:t>
            </a:r>
            <a:endParaRPr lang="zh-CN" altLang="en-US" sz="2600" dirty="0">
              <a:solidFill>
                <a:srgbClr val="0000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30788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Importance Computation </a:t>
            </a:r>
            <a:endParaRPr lang="zh-CN" altLang="en-US" dirty="0"/>
          </a:p>
        </p:txBody>
      </p:sp>
      <p:sp>
        <p:nvSpPr>
          <p:cNvPr id="3" name="内容占位符 2"/>
          <p:cNvSpPr>
            <a:spLocks noGrp="1"/>
          </p:cNvSpPr>
          <p:nvPr>
            <p:ph idx="1"/>
          </p:nvPr>
        </p:nvSpPr>
        <p:spPr>
          <a:xfrm>
            <a:off x="267286" y="883579"/>
            <a:ext cx="8609428" cy="466301"/>
          </a:xfrm>
        </p:spPr>
        <p:txBody>
          <a:bodyPr/>
          <a:lstStyle/>
          <a:p>
            <a:r>
              <a:rPr lang="en-US" altLang="zh-CN" dirty="0">
                <a:solidFill>
                  <a:srgbClr val="000080"/>
                </a:solidFill>
              </a:rPr>
              <a:t>Citation component</a:t>
            </a:r>
            <a:endParaRPr lang="zh-CN" altLang="en-US" dirty="0">
              <a:solidFill>
                <a:srgbClr val="000080"/>
              </a:solidFill>
            </a:endParaRPr>
          </a:p>
        </p:txBody>
      </p:sp>
      <p:sp>
        <p:nvSpPr>
          <p:cNvPr id="4" name="灯片编号占位符 3"/>
          <p:cNvSpPr>
            <a:spLocks noGrp="1"/>
          </p:cNvSpPr>
          <p:nvPr>
            <p:ph type="sldNum" sz="quarter" idx="12"/>
          </p:nvPr>
        </p:nvSpPr>
        <p:spPr/>
        <p:txBody>
          <a:bodyPr/>
          <a:lstStyle/>
          <a:p>
            <a:fld id="{A6A0E8F2-D4F6-47F1-B405-FD5164D3112D}" type="slidenum">
              <a:rPr lang="zh-CN" altLang="en-US" smtClean="0"/>
              <a:pPr/>
              <a:t>12</a:t>
            </a:fld>
            <a:endParaRPr lang="zh-CN" altLang="en-US"/>
          </a:p>
        </p:txBody>
      </p:sp>
      <mc:AlternateContent xmlns:mc="http://schemas.openxmlformats.org/markup-compatibility/2006">
        <mc:Choice xmlns:a14="http://schemas.microsoft.com/office/drawing/2010/main" xmlns="" Requires="a14">
          <p:sp>
            <p:nvSpPr>
              <p:cNvPr id="6" name="文本框 5"/>
              <p:cNvSpPr txBox="1"/>
              <p:nvPr/>
            </p:nvSpPr>
            <p:spPr>
              <a:xfrm>
                <a:off x="239151" y="3231825"/>
                <a:ext cx="8806374" cy="1073948"/>
              </a:xfrm>
              <a:prstGeom prst="rect">
                <a:avLst/>
              </a:prstGeom>
              <a:noFill/>
            </p:spPr>
            <p:txBody>
              <a:bodyPr wrap="square" rtlCol="0">
                <a:spAutoFit/>
              </a:bodyPr>
              <a:lstStyle/>
              <a:p>
                <a:pPr marL="685800" lvl="1" indent="-288000">
                  <a:lnSpc>
                    <a:spcPct val="90000"/>
                  </a:lnSpc>
                  <a:spcBef>
                    <a:spcPts val="500"/>
                  </a:spcBef>
                  <a:buClr>
                    <a:srgbClr val="000080"/>
                  </a:buClr>
                  <a:buSzPct val="100000"/>
                  <a:buFont typeface="Arial" panose="020B0604020202020204" pitchFamily="34" charset="0"/>
                  <a:buChar char="•"/>
                </a:pPr>
                <a14:m>
                  <m:oMath xmlns:m="http://schemas.openxmlformats.org/officeDocument/2006/math">
                    <m:sSub>
                      <m:sSubPr>
                        <m:ctrlPr>
                          <a:rPr lang="en-US" altLang="zh-CN" sz="2200" i="1" dirty="0">
                            <a:latin typeface="Cambria Math" panose="02040503050406030204" pitchFamily="18" charset="0"/>
                            <a:cs typeface="Arial" panose="020B0604020202020204" pitchFamily="34" charset="0"/>
                          </a:rPr>
                        </m:ctrlPr>
                      </m:sSubPr>
                      <m:e>
                        <m:r>
                          <a:rPr lang="en-US" altLang="zh-CN" sz="2200" i="1" dirty="0">
                            <a:latin typeface="Cambria Math" panose="02040503050406030204" pitchFamily="18" charset="0"/>
                            <a:cs typeface="Arial" panose="020B0604020202020204" pitchFamily="34" charset="0"/>
                          </a:rPr>
                          <m:t>𝑃𝑟𝑠</m:t>
                        </m:r>
                      </m:e>
                      <m:sub>
                        <m:r>
                          <a:rPr lang="en-US" altLang="zh-CN" sz="2200" i="1" dirty="0">
                            <a:latin typeface="Cambria Math" panose="02040503050406030204" pitchFamily="18" charset="0"/>
                            <a:cs typeface="Arial" panose="020B0604020202020204" pitchFamily="34" charset="0"/>
                          </a:rPr>
                          <m:t>𝑐</m:t>
                        </m:r>
                      </m:sub>
                    </m:sSub>
                  </m:oMath>
                </a14:m>
                <a:r>
                  <a:rPr lang="en-US" altLang="zh-CN" sz="2200" dirty="0">
                    <a:latin typeface="Arial" panose="020B0604020202020204" pitchFamily="34" charset="0"/>
                    <a:cs typeface="Arial" panose="020B0604020202020204" pitchFamily="34" charset="0"/>
                  </a:rPr>
                  <a:t> of article </a:t>
                </a:r>
                <a14:m>
                  <m:oMath xmlns:m="http://schemas.openxmlformats.org/officeDocument/2006/math">
                    <m:r>
                      <a:rPr lang="en-US" altLang="zh-CN" sz="2200" i="1" dirty="0">
                        <a:latin typeface="Cambria Math" panose="02040503050406030204" pitchFamily="18" charset="0"/>
                        <a:cs typeface="Arial" panose="020B0604020202020204" pitchFamily="34" charset="0"/>
                      </a:rPr>
                      <m:t>𝑣</m:t>
                    </m:r>
                  </m:oMath>
                </a14:m>
                <a:r>
                  <a:rPr lang="en-US" altLang="zh-CN" sz="2200" dirty="0">
                    <a:latin typeface="Arial" panose="020B0604020202020204" pitchFamily="34" charset="0"/>
                    <a:cs typeface="Arial" panose="020B0604020202020204" pitchFamily="34" charset="0"/>
                  </a:rPr>
                  <a:t> is its </a:t>
                </a:r>
                <a:r>
                  <a:rPr lang="en-US" altLang="zh-CN" sz="2200" dirty="0" err="1">
                    <a:solidFill>
                      <a:srgbClr val="C00000"/>
                    </a:solidFill>
                    <a:latin typeface="Arial" panose="020B0604020202020204" pitchFamily="34" charset="0"/>
                    <a:cs typeface="Arial" panose="020B0604020202020204" pitchFamily="34" charset="0"/>
                  </a:rPr>
                  <a:t>TWPageRank</a:t>
                </a:r>
                <a:r>
                  <a:rPr lang="en-US" altLang="zh-CN" sz="2200" dirty="0">
                    <a:solidFill>
                      <a:srgbClr val="C00000"/>
                    </a:solidFill>
                    <a:latin typeface="Arial" panose="020B0604020202020204" pitchFamily="34" charset="0"/>
                    <a:cs typeface="Arial" panose="020B0604020202020204" pitchFamily="34" charset="0"/>
                  </a:rPr>
                  <a:t> score</a:t>
                </a:r>
                <a:r>
                  <a:rPr lang="en-US" altLang="zh-CN" sz="2200" dirty="0">
                    <a:latin typeface="Arial" panose="020B0604020202020204" pitchFamily="34" charset="0"/>
                    <a:cs typeface="Arial" panose="020B0604020202020204" pitchFamily="34" charset="0"/>
                  </a:rPr>
                  <a:t> on the citation graph</a:t>
                </a:r>
              </a:p>
              <a:p>
                <a:pPr marL="685800" lvl="1" indent="-288000">
                  <a:lnSpc>
                    <a:spcPct val="90000"/>
                  </a:lnSpc>
                  <a:spcBef>
                    <a:spcPts val="500"/>
                  </a:spcBef>
                  <a:buClr>
                    <a:srgbClr val="000080"/>
                  </a:buClr>
                  <a:buSzPct val="100000"/>
                  <a:buFont typeface="Arial" panose="020B0604020202020204" pitchFamily="34" charset="0"/>
                  <a:buChar char="•"/>
                </a:pPr>
                <a14:m>
                  <m:oMath xmlns:m="http://schemas.openxmlformats.org/officeDocument/2006/math">
                    <m:sSub>
                      <m:sSubPr>
                        <m:ctrlPr>
                          <a:rPr lang="en-US" altLang="zh-CN" sz="2200" i="1" dirty="0">
                            <a:latin typeface="Cambria Math" panose="02040503050406030204" pitchFamily="18" charset="0"/>
                            <a:cs typeface="Arial" panose="020B0604020202020204" pitchFamily="34" charset="0"/>
                          </a:rPr>
                        </m:ctrlPr>
                      </m:sSubPr>
                      <m:e>
                        <m:r>
                          <a:rPr lang="en-US" altLang="zh-CN" sz="2200" i="1" dirty="0">
                            <a:latin typeface="Cambria Math" panose="02040503050406030204" pitchFamily="18" charset="0"/>
                            <a:cs typeface="Arial" panose="020B0604020202020204" pitchFamily="34" charset="0"/>
                          </a:rPr>
                          <m:t>𝑃𝑜𝑝</m:t>
                        </m:r>
                      </m:e>
                      <m:sub>
                        <m:r>
                          <a:rPr lang="en-US" altLang="zh-CN" sz="2200" i="1" dirty="0">
                            <a:latin typeface="Cambria Math" panose="02040503050406030204" pitchFamily="18" charset="0"/>
                            <a:cs typeface="Arial" panose="020B0604020202020204" pitchFamily="34" charset="0"/>
                          </a:rPr>
                          <m:t>𝑐</m:t>
                        </m:r>
                      </m:sub>
                    </m:sSub>
                  </m:oMath>
                </a14:m>
                <a:r>
                  <a:rPr lang="en-US" altLang="zh-CN" sz="2200" dirty="0">
                    <a:latin typeface="Arial" panose="020B0604020202020204" pitchFamily="34" charset="0"/>
                    <a:cs typeface="Arial" panose="020B0604020202020204" pitchFamily="34" charset="0"/>
                  </a:rPr>
                  <a:t> of article </a:t>
                </a:r>
                <a14:m>
                  <m:oMath xmlns:m="http://schemas.openxmlformats.org/officeDocument/2006/math">
                    <m:r>
                      <a:rPr lang="en-US" altLang="zh-CN" sz="2200" i="1" dirty="0">
                        <a:latin typeface="Cambria Math" panose="02040503050406030204" pitchFamily="18" charset="0"/>
                        <a:cs typeface="Arial" panose="020B0604020202020204" pitchFamily="34" charset="0"/>
                      </a:rPr>
                      <m:t>𝑣</m:t>
                    </m:r>
                  </m:oMath>
                </a14:m>
                <a:r>
                  <a:rPr lang="en-US" altLang="zh-CN" sz="2200" dirty="0">
                    <a:latin typeface="Arial" panose="020B0604020202020204" pitchFamily="34" charset="0"/>
                    <a:cs typeface="Arial" panose="020B0604020202020204" pitchFamily="34" charset="0"/>
                  </a:rPr>
                  <a:t> is the </a:t>
                </a:r>
                <a:r>
                  <a:rPr lang="en-US" altLang="zh-CN" sz="2200" dirty="0">
                    <a:solidFill>
                      <a:srgbClr val="C00000"/>
                    </a:solidFill>
                    <a:latin typeface="Arial" panose="020B0604020202020204" pitchFamily="34" charset="0"/>
                    <a:cs typeface="Arial" panose="020B0604020202020204" pitchFamily="34" charset="0"/>
                  </a:rPr>
                  <a:t>sum of its citation freshness</a:t>
                </a:r>
              </a:p>
              <a:p>
                <a:pPr lvl="1"/>
                <a:endParaRPr lang="en-US" altLang="zh-CN" dirty="0"/>
              </a:p>
            </p:txBody>
          </p:sp>
        </mc:Choice>
        <mc:Fallback>
          <p:sp>
            <p:nvSpPr>
              <p:cNvPr id="6" name="文本框 5"/>
              <p:cNvSpPr txBox="1">
                <a:spLocks noRot="1" noChangeAspect="1" noMove="1" noResize="1" noEditPoints="1" noAdjustHandles="1" noChangeArrowheads="1" noChangeShapeType="1" noTextEdit="1"/>
              </p:cNvSpPr>
              <p:nvPr/>
            </p:nvSpPr>
            <p:spPr>
              <a:xfrm>
                <a:off x="239151" y="3231825"/>
                <a:ext cx="8806374" cy="1073948"/>
              </a:xfrm>
              <a:prstGeom prst="rect">
                <a:avLst/>
              </a:prstGeom>
              <a:blipFill>
                <a:blip r:embed="rId3"/>
                <a:stretch>
                  <a:fillRect t="-68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7" name="圆角矩形 6"/>
              <p:cNvSpPr/>
              <p:nvPr/>
            </p:nvSpPr>
            <p:spPr>
              <a:xfrm>
                <a:off x="848964" y="3995623"/>
                <a:ext cx="7586747" cy="10818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lnSpc>
                    <a:spcPct val="90000"/>
                  </a:lnSpc>
                  <a:spcBef>
                    <a:spcPts val="500"/>
                  </a:spcBef>
                  <a:buClr>
                    <a:srgbClr val="000080"/>
                  </a:buClr>
                  <a:buSzPct val="100000"/>
                </a:pPr>
                <a14:m>
                  <m:oMathPara xmlns:m="http://schemas.openxmlformats.org/officeDocument/2006/math">
                    <m:oMathParaPr>
                      <m:jc m:val="centerGroup"/>
                    </m:oMathParaPr>
                    <m:oMath xmlns:m="http://schemas.openxmlformats.org/officeDocument/2006/math">
                      <m:sSub>
                        <m:sSubPr>
                          <m:ctrlPr>
                            <a:rPr lang="en-US" altLang="zh-CN" sz="2000" i="1" smtClean="0">
                              <a:solidFill>
                                <a:prstClr val="black"/>
                              </a:solidFill>
                              <a:latin typeface="Cambria Math" panose="02040503050406030204" pitchFamily="18" charset="0"/>
                            </a:rPr>
                          </m:ctrlPr>
                        </m:sSubPr>
                        <m:e>
                          <m:r>
                            <a:rPr lang="en-US" altLang="zh-CN" sz="2000" i="1">
                              <a:solidFill>
                                <a:prstClr val="black"/>
                              </a:solidFill>
                              <a:latin typeface="Cambria Math" panose="02040503050406030204" pitchFamily="18" charset="0"/>
                            </a:rPr>
                            <m:t>𝑃𝑜𝑝</m:t>
                          </m:r>
                        </m:e>
                        <m:sub>
                          <m:r>
                            <a:rPr lang="en-US" altLang="zh-CN" sz="2000" b="0" i="1" smtClean="0">
                              <a:solidFill>
                                <a:prstClr val="black"/>
                              </a:solidFill>
                              <a:latin typeface="Cambria Math" panose="02040503050406030204" pitchFamily="18" charset="0"/>
                            </a:rPr>
                            <m:t>𝑐</m:t>
                          </m:r>
                        </m:sub>
                      </m:sSub>
                      <m:d>
                        <m:dPr>
                          <m:ctrlPr>
                            <a:rPr lang="en-US"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𝑣</m:t>
                          </m:r>
                        </m:e>
                      </m:d>
                      <m:r>
                        <a:rPr lang="en-US" altLang="zh-CN" sz="2000" i="1">
                          <a:solidFill>
                            <a:prstClr val="black"/>
                          </a:solidFill>
                          <a:latin typeface="Cambria Math" panose="02040503050406030204" pitchFamily="18" charset="0"/>
                        </a:rPr>
                        <m:t>=</m:t>
                      </m:r>
                      <m:nary>
                        <m:naryPr>
                          <m:chr m:val="∑"/>
                          <m:limLoc m:val="subSup"/>
                          <m:supHide m:val="on"/>
                          <m:ctrlPr>
                            <a:rPr lang="en-US" altLang="zh-CN" sz="2000" i="1" smtClean="0">
                              <a:solidFill>
                                <a:prstClr val="black"/>
                              </a:solidFill>
                              <a:latin typeface="Cambria Math" panose="02040503050406030204" pitchFamily="18" charset="0"/>
                            </a:rPr>
                          </m:ctrlPr>
                        </m:naryPr>
                        <m:sub>
                          <m:r>
                            <m:rPr>
                              <m:brk m:alnAt="7"/>
                            </m:rP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𝑢</m:t>
                          </m:r>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𝑣</m:t>
                          </m:r>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ea typeface="Cambria Math" panose="02040503050406030204" pitchFamily="18" charset="0"/>
                            </a:rPr>
                            <m:t>𝐸</m:t>
                          </m:r>
                        </m:sub>
                        <m:sup/>
                        <m:e>
                          <m:sSup>
                            <m:sSupPr>
                              <m:ctrlPr>
                                <a:rPr lang="en-US" altLang="zh-CN" sz="2000" i="1">
                                  <a:solidFill>
                                    <a:prstClr val="black"/>
                                  </a:solidFill>
                                  <a:latin typeface="Cambria Math" panose="02040503050406030204" pitchFamily="18" charset="0"/>
                                </a:rPr>
                              </m:ctrlPr>
                            </m:sSupPr>
                            <m:e>
                              <m:r>
                                <a:rPr lang="en-US" altLang="zh-CN" sz="2000" i="1">
                                  <a:solidFill>
                                    <a:prstClr val="black"/>
                                  </a:solidFill>
                                  <a:latin typeface="Cambria Math" panose="02040503050406030204" pitchFamily="18" charset="0"/>
                                </a:rPr>
                                <m:t>𝑒</m:t>
                              </m:r>
                            </m:e>
                            <m:sup>
                              <m:r>
                                <a:rPr lang="zh-CN" altLang="en-US" sz="2000" i="1">
                                  <a:solidFill>
                                    <a:prstClr val="black"/>
                                  </a:solidFill>
                                  <a:latin typeface="Cambria Math" panose="02040503050406030204" pitchFamily="18" charset="0"/>
                                </a:rPr>
                                <m:t>𝜎</m:t>
                              </m:r>
                              <m:r>
                                <a:rPr lang="en-US" altLang="zh-CN" sz="2000" i="1">
                                  <a:solidFill>
                                    <a:prstClr val="black"/>
                                  </a:solidFill>
                                  <a:latin typeface="Cambria Math" panose="02040503050406030204" pitchFamily="18" charset="0"/>
                                </a:rPr>
                                <m:t>(</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pitchFamily="18" charset="0"/>
                                    </a:rPr>
                                    <m:t>𝑇</m:t>
                                  </m:r>
                                </m:e>
                                <m:sub>
                                  <m:r>
                                    <a:rPr lang="en-US" altLang="zh-CN" sz="2000" i="1">
                                      <a:solidFill>
                                        <a:prstClr val="black"/>
                                      </a:solidFill>
                                      <a:latin typeface="Cambria Math" panose="02040503050406030204" pitchFamily="18" charset="0"/>
                                    </a:rPr>
                                    <m:t>0</m:t>
                                  </m:r>
                                </m:sub>
                              </m:sSub>
                              <m:r>
                                <a:rPr lang="en-US" altLang="zh-CN" sz="2000" i="1">
                                  <a:solidFill>
                                    <a:prstClr val="black"/>
                                  </a:solidFill>
                                  <a:latin typeface="Cambria Math" panose="02040503050406030204" pitchFamily="18" charset="0"/>
                                </a:rPr>
                                <m:t>−</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pitchFamily="18" charset="0"/>
                                    </a:rPr>
                                    <m:t>𝑇</m:t>
                                  </m:r>
                                </m:e>
                                <m:sub>
                                  <m:r>
                                    <a:rPr lang="en-US" altLang="zh-CN" sz="2000" i="1">
                                      <a:solidFill>
                                        <a:prstClr val="black"/>
                                      </a:solidFill>
                                      <a:latin typeface="Cambria Math" panose="02040503050406030204" pitchFamily="18" charset="0"/>
                                    </a:rPr>
                                    <m:t>𝑢</m:t>
                                  </m:r>
                                </m:sub>
                              </m:sSub>
                              <m:r>
                                <a:rPr lang="en-US" altLang="zh-CN" sz="2000" i="1">
                                  <a:solidFill>
                                    <a:prstClr val="black"/>
                                  </a:solidFill>
                                  <a:latin typeface="Cambria Math" panose="02040503050406030204" pitchFamily="18" charset="0"/>
                                </a:rPr>
                                <m:t>)</m:t>
                              </m:r>
                            </m:sup>
                          </m:sSup>
                        </m:e>
                      </m:nary>
                    </m:oMath>
                  </m:oMathPara>
                </a14:m>
                <a:endParaRPr lang="en-US" altLang="zh-CN" sz="2000" dirty="0">
                  <a:solidFill>
                    <a:prstClr val="black"/>
                  </a:solidFill>
                  <a:latin typeface="Arial" panose="020B0604020202020204" pitchFamily="34" charset="0"/>
                  <a:cs typeface="Arial" panose="020B0604020202020204" pitchFamily="34" charset="0"/>
                </a:endParaRPr>
              </a:p>
              <a:p>
                <a:pPr marL="0" lvl="1" algn="ctr">
                  <a:lnSpc>
                    <a:spcPct val="90000"/>
                  </a:lnSpc>
                  <a:spcBef>
                    <a:spcPts val="500"/>
                  </a:spcBef>
                  <a:buClr>
                    <a:srgbClr val="000080"/>
                  </a:buClr>
                  <a:buSzPct val="100000"/>
                </a:pPr>
                <a:r>
                  <a:rPr lang="en-US" altLang="zh-CN" sz="2000" dirty="0">
                    <a:solidFill>
                      <a:prstClr val="black"/>
                    </a:solidFill>
                    <a:latin typeface="Arial" panose="020B0604020202020204" pitchFamily="34" charset="0"/>
                    <a:cs typeface="Arial" panose="020B0604020202020204" pitchFamily="34" charset="0"/>
                  </a:rPr>
                  <a:t/>
                </a:r>
                <a14:m>
                  <m:oMath xmlns:m="http://schemas.openxmlformats.org/officeDocument/2006/math">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pitchFamily="18" charset="0"/>
                          </a:rPr>
                          <m:t>𝑇</m:t>
                        </m:r>
                      </m:e>
                      <m:sub>
                        <m:r>
                          <a:rPr lang="en-US" altLang="zh-CN" sz="2000" i="1">
                            <a:solidFill>
                              <a:prstClr val="black"/>
                            </a:solidFill>
                            <a:latin typeface="Cambria Math" panose="02040503050406030204" pitchFamily="18" charset="0"/>
                          </a:rPr>
                          <m:t>0</m:t>
                        </m:r>
                      </m:sub>
                    </m:sSub>
                  </m:oMath>
                </a14:m>
                <a:r>
                  <a:rPr lang="en-US" altLang="zh-CN" sz="2000" dirty="0">
                    <a:solidFill>
                      <a:prstClr val="black"/>
                    </a:solidFill>
                    <a:latin typeface="Arial" panose="020B0604020202020204" pitchFamily="34" charset="0"/>
                    <a:cs typeface="Arial" panose="020B0604020202020204" pitchFamily="34" charset="0"/>
                  </a:rPr>
                  <a:t>: current year,</a:t>
                </a:r>
                <a:r>
                  <a:rPr lang="en-US" altLang="zh-CN" sz="2000" dirty="0">
                    <a:solidFill>
                      <a:prstClr val="black"/>
                    </a:solidFill>
                  </a:rPr>
                  <a:t/>
                </a:r>
                <a14:m>
                  <m:oMath xmlns:m="http://schemas.openxmlformats.org/officeDocument/2006/math">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pitchFamily="18" charset="0"/>
                          </a:rPr>
                          <m:t>𝑇</m:t>
                        </m:r>
                      </m:e>
                      <m:sub>
                        <m:r>
                          <a:rPr lang="en-US" altLang="zh-CN" sz="2000" i="1">
                            <a:solidFill>
                              <a:prstClr val="black"/>
                            </a:solidFill>
                            <a:latin typeface="Cambria Math" panose="02040503050406030204" pitchFamily="18" charset="0"/>
                          </a:rPr>
                          <m:t>𝑢</m:t>
                        </m:r>
                      </m:sub>
                    </m:sSub>
                  </m:oMath>
                </a14:m>
                <a:r>
                  <a:rPr lang="en-US" altLang="zh-CN" sz="2000" dirty="0">
                    <a:solidFill>
                      <a:prstClr val="black"/>
                    </a:solidFill>
                    <a:latin typeface="Arial" panose="020B0604020202020204" pitchFamily="34" charset="0"/>
                    <a:cs typeface="Arial" panose="020B0604020202020204" pitchFamily="34" charset="0"/>
                  </a:rPr>
                  <a:t>: time of </a:t>
                </a:r>
                <a14:m>
                  <m:oMath xmlns:m="http://schemas.openxmlformats.org/officeDocument/2006/math">
                    <m:r>
                      <a:rPr lang="en-US" altLang="zh-CN" sz="2000" i="1">
                        <a:solidFill>
                          <a:prstClr val="black"/>
                        </a:solidFill>
                        <a:latin typeface="Cambria Math" panose="02040503050406030204" pitchFamily="18" charset="0"/>
                      </a:rPr>
                      <m:t>𝑢</m:t>
                    </m:r>
                  </m:oMath>
                </a14:m>
                <a:r>
                  <a:rPr lang="en-US" altLang="zh-CN" sz="2000" dirty="0">
                    <a:solidFill>
                      <a:prstClr val="black"/>
                    </a:solidFill>
                    <a:latin typeface="Arial" panose="020B0604020202020204" pitchFamily="34" charset="0"/>
                    <a:cs typeface="Arial" panose="020B0604020202020204" pitchFamily="34" charset="0"/>
                  </a:rPr>
                  <a:t>, </a:t>
                </a:r>
                <a14:m>
                  <m:oMath xmlns:m="http://schemas.openxmlformats.org/officeDocument/2006/math">
                    <m:r>
                      <a:rPr lang="zh-CN" altLang="en-US" sz="2000" i="1">
                        <a:solidFill>
                          <a:prstClr val="black"/>
                        </a:solidFill>
                        <a:latin typeface="Cambria Math" panose="02040503050406030204" pitchFamily="18" charset="0"/>
                      </a:rPr>
                      <m:t>𝜎</m:t>
                    </m:r>
                  </m:oMath>
                </a14:m>
                <a:r>
                  <a:rPr lang="en-US" altLang="zh-CN" sz="2000" dirty="0">
                    <a:solidFill>
                      <a:prstClr val="black"/>
                    </a:solidFill>
                    <a:latin typeface="Arial" panose="020B0604020202020204" pitchFamily="34" charset="0"/>
                    <a:cs typeface="Arial" panose="020B0604020202020204" pitchFamily="34" charset="0"/>
                  </a:rPr>
                  <a:t>: decaying factor</a:t>
                </a:r>
              </a:p>
            </p:txBody>
          </p:sp>
        </mc:Choice>
        <mc:Fallback>
          <p:sp>
            <p:nvSpPr>
              <p:cNvPr id="7" name="圆角矩形 6"/>
              <p:cNvSpPr>
                <a:spLocks noRot="1" noChangeAspect="1" noMove="1" noResize="1" noEditPoints="1" noAdjustHandles="1" noChangeArrowheads="1" noChangeShapeType="1" noTextEdit="1"/>
              </p:cNvSpPr>
              <p:nvPr/>
            </p:nvSpPr>
            <p:spPr>
              <a:xfrm>
                <a:off x="848964" y="3995623"/>
                <a:ext cx="7586747" cy="1081826"/>
              </a:xfrm>
              <a:prstGeom prst="roundRect">
                <a:avLst/>
              </a:prstGeom>
              <a:blipFill>
                <a:blip r:embed="rId4"/>
                <a:stretch>
                  <a:fillRect t="-103333" b="-108333"/>
                </a:stretch>
              </a:blipFill>
            </p:spPr>
            <p:txBody>
              <a:bodyPr/>
              <a:lstStyle/>
              <a:p>
                <a:r>
                  <a:rPr lang="zh-CN" altLang="en-US">
                    <a:noFill/>
                  </a:rPr>
                  <a:t> </a:t>
                </a:r>
              </a:p>
            </p:txBody>
          </p:sp>
        </mc:Fallback>
      </mc:AlternateContent>
      <p:pic>
        <p:nvPicPr>
          <p:cNvPr id="8" name="图片 7"/>
          <p:cNvPicPr>
            <a:picLocks noChangeAspect="1"/>
          </p:cNvPicPr>
          <p:nvPr/>
        </p:nvPicPr>
        <p:blipFill>
          <a:blip r:embed="rId5"/>
          <a:stretch>
            <a:fillRect/>
          </a:stretch>
        </p:blipFill>
        <p:spPr>
          <a:xfrm>
            <a:off x="1333987" y="1349880"/>
            <a:ext cx="6476026" cy="1862205"/>
          </a:xfrm>
          <a:prstGeom prst="rect">
            <a:avLst/>
          </a:prstGeom>
        </p:spPr>
      </p:pic>
      <p:sp>
        <p:nvSpPr>
          <p:cNvPr id="9" name="内容占位符 2">
            <a:extLst>
              <a:ext uri="{FF2B5EF4-FFF2-40B4-BE49-F238E27FC236}">
                <a16:creationId xmlns:a16="http://schemas.microsoft.com/office/drawing/2014/main" xmlns="" id="{4AAF9399-88F7-42E4-B56B-56C6FD0B6C1A}"/>
              </a:ext>
            </a:extLst>
          </p:cNvPr>
          <p:cNvSpPr txBox="1">
            <a:spLocks/>
          </p:cNvSpPr>
          <p:nvPr/>
        </p:nvSpPr>
        <p:spPr>
          <a:xfrm>
            <a:off x="239151" y="5262663"/>
            <a:ext cx="8637563" cy="1483434"/>
          </a:xfrm>
          <a:prstGeom prst="rect">
            <a:avLst/>
          </a:prstGeom>
        </p:spPr>
        <p:txBody>
          <a:bodyPr vert="horz" lIns="91440" tIns="45720" rIns="91440" bIns="45720" rtlCol="0">
            <a:normAutofit fontScale="92500" lnSpcReduction="10000"/>
          </a:bodyPr>
          <a:lstStyle>
            <a:lvl1pPr marL="228600" indent="-360000" algn="l" defTabSz="914400" rtl="0" eaLnBrk="1" latinLnBrk="0" hangingPunct="1">
              <a:lnSpc>
                <a:spcPct val="90000"/>
              </a:lnSpc>
              <a:spcBef>
                <a:spcPts val="1000"/>
              </a:spcBef>
              <a:buClr>
                <a:srgbClr val="000080"/>
              </a:buClr>
              <a:buSzPct val="80000"/>
              <a:buFont typeface="Wingdings" pitchFamily="2" charset="2"/>
              <a:buChar char="Ø"/>
              <a:defRPr lang="zh-CN" altLang="en-US" sz="2600" kern="1200" dirty="0" smtClean="0">
                <a:solidFill>
                  <a:schemeClr val="tx1"/>
                </a:solidFill>
                <a:latin typeface="Arial" panose="020B0604020202020204" pitchFamily="34" charset="0"/>
                <a:ea typeface="+mn-ea"/>
                <a:cs typeface="Arial" panose="020B0604020202020204" pitchFamily="34" charset="0"/>
              </a:defRPr>
            </a:lvl1pPr>
            <a:lvl2pPr marL="685800" indent="-288000" algn="l" defTabSz="914400" rtl="0" eaLnBrk="1" latinLnBrk="0" hangingPunct="1">
              <a:lnSpc>
                <a:spcPct val="90000"/>
              </a:lnSpc>
              <a:spcBef>
                <a:spcPts val="500"/>
              </a:spcBef>
              <a:buClr>
                <a:srgbClr val="000080"/>
              </a:buClr>
              <a:buSzPct val="100000"/>
              <a:buFont typeface="Arial" panose="020B0604020202020204" pitchFamily="34" charset="0"/>
              <a:buChar char="•"/>
              <a:defRPr lang="zh-CN" altLang="en-US" sz="2200" kern="1200" dirty="0" smtClean="0">
                <a:solidFill>
                  <a:schemeClr val="tx1"/>
                </a:solidFill>
                <a:latin typeface="Arial" panose="020B0604020202020204" pitchFamily="34" charset="0"/>
                <a:ea typeface="+mn-ea"/>
                <a:cs typeface="Arial" panose="020B0604020202020204" pitchFamily="34" charset="0"/>
              </a:defRPr>
            </a:lvl2pPr>
            <a:lvl3pPr marL="1143000" indent="-288000" algn="l" defTabSz="914400" rtl="0" eaLnBrk="1" latinLnBrk="0" hangingPunct="1">
              <a:lnSpc>
                <a:spcPct val="90000"/>
              </a:lnSpc>
              <a:spcBef>
                <a:spcPts val="500"/>
              </a:spcBef>
              <a:buClr>
                <a:srgbClr val="000080"/>
              </a:buClr>
              <a:buFont typeface="Arial" panose="020B0604020202020204" pitchFamily="34" charset="0"/>
              <a:buChar char="•"/>
              <a:defRPr lang="zh-CN" altLang="en-US" sz="2200" kern="1200" dirty="0" smtClean="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000080"/>
              </a:buClr>
              <a:buFont typeface="Arial" panose="020B0604020202020204" pitchFamily="34" charset="0"/>
              <a:buChar char="•"/>
              <a:defRPr lang="zh-CN" altLang="en-US" sz="2200" kern="1200" dirty="0" smtClean="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000080"/>
              </a:buClr>
              <a:buFont typeface="Arial" panose="020B0604020202020204" pitchFamily="34" charset="0"/>
              <a:buChar char="•"/>
              <a:defRPr lang="en-US" sz="2200" kern="120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rgbClr val="000080"/>
                </a:solidFill>
              </a:rPr>
              <a:t>Venue component</a:t>
            </a:r>
          </a:p>
          <a:p>
            <a:pPr lvl="1"/>
            <a:r>
              <a:rPr lang="en-US" altLang="zh-CN" dirty="0"/>
              <a:t>Constructing a </a:t>
            </a:r>
            <a:r>
              <a:rPr lang="en-US" altLang="zh-CN" dirty="0">
                <a:solidFill>
                  <a:srgbClr val="C00000"/>
                </a:solidFill>
              </a:rPr>
              <a:t>venue graph </a:t>
            </a:r>
            <a:r>
              <a:rPr lang="en-US" altLang="zh-CN" dirty="0"/>
              <a:t>and computing in similar way </a:t>
            </a:r>
          </a:p>
          <a:p>
            <a:r>
              <a:rPr lang="en-US" dirty="0">
                <a:solidFill>
                  <a:srgbClr val="000080"/>
                </a:solidFill>
              </a:rPr>
              <a:t>Author component</a:t>
            </a:r>
          </a:p>
          <a:p>
            <a:pPr lvl="1"/>
            <a:r>
              <a:rPr lang="en-US" dirty="0"/>
              <a:t>Using </a:t>
            </a:r>
            <a:r>
              <a:rPr lang="en-US" dirty="0">
                <a:solidFill>
                  <a:srgbClr val="C00000"/>
                </a:solidFill>
              </a:rPr>
              <a:t>average</a:t>
            </a:r>
            <a:r>
              <a:rPr lang="en-US" dirty="0"/>
              <a:t> prestige and popularity of his/her published articles</a:t>
            </a:r>
          </a:p>
        </p:txBody>
      </p:sp>
    </p:spTree>
    <p:extLst>
      <p:ext uri="{BB962C8B-B14F-4D97-AF65-F5344CB8AC3E}">
        <p14:creationId xmlns:p14="http://schemas.microsoft.com/office/powerpoint/2010/main" xmlns="" val="2517417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1"/>
          <p:cNvSpPr>
            <a:spLocks noGrp="1"/>
          </p:cNvSpPr>
          <p:nvPr>
            <p:ph type="title"/>
          </p:nvPr>
        </p:nvSpPr>
        <p:spPr/>
        <p:txBody>
          <a:bodyPr>
            <a:normAutofit/>
          </a:bodyPr>
          <a:lstStyle/>
          <a:p>
            <a:r>
              <a:rPr lang="en-US" altLang="zh-CN" dirty="0"/>
              <a:t>Outline</a:t>
            </a:r>
            <a:endParaRPr lang="zh-CN" altLang="en-US" dirty="0"/>
          </a:p>
        </p:txBody>
      </p:sp>
      <p:sp>
        <p:nvSpPr>
          <p:cNvPr id="2" name="内容占位符 1"/>
          <p:cNvSpPr>
            <a:spLocks noGrp="1"/>
          </p:cNvSpPr>
          <p:nvPr>
            <p:ph idx="1"/>
          </p:nvPr>
        </p:nvSpPr>
        <p:spPr>
          <a:xfrm>
            <a:off x="239151" y="883580"/>
            <a:ext cx="8637563" cy="5770440"/>
          </a:xfrm>
        </p:spPr>
        <p:txBody>
          <a:bodyPr/>
          <a:lstStyle/>
          <a:p>
            <a:pPr>
              <a:lnSpc>
                <a:spcPct val="100000"/>
              </a:lnSpc>
            </a:pPr>
            <a:r>
              <a:rPr lang="en-US" altLang="zh-CN" dirty="0"/>
              <a:t>Ranking Model</a:t>
            </a:r>
          </a:p>
          <a:p>
            <a:pPr lvl="1">
              <a:lnSpc>
                <a:spcPct val="100000"/>
              </a:lnSpc>
            </a:pPr>
            <a:r>
              <a:rPr lang="en-US" altLang="zh-CN" dirty="0"/>
              <a:t>Our Time Weighted PageRank</a:t>
            </a:r>
          </a:p>
          <a:p>
            <a:pPr lvl="1">
              <a:lnSpc>
                <a:spcPct val="150000"/>
              </a:lnSpc>
            </a:pPr>
            <a:r>
              <a:rPr lang="en-US" altLang="zh-CN" dirty="0"/>
              <a:t>Ranking with Importance Assembling</a:t>
            </a:r>
          </a:p>
          <a:p>
            <a:pPr>
              <a:lnSpc>
                <a:spcPct val="100000"/>
              </a:lnSpc>
            </a:pPr>
            <a:r>
              <a:rPr lang="en-US" altLang="zh-CN" dirty="0">
                <a:solidFill>
                  <a:srgbClr val="C00000"/>
                </a:solidFill>
              </a:rPr>
              <a:t>Ranking Computation</a:t>
            </a:r>
          </a:p>
          <a:p>
            <a:pPr>
              <a:lnSpc>
                <a:spcPct val="100000"/>
              </a:lnSpc>
            </a:pPr>
            <a:r>
              <a:rPr lang="en-US" altLang="zh-CN" dirty="0"/>
              <a:t>Dynamic Ranking Computation</a:t>
            </a:r>
          </a:p>
          <a:p>
            <a:pPr>
              <a:lnSpc>
                <a:spcPct val="100000"/>
              </a:lnSpc>
            </a:pPr>
            <a:r>
              <a:rPr lang="en-US" altLang="zh-CN" dirty="0"/>
              <a:t>Experimental Study</a:t>
            </a:r>
          </a:p>
          <a:p>
            <a:pPr>
              <a:lnSpc>
                <a:spcPct val="100000"/>
              </a:lnSpc>
            </a:pPr>
            <a:r>
              <a:rPr lang="en-US" altLang="zh-CN" dirty="0"/>
              <a:t>Summary</a:t>
            </a:r>
            <a:endParaRPr lang="zh-CN" altLang="en-US" dirty="0"/>
          </a:p>
        </p:txBody>
      </p:sp>
      <p:sp>
        <p:nvSpPr>
          <p:cNvPr id="4" name="灯片编号占位符 3"/>
          <p:cNvSpPr>
            <a:spLocks noGrp="1"/>
          </p:cNvSpPr>
          <p:nvPr>
            <p:ph type="sldNum" sz="quarter" idx="12"/>
          </p:nvPr>
        </p:nvSpPr>
        <p:spPr/>
        <p:txBody>
          <a:bodyPr/>
          <a:lstStyle/>
          <a:p>
            <a:fld id="{A6A0E8F2-D4F6-47F1-B405-FD5164D3112D}" type="slidenum">
              <a:rPr lang="zh-CN" altLang="en-US" smtClean="0"/>
              <a:pPr/>
              <a:t>13</a:t>
            </a:fld>
            <a:endParaRPr lang="zh-CN" altLang="en-US" dirty="0"/>
          </a:p>
        </p:txBody>
      </p:sp>
    </p:spTree>
    <p:extLst>
      <p:ext uri="{BB962C8B-B14F-4D97-AF65-F5344CB8AC3E}">
        <p14:creationId xmlns:p14="http://schemas.microsoft.com/office/powerpoint/2010/main" xmlns="" val="2922045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Batch Algorithm </a:t>
            </a:r>
            <a:r>
              <a:rPr lang="en-US" altLang="zh-CN" dirty="0" err="1"/>
              <a:t>batSARank</a:t>
            </a:r>
            <a:endParaRPr lang="en-US" altLang="zh-CN" dirty="0"/>
          </a:p>
        </p:txBody>
      </p:sp>
      <p:sp>
        <p:nvSpPr>
          <p:cNvPr id="4" name="灯片编号占位符 3"/>
          <p:cNvSpPr>
            <a:spLocks noGrp="1"/>
          </p:cNvSpPr>
          <p:nvPr>
            <p:ph type="sldNum" sz="quarter" idx="12"/>
          </p:nvPr>
        </p:nvSpPr>
        <p:spPr/>
        <p:txBody>
          <a:bodyPr/>
          <a:lstStyle/>
          <a:p>
            <a:fld id="{A6A0E8F2-D4F6-47F1-B405-FD5164D3112D}" type="slidenum">
              <a:rPr lang="zh-CN" altLang="en-US" smtClean="0"/>
              <a:pPr/>
              <a:t>14</a:t>
            </a:fld>
            <a:endParaRPr lang="zh-CN" altLang="en-US"/>
          </a:p>
        </p:txBody>
      </p:sp>
      <p:sp>
        <p:nvSpPr>
          <p:cNvPr id="6" name="内容占位符 5"/>
          <p:cNvSpPr>
            <a:spLocks noGrp="1"/>
          </p:cNvSpPr>
          <p:nvPr>
            <p:ph idx="1"/>
          </p:nvPr>
        </p:nvSpPr>
        <p:spPr>
          <a:xfrm>
            <a:off x="212694" y="883579"/>
            <a:ext cx="8806374" cy="5471502"/>
          </a:xfrm>
        </p:spPr>
        <p:txBody>
          <a:bodyPr>
            <a:normAutofit/>
          </a:bodyPr>
          <a:lstStyle/>
          <a:p>
            <a:r>
              <a:rPr lang="en-US" altLang="zh-CN" dirty="0"/>
              <a:t>Importance</a:t>
            </a:r>
          </a:p>
          <a:p>
            <a:endParaRPr lang="en-US" altLang="zh-CN" dirty="0">
              <a:solidFill>
                <a:srgbClr val="C00000"/>
              </a:solidFill>
            </a:endParaRPr>
          </a:p>
          <a:p>
            <a:r>
              <a:rPr lang="en-US" altLang="zh-CN" dirty="0">
                <a:solidFill>
                  <a:srgbClr val="000080"/>
                </a:solidFill>
              </a:rPr>
              <a:t>Popularity computation</a:t>
            </a:r>
            <a:endParaRPr lang="en-US" altLang="zh-CN" sz="600" dirty="0">
              <a:solidFill>
                <a:srgbClr val="000080"/>
              </a:solidFill>
            </a:endParaRPr>
          </a:p>
          <a:p>
            <a:pPr lvl="1"/>
            <a:endParaRPr lang="en-US" altLang="zh-CN" dirty="0"/>
          </a:p>
          <a:p>
            <a:pPr lvl="1"/>
            <a:endParaRPr lang="en-US" altLang="zh-CN" dirty="0"/>
          </a:p>
          <a:p>
            <a:pPr lvl="1"/>
            <a:r>
              <a:rPr lang="en-US" altLang="zh-CN" dirty="0"/>
              <a:t>Can be done by scanning all citations once</a:t>
            </a:r>
          </a:p>
          <a:p>
            <a:r>
              <a:rPr lang="en-US" altLang="zh-CN" dirty="0">
                <a:solidFill>
                  <a:srgbClr val="000080"/>
                </a:solidFill>
              </a:rPr>
              <a:t>Prestige computation</a:t>
            </a:r>
          </a:p>
          <a:p>
            <a:pPr lvl="1"/>
            <a:r>
              <a:rPr lang="en-US" altLang="zh-CN" dirty="0"/>
              <a:t>Traditionally computed by </a:t>
            </a:r>
            <a:r>
              <a:rPr lang="en-US" altLang="zh-CN" dirty="0" err="1"/>
              <a:t>TWPageRank</a:t>
            </a:r>
            <a:r>
              <a:rPr lang="en-US" altLang="zh-CN" dirty="0"/>
              <a:t> in an </a:t>
            </a:r>
            <a:r>
              <a:rPr lang="en-US" altLang="zh-CN" dirty="0">
                <a:solidFill>
                  <a:srgbClr val="C00000"/>
                </a:solidFill>
              </a:rPr>
              <a:t>iterative manner</a:t>
            </a:r>
            <a:r>
              <a:rPr lang="en-US" altLang="zh-CN" dirty="0"/>
              <a:t> and is </a:t>
            </a:r>
            <a:r>
              <a:rPr lang="en-US" altLang="zh-CN" dirty="0">
                <a:solidFill>
                  <a:srgbClr val="C00000"/>
                </a:solidFill>
              </a:rPr>
              <a:t>the most expensive computation</a:t>
            </a:r>
            <a:r>
              <a:rPr lang="en-US" altLang="zh-CN" dirty="0"/>
              <a:t> </a:t>
            </a:r>
          </a:p>
          <a:p>
            <a:pPr lvl="1"/>
            <a:r>
              <a:rPr lang="en-US" altLang="zh-CN" dirty="0"/>
              <a:t>Adopting </a:t>
            </a:r>
            <a:r>
              <a:rPr lang="en-US" altLang="zh-CN" dirty="0">
                <a:solidFill>
                  <a:srgbClr val="C00000"/>
                </a:solidFill>
              </a:rPr>
              <a:t>block-wise computation method </a:t>
            </a:r>
            <a:r>
              <a:rPr lang="en-US" altLang="zh-CN" dirty="0" err="1">
                <a:solidFill>
                  <a:srgbClr val="C00000"/>
                </a:solidFill>
              </a:rPr>
              <a:t>batTWPR</a:t>
            </a:r>
            <a:r>
              <a:rPr lang="en-US" altLang="zh-CN" sz="2000" baseline="30000" dirty="0"/>
              <a:t> [</a:t>
            </a:r>
            <a:r>
              <a:rPr lang="en-US" altLang="zh-CN" sz="2000" baseline="30000" dirty="0" err="1"/>
              <a:t>Berkhin</a:t>
            </a:r>
            <a:r>
              <a:rPr lang="en-US" altLang="zh-CN" sz="2000" baseline="30000" dirty="0"/>
              <a:t> 2005]</a:t>
            </a:r>
            <a:endParaRPr lang="en-US" altLang="zh-CN" dirty="0">
              <a:solidFill>
                <a:srgbClr val="C00000"/>
              </a:solidFill>
            </a:endParaRPr>
          </a:p>
          <a:p>
            <a:pPr lvl="2"/>
            <a:r>
              <a:rPr lang="en-US" altLang="zh-CN" dirty="0"/>
              <a:t>Treating each strong connected component </a:t>
            </a:r>
            <a:r>
              <a:rPr lang="en-US" altLang="zh-CN" sz="1800" dirty="0"/>
              <a:t>(SCC) </a:t>
            </a:r>
            <a:r>
              <a:rPr lang="en-US" altLang="zh-CN" dirty="0"/>
              <a:t>as a block</a:t>
            </a:r>
          </a:p>
          <a:p>
            <a:pPr lvl="2"/>
            <a:r>
              <a:rPr lang="en-US" altLang="zh-CN" dirty="0"/>
              <a:t>Processing blocks one by one following topological orders</a:t>
            </a:r>
          </a:p>
          <a:p>
            <a:pPr lvl="2"/>
            <a:r>
              <a:rPr lang="en-US" altLang="zh-CN" dirty="0">
                <a:solidFill>
                  <a:srgbClr val="C00000"/>
                </a:solidFill>
              </a:rPr>
              <a:t>The edges between blocks are only scanned once</a:t>
            </a:r>
            <a:endParaRPr lang="zh-CN" altLang="en-US" dirty="0">
              <a:solidFill>
                <a:srgbClr val="C00000"/>
              </a:solidFill>
            </a:endParaRPr>
          </a:p>
          <a:p>
            <a:endParaRPr lang="zh-CN" altLang="en-US" dirty="0"/>
          </a:p>
          <a:p>
            <a:endParaRPr lang="zh-CN" altLang="en-US" dirty="0"/>
          </a:p>
        </p:txBody>
      </p:sp>
      <mc:AlternateContent xmlns:mc="http://schemas.openxmlformats.org/markup-compatibility/2006">
        <mc:Choice xmlns:a14="http://schemas.microsoft.com/office/drawing/2010/main" xmlns="" Requires="a14">
          <p:sp>
            <p:nvSpPr>
              <p:cNvPr id="8" name="圆角矩形 7"/>
              <p:cNvSpPr/>
              <p:nvPr/>
            </p:nvSpPr>
            <p:spPr>
              <a:xfrm>
                <a:off x="1935127" y="2320325"/>
                <a:ext cx="5390706" cy="68413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lnSpc>
                    <a:spcPct val="90000"/>
                  </a:lnSpc>
                  <a:spcBef>
                    <a:spcPts val="500"/>
                  </a:spcBef>
                  <a:buClr>
                    <a:srgbClr val="000080"/>
                  </a:buClr>
                  <a:buSzPct val="100000"/>
                </a:pPr>
                <a14:m>
                  <m:oMathPara xmlns:m="http://schemas.openxmlformats.org/officeDocument/2006/math">
                    <m:oMathParaPr>
                      <m:jc m:val="centerGroup"/>
                    </m:oMathParaPr>
                    <m:oMath xmlns:m="http://schemas.openxmlformats.org/officeDocument/2006/math">
                      <m:sSub>
                        <m:sSubPr>
                          <m:ctrlPr>
                            <a:rPr lang="en-US" altLang="zh-CN" sz="2000" i="1" smtClean="0">
                              <a:solidFill>
                                <a:prstClr val="black"/>
                              </a:solidFill>
                              <a:latin typeface="Cambria Math" panose="02040503050406030204" pitchFamily="18" charset="0"/>
                            </a:rPr>
                          </m:ctrlPr>
                        </m:sSubPr>
                        <m:e>
                          <m:r>
                            <a:rPr lang="en-US" altLang="zh-CN" sz="2000" i="1">
                              <a:solidFill>
                                <a:prstClr val="black"/>
                              </a:solidFill>
                              <a:latin typeface="Cambria Math" panose="02040503050406030204" pitchFamily="18" charset="0"/>
                            </a:rPr>
                            <m:t>𝑃𝑜𝑝</m:t>
                          </m:r>
                        </m:e>
                        <m:sub>
                          <m:r>
                            <a:rPr lang="en-US" altLang="zh-CN" sz="2000" b="0" i="1" smtClean="0">
                              <a:solidFill>
                                <a:prstClr val="black"/>
                              </a:solidFill>
                              <a:latin typeface="Cambria Math" panose="02040503050406030204" pitchFamily="18" charset="0"/>
                            </a:rPr>
                            <m:t>𝑐</m:t>
                          </m:r>
                        </m:sub>
                      </m:sSub>
                      <m:d>
                        <m:dPr>
                          <m:ctrlPr>
                            <a:rPr lang="en-US"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𝑣</m:t>
                          </m:r>
                        </m:e>
                      </m:d>
                      <m:r>
                        <a:rPr lang="en-US" altLang="zh-CN" sz="2000" i="1">
                          <a:solidFill>
                            <a:prstClr val="black"/>
                          </a:solidFill>
                          <a:latin typeface="Cambria Math" panose="02040503050406030204" pitchFamily="18" charset="0"/>
                        </a:rPr>
                        <m:t>=</m:t>
                      </m:r>
                      <m:nary>
                        <m:naryPr>
                          <m:chr m:val="∑"/>
                          <m:limLoc m:val="subSup"/>
                          <m:supHide m:val="on"/>
                          <m:ctrlPr>
                            <a:rPr lang="en-US" altLang="zh-CN" sz="2000" i="1" smtClean="0">
                              <a:solidFill>
                                <a:prstClr val="black"/>
                              </a:solidFill>
                              <a:latin typeface="Cambria Math" panose="02040503050406030204" pitchFamily="18" charset="0"/>
                            </a:rPr>
                          </m:ctrlPr>
                        </m:naryPr>
                        <m:sub>
                          <m:r>
                            <m:rPr>
                              <m:brk m:alnAt="7"/>
                            </m:rP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𝑢</m:t>
                          </m:r>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𝑣</m:t>
                          </m:r>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ea typeface="Cambria Math" panose="02040503050406030204" pitchFamily="18" charset="0"/>
                            </a:rPr>
                            <m:t>𝐸</m:t>
                          </m:r>
                        </m:sub>
                        <m:sup/>
                        <m:e>
                          <m:sSup>
                            <m:sSupPr>
                              <m:ctrlPr>
                                <a:rPr lang="en-US" altLang="zh-CN" sz="2000" i="1">
                                  <a:solidFill>
                                    <a:prstClr val="black"/>
                                  </a:solidFill>
                                  <a:latin typeface="Cambria Math" panose="02040503050406030204" pitchFamily="18" charset="0"/>
                                </a:rPr>
                              </m:ctrlPr>
                            </m:sSupPr>
                            <m:e>
                              <m:r>
                                <a:rPr lang="en-US" altLang="zh-CN" sz="2000" i="1">
                                  <a:solidFill>
                                    <a:prstClr val="black"/>
                                  </a:solidFill>
                                  <a:latin typeface="Cambria Math" panose="02040503050406030204" pitchFamily="18" charset="0"/>
                                </a:rPr>
                                <m:t>𝑒</m:t>
                              </m:r>
                            </m:e>
                            <m:sup>
                              <m:r>
                                <a:rPr lang="zh-CN" altLang="en-US" sz="2000" i="1">
                                  <a:solidFill>
                                    <a:prstClr val="black"/>
                                  </a:solidFill>
                                  <a:latin typeface="Cambria Math" panose="02040503050406030204" pitchFamily="18" charset="0"/>
                                </a:rPr>
                                <m:t>𝜎</m:t>
                              </m:r>
                              <m:r>
                                <a:rPr lang="en-US" altLang="zh-CN" sz="2000" i="1">
                                  <a:solidFill>
                                    <a:prstClr val="black"/>
                                  </a:solidFill>
                                  <a:latin typeface="Cambria Math" panose="02040503050406030204" pitchFamily="18" charset="0"/>
                                </a:rPr>
                                <m:t>(</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pitchFamily="18" charset="0"/>
                                    </a:rPr>
                                    <m:t>𝑇</m:t>
                                  </m:r>
                                </m:e>
                                <m:sub>
                                  <m:r>
                                    <a:rPr lang="en-US" altLang="zh-CN" sz="2000" i="1">
                                      <a:solidFill>
                                        <a:prstClr val="black"/>
                                      </a:solidFill>
                                      <a:latin typeface="Cambria Math" panose="02040503050406030204" pitchFamily="18" charset="0"/>
                                    </a:rPr>
                                    <m:t>0</m:t>
                                  </m:r>
                                </m:sub>
                              </m:sSub>
                              <m:r>
                                <a:rPr lang="en-US" altLang="zh-CN" sz="2000" i="1">
                                  <a:solidFill>
                                    <a:prstClr val="black"/>
                                  </a:solidFill>
                                  <a:latin typeface="Cambria Math" panose="02040503050406030204" pitchFamily="18" charset="0"/>
                                </a:rPr>
                                <m:t>−</m:t>
                              </m:r>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pitchFamily="18" charset="0"/>
                                    </a:rPr>
                                    <m:t>𝑇</m:t>
                                  </m:r>
                                </m:e>
                                <m:sub>
                                  <m:r>
                                    <a:rPr lang="en-US" altLang="zh-CN" sz="2000" i="1">
                                      <a:solidFill>
                                        <a:prstClr val="black"/>
                                      </a:solidFill>
                                      <a:latin typeface="Cambria Math" panose="02040503050406030204" pitchFamily="18" charset="0"/>
                                    </a:rPr>
                                    <m:t>𝑢</m:t>
                                  </m:r>
                                </m:sub>
                              </m:sSub>
                              <m:r>
                                <a:rPr lang="en-US" altLang="zh-CN" sz="2000" i="1">
                                  <a:solidFill>
                                    <a:prstClr val="black"/>
                                  </a:solidFill>
                                  <a:latin typeface="Cambria Math" panose="02040503050406030204" pitchFamily="18" charset="0"/>
                                </a:rPr>
                                <m:t>)</m:t>
                              </m:r>
                            </m:sup>
                          </m:sSup>
                        </m:e>
                      </m:nary>
                    </m:oMath>
                  </m:oMathPara>
                </a14:m>
                <a:endParaRPr lang="en-US" altLang="zh-CN" sz="2000" dirty="0">
                  <a:solidFill>
                    <a:prstClr val="black"/>
                  </a:solidFill>
                  <a:latin typeface="Arial" panose="020B0604020202020204" pitchFamily="34" charset="0"/>
                  <a:cs typeface="Arial" panose="020B0604020202020204" pitchFamily="34" charset="0"/>
                </a:endParaRPr>
              </a:p>
            </p:txBody>
          </p:sp>
        </mc:Choice>
        <mc:Fallback>
          <p:sp>
            <p:nvSpPr>
              <p:cNvPr id="8" name="圆角矩形 7"/>
              <p:cNvSpPr>
                <a:spLocks noRot="1" noChangeAspect="1" noMove="1" noResize="1" noEditPoints="1" noAdjustHandles="1" noChangeArrowheads="1" noChangeShapeType="1" noTextEdit="1"/>
              </p:cNvSpPr>
              <p:nvPr/>
            </p:nvSpPr>
            <p:spPr>
              <a:xfrm>
                <a:off x="1935127" y="2320325"/>
                <a:ext cx="5390706" cy="684131"/>
              </a:xfrm>
              <a:prstGeom prst="roundRect">
                <a:avLst/>
              </a:prstGeom>
              <a:blipFill>
                <a:blip r:embed="rId3"/>
                <a:stretch>
                  <a:fillRect t="-167544" b="-224561"/>
                </a:stretch>
              </a:blipFill>
            </p:spPr>
            <p:txBody>
              <a:bodyPr/>
              <a:lstStyle/>
              <a:p>
                <a:r>
                  <a:rPr lang="zh-CN" altLang="en-US">
                    <a:noFill/>
                  </a:rPr>
                  <a:t> </a:t>
                </a:r>
              </a:p>
            </p:txBody>
          </p:sp>
        </mc:Fallback>
      </mc:AlternateContent>
      <p:sp>
        <p:nvSpPr>
          <p:cNvPr id="9" name="文本框 8"/>
          <p:cNvSpPr txBox="1"/>
          <p:nvPr/>
        </p:nvSpPr>
        <p:spPr>
          <a:xfrm>
            <a:off x="0" y="6550223"/>
            <a:ext cx="8476078" cy="307777"/>
          </a:xfrm>
          <a:prstGeom prst="rect">
            <a:avLst/>
          </a:prstGeom>
          <a:noFill/>
        </p:spPr>
        <p:txBody>
          <a:bodyPr wrap="square" rtlCol="0">
            <a:spAutoFit/>
          </a:bodyPr>
          <a:lstStyle/>
          <a:p>
            <a:r>
              <a:rPr lang="en-US" altLang="zh-CN" sz="1400" dirty="0"/>
              <a:t>P. </a:t>
            </a:r>
            <a:r>
              <a:rPr lang="en-US" altLang="zh-CN" sz="1400" dirty="0" err="1"/>
              <a:t>Berkhin</a:t>
            </a:r>
            <a:r>
              <a:rPr lang="en-US" altLang="zh-CN" sz="1400" dirty="0"/>
              <a:t>. Survey: A survey on </a:t>
            </a:r>
            <a:r>
              <a:rPr lang="en-US" altLang="zh-CN" sz="1400" dirty="0" err="1"/>
              <a:t>pagerank</a:t>
            </a:r>
            <a:r>
              <a:rPr lang="en-US" altLang="zh-CN" sz="1400" dirty="0"/>
              <a:t> computing. Internet Mathematics, vol. 2, no. 1, pp. 73–120, 2005.</a:t>
            </a:r>
            <a:endParaRPr lang="zh-CN" altLang="en-US" sz="1400" dirty="0"/>
          </a:p>
        </p:txBody>
      </p:sp>
      <p:cxnSp>
        <p:nvCxnSpPr>
          <p:cNvPr id="10" name="直接连接符 9"/>
          <p:cNvCxnSpPr/>
          <p:nvPr/>
        </p:nvCxnSpPr>
        <p:spPr>
          <a:xfrm>
            <a:off x="0" y="6550223"/>
            <a:ext cx="914400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xmlns="" Requires="a14">
          <p:sp>
            <p:nvSpPr>
              <p:cNvPr id="11" name="圆角矩形 4">
                <a:extLst>
                  <a:ext uri="{FF2B5EF4-FFF2-40B4-BE49-F238E27FC236}">
                    <a16:creationId xmlns="" xmlns:a16="http://schemas.microsoft.com/office/drawing/2014/main" id="{DCCB5317-1ED0-4C53-8640-5A67D96F95F0}"/>
                  </a:ext>
                </a:extLst>
              </p:cNvPr>
              <p:cNvSpPr/>
              <p:nvPr/>
            </p:nvSpPr>
            <p:spPr>
              <a:xfrm>
                <a:off x="1920527" y="1344057"/>
                <a:ext cx="5390707" cy="5033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lnSpc>
                    <a:spcPct val="90000"/>
                  </a:lnSpc>
                  <a:spcBef>
                    <a:spcPts val="500"/>
                  </a:spcBef>
                  <a:buClr>
                    <a:srgbClr val="000080"/>
                  </a:buClr>
                  <a:buSzPct val="100000"/>
                </a:pPr>
                <a14:m>
                  <m:oMathPara xmlns:m="http://schemas.openxmlformats.org/officeDocument/2006/math">
                    <m:oMathParaPr>
                      <m:jc m:val="centerGroup"/>
                    </m:oMathParaPr>
                    <m:oMath xmlns:m="http://schemas.openxmlformats.org/officeDocument/2006/math">
                      <m:r>
                        <a:rPr lang="en-US" altLang="zh-CN" sz="2000" b="0" i="1" smtClean="0">
                          <a:solidFill>
                            <a:prstClr val="black"/>
                          </a:solidFill>
                          <a:latin typeface="Cambria Math" panose="02040503050406030204" pitchFamily="18" charset="0"/>
                        </a:rPr>
                        <m:t>𝐼𝑚𝑝</m:t>
                      </m:r>
                      <m:d>
                        <m:dPr>
                          <m:ctrlPr>
                            <a:rPr lang="en-US"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𝑣</m:t>
                          </m:r>
                        </m:e>
                      </m:d>
                      <m:r>
                        <a:rPr lang="en-US" altLang="zh-CN" sz="2000" b="0" i="1" smtClean="0">
                          <a:solidFill>
                            <a:prstClr val="black"/>
                          </a:solidFill>
                          <a:latin typeface="Cambria Math" panose="02040503050406030204" pitchFamily="18" charset="0"/>
                        </a:rPr>
                        <m:t>=</m:t>
                      </m:r>
                      <m:sSup>
                        <m:sSupPr>
                          <m:ctrlPr>
                            <a:rPr lang="en-US" altLang="zh-CN" sz="2000" b="0" i="1" smtClean="0">
                              <a:solidFill>
                                <a:prstClr val="black"/>
                              </a:solidFill>
                              <a:latin typeface="Cambria Math" panose="02040503050406030204" pitchFamily="18" charset="0"/>
                            </a:rPr>
                          </m:ctrlPr>
                        </m:sSupPr>
                        <m:e>
                          <m:r>
                            <a:rPr lang="en-US" altLang="zh-CN" sz="2000" b="0" i="1" smtClean="0">
                              <a:solidFill>
                                <a:prstClr val="black"/>
                              </a:solidFill>
                              <a:latin typeface="Cambria Math" panose="02040503050406030204" pitchFamily="18" charset="0"/>
                            </a:rPr>
                            <m:t>𝑃𝑟𝑠</m:t>
                          </m:r>
                          <m:d>
                            <m:dPr>
                              <m:ctrlPr>
                                <a:rPr lang="en-US"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𝑣</m:t>
                              </m:r>
                            </m:e>
                          </m:d>
                        </m:e>
                        <m:sup>
                          <m:r>
                            <a:rPr lang="zh-CN" altLang="en-US" sz="2000" b="0" i="1" smtClean="0">
                              <a:solidFill>
                                <a:prstClr val="black"/>
                              </a:solidFill>
                              <a:latin typeface="Cambria Math" panose="02040503050406030204" pitchFamily="18" charset="0"/>
                            </a:rPr>
                            <m:t>𝜆</m:t>
                          </m:r>
                        </m:sup>
                      </m:sSup>
                      <m:sSup>
                        <m:sSupPr>
                          <m:ctrlPr>
                            <a:rPr lang="en-US" altLang="zh-CN" sz="2000" b="0" i="1" smtClean="0">
                              <a:solidFill>
                                <a:prstClr val="black"/>
                              </a:solidFill>
                              <a:latin typeface="Cambria Math" panose="02040503050406030204" pitchFamily="18" charset="0"/>
                            </a:rPr>
                          </m:ctrlPr>
                        </m:sSupPr>
                        <m:e>
                          <m:r>
                            <a:rPr lang="en-US" altLang="zh-CN" sz="2000" b="0" i="1" smtClean="0">
                              <a:solidFill>
                                <a:prstClr val="black"/>
                              </a:solidFill>
                              <a:latin typeface="Cambria Math" panose="02040503050406030204" pitchFamily="18" charset="0"/>
                            </a:rPr>
                            <m:t>𝑃𝑜𝑝</m:t>
                          </m:r>
                          <m:d>
                            <m:dPr>
                              <m:ctrlPr>
                                <a:rPr lang="en-US"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𝑣</m:t>
                              </m:r>
                            </m:e>
                          </m:d>
                        </m:e>
                        <m:sup>
                          <m:r>
                            <a:rPr lang="en-US" altLang="zh-CN" sz="2000" b="0" i="1" smtClean="0">
                              <a:solidFill>
                                <a:prstClr val="black"/>
                              </a:solidFill>
                              <a:latin typeface="Cambria Math" panose="02040503050406030204" pitchFamily="18" charset="0"/>
                            </a:rPr>
                            <m:t>1−</m:t>
                          </m:r>
                          <m:r>
                            <a:rPr lang="zh-CN" altLang="en-US" sz="2000" b="0" i="1" smtClean="0">
                              <a:solidFill>
                                <a:prstClr val="black"/>
                              </a:solidFill>
                              <a:latin typeface="Cambria Math" panose="02040503050406030204" pitchFamily="18" charset="0"/>
                            </a:rPr>
                            <m:t>𝜆</m:t>
                          </m:r>
                        </m:sup>
                      </m:sSup>
                    </m:oMath>
                  </m:oMathPara>
                </a14:m>
                <a:endParaRPr lang="en-US" altLang="zh-CN" sz="2000" dirty="0">
                  <a:solidFill>
                    <a:prstClr val="black"/>
                  </a:solidFill>
                  <a:latin typeface="Arial" panose="020B0604020202020204" pitchFamily="34" charset="0"/>
                  <a:cs typeface="Arial" panose="020B0604020202020204" pitchFamily="34" charset="0"/>
                </a:endParaRPr>
              </a:p>
            </p:txBody>
          </p:sp>
        </mc:Choice>
        <mc:Fallback>
          <p:sp>
            <p:nvSpPr>
              <p:cNvPr id="11" name="圆角矩形 4">
                <a:extLst>
                  <a:ext uri="{FF2B5EF4-FFF2-40B4-BE49-F238E27FC236}">
                    <a16:creationId xmlns:a16="http://schemas.microsoft.com/office/drawing/2014/main" xmlns="" xmlns:a14="http://schemas.microsoft.com/office/drawing/2010/main" id="{DCCB5317-1ED0-4C53-8640-5A67D96F95F0}"/>
                  </a:ext>
                </a:extLst>
              </p:cNvPr>
              <p:cNvSpPr>
                <a:spLocks noRot="1" noChangeAspect="1" noMove="1" noResize="1" noEditPoints="1" noAdjustHandles="1" noChangeArrowheads="1" noChangeShapeType="1" noTextEdit="1"/>
              </p:cNvSpPr>
              <p:nvPr/>
            </p:nvSpPr>
            <p:spPr>
              <a:xfrm>
                <a:off x="1920527" y="1344057"/>
                <a:ext cx="5390707" cy="503332"/>
              </a:xfrm>
              <a:prstGeom prst="round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2675463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Adopting Block-wise Method?</a:t>
            </a:r>
            <a:endParaRPr lang="zh-CN" altLang="en-US" dirty="0"/>
          </a:p>
        </p:txBody>
      </p:sp>
      <p:sp>
        <p:nvSpPr>
          <p:cNvPr id="3" name="内容占位符 2"/>
          <p:cNvSpPr>
            <a:spLocks noGrp="1"/>
          </p:cNvSpPr>
          <p:nvPr>
            <p:ph idx="1"/>
          </p:nvPr>
        </p:nvSpPr>
        <p:spPr>
          <a:xfrm>
            <a:off x="267286" y="883579"/>
            <a:ext cx="8609428" cy="5770439"/>
          </a:xfrm>
        </p:spPr>
        <p:txBody>
          <a:bodyPr/>
          <a:lstStyle/>
          <a:p>
            <a:r>
              <a:rPr lang="en-US" altLang="zh-CN" dirty="0"/>
              <a:t>Observation: </a:t>
            </a:r>
          </a:p>
          <a:p>
            <a:pPr lvl="1"/>
            <a:r>
              <a:rPr lang="en-US" altLang="zh-CN" dirty="0"/>
              <a:t>citations obey a </a:t>
            </a:r>
            <a:r>
              <a:rPr lang="en-US" altLang="zh-CN" dirty="0">
                <a:solidFill>
                  <a:srgbClr val="C00000"/>
                </a:solidFill>
              </a:rPr>
              <a:t>natural temporal order</a:t>
            </a:r>
            <a:endParaRPr lang="en-US" altLang="zh-CN" dirty="0"/>
          </a:p>
          <a:p>
            <a:pPr lvl="1"/>
            <a:r>
              <a:rPr lang="en-US" altLang="zh-CN" dirty="0"/>
              <a:t>SCC edge ratios are small for citation and venue graphs</a:t>
            </a:r>
          </a:p>
        </p:txBody>
      </p:sp>
      <p:sp>
        <p:nvSpPr>
          <p:cNvPr id="4" name="灯片编号占位符 3"/>
          <p:cNvSpPr>
            <a:spLocks noGrp="1"/>
          </p:cNvSpPr>
          <p:nvPr>
            <p:ph type="sldNum" sz="quarter" idx="12"/>
          </p:nvPr>
        </p:nvSpPr>
        <p:spPr/>
        <p:txBody>
          <a:bodyPr/>
          <a:lstStyle/>
          <a:p>
            <a:fld id="{A6A0E8F2-D4F6-47F1-B405-FD5164D3112D}" type="slidenum">
              <a:rPr lang="zh-CN" altLang="en-US" smtClean="0"/>
              <a:pPr/>
              <a:t>15</a:t>
            </a:fld>
            <a:endParaRPr lang="zh-CN" altLang="en-US"/>
          </a:p>
        </p:txBody>
      </p:sp>
      <p:pic>
        <p:nvPicPr>
          <p:cNvPr id="6" name="图片 5"/>
          <p:cNvPicPr>
            <a:picLocks noChangeAspect="1"/>
          </p:cNvPicPr>
          <p:nvPr/>
        </p:nvPicPr>
        <p:blipFill>
          <a:blip r:embed="rId3"/>
          <a:stretch>
            <a:fillRect/>
          </a:stretch>
        </p:blipFill>
        <p:spPr>
          <a:xfrm>
            <a:off x="826623" y="2086687"/>
            <a:ext cx="7448550" cy="2895600"/>
          </a:xfrm>
          <a:prstGeom prst="rect">
            <a:avLst/>
          </a:prstGeom>
        </p:spPr>
      </p:pic>
      <p:sp>
        <p:nvSpPr>
          <p:cNvPr id="7" name="文本框 6"/>
          <p:cNvSpPr txBox="1"/>
          <p:nvPr/>
        </p:nvSpPr>
        <p:spPr>
          <a:xfrm>
            <a:off x="239151" y="5102828"/>
            <a:ext cx="8595360" cy="1430648"/>
          </a:xfrm>
          <a:prstGeom prst="rect">
            <a:avLst/>
          </a:prstGeom>
          <a:noFill/>
        </p:spPr>
        <p:txBody>
          <a:bodyPr wrap="square" rtlCol="0">
            <a:spAutoFit/>
          </a:bodyPr>
          <a:lstStyle/>
          <a:p>
            <a:pPr marL="228600" indent="-360000">
              <a:lnSpc>
                <a:spcPct val="90000"/>
              </a:lnSpc>
              <a:spcBef>
                <a:spcPts val="1000"/>
              </a:spcBef>
              <a:buClr>
                <a:srgbClr val="000080"/>
              </a:buClr>
              <a:buSzPct val="80000"/>
              <a:buFont typeface="Wingdings" pitchFamily="2" charset="2"/>
              <a:buChar char="Ø"/>
            </a:pPr>
            <a:r>
              <a:rPr lang="en-US" altLang="zh-CN" sz="2600" dirty="0">
                <a:latin typeface="Arial" panose="020B0604020202020204" pitchFamily="34" charset="0"/>
                <a:cs typeface="Arial" panose="020B0604020202020204" pitchFamily="34" charset="0"/>
              </a:rPr>
              <a:t>Time complexity analysis</a:t>
            </a:r>
          </a:p>
          <a:p>
            <a:pPr marL="685800" lvl="1" indent="-288000">
              <a:lnSpc>
                <a:spcPct val="90000"/>
              </a:lnSpc>
              <a:spcBef>
                <a:spcPts val="500"/>
              </a:spcBef>
              <a:buClr>
                <a:srgbClr val="000080"/>
              </a:buClr>
              <a:buSzPct val="100000"/>
              <a:buFont typeface="Arial" panose="020B0604020202020204" pitchFamily="34" charset="0"/>
              <a:buChar char="•"/>
            </a:pPr>
            <a:r>
              <a:rPr lang="en-US" altLang="zh-CN" sz="2200" dirty="0">
                <a:latin typeface="Arial" panose="020B0604020202020204" pitchFamily="34" charset="0"/>
                <a:cs typeface="Arial" panose="020B0604020202020204" pitchFamily="34" charset="0"/>
              </a:rPr>
              <a:t>Taking t=100 for example, algorithm </a:t>
            </a:r>
            <a:r>
              <a:rPr lang="en-US" altLang="zh-CN" sz="2200" dirty="0" err="1">
                <a:latin typeface="Arial" panose="020B0604020202020204" pitchFamily="34" charset="0"/>
                <a:cs typeface="Arial" panose="020B0604020202020204" pitchFamily="34" charset="0"/>
              </a:rPr>
              <a:t>batTWPR</a:t>
            </a:r>
            <a:r>
              <a:rPr lang="en-US" altLang="zh-CN" sz="2200" dirty="0">
                <a:latin typeface="Arial" panose="020B0604020202020204" pitchFamily="34" charset="0"/>
                <a:cs typeface="Arial" panose="020B0604020202020204" pitchFamily="34" charset="0"/>
              </a:rPr>
              <a:t> </a:t>
            </a:r>
            <a:r>
              <a:rPr lang="en-US" altLang="zh-CN" sz="2200" dirty="0">
                <a:solidFill>
                  <a:srgbClr val="C00000"/>
                </a:solidFill>
                <a:latin typeface="Arial" panose="020B0604020202020204" pitchFamily="34" charset="0"/>
                <a:cs typeface="Arial" panose="020B0604020202020204" pitchFamily="34" charset="0"/>
              </a:rPr>
              <a:t>only needs to scan 4|E| edges</a:t>
            </a:r>
            <a:r>
              <a:rPr lang="en-US" altLang="zh-CN" sz="2200" dirty="0">
                <a:latin typeface="Arial" panose="020B0604020202020204" pitchFamily="34" charset="0"/>
                <a:cs typeface="Arial" panose="020B0604020202020204" pitchFamily="34" charset="0"/>
              </a:rPr>
              <a:t> on citation and venue graphs, but </a:t>
            </a:r>
            <a:r>
              <a:rPr lang="en-US" altLang="zh-CN" sz="2200" dirty="0">
                <a:solidFill>
                  <a:srgbClr val="C00000"/>
                </a:solidFill>
                <a:latin typeface="Arial" panose="020B0604020202020204" pitchFamily="34" charset="0"/>
                <a:cs typeface="Arial" panose="020B0604020202020204" pitchFamily="34" charset="0"/>
              </a:rPr>
              <a:t>over 59|E| edges</a:t>
            </a:r>
            <a:r>
              <a:rPr lang="en-US" altLang="zh-CN" sz="2200" dirty="0">
                <a:latin typeface="Arial" panose="020B0604020202020204" pitchFamily="34" charset="0"/>
                <a:cs typeface="Arial" panose="020B0604020202020204" pitchFamily="34" charset="0"/>
              </a:rPr>
              <a:t> on Web graphs.</a:t>
            </a:r>
            <a:endParaRPr lang="zh-CN" altLang="en-US" sz="2200" dirty="0">
              <a:latin typeface="Arial" panose="020B0604020202020204" pitchFamily="34" charset="0"/>
              <a:cs typeface="Arial" panose="020B0604020202020204" pitchFamily="34" charset="0"/>
            </a:endParaRPr>
          </a:p>
        </p:txBody>
      </p:sp>
      <p:sp>
        <p:nvSpPr>
          <p:cNvPr id="5" name="矩形 4"/>
          <p:cNvSpPr/>
          <p:nvPr/>
        </p:nvSpPr>
        <p:spPr>
          <a:xfrm>
            <a:off x="6823881" y="2763389"/>
            <a:ext cx="1337480" cy="15694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23881" y="4360178"/>
            <a:ext cx="1337480" cy="528147"/>
          </a:xfrm>
          <a:prstGeom prst="rect">
            <a:avLst/>
          </a:prstGeom>
          <a:noFill/>
          <a:ln w="38100">
            <a:solidFill>
              <a:srgbClr val="0200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E1EB89AE-DF9C-458E-A854-C57FD429DDBF}"/>
              </a:ext>
            </a:extLst>
          </p:cNvPr>
          <p:cNvSpPr/>
          <p:nvPr/>
        </p:nvSpPr>
        <p:spPr>
          <a:xfrm>
            <a:off x="457200" y="4561475"/>
            <a:ext cx="8159261" cy="9090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Based on statistics of scholarly data, </a:t>
            </a:r>
          </a:p>
          <a:p>
            <a:pPr algn="ctr"/>
            <a:r>
              <a:rPr lang="en-US" altLang="zh-CN" sz="2400" dirty="0">
                <a:solidFill>
                  <a:srgbClr val="C00000"/>
                </a:solidFill>
                <a:latin typeface="Arial" panose="020B0604020202020204" pitchFamily="34" charset="0"/>
                <a:cs typeface="Arial" panose="020B0604020202020204" pitchFamily="34" charset="0"/>
              </a:rPr>
              <a:t>block-wise method is a good choice for </a:t>
            </a:r>
            <a:r>
              <a:rPr lang="en-US" altLang="zh-CN" sz="2400" dirty="0" err="1">
                <a:solidFill>
                  <a:srgbClr val="C00000"/>
                </a:solidFill>
                <a:latin typeface="Arial" panose="020B0604020202020204" pitchFamily="34" charset="0"/>
                <a:cs typeface="Arial" panose="020B0604020202020204" pitchFamily="34" charset="0"/>
              </a:rPr>
              <a:t>TWPageRank</a:t>
            </a:r>
            <a:endParaRPr lang="en-US" altLang="zh-CN" sz="24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2310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1"/>
          <p:cNvSpPr>
            <a:spLocks noGrp="1"/>
          </p:cNvSpPr>
          <p:nvPr>
            <p:ph type="title"/>
          </p:nvPr>
        </p:nvSpPr>
        <p:spPr/>
        <p:txBody>
          <a:bodyPr>
            <a:normAutofit/>
          </a:bodyPr>
          <a:lstStyle/>
          <a:p>
            <a:r>
              <a:rPr lang="en-US" altLang="zh-CN" dirty="0"/>
              <a:t>Outline</a:t>
            </a:r>
            <a:endParaRPr lang="zh-CN" altLang="en-US" dirty="0"/>
          </a:p>
        </p:txBody>
      </p:sp>
      <p:sp>
        <p:nvSpPr>
          <p:cNvPr id="2" name="内容占位符 1"/>
          <p:cNvSpPr>
            <a:spLocks noGrp="1"/>
          </p:cNvSpPr>
          <p:nvPr>
            <p:ph idx="1"/>
          </p:nvPr>
        </p:nvSpPr>
        <p:spPr>
          <a:xfrm>
            <a:off x="239151" y="883580"/>
            <a:ext cx="8637563" cy="5770440"/>
          </a:xfrm>
        </p:spPr>
        <p:txBody>
          <a:bodyPr/>
          <a:lstStyle/>
          <a:p>
            <a:pPr>
              <a:lnSpc>
                <a:spcPct val="100000"/>
              </a:lnSpc>
            </a:pPr>
            <a:r>
              <a:rPr lang="en-US" altLang="zh-CN" dirty="0"/>
              <a:t>Ranking Model</a:t>
            </a:r>
          </a:p>
          <a:p>
            <a:pPr lvl="1">
              <a:lnSpc>
                <a:spcPct val="100000"/>
              </a:lnSpc>
            </a:pPr>
            <a:r>
              <a:rPr lang="en-US" altLang="zh-CN" dirty="0"/>
              <a:t>Our Time Weighted PageRank</a:t>
            </a:r>
          </a:p>
          <a:p>
            <a:pPr lvl="1">
              <a:lnSpc>
                <a:spcPct val="150000"/>
              </a:lnSpc>
            </a:pPr>
            <a:r>
              <a:rPr lang="en-US" altLang="zh-CN" dirty="0"/>
              <a:t>Ranking with Importance Assembling</a:t>
            </a:r>
          </a:p>
          <a:p>
            <a:pPr>
              <a:lnSpc>
                <a:spcPct val="100000"/>
              </a:lnSpc>
            </a:pPr>
            <a:r>
              <a:rPr lang="en-US" altLang="zh-CN" dirty="0"/>
              <a:t>Ranking Computation</a:t>
            </a:r>
          </a:p>
          <a:p>
            <a:pPr>
              <a:lnSpc>
                <a:spcPct val="100000"/>
              </a:lnSpc>
            </a:pPr>
            <a:r>
              <a:rPr lang="en-US" altLang="zh-CN" dirty="0">
                <a:solidFill>
                  <a:srgbClr val="C00000"/>
                </a:solidFill>
              </a:rPr>
              <a:t>Dynamic Ranking Computation</a:t>
            </a:r>
          </a:p>
          <a:p>
            <a:pPr>
              <a:lnSpc>
                <a:spcPct val="100000"/>
              </a:lnSpc>
            </a:pPr>
            <a:r>
              <a:rPr lang="en-US" altLang="zh-CN" dirty="0"/>
              <a:t>Experimental Study</a:t>
            </a:r>
          </a:p>
          <a:p>
            <a:pPr>
              <a:lnSpc>
                <a:spcPct val="100000"/>
              </a:lnSpc>
            </a:pPr>
            <a:r>
              <a:rPr lang="en-US" altLang="zh-CN" dirty="0"/>
              <a:t>Summary</a:t>
            </a:r>
            <a:endParaRPr lang="zh-CN" altLang="en-US" dirty="0"/>
          </a:p>
        </p:txBody>
      </p:sp>
      <p:sp>
        <p:nvSpPr>
          <p:cNvPr id="4" name="灯片编号占位符 3"/>
          <p:cNvSpPr>
            <a:spLocks noGrp="1"/>
          </p:cNvSpPr>
          <p:nvPr>
            <p:ph type="sldNum" sz="quarter" idx="12"/>
          </p:nvPr>
        </p:nvSpPr>
        <p:spPr/>
        <p:txBody>
          <a:bodyPr/>
          <a:lstStyle/>
          <a:p>
            <a:fld id="{A6A0E8F2-D4F6-47F1-B405-FD5164D3112D}" type="slidenum">
              <a:rPr lang="zh-CN" altLang="en-US" smtClean="0"/>
              <a:pPr/>
              <a:t>16</a:t>
            </a:fld>
            <a:endParaRPr lang="zh-CN" altLang="en-US" dirty="0"/>
          </a:p>
        </p:txBody>
      </p:sp>
    </p:spTree>
    <p:extLst>
      <p:ext uri="{BB962C8B-B14F-4D97-AF65-F5344CB8AC3E}">
        <p14:creationId xmlns:p14="http://schemas.microsoft.com/office/powerpoint/2010/main" xmlns="" val="2662337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Incremental Algorithm </a:t>
            </a:r>
            <a:r>
              <a:rPr lang="en-US" altLang="zh-CN" dirty="0" err="1"/>
              <a:t>incSARank</a:t>
            </a:r>
            <a:endParaRPr lang="en-US" altLang="zh-CN" dirty="0"/>
          </a:p>
        </p:txBody>
      </p:sp>
      <p:sp>
        <p:nvSpPr>
          <p:cNvPr id="3" name="内容占位符 2"/>
          <p:cNvSpPr>
            <a:spLocks noGrp="1"/>
          </p:cNvSpPr>
          <p:nvPr>
            <p:ph idx="1"/>
          </p:nvPr>
        </p:nvSpPr>
        <p:spPr>
          <a:xfrm>
            <a:off x="109182" y="883580"/>
            <a:ext cx="8964478" cy="1271791"/>
          </a:xfrm>
        </p:spPr>
        <p:txBody>
          <a:bodyPr>
            <a:normAutofit/>
          </a:bodyPr>
          <a:lstStyle/>
          <a:p>
            <a:r>
              <a:rPr lang="en-US" altLang="zh-CN" dirty="0"/>
              <a:t>Observation on scholarly data</a:t>
            </a:r>
          </a:p>
          <a:p>
            <a:pPr lvl="1"/>
            <a:r>
              <a:rPr lang="en-US" altLang="zh-CN" dirty="0"/>
              <a:t>Data </a:t>
            </a:r>
            <a:r>
              <a:rPr lang="en-US" altLang="zh-CN" dirty="0">
                <a:solidFill>
                  <a:srgbClr val="C00000"/>
                </a:solidFill>
              </a:rPr>
              <a:t>only increases without decreasing</a:t>
            </a:r>
          </a:p>
          <a:p>
            <a:pPr lvl="1"/>
            <a:r>
              <a:rPr lang="en-US" altLang="zh-CN" dirty="0"/>
              <a:t>Citation relationships </a:t>
            </a:r>
            <a:r>
              <a:rPr lang="en-US" altLang="zh-CN" dirty="0">
                <a:solidFill>
                  <a:srgbClr val="C00000"/>
                </a:solidFill>
              </a:rPr>
              <a:t>obey a natural temporal order</a:t>
            </a:r>
          </a:p>
          <a:p>
            <a:endParaRPr lang="en-US" altLang="zh-CN" sz="1000" dirty="0">
              <a:solidFill>
                <a:srgbClr val="C00000"/>
              </a:solidFill>
            </a:endParaRPr>
          </a:p>
          <a:p>
            <a:endParaRPr lang="en-US" altLang="zh-CN" dirty="0"/>
          </a:p>
        </p:txBody>
      </p:sp>
      <p:sp>
        <p:nvSpPr>
          <p:cNvPr id="4" name="灯片编号占位符 3"/>
          <p:cNvSpPr>
            <a:spLocks noGrp="1"/>
          </p:cNvSpPr>
          <p:nvPr>
            <p:ph type="sldNum" sz="quarter" idx="12"/>
          </p:nvPr>
        </p:nvSpPr>
        <p:spPr/>
        <p:txBody>
          <a:bodyPr/>
          <a:lstStyle/>
          <a:p>
            <a:fld id="{A6A0E8F2-D4F6-47F1-B405-FD5164D3112D}" type="slidenum">
              <a:rPr lang="zh-CN" altLang="en-US" smtClean="0"/>
              <a:pPr/>
              <a:t>17</a:t>
            </a:fld>
            <a:endParaRPr lang="zh-CN" altLang="en-US"/>
          </a:p>
        </p:txBody>
      </p:sp>
      <mc:AlternateContent xmlns:mc="http://schemas.openxmlformats.org/markup-compatibility/2006">
        <mc:Choice xmlns:a14="http://schemas.microsoft.com/office/drawing/2010/main" xmlns="" Requires="a14">
          <p:sp>
            <p:nvSpPr>
              <p:cNvPr id="7" name="文本框 6">
                <a:extLst>
                  <a:ext uri="{FF2B5EF4-FFF2-40B4-BE49-F238E27FC236}">
                    <a16:creationId xmlns="" xmlns:a16="http://schemas.microsoft.com/office/drawing/2014/main" id="{0EACFE44-8614-458E-A6DA-4254F4394EBE}"/>
                  </a:ext>
                </a:extLst>
              </p:cNvPr>
              <p:cNvSpPr txBox="1"/>
              <p:nvPr/>
            </p:nvSpPr>
            <p:spPr>
              <a:xfrm>
                <a:off x="109182" y="3449189"/>
                <a:ext cx="8925636" cy="3273204"/>
              </a:xfrm>
              <a:prstGeom prst="rect">
                <a:avLst/>
              </a:prstGeom>
              <a:noFill/>
              <a:ln w="28575">
                <a:noFill/>
              </a:ln>
            </p:spPr>
            <p:txBody>
              <a:bodyPr wrap="square" rtlCol="0">
                <a:spAutoFit/>
              </a:bodyPr>
              <a:lstStyle/>
              <a:p>
                <a:pPr marL="228600" lvl="0" indent="-360000">
                  <a:lnSpc>
                    <a:spcPct val="90000"/>
                  </a:lnSpc>
                  <a:spcBef>
                    <a:spcPts val="1000"/>
                  </a:spcBef>
                  <a:buClr>
                    <a:srgbClr val="000080"/>
                  </a:buClr>
                  <a:buSzPct val="80000"/>
                  <a:buFont typeface="Wingdings" pitchFamily="2" charset="2"/>
                  <a:buChar char="Ø"/>
                </a:pPr>
                <a:r>
                  <a:rPr lang="en-US" altLang="zh-CN" sz="2600" dirty="0">
                    <a:solidFill>
                      <a:srgbClr val="000080"/>
                    </a:solidFill>
                    <a:latin typeface="Arial" panose="020B0604020202020204" pitchFamily="34" charset="0"/>
                    <a:cs typeface="Arial" panose="020B0604020202020204" pitchFamily="34" charset="0"/>
                  </a:rPr>
                  <a:t>Data structure maintenance</a:t>
                </a:r>
              </a:p>
              <a:p>
                <a:pPr marL="685800" lvl="1" indent="-288000">
                  <a:lnSpc>
                    <a:spcPct val="90000"/>
                  </a:lnSpc>
                  <a:spcBef>
                    <a:spcPts val="500"/>
                  </a:spcBef>
                  <a:buClr>
                    <a:srgbClr val="000080"/>
                  </a:buClr>
                  <a:buSzPct val="100000"/>
                  <a:buFont typeface="Arial" panose="020B0604020202020204" pitchFamily="34" charset="0"/>
                  <a:buChar char="•"/>
                </a:pPr>
                <a:r>
                  <a:rPr lang="en-US" altLang="zh-CN" sz="2200" dirty="0">
                    <a:solidFill>
                      <a:prstClr val="black"/>
                    </a:solidFill>
                    <a:latin typeface="Arial" panose="020B0604020202020204" pitchFamily="34" charset="0"/>
                    <a:cs typeface="Arial" panose="020B0604020202020204" pitchFamily="34" charset="0"/>
                  </a:rPr>
                  <a:t>Only new SCCs and new topological order need to be computed</a:t>
                </a:r>
              </a:p>
              <a:p>
                <a:pPr marL="228600" indent="-360000">
                  <a:lnSpc>
                    <a:spcPct val="90000"/>
                  </a:lnSpc>
                  <a:spcBef>
                    <a:spcPts val="1000"/>
                  </a:spcBef>
                  <a:buClr>
                    <a:srgbClr val="000080"/>
                  </a:buClr>
                  <a:buSzPct val="80000"/>
                  <a:buFont typeface="Wingdings" pitchFamily="2" charset="2"/>
                  <a:buChar char="Ø"/>
                </a:pPr>
                <a:r>
                  <a:rPr lang="en-US" altLang="zh-CN" sz="2600" dirty="0">
                    <a:solidFill>
                      <a:srgbClr val="000080"/>
                    </a:solidFill>
                    <a:latin typeface="Arial" panose="020B0604020202020204" pitchFamily="34" charset="0"/>
                    <a:cs typeface="Arial" panose="020B0604020202020204" pitchFamily="34" charset="0"/>
                  </a:rPr>
                  <a:t>Popularity computation</a:t>
                </a:r>
              </a:p>
              <a:p>
                <a:pPr marL="685800" lvl="1" indent="-288000">
                  <a:lnSpc>
                    <a:spcPct val="90000"/>
                  </a:lnSpc>
                  <a:spcBef>
                    <a:spcPts val="500"/>
                  </a:spcBef>
                  <a:buClr>
                    <a:srgbClr val="000080"/>
                  </a:buClr>
                  <a:buSzPct val="100000"/>
                  <a:buFont typeface="Arial" panose="020B0604020202020204" pitchFamily="34" charset="0"/>
                  <a:buChar char="•"/>
                </a:pPr>
                <a:r>
                  <a:rPr lang="en-US" altLang="zh-CN" sz="2200" dirty="0">
                    <a:solidFill>
                      <a:prstClr val="black"/>
                    </a:solidFill>
                    <a:latin typeface="Arial" panose="020B0604020202020204" pitchFamily="34" charset="0"/>
                    <a:cs typeface="Arial" panose="020B0604020202020204" pitchFamily="34" charset="0"/>
                  </a:rPr>
                  <a:t>Computing freshness of new citations</a:t>
                </a:r>
              </a:p>
              <a:p>
                <a:pPr marL="228600" indent="-360000">
                  <a:lnSpc>
                    <a:spcPct val="90000"/>
                  </a:lnSpc>
                  <a:spcBef>
                    <a:spcPts val="1000"/>
                  </a:spcBef>
                  <a:buClr>
                    <a:srgbClr val="000080"/>
                  </a:buClr>
                  <a:buSzPct val="80000"/>
                  <a:buFont typeface="Wingdings" pitchFamily="2" charset="2"/>
                  <a:buChar char="Ø"/>
                </a:pPr>
                <a:r>
                  <a:rPr lang="en-US" altLang="zh-CN" sz="2600" dirty="0">
                    <a:solidFill>
                      <a:srgbClr val="000080"/>
                    </a:solidFill>
                    <a:latin typeface="Arial" panose="020B0604020202020204" pitchFamily="34" charset="0"/>
                    <a:cs typeface="Arial" panose="020B0604020202020204" pitchFamily="34" charset="0"/>
                  </a:rPr>
                  <a:t>Prestige computation</a:t>
                </a:r>
              </a:p>
              <a:p>
                <a:pPr marL="685800" lvl="1" indent="-288000">
                  <a:lnSpc>
                    <a:spcPct val="90000"/>
                  </a:lnSpc>
                  <a:spcBef>
                    <a:spcPts val="500"/>
                  </a:spcBef>
                  <a:buClr>
                    <a:srgbClr val="000080"/>
                  </a:buClr>
                  <a:buSzPct val="100000"/>
                  <a:buFont typeface="Arial" panose="020B0604020202020204" pitchFamily="34" charset="0"/>
                  <a:buChar char="•"/>
                </a:pPr>
                <a:r>
                  <a:rPr lang="en-US" altLang="zh-CN" sz="2200" dirty="0">
                    <a:solidFill>
                      <a:prstClr val="black"/>
                    </a:solidFill>
                    <a:latin typeface="Arial" panose="020B0604020202020204" pitchFamily="34" charset="0"/>
                    <a:cs typeface="Arial" panose="020B0604020202020204" pitchFamily="34" charset="0"/>
                  </a:rPr>
                  <a:t>Incremental </a:t>
                </a:r>
                <a:r>
                  <a:rPr lang="en-US" altLang="zh-CN" sz="2200" dirty="0" err="1">
                    <a:solidFill>
                      <a:prstClr val="black"/>
                    </a:solidFill>
                    <a:latin typeface="Arial" panose="020B0604020202020204" pitchFamily="34" charset="0"/>
                    <a:cs typeface="Arial" panose="020B0604020202020204" pitchFamily="34" charset="0"/>
                  </a:rPr>
                  <a:t>TWPageRank</a:t>
                </a:r>
                <a:r>
                  <a:rPr lang="en-US" altLang="zh-CN" sz="2200" dirty="0">
                    <a:solidFill>
                      <a:prstClr val="black"/>
                    </a:solidFill>
                    <a:latin typeface="Arial" panose="020B0604020202020204" pitchFamily="34" charset="0"/>
                    <a:cs typeface="Arial" panose="020B0604020202020204" pitchFamily="34" charset="0"/>
                  </a:rPr>
                  <a:t> algorithm </a:t>
                </a:r>
                <a:r>
                  <a:rPr lang="en-US" altLang="zh-CN" sz="2200" dirty="0" err="1">
                    <a:solidFill>
                      <a:prstClr val="black"/>
                    </a:solidFill>
                    <a:latin typeface="Arial" panose="020B0604020202020204" pitchFamily="34" charset="0"/>
                    <a:cs typeface="Arial" panose="020B0604020202020204" pitchFamily="34" charset="0"/>
                  </a:rPr>
                  <a:t>incTWPR</a:t>
                </a:r>
                <a:endParaRPr lang="en-US" altLang="zh-CN" sz="2200" dirty="0">
                  <a:solidFill>
                    <a:prstClr val="black"/>
                  </a:solidFill>
                  <a:latin typeface="Arial" panose="020B0604020202020204" pitchFamily="34" charset="0"/>
                  <a:cs typeface="Arial" panose="020B0604020202020204" pitchFamily="34" charset="0"/>
                </a:endParaRPr>
              </a:p>
              <a:p>
                <a:pPr marL="685800" lvl="1" indent="-288000">
                  <a:lnSpc>
                    <a:spcPct val="90000"/>
                  </a:lnSpc>
                  <a:spcBef>
                    <a:spcPts val="500"/>
                  </a:spcBef>
                  <a:buClr>
                    <a:srgbClr val="000080"/>
                  </a:buClr>
                  <a:buSzPct val="100000"/>
                  <a:buFont typeface="Arial" panose="020B0604020202020204" pitchFamily="34" charset="0"/>
                  <a:buChar char="•"/>
                </a:pPr>
                <a:r>
                  <a:rPr lang="en-US" altLang="zh-CN" sz="2200" dirty="0">
                    <a:solidFill>
                      <a:srgbClr val="C00000"/>
                    </a:solidFill>
                    <a:latin typeface="Arial" panose="020B0604020202020204" pitchFamily="34" charset="0"/>
                    <a:cs typeface="Arial" panose="020B0604020202020204" pitchFamily="34" charset="0"/>
                  </a:rPr>
                  <a:t>Partitioning graph </a:t>
                </a:r>
                <a14:m>
                  <m:oMath xmlns:m="http://schemas.openxmlformats.org/officeDocument/2006/math">
                    <m:r>
                      <a:rPr lang="en-US" altLang="zh-CN" sz="2200" i="1" dirty="0">
                        <a:solidFill>
                          <a:srgbClr val="C00000"/>
                        </a:solidFill>
                        <a:latin typeface="Cambria Math" panose="02040503050406030204" pitchFamily="18" charset="0"/>
                      </a:rPr>
                      <m:t>𝐺</m:t>
                    </m:r>
                  </m:oMath>
                </a14:m>
                <a:r>
                  <a:rPr lang="en-US" altLang="zh-CN" sz="2200" dirty="0">
                    <a:solidFill>
                      <a:srgbClr val="C00000"/>
                    </a:solidFill>
                    <a:latin typeface="Arial" panose="020B0604020202020204" pitchFamily="34" charset="0"/>
                    <a:cs typeface="Arial" panose="020B0604020202020204" pitchFamily="34" charset="0"/>
                  </a:rPr>
                  <a:t> into affected and unaffected areas</a:t>
                </a:r>
              </a:p>
              <a:p>
                <a:pPr marL="685800" lvl="1" indent="-288000">
                  <a:lnSpc>
                    <a:spcPct val="90000"/>
                  </a:lnSpc>
                  <a:spcBef>
                    <a:spcPts val="500"/>
                  </a:spcBef>
                  <a:buClr>
                    <a:srgbClr val="000080"/>
                  </a:buClr>
                  <a:buSzPct val="100000"/>
                  <a:buFont typeface="Arial" panose="020B0604020202020204" pitchFamily="34" charset="0"/>
                  <a:buChar char="•"/>
                </a:pPr>
                <a:r>
                  <a:rPr lang="en-US" altLang="zh-CN" sz="2200" dirty="0">
                    <a:solidFill>
                      <a:prstClr val="black"/>
                    </a:solidFill>
                    <a:latin typeface="Arial" panose="020B0604020202020204" pitchFamily="34" charset="0"/>
                    <a:cs typeface="Arial" panose="020B0604020202020204" pitchFamily="34" charset="0"/>
                  </a:rPr>
                  <a:t>Employing different updating strategies for different areas</a:t>
                </a:r>
                <a:endParaRPr lang="zh-CN" altLang="en-US" dirty="0"/>
              </a:p>
            </p:txBody>
          </p:sp>
        </mc:Choice>
        <mc:Fallback>
          <p:sp>
            <p:nvSpPr>
              <p:cNvPr id="7" name="文本框 6">
                <a:extLst>
                  <a:ext uri="{FF2B5EF4-FFF2-40B4-BE49-F238E27FC236}">
                    <a16:creationId xmlns:a16="http://schemas.microsoft.com/office/drawing/2014/main" xmlns="" xmlns:a14="http://schemas.microsoft.com/office/drawing/2010/main" id="{0EACFE44-8614-458E-A6DA-4254F4394EBE}"/>
                  </a:ext>
                </a:extLst>
              </p:cNvPr>
              <p:cNvSpPr txBox="1">
                <a:spLocks noRot="1" noChangeAspect="1" noMove="1" noResize="1" noEditPoints="1" noAdjustHandles="1" noChangeArrowheads="1" noChangeShapeType="1" noTextEdit="1"/>
              </p:cNvSpPr>
              <p:nvPr/>
            </p:nvSpPr>
            <p:spPr>
              <a:xfrm>
                <a:off x="109182" y="3449189"/>
                <a:ext cx="8925636" cy="3273204"/>
              </a:xfrm>
              <a:prstGeom prst="rect">
                <a:avLst/>
              </a:prstGeom>
              <a:blipFill>
                <a:blip r:embed="rId3"/>
                <a:stretch>
                  <a:fillRect l="-683" t="-2980" b="-2607"/>
                </a:stretch>
              </a:blipFill>
              <a:ln w="28575">
                <a:noFill/>
              </a:ln>
            </p:spPr>
            <p:txBody>
              <a:bodyPr/>
              <a:lstStyle/>
              <a:p>
                <a:r>
                  <a:rPr lang="zh-CN" altLang="en-US">
                    <a:noFill/>
                  </a:rPr>
                  <a:t> </a:t>
                </a:r>
              </a:p>
            </p:txBody>
          </p:sp>
        </mc:Fallback>
      </mc:AlternateContent>
      <p:sp>
        <p:nvSpPr>
          <p:cNvPr id="14" name="箭头: 下 13">
            <a:extLst>
              <a:ext uri="{FF2B5EF4-FFF2-40B4-BE49-F238E27FC236}">
                <a16:creationId xmlns:a16="http://schemas.microsoft.com/office/drawing/2014/main" xmlns="" id="{78558454-69AF-4E22-8505-E8E62CB4E6E6}"/>
              </a:ext>
            </a:extLst>
          </p:cNvPr>
          <p:cNvSpPr/>
          <p:nvPr/>
        </p:nvSpPr>
        <p:spPr>
          <a:xfrm>
            <a:off x="4147284" y="2018892"/>
            <a:ext cx="888274" cy="271862"/>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xmlns="" id="{1999C8AB-08A0-47B9-8F6E-42E083F3E299}"/>
              </a:ext>
            </a:extLst>
          </p:cNvPr>
          <p:cNvSpPr/>
          <p:nvPr/>
        </p:nvSpPr>
        <p:spPr>
          <a:xfrm>
            <a:off x="109182" y="2351967"/>
            <a:ext cx="8925636" cy="765851"/>
          </a:xfrm>
          <a:prstGeom prst="rect">
            <a:avLst/>
          </a:prstGeom>
          <a:ln w="38100">
            <a:solidFill>
              <a:schemeClr val="accent1"/>
            </a:solidFill>
          </a:ln>
        </p:spPr>
        <p:txBody>
          <a:bodyPr wrap="square">
            <a:spAutoFit/>
          </a:bodyPr>
          <a:lstStyle/>
          <a:p>
            <a:pPr marL="288000" lvl="1">
              <a:lnSpc>
                <a:spcPct val="90000"/>
              </a:lnSpc>
              <a:spcBef>
                <a:spcPts val="500"/>
              </a:spcBef>
              <a:buClr>
                <a:srgbClr val="000080"/>
              </a:buClr>
              <a:buSzPct val="100000"/>
            </a:pPr>
            <a:r>
              <a:rPr lang="en-US" altLang="zh-CN" sz="2200" dirty="0">
                <a:solidFill>
                  <a:prstClr val="black"/>
                </a:solidFill>
                <a:latin typeface="Arial" panose="020B0604020202020204" pitchFamily="34" charset="0"/>
                <a:cs typeface="Arial" panose="020B0604020202020204" pitchFamily="34" charset="0"/>
              </a:rPr>
              <a:t>The original block-wise graph and topological order do </a:t>
            </a:r>
            <a:r>
              <a:rPr lang="en-US" altLang="zh-CN" sz="2200" dirty="0">
                <a:solidFill>
                  <a:srgbClr val="C00000"/>
                </a:solidFill>
                <a:latin typeface="Arial" panose="020B0604020202020204" pitchFamily="34" charset="0"/>
                <a:cs typeface="Arial" panose="020B0604020202020204" pitchFamily="34" charset="0"/>
              </a:rPr>
              <a:t>NOT</a:t>
            </a:r>
            <a:r>
              <a:rPr lang="en-US" altLang="zh-CN" sz="2200" dirty="0">
                <a:solidFill>
                  <a:prstClr val="black"/>
                </a:solidFill>
                <a:latin typeface="Arial" panose="020B0604020202020204" pitchFamily="34" charset="0"/>
                <a:cs typeface="Arial" panose="020B0604020202020204" pitchFamily="34" charset="0"/>
              </a:rPr>
              <a:t> change</a:t>
            </a:r>
          </a:p>
          <a:p>
            <a:pPr marL="288000" lvl="1">
              <a:lnSpc>
                <a:spcPct val="90000"/>
              </a:lnSpc>
              <a:spcBef>
                <a:spcPts val="500"/>
              </a:spcBef>
              <a:buClr>
                <a:srgbClr val="000080"/>
              </a:buClr>
              <a:buSzPct val="100000"/>
            </a:pPr>
            <a:r>
              <a:rPr lang="en-US" altLang="zh-CN" sz="2200" dirty="0">
                <a:solidFill>
                  <a:prstClr val="black"/>
                </a:solidFill>
                <a:latin typeface="Arial" panose="020B0604020202020204" pitchFamily="34" charset="0"/>
                <a:cs typeface="Arial" panose="020B0604020202020204" pitchFamily="34" charset="0"/>
              </a:rPr>
              <a:t>The existing popularity simply needs to be scaled</a:t>
            </a:r>
          </a:p>
        </p:txBody>
      </p:sp>
    </p:spTree>
    <p:extLst>
      <p:ext uri="{BB962C8B-B14F-4D97-AF65-F5344CB8AC3E}">
        <p14:creationId xmlns:p14="http://schemas.microsoft.com/office/powerpoint/2010/main" xmlns="" val="2660554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Affected and Unaffected Area Analysis</a:t>
            </a:r>
            <a:endParaRPr lang="zh-CN" altLang="en-US" dirty="0"/>
          </a:p>
        </p:txBody>
      </p:sp>
      <p:sp>
        <p:nvSpPr>
          <p:cNvPr id="3" name="内容占位符 2"/>
          <p:cNvSpPr>
            <a:spLocks noGrp="1"/>
          </p:cNvSpPr>
          <p:nvPr>
            <p:ph idx="1"/>
          </p:nvPr>
        </p:nvSpPr>
        <p:spPr>
          <a:xfrm>
            <a:off x="239151" y="883580"/>
            <a:ext cx="8637563" cy="2145795"/>
          </a:xfrm>
        </p:spPr>
        <p:txBody>
          <a:bodyPr/>
          <a:lstStyle/>
          <a:p>
            <a:r>
              <a:rPr lang="en-US" altLang="zh-CN" dirty="0">
                <a:solidFill>
                  <a:srgbClr val="000080"/>
                </a:solidFill>
              </a:rPr>
              <a:t>Affected area </a:t>
            </a:r>
          </a:p>
          <a:p>
            <a:pPr lvl="1"/>
            <a:r>
              <a:rPr lang="en-US" altLang="zh-CN" dirty="0"/>
              <a:t>Nodes that are reachable from newly added nodes</a:t>
            </a:r>
          </a:p>
          <a:p>
            <a:pPr lvl="1"/>
            <a:r>
              <a:rPr lang="en-US" altLang="zh-CN" dirty="0"/>
              <a:t>Nodes with outgoing edges having weight changes</a:t>
            </a:r>
          </a:p>
          <a:p>
            <a:pPr lvl="1"/>
            <a:r>
              <a:rPr lang="en-US" altLang="zh-CN" dirty="0"/>
              <a:t>Nodes that are reachable from other affected nodes</a:t>
            </a:r>
            <a:endParaRPr lang="en-US" altLang="zh-CN" dirty="0">
              <a:solidFill>
                <a:srgbClr val="C00000"/>
              </a:solidFill>
            </a:endParaRPr>
          </a:p>
          <a:p>
            <a:r>
              <a:rPr lang="en-US" altLang="zh-CN" dirty="0"/>
              <a:t>The rest of the original graph is </a:t>
            </a:r>
            <a:r>
              <a:rPr lang="en-US" altLang="zh-CN" dirty="0">
                <a:solidFill>
                  <a:srgbClr val="000080"/>
                </a:solidFill>
              </a:rPr>
              <a:t>unaffected area</a:t>
            </a:r>
            <a:endParaRPr lang="zh-CN" altLang="en-US" dirty="0">
              <a:solidFill>
                <a:srgbClr val="000080"/>
              </a:solidFill>
            </a:endParaRPr>
          </a:p>
        </p:txBody>
      </p:sp>
      <p:sp>
        <p:nvSpPr>
          <p:cNvPr id="4" name="灯片编号占位符 3"/>
          <p:cNvSpPr>
            <a:spLocks noGrp="1"/>
          </p:cNvSpPr>
          <p:nvPr>
            <p:ph type="sldNum" sz="quarter" idx="12"/>
          </p:nvPr>
        </p:nvSpPr>
        <p:spPr>
          <a:xfrm>
            <a:off x="7016260" y="6356352"/>
            <a:ext cx="2057400" cy="365125"/>
          </a:xfrm>
        </p:spPr>
        <p:txBody>
          <a:bodyPr/>
          <a:lstStyle/>
          <a:p>
            <a:fld id="{A6A0E8F2-D4F6-47F1-B405-FD5164D3112D}" type="slidenum">
              <a:rPr lang="zh-CN" altLang="en-US" smtClean="0"/>
              <a:pPr/>
              <a:t>18</a:t>
            </a:fld>
            <a:endParaRPr lang="zh-CN" altLang="en-US"/>
          </a:p>
        </p:txBody>
      </p:sp>
      <p:pic>
        <p:nvPicPr>
          <p:cNvPr id="5" name="图片 4"/>
          <p:cNvPicPr>
            <a:picLocks noChangeAspect="1"/>
          </p:cNvPicPr>
          <p:nvPr/>
        </p:nvPicPr>
        <p:blipFill>
          <a:blip r:embed="rId3"/>
          <a:stretch>
            <a:fillRect/>
          </a:stretch>
        </p:blipFill>
        <p:spPr>
          <a:xfrm>
            <a:off x="1882211" y="3591754"/>
            <a:ext cx="4525834" cy="2245099"/>
          </a:xfrm>
          <a:prstGeom prst="rect">
            <a:avLst/>
          </a:prstGeom>
        </p:spPr>
      </p:pic>
      <p:pic>
        <p:nvPicPr>
          <p:cNvPr id="6" name="图片 5"/>
          <p:cNvPicPr>
            <a:picLocks noChangeAspect="1"/>
          </p:cNvPicPr>
          <p:nvPr/>
        </p:nvPicPr>
        <p:blipFill>
          <a:blip r:embed="rId4"/>
          <a:stretch>
            <a:fillRect/>
          </a:stretch>
        </p:blipFill>
        <p:spPr>
          <a:xfrm>
            <a:off x="2273441" y="3588050"/>
            <a:ext cx="4535100" cy="2245099"/>
          </a:xfrm>
          <a:prstGeom prst="rect">
            <a:avLst/>
          </a:prstGeom>
        </p:spPr>
      </p:pic>
      <p:pic>
        <p:nvPicPr>
          <p:cNvPr id="7" name="图片 6"/>
          <p:cNvPicPr>
            <a:picLocks noChangeAspect="1"/>
          </p:cNvPicPr>
          <p:nvPr/>
        </p:nvPicPr>
        <p:blipFill>
          <a:blip r:embed="rId5"/>
          <a:stretch>
            <a:fillRect/>
          </a:stretch>
        </p:blipFill>
        <p:spPr>
          <a:xfrm>
            <a:off x="2618589" y="3595494"/>
            <a:ext cx="4535099" cy="2245099"/>
          </a:xfrm>
          <a:prstGeom prst="rect">
            <a:avLst/>
          </a:prstGeom>
        </p:spPr>
      </p:pic>
      <p:pic>
        <p:nvPicPr>
          <p:cNvPr id="8" name="图片 7"/>
          <p:cNvPicPr>
            <a:picLocks noChangeAspect="1"/>
          </p:cNvPicPr>
          <p:nvPr/>
        </p:nvPicPr>
        <p:blipFill>
          <a:blip r:embed="rId6"/>
          <a:stretch>
            <a:fillRect/>
          </a:stretch>
        </p:blipFill>
        <p:spPr>
          <a:xfrm>
            <a:off x="2968718" y="3604801"/>
            <a:ext cx="4576201" cy="2243236"/>
          </a:xfrm>
          <a:prstGeom prst="rect">
            <a:avLst/>
          </a:prstGeom>
        </p:spPr>
      </p:pic>
      <p:sp>
        <p:nvSpPr>
          <p:cNvPr id="11" name="文本框 10">
            <a:extLst>
              <a:ext uri="{FF2B5EF4-FFF2-40B4-BE49-F238E27FC236}">
                <a16:creationId xmlns:a16="http://schemas.microsoft.com/office/drawing/2014/main" xmlns="" id="{B3980850-415E-4317-A510-A86C3774E768}"/>
              </a:ext>
            </a:extLst>
          </p:cNvPr>
          <p:cNvSpPr txBox="1"/>
          <p:nvPr/>
        </p:nvSpPr>
        <p:spPr>
          <a:xfrm>
            <a:off x="4511449" y="5789672"/>
            <a:ext cx="1461258" cy="342920"/>
          </a:xfrm>
          <a:prstGeom prst="rect">
            <a:avLst/>
          </a:prstGeom>
          <a:noFill/>
        </p:spPr>
        <p:txBody>
          <a:bodyPr wrap="square" rtlCol="0">
            <a:spAutoFit/>
          </a:bodyPr>
          <a:lstStyle/>
          <a:p>
            <a:pPr algn="ctr"/>
            <a:r>
              <a:rPr lang="en-US" altLang="zh-CN" sz="1600" b="1" dirty="0">
                <a:solidFill>
                  <a:srgbClr val="002060"/>
                </a:solidFill>
                <a:latin typeface="Times New Roman" panose="02020603050405020304" pitchFamily="18" charset="0"/>
                <a:cs typeface="Times New Roman" panose="02020603050405020304" pitchFamily="18" charset="0"/>
              </a:rPr>
              <a:t>Affected Area</a:t>
            </a:r>
            <a:endParaRPr lang="zh-CN" altLang="en-US" sz="1600" b="1" dirty="0">
              <a:solidFill>
                <a:srgbClr val="002060"/>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xmlns="" id="{3AC8307A-0F35-45B2-98B2-0E8255CD8B7C}"/>
              </a:ext>
            </a:extLst>
          </p:cNvPr>
          <p:cNvSpPr txBox="1"/>
          <p:nvPr/>
        </p:nvSpPr>
        <p:spPr>
          <a:xfrm>
            <a:off x="2670690" y="5750597"/>
            <a:ext cx="1729805" cy="338554"/>
          </a:xfrm>
          <a:prstGeom prst="rect">
            <a:avLst/>
          </a:prstGeom>
          <a:noFill/>
        </p:spPr>
        <p:txBody>
          <a:bodyPr wrap="square" rtlCol="0">
            <a:spAutoFit/>
          </a:bodyPr>
          <a:lstStyle/>
          <a:p>
            <a:pPr algn="ctr"/>
            <a:r>
              <a:rPr lang="en-US" altLang="zh-CN" sz="1600" b="1" dirty="0">
                <a:solidFill>
                  <a:srgbClr val="002060"/>
                </a:solidFill>
                <a:latin typeface="Times New Roman" panose="02020603050405020304" pitchFamily="18" charset="0"/>
                <a:cs typeface="Times New Roman" panose="02020603050405020304" pitchFamily="18" charset="0"/>
              </a:rPr>
              <a:t>Unaffected Area</a:t>
            </a:r>
            <a:endParaRPr lang="zh-CN" altLang="en-US" sz="16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6255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Time Complexity Analysis</a:t>
            </a:r>
            <a:endParaRPr lang="zh-CN" altLang="en-US" dirty="0"/>
          </a:p>
        </p:txBody>
      </p:sp>
      <mc:AlternateContent xmlns:mc="http://schemas.openxmlformats.org/markup-compatibility/2006">
        <mc:Choice xmlns:a14="http://schemas.microsoft.com/office/drawing/2010/main" xmlns="" Requires="a14">
          <p:sp>
            <p:nvSpPr>
              <p:cNvPr id="3" name="内容占位符 2"/>
              <p:cNvSpPr>
                <a:spLocks noGrp="1"/>
              </p:cNvSpPr>
              <p:nvPr>
                <p:ph idx="1"/>
              </p:nvPr>
            </p:nvSpPr>
            <p:spPr>
              <a:xfrm>
                <a:off x="239151" y="883580"/>
                <a:ext cx="8637563" cy="2545420"/>
              </a:xfrm>
            </p:spPr>
            <p:txBody>
              <a:bodyPr/>
              <a:lstStyle/>
              <a:p>
                <a:r>
                  <a:rPr lang="en-US" altLang="zh-CN" dirty="0">
                    <a:solidFill>
                      <a:srgbClr val="000080"/>
                    </a:solidFill>
                  </a:rPr>
                  <a:t>Data structure maintenance</a:t>
                </a:r>
              </a:p>
              <a:p>
                <a:pPr lvl="1"/>
                <a:r>
                  <a:rPr lang="en-US" altLang="zh-CN" dirty="0"/>
                  <a:t>Saving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oMath>
                </a14:m>
                <a:r>
                  <a:rPr lang="en-US" altLang="zh-CN" dirty="0"/>
                  <a:t> time (about </a:t>
                </a:r>
                <a:r>
                  <a:rPr lang="en-US" altLang="zh-CN" dirty="0">
                    <a:solidFill>
                      <a:srgbClr val="C00000"/>
                    </a:solidFill>
                  </a:rPr>
                  <a:t>90%</a:t>
                </a:r>
                <a:r>
                  <a:rPr lang="en-US" altLang="zh-CN" dirty="0"/>
                  <a:t>)</a:t>
                </a:r>
              </a:p>
              <a:p>
                <a:r>
                  <a:rPr lang="en-US" altLang="zh-CN" dirty="0">
                    <a:solidFill>
                      <a:srgbClr val="000080"/>
                    </a:solidFill>
                  </a:rPr>
                  <a:t>Popularity computation</a:t>
                </a:r>
              </a:p>
              <a:p>
                <a:pPr lvl="1"/>
                <a:r>
                  <a:rPr lang="en-US" altLang="zh-CN" dirty="0"/>
                  <a:t>Saving </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i="1">
                        <a:latin typeface="Cambria Math" panose="02040503050406030204" pitchFamily="18" charset="0"/>
                      </a:rPr>
                      <m:t>𝐸</m:t>
                    </m:r>
                    <m:r>
                      <a:rPr lang="en-US" altLang="zh-CN" i="1">
                        <a:latin typeface="Cambria Math" panose="02040503050406030204" pitchFamily="18" charset="0"/>
                      </a:rPr>
                      <m:t>|)</m:t>
                    </m:r>
                  </m:oMath>
                </a14:m>
                <a:r>
                  <a:rPr lang="en-US" altLang="zh-CN" dirty="0"/>
                  <a:t> time (about </a:t>
                </a:r>
                <a:r>
                  <a:rPr lang="en-US" altLang="zh-CN" dirty="0">
                    <a:solidFill>
                      <a:srgbClr val="C00000"/>
                    </a:solidFill>
                  </a:rPr>
                  <a:t>90%</a:t>
                </a:r>
                <a:r>
                  <a:rPr lang="en-US" altLang="zh-CN" dirty="0"/>
                  <a:t>)</a:t>
                </a:r>
              </a:p>
              <a:p>
                <a:r>
                  <a:rPr lang="en-US" altLang="zh-CN" dirty="0">
                    <a:solidFill>
                      <a:srgbClr val="000080"/>
                    </a:solidFill>
                  </a:rPr>
                  <a:t>Prestige computation</a:t>
                </a:r>
              </a:p>
              <a:p>
                <a:pPr lvl="1"/>
                <a:r>
                  <a:rPr lang="en-US" altLang="zh-CN" dirty="0"/>
                  <a:t>Saving </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𝐴</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𝐸</m:t>
                            </m:r>
                          </m:e>
                          <m:sub>
                            <m:r>
                              <a:rPr lang="en-US" altLang="zh-CN" i="1">
                                <a:latin typeface="Cambria Math" panose="02040503050406030204" pitchFamily="18" charset="0"/>
                                <a:ea typeface="Cambria Math" panose="02040503050406030204" pitchFamily="18" charset="0"/>
                              </a:rPr>
                              <m:t>𝐴𝐵</m:t>
                            </m:r>
                          </m:sub>
                        </m:sSub>
                      </m:e>
                    </m:d>
                    <m:r>
                      <a:rPr lang="en-US" altLang="zh-CN" i="1">
                        <a:latin typeface="Cambria Math" panose="02040503050406030204" pitchFamily="18" charset="0"/>
                        <a:ea typeface="Cambria Math" panose="02040503050406030204" pitchFamily="18" charset="0"/>
                      </a:rPr>
                      <m:t>)</m:t>
                    </m:r>
                  </m:oMath>
                </a14:m>
                <a:r>
                  <a:rPr lang="zh-CN" altLang="en-US" dirty="0"/>
                  <a:t/>
                </a:r>
                <a:r>
                  <a:rPr lang="en-US" altLang="zh-CN" dirty="0"/>
                  <a:t>time (about </a:t>
                </a:r>
                <a:r>
                  <a:rPr lang="en-US" altLang="zh-CN" dirty="0">
                    <a:solidFill>
                      <a:srgbClr val="C00000"/>
                    </a:solidFill>
                  </a:rPr>
                  <a:t>30%</a:t>
                </a:r>
                <a:r>
                  <a:rPr lang="en-US" altLang="zh-CN" dirty="0"/>
                  <a:t>)</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39151" y="883580"/>
                <a:ext cx="8637563" cy="2545420"/>
              </a:xfrm>
              <a:blipFill>
                <a:blip r:embed="rId3"/>
                <a:stretch>
                  <a:fillRect l="-635" t="-3828" b="-334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A6A0E8F2-D4F6-47F1-B405-FD5164D3112D}" type="slidenum">
              <a:rPr lang="zh-CN" altLang="en-US" smtClean="0"/>
              <a:pPr/>
              <a:t>19</a:t>
            </a:fld>
            <a:endParaRPr lang="zh-CN" altLang="en-US"/>
          </a:p>
        </p:txBody>
      </p:sp>
      <p:pic>
        <p:nvPicPr>
          <p:cNvPr id="6" name="图片 5">
            <a:extLst>
              <a:ext uri="{FF2B5EF4-FFF2-40B4-BE49-F238E27FC236}">
                <a16:creationId xmlns:a16="http://schemas.microsoft.com/office/drawing/2014/main" xmlns="" id="{ACB94EEC-702C-447F-92BF-8C055E83F7FC}"/>
              </a:ext>
            </a:extLst>
          </p:cNvPr>
          <p:cNvPicPr>
            <a:picLocks noChangeAspect="1"/>
          </p:cNvPicPr>
          <p:nvPr/>
        </p:nvPicPr>
        <p:blipFill>
          <a:blip r:embed="rId4"/>
          <a:stretch>
            <a:fillRect/>
          </a:stretch>
        </p:blipFill>
        <p:spPr>
          <a:xfrm>
            <a:off x="2286322" y="3524095"/>
            <a:ext cx="4571356" cy="3163653"/>
          </a:xfrm>
          <a:prstGeom prst="rect">
            <a:avLst/>
          </a:prstGeom>
        </p:spPr>
      </p:pic>
      <mc:AlternateContent xmlns:mc="http://schemas.openxmlformats.org/markup-compatibility/2006">
        <mc:Choice xmlns:a14="http://schemas.microsoft.com/office/drawing/2010/main" xmlns="" Requires="a14">
          <p:sp>
            <p:nvSpPr>
              <p:cNvPr id="8" name="文本框 7">
                <a:extLst>
                  <a:ext uri="{FF2B5EF4-FFF2-40B4-BE49-F238E27FC236}">
                    <a16:creationId xmlns="" xmlns:a16="http://schemas.microsoft.com/office/drawing/2014/main" id="{A0704F84-A577-4BF5-9199-D28A4D0E811E}"/>
                  </a:ext>
                </a:extLst>
              </p:cNvPr>
              <p:cNvSpPr txBox="1"/>
              <p:nvPr/>
            </p:nvSpPr>
            <p:spPr>
              <a:xfrm>
                <a:off x="5505048" y="1980129"/>
                <a:ext cx="3371666" cy="800219"/>
              </a:xfrm>
              <a:prstGeom prst="rect">
                <a:avLst/>
              </a:prstGeom>
              <a:solidFill>
                <a:schemeClr val="accent1">
                  <a:lumMod val="20000"/>
                  <a:lumOff val="80000"/>
                </a:schemeClr>
              </a:solidFill>
              <a:ln>
                <a:solidFill>
                  <a:schemeClr val="accent1">
                    <a:lumMod val="75000"/>
                  </a:schemeClr>
                </a:solidFill>
              </a:ln>
            </p:spPr>
            <p:txBody>
              <a:bodyPr wrap="square" rtlCol="0">
                <a:spAutoFit/>
              </a:bodyPr>
              <a:lstStyle/>
              <a:p>
                <a:r>
                  <a:rPr lang="en-US" altLang="zh-CN" sz="2200" dirty="0">
                    <a:latin typeface="Arial" panose="020B0604020202020204" pitchFamily="34" charset="0"/>
                    <a:cs typeface="Arial" panose="020B0604020202020204" pitchFamily="34" charset="0"/>
                  </a:rPr>
                  <a:t>Cost: </a:t>
                </a:r>
                <a14:m>
                  <m:oMath xmlns:m="http://schemas.openxmlformats.org/officeDocument/2006/math">
                    <m:r>
                      <a:rPr lang="en-US" altLang="zh-CN" sz="2400" i="1">
                        <a:latin typeface="Cambria Math" panose="02040503050406030204" pitchFamily="18" charset="0"/>
                      </a:rPr>
                      <m:t>𝑂</m:t>
                    </m:r>
                    <m:r>
                      <a:rPr lang="en-US" altLang="zh-CN" sz="2400" i="1">
                        <a:latin typeface="Cambria Math" panose="02040503050406030204" pitchFamily="18" charset="0"/>
                      </a:rPr>
                      <m:t>(|</m:t>
                    </m:r>
                    <m:r>
                      <a:rPr lang="en-US" altLang="zh-CN" sz="2400" b="0" i="1" smtClean="0">
                        <a:latin typeface="Cambria Math" panose="02040503050406030204" pitchFamily="18" charset="0"/>
                      </a:rPr>
                      <m:t>𝑉</m:t>
                    </m:r>
                    <m:r>
                      <a:rPr lang="en-US" altLang="zh-CN" sz="2400" i="1">
                        <a:latin typeface="Cambria Math" panose="02040503050406030204" pitchFamily="18" charset="0"/>
                      </a:rPr>
                      <m:t>|)</m:t>
                    </m:r>
                  </m:oMath>
                </a14:m>
                <a:r>
                  <a:rPr lang="en-US" altLang="zh-CN" sz="2400" dirty="0"/>
                  <a:t/>
                </a:r>
                <a:r>
                  <a:rPr lang="en-US" altLang="zh-CN" sz="2200" dirty="0">
                    <a:latin typeface="Arial" panose="020B0604020202020204" pitchFamily="34" charset="0"/>
                    <a:cs typeface="Arial" panose="020B0604020202020204" pitchFamily="34" charset="0"/>
                  </a:rPr>
                  <a:t>space for affected/unaffected areas</a:t>
                </a:r>
                <a:endParaRPr lang="zh-CN" altLang="en-US" sz="2200" dirty="0">
                  <a:latin typeface="Arial" panose="020B0604020202020204" pitchFamily="34" charset="0"/>
                  <a:cs typeface="Arial" panose="020B0604020202020204" pitchFamily="34" charset="0"/>
                </a:endParaRPr>
              </a:p>
            </p:txBody>
          </p:sp>
        </mc:Choice>
        <mc:Fallback>
          <p:sp>
            <p:nvSpPr>
              <p:cNvPr id="8" name="文本框 7">
                <a:extLst>
                  <a:ext uri="{FF2B5EF4-FFF2-40B4-BE49-F238E27FC236}">
                    <a16:creationId xmlns:a16="http://schemas.microsoft.com/office/drawing/2014/main" xmlns="" xmlns:a14="http://schemas.microsoft.com/office/drawing/2010/main" id="{A0704F84-A577-4BF5-9199-D28A4D0E811E}"/>
                  </a:ext>
                </a:extLst>
              </p:cNvPr>
              <p:cNvSpPr txBox="1">
                <a:spLocks noRot="1" noChangeAspect="1" noMove="1" noResize="1" noEditPoints="1" noAdjustHandles="1" noChangeArrowheads="1" noChangeShapeType="1" noTextEdit="1"/>
              </p:cNvSpPr>
              <p:nvPr/>
            </p:nvSpPr>
            <p:spPr>
              <a:xfrm>
                <a:off x="5505048" y="1980129"/>
                <a:ext cx="3371666" cy="800219"/>
              </a:xfrm>
              <a:prstGeom prst="rect">
                <a:avLst/>
              </a:prstGeom>
              <a:blipFill>
                <a:blip r:embed="rId5"/>
                <a:stretch>
                  <a:fillRect l="-2162" t="-2256" r="-1081" b="-14286"/>
                </a:stretch>
              </a:blipFill>
              <a:ln>
                <a:solidFill>
                  <a:schemeClr val="accent1">
                    <a:lumMod val="75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0" name="矩形 9">
                <a:extLst>
                  <a:ext uri="{FF2B5EF4-FFF2-40B4-BE49-F238E27FC236}">
                    <a16:creationId xmlns="" xmlns:a16="http://schemas.microsoft.com/office/drawing/2014/main" id="{F4323386-74F0-4FB7-9A85-ED13DD800D98}"/>
                  </a:ext>
                </a:extLst>
              </p:cNvPr>
              <p:cNvSpPr/>
              <p:nvPr/>
            </p:nvSpPr>
            <p:spPr>
              <a:xfrm>
                <a:off x="1590993" y="4360772"/>
                <a:ext cx="41081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𝑉</m:t>
                      </m:r>
                    </m:oMath>
                  </m:oMathPara>
                </a14:m>
                <a:endParaRPr lang="zh-CN" altLang="en-US" dirty="0"/>
              </a:p>
            </p:txBody>
          </p:sp>
        </mc:Choice>
        <mc:Fallback>
          <p:sp>
            <p:nvSpPr>
              <p:cNvPr id="10" name="矩形 9">
                <a:extLst>
                  <a:ext uri="{FF2B5EF4-FFF2-40B4-BE49-F238E27FC236}">
                    <a16:creationId xmlns:a16="http://schemas.microsoft.com/office/drawing/2014/main" xmlns="" xmlns:a14="http://schemas.microsoft.com/office/drawing/2010/main" id="{F4323386-74F0-4FB7-9A85-ED13DD800D98}"/>
                  </a:ext>
                </a:extLst>
              </p:cNvPr>
              <p:cNvSpPr>
                <a:spLocks noRot="1" noChangeAspect="1" noMove="1" noResize="1" noEditPoints="1" noAdjustHandles="1" noChangeArrowheads="1" noChangeShapeType="1" noTextEdit="1"/>
              </p:cNvSpPr>
              <p:nvPr/>
            </p:nvSpPr>
            <p:spPr>
              <a:xfrm>
                <a:off x="1590993" y="4360772"/>
                <a:ext cx="410818" cy="40011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2" name="矩形 11">
                <a:extLst>
                  <a:ext uri="{FF2B5EF4-FFF2-40B4-BE49-F238E27FC236}">
                    <a16:creationId xmlns="" xmlns:a16="http://schemas.microsoft.com/office/drawing/2014/main" id="{CE7C7675-3267-4631-80FC-0782566FD3B6}"/>
                  </a:ext>
                </a:extLst>
              </p:cNvPr>
              <p:cNvSpPr/>
              <p:nvPr/>
            </p:nvSpPr>
            <p:spPr>
              <a:xfrm>
                <a:off x="1590993" y="5385218"/>
                <a:ext cx="41081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𝐸</m:t>
                      </m:r>
                    </m:oMath>
                  </m:oMathPara>
                </a14:m>
                <a:endParaRPr lang="zh-CN" altLang="en-US" dirty="0"/>
              </a:p>
            </p:txBody>
          </p:sp>
        </mc:Choice>
        <mc:Fallback>
          <p:sp>
            <p:nvSpPr>
              <p:cNvPr id="12" name="矩形 11">
                <a:extLst>
                  <a:ext uri="{FF2B5EF4-FFF2-40B4-BE49-F238E27FC236}">
                    <a16:creationId xmlns:a16="http://schemas.microsoft.com/office/drawing/2014/main" xmlns="" xmlns:a14="http://schemas.microsoft.com/office/drawing/2010/main" id="{CE7C7675-3267-4631-80FC-0782566FD3B6}"/>
                  </a:ext>
                </a:extLst>
              </p:cNvPr>
              <p:cNvSpPr>
                <a:spLocks noRot="1" noChangeAspect="1" noMove="1" noResize="1" noEditPoints="1" noAdjustHandles="1" noChangeArrowheads="1" noChangeShapeType="1" noTextEdit="1"/>
              </p:cNvSpPr>
              <p:nvPr/>
            </p:nvSpPr>
            <p:spPr>
              <a:xfrm>
                <a:off x="1590993" y="5385218"/>
                <a:ext cx="410818" cy="400110"/>
              </a:xfrm>
              <a:prstGeom prst="rect">
                <a:avLst/>
              </a:prstGeom>
              <a:blipFill>
                <a:blip r:embed="rId7"/>
                <a:stretch>
                  <a:fillRect/>
                </a:stretch>
              </a:blipFill>
            </p:spPr>
            <p:txBody>
              <a:bodyPr/>
              <a:lstStyle/>
              <a:p>
                <a:r>
                  <a:rPr lang="zh-CN" altLang="en-US">
                    <a:noFill/>
                  </a:rPr>
                  <a:t> </a:t>
                </a:r>
              </a:p>
            </p:txBody>
          </p:sp>
        </mc:Fallback>
      </mc:AlternateContent>
      <p:sp>
        <p:nvSpPr>
          <p:cNvPr id="14" name="左大括号 13">
            <a:extLst>
              <a:ext uri="{FF2B5EF4-FFF2-40B4-BE49-F238E27FC236}">
                <a16:creationId xmlns:a16="http://schemas.microsoft.com/office/drawing/2014/main" xmlns="" id="{20BFEA9A-7BF8-4B3D-BE7C-6840149E5FF3}"/>
              </a:ext>
            </a:extLst>
          </p:cNvPr>
          <p:cNvSpPr/>
          <p:nvPr/>
        </p:nvSpPr>
        <p:spPr>
          <a:xfrm>
            <a:off x="2025324" y="4280453"/>
            <a:ext cx="252773" cy="542762"/>
          </a:xfrm>
          <a:prstGeom prst="leftBrace">
            <a:avLst>
              <a:gd name="adj1" fmla="val 34675"/>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左大括号 14">
            <a:extLst>
              <a:ext uri="{FF2B5EF4-FFF2-40B4-BE49-F238E27FC236}">
                <a16:creationId xmlns:a16="http://schemas.microsoft.com/office/drawing/2014/main" xmlns="" id="{E44AF717-FA61-4C86-BF72-756BED0521A1}"/>
              </a:ext>
            </a:extLst>
          </p:cNvPr>
          <p:cNvSpPr/>
          <p:nvPr/>
        </p:nvSpPr>
        <p:spPr>
          <a:xfrm>
            <a:off x="2025325" y="5151024"/>
            <a:ext cx="252773" cy="868499"/>
          </a:xfrm>
          <a:prstGeom prst="leftBrace">
            <a:avLst>
              <a:gd name="adj1" fmla="val 51305"/>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xmlns="" val="210182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olidFill>
                  <a:schemeClr val="tx1"/>
                </a:solidFill>
              </a:rPr>
              <a:t>Query Independent Scholarly Article Ranking</a:t>
            </a:r>
            <a:endParaRPr lang="zh-CN" altLang="en-US" dirty="0">
              <a:solidFill>
                <a:schemeClr val="tx1"/>
              </a:solidFill>
            </a:endParaRPr>
          </a:p>
        </p:txBody>
      </p:sp>
      <p:sp>
        <p:nvSpPr>
          <p:cNvPr id="3" name="内容占位符 2"/>
          <p:cNvSpPr>
            <a:spLocks noGrp="1"/>
          </p:cNvSpPr>
          <p:nvPr>
            <p:ph idx="1"/>
          </p:nvPr>
        </p:nvSpPr>
        <p:spPr>
          <a:xfrm>
            <a:off x="267285" y="883579"/>
            <a:ext cx="8709289" cy="5770439"/>
          </a:xfrm>
        </p:spPr>
        <p:txBody>
          <a:bodyPr/>
          <a:lstStyle/>
          <a:p>
            <a:r>
              <a:rPr lang="en-US" altLang="zh-CN" dirty="0"/>
              <a:t>Goal: </a:t>
            </a:r>
            <a:r>
              <a:rPr lang="en-US" altLang="zh-CN" dirty="0">
                <a:solidFill>
                  <a:srgbClr val="C00000"/>
                </a:solidFill>
              </a:rPr>
              <a:t>giving static ranking based on scholarly data only</a:t>
            </a:r>
          </a:p>
          <a:p>
            <a:r>
              <a:rPr lang="en-US" altLang="zh-CN" dirty="0"/>
              <a:t>Applications</a:t>
            </a:r>
            <a:endParaRPr lang="en-US" altLang="zh-CN" sz="2400" baseline="30000" dirty="0"/>
          </a:p>
          <a:p>
            <a:pPr lvl="1"/>
            <a:r>
              <a:rPr lang="en-US" altLang="zh-CN" dirty="0"/>
              <a:t>Playing a key role in </a:t>
            </a:r>
            <a:r>
              <a:rPr lang="en-US" altLang="zh-CN" dirty="0">
                <a:solidFill>
                  <a:srgbClr val="C00000"/>
                </a:solidFill>
              </a:rPr>
              <a:t>literature recommendation</a:t>
            </a:r>
            <a:r>
              <a:rPr lang="en-US" altLang="zh-CN" dirty="0"/>
              <a:t> systems, especially in the </a:t>
            </a:r>
            <a:r>
              <a:rPr lang="en-US" altLang="zh-CN" dirty="0">
                <a:solidFill>
                  <a:srgbClr val="C00000"/>
                </a:solidFill>
              </a:rPr>
              <a:t>cold start</a:t>
            </a:r>
            <a:r>
              <a:rPr lang="en-US" altLang="zh-CN" dirty="0"/>
              <a:t> scenario</a:t>
            </a:r>
          </a:p>
          <a:p>
            <a:pPr lvl="1"/>
            <a:r>
              <a:rPr lang="en-US" altLang="zh-CN" dirty="0"/>
              <a:t>For </a:t>
            </a:r>
            <a:r>
              <a:rPr lang="en-US" altLang="zh-CN" dirty="0">
                <a:solidFill>
                  <a:srgbClr val="C00000"/>
                </a:solidFill>
              </a:rPr>
              <a:t>search engines</a:t>
            </a:r>
            <a:r>
              <a:rPr lang="en-US" altLang="zh-CN" dirty="0"/>
              <a:t>, determining the ranking of results</a:t>
            </a:r>
            <a:endParaRPr lang="zh-CN" altLang="en-US" baseline="30000" dirty="0"/>
          </a:p>
        </p:txBody>
      </p:sp>
      <p:sp>
        <p:nvSpPr>
          <p:cNvPr id="4" name="灯片编号占位符 3"/>
          <p:cNvSpPr>
            <a:spLocks noGrp="1"/>
          </p:cNvSpPr>
          <p:nvPr>
            <p:ph type="sldNum" sz="quarter" idx="12"/>
          </p:nvPr>
        </p:nvSpPr>
        <p:spPr/>
        <p:txBody>
          <a:bodyPr/>
          <a:lstStyle/>
          <a:p>
            <a:fld id="{A6A0E8F2-D4F6-47F1-B405-FD5164D3112D}" type="slidenum">
              <a:rPr lang="zh-CN" altLang="en-US" smtClean="0"/>
              <a:pPr/>
              <a:t>2</a:t>
            </a:fld>
            <a:endParaRPr lang="zh-CN" altLang="en-US"/>
          </a:p>
        </p:txBody>
      </p:sp>
      <p:pic>
        <p:nvPicPr>
          <p:cNvPr id="1026" name="Picture 2" descr="https://timgsa.baidu.com/timg?image&amp;quality=80&amp;size=b9999_10000&amp;sec=1522575265846&amp;di=2022ec1816b956a9c9d69081b69fe224&amp;imgtype=0&amp;src=http%3A%2F%2Fimgreader.gmw.cn%2Fattachement%2Fjpg%2Fsite2%2F20170705%2Ff44d305ea5c91ac6e6382d.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27156" y="3162912"/>
            <a:ext cx="3006593" cy="1823444"/>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https://timgsa.baidu.com/timg?image&amp;quality=80&amp;size=b9999_10000&amp;sec=1522575295732&amp;di=e52891331e8baac5f3ab4f0ba3b9d3d1&amp;imgtype=jpg&amp;src=http%3A%2F%2Fimg1.imgtn.bdimg.com%2Fit%2Fu%3D2040848731%2C1686276497%26fm%3D214%26gp%3D0.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573833" y="3862558"/>
            <a:ext cx="3162657" cy="237392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文本框 6"/>
          <p:cNvSpPr txBox="1"/>
          <p:nvPr/>
        </p:nvSpPr>
        <p:spPr>
          <a:xfrm>
            <a:off x="70340" y="6500129"/>
            <a:ext cx="8476078" cy="307777"/>
          </a:xfrm>
          <a:prstGeom prst="rect">
            <a:avLst/>
          </a:prstGeom>
          <a:noFill/>
        </p:spPr>
        <p:txBody>
          <a:bodyPr wrap="square" rtlCol="0">
            <a:spAutoFit/>
          </a:bodyPr>
          <a:lstStyle/>
          <a:p>
            <a:r>
              <a:rPr lang="en-US" altLang="zh-CN" sz="1400" dirty="0"/>
              <a:t>WSDM Cup 2016 http://www.wsdm-conference.org/2016/wsdm-cup.html</a:t>
            </a:r>
            <a:endParaRPr lang="zh-CN" altLang="en-US" sz="1400" dirty="0"/>
          </a:p>
        </p:txBody>
      </p:sp>
      <p:cxnSp>
        <p:nvCxnSpPr>
          <p:cNvPr id="8" name="直接连接符 7"/>
          <p:cNvCxnSpPr/>
          <p:nvPr/>
        </p:nvCxnSpPr>
        <p:spPr>
          <a:xfrm>
            <a:off x="0" y="6445251"/>
            <a:ext cx="914400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dblp computer science bibliography"/>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90565" y="4986356"/>
            <a:ext cx="3048000" cy="11430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73115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1"/>
          <p:cNvSpPr>
            <a:spLocks noGrp="1"/>
          </p:cNvSpPr>
          <p:nvPr>
            <p:ph type="title"/>
          </p:nvPr>
        </p:nvSpPr>
        <p:spPr/>
        <p:txBody>
          <a:bodyPr>
            <a:normAutofit/>
          </a:bodyPr>
          <a:lstStyle/>
          <a:p>
            <a:r>
              <a:rPr lang="en-US" altLang="zh-CN" dirty="0"/>
              <a:t>Outline</a:t>
            </a:r>
            <a:endParaRPr lang="zh-CN" altLang="en-US" dirty="0"/>
          </a:p>
        </p:txBody>
      </p:sp>
      <p:sp>
        <p:nvSpPr>
          <p:cNvPr id="2" name="内容占位符 1"/>
          <p:cNvSpPr>
            <a:spLocks noGrp="1"/>
          </p:cNvSpPr>
          <p:nvPr>
            <p:ph idx="1"/>
          </p:nvPr>
        </p:nvSpPr>
        <p:spPr>
          <a:xfrm>
            <a:off x="239151" y="883580"/>
            <a:ext cx="8637563" cy="5770440"/>
          </a:xfrm>
        </p:spPr>
        <p:txBody>
          <a:bodyPr/>
          <a:lstStyle/>
          <a:p>
            <a:pPr>
              <a:lnSpc>
                <a:spcPct val="100000"/>
              </a:lnSpc>
            </a:pPr>
            <a:r>
              <a:rPr lang="en-US" altLang="zh-CN" dirty="0"/>
              <a:t>Ranking Model</a:t>
            </a:r>
          </a:p>
          <a:p>
            <a:pPr lvl="1">
              <a:lnSpc>
                <a:spcPct val="100000"/>
              </a:lnSpc>
            </a:pPr>
            <a:r>
              <a:rPr lang="en-US" altLang="zh-CN" dirty="0"/>
              <a:t>Our Time Weighted PageRank</a:t>
            </a:r>
          </a:p>
          <a:p>
            <a:pPr lvl="1">
              <a:lnSpc>
                <a:spcPct val="150000"/>
              </a:lnSpc>
            </a:pPr>
            <a:r>
              <a:rPr lang="en-US" altLang="zh-CN" dirty="0"/>
              <a:t>Ranking with Importance Assembling</a:t>
            </a:r>
          </a:p>
          <a:p>
            <a:pPr>
              <a:lnSpc>
                <a:spcPct val="100000"/>
              </a:lnSpc>
            </a:pPr>
            <a:r>
              <a:rPr lang="en-US" altLang="zh-CN" dirty="0"/>
              <a:t>Ranking Computation</a:t>
            </a:r>
          </a:p>
          <a:p>
            <a:pPr>
              <a:lnSpc>
                <a:spcPct val="100000"/>
              </a:lnSpc>
            </a:pPr>
            <a:r>
              <a:rPr lang="en-US" altLang="zh-CN" dirty="0"/>
              <a:t>Dynamic Ranking Computation</a:t>
            </a:r>
          </a:p>
          <a:p>
            <a:pPr>
              <a:lnSpc>
                <a:spcPct val="100000"/>
              </a:lnSpc>
            </a:pPr>
            <a:r>
              <a:rPr lang="en-US" altLang="zh-CN" dirty="0">
                <a:solidFill>
                  <a:srgbClr val="C00000"/>
                </a:solidFill>
              </a:rPr>
              <a:t>Experimental Study</a:t>
            </a:r>
          </a:p>
          <a:p>
            <a:pPr>
              <a:lnSpc>
                <a:spcPct val="100000"/>
              </a:lnSpc>
            </a:pPr>
            <a:r>
              <a:rPr lang="en-US" altLang="zh-CN" dirty="0"/>
              <a:t>Summary</a:t>
            </a:r>
            <a:endParaRPr lang="zh-CN" altLang="en-US" dirty="0"/>
          </a:p>
        </p:txBody>
      </p:sp>
      <p:sp>
        <p:nvSpPr>
          <p:cNvPr id="4" name="灯片编号占位符 3"/>
          <p:cNvSpPr>
            <a:spLocks noGrp="1"/>
          </p:cNvSpPr>
          <p:nvPr>
            <p:ph type="sldNum" sz="quarter" idx="12"/>
          </p:nvPr>
        </p:nvSpPr>
        <p:spPr/>
        <p:txBody>
          <a:bodyPr/>
          <a:lstStyle/>
          <a:p>
            <a:fld id="{A6A0E8F2-D4F6-47F1-B405-FD5164D3112D}" type="slidenum">
              <a:rPr lang="zh-CN" altLang="en-US" smtClean="0"/>
              <a:pPr/>
              <a:t>20</a:t>
            </a:fld>
            <a:endParaRPr lang="zh-CN" altLang="en-US" dirty="0"/>
          </a:p>
        </p:txBody>
      </p:sp>
    </p:spTree>
    <p:extLst>
      <p:ext uri="{BB962C8B-B14F-4D97-AF65-F5344CB8AC3E}">
        <p14:creationId xmlns:p14="http://schemas.microsoft.com/office/powerpoint/2010/main" xmlns="" val="39605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Experimental Settings</a:t>
            </a:r>
            <a:endParaRPr lang="zh-CN" altLang="en-US" dirty="0"/>
          </a:p>
        </p:txBody>
      </p:sp>
      <mc:AlternateContent xmlns:mc="http://schemas.openxmlformats.org/markup-compatibility/2006">
        <mc:Choice xmlns:a14="http://schemas.microsoft.com/office/drawing/2010/main" xmlns="" Requires="a14">
          <p:sp>
            <p:nvSpPr>
              <p:cNvPr id="3" name="内容占位符 2"/>
              <p:cNvSpPr>
                <a:spLocks noGrp="1"/>
              </p:cNvSpPr>
              <p:nvPr>
                <p:ph idx="1"/>
              </p:nvPr>
            </p:nvSpPr>
            <p:spPr>
              <a:xfrm>
                <a:off x="267286" y="890643"/>
                <a:ext cx="8806374" cy="4391042"/>
              </a:xfrm>
            </p:spPr>
            <p:txBody>
              <a:bodyPr>
                <a:normAutofit/>
              </a:bodyPr>
              <a:lstStyle/>
              <a:p>
                <a:r>
                  <a:rPr lang="en-US" altLang="zh-CN" dirty="0"/>
                  <a:t>Datasets: </a:t>
                </a:r>
              </a:p>
              <a:p>
                <a:pPr lvl="1"/>
                <a:r>
                  <a:rPr lang="en-US" altLang="zh-CN" dirty="0"/>
                  <a:t>AAN</a:t>
                </a:r>
                <a:r>
                  <a:rPr lang="en-US" altLang="zh-CN" sz="2400" baseline="30000" dirty="0"/>
                  <a:t/>
                </a:r>
                <a:r>
                  <a:rPr lang="en-US" altLang="zh-CN" baseline="30000" dirty="0"/>
                  <a:t>[Liang et al. 16]</a:t>
                </a:r>
                <a:r>
                  <a:rPr lang="en-US" altLang="zh-CN" dirty="0"/>
                  <a:t>, DBLP</a:t>
                </a:r>
                <a:r>
                  <a:rPr lang="en-US" altLang="zh-CN" sz="2400" baseline="30000" dirty="0"/>
                  <a:t/>
                </a:r>
                <a:r>
                  <a:rPr lang="en-US" altLang="zh-CN" baseline="30000" dirty="0"/>
                  <a:t>[Tang</a:t>
                </a:r>
                <a:r>
                  <a:rPr lang="en-US" altLang="zh-CN" dirty="0"/>
                  <a:t/>
                </a:r>
                <a:r>
                  <a:rPr lang="en-US" altLang="zh-CN" baseline="30000" dirty="0"/>
                  <a:t>et al. 08]</a:t>
                </a:r>
                <a:r>
                  <a:rPr lang="en-US" altLang="zh-CN" dirty="0"/>
                  <a:t>, MAG</a:t>
                </a:r>
                <a:r>
                  <a:rPr lang="en-US" altLang="zh-CN" sz="2400" baseline="30000" dirty="0"/>
                  <a:t/>
                </a:r>
                <a:r>
                  <a:rPr lang="en-US" altLang="zh-CN" baseline="30000" dirty="0"/>
                  <a:t>[Sinha et al. 15]</a:t>
                </a:r>
                <a:endParaRPr lang="en-US" altLang="zh-CN" sz="600" dirty="0"/>
              </a:p>
              <a:p>
                <a:r>
                  <a:rPr lang="en-US" altLang="zh-CN" dirty="0"/>
                  <a:t>Metric: pairwise accuracy</a:t>
                </a:r>
              </a:p>
              <a:p>
                <a:pPr lvl="1"/>
                <a14:m>
                  <m:oMath xmlns:m="http://schemas.openxmlformats.org/officeDocument/2006/math">
                    <m:r>
                      <m:rPr>
                        <m:sty m:val="p"/>
                      </m:rPr>
                      <a:rPr lang="en-US" altLang="zh-CN" b="0" i="0" smtClean="0">
                        <a:latin typeface="Cambria Math" panose="02040503050406030204" pitchFamily="18" charset="0"/>
                      </a:rPr>
                      <m:t>PairAcc</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 </m:t>
                        </m:r>
                        <m:r>
                          <m:rPr>
                            <m:sty m:val="p"/>
                          </m:rPr>
                          <a:rPr lang="en-US" altLang="zh-CN" b="0" i="0" smtClean="0">
                            <a:latin typeface="Cambria Math" panose="02040503050406030204" pitchFamily="18" charset="0"/>
                          </a:rPr>
                          <m:t>of</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agreed</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pairs</m:t>
                        </m:r>
                      </m:num>
                      <m:den>
                        <m:r>
                          <a:rPr lang="en-US" altLang="zh-CN" b="0" i="1" smtClean="0">
                            <a:latin typeface="Cambria Math" panose="02040503050406030204" pitchFamily="18" charset="0"/>
                          </a:rPr>
                          <m:t># </m:t>
                        </m:r>
                        <m:r>
                          <m:rPr>
                            <m:sty m:val="p"/>
                          </m:rPr>
                          <a:rPr lang="en-US" altLang="zh-CN" b="0" i="0" smtClean="0">
                            <a:latin typeface="Cambria Math" panose="02040503050406030204" pitchFamily="18" charset="0"/>
                          </a:rPr>
                          <m:t>of</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all</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pairs</m:t>
                        </m:r>
                      </m:den>
                    </m:f>
                  </m:oMath>
                </a14:m>
                <a:endParaRPr lang="en-US" altLang="zh-CN" sz="600" dirty="0"/>
              </a:p>
              <a:p>
                <a:r>
                  <a:rPr lang="en-US" altLang="zh-CN" dirty="0"/>
                  <a:t>Algorithms</a:t>
                </a:r>
              </a:p>
              <a:p>
                <a:pPr lvl="1"/>
                <a:r>
                  <a:rPr lang="en-US" altLang="zh-CN" dirty="0" err="1"/>
                  <a:t>PRank</a:t>
                </a:r>
                <a:r>
                  <a:rPr lang="en-US" altLang="zh-CN" sz="2400" baseline="30000" dirty="0"/>
                  <a:t/>
                </a:r>
                <a:r>
                  <a:rPr lang="en-US" altLang="zh-CN" baseline="30000" dirty="0"/>
                  <a:t>[</a:t>
                </a:r>
                <a:r>
                  <a:rPr lang="en-US" altLang="zh-CN" baseline="30000" dirty="0" err="1"/>
                  <a:t>Brin</a:t>
                </a:r>
                <a:r>
                  <a:rPr lang="en-US" altLang="zh-CN" baseline="30000" dirty="0"/>
                  <a:t> et al. 98]</a:t>
                </a:r>
                <a:r>
                  <a:rPr lang="en-US" altLang="zh-CN" dirty="0"/>
                  <a:t>: PageRank on the article citation graph;</a:t>
                </a:r>
              </a:p>
              <a:p>
                <a:pPr lvl="1"/>
                <a:r>
                  <a:rPr lang="en-US" altLang="zh-CN" dirty="0" err="1"/>
                  <a:t>FRank</a:t>
                </a:r>
                <a:r>
                  <a:rPr lang="en-US" altLang="zh-CN" sz="2400" baseline="30000" dirty="0"/>
                  <a:t/>
                </a:r>
                <a:r>
                  <a:rPr lang="en-US" altLang="zh-CN" baseline="30000" dirty="0"/>
                  <a:t>[</a:t>
                </a:r>
                <a:r>
                  <a:rPr lang="en-US" altLang="zh-CN" baseline="30000" dirty="0" err="1"/>
                  <a:t>Sayyadi</a:t>
                </a:r>
                <a:r>
                  <a:rPr lang="en-US" altLang="zh-CN" baseline="30000" dirty="0"/>
                  <a:t> et</a:t>
                </a:r>
                <a:r>
                  <a:rPr lang="en-US" altLang="zh-CN" dirty="0"/>
                  <a:t/>
                </a:r>
                <a:r>
                  <a:rPr lang="en-US" altLang="zh-CN" baseline="30000" dirty="0"/>
                  <a:t>al. 09]</a:t>
                </a:r>
                <a:r>
                  <a:rPr lang="en-US" altLang="zh-CN" dirty="0"/>
                  <a:t>: using citation, temporal and other heterogeneous information;</a:t>
                </a:r>
              </a:p>
              <a:p>
                <a:pPr lvl="1"/>
                <a:r>
                  <a:rPr lang="en-US" altLang="zh-CN" dirty="0" err="1"/>
                  <a:t>HRank</a:t>
                </a:r>
                <a:r>
                  <a:rPr lang="en-US" altLang="zh-CN" sz="2400" baseline="30000" dirty="0"/>
                  <a:t/>
                </a:r>
                <a:r>
                  <a:rPr lang="en-US" altLang="zh-CN" baseline="30000" dirty="0"/>
                  <a:t>[Liang et al. 16]</a:t>
                </a:r>
                <a:r>
                  <a:rPr lang="en-US" altLang="zh-CN" dirty="0"/>
                  <a:t>: using both citation and heterogeneous information based on hyper networks;</a:t>
                </a:r>
              </a:p>
              <a:p>
                <a:pPr lvl="1"/>
                <a:r>
                  <a:rPr lang="en-US" altLang="zh-CN" dirty="0" err="1">
                    <a:solidFill>
                      <a:srgbClr val="C00000"/>
                    </a:solidFill>
                  </a:rPr>
                  <a:t>SARank</a:t>
                </a:r>
                <a:r>
                  <a:rPr lang="en-US" altLang="zh-CN" dirty="0"/>
                  <a:t>: our method;</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67286" y="890643"/>
                <a:ext cx="8806374" cy="4391042"/>
              </a:xfrm>
              <a:blipFill>
                <a:blip r:embed="rId3"/>
                <a:stretch>
                  <a:fillRect l="-693" t="-2222" b="-3056"/>
                </a:stretch>
              </a:blipFill>
            </p:spPr>
            <p:txBody>
              <a:bodyPr/>
              <a:lstStyle/>
              <a:p>
                <a:r>
                  <a:rPr lang="zh-CN" altLang="en-US">
                    <a:noFill/>
                  </a:rPr>
                  <a:t> </a:t>
                </a:r>
              </a:p>
            </p:txBody>
          </p:sp>
        </mc:Fallback>
      </mc:AlternateContent>
      <p:sp>
        <p:nvSpPr>
          <p:cNvPr id="10" name="文本框 9"/>
          <p:cNvSpPr txBox="1"/>
          <p:nvPr/>
        </p:nvSpPr>
        <p:spPr>
          <a:xfrm>
            <a:off x="0" y="5688449"/>
            <a:ext cx="9144000" cy="1169551"/>
          </a:xfrm>
          <a:prstGeom prst="rect">
            <a:avLst/>
          </a:prstGeom>
          <a:noFill/>
        </p:spPr>
        <p:txBody>
          <a:bodyPr wrap="square" rtlCol="0">
            <a:spAutoFit/>
          </a:bodyPr>
          <a:lstStyle/>
          <a:p>
            <a:r>
              <a:rPr lang="en-US" altLang="zh-CN" sz="1400" dirty="0"/>
              <a:t>R. Liang and X. Jiang, Scientific ranking over heterogeneous academic </a:t>
            </a:r>
            <a:r>
              <a:rPr lang="en-US" altLang="zh-CN" sz="1400" dirty="0" err="1"/>
              <a:t>hypernetwork</a:t>
            </a:r>
            <a:r>
              <a:rPr lang="en-US" altLang="zh-CN" sz="1400" dirty="0"/>
              <a:t>, in AAAI, 2016.</a:t>
            </a:r>
          </a:p>
          <a:p>
            <a:r>
              <a:rPr lang="en-US" altLang="zh-CN" sz="1400" dirty="0"/>
              <a:t>J. Tang, J. Zhang, L. Yao, et al., </a:t>
            </a:r>
            <a:r>
              <a:rPr lang="en-US" altLang="zh-CN" sz="1400" dirty="0" err="1"/>
              <a:t>Arnetminer</a:t>
            </a:r>
            <a:r>
              <a:rPr lang="en-US" altLang="zh-CN" sz="1400" dirty="0"/>
              <a:t>: Extraction and mining of academic social networks, in KDD, 2008.</a:t>
            </a:r>
            <a:br>
              <a:rPr lang="en-US" altLang="zh-CN" sz="1400" dirty="0"/>
            </a:br>
            <a:r>
              <a:rPr lang="en-US" altLang="zh-CN" sz="1400" dirty="0"/>
              <a:t>A. Sinha, Z. Shen, Y. Song, et al., An overview of </a:t>
            </a:r>
            <a:r>
              <a:rPr lang="en-US" altLang="zh-CN" sz="1400" dirty="0" err="1"/>
              <a:t>microsoft</a:t>
            </a:r>
            <a:r>
              <a:rPr lang="en-US" altLang="zh-CN" sz="1400" dirty="0"/>
              <a:t> academic service (MAS) and applications, in WWW, 2015.</a:t>
            </a:r>
          </a:p>
          <a:p>
            <a:r>
              <a:rPr lang="en-US" altLang="zh-CN" sz="1400" dirty="0"/>
              <a:t>S. </a:t>
            </a:r>
            <a:r>
              <a:rPr lang="en-US" altLang="zh-CN" sz="1400" dirty="0" err="1"/>
              <a:t>Brin</a:t>
            </a:r>
            <a:r>
              <a:rPr lang="en-US" altLang="zh-CN" sz="1400" dirty="0"/>
              <a:t> and L. Page, The anatomy of a large-scale </a:t>
            </a:r>
            <a:r>
              <a:rPr lang="en-US" altLang="zh-CN" sz="1400" dirty="0" err="1"/>
              <a:t>hypertextual</a:t>
            </a:r>
            <a:r>
              <a:rPr lang="en-US" altLang="zh-CN" sz="1400" dirty="0"/>
              <a:t> web search engine, Computer Networks, 1998.</a:t>
            </a:r>
          </a:p>
          <a:p>
            <a:r>
              <a:rPr lang="en-US" altLang="zh-CN" sz="1400" dirty="0"/>
              <a:t>H. </a:t>
            </a:r>
            <a:r>
              <a:rPr lang="en-US" altLang="zh-CN" sz="1400" dirty="0" err="1"/>
              <a:t>Sayyadi</a:t>
            </a:r>
            <a:r>
              <a:rPr lang="en-US" altLang="zh-CN" sz="1400" dirty="0"/>
              <a:t> and L. </a:t>
            </a:r>
            <a:r>
              <a:rPr lang="en-US" altLang="zh-CN" sz="1400" dirty="0" err="1"/>
              <a:t>Getoor</a:t>
            </a:r>
            <a:r>
              <a:rPr lang="en-US" altLang="zh-CN" sz="1400" dirty="0"/>
              <a:t>, Future rank: Ranking scientific articles by predicting their future </a:t>
            </a:r>
            <a:r>
              <a:rPr lang="en-US" altLang="zh-CN" sz="1400" dirty="0" err="1"/>
              <a:t>pagerank</a:t>
            </a:r>
            <a:r>
              <a:rPr lang="en-US" altLang="zh-CN" sz="1400" dirty="0"/>
              <a:t>, in SDM, 2009.</a:t>
            </a:r>
            <a:endParaRPr lang="zh-CN" altLang="en-US" sz="1600" dirty="0"/>
          </a:p>
        </p:txBody>
      </p:sp>
      <p:cxnSp>
        <p:nvCxnSpPr>
          <p:cNvPr id="11" name="直接连接符 10"/>
          <p:cNvCxnSpPr/>
          <p:nvPr/>
        </p:nvCxnSpPr>
        <p:spPr>
          <a:xfrm>
            <a:off x="0" y="5677731"/>
            <a:ext cx="914400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12412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Experimental Settings</a:t>
            </a:r>
            <a:endParaRPr lang="zh-CN" altLang="en-US" dirty="0"/>
          </a:p>
        </p:txBody>
      </p:sp>
      <p:sp>
        <p:nvSpPr>
          <p:cNvPr id="3" name="内容占位符 2"/>
          <p:cNvSpPr>
            <a:spLocks noGrp="1"/>
          </p:cNvSpPr>
          <p:nvPr>
            <p:ph idx="1"/>
          </p:nvPr>
        </p:nvSpPr>
        <p:spPr>
          <a:xfrm>
            <a:off x="185398" y="883579"/>
            <a:ext cx="8958602" cy="4657629"/>
          </a:xfrm>
        </p:spPr>
        <p:txBody>
          <a:bodyPr/>
          <a:lstStyle/>
          <a:p>
            <a:r>
              <a:rPr lang="en-US" altLang="zh-CN" dirty="0"/>
              <a:t>Ground-truth: </a:t>
            </a:r>
          </a:p>
          <a:p>
            <a:pPr lvl="1"/>
            <a:r>
              <a:rPr lang="en-US" altLang="zh-CN" dirty="0">
                <a:solidFill>
                  <a:srgbClr val="C00000"/>
                </a:solidFill>
              </a:rPr>
              <a:t>RECOM</a:t>
            </a:r>
            <a:r>
              <a:rPr lang="en-US" altLang="zh-CN" sz="2400" baseline="30000" dirty="0"/>
              <a:t> </a:t>
            </a:r>
            <a:r>
              <a:rPr lang="en-US" altLang="zh-CN" baseline="30000" dirty="0"/>
              <a:t>[Liang et al. 16]</a:t>
            </a:r>
            <a:r>
              <a:rPr lang="en-US" altLang="zh-CN" dirty="0"/>
              <a:t>, which assumes articles with more recommendations are more important</a:t>
            </a:r>
          </a:p>
          <a:p>
            <a:pPr lvl="1"/>
            <a:r>
              <a:rPr lang="en-US" altLang="zh-CN" dirty="0">
                <a:solidFill>
                  <a:srgbClr val="C00000"/>
                </a:solidFill>
              </a:rPr>
              <a:t>PFCTN</a:t>
            </a:r>
            <a:r>
              <a:rPr lang="en-US" altLang="zh-CN" dirty="0"/>
              <a:t> for article ranking in a concerned year (splitting year)</a:t>
            </a:r>
          </a:p>
          <a:p>
            <a:pPr lvl="2"/>
            <a:r>
              <a:rPr lang="en-US" altLang="zh-CN" dirty="0"/>
              <a:t>Simply using citation numbers for fair evaluation</a:t>
            </a:r>
          </a:p>
          <a:p>
            <a:pPr lvl="2"/>
            <a:r>
              <a:rPr lang="en-US" altLang="zh-CN" dirty="0">
                <a:solidFill>
                  <a:srgbClr val="C00000"/>
                </a:solidFill>
              </a:rPr>
              <a:t>Past and future citations contribute equally</a:t>
            </a:r>
          </a:p>
          <a:p>
            <a:pPr lvl="2"/>
            <a:r>
              <a:rPr lang="en-US" altLang="zh-CN" dirty="0"/>
              <a:t>Articles in the same pairs must be </a:t>
            </a:r>
            <a:r>
              <a:rPr lang="en-US" altLang="zh-CN" dirty="0">
                <a:solidFill>
                  <a:srgbClr val="C00000"/>
                </a:solidFill>
              </a:rPr>
              <a:t>in similar research fields and published in the same years</a:t>
            </a:r>
          </a:p>
          <a:p>
            <a:pPr lvl="2"/>
            <a:r>
              <a:rPr lang="en-US" altLang="zh-CN" dirty="0"/>
              <a:t>Articles with more PF citations are more important</a:t>
            </a:r>
          </a:p>
          <a:p>
            <a:endParaRPr lang="zh-CN" altLang="en-US" dirty="0"/>
          </a:p>
        </p:txBody>
      </p:sp>
      <p:sp>
        <p:nvSpPr>
          <p:cNvPr id="4" name="灯片编号占位符 3"/>
          <p:cNvSpPr>
            <a:spLocks noGrp="1"/>
          </p:cNvSpPr>
          <p:nvPr>
            <p:ph type="sldNum" sz="quarter" idx="12"/>
          </p:nvPr>
        </p:nvSpPr>
        <p:spPr>
          <a:xfrm>
            <a:off x="7006321" y="6481566"/>
            <a:ext cx="2057400" cy="365125"/>
          </a:xfrm>
        </p:spPr>
        <p:txBody>
          <a:bodyPr/>
          <a:lstStyle/>
          <a:p>
            <a:fld id="{A6A0E8F2-D4F6-47F1-B405-FD5164D3112D}" type="slidenum">
              <a:rPr lang="zh-CN" altLang="en-US" smtClean="0"/>
              <a:pPr/>
              <a:t>22</a:t>
            </a:fld>
            <a:endParaRPr lang="zh-CN" altLang="en-US"/>
          </a:p>
        </p:txBody>
      </p:sp>
      <p:sp>
        <p:nvSpPr>
          <p:cNvPr id="6" name="文本框 5"/>
          <p:cNvSpPr txBox="1"/>
          <p:nvPr/>
        </p:nvSpPr>
        <p:spPr>
          <a:xfrm>
            <a:off x="0" y="6538914"/>
            <a:ext cx="9144000" cy="307777"/>
          </a:xfrm>
          <a:prstGeom prst="rect">
            <a:avLst/>
          </a:prstGeom>
          <a:noFill/>
        </p:spPr>
        <p:txBody>
          <a:bodyPr wrap="square" rtlCol="0">
            <a:spAutoFit/>
          </a:bodyPr>
          <a:lstStyle/>
          <a:p>
            <a:r>
              <a:rPr lang="en-US" altLang="zh-CN" sz="1400" dirty="0"/>
              <a:t>R. Liang and X. Jiang, Scientific ranking over heterogeneous academic hypernetwork, in AAAI, 2016.</a:t>
            </a:r>
          </a:p>
        </p:txBody>
      </p:sp>
      <p:cxnSp>
        <p:nvCxnSpPr>
          <p:cNvPr id="7" name="直接连接符 6"/>
          <p:cNvCxnSpPr/>
          <p:nvPr/>
        </p:nvCxnSpPr>
        <p:spPr>
          <a:xfrm>
            <a:off x="0" y="6521523"/>
            <a:ext cx="914400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25" name="组合 24">
            <a:extLst>
              <a:ext uri="{FF2B5EF4-FFF2-40B4-BE49-F238E27FC236}">
                <a16:creationId xmlns:a16="http://schemas.microsoft.com/office/drawing/2014/main" xmlns="" id="{7589DAFB-FF0B-4AE1-8F43-804176AB021B}"/>
              </a:ext>
            </a:extLst>
          </p:cNvPr>
          <p:cNvGrpSpPr/>
          <p:nvPr/>
        </p:nvGrpSpPr>
        <p:grpSpPr>
          <a:xfrm>
            <a:off x="1462455" y="4284907"/>
            <a:ext cx="6684066" cy="1936898"/>
            <a:chOff x="1462455" y="4284907"/>
            <a:chExt cx="6684066" cy="1936898"/>
          </a:xfrm>
        </p:grpSpPr>
        <p:grpSp>
          <p:nvGrpSpPr>
            <p:cNvPr id="8" name="组合 7">
              <a:extLst>
                <a:ext uri="{FF2B5EF4-FFF2-40B4-BE49-F238E27FC236}">
                  <a16:creationId xmlns:a16="http://schemas.microsoft.com/office/drawing/2014/main" xmlns="" id="{537DA1BB-5773-4811-98DD-87B0931A7E17}"/>
                </a:ext>
              </a:extLst>
            </p:cNvPr>
            <p:cNvGrpSpPr/>
            <p:nvPr/>
          </p:nvGrpSpPr>
          <p:grpSpPr>
            <a:xfrm>
              <a:off x="1462455" y="4284907"/>
              <a:ext cx="6684066" cy="1936898"/>
              <a:chOff x="1632502" y="2040338"/>
              <a:chExt cx="6684066" cy="1936898"/>
            </a:xfrm>
          </p:grpSpPr>
          <p:cxnSp>
            <p:nvCxnSpPr>
              <p:cNvPr id="9" name="直接箭头连接符 8">
                <a:extLst>
                  <a:ext uri="{FF2B5EF4-FFF2-40B4-BE49-F238E27FC236}">
                    <a16:creationId xmlns:a16="http://schemas.microsoft.com/office/drawing/2014/main" xmlns="" id="{B8F58E39-4CA4-4274-82C1-F040404B940E}"/>
                  </a:ext>
                </a:extLst>
              </p:cNvPr>
              <p:cNvCxnSpPr>
                <a:cxnSpLocks/>
              </p:cNvCxnSpPr>
              <p:nvPr/>
            </p:nvCxnSpPr>
            <p:spPr>
              <a:xfrm>
                <a:off x="2097157" y="3379304"/>
                <a:ext cx="538452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xmlns="" id="{B2F28E86-E561-4768-8C2C-068032CD7E67}"/>
                  </a:ext>
                </a:extLst>
              </p:cNvPr>
              <p:cNvSpPr txBox="1"/>
              <p:nvPr/>
            </p:nvSpPr>
            <p:spPr>
              <a:xfrm>
                <a:off x="6845576" y="3607904"/>
                <a:ext cx="1470992"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current year</a:t>
                </a:r>
                <a:endParaRPr lang="zh-CN" altLang="en-US"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xmlns="" id="{227BB941-E8BC-4A7F-974C-4641FCE7FABA}"/>
                  </a:ext>
                </a:extLst>
              </p:cNvPr>
              <p:cNvSpPr txBox="1"/>
              <p:nvPr/>
            </p:nvSpPr>
            <p:spPr>
              <a:xfrm>
                <a:off x="1632502" y="3607904"/>
                <a:ext cx="1155424"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start year</a:t>
                </a:r>
                <a:endParaRPr lang="zh-CN" altLang="en-US" dirty="0">
                  <a:latin typeface="Arial" panose="020B0604020202020204" pitchFamily="34" charset="0"/>
                  <a:cs typeface="Arial" panose="020B0604020202020204" pitchFamily="34" charset="0"/>
                </a:endParaRPr>
              </a:p>
            </p:txBody>
          </p:sp>
          <p:cxnSp>
            <p:nvCxnSpPr>
              <p:cNvPr id="12" name="直接连接符 11">
                <a:extLst>
                  <a:ext uri="{FF2B5EF4-FFF2-40B4-BE49-F238E27FC236}">
                    <a16:creationId xmlns:a16="http://schemas.microsoft.com/office/drawing/2014/main" xmlns="" id="{1E14EAA5-E0EB-49A2-8881-C31CA36DF50C}"/>
                  </a:ext>
                </a:extLst>
              </p:cNvPr>
              <p:cNvCxnSpPr>
                <a:cxnSpLocks/>
              </p:cNvCxnSpPr>
              <p:nvPr/>
            </p:nvCxnSpPr>
            <p:spPr>
              <a:xfrm>
                <a:off x="5814389" y="3039006"/>
                <a:ext cx="2" cy="5688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xmlns="" id="{120D2131-1A43-4028-8BD5-ADDB4867DD6C}"/>
                  </a:ext>
                </a:extLst>
              </p:cNvPr>
              <p:cNvSpPr txBox="1"/>
              <p:nvPr/>
            </p:nvSpPr>
            <p:spPr>
              <a:xfrm>
                <a:off x="5078895" y="3607904"/>
                <a:ext cx="1470992"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splitting year</a:t>
                </a:r>
                <a:endParaRPr lang="zh-CN" altLang="en-US" dirty="0">
                  <a:latin typeface="Arial" panose="020B0604020202020204" pitchFamily="34" charset="0"/>
                  <a:cs typeface="Arial" panose="020B0604020202020204" pitchFamily="34" charset="0"/>
                </a:endParaRPr>
              </a:p>
            </p:txBody>
          </p:sp>
          <p:sp>
            <p:nvSpPr>
              <p:cNvPr id="14" name="左大括号 13">
                <a:extLst>
                  <a:ext uri="{FF2B5EF4-FFF2-40B4-BE49-F238E27FC236}">
                    <a16:creationId xmlns:a16="http://schemas.microsoft.com/office/drawing/2014/main" xmlns="" id="{12E93E2C-B5CA-4933-9AAA-603457189C8D}"/>
                  </a:ext>
                </a:extLst>
              </p:cNvPr>
              <p:cNvSpPr/>
              <p:nvPr/>
            </p:nvSpPr>
            <p:spPr>
              <a:xfrm rot="5400000">
                <a:off x="5582911" y="1162810"/>
                <a:ext cx="462959" cy="3314052"/>
              </a:xfrm>
              <a:prstGeom prst="leftBrace">
                <a:avLst>
                  <a:gd name="adj1" fmla="val 224326"/>
                  <a:gd name="adj2" fmla="val 50000"/>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xmlns="" id="{26BBDEBE-8256-494B-A80B-0D5ED7744FFF}"/>
                  </a:ext>
                </a:extLst>
              </p:cNvPr>
              <p:cNvSpPr txBox="1"/>
              <p:nvPr/>
            </p:nvSpPr>
            <p:spPr>
              <a:xfrm>
                <a:off x="4742047" y="2040338"/>
                <a:ext cx="2434321"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total # of PF citations</a:t>
                </a:r>
                <a:endParaRPr lang="zh-CN" altLang="en-US" dirty="0">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xmlns="" id="{9ACC2AC5-BED0-4000-8D1A-CEDE1DC9C1DF}"/>
                  </a:ext>
                </a:extLst>
              </p:cNvPr>
              <p:cNvSpPr txBox="1"/>
              <p:nvPr/>
            </p:nvSpPr>
            <p:spPr>
              <a:xfrm>
                <a:off x="4657885" y="3339226"/>
                <a:ext cx="655984"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past</a:t>
                </a:r>
                <a:endParaRPr lang="zh-CN" altLang="en-US" dirty="0">
                  <a:latin typeface="Arial" panose="020B0604020202020204" pitchFamily="34" charset="0"/>
                  <a:cs typeface="Arial" panose="020B0604020202020204" pitchFamily="34" charset="0"/>
                </a:endParaRPr>
              </a:p>
            </p:txBody>
          </p:sp>
          <p:sp>
            <p:nvSpPr>
              <p:cNvPr id="17" name="文本框 16">
                <a:extLst>
                  <a:ext uri="{FF2B5EF4-FFF2-40B4-BE49-F238E27FC236}">
                    <a16:creationId xmlns:a16="http://schemas.microsoft.com/office/drawing/2014/main" xmlns="" id="{8ADCC80B-86DD-48C4-A715-7CC511FFE8A2}"/>
                  </a:ext>
                </a:extLst>
              </p:cNvPr>
              <p:cNvSpPr txBox="1"/>
              <p:nvPr/>
            </p:nvSpPr>
            <p:spPr>
              <a:xfrm>
                <a:off x="6246191" y="3359604"/>
                <a:ext cx="767798"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future</a:t>
                </a:r>
                <a:endParaRPr lang="zh-CN" altLang="en-US" dirty="0">
                  <a:latin typeface="Arial" panose="020B0604020202020204" pitchFamily="34" charset="0"/>
                  <a:cs typeface="Arial" panose="020B0604020202020204" pitchFamily="34" charset="0"/>
                </a:endParaRPr>
              </a:p>
            </p:txBody>
          </p:sp>
          <p:cxnSp>
            <p:nvCxnSpPr>
              <p:cNvPr id="18" name="直接连接符 17">
                <a:extLst>
                  <a:ext uri="{FF2B5EF4-FFF2-40B4-BE49-F238E27FC236}">
                    <a16:creationId xmlns:a16="http://schemas.microsoft.com/office/drawing/2014/main" xmlns="" id="{26FDC5B5-C76E-45C5-80A2-A9385C891C59}"/>
                  </a:ext>
                </a:extLst>
              </p:cNvPr>
              <p:cNvCxnSpPr>
                <a:cxnSpLocks/>
              </p:cNvCxnSpPr>
              <p:nvPr/>
            </p:nvCxnSpPr>
            <p:spPr>
              <a:xfrm flipH="1">
                <a:off x="4157364" y="3101009"/>
                <a:ext cx="5619" cy="506895"/>
              </a:xfrm>
              <a:prstGeom prst="line">
                <a:avLst/>
              </a:prstGeom>
              <a:ln w="3810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xmlns="" id="{DF8566D4-05B9-4CC5-B527-099EAA713AB5}"/>
                  </a:ext>
                </a:extLst>
              </p:cNvPr>
              <p:cNvCxnSpPr>
                <a:cxnSpLocks/>
              </p:cNvCxnSpPr>
              <p:nvPr/>
            </p:nvCxnSpPr>
            <p:spPr>
              <a:xfrm flipH="1">
                <a:off x="7460181" y="3051315"/>
                <a:ext cx="5619" cy="506895"/>
              </a:xfrm>
              <a:prstGeom prst="line">
                <a:avLst/>
              </a:prstGeom>
              <a:ln w="3810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20" name="直接箭头连接符 19">
              <a:extLst>
                <a:ext uri="{FF2B5EF4-FFF2-40B4-BE49-F238E27FC236}">
                  <a16:creationId xmlns:a16="http://schemas.microsoft.com/office/drawing/2014/main" xmlns="" id="{A026C78C-80D5-4399-BD17-5B3EFFF26ABF}"/>
                </a:ext>
              </a:extLst>
            </p:cNvPr>
            <p:cNvCxnSpPr>
              <a:cxnSpLocks/>
            </p:cNvCxnSpPr>
            <p:nvPr/>
          </p:nvCxnSpPr>
          <p:spPr>
            <a:xfrm>
              <a:off x="3974325" y="5487444"/>
              <a:ext cx="1683009"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xmlns="" id="{2052169C-EE5F-457A-9E3F-492A19228DE4}"/>
                </a:ext>
              </a:extLst>
            </p:cNvPr>
            <p:cNvCxnSpPr>
              <a:cxnSpLocks/>
            </p:cNvCxnSpPr>
            <p:nvPr/>
          </p:nvCxnSpPr>
          <p:spPr>
            <a:xfrm>
              <a:off x="5644344" y="5487444"/>
              <a:ext cx="164579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xmlns="" id="{D36BDE94-68C2-4543-AA83-7822F22C3003}"/>
                </a:ext>
              </a:extLst>
            </p:cNvPr>
            <p:cNvSpPr txBox="1"/>
            <p:nvPr/>
          </p:nvSpPr>
          <p:spPr>
            <a:xfrm>
              <a:off x="4362366" y="5128533"/>
              <a:ext cx="931156"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x</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years</a:t>
              </a:r>
              <a:endParaRPr lang="zh-CN" altLang="en-US" dirty="0">
                <a:latin typeface="Arial" panose="020B0604020202020204" pitchFamily="34" charset="0"/>
                <a:cs typeface="Arial" panose="020B0604020202020204" pitchFamily="34" charset="0"/>
              </a:endParaRPr>
            </a:p>
          </p:txBody>
        </p:sp>
        <p:sp>
          <p:nvSpPr>
            <p:cNvPr id="24" name="文本框 23">
              <a:extLst>
                <a:ext uri="{FF2B5EF4-FFF2-40B4-BE49-F238E27FC236}">
                  <a16:creationId xmlns:a16="http://schemas.microsoft.com/office/drawing/2014/main" xmlns="" id="{C4966D96-B464-4932-8359-5B6AC6BE7383}"/>
                </a:ext>
              </a:extLst>
            </p:cNvPr>
            <p:cNvSpPr txBox="1"/>
            <p:nvPr/>
          </p:nvSpPr>
          <p:spPr>
            <a:xfrm>
              <a:off x="5989548" y="5098909"/>
              <a:ext cx="931156"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x</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years</a:t>
              </a:r>
              <a:endParaRPr lang="zh-CN" altLang="en-US"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xmlns="" val="2271662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Effectiveness with RECOM</a:t>
            </a:r>
          </a:p>
        </p:txBody>
      </p:sp>
      <p:sp>
        <p:nvSpPr>
          <p:cNvPr id="4" name="灯片编号占位符 3"/>
          <p:cNvSpPr>
            <a:spLocks noGrp="1"/>
          </p:cNvSpPr>
          <p:nvPr>
            <p:ph type="sldNum" sz="quarter" idx="12"/>
          </p:nvPr>
        </p:nvSpPr>
        <p:spPr/>
        <p:txBody>
          <a:bodyPr/>
          <a:lstStyle/>
          <a:p>
            <a:fld id="{A6A0E8F2-D4F6-47F1-B405-FD5164D3112D}" type="slidenum">
              <a:rPr lang="zh-CN" altLang="en-US" smtClean="0"/>
              <a:pPr/>
              <a:t>23</a:t>
            </a:fld>
            <a:endParaRPr lang="zh-CN" altLang="en-US"/>
          </a:p>
        </p:txBody>
      </p:sp>
      <p:sp>
        <p:nvSpPr>
          <p:cNvPr id="7" name="矩形 6"/>
          <p:cNvSpPr/>
          <p:nvPr/>
        </p:nvSpPr>
        <p:spPr>
          <a:xfrm>
            <a:off x="492369" y="4240294"/>
            <a:ext cx="8159261" cy="53591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latin typeface="Arial" panose="020B0604020202020204" pitchFamily="34" charset="0"/>
                <a:cs typeface="Arial" panose="020B0604020202020204" pitchFamily="34" charset="0"/>
              </a:rPr>
              <a:t>SARank</a:t>
            </a:r>
            <a:r>
              <a:rPr lang="en-US" altLang="zh-CN" sz="2400" dirty="0">
                <a:solidFill>
                  <a:schemeClr val="tx1"/>
                </a:solidFill>
                <a:latin typeface="Arial" panose="020B0604020202020204" pitchFamily="34" charset="0"/>
                <a:cs typeface="Arial" panose="020B0604020202020204" pitchFamily="34" charset="0"/>
              </a:rPr>
              <a:t> consistently ranks </a:t>
            </a:r>
            <a:r>
              <a:rPr lang="en-US" altLang="zh-CN" sz="2400" dirty="0">
                <a:solidFill>
                  <a:srgbClr val="C00000"/>
                </a:solidFill>
                <a:latin typeface="Arial" panose="020B0604020202020204" pitchFamily="34" charset="0"/>
                <a:cs typeface="Arial" panose="020B0604020202020204" pitchFamily="34" charset="0"/>
              </a:rPr>
              <a:t>better</a:t>
            </a:r>
            <a:r>
              <a:rPr lang="en-US" altLang="zh-CN" sz="2400" dirty="0">
                <a:solidFill>
                  <a:schemeClr val="tx1"/>
                </a:solidFill>
                <a:latin typeface="Arial" panose="020B0604020202020204" pitchFamily="34" charset="0"/>
                <a:cs typeface="Arial" panose="020B0604020202020204" pitchFamily="34" charset="0"/>
              </a:rPr>
              <a:t> with RECOM</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5" name="内容占位符 4"/>
          <p:cNvSpPr>
            <a:spLocks noGrp="1"/>
          </p:cNvSpPr>
          <p:nvPr>
            <p:ph idx="1"/>
          </p:nvPr>
        </p:nvSpPr>
        <p:spPr>
          <a:xfrm>
            <a:off x="267286" y="1447800"/>
            <a:ext cx="8609428" cy="817874"/>
          </a:xfrm>
        </p:spPr>
        <p:txBody>
          <a:bodyPr/>
          <a:lstStyle/>
          <a:p>
            <a:endParaRPr lang="zh-CN" altLang="en-US" dirty="0"/>
          </a:p>
        </p:txBody>
      </p:sp>
      <p:pic>
        <p:nvPicPr>
          <p:cNvPr id="3" name="图片 2"/>
          <p:cNvPicPr>
            <a:picLocks noChangeAspect="1"/>
          </p:cNvPicPr>
          <p:nvPr/>
        </p:nvPicPr>
        <p:blipFill>
          <a:blip r:embed="rId3"/>
          <a:stretch>
            <a:fillRect/>
          </a:stretch>
        </p:blipFill>
        <p:spPr>
          <a:xfrm>
            <a:off x="100012" y="2005982"/>
            <a:ext cx="8943975" cy="1647825"/>
          </a:xfrm>
          <a:prstGeom prst="rect">
            <a:avLst/>
          </a:prstGeom>
        </p:spPr>
      </p:pic>
      <p:sp>
        <p:nvSpPr>
          <p:cNvPr id="6" name="文本框 5">
            <a:extLst>
              <a:ext uri="{FF2B5EF4-FFF2-40B4-BE49-F238E27FC236}">
                <a16:creationId xmlns:a16="http://schemas.microsoft.com/office/drawing/2014/main" xmlns="" id="{93DA3AD8-D9A0-4A07-A750-B1C7BBAC0D67}"/>
              </a:ext>
            </a:extLst>
          </p:cNvPr>
          <p:cNvSpPr txBox="1"/>
          <p:nvPr/>
        </p:nvSpPr>
        <p:spPr>
          <a:xfrm>
            <a:off x="0" y="6169527"/>
            <a:ext cx="9073660" cy="646331"/>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Note: RECOM is originally given on AAN, and we extend it to DBLP and MAG through exact title matching.</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35563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Effectiveness with PFCTN</a:t>
            </a:r>
            <a:endParaRPr lang="zh-CN" altLang="en-US" dirty="0"/>
          </a:p>
        </p:txBody>
      </p:sp>
      <p:sp>
        <p:nvSpPr>
          <p:cNvPr id="4" name="灯片编号占位符 3"/>
          <p:cNvSpPr>
            <a:spLocks noGrp="1"/>
          </p:cNvSpPr>
          <p:nvPr>
            <p:ph type="sldNum" sz="quarter" idx="12"/>
          </p:nvPr>
        </p:nvSpPr>
        <p:spPr/>
        <p:txBody>
          <a:bodyPr/>
          <a:lstStyle/>
          <a:p>
            <a:fld id="{A6A0E8F2-D4F6-47F1-B405-FD5164D3112D}" type="slidenum">
              <a:rPr lang="zh-CN" altLang="en-US" smtClean="0"/>
              <a:pPr/>
              <a:t>24</a:t>
            </a:fld>
            <a:endParaRPr lang="zh-CN" altLang="en-US"/>
          </a:p>
        </p:txBody>
      </p:sp>
      <p:grpSp>
        <p:nvGrpSpPr>
          <p:cNvPr id="25" name="组合 24"/>
          <p:cNvGrpSpPr/>
          <p:nvPr/>
        </p:nvGrpSpPr>
        <p:grpSpPr>
          <a:xfrm>
            <a:off x="123093" y="1543619"/>
            <a:ext cx="8950567" cy="2557008"/>
            <a:chOff x="98473" y="2165117"/>
            <a:chExt cx="8950567" cy="2557008"/>
          </a:xfrm>
        </p:grpSpPr>
        <p:pic>
          <p:nvPicPr>
            <p:cNvPr id="3" name="图片 2"/>
            <p:cNvPicPr>
              <a:picLocks noChangeAspect="1"/>
            </p:cNvPicPr>
            <p:nvPr/>
          </p:nvPicPr>
          <p:blipFill>
            <a:blip r:embed="rId3"/>
            <a:stretch>
              <a:fillRect/>
            </a:stretch>
          </p:blipFill>
          <p:spPr>
            <a:xfrm>
              <a:off x="98473" y="2165117"/>
              <a:ext cx="8904849" cy="2555062"/>
            </a:xfrm>
            <a:prstGeom prst="rect">
              <a:avLst/>
            </a:prstGeom>
          </p:spPr>
        </p:pic>
        <p:sp>
          <p:nvSpPr>
            <p:cNvPr id="21" name="矩形 20"/>
            <p:cNvSpPr/>
            <p:nvPr/>
          </p:nvSpPr>
          <p:spPr>
            <a:xfrm>
              <a:off x="1091821" y="4462818"/>
              <a:ext cx="423080" cy="2593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960125" y="4460872"/>
              <a:ext cx="423080" cy="2593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016260" y="4460872"/>
              <a:ext cx="423080" cy="2593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flipH="1">
              <a:off x="8862646" y="2920621"/>
              <a:ext cx="186394" cy="6414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对话气泡: 圆角矩形 5">
            <a:extLst>
              <a:ext uri="{FF2B5EF4-FFF2-40B4-BE49-F238E27FC236}">
                <a16:creationId xmlns:a16="http://schemas.microsoft.com/office/drawing/2014/main" xmlns="" id="{329FC87D-A340-4811-B5AE-42F0B96C8810}"/>
              </a:ext>
            </a:extLst>
          </p:cNvPr>
          <p:cNvSpPr/>
          <p:nvPr/>
        </p:nvSpPr>
        <p:spPr>
          <a:xfrm>
            <a:off x="628072" y="1043091"/>
            <a:ext cx="2359213" cy="471049"/>
          </a:xfrm>
          <a:prstGeom prst="wedgeRoundRectCallout">
            <a:avLst>
              <a:gd name="adj1" fmla="val -27205"/>
              <a:gd name="adj2" fmla="val 9522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FF0000"/>
                </a:solidFill>
                <a:latin typeface="Arial" panose="020B0604020202020204" pitchFamily="34" charset="0"/>
                <a:cs typeface="Arial" panose="020B0604020202020204" pitchFamily="34" charset="0"/>
              </a:rPr>
              <a:t>+16.7%, +7.2%, +2.9%</a:t>
            </a:r>
            <a:endParaRPr lang="zh-CN" altLang="en-US" sz="1600" b="1" dirty="0">
              <a:solidFill>
                <a:srgbClr val="FF0000"/>
              </a:solidFill>
              <a:latin typeface="Arial" panose="020B0604020202020204" pitchFamily="34" charset="0"/>
              <a:cs typeface="Arial" panose="020B0604020202020204" pitchFamily="34" charset="0"/>
            </a:endParaRPr>
          </a:p>
        </p:txBody>
      </p:sp>
      <p:sp>
        <p:nvSpPr>
          <p:cNvPr id="36" name="对话气泡: 圆角矩形 35">
            <a:extLst>
              <a:ext uri="{FF2B5EF4-FFF2-40B4-BE49-F238E27FC236}">
                <a16:creationId xmlns:a16="http://schemas.microsoft.com/office/drawing/2014/main" xmlns="" id="{F5CAF041-981E-4ABF-B98A-54520E474ABF}"/>
              </a:ext>
            </a:extLst>
          </p:cNvPr>
          <p:cNvSpPr/>
          <p:nvPr/>
        </p:nvSpPr>
        <p:spPr>
          <a:xfrm>
            <a:off x="3701188" y="1038761"/>
            <a:ext cx="2359212" cy="471049"/>
          </a:xfrm>
          <a:prstGeom prst="wedgeRoundRectCallout">
            <a:avLst>
              <a:gd name="adj1" fmla="val -27205"/>
              <a:gd name="adj2" fmla="val 9522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FF0000"/>
                </a:solidFill>
                <a:latin typeface="Arial" panose="020B0604020202020204" pitchFamily="34" charset="0"/>
                <a:cs typeface="Arial" panose="020B0604020202020204" pitchFamily="34" charset="0"/>
              </a:rPr>
              <a:t>+23.6%, +8.3%, +3.2%</a:t>
            </a:r>
            <a:endParaRPr lang="zh-CN" altLang="en-US" sz="1600" b="1" dirty="0">
              <a:solidFill>
                <a:srgbClr val="FF0000"/>
              </a:solidFill>
              <a:latin typeface="Arial" panose="020B0604020202020204" pitchFamily="34" charset="0"/>
              <a:cs typeface="Arial" panose="020B0604020202020204" pitchFamily="34" charset="0"/>
            </a:endParaRPr>
          </a:p>
        </p:txBody>
      </p:sp>
      <p:sp>
        <p:nvSpPr>
          <p:cNvPr id="37" name="对话气泡: 圆角矩形 36">
            <a:extLst>
              <a:ext uri="{FF2B5EF4-FFF2-40B4-BE49-F238E27FC236}">
                <a16:creationId xmlns:a16="http://schemas.microsoft.com/office/drawing/2014/main" xmlns="" id="{B501E824-A238-43BC-B13A-921C834717BF}"/>
              </a:ext>
            </a:extLst>
          </p:cNvPr>
          <p:cNvSpPr/>
          <p:nvPr/>
        </p:nvSpPr>
        <p:spPr>
          <a:xfrm>
            <a:off x="6592204" y="1047834"/>
            <a:ext cx="2359211" cy="471049"/>
          </a:xfrm>
          <a:prstGeom prst="wedgeRoundRectCallout">
            <a:avLst>
              <a:gd name="adj1" fmla="val -27205"/>
              <a:gd name="adj2" fmla="val 9522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FF0000"/>
                </a:solidFill>
                <a:latin typeface="Arial" panose="020B0604020202020204" pitchFamily="34" charset="0"/>
                <a:cs typeface="Arial" panose="020B0604020202020204" pitchFamily="34" charset="0"/>
              </a:rPr>
              <a:t>+13.4%, +6.0%, +2.4%</a:t>
            </a:r>
            <a:endParaRPr lang="zh-CN" altLang="en-US" sz="1600" b="1" dirty="0">
              <a:solidFill>
                <a:srgbClr val="FF0000"/>
              </a:solidFill>
              <a:latin typeface="Arial" panose="020B0604020202020204" pitchFamily="34" charset="0"/>
              <a:cs typeface="Arial" panose="020B0604020202020204" pitchFamily="34" charset="0"/>
            </a:endParaRPr>
          </a:p>
        </p:txBody>
      </p:sp>
      <p:grpSp>
        <p:nvGrpSpPr>
          <p:cNvPr id="12" name="组合 11">
            <a:extLst>
              <a:ext uri="{FF2B5EF4-FFF2-40B4-BE49-F238E27FC236}">
                <a16:creationId xmlns:a16="http://schemas.microsoft.com/office/drawing/2014/main" xmlns="" id="{A4D87107-7FA6-4DCC-A3EE-3C00E58F3D26}"/>
              </a:ext>
            </a:extLst>
          </p:cNvPr>
          <p:cNvGrpSpPr/>
          <p:nvPr/>
        </p:nvGrpSpPr>
        <p:grpSpPr>
          <a:xfrm>
            <a:off x="1229967" y="4351768"/>
            <a:ext cx="6684066" cy="2141107"/>
            <a:chOff x="1229967" y="4595451"/>
            <a:chExt cx="6684066" cy="2141107"/>
          </a:xfrm>
        </p:grpSpPr>
        <p:grpSp>
          <p:nvGrpSpPr>
            <p:cNvPr id="14" name="组合 13">
              <a:extLst>
                <a:ext uri="{FF2B5EF4-FFF2-40B4-BE49-F238E27FC236}">
                  <a16:creationId xmlns:a16="http://schemas.microsoft.com/office/drawing/2014/main" xmlns="" id="{CB83D130-A624-4F5F-82DB-1AF3EFB05F98}"/>
                </a:ext>
              </a:extLst>
            </p:cNvPr>
            <p:cNvGrpSpPr/>
            <p:nvPr/>
          </p:nvGrpSpPr>
          <p:grpSpPr>
            <a:xfrm>
              <a:off x="1229967" y="4595451"/>
              <a:ext cx="6684066" cy="2141107"/>
              <a:chOff x="1632502" y="2741802"/>
              <a:chExt cx="6684066" cy="2141107"/>
            </a:xfrm>
          </p:grpSpPr>
          <p:cxnSp>
            <p:nvCxnSpPr>
              <p:cNvPr id="15" name="直接箭头连接符 14">
                <a:extLst>
                  <a:ext uri="{FF2B5EF4-FFF2-40B4-BE49-F238E27FC236}">
                    <a16:creationId xmlns:a16="http://schemas.microsoft.com/office/drawing/2014/main" xmlns="" id="{73C1EFFA-4396-4840-8770-B413F0099D93}"/>
                  </a:ext>
                </a:extLst>
              </p:cNvPr>
              <p:cNvCxnSpPr>
                <a:cxnSpLocks/>
              </p:cNvCxnSpPr>
              <p:nvPr/>
            </p:nvCxnSpPr>
            <p:spPr>
              <a:xfrm>
                <a:off x="2097157" y="3379304"/>
                <a:ext cx="538452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xmlns="" id="{C6B5F97B-EC18-48E2-B98B-761BE1BC5056}"/>
                  </a:ext>
                </a:extLst>
              </p:cNvPr>
              <p:cNvSpPr txBox="1"/>
              <p:nvPr/>
            </p:nvSpPr>
            <p:spPr>
              <a:xfrm>
                <a:off x="6845576" y="3607904"/>
                <a:ext cx="1470992"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current year</a:t>
                </a:r>
                <a:endParaRPr lang="zh-CN" altLang="en-US" dirty="0">
                  <a:latin typeface="Arial" panose="020B0604020202020204" pitchFamily="34" charset="0"/>
                  <a:cs typeface="Arial" panose="020B0604020202020204" pitchFamily="34" charset="0"/>
                </a:endParaRPr>
              </a:p>
            </p:txBody>
          </p:sp>
          <p:sp>
            <p:nvSpPr>
              <p:cNvPr id="17" name="文本框 16">
                <a:extLst>
                  <a:ext uri="{FF2B5EF4-FFF2-40B4-BE49-F238E27FC236}">
                    <a16:creationId xmlns:a16="http://schemas.microsoft.com/office/drawing/2014/main" xmlns="" id="{849D3B61-090A-4DFA-BCF6-95CC17B4D023}"/>
                  </a:ext>
                </a:extLst>
              </p:cNvPr>
              <p:cNvSpPr txBox="1"/>
              <p:nvPr/>
            </p:nvSpPr>
            <p:spPr>
              <a:xfrm>
                <a:off x="1632502" y="3607904"/>
                <a:ext cx="1155424"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start year</a:t>
                </a:r>
                <a:endParaRPr lang="zh-CN" altLang="en-US" dirty="0">
                  <a:latin typeface="Arial" panose="020B0604020202020204" pitchFamily="34" charset="0"/>
                  <a:cs typeface="Arial" panose="020B0604020202020204" pitchFamily="34" charset="0"/>
                </a:endParaRPr>
              </a:p>
            </p:txBody>
          </p:sp>
          <p:cxnSp>
            <p:nvCxnSpPr>
              <p:cNvPr id="18" name="直接连接符 17">
                <a:extLst>
                  <a:ext uri="{FF2B5EF4-FFF2-40B4-BE49-F238E27FC236}">
                    <a16:creationId xmlns:a16="http://schemas.microsoft.com/office/drawing/2014/main" xmlns="" id="{3C6C1568-1BD8-4F48-AAD9-DD210AEE1140}"/>
                  </a:ext>
                </a:extLst>
              </p:cNvPr>
              <p:cNvCxnSpPr>
                <a:cxnSpLocks/>
              </p:cNvCxnSpPr>
              <p:nvPr/>
            </p:nvCxnSpPr>
            <p:spPr>
              <a:xfrm>
                <a:off x="5814391" y="3144943"/>
                <a:ext cx="0" cy="462961"/>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xmlns="" id="{D94B4B46-EC9B-4C4C-9BC1-C3D441879721}"/>
                  </a:ext>
                </a:extLst>
              </p:cNvPr>
              <p:cNvSpPr txBox="1"/>
              <p:nvPr/>
            </p:nvSpPr>
            <p:spPr>
              <a:xfrm>
                <a:off x="5078895" y="3607904"/>
                <a:ext cx="1470992" cy="369332"/>
              </a:xfrm>
              <a:prstGeom prst="rect">
                <a:avLst/>
              </a:prstGeom>
              <a:noFill/>
            </p:spPr>
            <p:txBody>
              <a:bodyPr wrap="square" rtlCol="0">
                <a:spAutoFit/>
              </a:bodyPr>
              <a:lstStyle/>
              <a:p>
                <a:r>
                  <a:rPr lang="en-US" altLang="zh-CN" dirty="0">
                    <a:solidFill>
                      <a:srgbClr val="C00000"/>
                    </a:solidFill>
                    <a:latin typeface="Arial" panose="020B0604020202020204" pitchFamily="34" charset="0"/>
                    <a:cs typeface="Arial" panose="020B0604020202020204" pitchFamily="34" charset="0"/>
                  </a:rPr>
                  <a:t>splitting year</a:t>
                </a:r>
                <a:endParaRPr lang="zh-CN" altLang="en-US" dirty="0">
                  <a:solidFill>
                    <a:srgbClr val="C00000"/>
                  </a:solidFill>
                  <a:latin typeface="Arial" panose="020B0604020202020204" pitchFamily="34" charset="0"/>
                  <a:cs typeface="Arial" panose="020B0604020202020204" pitchFamily="34" charset="0"/>
                </a:endParaRPr>
              </a:p>
            </p:txBody>
          </p:sp>
          <p:sp>
            <p:nvSpPr>
              <p:cNvPr id="29" name="左大括号 28">
                <a:extLst>
                  <a:ext uri="{FF2B5EF4-FFF2-40B4-BE49-F238E27FC236}">
                    <a16:creationId xmlns:a16="http://schemas.microsoft.com/office/drawing/2014/main" xmlns="" id="{8E1302C5-8349-4858-8AA3-B08D06BFD58E}"/>
                  </a:ext>
                </a:extLst>
              </p:cNvPr>
              <p:cNvSpPr/>
              <p:nvPr/>
            </p:nvSpPr>
            <p:spPr>
              <a:xfrm rot="16200000">
                <a:off x="3715794" y="2342993"/>
                <a:ext cx="435232" cy="3703719"/>
              </a:xfrm>
              <a:prstGeom prst="leftBrace">
                <a:avLst>
                  <a:gd name="adj1" fmla="val 224326"/>
                  <a:gd name="adj2" fmla="val 50000"/>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xmlns="" id="{6F077928-48ED-4C04-BE53-2CA3D450BB68}"/>
                  </a:ext>
                </a:extLst>
              </p:cNvPr>
              <p:cNvSpPr txBox="1"/>
              <p:nvPr/>
            </p:nvSpPr>
            <p:spPr>
              <a:xfrm>
                <a:off x="3745334" y="2741802"/>
                <a:ext cx="2254925" cy="369332"/>
              </a:xfrm>
              <a:prstGeom prst="rect">
                <a:avLst/>
              </a:prstGeom>
              <a:noFill/>
            </p:spPr>
            <p:txBody>
              <a:bodyPr wrap="square" rtlCol="0">
                <a:spAutoFit/>
              </a:bodyPr>
              <a:lstStyle/>
              <a:p>
                <a:r>
                  <a:rPr lang="en-US" altLang="zh-CN" dirty="0">
                    <a:solidFill>
                      <a:srgbClr val="C00000"/>
                    </a:solidFill>
                    <a:latin typeface="Arial" panose="020B0604020202020204" pitchFamily="34" charset="0"/>
                    <a:cs typeface="Arial" panose="020B0604020202020204" pitchFamily="34" charset="0"/>
                  </a:rPr>
                  <a:t># of published years</a:t>
                </a:r>
                <a:endParaRPr lang="zh-CN" altLang="en-US" dirty="0">
                  <a:solidFill>
                    <a:srgbClr val="C00000"/>
                  </a:solidFill>
                  <a:latin typeface="Arial" panose="020B0604020202020204" pitchFamily="34" charset="0"/>
                  <a:cs typeface="Arial" panose="020B0604020202020204" pitchFamily="34" charset="0"/>
                </a:endParaRPr>
              </a:p>
            </p:txBody>
          </p:sp>
          <p:cxnSp>
            <p:nvCxnSpPr>
              <p:cNvPr id="31" name="直接连接符 30">
                <a:extLst>
                  <a:ext uri="{FF2B5EF4-FFF2-40B4-BE49-F238E27FC236}">
                    <a16:creationId xmlns:a16="http://schemas.microsoft.com/office/drawing/2014/main" xmlns="" id="{8CC2BD8B-54B3-483E-A72B-9B36DE51AB53}"/>
                  </a:ext>
                </a:extLst>
              </p:cNvPr>
              <p:cNvCxnSpPr>
                <a:cxnSpLocks/>
              </p:cNvCxnSpPr>
              <p:nvPr/>
            </p:nvCxnSpPr>
            <p:spPr>
              <a:xfrm>
                <a:off x="2110660" y="3144943"/>
                <a:ext cx="0" cy="462961"/>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xmlns="" id="{03F4681D-7F37-40DD-BD3A-D556B2119DDF}"/>
                  </a:ext>
                </a:extLst>
              </p:cNvPr>
              <p:cNvSpPr txBox="1"/>
              <p:nvPr/>
            </p:nvSpPr>
            <p:spPr>
              <a:xfrm>
                <a:off x="2994023" y="3621167"/>
                <a:ext cx="1878774"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article published</a:t>
                </a:r>
                <a:endParaRPr lang="zh-CN" altLang="en-US" dirty="0">
                  <a:latin typeface="Arial" panose="020B0604020202020204" pitchFamily="34" charset="0"/>
                  <a:cs typeface="Arial" panose="020B0604020202020204" pitchFamily="34" charset="0"/>
                </a:endParaRPr>
              </a:p>
            </p:txBody>
          </p:sp>
          <p:sp>
            <p:nvSpPr>
              <p:cNvPr id="33" name="文本框 32">
                <a:extLst>
                  <a:ext uri="{FF2B5EF4-FFF2-40B4-BE49-F238E27FC236}">
                    <a16:creationId xmlns:a16="http://schemas.microsoft.com/office/drawing/2014/main" xmlns="" id="{67018E37-BE76-4FB3-AC7B-461A81DADCA7}"/>
                  </a:ext>
                </a:extLst>
              </p:cNvPr>
              <p:cNvSpPr txBox="1"/>
              <p:nvPr/>
            </p:nvSpPr>
            <p:spPr>
              <a:xfrm>
                <a:off x="3028404" y="4513577"/>
                <a:ext cx="2254925"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ranking data</a:t>
                </a:r>
                <a:endParaRPr lang="zh-CN" altLang="en-US" dirty="0">
                  <a:latin typeface="Arial" panose="020B0604020202020204" pitchFamily="34" charset="0"/>
                  <a:cs typeface="Arial" panose="020B0604020202020204" pitchFamily="34" charset="0"/>
                </a:endParaRPr>
              </a:p>
            </p:txBody>
          </p:sp>
          <p:cxnSp>
            <p:nvCxnSpPr>
              <p:cNvPr id="35" name="直接连接符 34">
                <a:extLst>
                  <a:ext uri="{FF2B5EF4-FFF2-40B4-BE49-F238E27FC236}">
                    <a16:creationId xmlns:a16="http://schemas.microsoft.com/office/drawing/2014/main" xmlns="" id="{040B9516-D002-4F93-8F1A-1F5A86FAA03A}"/>
                  </a:ext>
                </a:extLst>
              </p:cNvPr>
              <p:cNvCxnSpPr>
                <a:cxnSpLocks/>
              </p:cNvCxnSpPr>
              <p:nvPr/>
            </p:nvCxnSpPr>
            <p:spPr>
              <a:xfrm flipH="1">
                <a:off x="3840367" y="3120100"/>
                <a:ext cx="5619" cy="506895"/>
              </a:xfrm>
              <a:prstGeom prst="line">
                <a:avLst/>
              </a:prstGeom>
              <a:ln w="38100">
                <a:solidFill>
                  <a:schemeClr val="tx1">
                    <a:lumMod val="85000"/>
                    <a:lumOff val="15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8" name="直接箭头连接符 7">
              <a:extLst>
                <a:ext uri="{FF2B5EF4-FFF2-40B4-BE49-F238E27FC236}">
                  <a16:creationId xmlns:a16="http://schemas.microsoft.com/office/drawing/2014/main" xmlns="" id="{2893899F-22DB-449B-8BB6-74AF59F42C6F}"/>
                </a:ext>
              </a:extLst>
            </p:cNvPr>
            <p:cNvCxnSpPr>
              <a:cxnSpLocks/>
            </p:cNvCxnSpPr>
            <p:nvPr/>
          </p:nvCxnSpPr>
          <p:spPr>
            <a:xfrm>
              <a:off x="3437832" y="5050467"/>
              <a:ext cx="1961907"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949614" y="4695951"/>
            <a:ext cx="7244772" cy="63437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latin typeface="Arial" panose="020B0604020202020204" pitchFamily="34" charset="0"/>
                <a:cs typeface="Arial" panose="020B0604020202020204" pitchFamily="34" charset="0"/>
              </a:rPr>
              <a:t>SARank</a:t>
            </a:r>
            <a:r>
              <a:rPr lang="en-US" altLang="zh-CN" sz="2400" dirty="0">
                <a:solidFill>
                  <a:schemeClr val="tx1"/>
                </a:solidFill>
                <a:latin typeface="Arial" panose="020B0604020202020204" pitchFamily="34" charset="0"/>
                <a:cs typeface="Arial" panose="020B0604020202020204" pitchFamily="34" charset="0"/>
              </a:rPr>
              <a:t> consistently ranks </a:t>
            </a:r>
            <a:r>
              <a:rPr lang="en-US" altLang="zh-CN" sz="2400" dirty="0">
                <a:solidFill>
                  <a:srgbClr val="C00000"/>
                </a:solidFill>
                <a:latin typeface="Arial" panose="020B0604020202020204" pitchFamily="34" charset="0"/>
                <a:cs typeface="Arial" panose="020B0604020202020204" pitchFamily="34" charset="0"/>
              </a:rPr>
              <a:t>better </a:t>
            </a:r>
            <a:r>
              <a:rPr lang="en-US" altLang="zh-CN" sz="2400" dirty="0">
                <a:solidFill>
                  <a:schemeClr val="tx1"/>
                </a:solidFill>
                <a:latin typeface="Arial" panose="020B0604020202020204" pitchFamily="34" charset="0"/>
                <a:cs typeface="Arial" panose="020B0604020202020204" pitchFamily="34" charset="0"/>
              </a:rPr>
              <a:t>with PFCTN</a:t>
            </a:r>
            <a:endParaRPr lang="zh-CN" alt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14634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 presetClass="exit" presetSubtype="0" fill="hold"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6" grpId="0" animBg="1"/>
      <p:bldP spid="37"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Efficiency</a:t>
            </a:r>
            <a:endParaRPr lang="zh-CN" altLang="en-US" dirty="0"/>
          </a:p>
        </p:txBody>
      </p:sp>
      <p:sp>
        <p:nvSpPr>
          <p:cNvPr id="4" name="灯片编号占位符 3"/>
          <p:cNvSpPr>
            <a:spLocks noGrp="1"/>
          </p:cNvSpPr>
          <p:nvPr>
            <p:ph type="sldNum" sz="quarter" idx="12"/>
          </p:nvPr>
        </p:nvSpPr>
        <p:spPr/>
        <p:txBody>
          <a:bodyPr/>
          <a:lstStyle/>
          <a:p>
            <a:fld id="{A6A0E8F2-D4F6-47F1-B405-FD5164D3112D}" type="slidenum">
              <a:rPr lang="zh-CN" altLang="en-US" smtClean="0"/>
              <a:pPr/>
              <a:t>25</a:t>
            </a:fld>
            <a:endParaRPr lang="zh-CN" altLang="en-US"/>
          </a:p>
        </p:txBody>
      </p:sp>
      <p:pic>
        <p:nvPicPr>
          <p:cNvPr id="7" name="图片 6"/>
          <p:cNvPicPr>
            <a:picLocks noChangeAspect="1"/>
          </p:cNvPicPr>
          <p:nvPr/>
        </p:nvPicPr>
        <p:blipFill>
          <a:blip r:embed="rId3"/>
          <a:stretch>
            <a:fillRect/>
          </a:stretch>
        </p:blipFill>
        <p:spPr>
          <a:xfrm>
            <a:off x="432479" y="2104584"/>
            <a:ext cx="8119300" cy="2770115"/>
          </a:xfrm>
          <a:prstGeom prst="rect">
            <a:avLst/>
          </a:prstGeom>
        </p:spPr>
      </p:pic>
      <p:sp>
        <p:nvSpPr>
          <p:cNvPr id="10" name="文本框 9"/>
          <p:cNvSpPr txBox="1"/>
          <p:nvPr/>
        </p:nvSpPr>
        <p:spPr>
          <a:xfrm>
            <a:off x="504354" y="4450256"/>
            <a:ext cx="689317" cy="307777"/>
          </a:xfrm>
          <a:prstGeom prst="rect">
            <a:avLst/>
          </a:prstGeom>
          <a:noFill/>
        </p:spPr>
        <p:txBody>
          <a:bodyPr wrap="square" rtlCol="0">
            <a:spAutoFit/>
          </a:bodyPr>
          <a:lstStyle/>
          <a:p>
            <a:r>
              <a:rPr lang="en-US" altLang="zh-CN" sz="1400" dirty="0">
                <a:latin typeface="Arial" panose="020B0604020202020204" pitchFamily="34" charset="0"/>
                <a:cs typeface="Arial" panose="020B0604020202020204" pitchFamily="34" charset="0"/>
              </a:rPr>
              <a:t>MAG</a:t>
            </a:r>
            <a:endParaRPr lang="zh-CN" altLang="en-US" sz="1400" dirty="0">
              <a:latin typeface="Arial" panose="020B0604020202020204" pitchFamily="34" charset="0"/>
              <a:cs typeface="Arial" panose="020B0604020202020204" pitchFamily="34" charset="0"/>
            </a:endParaRPr>
          </a:p>
        </p:txBody>
      </p:sp>
      <p:sp>
        <p:nvSpPr>
          <p:cNvPr id="11" name="文本框 10"/>
          <p:cNvSpPr txBox="1"/>
          <p:nvPr/>
        </p:nvSpPr>
        <p:spPr>
          <a:xfrm>
            <a:off x="4842801" y="4452330"/>
            <a:ext cx="689317" cy="307777"/>
          </a:xfrm>
          <a:prstGeom prst="rect">
            <a:avLst/>
          </a:prstGeom>
          <a:noFill/>
        </p:spPr>
        <p:txBody>
          <a:bodyPr wrap="square" rtlCol="0">
            <a:spAutoFit/>
          </a:bodyPr>
          <a:lstStyle/>
          <a:p>
            <a:r>
              <a:rPr lang="en-US" altLang="zh-CN" sz="1400" dirty="0">
                <a:latin typeface="Arial" panose="020B0604020202020204" pitchFamily="34" charset="0"/>
                <a:cs typeface="Arial" panose="020B0604020202020204" pitchFamily="34" charset="0"/>
              </a:rPr>
              <a:t>MAG</a:t>
            </a:r>
            <a:endParaRPr lang="zh-CN" altLang="en-US" sz="1400" dirty="0">
              <a:latin typeface="Arial" panose="020B0604020202020204" pitchFamily="34" charset="0"/>
              <a:cs typeface="Arial" panose="020B0604020202020204" pitchFamily="34" charset="0"/>
            </a:endParaRPr>
          </a:p>
        </p:txBody>
      </p:sp>
      <p:sp>
        <p:nvSpPr>
          <p:cNvPr id="12" name="矩形 11"/>
          <p:cNvSpPr/>
          <p:nvPr/>
        </p:nvSpPr>
        <p:spPr>
          <a:xfrm>
            <a:off x="432479" y="5135346"/>
            <a:ext cx="8159261" cy="53591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Batch and incremental algorithms are </a:t>
            </a:r>
            <a:r>
              <a:rPr lang="en-US" altLang="zh-CN" sz="2400" dirty="0">
                <a:solidFill>
                  <a:srgbClr val="C00000"/>
                </a:solidFill>
                <a:latin typeface="Arial" panose="020B0604020202020204" pitchFamily="34" charset="0"/>
                <a:cs typeface="Arial" panose="020B0604020202020204" pitchFamily="34" charset="0"/>
              </a:rPr>
              <a:t>more efficient</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8" name="对话气泡: 圆角矩形 7">
            <a:extLst>
              <a:ext uri="{FF2B5EF4-FFF2-40B4-BE49-F238E27FC236}">
                <a16:creationId xmlns:a16="http://schemas.microsoft.com/office/drawing/2014/main" xmlns="" id="{1089E31D-A613-488A-9B18-69EBC88CD748}"/>
              </a:ext>
            </a:extLst>
          </p:cNvPr>
          <p:cNvSpPr/>
          <p:nvPr/>
        </p:nvSpPr>
        <p:spPr>
          <a:xfrm>
            <a:off x="1389019" y="1649080"/>
            <a:ext cx="2573383" cy="389713"/>
          </a:xfrm>
          <a:prstGeom prst="wedgeRoundRectCallout">
            <a:avLst>
              <a:gd name="adj1" fmla="val -34312"/>
              <a:gd name="adj2" fmla="val 15220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latin typeface="Arial" panose="020B0604020202020204" pitchFamily="34" charset="0"/>
                <a:cs typeface="Arial" panose="020B0604020202020204" pitchFamily="34" charset="0"/>
              </a:rPr>
              <a:t>(2.5, 4.1) times faster</a:t>
            </a:r>
            <a:endParaRPr lang="zh-CN" altLang="en-US" b="1" dirty="0">
              <a:solidFill>
                <a:srgbClr val="FF0000"/>
              </a:solidFill>
              <a:latin typeface="Arial" panose="020B0604020202020204" pitchFamily="34" charset="0"/>
              <a:cs typeface="Arial" panose="020B0604020202020204" pitchFamily="34" charset="0"/>
            </a:endParaRPr>
          </a:p>
        </p:txBody>
      </p:sp>
      <p:sp>
        <p:nvSpPr>
          <p:cNvPr id="9" name="对话气泡: 圆角矩形 8">
            <a:extLst>
              <a:ext uri="{FF2B5EF4-FFF2-40B4-BE49-F238E27FC236}">
                <a16:creationId xmlns:a16="http://schemas.microsoft.com/office/drawing/2014/main" xmlns="" id="{3269CE23-8EC9-410B-9914-EA81CB510285}"/>
              </a:ext>
            </a:extLst>
          </p:cNvPr>
          <p:cNvSpPr/>
          <p:nvPr/>
        </p:nvSpPr>
        <p:spPr>
          <a:xfrm>
            <a:off x="5022061" y="1647470"/>
            <a:ext cx="3569679" cy="421323"/>
          </a:xfrm>
          <a:prstGeom prst="wedgeRoundRectCallout">
            <a:avLst>
              <a:gd name="adj1" fmla="val -14287"/>
              <a:gd name="adj2" fmla="val 13821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latin typeface="Arial" panose="020B0604020202020204" pitchFamily="34" charset="0"/>
                <a:cs typeface="Arial" panose="020B0604020202020204" pitchFamily="34" charset="0"/>
              </a:rPr>
              <a:t>(2.0, 3.0, 4.4, 245) times faster</a:t>
            </a:r>
            <a:endParaRPr lang="zh-CN" altLang="en-US"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42818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1"/>
          <p:cNvSpPr>
            <a:spLocks noGrp="1"/>
          </p:cNvSpPr>
          <p:nvPr>
            <p:ph type="title"/>
          </p:nvPr>
        </p:nvSpPr>
        <p:spPr/>
        <p:txBody>
          <a:bodyPr>
            <a:normAutofit/>
          </a:bodyPr>
          <a:lstStyle/>
          <a:p>
            <a:r>
              <a:rPr lang="en-US" altLang="zh-CN" dirty="0"/>
              <a:t>Outline</a:t>
            </a:r>
            <a:endParaRPr lang="zh-CN" altLang="en-US" dirty="0"/>
          </a:p>
        </p:txBody>
      </p:sp>
      <p:sp>
        <p:nvSpPr>
          <p:cNvPr id="2" name="内容占位符 1"/>
          <p:cNvSpPr>
            <a:spLocks noGrp="1"/>
          </p:cNvSpPr>
          <p:nvPr>
            <p:ph idx="1"/>
          </p:nvPr>
        </p:nvSpPr>
        <p:spPr>
          <a:xfrm>
            <a:off x="239151" y="883580"/>
            <a:ext cx="8637563" cy="5770440"/>
          </a:xfrm>
        </p:spPr>
        <p:txBody>
          <a:bodyPr/>
          <a:lstStyle/>
          <a:p>
            <a:pPr>
              <a:lnSpc>
                <a:spcPct val="100000"/>
              </a:lnSpc>
            </a:pPr>
            <a:r>
              <a:rPr lang="en-US" altLang="zh-CN" dirty="0"/>
              <a:t>Ranking Model</a:t>
            </a:r>
          </a:p>
          <a:p>
            <a:pPr lvl="1">
              <a:lnSpc>
                <a:spcPct val="100000"/>
              </a:lnSpc>
            </a:pPr>
            <a:r>
              <a:rPr lang="en-US" altLang="zh-CN" dirty="0"/>
              <a:t>Time Weighted PageRank</a:t>
            </a:r>
          </a:p>
          <a:p>
            <a:pPr lvl="1">
              <a:lnSpc>
                <a:spcPct val="150000"/>
              </a:lnSpc>
            </a:pPr>
            <a:r>
              <a:rPr lang="en-US" altLang="zh-CN" dirty="0"/>
              <a:t>Ranking with Importance Assembling</a:t>
            </a:r>
          </a:p>
          <a:p>
            <a:pPr>
              <a:lnSpc>
                <a:spcPct val="100000"/>
              </a:lnSpc>
            </a:pPr>
            <a:r>
              <a:rPr lang="en-US" altLang="zh-CN" dirty="0"/>
              <a:t>Ranking Computation</a:t>
            </a:r>
          </a:p>
          <a:p>
            <a:pPr>
              <a:lnSpc>
                <a:spcPct val="100000"/>
              </a:lnSpc>
            </a:pPr>
            <a:r>
              <a:rPr lang="en-US" altLang="zh-CN" dirty="0"/>
              <a:t>Dynamic Ranking Computation</a:t>
            </a:r>
          </a:p>
          <a:p>
            <a:pPr>
              <a:lnSpc>
                <a:spcPct val="100000"/>
              </a:lnSpc>
            </a:pPr>
            <a:r>
              <a:rPr lang="en-US" altLang="zh-CN" dirty="0"/>
              <a:t>Experimental Study</a:t>
            </a:r>
          </a:p>
          <a:p>
            <a:pPr>
              <a:lnSpc>
                <a:spcPct val="100000"/>
              </a:lnSpc>
            </a:pPr>
            <a:r>
              <a:rPr lang="en-US" altLang="zh-CN" dirty="0">
                <a:solidFill>
                  <a:srgbClr val="C00000"/>
                </a:solidFill>
              </a:rPr>
              <a:t>Summary</a:t>
            </a:r>
            <a:endParaRPr lang="zh-CN" altLang="en-US" dirty="0">
              <a:solidFill>
                <a:srgbClr val="C00000"/>
              </a:solidFill>
            </a:endParaRPr>
          </a:p>
        </p:txBody>
      </p:sp>
      <p:sp>
        <p:nvSpPr>
          <p:cNvPr id="4" name="灯片编号占位符 3"/>
          <p:cNvSpPr>
            <a:spLocks noGrp="1"/>
          </p:cNvSpPr>
          <p:nvPr>
            <p:ph type="sldNum" sz="quarter" idx="12"/>
          </p:nvPr>
        </p:nvSpPr>
        <p:spPr/>
        <p:txBody>
          <a:bodyPr/>
          <a:lstStyle/>
          <a:p>
            <a:fld id="{A6A0E8F2-D4F6-47F1-B405-FD5164D3112D}" type="slidenum">
              <a:rPr lang="zh-CN" altLang="en-US" smtClean="0"/>
              <a:pPr/>
              <a:t>26</a:t>
            </a:fld>
            <a:endParaRPr lang="zh-CN" altLang="en-US" dirty="0"/>
          </a:p>
        </p:txBody>
      </p:sp>
    </p:spTree>
    <p:extLst>
      <p:ext uri="{BB962C8B-B14F-4D97-AF65-F5344CB8AC3E}">
        <p14:creationId xmlns:p14="http://schemas.microsoft.com/office/powerpoint/2010/main" xmlns="" val="3711770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a:t>
            </a:r>
            <a:endParaRPr lang="zh-CN" altLang="en-US" dirty="0"/>
          </a:p>
        </p:txBody>
      </p:sp>
      <p:sp>
        <p:nvSpPr>
          <p:cNvPr id="3" name="内容占位符 2"/>
          <p:cNvSpPr>
            <a:spLocks noGrp="1"/>
          </p:cNvSpPr>
          <p:nvPr>
            <p:ph idx="1"/>
          </p:nvPr>
        </p:nvSpPr>
        <p:spPr>
          <a:xfrm>
            <a:off x="278855" y="882000"/>
            <a:ext cx="8609428" cy="5696600"/>
          </a:xfrm>
        </p:spPr>
        <p:txBody>
          <a:bodyPr>
            <a:normAutofit/>
          </a:bodyPr>
          <a:lstStyle/>
          <a:p>
            <a:r>
              <a:rPr lang="en-US" altLang="zh-CN" dirty="0"/>
              <a:t>Proposing a scholarly article ranking model </a:t>
            </a:r>
            <a:r>
              <a:rPr lang="en-US" altLang="zh-CN" dirty="0" err="1"/>
              <a:t>SARank</a:t>
            </a:r>
            <a:endParaRPr lang="en-US" altLang="zh-CN" dirty="0"/>
          </a:p>
          <a:p>
            <a:pPr lvl="1"/>
            <a:r>
              <a:rPr lang="en-US" altLang="zh-CN" dirty="0">
                <a:solidFill>
                  <a:srgbClr val="C00000"/>
                </a:solidFill>
              </a:rPr>
              <a:t>Time-Weighted PageRank algorithm</a:t>
            </a:r>
            <a:endParaRPr lang="en-US" altLang="zh-CN" dirty="0"/>
          </a:p>
          <a:p>
            <a:pPr lvl="1"/>
            <a:r>
              <a:rPr lang="en-US" altLang="zh-CN" dirty="0">
                <a:solidFill>
                  <a:srgbClr val="C00000"/>
                </a:solidFill>
              </a:rPr>
              <a:t>Assembling</a:t>
            </a:r>
            <a:r>
              <a:rPr lang="en-US" altLang="zh-CN" dirty="0"/>
              <a:t> the importance of articles, venues and authors</a:t>
            </a:r>
          </a:p>
          <a:p>
            <a:pPr lvl="1"/>
            <a:endParaRPr lang="en-US" altLang="zh-CN" sz="1000" dirty="0"/>
          </a:p>
          <a:p>
            <a:r>
              <a:rPr lang="en-US" altLang="zh-CN" dirty="0"/>
              <a:t>Developing efficient ranking computation algorithms</a:t>
            </a:r>
          </a:p>
          <a:p>
            <a:pPr lvl="1"/>
            <a:r>
              <a:rPr lang="en-US" altLang="zh-CN" dirty="0">
                <a:solidFill>
                  <a:srgbClr val="C00000"/>
                </a:solidFill>
              </a:rPr>
              <a:t>Block-wise computation </a:t>
            </a:r>
            <a:r>
              <a:rPr lang="en-US" altLang="zh-CN" dirty="0"/>
              <a:t>for </a:t>
            </a:r>
            <a:r>
              <a:rPr lang="en-US" altLang="zh-CN" dirty="0" err="1"/>
              <a:t>TWPageRank</a:t>
            </a:r>
            <a:endParaRPr lang="en-US" altLang="zh-CN" dirty="0"/>
          </a:p>
          <a:p>
            <a:pPr lvl="1"/>
            <a:r>
              <a:rPr lang="en-US" altLang="zh-CN" dirty="0">
                <a:solidFill>
                  <a:srgbClr val="C00000"/>
                </a:solidFill>
              </a:rPr>
              <a:t>Incremental algorithm </a:t>
            </a:r>
            <a:r>
              <a:rPr lang="en-US" altLang="zh-CN" dirty="0"/>
              <a:t>by affected/unaffected area division</a:t>
            </a:r>
          </a:p>
          <a:p>
            <a:pPr lvl="1"/>
            <a:endParaRPr lang="en-US" altLang="zh-CN" sz="1000" dirty="0"/>
          </a:p>
          <a:p>
            <a:r>
              <a:rPr lang="en-US" altLang="zh-CN" dirty="0"/>
              <a:t>Experimentation study</a:t>
            </a:r>
          </a:p>
          <a:p>
            <a:pPr lvl="1"/>
            <a:r>
              <a:rPr lang="en-US" altLang="zh-CN" dirty="0" err="1"/>
              <a:t>SARank</a:t>
            </a:r>
            <a:r>
              <a:rPr lang="en-US" altLang="zh-CN" dirty="0"/>
              <a:t> </a:t>
            </a:r>
            <a:r>
              <a:rPr lang="en-US" altLang="zh-CN" dirty="0">
                <a:solidFill>
                  <a:srgbClr val="C00000"/>
                </a:solidFill>
              </a:rPr>
              <a:t>consistently ranks better</a:t>
            </a:r>
            <a:endParaRPr lang="en-US" altLang="zh-CN" dirty="0"/>
          </a:p>
          <a:p>
            <a:pPr lvl="1"/>
            <a:r>
              <a:rPr lang="en-US" altLang="zh-CN" dirty="0"/>
              <a:t>Batch and incremental algorithms are </a:t>
            </a:r>
            <a:r>
              <a:rPr lang="en-US" altLang="zh-CN" dirty="0">
                <a:solidFill>
                  <a:srgbClr val="C00000"/>
                </a:solidFill>
              </a:rPr>
              <a:t>more efficient</a:t>
            </a:r>
          </a:p>
          <a:p>
            <a:pPr lvl="1"/>
            <a:r>
              <a:rPr lang="en-US" altLang="zh-CN" dirty="0">
                <a:solidFill>
                  <a:srgbClr val="C00000"/>
                </a:solidFill>
              </a:rPr>
              <a:t>PFCTN</a:t>
            </a:r>
            <a:r>
              <a:rPr lang="en-US" altLang="zh-CN" dirty="0"/>
              <a:t>, a new benchmark for article ranking</a:t>
            </a:r>
          </a:p>
        </p:txBody>
      </p:sp>
      <p:sp>
        <p:nvSpPr>
          <p:cNvPr id="4" name="灯片编号占位符 3"/>
          <p:cNvSpPr>
            <a:spLocks noGrp="1"/>
          </p:cNvSpPr>
          <p:nvPr>
            <p:ph type="sldNum" sz="quarter" idx="12"/>
          </p:nvPr>
        </p:nvSpPr>
        <p:spPr/>
        <p:txBody>
          <a:bodyPr/>
          <a:lstStyle/>
          <a:p>
            <a:fld id="{A6A0E8F2-D4F6-47F1-B405-FD5164D3112D}" type="slidenum">
              <a:rPr lang="zh-CN" altLang="en-US" smtClean="0"/>
              <a:pPr/>
              <a:t>27</a:t>
            </a:fld>
            <a:endParaRPr lang="zh-CN" altLang="en-US"/>
          </a:p>
        </p:txBody>
      </p:sp>
    </p:spTree>
    <p:extLst>
      <p:ext uri="{BB962C8B-B14F-4D97-AF65-F5344CB8AC3E}">
        <p14:creationId xmlns:p14="http://schemas.microsoft.com/office/powerpoint/2010/main" xmlns="" val="3367983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A6A0E8F2-D4F6-47F1-B405-FD5164D3112D}" type="slidenum">
              <a:rPr lang="zh-CN" altLang="en-US" smtClean="0"/>
              <a:pPr/>
              <a:t>28</a:t>
            </a:fld>
            <a:endParaRPr lang="zh-CN" altLang="en-US"/>
          </a:p>
        </p:txBody>
      </p:sp>
      <p:sp>
        <p:nvSpPr>
          <p:cNvPr id="5" name="标题 1">
            <a:extLst>
              <a:ext uri="{FF2B5EF4-FFF2-40B4-BE49-F238E27FC236}">
                <a16:creationId xmlns:a16="http://schemas.microsoft.com/office/drawing/2014/main" xmlns="" id="{B96182D6-2B06-4A26-A024-EAB96393B085}"/>
              </a:ext>
            </a:extLst>
          </p:cNvPr>
          <p:cNvSpPr txBox="1">
            <a:spLocks/>
          </p:cNvSpPr>
          <p:nvPr/>
        </p:nvSpPr>
        <p:spPr>
          <a:xfrm>
            <a:off x="260252" y="2370526"/>
            <a:ext cx="8623495" cy="211694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b="1" dirty="0">
                <a:solidFill>
                  <a:srgbClr val="000080"/>
                </a:solidFill>
                <a:latin typeface="Arial" panose="020B0604020202020204" pitchFamily="34" charset="0"/>
                <a:cs typeface="Arial" panose="020B0604020202020204" pitchFamily="34" charset="0"/>
              </a:rPr>
              <a:t>Thanks!</a:t>
            </a:r>
            <a:br>
              <a:rPr lang="en-US" altLang="zh-CN" sz="3200" b="1" dirty="0">
                <a:solidFill>
                  <a:srgbClr val="000080"/>
                </a:solidFill>
                <a:latin typeface="Arial" panose="020B0604020202020204" pitchFamily="34" charset="0"/>
                <a:cs typeface="Arial" panose="020B0604020202020204" pitchFamily="34" charset="0"/>
              </a:rPr>
            </a:br>
            <a:r>
              <a:rPr lang="en-US" altLang="zh-CN" sz="3200" b="1" dirty="0">
                <a:solidFill>
                  <a:srgbClr val="000080"/>
                </a:solidFill>
                <a:latin typeface="Arial" panose="020B0604020202020204" pitchFamily="34" charset="0"/>
                <a:cs typeface="Arial" panose="020B0604020202020204" pitchFamily="34" charset="0"/>
              </a:rPr>
              <a:t/>
            </a:r>
            <a:br>
              <a:rPr lang="en-US" altLang="zh-CN" sz="3200" b="1" dirty="0">
                <a:solidFill>
                  <a:srgbClr val="000080"/>
                </a:solidFill>
                <a:latin typeface="Arial" panose="020B0604020202020204" pitchFamily="34" charset="0"/>
                <a:cs typeface="Arial" panose="020B0604020202020204" pitchFamily="34" charset="0"/>
              </a:rPr>
            </a:br>
            <a:r>
              <a:rPr lang="en-US" altLang="zh-CN" sz="3200" b="1" dirty="0">
                <a:solidFill>
                  <a:srgbClr val="000080"/>
                </a:solidFill>
                <a:latin typeface="Arial" panose="020B0604020202020204" pitchFamily="34" charset="0"/>
                <a:cs typeface="Arial" panose="020B0604020202020204" pitchFamily="34" charset="0"/>
              </a:rPr>
              <a:t>Q&amp;A</a:t>
            </a:r>
            <a:endParaRPr lang="zh-CN" altLang="en-US" dirty="0"/>
          </a:p>
        </p:txBody>
      </p:sp>
    </p:spTree>
    <p:extLst>
      <p:ext uri="{BB962C8B-B14F-4D97-AF65-F5344CB8AC3E}">
        <p14:creationId xmlns:p14="http://schemas.microsoft.com/office/powerpoint/2010/main" xmlns="" val="2728975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Components Computation </a:t>
            </a:r>
            <a:endParaRPr lang="zh-CN" altLang="en-US" dirty="0"/>
          </a:p>
        </p:txBody>
      </p:sp>
      <p:sp>
        <p:nvSpPr>
          <p:cNvPr id="3" name="内容占位符 2"/>
          <p:cNvSpPr>
            <a:spLocks noGrp="1"/>
          </p:cNvSpPr>
          <p:nvPr>
            <p:ph idx="1"/>
          </p:nvPr>
        </p:nvSpPr>
        <p:spPr>
          <a:xfrm>
            <a:off x="267286" y="883579"/>
            <a:ext cx="8609428" cy="5770439"/>
          </a:xfrm>
        </p:spPr>
        <p:txBody>
          <a:bodyPr/>
          <a:lstStyle/>
          <a:p>
            <a:r>
              <a:rPr lang="en-US" altLang="zh-CN" dirty="0"/>
              <a:t>Venue component</a:t>
            </a:r>
          </a:p>
          <a:p>
            <a:pPr lvl="1"/>
            <a:r>
              <a:rPr lang="en-US" altLang="zh-CN" dirty="0"/>
              <a:t>Treating the </a:t>
            </a:r>
            <a:r>
              <a:rPr lang="en-US" altLang="zh-CN" dirty="0">
                <a:solidFill>
                  <a:srgbClr val="C00000"/>
                </a:solidFill>
              </a:rPr>
              <a:t>venue in each year individually</a:t>
            </a:r>
            <a:r>
              <a:rPr lang="en-US" altLang="zh-CN" dirty="0"/>
              <a:t> and its importance is the sum of importance in all individual years</a:t>
            </a:r>
            <a:endParaRPr lang="zh-CN" altLang="en-US" dirty="0"/>
          </a:p>
        </p:txBody>
      </p:sp>
      <p:sp>
        <p:nvSpPr>
          <p:cNvPr id="4" name="灯片编号占位符 3"/>
          <p:cNvSpPr>
            <a:spLocks noGrp="1"/>
          </p:cNvSpPr>
          <p:nvPr>
            <p:ph type="sldNum" sz="quarter" idx="12"/>
          </p:nvPr>
        </p:nvSpPr>
        <p:spPr/>
        <p:txBody>
          <a:bodyPr/>
          <a:lstStyle/>
          <a:p>
            <a:fld id="{A6A0E8F2-D4F6-47F1-B405-FD5164D3112D}" type="slidenum">
              <a:rPr lang="zh-CN" altLang="en-US" smtClean="0"/>
              <a:pPr/>
              <a:t>29</a:t>
            </a:fld>
            <a:endParaRPr lang="zh-CN" altLang="en-US"/>
          </a:p>
        </p:txBody>
      </p:sp>
      <mc:AlternateContent xmlns:mc="http://schemas.openxmlformats.org/markup-compatibility/2006">
        <mc:Choice xmlns:a14="http://schemas.microsoft.com/office/drawing/2010/main" xmlns="" Requires="a14">
          <p:sp>
            <p:nvSpPr>
              <p:cNvPr id="6" name="文本框 5"/>
              <p:cNvSpPr txBox="1"/>
              <p:nvPr/>
            </p:nvSpPr>
            <p:spPr>
              <a:xfrm>
                <a:off x="239151" y="5752985"/>
                <a:ext cx="8806374" cy="1073948"/>
              </a:xfrm>
              <a:prstGeom prst="rect">
                <a:avLst/>
              </a:prstGeom>
              <a:noFill/>
            </p:spPr>
            <p:txBody>
              <a:bodyPr wrap="square" rtlCol="0">
                <a:spAutoFit/>
              </a:bodyPr>
              <a:lstStyle/>
              <a:p>
                <a:pPr marL="685800" lvl="1" indent="-288000">
                  <a:lnSpc>
                    <a:spcPct val="90000"/>
                  </a:lnSpc>
                  <a:spcBef>
                    <a:spcPts val="500"/>
                  </a:spcBef>
                  <a:buClr>
                    <a:srgbClr val="000080"/>
                  </a:buClr>
                  <a:buSzPct val="100000"/>
                  <a:buFont typeface="Arial" panose="020B0604020202020204" pitchFamily="34" charset="0"/>
                  <a:buChar char="•"/>
                </a:pPr>
                <a14:m>
                  <m:oMath xmlns:m="http://schemas.openxmlformats.org/officeDocument/2006/math">
                    <m:sSub>
                      <m:sSubPr>
                        <m:ctrlPr>
                          <a:rPr lang="en-US" altLang="zh-CN" sz="2200" i="1" dirty="0" smtClean="0">
                            <a:latin typeface="Cambria Math" panose="02040503050406030204" pitchFamily="18" charset="0"/>
                            <a:cs typeface="Arial" panose="020B0604020202020204" pitchFamily="34" charset="0"/>
                          </a:rPr>
                        </m:ctrlPr>
                      </m:sSubPr>
                      <m:e>
                        <m:r>
                          <a:rPr lang="en-US" altLang="zh-CN" sz="2200" i="1" dirty="0">
                            <a:latin typeface="Cambria Math" panose="02040503050406030204" pitchFamily="18" charset="0"/>
                            <a:cs typeface="Arial" panose="020B0604020202020204" pitchFamily="34" charset="0"/>
                          </a:rPr>
                          <m:t>𝑃𝑟𝑠</m:t>
                        </m:r>
                      </m:e>
                      <m:sub>
                        <m:r>
                          <a:rPr lang="en-US" altLang="zh-CN" sz="2200" b="0" i="1" dirty="0" smtClean="0">
                            <a:latin typeface="Cambria Math" panose="02040503050406030204" pitchFamily="18" charset="0"/>
                            <a:cs typeface="Arial" panose="020B0604020202020204" pitchFamily="34" charset="0"/>
                          </a:rPr>
                          <m:t>𝑣</m:t>
                        </m:r>
                      </m:sub>
                    </m:sSub>
                  </m:oMath>
                </a14:m>
                <a:r>
                  <a:rPr lang="en-US" altLang="zh-CN" sz="2200" dirty="0">
                    <a:latin typeface="Arial" panose="020B0604020202020204" pitchFamily="34" charset="0"/>
                    <a:cs typeface="Arial" panose="020B0604020202020204" pitchFamily="34" charset="0"/>
                  </a:rPr>
                  <a:t> of venue </a:t>
                </a:r>
                <a14:m>
                  <m:oMath xmlns:m="http://schemas.openxmlformats.org/officeDocument/2006/math">
                    <m:r>
                      <a:rPr lang="en-US" altLang="zh-CN" sz="2200" b="0" i="1" smtClean="0">
                        <a:latin typeface="Cambria Math" panose="02040503050406030204" pitchFamily="18" charset="0"/>
                        <a:cs typeface="Arial" panose="020B0604020202020204" pitchFamily="34" charset="0"/>
                      </a:rPr>
                      <m:t>𝑘</m:t>
                    </m:r>
                  </m:oMath>
                </a14:m>
                <a:r>
                  <a:rPr lang="en-US" altLang="zh-CN" sz="2200" dirty="0">
                    <a:latin typeface="Arial" panose="020B0604020202020204" pitchFamily="34" charset="0"/>
                    <a:cs typeface="Arial" panose="020B0604020202020204" pitchFamily="34" charset="0"/>
                  </a:rPr>
                  <a:t> is its </a:t>
                </a:r>
                <a:r>
                  <a:rPr lang="en-US" altLang="zh-CN" sz="2200" dirty="0" err="1">
                    <a:solidFill>
                      <a:srgbClr val="C00000"/>
                    </a:solidFill>
                    <a:latin typeface="Arial" panose="020B0604020202020204" pitchFamily="34" charset="0"/>
                    <a:cs typeface="Arial" panose="020B0604020202020204" pitchFamily="34" charset="0"/>
                  </a:rPr>
                  <a:t>TWPageRank</a:t>
                </a:r>
                <a:r>
                  <a:rPr lang="en-US" altLang="zh-CN" sz="2200" dirty="0">
                    <a:solidFill>
                      <a:srgbClr val="C00000"/>
                    </a:solidFill>
                    <a:latin typeface="Arial" panose="020B0604020202020204" pitchFamily="34" charset="0"/>
                    <a:cs typeface="Arial" panose="020B0604020202020204" pitchFamily="34" charset="0"/>
                  </a:rPr>
                  <a:t> score</a:t>
                </a:r>
                <a:r>
                  <a:rPr lang="en-US" altLang="zh-CN" sz="2200" dirty="0">
                    <a:latin typeface="Arial" panose="020B0604020202020204" pitchFamily="34" charset="0"/>
                    <a:cs typeface="Arial" panose="020B0604020202020204" pitchFamily="34" charset="0"/>
                  </a:rPr>
                  <a:t> on the venue graph</a:t>
                </a:r>
              </a:p>
              <a:p>
                <a:pPr marL="685800" lvl="1" indent="-288000">
                  <a:lnSpc>
                    <a:spcPct val="90000"/>
                  </a:lnSpc>
                  <a:spcBef>
                    <a:spcPts val="500"/>
                  </a:spcBef>
                  <a:buClr>
                    <a:srgbClr val="000080"/>
                  </a:buClr>
                  <a:buSzPct val="100000"/>
                  <a:buFont typeface="Arial" panose="020B0604020202020204" pitchFamily="34" charset="0"/>
                  <a:buChar char="•"/>
                </a:pPr>
                <a14:m>
                  <m:oMath xmlns:m="http://schemas.openxmlformats.org/officeDocument/2006/math">
                    <m:sSub>
                      <m:sSubPr>
                        <m:ctrlPr>
                          <a:rPr lang="en-US" altLang="zh-CN" sz="2200" i="1" dirty="0">
                            <a:latin typeface="Cambria Math" panose="02040503050406030204" pitchFamily="18" charset="0"/>
                            <a:cs typeface="Arial" panose="020B0604020202020204" pitchFamily="34" charset="0"/>
                          </a:rPr>
                        </m:ctrlPr>
                      </m:sSubPr>
                      <m:e>
                        <m:r>
                          <a:rPr lang="en-US" altLang="zh-CN" sz="2200" i="1" dirty="0">
                            <a:latin typeface="Cambria Math" panose="02040503050406030204" pitchFamily="18" charset="0"/>
                            <a:cs typeface="Arial" panose="020B0604020202020204" pitchFamily="34" charset="0"/>
                          </a:rPr>
                          <m:t>𝑃𝑜𝑝</m:t>
                        </m:r>
                      </m:e>
                      <m:sub>
                        <m:r>
                          <a:rPr lang="en-US" altLang="zh-CN" sz="2200" b="0" i="1" dirty="0" smtClean="0">
                            <a:latin typeface="Cambria Math" panose="02040503050406030204" pitchFamily="18" charset="0"/>
                            <a:cs typeface="Arial" panose="020B0604020202020204" pitchFamily="34" charset="0"/>
                          </a:rPr>
                          <m:t>𝑣</m:t>
                        </m:r>
                      </m:sub>
                    </m:sSub>
                  </m:oMath>
                </a14:m>
                <a:r>
                  <a:rPr lang="en-US" altLang="zh-CN" sz="2200" dirty="0">
                    <a:latin typeface="Arial" panose="020B0604020202020204" pitchFamily="34" charset="0"/>
                    <a:cs typeface="Arial" panose="020B0604020202020204" pitchFamily="34" charset="0"/>
                  </a:rPr>
                  <a:t> of venue </a:t>
                </a:r>
                <a14:m>
                  <m:oMath xmlns:m="http://schemas.openxmlformats.org/officeDocument/2006/math">
                    <m:r>
                      <a:rPr lang="en-US" altLang="zh-CN" sz="2200" b="0" i="1" smtClean="0">
                        <a:latin typeface="Cambria Math" panose="02040503050406030204" pitchFamily="18" charset="0"/>
                        <a:cs typeface="Arial" panose="020B0604020202020204" pitchFamily="34" charset="0"/>
                      </a:rPr>
                      <m:t>𝑘</m:t>
                    </m:r>
                  </m:oMath>
                </a14:m>
                <a:r>
                  <a:rPr lang="en-US" altLang="zh-CN" sz="2200" dirty="0">
                    <a:latin typeface="Arial" panose="020B0604020202020204" pitchFamily="34" charset="0"/>
                    <a:cs typeface="Arial" panose="020B0604020202020204" pitchFamily="34" charset="0"/>
                  </a:rPr>
                  <a:t> is the </a:t>
                </a:r>
                <a:r>
                  <a:rPr lang="en-US" altLang="zh-CN" sz="2200" dirty="0">
                    <a:solidFill>
                      <a:srgbClr val="C00000"/>
                    </a:solidFill>
                    <a:latin typeface="Arial" panose="020B0604020202020204" pitchFamily="34" charset="0"/>
                    <a:cs typeface="Arial" panose="020B0604020202020204" pitchFamily="34" charset="0"/>
                  </a:rPr>
                  <a:t>average popularity of its articles</a:t>
                </a:r>
              </a:p>
              <a:p>
                <a:pPr lvl="1"/>
                <a:endParaRPr lang="en-US" altLang="zh-CN" dirty="0"/>
              </a:p>
            </p:txBody>
          </p:sp>
        </mc:Choice>
        <mc:Fallback>
          <p:sp>
            <p:nvSpPr>
              <p:cNvPr id="6" name="文本框 5"/>
              <p:cNvSpPr txBox="1">
                <a:spLocks noRot="1" noChangeAspect="1" noMove="1" noResize="1" noEditPoints="1" noAdjustHandles="1" noChangeArrowheads="1" noChangeShapeType="1" noTextEdit="1"/>
              </p:cNvSpPr>
              <p:nvPr/>
            </p:nvSpPr>
            <p:spPr>
              <a:xfrm>
                <a:off x="239151" y="5752985"/>
                <a:ext cx="8806374" cy="1073948"/>
              </a:xfrm>
              <a:prstGeom prst="rect">
                <a:avLst/>
              </a:prstGeom>
              <a:blipFill rotWithShape="0">
                <a:blip r:embed="rId3"/>
                <a:stretch>
                  <a:fillRect t="-6818"/>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1028700" y="2075654"/>
            <a:ext cx="7086600" cy="3571875"/>
          </a:xfrm>
          <a:prstGeom prst="rect">
            <a:avLst/>
          </a:prstGeom>
        </p:spPr>
      </p:pic>
    </p:spTree>
    <p:extLst>
      <p:ext uri="{BB962C8B-B14F-4D97-AF65-F5344CB8AC3E}">
        <p14:creationId xmlns:p14="http://schemas.microsoft.com/office/powerpoint/2010/main" xmlns="" val="622662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rPr>
              <a:t>Challenges</a:t>
            </a:r>
            <a:endParaRPr lang="zh-CN" altLang="en-US" dirty="0">
              <a:solidFill>
                <a:schemeClr val="tx1"/>
              </a:solidFill>
            </a:endParaRPr>
          </a:p>
        </p:txBody>
      </p:sp>
      <p:sp>
        <p:nvSpPr>
          <p:cNvPr id="3" name="内容占位符 2"/>
          <p:cNvSpPr>
            <a:spLocks noGrp="1"/>
          </p:cNvSpPr>
          <p:nvPr>
            <p:ph idx="1"/>
          </p:nvPr>
        </p:nvSpPr>
        <p:spPr>
          <a:xfrm>
            <a:off x="267286" y="883579"/>
            <a:ext cx="8609428" cy="5770439"/>
          </a:xfrm>
        </p:spPr>
        <p:txBody>
          <a:bodyPr/>
          <a:lstStyle/>
          <a:p>
            <a:r>
              <a:rPr lang="en-US" altLang="zh-CN" dirty="0"/>
              <a:t>Heterogeneous, evolving &amp; dynamic </a:t>
            </a:r>
          </a:p>
          <a:p>
            <a:pPr lvl="1"/>
            <a:r>
              <a:rPr lang="en-US" altLang="zh-CN" dirty="0">
                <a:solidFill>
                  <a:srgbClr val="C00000"/>
                </a:solidFill>
              </a:rPr>
              <a:t>Multiple types </a:t>
            </a:r>
            <a:r>
              <a:rPr lang="en-US" altLang="zh-CN" dirty="0"/>
              <a:t>of entities involve with </a:t>
            </a:r>
            <a:r>
              <a:rPr lang="en-US" altLang="zh-CN" dirty="0">
                <a:solidFill>
                  <a:srgbClr val="C00000"/>
                </a:solidFill>
              </a:rPr>
              <a:t>different</a:t>
            </a:r>
            <a:r>
              <a:rPr lang="en-US" altLang="zh-CN" dirty="0"/>
              <a:t> contributions</a:t>
            </a:r>
          </a:p>
          <a:p>
            <a:pPr lvl="1"/>
            <a:r>
              <a:rPr lang="en-US" altLang="zh-CN" dirty="0"/>
              <a:t>Entities and their importance </a:t>
            </a:r>
            <a:r>
              <a:rPr lang="en-US" altLang="zh-CN" dirty="0">
                <a:solidFill>
                  <a:srgbClr val="C00000"/>
                </a:solidFill>
              </a:rPr>
              <a:t>evolve with time</a:t>
            </a:r>
          </a:p>
          <a:p>
            <a:pPr lvl="1"/>
            <a:r>
              <a:rPr lang="en-US" altLang="zh-CN" dirty="0"/>
              <a:t>Academic data is </a:t>
            </a:r>
            <a:r>
              <a:rPr lang="en-US" altLang="zh-CN" dirty="0">
                <a:solidFill>
                  <a:srgbClr val="C00000"/>
                </a:solidFill>
              </a:rPr>
              <a:t>dynamic and continuously growing</a:t>
            </a:r>
          </a:p>
          <a:p>
            <a:endParaRPr lang="zh-CN" altLang="en-US" dirty="0"/>
          </a:p>
        </p:txBody>
      </p:sp>
      <p:sp>
        <p:nvSpPr>
          <p:cNvPr id="4" name="灯片编号占位符 3"/>
          <p:cNvSpPr>
            <a:spLocks noGrp="1"/>
          </p:cNvSpPr>
          <p:nvPr>
            <p:ph type="sldNum" sz="quarter" idx="12"/>
          </p:nvPr>
        </p:nvSpPr>
        <p:spPr/>
        <p:txBody>
          <a:bodyPr/>
          <a:lstStyle/>
          <a:p>
            <a:fld id="{A6A0E8F2-D4F6-47F1-B405-FD5164D3112D}" type="slidenum">
              <a:rPr lang="zh-CN" altLang="en-US" smtClean="0"/>
              <a:pPr/>
              <a:t>3</a:t>
            </a:fld>
            <a:endParaRPr lang="zh-CN" altLang="en-US"/>
          </a:p>
        </p:txBody>
      </p:sp>
      <p:sp>
        <p:nvSpPr>
          <p:cNvPr id="8" name="文本框 7"/>
          <p:cNvSpPr txBox="1"/>
          <p:nvPr/>
        </p:nvSpPr>
        <p:spPr>
          <a:xfrm>
            <a:off x="0" y="6323972"/>
            <a:ext cx="8476078" cy="523220"/>
          </a:xfrm>
          <a:prstGeom prst="rect">
            <a:avLst/>
          </a:prstGeom>
          <a:noFill/>
        </p:spPr>
        <p:txBody>
          <a:bodyPr wrap="square" rtlCol="0">
            <a:spAutoFit/>
          </a:bodyPr>
          <a:lstStyle/>
          <a:p>
            <a:r>
              <a:rPr lang="en-US" altLang="zh-CN" sz="1400" dirty="0"/>
              <a:t>Arnab Sinha, et al. An Overview of Microsoft Academic Service (MAS) and Applications. In WWW, 2015.</a:t>
            </a:r>
          </a:p>
          <a:p>
            <a:r>
              <a:rPr lang="en-US" altLang="zh-CN" sz="1400" dirty="0"/>
              <a:t>https://dblp.uni-trier.de/statistics/newrecordsperyear.html</a:t>
            </a:r>
            <a:endParaRPr lang="zh-CN" altLang="en-US" sz="1400" dirty="0"/>
          </a:p>
        </p:txBody>
      </p:sp>
      <p:cxnSp>
        <p:nvCxnSpPr>
          <p:cNvPr id="9" name="直接连接符 8"/>
          <p:cNvCxnSpPr/>
          <p:nvPr/>
        </p:nvCxnSpPr>
        <p:spPr>
          <a:xfrm>
            <a:off x="0" y="6307465"/>
            <a:ext cx="914400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92813" y="5752350"/>
            <a:ext cx="4583371" cy="338554"/>
          </a:xfrm>
          <a:prstGeom prst="rect">
            <a:avLst/>
          </a:prstGeom>
          <a:noFill/>
        </p:spPr>
        <p:txBody>
          <a:bodyPr wrap="square" rtlCol="0">
            <a:spAutoFit/>
          </a:bodyPr>
          <a:lstStyle/>
          <a:p>
            <a:pPr algn="ctr"/>
            <a:r>
              <a:rPr lang="en-US" altLang="zh-CN" sz="1600" b="1" dirty="0">
                <a:solidFill>
                  <a:srgbClr val="002060"/>
                </a:solidFill>
                <a:latin typeface="Times New Roman" panose="02020603050405020304" pitchFamily="18" charset="0"/>
                <a:cs typeface="Times New Roman" panose="02020603050405020304" pitchFamily="18" charset="0"/>
              </a:rPr>
              <a:t>The Microsoft Academic Graph [Sinha et al. 2015]</a:t>
            </a:r>
            <a:endParaRPr lang="zh-CN" altLang="en-US" sz="1600" b="1" dirty="0">
              <a:solidFill>
                <a:srgbClr val="002060"/>
              </a:solidFill>
              <a:latin typeface="Times New Roman" panose="02020603050405020304" pitchFamily="18" charset="0"/>
              <a:cs typeface="Times New Roman" panose="02020603050405020304" pitchFamily="18" charset="0"/>
            </a:endParaRPr>
          </a:p>
        </p:txBody>
      </p:sp>
      <p:pic>
        <p:nvPicPr>
          <p:cNvPr id="19" name="图片 18"/>
          <p:cNvPicPr>
            <a:picLocks noChangeAspect="1"/>
          </p:cNvPicPr>
          <p:nvPr/>
        </p:nvPicPr>
        <p:blipFill>
          <a:blip r:embed="rId3"/>
          <a:stretch>
            <a:fillRect/>
          </a:stretch>
        </p:blipFill>
        <p:spPr>
          <a:xfrm>
            <a:off x="441799" y="3387952"/>
            <a:ext cx="4285398" cy="1940840"/>
          </a:xfrm>
          <a:prstGeom prst="rect">
            <a:avLst/>
          </a:prstGeom>
        </p:spPr>
      </p:pic>
      <p:sp>
        <p:nvSpPr>
          <p:cNvPr id="16" name="文本框 15">
            <a:extLst>
              <a:ext uri="{FF2B5EF4-FFF2-40B4-BE49-F238E27FC236}">
                <a16:creationId xmlns:a16="http://schemas.microsoft.com/office/drawing/2014/main" xmlns="" id="{896BDC8B-2137-46AF-A9B3-FA857516C2CD}"/>
              </a:ext>
            </a:extLst>
          </p:cNvPr>
          <p:cNvSpPr txBox="1"/>
          <p:nvPr/>
        </p:nvSpPr>
        <p:spPr>
          <a:xfrm>
            <a:off x="5239526" y="5752350"/>
            <a:ext cx="3834134" cy="338554"/>
          </a:xfrm>
          <a:prstGeom prst="rect">
            <a:avLst/>
          </a:prstGeom>
          <a:noFill/>
        </p:spPr>
        <p:txBody>
          <a:bodyPr wrap="square" rtlCol="0">
            <a:spAutoFit/>
          </a:bodyPr>
          <a:lstStyle/>
          <a:p>
            <a:pPr algn="ctr"/>
            <a:r>
              <a:rPr lang="en-US" altLang="zh-CN" sz="1600" b="1" dirty="0">
                <a:solidFill>
                  <a:srgbClr val="002060"/>
                </a:solidFill>
                <a:latin typeface="Times New Roman" panose="02020603050405020304" pitchFamily="18" charset="0"/>
                <a:cs typeface="Times New Roman" panose="02020603050405020304" pitchFamily="18" charset="0"/>
              </a:rPr>
              <a:t>New Records per year of </a:t>
            </a:r>
            <a:r>
              <a:rPr lang="en-US" altLang="zh-CN" sz="1600" b="1" dirty="0" err="1">
                <a:solidFill>
                  <a:srgbClr val="002060"/>
                </a:solidFill>
                <a:latin typeface="Times New Roman" panose="02020603050405020304" pitchFamily="18" charset="0"/>
                <a:cs typeface="Times New Roman" panose="02020603050405020304" pitchFamily="18" charset="0"/>
              </a:rPr>
              <a:t>dblp</a:t>
            </a:r>
            <a:r>
              <a:rPr lang="en-US" altLang="zh-CN" sz="1600" b="1" dirty="0">
                <a:solidFill>
                  <a:srgbClr val="002060"/>
                </a:solidFill>
                <a:latin typeface="Times New Roman" panose="02020603050405020304" pitchFamily="18" charset="0"/>
                <a:cs typeface="Times New Roman" panose="02020603050405020304" pitchFamily="18" charset="0"/>
              </a:rPr>
              <a:t> Database</a:t>
            </a:r>
            <a:endParaRPr lang="zh-CN" altLang="en-US" sz="1600" b="1" dirty="0">
              <a:solidFill>
                <a:srgbClr val="002060"/>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xmlns="" id="{B54C28C6-DA6B-48A3-A657-779157A2EC99}"/>
              </a:ext>
            </a:extLst>
          </p:cNvPr>
          <p:cNvPicPr>
            <a:picLocks noChangeAspect="1"/>
          </p:cNvPicPr>
          <p:nvPr/>
        </p:nvPicPr>
        <p:blipFill>
          <a:blip r:embed="rId4"/>
          <a:stretch>
            <a:fillRect/>
          </a:stretch>
        </p:blipFill>
        <p:spPr>
          <a:xfrm>
            <a:off x="5127767" y="2495260"/>
            <a:ext cx="3834134" cy="3281713"/>
          </a:xfrm>
          <a:prstGeom prst="rect">
            <a:avLst/>
          </a:prstGeom>
        </p:spPr>
      </p:pic>
    </p:spTree>
    <p:extLst>
      <p:ext uri="{BB962C8B-B14F-4D97-AF65-F5344CB8AC3E}">
        <p14:creationId xmlns:p14="http://schemas.microsoft.com/office/powerpoint/2010/main" xmlns="" val="3642241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Components Computation </a:t>
            </a:r>
            <a:endParaRPr lang="zh-CN" altLang="en-US" dirty="0"/>
          </a:p>
        </p:txBody>
      </p:sp>
      <mc:AlternateContent xmlns:mc="http://schemas.openxmlformats.org/markup-compatibility/2006">
        <mc:Choice xmlns:a14="http://schemas.microsoft.com/office/drawing/2010/main" xmlns="" Requires="a14">
          <p:sp>
            <p:nvSpPr>
              <p:cNvPr id="3" name="内容占位符 2"/>
              <p:cNvSpPr>
                <a:spLocks noGrp="1"/>
              </p:cNvSpPr>
              <p:nvPr>
                <p:ph idx="1"/>
              </p:nvPr>
            </p:nvSpPr>
            <p:spPr>
              <a:xfrm>
                <a:off x="267286" y="883579"/>
                <a:ext cx="8609428" cy="5770439"/>
              </a:xfrm>
            </p:spPr>
            <p:txBody>
              <a:bodyPr/>
              <a:lstStyle/>
              <a:p>
                <a:r>
                  <a:rPr lang="en-US" altLang="zh-CN" dirty="0"/>
                  <a:t>Author component</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zh-CN" dirty="0"/>
                  <a:t>Compute the </a:t>
                </a:r>
                <a:r>
                  <a:rPr lang="en-US" altLang="zh-CN" dirty="0" err="1"/>
                  <a:t>TWPagerank</a:t>
                </a:r>
                <a:r>
                  <a:rPr lang="en-US" altLang="zh-CN" dirty="0"/>
                  <a:t> on the author citation graph is </a:t>
                </a:r>
                <a:r>
                  <a:rPr lang="en-US" altLang="zh-CN" dirty="0">
                    <a:solidFill>
                      <a:srgbClr val="C00000"/>
                    </a:solidFill>
                  </a:rPr>
                  <a:t>computationally expensive</a:t>
                </a:r>
              </a:p>
              <a:p>
                <a:pPr lvl="1"/>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𝑃𝑟𝑠</m:t>
                        </m:r>
                      </m:e>
                      <m:sub>
                        <m:r>
                          <a:rPr lang="en-US" altLang="zh-CN" dirty="0">
                            <a:latin typeface="Cambria Math" panose="02040503050406030204" pitchFamily="18" charset="0"/>
                          </a:rPr>
                          <m:t>𝑎</m:t>
                        </m:r>
                      </m:sub>
                    </m:sSub>
                  </m:oMath>
                </a14:m>
                <a:r>
                  <a:rPr lang="en-US" altLang="zh-CN" dirty="0"/>
                  <a:t> of author </a:t>
                </a:r>
                <a14:m>
                  <m:oMath xmlns:m="http://schemas.openxmlformats.org/officeDocument/2006/math">
                    <m:r>
                      <a:rPr lang="en-US" altLang="zh-CN" dirty="0">
                        <a:latin typeface="Cambria Math" panose="02040503050406030204" pitchFamily="18" charset="0"/>
                      </a:rPr>
                      <m:t>𝑢</m:t>
                    </m:r>
                  </m:oMath>
                </a14:m>
                <a:r>
                  <a:rPr lang="en-US" altLang="zh-CN" dirty="0"/>
                  <a:t> is the </a:t>
                </a:r>
                <a:r>
                  <a:rPr lang="en-US" altLang="zh-CN" dirty="0">
                    <a:solidFill>
                      <a:srgbClr val="C00000"/>
                    </a:solidFill>
                  </a:rPr>
                  <a:t>average prestige of his/her articles</a:t>
                </a:r>
              </a:p>
              <a:p>
                <a:pPr lvl="1"/>
                <a14:m>
                  <m:oMath xmlns:m="http://schemas.openxmlformats.org/officeDocument/2006/math">
                    <m:sSub>
                      <m:sSubPr>
                        <m:ctrlPr>
                          <a:rPr lang="en-US" altLang="zh-CN" i="1" dirty="0">
                            <a:latin typeface="Cambria Math" panose="02040503050406030204" pitchFamily="18" charset="0"/>
                          </a:rPr>
                        </m:ctrlPr>
                      </m:sSubPr>
                      <m:e>
                        <m:r>
                          <a:rPr lang="en-US" altLang="zh-CN" dirty="0">
                            <a:latin typeface="Cambria Math" panose="02040503050406030204" pitchFamily="18" charset="0"/>
                          </a:rPr>
                          <m:t>𝑃𝑜𝑝</m:t>
                        </m:r>
                      </m:e>
                      <m:sub>
                        <m:r>
                          <a:rPr lang="en-US" altLang="zh-CN" dirty="0">
                            <a:latin typeface="Cambria Math" panose="02040503050406030204" pitchFamily="18" charset="0"/>
                          </a:rPr>
                          <m:t>𝑎</m:t>
                        </m:r>
                      </m:sub>
                    </m:sSub>
                  </m:oMath>
                </a14:m>
                <a:r>
                  <a:rPr lang="en-US" altLang="zh-CN" dirty="0"/>
                  <a:t> of author </a:t>
                </a:r>
                <a14:m>
                  <m:oMath xmlns:m="http://schemas.openxmlformats.org/officeDocument/2006/math">
                    <m:r>
                      <a:rPr lang="en-US" altLang="zh-CN" dirty="0">
                        <a:latin typeface="Cambria Math" panose="02040503050406030204" pitchFamily="18" charset="0"/>
                      </a:rPr>
                      <m:t>𝑢</m:t>
                    </m:r>
                  </m:oMath>
                </a14:m>
                <a:r>
                  <a:rPr lang="en-US" altLang="zh-CN" dirty="0"/>
                  <a:t> is the </a:t>
                </a:r>
                <a:r>
                  <a:rPr lang="en-US" altLang="zh-CN" dirty="0">
                    <a:solidFill>
                      <a:srgbClr val="C00000"/>
                    </a:solidFill>
                  </a:rPr>
                  <a:t>average popularity of his/her articles</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67286" y="883579"/>
                <a:ext cx="8609428" cy="5770439"/>
              </a:xfrm>
              <a:blipFill rotWithShape="0">
                <a:blip r:embed="rId3"/>
                <a:stretch>
                  <a:fillRect l="-708" t="-169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A6A0E8F2-D4F6-47F1-B405-FD5164D3112D}" type="slidenum">
              <a:rPr lang="zh-CN" altLang="en-US" smtClean="0"/>
              <a:pPr/>
              <a:t>30</a:t>
            </a:fld>
            <a:endParaRPr lang="zh-CN" altLang="en-US"/>
          </a:p>
        </p:txBody>
      </p:sp>
      <p:pic>
        <p:nvPicPr>
          <p:cNvPr id="6" name="图片 5">
            <a:extLst>
              <a:ext uri="{FF2B5EF4-FFF2-40B4-BE49-F238E27FC236}">
                <a16:creationId xmlns:a16="http://schemas.microsoft.com/office/drawing/2014/main" xmlns="" id="{DB3F1AA2-345C-4F08-A7D8-578CA77F76D2}"/>
              </a:ext>
            </a:extLst>
          </p:cNvPr>
          <p:cNvPicPr>
            <a:picLocks noChangeAspect="1"/>
          </p:cNvPicPr>
          <p:nvPr/>
        </p:nvPicPr>
        <p:blipFill>
          <a:blip r:embed="rId4"/>
          <a:stretch>
            <a:fillRect/>
          </a:stretch>
        </p:blipFill>
        <p:spPr>
          <a:xfrm>
            <a:off x="1300234" y="1434841"/>
            <a:ext cx="6543532" cy="3432343"/>
          </a:xfrm>
          <a:prstGeom prst="rect">
            <a:avLst/>
          </a:prstGeom>
        </p:spPr>
      </p:pic>
    </p:spTree>
    <p:extLst>
      <p:ext uri="{BB962C8B-B14F-4D97-AF65-F5344CB8AC3E}">
        <p14:creationId xmlns:p14="http://schemas.microsoft.com/office/powerpoint/2010/main" xmlns="" val="804177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Impacts of Parameters</a:t>
            </a:r>
            <a:endParaRPr lang="zh-CN" altLang="en-US" dirty="0"/>
          </a:p>
        </p:txBody>
      </p:sp>
      <p:sp>
        <p:nvSpPr>
          <p:cNvPr id="4" name="灯片编号占位符 3"/>
          <p:cNvSpPr>
            <a:spLocks noGrp="1"/>
          </p:cNvSpPr>
          <p:nvPr>
            <p:ph type="sldNum" sz="quarter" idx="12"/>
          </p:nvPr>
        </p:nvSpPr>
        <p:spPr/>
        <p:txBody>
          <a:bodyPr/>
          <a:lstStyle/>
          <a:p>
            <a:fld id="{A6A0E8F2-D4F6-47F1-B405-FD5164D3112D}" type="slidenum">
              <a:rPr lang="zh-CN" altLang="en-US" smtClean="0"/>
              <a:pPr/>
              <a:t>31</a:t>
            </a:fld>
            <a:endParaRPr lang="zh-CN" altLang="en-US"/>
          </a:p>
        </p:txBody>
      </p:sp>
      <p:grpSp>
        <p:nvGrpSpPr>
          <p:cNvPr id="26" name="组合 25"/>
          <p:cNvGrpSpPr/>
          <p:nvPr/>
        </p:nvGrpSpPr>
        <p:grpSpPr>
          <a:xfrm>
            <a:off x="297603" y="1430240"/>
            <a:ext cx="8506589" cy="4629714"/>
            <a:chOff x="457168" y="995070"/>
            <a:chExt cx="8506589" cy="4629714"/>
          </a:xfrm>
        </p:grpSpPr>
        <p:grpSp>
          <p:nvGrpSpPr>
            <p:cNvPr id="27" name="组合 26"/>
            <p:cNvGrpSpPr/>
            <p:nvPr/>
          </p:nvGrpSpPr>
          <p:grpSpPr>
            <a:xfrm>
              <a:off x="457168" y="995070"/>
              <a:ext cx="8506589" cy="4601580"/>
              <a:chOff x="457168" y="995070"/>
              <a:chExt cx="8506589" cy="4601580"/>
            </a:xfrm>
          </p:grpSpPr>
          <p:pic>
            <p:nvPicPr>
              <p:cNvPr id="34" name="图片 33"/>
              <p:cNvPicPr>
                <a:picLocks noChangeAspect="1"/>
              </p:cNvPicPr>
              <p:nvPr/>
            </p:nvPicPr>
            <p:blipFill>
              <a:blip r:embed="rId3"/>
              <a:stretch>
                <a:fillRect/>
              </a:stretch>
            </p:blipFill>
            <p:spPr>
              <a:xfrm>
                <a:off x="494318" y="995070"/>
                <a:ext cx="2551349" cy="2127957"/>
              </a:xfrm>
              <a:prstGeom prst="rect">
                <a:avLst/>
              </a:prstGeom>
            </p:spPr>
          </p:pic>
          <p:pic>
            <p:nvPicPr>
              <p:cNvPr id="35" name="图片 34"/>
              <p:cNvPicPr>
                <a:picLocks noChangeAspect="1"/>
              </p:cNvPicPr>
              <p:nvPr/>
            </p:nvPicPr>
            <p:blipFill>
              <a:blip r:embed="rId4"/>
              <a:stretch>
                <a:fillRect/>
              </a:stretch>
            </p:blipFill>
            <p:spPr>
              <a:xfrm>
                <a:off x="457168" y="3370555"/>
                <a:ext cx="2588499" cy="2164618"/>
              </a:xfrm>
              <a:prstGeom prst="rect">
                <a:avLst/>
              </a:prstGeom>
            </p:spPr>
          </p:pic>
          <p:pic>
            <p:nvPicPr>
              <p:cNvPr id="36" name="图片 35"/>
              <p:cNvPicPr>
                <a:picLocks noChangeAspect="1"/>
              </p:cNvPicPr>
              <p:nvPr/>
            </p:nvPicPr>
            <p:blipFill>
              <a:blip r:embed="rId5"/>
              <a:stretch>
                <a:fillRect/>
              </a:stretch>
            </p:blipFill>
            <p:spPr>
              <a:xfrm>
                <a:off x="3397016" y="3370555"/>
                <a:ext cx="2625651" cy="2226095"/>
              </a:xfrm>
              <a:prstGeom prst="rect">
                <a:avLst/>
              </a:prstGeom>
            </p:spPr>
          </p:pic>
          <p:pic>
            <p:nvPicPr>
              <p:cNvPr id="37" name="图片 36"/>
              <p:cNvPicPr>
                <a:picLocks noChangeAspect="1"/>
              </p:cNvPicPr>
              <p:nvPr/>
            </p:nvPicPr>
            <p:blipFill>
              <a:blip r:embed="rId6"/>
              <a:stretch>
                <a:fillRect/>
              </a:stretch>
            </p:blipFill>
            <p:spPr>
              <a:xfrm>
                <a:off x="6320269" y="3370555"/>
                <a:ext cx="2643488" cy="2226095"/>
              </a:xfrm>
              <a:prstGeom prst="rect">
                <a:avLst/>
              </a:prstGeom>
            </p:spPr>
          </p:pic>
          <p:pic>
            <p:nvPicPr>
              <p:cNvPr id="38" name="图片 37"/>
              <p:cNvPicPr>
                <a:picLocks noChangeAspect="1"/>
              </p:cNvPicPr>
              <p:nvPr/>
            </p:nvPicPr>
            <p:blipFill>
              <a:blip r:embed="rId7"/>
              <a:stretch>
                <a:fillRect/>
              </a:stretch>
            </p:blipFill>
            <p:spPr>
              <a:xfrm>
                <a:off x="6319499" y="995070"/>
                <a:ext cx="2571282" cy="2127957"/>
              </a:xfrm>
              <a:prstGeom prst="rect">
                <a:avLst/>
              </a:prstGeom>
            </p:spPr>
          </p:pic>
          <p:pic>
            <p:nvPicPr>
              <p:cNvPr id="39" name="图片 38"/>
              <p:cNvPicPr>
                <a:picLocks noChangeAspect="1"/>
              </p:cNvPicPr>
              <p:nvPr/>
            </p:nvPicPr>
            <p:blipFill>
              <a:blip r:embed="rId8"/>
              <a:stretch>
                <a:fillRect/>
              </a:stretch>
            </p:blipFill>
            <p:spPr>
              <a:xfrm>
                <a:off x="3397016" y="998807"/>
                <a:ext cx="2571134" cy="2124220"/>
              </a:xfrm>
              <a:prstGeom prst="rect">
                <a:avLst/>
              </a:prstGeom>
            </p:spPr>
          </p:pic>
          <p:sp>
            <p:nvSpPr>
              <p:cNvPr id="40" name="矩形 39"/>
              <p:cNvSpPr/>
              <p:nvPr/>
            </p:nvSpPr>
            <p:spPr>
              <a:xfrm>
                <a:off x="457168" y="2602523"/>
                <a:ext cx="161810" cy="3235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3316111" y="2602523"/>
                <a:ext cx="161810" cy="3235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6296140" y="2602522"/>
                <a:ext cx="161810" cy="3235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矩形 27"/>
            <p:cNvSpPr/>
            <p:nvPr/>
          </p:nvSpPr>
          <p:spPr>
            <a:xfrm>
              <a:off x="1350498" y="2855742"/>
              <a:ext cx="351693" cy="3094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350497" y="5287161"/>
              <a:ext cx="351693" cy="3094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131685" y="2855741"/>
              <a:ext cx="351693" cy="3094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156118" y="2869807"/>
              <a:ext cx="351693" cy="3094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131685" y="5301228"/>
              <a:ext cx="351693" cy="3094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7158335" y="5315295"/>
              <a:ext cx="351693" cy="3094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xmlns="" Requires="a14">
          <p:sp>
            <p:nvSpPr>
              <p:cNvPr id="22" name="矩形 21"/>
              <p:cNvSpPr/>
              <p:nvPr/>
            </p:nvSpPr>
            <p:spPr>
              <a:xfrm>
                <a:off x="1219375" y="2976809"/>
                <a:ext cx="7029079" cy="53591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lnSpc>
                    <a:spcPct val="90000"/>
                  </a:lnSpc>
                  <a:spcBef>
                    <a:spcPts val="500"/>
                  </a:spcBef>
                  <a:buClr>
                    <a:srgbClr val="000080"/>
                  </a:buClr>
                  <a:buSzPct val="100000"/>
                </a:pPr>
                <a:r>
                  <a:rPr lang="en-US" altLang="zh-CN" sz="2400" dirty="0">
                    <a:solidFill>
                      <a:prstClr val="black"/>
                    </a:solidFill>
                    <a:latin typeface="Arial" panose="020B0604020202020204" pitchFamily="34" charset="0"/>
                    <a:cs typeface="Arial" panose="020B0604020202020204" pitchFamily="34" charset="0"/>
                  </a:rPr>
                  <a:t>Time decaying factor </a:t>
                </a:r>
                <a14:m>
                  <m:oMath xmlns:m="http://schemas.openxmlformats.org/officeDocument/2006/math">
                    <m:r>
                      <a:rPr lang="zh-CN" altLang="en-US" sz="2400" i="1">
                        <a:solidFill>
                          <a:prstClr val="black"/>
                        </a:solidFill>
                        <a:latin typeface="Cambria Math" panose="02040503050406030204" pitchFamily="18" charset="0"/>
                      </a:rPr>
                      <m:t>𝜎</m:t>
                    </m:r>
                  </m:oMath>
                </a14:m>
                <a:r>
                  <a:rPr lang="zh-CN" altLang="en-US" sz="2400" dirty="0">
                    <a:solidFill>
                      <a:prstClr val="black"/>
                    </a:solidFill>
                    <a:latin typeface="Arial" panose="020B0604020202020204" pitchFamily="34" charset="0"/>
                    <a:cs typeface="Arial" panose="020B0604020202020204" pitchFamily="34" charset="0"/>
                  </a:rPr>
                  <a:t/>
                </a:r>
                <a:r>
                  <a:rPr lang="en-US" altLang="zh-CN" sz="2400" dirty="0">
                    <a:solidFill>
                      <a:srgbClr val="C00000"/>
                    </a:solidFill>
                    <a:latin typeface="Arial" panose="020B0604020202020204" pitchFamily="34" charset="0"/>
                    <a:cs typeface="Arial" panose="020B0604020202020204" pitchFamily="34" charset="0"/>
                  </a:rPr>
                  <a:t>barely affects</a:t>
                </a:r>
                <a:r>
                  <a:rPr lang="en-US" altLang="zh-CN" sz="2400" dirty="0">
                    <a:solidFill>
                      <a:srgbClr val="FF0000"/>
                    </a:solidFill>
                    <a:latin typeface="Arial" panose="020B0604020202020204" pitchFamily="34" charset="0"/>
                    <a:cs typeface="Arial" panose="020B0604020202020204" pitchFamily="34" charset="0"/>
                  </a:rPr>
                  <a:t/>
                </a:r>
                <a:r>
                  <a:rPr lang="en-US" altLang="zh-CN" sz="2400" dirty="0">
                    <a:solidFill>
                      <a:prstClr val="black"/>
                    </a:solidFill>
                    <a:latin typeface="Arial" panose="020B0604020202020204" pitchFamily="34" charset="0"/>
                    <a:cs typeface="Arial" panose="020B0604020202020204" pitchFamily="34" charset="0"/>
                  </a:rPr>
                  <a:t>the result</a:t>
                </a:r>
              </a:p>
            </p:txBody>
          </p:sp>
        </mc:Choice>
        <mc:Fallback>
          <p:sp>
            <p:nvSpPr>
              <p:cNvPr id="22" name="矩形 21"/>
              <p:cNvSpPr>
                <a:spLocks noRot="1" noChangeAspect="1" noMove="1" noResize="1" noEditPoints="1" noAdjustHandles="1" noChangeArrowheads="1" noChangeShapeType="1" noTextEdit="1"/>
              </p:cNvSpPr>
              <p:nvPr/>
            </p:nvSpPr>
            <p:spPr>
              <a:xfrm>
                <a:off x="1219375" y="2976809"/>
                <a:ext cx="7029079" cy="535916"/>
              </a:xfrm>
              <a:prstGeom prst="rect">
                <a:avLst/>
              </a:prstGeom>
              <a:blipFill>
                <a:blip r:embed="rId9"/>
                <a:stretch>
                  <a:fillRect t="-2222" b="-15556"/>
                </a:stretch>
              </a:blipFill>
            </p:spPr>
            <p:txBody>
              <a:bodyPr/>
              <a:lstStyle/>
              <a:p>
                <a:r>
                  <a:rPr lang="zh-CN" altLang="en-US">
                    <a:noFill/>
                  </a:rPr>
                  <a:t> </a:t>
                </a:r>
              </a:p>
            </p:txBody>
          </p:sp>
        </mc:Fallback>
      </mc:AlternateContent>
      <p:sp>
        <p:nvSpPr>
          <p:cNvPr id="23" name="矩形 22"/>
          <p:cNvSpPr/>
          <p:nvPr/>
        </p:nvSpPr>
        <p:spPr>
          <a:xfrm>
            <a:off x="918176" y="5348249"/>
            <a:ext cx="7631476" cy="88889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lnSpc>
                <a:spcPct val="90000"/>
              </a:lnSpc>
              <a:spcBef>
                <a:spcPts val="500"/>
              </a:spcBef>
              <a:buClr>
                <a:srgbClr val="000080"/>
              </a:buClr>
              <a:buSzPct val="100000"/>
            </a:pPr>
            <a:r>
              <a:rPr lang="en-US" altLang="zh-CN" sz="2400" dirty="0">
                <a:solidFill>
                  <a:prstClr val="black"/>
                </a:solidFill>
                <a:latin typeface="Arial" panose="020B0604020202020204" pitchFamily="34" charset="0"/>
                <a:cs typeface="Arial" panose="020B0604020202020204" pitchFamily="34" charset="0"/>
              </a:rPr>
              <a:t>The </a:t>
            </a:r>
            <a:r>
              <a:rPr lang="en-US" altLang="zh-CN" sz="2400" dirty="0" err="1">
                <a:solidFill>
                  <a:prstClr val="black"/>
                </a:solidFill>
                <a:latin typeface="Arial" panose="020B0604020202020204" pitchFamily="34" charset="0"/>
                <a:cs typeface="Arial" panose="020B0604020202020204" pitchFamily="34" charset="0"/>
              </a:rPr>
              <a:t>PairAcc</a:t>
            </a:r>
            <a:r>
              <a:rPr lang="en-US" altLang="zh-CN" sz="2400" dirty="0">
                <a:solidFill>
                  <a:prstClr val="black"/>
                </a:solidFill>
                <a:latin typeface="Arial" panose="020B0604020202020204" pitchFamily="34" charset="0"/>
                <a:cs typeface="Arial" panose="020B0604020202020204" pitchFamily="34" charset="0"/>
              </a:rPr>
              <a:t> of combining prestige and popularity is </a:t>
            </a:r>
            <a:r>
              <a:rPr lang="en-US" altLang="zh-CN" sz="2400" dirty="0">
                <a:solidFill>
                  <a:srgbClr val="C00000"/>
                </a:solidFill>
                <a:latin typeface="Arial" panose="020B0604020202020204" pitchFamily="34" charset="0"/>
                <a:cs typeface="Arial" panose="020B0604020202020204" pitchFamily="34" charset="0"/>
              </a:rPr>
              <a:t>generally better</a:t>
            </a:r>
            <a:r>
              <a:rPr lang="en-US" altLang="zh-CN" sz="2400" dirty="0">
                <a:solidFill>
                  <a:prstClr val="black"/>
                </a:solidFill>
                <a:latin typeface="Arial" panose="020B0604020202020204" pitchFamily="34" charset="0"/>
                <a:cs typeface="Arial" panose="020B0604020202020204" pitchFamily="34" charset="0"/>
              </a:rPr>
              <a:t> than using prestige or popularity alone</a:t>
            </a:r>
            <a:endParaRPr lang="zh-CN" altLang="en-US" sz="24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8120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Impacts of Parameters </a:t>
            </a:r>
            <a:r>
              <a:rPr lang="zh-CN" altLang="en-US" dirty="0"/>
              <a:t>𝛼 </a:t>
            </a:r>
            <a:r>
              <a:rPr lang="en-US" altLang="zh-CN" dirty="0"/>
              <a:t>and </a:t>
            </a:r>
            <a:r>
              <a:rPr lang="zh-CN" altLang="en-US" dirty="0"/>
              <a:t>𝛽</a:t>
            </a:r>
          </a:p>
        </p:txBody>
      </p:sp>
      <p:sp>
        <p:nvSpPr>
          <p:cNvPr id="4" name="灯片编号占位符 3"/>
          <p:cNvSpPr>
            <a:spLocks noGrp="1"/>
          </p:cNvSpPr>
          <p:nvPr>
            <p:ph type="sldNum" sz="quarter" idx="12"/>
          </p:nvPr>
        </p:nvSpPr>
        <p:spPr/>
        <p:txBody>
          <a:bodyPr/>
          <a:lstStyle/>
          <a:p>
            <a:fld id="{A6A0E8F2-D4F6-47F1-B405-FD5164D3112D}" type="slidenum">
              <a:rPr lang="zh-CN" altLang="en-US" smtClean="0"/>
              <a:pPr/>
              <a:t>32</a:t>
            </a:fld>
            <a:endParaRPr lang="zh-CN" altLang="en-US"/>
          </a:p>
        </p:txBody>
      </p:sp>
      <p:pic>
        <p:nvPicPr>
          <p:cNvPr id="5" name="图片 4"/>
          <p:cNvPicPr>
            <a:picLocks noChangeAspect="1"/>
          </p:cNvPicPr>
          <p:nvPr/>
        </p:nvPicPr>
        <p:blipFill>
          <a:blip r:embed="rId3"/>
          <a:stretch>
            <a:fillRect/>
          </a:stretch>
        </p:blipFill>
        <p:spPr>
          <a:xfrm>
            <a:off x="0" y="1385142"/>
            <a:ext cx="9144000" cy="4729950"/>
          </a:xfrm>
          <a:prstGeom prst="rect">
            <a:avLst/>
          </a:prstGeom>
        </p:spPr>
      </p:pic>
      <mc:AlternateContent xmlns:mc="http://schemas.openxmlformats.org/markup-compatibility/2006">
        <mc:Choice xmlns:a14="http://schemas.microsoft.com/office/drawing/2010/main" xmlns="" Requires="a14">
          <p:sp>
            <p:nvSpPr>
              <p:cNvPr id="6" name="矩形 5"/>
              <p:cNvSpPr/>
              <p:nvPr/>
            </p:nvSpPr>
            <p:spPr>
              <a:xfrm>
                <a:off x="923827" y="3305669"/>
                <a:ext cx="7777113" cy="125690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buClr>
                    <a:srgbClr val="000080"/>
                  </a:buClr>
                  <a:buSzPct val="80000"/>
                </a:pPr>
                <a:r>
                  <a:rPr lang="en-US" altLang="zh-CN" sz="2400" dirty="0">
                    <a:solidFill>
                      <a:prstClr val="black"/>
                    </a:solidFill>
                    <a:latin typeface="Arial" panose="020B0604020202020204" pitchFamily="34" charset="0"/>
                    <a:cs typeface="Arial" panose="020B0604020202020204" pitchFamily="34" charset="0"/>
                  </a:rPr>
                  <a:t>the </a:t>
                </a:r>
                <a:r>
                  <a:rPr lang="en-US" altLang="zh-CN" sz="2400" dirty="0" err="1">
                    <a:solidFill>
                      <a:prstClr val="black"/>
                    </a:solidFill>
                    <a:latin typeface="Arial" panose="020B0604020202020204" pitchFamily="34" charset="0"/>
                    <a:cs typeface="Arial" panose="020B0604020202020204" pitchFamily="34" charset="0"/>
                  </a:rPr>
                  <a:t>PairAcc</a:t>
                </a:r>
                <a:r>
                  <a:rPr lang="en-US" altLang="zh-CN" sz="2400" dirty="0">
                    <a:solidFill>
                      <a:prstClr val="black"/>
                    </a:solidFill>
                    <a:latin typeface="Arial" panose="020B0604020202020204" pitchFamily="34" charset="0"/>
                    <a:cs typeface="Arial" panose="020B0604020202020204" pitchFamily="34" charset="0"/>
                  </a:rPr>
                  <a:t> changes gently, and the optimal </a:t>
                </a:r>
                <a:r>
                  <a:rPr lang="en-US" altLang="zh-CN" sz="2400" dirty="0" err="1">
                    <a:solidFill>
                      <a:prstClr val="black"/>
                    </a:solidFill>
                    <a:latin typeface="Arial" panose="020B0604020202020204" pitchFamily="34" charset="0"/>
                    <a:cs typeface="Arial" panose="020B0604020202020204" pitchFamily="34" charset="0"/>
                  </a:rPr>
                  <a:t>PairAcc</a:t>
                </a:r>
                <a:r>
                  <a:rPr lang="en-US" altLang="zh-CN" sz="2400" dirty="0">
                    <a:solidFill>
                      <a:prstClr val="black"/>
                    </a:solidFill>
                    <a:latin typeface="Arial" panose="020B0604020202020204" pitchFamily="34" charset="0"/>
                    <a:cs typeface="Arial" panose="020B0604020202020204" pitchFamily="34" charset="0"/>
                  </a:rPr>
                  <a:t> is obtained with in a single region.</a:t>
                </a:r>
              </a:p>
              <a:p>
                <a:pPr lvl="0">
                  <a:lnSpc>
                    <a:spcPct val="90000"/>
                  </a:lnSpc>
                  <a:spcBef>
                    <a:spcPts val="1000"/>
                  </a:spcBef>
                  <a:buClr>
                    <a:srgbClr val="000080"/>
                  </a:buClr>
                  <a:buSzPct val="80000"/>
                </a:pPr>
                <a:r>
                  <a:rPr lang="en-US" altLang="zh-CN" sz="2400" dirty="0">
                    <a:solidFill>
                      <a:srgbClr val="C00000"/>
                    </a:solidFill>
                    <a:latin typeface="Arial" panose="020B0604020202020204" pitchFamily="34" charset="0"/>
                    <a:cs typeface="Arial" panose="020B0604020202020204" pitchFamily="34" charset="0"/>
                  </a:rPr>
                  <a:t>SARank is very robust to parameters </a:t>
                </a:r>
                <a14:m>
                  <m:oMath xmlns:m="http://schemas.openxmlformats.org/officeDocument/2006/math">
                    <m:r>
                      <a:rPr lang="zh-CN" altLang="en-US" sz="2400" i="1" smtClean="0">
                        <a:solidFill>
                          <a:srgbClr val="C00000"/>
                        </a:solidFill>
                        <a:latin typeface="Cambria Math" panose="02040503050406030204" pitchFamily="18" charset="0"/>
                        <a:cs typeface="Arial" panose="020B0604020202020204" pitchFamily="34" charset="0"/>
                      </a:rPr>
                      <m:t>𝛼</m:t>
                    </m:r>
                  </m:oMath>
                </a14:m>
                <a:r>
                  <a:rPr lang="zh-CN" altLang="en-US" sz="2400" dirty="0">
                    <a:solidFill>
                      <a:srgbClr val="C00000"/>
                    </a:solidFill>
                    <a:latin typeface="Arial" panose="020B0604020202020204" pitchFamily="34" charset="0"/>
                    <a:cs typeface="Arial" panose="020B0604020202020204" pitchFamily="34" charset="0"/>
                  </a:rPr>
                  <a:t/>
                </a:r>
                <a:r>
                  <a:rPr lang="en-US" altLang="zh-CN" sz="2400" dirty="0">
                    <a:solidFill>
                      <a:srgbClr val="C00000"/>
                    </a:solidFill>
                    <a:latin typeface="Arial" panose="020B0604020202020204" pitchFamily="34" charset="0"/>
                    <a:cs typeface="Arial" panose="020B0604020202020204" pitchFamily="34" charset="0"/>
                  </a:rPr>
                  <a:t>and </a:t>
                </a:r>
                <a14:m>
                  <m:oMath xmlns:m="http://schemas.openxmlformats.org/officeDocument/2006/math">
                    <m:r>
                      <a:rPr lang="zh-CN" altLang="en-US" sz="2400" i="1" smtClean="0">
                        <a:solidFill>
                          <a:srgbClr val="C00000"/>
                        </a:solidFill>
                        <a:latin typeface="Cambria Math" panose="02040503050406030204" pitchFamily="18" charset="0"/>
                        <a:cs typeface="Arial" panose="020B0604020202020204" pitchFamily="34" charset="0"/>
                      </a:rPr>
                      <m:t>𝛽</m:t>
                    </m:r>
                  </m:oMath>
                </a14:m>
                <a:r>
                  <a:rPr lang="en-US" altLang="zh-CN" sz="2400" dirty="0">
                    <a:solidFill>
                      <a:srgbClr val="C00000"/>
                    </a:solidFill>
                    <a:latin typeface="Arial" panose="020B0604020202020204" pitchFamily="34" charset="0"/>
                    <a:cs typeface="Arial" panose="020B0604020202020204" pitchFamily="34" charset="0"/>
                  </a:rPr>
                  <a:t>.</a:t>
                </a:r>
                <a:endParaRPr lang="zh-CN" altLang="en-US" sz="2400" dirty="0">
                  <a:solidFill>
                    <a:srgbClr val="C00000"/>
                  </a:solidFill>
                  <a:latin typeface="Arial" panose="020B0604020202020204" pitchFamily="34" charset="0"/>
                  <a:cs typeface="Arial" panose="020B0604020202020204" pitchFamily="34" charset="0"/>
                </a:endParaRPr>
              </a:p>
            </p:txBody>
          </p:sp>
        </mc:Choice>
        <mc:Fallback>
          <p:sp>
            <p:nvSpPr>
              <p:cNvPr id="6" name="矩形 5"/>
              <p:cNvSpPr>
                <a:spLocks noRot="1" noChangeAspect="1" noMove="1" noResize="1" noEditPoints="1" noAdjustHandles="1" noChangeArrowheads="1" noChangeShapeType="1" noTextEdit="1"/>
              </p:cNvSpPr>
              <p:nvPr/>
            </p:nvSpPr>
            <p:spPr>
              <a:xfrm>
                <a:off x="923827" y="3305669"/>
                <a:ext cx="7777113" cy="1256904"/>
              </a:xfrm>
              <a:prstGeom prst="rect">
                <a:avLst/>
              </a:prstGeom>
              <a:blipFill>
                <a:blip r:embed="rId4"/>
                <a:stretch>
                  <a:fillRect l="-1175" t="-3846" b="-86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349350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9151" y="111903"/>
            <a:ext cx="8834509" cy="771676"/>
          </a:xfrm>
        </p:spPr>
        <p:txBody>
          <a:bodyPr>
            <a:normAutofit fontScale="90000"/>
          </a:bodyPr>
          <a:lstStyle/>
          <a:p>
            <a:r>
              <a:rPr lang="en-US" altLang="zh-CN" dirty="0" err="1"/>
              <a:t>SARank</a:t>
            </a:r>
            <a:r>
              <a:rPr lang="en-US" altLang="zh-CN" dirty="0"/>
              <a:t> vs. </a:t>
            </a:r>
            <a:r>
              <a:rPr lang="en-US" altLang="zh-CN" dirty="0" err="1"/>
              <a:t>DRank</a:t>
            </a:r>
            <a:r>
              <a:rPr lang="en-US" altLang="zh-CN" dirty="0"/>
              <a:t>(exponentially decay directly)</a:t>
            </a:r>
            <a:endParaRPr lang="zh-CN" altLang="en-US" dirty="0"/>
          </a:p>
        </p:txBody>
      </p:sp>
      <p:sp>
        <p:nvSpPr>
          <p:cNvPr id="4" name="灯片编号占位符 3"/>
          <p:cNvSpPr>
            <a:spLocks noGrp="1"/>
          </p:cNvSpPr>
          <p:nvPr>
            <p:ph type="sldNum" sz="quarter" idx="12"/>
          </p:nvPr>
        </p:nvSpPr>
        <p:spPr/>
        <p:txBody>
          <a:bodyPr/>
          <a:lstStyle/>
          <a:p>
            <a:fld id="{A6A0E8F2-D4F6-47F1-B405-FD5164D3112D}" type="slidenum">
              <a:rPr lang="zh-CN" altLang="en-US" smtClean="0"/>
              <a:pPr/>
              <a:t>33</a:t>
            </a:fld>
            <a:endParaRPr lang="zh-CN" altLang="en-US"/>
          </a:p>
        </p:txBody>
      </p:sp>
      <p:pic>
        <p:nvPicPr>
          <p:cNvPr id="6" name="图片 5"/>
          <p:cNvPicPr>
            <a:picLocks noChangeAspect="1"/>
          </p:cNvPicPr>
          <p:nvPr/>
        </p:nvPicPr>
        <p:blipFill>
          <a:blip r:embed="rId3"/>
          <a:stretch>
            <a:fillRect/>
          </a:stretch>
        </p:blipFill>
        <p:spPr>
          <a:xfrm>
            <a:off x="790071" y="769482"/>
            <a:ext cx="3645347" cy="2015930"/>
          </a:xfrm>
          <a:prstGeom prst="rect">
            <a:avLst/>
          </a:prstGeom>
        </p:spPr>
      </p:pic>
      <p:pic>
        <p:nvPicPr>
          <p:cNvPr id="7" name="图片 6"/>
          <p:cNvPicPr>
            <a:picLocks noChangeAspect="1"/>
          </p:cNvPicPr>
          <p:nvPr/>
        </p:nvPicPr>
        <p:blipFill>
          <a:blip r:embed="rId4"/>
          <a:stretch>
            <a:fillRect/>
          </a:stretch>
        </p:blipFill>
        <p:spPr>
          <a:xfrm>
            <a:off x="4706904" y="769483"/>
            <a:ext cx="3631693" cy="2015930"/>
          </a:xfrm>
          <a:prstGeom prst="rect">
            <a:avLst/>
          </a:prstGeom>
        </p:spPr>
      </p:pic>
      <p:pic>
        <p:nvPicPr>
          <p:cNvPr id="8" name="图片 7"/>
          <p:cNvPicPr>
            <a:picLocks noChangeAspect="1"/>
          </p:cNvPicPr>
          <p:nvPr/>
        </p:nvPicPr>
        <p:blipFill>
          <a:blip r:embed="rId5"/>
          <a:stretch>
            <a:fillRect/>
          </a:stretch>
        </p:blipFill>
        <p:spPr>
          <a:xfrm>
            <a:off x="790072" y="2785412"/>
            <a:ext cx="3641054" cy="2013556"/>
          </a:xfrm>
          <a:prstGeom prst="rect">
            <a:avLst/>
          </a:prstGeom>
        </p:spPr>
      </p:pic>
      <p:pic>
        <p:nvPicPr>
          <p:cNvPr id="9" name="图片 8"/>
          <p:cNvPicPr>
            <a:picLocks noChangeAspect="1"/>
          </p:cNvPicPr>
          <p:nvPr/>
        </p:nvPicPr>
        <p:blipFill>
          <a:blip r:embed="rId6"/>
          <a:stretch>
            <a:fillRect/>
          </a:stretch>
        </p:blipFill>
        <p:spPr>
          <a:xfrm>
            <a:off x="4706904" y="2785412"/>
            <a:ext cx="3641054" cy="2013556"/>
          </a:xfrm>
          <a:prstGeom prst="rect">
            <a:avLst/>
          </a:prstGeom>
        </p:spPr>
      </p:pic>
      <p:pic>
        <p:nvPicPr>
          <p:cNvPr id="10" name="图片 9"/>
          <p:cNvPicPr>
            <a:picLocks noChangeAspect="1"/>
          </p:cNvPicPr>
          <p:nvPr/>
        </p:nvPicPr>
        <p:blipFill>
          <a:blip r:embed="rId7"/>
          <a:stretch>
            <a:fillRect/>
          </a:stretch>
        </p:blipFill>
        <p:spPr>
          <a:xfrm>
            <a:off x="785780" y="4801341"/>
            <a:ext cx="3645346" cy="2015929"/>
          </a:xfrm>
          <a:prstGeom prst="rect">
            <a:avLst/>
          </a:prstGeom>
        </p:spPr>
      </p:pic>
      <p:pic>
        <p:nvPicPr>
          <p:cNvPr id="11" name="图片 10"/>
          <p:cNvPicPr>
            <a:picLocks noChangeAspect="1"/>
          </p:cNvPicPr>
          <p:nvPr/>
        </p:nvPicPr>
        <p:blipFill>
          <a:blip r:embed="rId8"/>
          <a:stretch>
            <a:fillRect/>
          </a:stretch>
        </p:blipFill>
        <p:spPr>
          <a:xfrm>
            <a:off x="4706905" y="4798969"/>
            <a:ext cx="3649636" cy="2018302"/>
          </a:xfrm>
          <a:prstGeom prst="rect">
            <a:avLst/>
          </a:prstGeom>
        </p:spPr>
      </p:pic>
      <p:sp>
        <p:nvSpPr>
          <p:cNvPr id="12" name="矩形 11"/>
          <p:cNvSpPr/>
          <p:nvPr/>
        </p:nvSpPr>
        <p:spPr>
          <a:xfrm>
            <a:off x="414997" y="3584029"/>
            <a:ext cx="8159261" cy="53591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TWPR </a:t>
            </a:r>
            <a:r>
              <a:rPr lang="en-US" altLang="zh-CN" sz="2400" dirty="0">
                <a:solidFill>
                  <a:srgbClr val="C00000"/>
                </a:solidFill>
                <a:latin typeface="Arial" panose="020B0604020202020204" pitchFamily="34" charset="0"/>
                <a:cs typeface="Arial" panose="020B0604020202020204" pitchFamily="34" charset="0"/>
              </a:rPr>
              <a:t>generally ranks better</a:t>
            </a:r>
            <a:r>
              <a:rPr lang="en-US" altLang="zh-CN" sz="2400" dirty="0">
                <a:solidFill>
                  <a:schemeClr val="tx1"/>
                </a:solidFill>
                <a:latin typeface="Arial" panose="020B0604020202020204" pitchFamily="34" charset="0"/>
                <a:cs typeface="Arial" panose="020B0604020202020204" pitchFamily="34" charset="0"/>
              </a:rPr>
              <a:t> than directly decaying</a:t>
            </a:r>
            <a:endParaRPr lang="zh-CN" alt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2020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1"/>
          <p:cNvSpPr>
            <a:spLocks noGrp="1"/>
          </p:cNvSpPr>
          <p:nvPr>
            <p:ph type="title"/>
          </p:nvPr>
        </p:nvSpPr>
        <p:spPr/>
        <p:txBody>
          <a:bodyPr>
            <a:normAutofit/>
          </a:bodyPr>
          <a:lstStyle/>
          <a:p>
            <a:r>
              <a:rPr lang="en-US" altLang="zh-CN" dirty="0"/>
              <a:t>Outline</a:t>
            </a:r>
            <a:endParaRPr lang="zh-CN" altLang="en-US" dirty="0"/>
          </a:p>
        </p:txBody>
      </p:sp>
      <p:sp>
        <p:nvSpPr>
          <p:cNvPr id="2" name="内容占位符 1"/>
          <p:cNvSpPr>
            <a:spLocks noGrp="1"/>
          </p:cNvSpPr>
          <p:nvPr>
            <p:ph idx="1"/>
          </p:nvPr>
        </p:nvSpPr>
        <p:spPr>
          <a:xfrm>
            <a:off x="239151" y="883579"/>
            <a:ext cx="8637563" cy="5770440"/>
          </a:xfrm>
        </p:spPr>
        <p:txBody>
          <a:bodyPr/>
          <a:lstStyle/>
          <a:p>
            <a:pPr>
              <a:lnSpc>
                <a:spcPct val="100000"/>
              </a:lnSpc>
            </a:pPr>
            <a:r>
              <a:rPr lang="en-US" altLang="zh-CN" dirty="0"/>
              <a:t>Ranking Model</a:t>
            </a:r>
          </a:p>
          <a:p>
            <a:pPr lvl="1">
              <a:lnSpc>
                <a:spcPct val="100000"/>
              </a:lnSpc>
            </a:pPr>
            <a:r>
              <a:rPr lang="en-US" altLang="zh-CN" dirty="0">
                <a:solidFill>
                  <a:srgbClr val="C00000"/>
                </a:solidFill>
              </a:rPr>
              <a:t>Our Time Weighted PageRank</a:t>
            </a:r>
          </a:p>
          <a:p>
            <a:pPr lvl="1">
              <a:lnSpc>
                <a:spcPct val="150000"/>
              </a:lnSpc>
            </a:pPr>
            <a:r>
              <a:rPr lang="en-US" altLang="zh-CN" dirty="0"/>
              <a:t>Ranking with Importance Assembling</a:t>
            </a:r>
          </a:p>
          <a:p>
            <a:pPr>
              <a:lnSpc>
                <a:spcPct val="100000"/>
              </a:lnSpc>
            </a:pPr>
            <a:r>
              <a:rPr lang="en-US" altLang="zh-CN" dirty="0"/>
              <a:t>Ranking Computation</a:t>
            </a:r>
          </a:p>
          <a:p>
            <a:pPr>
              <a:lnSpc>
                <a:spcPct val="100000"/>
              </a:lnSpc>
            </a:pPr>
            <a:r>
              <a:rPr lang="en-US" altLang="zh-CN" dirty="0"/>
              <a:t>Dynamic Ranking Computation</a:t>
            </a:r>
          </a:p>
          <a:p>
            <a:pPr>
              <a:lnSpc>
                <a:spcPct val="100000"/>
              </a:lnSpc>
            </a:pPr>
            <a:r>
              <a:rPr lang="en-US" altLang="zh-CN" dirty="0"/>
              <a:t>Experimental Study</a:t>
            </a:r>
          </a:p>
          <a:p>
            <a:pPr>
              <a:lnSpc>
                <a:spcPct val="100000"/>
              </a:lnSpc>
            </a:pPr>
            <a:r>
              <a:rPr lang="en-US" altLang="zh-CN" dirty="0"/>
              <a:t>Summary</a:t>
            </a:r>
            <a:endParaRPr lang="zh-CN" altLang="en-US" dirty="0"/>
          </a:p>
        </p:txBody>
      </p:sp>
      <p:sp>
        <p:nvSpPr>
          <p:cNvPr id="4" name="灯片编号占位符 3"/>
          <p:cNvSpPr>
            <a:spLocks noGrp="1"/>
          </p:cNvSpPr>
          <p:nvPr>
            <p:ph type="sldNum" sz="quarter" idx="12"/>
          </p:nvPr>
        </p:nvSpPr>
        <p:spPr/>
        <p:txBody>
          <a:bodyPr/>
          <a:lstStyle/>
          <a:p>
            <a:fld id="{A6A0E8F2-D4F6-47F1-B405-FD5164D3112D}" type="slidenum">
              <a:rPr lang="zh-CN" altLang="en-US" smtClean="0"/>
              <a:pPr/>
              <a:t>4</a:t>
            </a:fld>
            <a:endParaRPr lang="zh-CN" altLang="en-US" dirty="0"/>
          </a:p>
        </p:txBody>
      </p:sp>
    </p:spTree>
    <p:extLst>
      <p:ext uri="{BB962C8B-B14F-4D97-AF65-F5344CB8AC3E}">
        <p14:creationId xmlns:p14="http://schemas.microsoft.com/office/powerpoint/2010/main" xmlns="" val="681181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Why Weighted PageRank?</a:t>
            </a:r>
            <a:endParaRPr lang="zh-CN" altLang="en-US" dirty="0"/>
          </a:p>
        </p:txBody>
      </p:sp>
      <p:sp>
        <p:nvSpPr>
          <p:cNvPr id="3" name="内容占位符 2"/>
          <p:cNvSpPr>
            <a:spLocks noGrp="1"/>
          </p:cNvSpPr>
          <p:nvPr>
            <p:ph idx="1"/>
          </p:nvPr>
        </p:nvSpPr>
        <p:spPr>
          <a:xfrm>
            <a:off x="267286" y="883578"/>
            <a:ext cx="8546625" cy="3929788"/>
          </a:xfrm>
        </p:spPr>
        <p:txBody>
          <a:bodyPr>
            <a:normAutofit/>
          </a:bodyPr>
          <a:lstStyle/>
          <a:p>
            <a:r>
              <a:rPr lang="en-US" altLang="zh-CN" dirty="0"/>
              <a:t>Traditional PageRank</a:t>
            </a:r>
          </a:p>
          <a:p>
            <a:pPr lvl="1"/>
            <a:r>
              <a:rPr lang="en-US" altLang="zh-CN" dirty="0"/>
              <a:t>Assumption of equally propagating</a:t>
            </a:r>
          </a:p>
          <a:p>
            <a:pPr lvl="2"/>
            <a:r>
              <a:rPr lang="en-US" altLang="zh-CN" dirty="0"/>
              <a:t>Articles are </a:t>
            </a:r>
            <a:r>
              <a:rPr lang="en-US" altLang="zh-CN" dirty="0">
                <a:solidFill>
                  <a:srgbClr val="C00000"/>
                </a:solidFill>
              </a:rPr>
              <a:t>equally influenced</a:t>
            </a:r>
            <a:r>
              <a:rPr lang="en-US" altLang="zh-CN" dirty="0"/>
              <a:t> by references</a:t>
            </a:r>
          </a:p>
          <a:p>
            <a:pPr lvl="1"/>
            <a:r>
              <a:rPr lang="en-US" altLang="zh-CN" sz="2400" dirty="0">
                <a:solidFill>
                  <a:srgbClr val="C00000"/>
                </a:solidFill>
              </a:rPr>
              <a:t>Bias:</a:t>
            </a:r>
            <a:r>
              <a:rPr lang="en-US" altLang="zh-CN" sz="2400" dirty="0"/>
              <a:t> favor older articles while underestimate new ones</a:t>
            </a:r>
          </a:p>
          <a:p>
            <a:endParaRPr lang="en-US" altLang="zh-CN" sz="1100" dirty="0">
              <a:solidFill>
                <a:srgbClr val="C00000"/>
              </a:solidFill>
            </a:endParaRPr>
          </a:p>
          <a:p>
            <a:r>
              <a:rPr lang="en-US" altLang="zh-CN" sz="2400" dirty="0">
                <a:solidFill>
                  <a:srgbClr val="C00000"/>
                </a:solidFill>
              </a:rPr>
              <a:t>Not all citations are equal</a:t>
            </a:r>
            <a:r>
              <a:rPr lang="en-US" altLang="zh-CN" sz="2000" baseline="30000" dirty="0"/>
              <a:t> [Valenzuela et al. 2015]</a:t>
            </a:r>
          </a:p>
          <a:p>
            <a:pPr lvl="1"/>
            <a:r>
              <a:rPr lang="en-US" altLang="zh-CN" dirty="0"/>
              <a:t>Different articles typically have different impacts</a:t>
            </a:r>
          </a:p>
          <a:p>
            <a:endParaRPr lang="en-US" altLang="zh-CN" sz="1100" dirty="0"/>
          </a:p>
          <a:p>
            <a:r>
              <a:rPr lang="en-US" altLang="zh-CN" dirty="0"/>
              <a:t>Weighted PageRank</a:t>
            </a:r>
          </a:p>
          <a:p>
            <a:pPr lvl="1"/>
            <a:r>
              <a:rPr lang="en-US" altLang="zh-CN" dirty="0"/>
              <a:t>Key: </a:t>
            </a:r>
            <a:r>
              <a:rPr lang="en-US" altLang="zh-CN" dirty="0">
                <a:solidFill>
                  <a:srgbClr val="C00000"/>
                </a:solidFill>
              </a:rPr>
              <a:t>how to determine the weights</a:t>
            </a:r>
            <a:r>
              <a:rPr lang="en-US" altLang="zh-CN" dirty="0"/>
              <a:t> (differentiate impacts)</a:t>
            </a:r>
          </a:p>
          <a:p>
            <a:pPr marL="325800" lvl="2" indent="0">
              <a:spcBef>
                <a:spcPts val="1000"/>
              </a:spcBef>
              <a:buSzPct val="80000"/>
              <a:buNone/>
            </a:pPr>
            <a:endParaRPr lang="en-US" altLang="zh-CN" dirty="0"/>
          </a:p>
          <a:p>
            <a:pPr marL="228600" lvl="1" indent="-360000">
              <a:spcBef>
                <a:spcPts val="1000"/>
              </a:spcBef>
              <a:buSzPct val="80000"/>
              <a:buFont typeface="Wingdings" pitchFamily="2" charset="2"/>
              <a:buChar char="Ø"/>
            </a:pPr>
            <a:endParaRPr lang="en-US" altLang="zh-CN" sz="2400" baseline="30000" dirty="0"/>
          </a:p>
        </p:txBody>
      </p:sp>
      <p:sp>
        <p:nvSpPr>
          <p:cNvPr id="4" name="灯片编号占位符 3"/>
          <p:cNvSpPr>
            <a:spLocks noGrp="1"/>
          </p:cNvSpPr>
          <p:nvPr>
            <p:ph type="sldNum" sz="quarter" idx="12"/>
          </p:nvPr>
        </p:nvSpPr>
        <p:spPr/>
        <p:txBody>
          <a:bodyPr/>
          <a:lstStyle/>
          <a:p>
            <a:fld id="{A6A0E8F2-D4F6-47F1-B405-FD5164D3112D}" type="slidenum">
              <a:rPr lang="zh-CN" altLang="en-US" smtClean="0"/>
              <a:pPr/>
              <a:t>5</a:t>
            </a:fld>
            <a:endParaRPr lang="zh-CN" altLang="en-US" dirty="0"/>
          </a:p>
        </p:txBody>
      </p:sp>
      <p:sp>
        <p:nvSpPr>
          <p:cNvPr id="7" name="文本框 6"/>
          <p:cNvSpPr txBox="1"/>
          <p:nvPr/>
        </p:nvSpPr>
        <p:spPr>
          <a:xfrm>
            <a:off x="-6535" y="6550223"/>
            <a:ext cx="8637562" cy="307777"/>
          </a:xfrm>
          <a:prstGeom prst="rect">
            <a:avLst/>
          </a:prstGeom>
          <a:noFill/>
        </p:spPr>
        <p:txBody>
          <a:bodyPr wrap="square" rtlCol="0">
            <a:spAutoFit/>
          </a:bodyPr>
          <a:lstStyle/>
          <a:p>
            <a:r>
              <a:rPr lang="en-US" altLang="zh-CN" sz="1400" dirty="0"/>
              <a:t>M. Valenzuela, V. Ha and O. </a:t>
            </a:r>
            <a:r>
              <a:rPr lang="en-US" altLang="zh-CN" sz="1400" dirty="0" err="1"/>
              <a:t>Etzioni</a:t>
            </a:r>
            <a:r>
              <a:rPr lang="en-US" altLang="zh-CN" sz="1400" dirty="0"/>
              <a:t>. Identifying Meaningful Citations. In AAAI Workshop, 2015.</a:t>
            </a:r>
            <a:endParaRPr lang="zh-CN" altLang="en-US" sz="1400" dirty="0"/>
          </a:p>
        </p:txBody>
      </p:sp>
      <p:cxnSp>
        <p:nvCxnSpPr>
          <p:cNvPr id="8" name="直接连接符 7"/>
          <p:cNvCxnSpPr/>
          <p:nvPr/>
        </p:nvCxnSpPr>
        <p:spPr>
          <a:xfrm>
            <a:off x="0" y="6550223"/>
            <a:ext cx="914400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81818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Intuitions of Impacts of Articles</a:t>
            </a:r>
          </a:p>
        </p:txBody>
      </p:sp>
      <p:sp>
        <p:nvSpPr>
          <p:cNvPr id="3" name="内容占位符 2"/>
          <p:cNvSpPr>
            <a:spLocks noGrp="1"/>
          </p:cNvSpPr>
          <p:nvPr>
            <p:ph idx="1"/>
          </p:nvPr>
        </p:nvSpPr>
        <p:spPr>
          <a:xfrm>
            <a:off x="267286" y="883580"/>
            <a:ext cx="8609428" cy="5770440"/>
          </a:xfrm>
        </p:spPr>
        <p:txBody>
          <a:bodyPr/>
          <a:lstStyle/>
          <a:p>
            <a:r>
              <a:rPr lang="en-US" altLang="zh-CN" dirty="0">
                <a:solidFill>
                  <a:srgbClr val="C00000"/>
                </a:solidFill>
              </a:rPr>
              <a:t>Time decaying</a:t>
            </a:r>
          </a:p>
          <a:p>
            <a:endParaRPr lang="en-US" altLang="zh-CN" dirty="0">
              <a:solidFill>
                <a:srgbClr val="C00000"/>
              </a:solidFill>
            </a:endParaRPr>
          </a:p>
          <a:p>
            <a:endParaRPr lang="en-US" altLang="zh-CN" dirty="0">
              <a:solidFill>
                <a:srgbClr val="C00000"/>
              </a:solidFill>
            </a:endParaRPr>
          </a:p>
          <a:p>
            <a:endParaRPr lang="en-US" altLang="zh-CN" dirty="0">
              <a:solidFill>
                <a:srgbClr val="C00000"/>
              </a:solidFill>
            </a:endParaRPr>
          </a:p>
          <a:p>
            <a:endParaRPr lang="en-US" altLang="zh-CN" dirty="0">
              <a:solidFill>
                <a:srgbClr val="C00000"/>
              </a:solidFill>
            </a:endParaRPr>
          </a:p>
          <a:p>
            <a:endParaRPr lang="en-US" altLang="zh-CN" dirty="0"/>
          </a:p>
          <a:p>
            <a:r>
              <a:rPr lang="en-US" altLang="zh-CN" dirty="0"/>
              <a:t>Most previous work simply decays exponentially</a:t>
            </a:r>
            <a:r>
              <a:rPr lang="en-US" altLang="zh-CN" sz="2400" baseline="30000" dirty="0"/>
              <a:t> [1-4]</a:t>
            </a:r>
          </a:p>
          <a:p>
            <a:endParaRPr lang="en-US" altLang="zh-CN" dirty="0"/>
          </a:p>
        </p:txBody>
      </p:sp>
      <p:sp>
        <p:nvSpPr>
          <p:cNvPr id="4" name="灯片编号占位符 3"/>
          <p:cNvSpPr>
            <a:spLocks noGrp="1"/>
          </p:cNvSpPr>
          <p:nvPr>
            <p:ph type="sldNum" sz="quarter" idx="12"/>
          </p:nvPr>
        </p:nvSpPr>
        <p:spPr/>
        <p:txBody>
          <a:bodyPr/>
          <a:lstStyle/>
          <a:p>
            <a:fld id="{A6A0E8F2-D4F6-47F1-B405-FD5164D3112D}" type="slidenum">
              <a:rPr lang="zh-CN" altLang="en-US" smtClean="0"/>
              <a:pPr/>
              <a:t>6</a:t>
            </a:fld>
            <a:endParaRPr lang="zh-CN" altLang="en-US"/>
          </a:p>
        </p:txBody>
      </p:sp>
      <p:pic>
        <p:nvPicPr>
          <p:cNvPr id="6" name="图片 5"/>
          <p:cNvPicPr>
            <a:picLocks noChangeAspect="1"/>
          </p:cNvPicPr>
          <p:nvPr/>
        </p:nvPicPr>
        <p:blipFill>
          <a:blip r:embed="rId3"/>
          <a:stretch>
            <a:fillRect/>
          </a:stretch>
        </p:blipFill>
        <p:spPr>
          <a:xfrm>
            <a:off x="1597079" y="1471711"/>
            <a:ext cx="5607866" cy="2317300"/>
          </a:xfrm>
          <a:prstGeom prst="rect">
            <a:avLst/>
          </a:prstGeom>
        </p:spPr>
      </p:pic>
      <p:sp>
        <p:nvSpPr>
          <p:cNvPr id="7" name="矩形 6">
            <a:extLst>
              <a:ext uri="{FF2B5EF4-FFF2-40B4-BE49-F238E27FC236}">
                <a16:creationId xmlns:a16="http://schemas.microsoft.com/office/drawing/2014/main" xmlns="" id="{12BFBF09-09FA-4F29-96E7-6A66A635542B}"/>
              </a:ext>
            </a:extLst>
          </p:cNvPr>
          <p:cNvSpPr/>
          <p:nvPr/>
        </p:nvSpPr>
        <p:spPr>
          <a:xfrm>
            <a:off x="1466055" y="4472316"/>
            <a:ext cx="6169686" cy="9090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C00000"/>
                </a:solidFill>
                <a:latin typeface="Arial" panose="020B0604020202020204" pitchFamily="34" charset="0"/>
                <a:cs typeface="Arial" panose="020B0604020202020204" pitchFamily="34" charset="0"/>
              </a:rPr>
              <a:t>When to decay?</a:t>
            </a:r>
          </a:p>
        </p:txBody>
      </p:sp>
      <p:sp>
        <p:nvSpPr>
          <p:cNvPr id="8" name="文本框 7"/>
          <p:cNvSpPr txBox="1"/>
          <p:nvPr/>
        </p:nvSpPr>
        <p:spPr>
          <a:xfrm>
            <a:off x="70340" y="5768220"/>
            <a:ext cx="9003320" cy="1169551"/>
          </a:xfrm>
          <a:prstGeom prst="rect">
            <a:avLst/>
          </a:prstGeom>
          <a:noFill/>
        </p:spPr>
        <p:txBody>
          <a:bodyPr wrap="square" rtlCol="0">
            <a:spAutoFit/>
          </a:bodyPr>
          <a:lstStyle/>
          <a:p>
            <a:r>
              <a:rPr lang="en-US" altLang="zh-CN" sz="1400" dirty="0"/>
              <a:t>[1] X. Li, B. Liu and P. Yu. Time sensitive ranking with application to publication search. In ICDM, 2008.</a:t>
            </a:r>
          </a:p>
          <a:p>
            <a:r>
              <a:rPr lang="en-US" altLang="zh-CN" sz="1400" dirty="0"/>
              <a:t>[2] Y. Wang et al. Ranking scientific articles by exploiting citations, authors, journals and time information. In AAAI, 2013.</a:t>
            </a:r>
          </a:p>
          <a:p>
            <a:r>
              <a:rPr lang="en-US" altLang="zh-CN" sz="1400" dirty="0"/>
              <a:t>[3] H. </a:t>
            </a:r>
            <a:r>
              <a:rPr lang="en-US" altLang="zh-CN" sz="1400" dirty="0" err="1"/>
              <a:t>Sayyadi</a:t>
            </a:r>
            <a:r>
              <a:rPr lang="en-US" altLang="zh-CN" sz="1400" dirty="0"/>
              <a:t> and L. </a:t>
            </a:r>
            <a:r>
              <a:rPr lang="en-US" altLang="zh-CN" sz="1400" dirty="0" err="1"/>
              <a:t>Getoor</a:t>
            </a:r>
            <a:r>
              <a:rPr lang="en-US" altLang="zh-CN" sz="1400" dirty="0"/>
              <a:t>. Future rank: Ranking scientific articles by predicting their future </a:t>
            </a:r>
            <a:r>
              <a:rPr lang="en-US" altLang="zh-CN" sz="1400" dirty="0" err="1"/>
              <a:t>pagerank</a:t>
            </a:r>
            <a:r>
              <a:rPr lang="en-US" altLang="zh-CN" sz="1400" dirty="0"/>
              <a:t>. In SDM, 2009.</a:t>
            </a:r>
          </a:p>
          <a:p>
            <a:r>
              <a:rPr lang="en-US" altLang="zh-CN" sz="1400" dirty="0"/>
              <a:t>[4] D. Walker et al. Ranking scientific publications using a model of network traffic. Journal of Statistical Mechanics: Theory and Experiment, 2007.</a:t>
            </a:r>
            <a:endParaRPr lang="zh-CN" altLang="en-US" sz="1400" dirty="0"/>
          </a:p>
        </p:txBody>
      </p:sp>
      <p:cxnSp>
        <p:nvCxnSpPr>
          <p:cNvPr id="9" name="直接连接符 8"/>
          <p:cNvCxnSpPr/>
          <p:nvPr/>
        </p:nvCxnSpPr>
        <p:spPr>
          <a:xfrm>
            <a:off x="0" y="5727794"/>
            <a:ext cx="914400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5171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When to Decay</a:t>
            </a:r>
            <a:endParaRPr lang="zh-CN" altLang="en-US" dirty="0"/>
          </a:p>
        </p:txBody>
      </p:sp>
      <p:sp>
        <p:nvSpPr>
          <p:cNvPr id="3" name="内容占位符 2"/>
          <p:cNvSpPr>
            <a:spLocks noGrp="1"/>
          </p:cNvSpPr>
          <p:nvPr>
            <p:ph idx="1"/>
          </p:nvPr>
        </p:nvSpPr>
        <p:spPr>
          <a:xfrm>
            <a:off x="267286" y="883580"/>
            <a:ext cx="8609428" cy="5770440"/>
          </a:xfrm>
        </p:spPr>
        <p:txBody>
          <a:bodyPr/>
          <a:lstStyle/>
          <a:p>
            <a:r>
              <a:rPr lang="en-US" altLang="zh-CN" dirty="0">
                <a:solidFill>
                  <a:srgbClr val="C00000"/>
                </a:solidFill>
              </a:rPr>
              <a:t>Different patterns</a:t>
            </a:r>
            <a:r>
              <a:rPr lang="en-US" altLang="zh-CN" dirty="0"/>
              <a:t> for different articles</a:t>
            </a:r>
            <a:r>
              <a:rPr lang="en-US" altLang="zh-CN" sz="2400" baseline="30000" dirty="0"/>
              <a:t> [Chakraborty et al. 2015]</a:t>
            </a:r>
          </a:p>
          <a:p>
            <a:pPr lvl="1"/>
            <a:r>
              <a:rPr lang="en-US" altLang="zh-CN" dirty="0"/>
              <a:t>Categorized by when articles reach their citation peaks</a:t>
            </a:r>
          </a:p>
          <a:p>
            <a:pPr lvl="1"/>
            <a:r>
              <a:rPr lang="en-US" altLang="zh-CN" dirty="0" err="1"/>
              <a:t>PeakInit</a:t>
            </a:r>
            <a:r>
              <a:rPr lang="en-US" altLang="zh-CN" dirty="0"/>
              <a:t>, </a:t>
            </a:r>
            <a:r>
              <a:rPr lang="en-US" altLang="zh-CN" dirty="0" err="1"/>
              <a:t>PeakMul</a:t>
            </a:r>
            <a:r>
              <a:rPr lang="en-US" altLang="zh-CN" dirty="0"/>
              <a:t>, </a:t>
            </a:r>
            <a:r>
              <a:rPr lang="en-US" altLang="zh-CN" dirty="0" err="1"/>
              <a:t>PeakLate</a:t>
            </a:r>
            <a:r>
              <a:rPr lang="en-US" altLang="zh-CN" dirty="0"/>
              <a:t>, </a:t>
            </a:r>
            <a:r>
              <a:rPr lang="en-US" altLang="zh-CN" dirty="0" err="1"/>
              <a:t>MonDec</a:t>
            </a:r>
            <a:r>
              <a:rPr lang="en-US" altLang="zh-CN" dirty="0"/>
              <a:t>, </a:t>
            </a:r>
            <a:r>
              <a:rPr lang="en-US" altLang="zh-CN" dirty="0" err="1"/>
              <a:t>MonIncr</a:t>
            </a:r>
            <a:r>
              <a:rPr lang="en-US" altLang="zh-CN" dirty="0"/>
              <a:t>, Other</a:t>
            </a:r>
          </a:p>
          <a:p>
            <a:endParaRPr lang="zh-CN" altLang="en-US" dirty="0"/>
          </a:p>
        </p:txBody>
      </p:sp>
      <p:sp>
        <p:nvSpPr>
          <p:cNvPr id="4" name="灯片编号占位符 3"/>
          <p:cNvSpPr>
            <a:spLocks noGrp="1"/>
          </p:cNvSpPr>
          <p:nvPr>
            <p:ph type="sldNum" sz="quarter" idx="12"/>
          </p:nvPr>
        </p:nvSpPr>
        <p:spPr/>
        <p:txBody>
          <a:bodyPr/>
          <a:lstStyle/>
          <a:p>
            <a:fld id="{A6A0E8F2-D4F6-47F1-B405-FD5164D3112D}" type="slidenum">
              <a:rPr lang="zh-CN" altLang="en-US" smtClean="0"/>
              <a:pPr/>
              <a:t>7</a:t>
            </a:fld>
            <a:endParaRPr lang="zh-CN" altLang="en-US"/>
          </a:p>
        </p:txBody>
      </p:sp>
      <p:sp>
        <p:nvSpPr>
          <p:cNvPr id="13" name="文本框 12"/>
          <p:cNvSpPr txBox="1"/>
          <p:nvPr/>
        </p:nvSpPr>
        <p:spPr>
          <a:xfrm>
            <a:off x="23611" y="6412429"/>
            <a:ext cx="8476078" cy="523220"/>
          </a:xfrm>
          <a:prstGeom prst="rect">
            <a:avLst/>
          </a:prstGeom>
          <a:noFill/>
        </p:spPr>
        <p:txBody>
          <a:bodyPr wrap="square" rtlCol="0">
            <a:spAutoFit/>
          </a:bodyPr>
          <a:lstStyle/>
          <a:p>
            <a:r>
              <a:rPr lang="en-US" altLang="zh-CN" sz="1400" dirty="0" err="1"/>
              <a:t>Tanmoy</a:t>
            </a:r>
            <a:r>
              <a:rPr lang="en-US" altLang="zh-CN" sz="1400" dirty="0"/>
              <a:t> Chakraborty, </a:t>
            </a:r>
            <a:r>
              <a:rPr lang="en-US" altLang="zh-CN" sz="1400" dirty="0" err="1"/>
              <a:t>Suhansanu</a:t>
            </a:r>
            <a:r>
              <a:rPr lang="en-US" altLang="zh-CN" sz="1400" dirty="0"/>
              <a:t> Kumar, </a:t>
            </a:r>
            <a:r>
              <a:rPr lang="en-US" altLang="zh-CN" sz="1400" dirty="0" err="1"/>
              <a:t>Pawan</a:t>
            </a:r>
            <a:r>
              <a:rPr lang="en-US" altLang="zh-CN" sz="1400" dirty="0"/>
              <a:t> Goyal, </a:t>
            </a:r>
            <a:r>
              <a:rPr lang="en-US" altLang="zh-CN" sz="1400" dirty="0" err="1"/>
              <a:t>Niloy</a:t>
            </a:r>
            <a:r>
              <a:rPr lang="en-US" altLang="zh-CN" sz="1400" dirty="0"/>
              <a:t> </a:t>
            </a:r>
            <a:r>
              <a:rPr lang="en-US" altLang="zh-CN" sz="1400" dirty="0" err="1"/>
              <a:t>Ganguly</a:t>
            </a:r>
            <a:r>
              <a:rPr lang="en-US" altLang="zh-CN" sz="1400" dirty="0"/>
              <a:t>, et al. On the categorization of scientific citation profiles in computer sciences. </a:t>
            </a:r>
            <a:r>
              <a:rPr lang="en-US" altLang="zh-CN" sz="1400" i="1" dirty="0" err="1"/>
              <a:t>Commun</a:t>
            </a:r>
            <a:r>
              <a:rPr lang="en-US" altLang="zh-CN" sz="1400" i="1" dirty="0"/>
              <a:t>. ACM</a:t>
            </a:r>
            <a:r>
              <a:rPr lang="en-US" altLang="zh-CN" sz="1400" dirty="0"/>
              <a:t> 2015.</a:t>
            </a:r>
            <a:endParaRPr lang="zh-CN" altLang="en-US" sz="1400" dirty="0"/>
          </a:p>
        </p:txBody>
      </p:sp>
      <p:cxnSp>
        <p:nvCxnSpPr>
          <p:cNvPr id="14" name="直接连接符 13"/>
          <p:cNvCxnSpPr/>
          <p:nvPr/>
        </p:nvCxnSpPr>
        <p:spPr>
          <a:xfrm>
            <a:off x="0" y="6445251"/>
            <a:ext cx="9144000" cy="0"/>
          </a:xfrm>
          <a:prstGeom prst="line">
            <a:avLst/>
          </a:prstGeom>
          <a:ln w="2857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29453" y="2510969"/>
            <a:ext cx="8685092" cy="2582281"/>
            <a:chOff x="229454" y="3064726"/>
            <a:chExt cx="8685092" cy="2582281"/>
          </a:xfrm>
        </p:grpSpPr>
        <p:sp>
          <p:nvSpPr>
            <p:cNvPr id="12" name="文本框 11"/>
            <p:cNvSpPr txBox="1"/>
            <p:nvPr/>
          </p:nvSpPr>
          <p:spPr>
            <a:xfrm>
              <a:off x="2173904" y="5308453"/>
              <a:ext cx="4753987" cy="338554"/>
            </a:xfrm>
            <a:prstGeom prst="rect">
              <a:avLst/>
            </a:prstGeom>
            <a:noFill/>
          </p:spPr>
          <p:txBody>
            <a:bodyPr wrap="square" rtlCol="0">
              <a:spAutoFit/>
            </a:bodyPr>
            <a:lstStyle/>
            <a:p>
              <a:pPr algn="ctr"/>
              <a:r>
                <a:rPr lang="en-US" altLang="zh-CN" sz="1600" b="1" dirty="0">
                  <a:solidFill>
                    <a:srgbClr val="002060"/>
                  </a:solidFill>
                  <a:latin typeface="Times New Roman" panose="02020603050405020304" pitchFamily="18" charset="0"/>
                  <a:cs typeface="Times New Roman" panose="02020603050405020304" pitchFamily="18" charset="0"/>
                </a:rPr>
                <a:t>Different Citation Patterns[Chakraborty et al. 2015]</a:t>
              </a:r>
              <a:endParaRPr lang="zh-CN" altLang="en-US" sz="1600" b="1" dirty="0">
                <a:solidFill>
                  <a:srgbClr val="002060"/>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229454" y="3064726"/>
              <a:ext cx="8685092" cy="2118905"/>
            </a:xfrm>
            <a:prstGeom prst="rect">
              <a:avLst/>
            </a:prstGeom>
          </p:spPr>
        </p:pic>
      </p:grpSp>
      <p:sp>
        <p:nvSpPr>
          <p:cNvPr id="16" name="矩形 15">
            <a:extLst>
              <a:ext uri="{FF2B5EF4-FFF2-40B4-BE49-F238E27FC236}">
                <a16:creationId xmlns:a16="http://schemas.microsoft.com/office/drawing/2014/main" xmlns="" id="{12BFBF09-09FA-4F29-96E7-6A66A635542B}"/>
              </a:ext>
            </a:extLst>
          </p:cNvPr>
          <p:cNvSpPr/>
          <p:nvPr/>
        </p:nvSpPr>
        <p:spPr>
          <a:xfrm>
            <a:off x="492368" y="5305395"/>
            <a:ext cx="8159261" cy="61663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C00000"/>
                </a:solidFill>
                <a:latin typeface="Arial" panose="020B0604020202020204" pitchFamily="34" charset="0"/>
                <a:cs typeface="Arial" panose="020B0604020202020204" pitchFamily="34" charset="0"/>
              </a:rPr>
              <a:t>Decaying only after the peak time of each individual article</a:t>
            </a:r>
          </a:p>
        </p:txBody>
      </p:sp>
    </p:spTree>
    <p:extLst>
      <p:ext uri="{BB962C8B-B14F-4D97-AF65-F5344CB8AC3E}">
        <p14:creationId xmlns:p14="http://schemas.microsoft.com/office/powerpoint/2010/main" xmlns="" val="789384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Our Time-Weighted PageRank</a:t>
            </a:r>
            <a:endParaRPr lang="zh-CN" altLang="en-US" dirty="0"/>
          </a:p>
        </p:txBody>
      </p:sp>
      <p:sp>
        <p:nvSpPr>
          <p:cNvPr id="3" name="内容占位符 2"/>
          <p:cNvSpPr>
            <a:spLocks noGrp="1"/>
          </p:cNvSpPr>
          <p:nvPr>
            <p:ph idx="1"/>
          </p:nvPr>
        </p:nvSpPr>
        <p:spPr>
          <a:xfrm>
            <a:off x="90152" y="883579"/>
            <a:ext cx="8983508" cy="571171"/>
          </a:xfrm>
        </p:spPr>
        <p:txBody>
          <a:bodyPr>
            <a:normAutofit/>
          </a:bodyPr>
          <a:lstStyle/>
          <a:p>
            <a:r>
              <a:rPr lang="en-US" altLang="zh-CN" dirty="0">
                <a:solidFill>
                  <a:srgbClr val="C00000"/>
                </a:solidFill>
              </a:rPr>
              <a:t>Importance propagation based on time-weighted impacts</a:t>
            </a:r>
          </a:p>
        </p:txBody>
      </p:sp>
      <p:sp>
        <p:nvSpPr>
          <p:cNvPr id="4" name="灯片编号占位符 3"/>
          <p:cNvSpPr>
            <a:spLocks noGrp="1"/>
          </p:cNvSpPr>
          <p:nvPr>
            <p:ph type="sldNum" sz="quarter" idx="12"/>
          </p:nvPr>
        </p:nvSpPr>
        <p:spPr/>
        <p:txBody>
          <a:bodyPr/>
          <a:lstStyle/>
          <a:p>
            <a:fld id="{A6A0E8F2-D4F6-47F1-B405-FD5164D3112D}" type="slidenum">
              <a:rPr lang="zh-CN" altLang="en-US" smtClean="0"/>
              <a:pPr/>
              <a:t>8</a:t>
            </a:fld>
            <a:endParaRPr lang="zh-CN" altLang="en-US"/>
          </a:p>
        </p:txBody>
      </p:sp>
      <p:sp>
        <p:nvSpPr>
          <p:cNvPr id="5" name="文本框 4"/>
          <p:cNvSpPr txBox="1"/>
          <p:nvPr/>
        </p:nvSpPr>
        <p:spPr>
          <a:xfrm>
            <a:off x="90152" y="4793770"/>
            <a:ext cx="8758427" cy="1190069"/>
          </a:xfrm>
          <a:prstGeom prst="rect">
            <a:avLst/>
          </a:prstGeom>
          <a:noFill/>
        </p:spPr>
        <p:txBody>
          <a:bodyPr wrap="square" rtlCol="0">
            <a:spAutoFit/>
          </a:bodyPr>
          <a:lstStyle/>
          <a:p>
            <a:pPr marL="228600" indent="-360000">
              <a:lnSpc>
                <a:spcPct val="90000"/>
              </a:lnSpc>
              <a:spcBef>
                <a:spcPts val="1000"/>
              </a:spcBef>
              <a:buClr>
                <a:srgbClr val="000080"/>
              </a:buClr>
              <a:buSzPct val="80000"/>
              <a:buFont typeface="Wingdings" pitchFamily="2" charset="2"/>
              <a:buChar char="Ø"/>
            </a:pPr>
            <a:r>
              <a:rPr lang="en-US" altLang="zh-CN" sz="2600" dirty="0">
                <a:solidFill>
                  <a:srgbClr val="000080"/>
                </a:solidFill>
                <a:latin typeface="Arial" panose="020B0604020202020204" pitchFamily="34" charset="0"/>
                <a:cs typeface="Arial" panose="020B0604020202020204" pitchFamily="34" charset="0"/>
              </a:rPr>
              <a:t>Remarks</a:t>
            </a:r>
          </a:p>
          <a:p>
            <a:pPr marL="685800" lvl="1" indent="-288000">
              <a:lnSpc>
                <a:spcPct val="90000"/>
              </a:lnSpc>
              <a:spcBef>
                <a:spcPts val="500"/>
              </a:spcBef>
              <a:buClr>
                <a:srgbClr val="000080"/>
              </a:buClr>
              <a:buSzPct val="70000"/>
              <a:buFont typeface="Arial" panose="020B0604020202020204" pitchFamily="34" charset="0"/>
              <a:buChar char="•"/>
            </a:pPr>
            <a:r>
              <a:rPr lang="en-US" altLang="zh-CN" sz="2200" dirty="0">
                <a:latin typeface="Arial" panose="020B0604020202020204" pitchFamily="34" charset="0"/>
                <a:cs typeface="Arial" panose="020B0604020202020204" pitchFamily="34" charset="0"/>
              </a:rPr>
              <a:t>Considering the temporal information and dynamic impacts</a:t>
            </a:r>
          </a:p>
          <a:p>
            <a:pPr marL="685800" lvl="1" indent="-288000">
              <a:lnSpc>
                <a:spcPct val="90000"/>
              </a:lnSpc>
              <a:spcBef>
                <a:spcPts val="500"/>
              </a:spcBef>
              <a:buClr>
                <a:srgbClr val="000080"/>
              </a:buClr>
              <a:buSzPct val="70000"/>
              <a:buFont typeface="Arial" panose="020B0604020202020204" pitchFamily="34" charset="0"/>
              <a:buChar char="•"/>
            </a:pPr>
            <a:r>
              <a:rPr lang="en-US" altLang="zh-CN" sz="2200" dirty="0">
                <a:latin typeface="Arial" panose="020B0604020202020204" pitchFamily="34" charset="0"/>
                <a:cs typeface="Arial" panose="020B0604020202020204" pitchFamily="34" charset="0"/>
              </a:rPr>
              <a:t>Alleviating the bias through decayed time-weighted impacts</a:t>
            </a:r>
          </a:p>
        </p:txBody>
      </p:sp>
      <mc:AlternateContent xmlns:mc="http://schemas.openxmlformats.org/markup-compatibility/2006">
        <mc:Choice xmlns:a14="http://schemas.microsoft.com/office/drawing/2010/main" xmlns="" Requires="a14">
          <p:sp>
            <p:nvSpPr>
              <p:cNvPr id="10" name="圆角矩形 9"/>
              <p:cNvSpPr/>
              <p:nvPr/>
            </p:nvSpPr>
            <p:spPr>
              <a:xfrm>
                <a:off x="727656" y="2076718"/>
                <a:ext cx="7927246" cy="13522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lnSpc>
                    <a:spcPct val="90000"/>
                  </a:lnSpc>
                  <a:spcBef>
                    <a:spcPts val="500"/>
                  </a:spcBef>
                  <a:buClr>
                    <a:srgbClr val="000080"/>
                  </a:buClr>
                  <a:buSzPct val="100000"/>
                </a:pPr>
                <a:endParaRPr lang="en-US" altLang="zh-CN" sz="2000" dirty="0">
                  <a:solidFill>
                    <a:srgbClr val="C00000"/>
                  </a:solidFill>
                  <a:latin typeface="Arial" panose="020B0604020202020204" pitchFamily="34" charset="0"/>
                  <a:cs typeface="Arial" panose="020B0604020202020204" pitchFamily="34" charset="0"/>
                </a:endParaRPr>
              </a:p>
              <a:p>
                <a:pPr marL="0" lvl="1" algn="ctr">
                  <a:lnSpc>
                    <a:spcPct val="90000"/>
                  </a:lnSpc>
                  <a:spcBef>
                    <a:spcPts val="500"/>
                  </a:spcBef>
                  <a:buClr>
                    <a:srgbClr val="000080"/>
                  </a:buClr>
                  <a:buSzPct val="100000"/>
                </a:pPr>
                <a:endParaRPr lang="en-US" altLang="zh-CN" sz="2000" i="1" dirty="0">
                  <a:solidFill>
                    <a:prstClr val="black"/>
                  </a:solidFill>
                  <a:latin typeface="Cambria Math" panose="02040503050406030204" pitchFamily="18" charset="0"/>
                </a:endParaRPr>
              </a:p>
              <a:p>
                <a:pPr marL="0" lvl="1" algn="ctr">
                  <a:lnSpc>
                    <a:spcPct val="90000"/>
                  </a:lnSpc>
                  <a:spcBef>
                    <a:spcPts val="500"/>
                  </a:spcBef>
                  <a:buClr>
                    <a:srgbClr val="000080"/>
                  </a:buClr>
                  <a:buSzPct val="100000"/>
                </a:pPr>
                <a14:m>
                  <m:oMath xmlns:m="http://schemas.openxmlformats.org/officeDocument/2006/math">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pitchFamily="18" charset="0"/>
                          </a:rPr>
                          <m:t>𝑇</m:t>
                        </m:r>
                      </m:e>
                      <m:sub>
                        <m:r>
                          <a:rPr lang="en-US" altLang="zh-CN" sz="2000" i="1">
                            <a:solidFill>
                              <a:prstClr val="black"/>
                            </a:solidFill>
                            <a:latin typeface="Cambria Math" panose="02040503050406030204" pitchFamily="18" charset="0"/>
                          </a:rPr>
                          <m:t>𝑢</m:t>
                        </m:r>
                      </m:sub>
                    </m:sSub>
                  </m:oMath>
                </a14:m>
                <a:r>
                  <a:rPr lang="en-US" altLang="zh-CN" sz="2000" dirty="0">
                    <a:solidFill>
                      <a:prstClr val="black"/>
                    </a:solidFill>
                    <a:latin typeface="Arial" panose="020B0604020202020204" pitchFamily="34" charset="0"/>
                    <a:cs typeface="Arial" panose="020B0604020202020204" pitchFamily="34" charset="0"/>
                  </a:rPr>
                  <a:t>: time of paper </a:t>
                </a:r>
                <a14:m>
                  <m:oMath xmlns:m="http://schemas.openxmlformats.org/officeDocument/2006/math">
                    <m:r>
                      <a:rPr lang="en-US" altLang="zh-CN" sz="2000" i="1">
                        <a:solidFill>
                          <a:prstClr val="black"/>
                        </a:solidFill>
                        <a:latin typeface="Cambria Math" panose="02040503050406030204" pitchFamily="18" charset="0"/>
                      </a:rPr>
                      <m:t>𝑢</m:t>
                    </m:r>
                  </m:oMath>
                </a14:m>
                <a:r>
                  <a:rPr lang="en-US" altLang="zh-CN" sz="2000" dirty="0">
                    <a:solidFill>
                      <a:prstClr val="black"/>
                    </a:solidFill>
                    <a:latin typeface="Arial" panose="020B0604020202020204" pitchFamily="34" charset="0"/>
                    <a:cs typeface="Arial" panose="020B0604020202020204" pitchFamily="34" charset="0"/>
                  </a:rPr>
                  <a:t>, </a:t>
                </a:r>
                <a14:m>
                  <m:oMath xmlns:m="http://schemas.openxmlformats.org/officeDocument/2006/math">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pitchFamily="18" charset="0"/>
                          </a:rPr>
                          <m:t>𝑃𝑒𝑎𝑘</m:t>
                        </m:r>
                      </m:e>
                      <m:sub>
                        <m:r>
                          <a:rPr lang="en-US" altLang="zh-CN" sz="2000" i="1">
                            <a:solidFill>
                              <a:prstClr val="black"/>
                            </a:solidFill>
                            <a:latin typeface="Cambria Math" panose="02040503050406030204" pitchFamily="18" charset="0"/>
                          </a:rPr>
                          <m:t>𝑣</m:t>
                        </m:r>
                      </m:sub>
                    </m:sSub>
                  </m:oMath>
                </a14:m>
                <a:r>
                  <a:rPr lang="en-US" altLang="zh-CN" sz="2000" dirty="0">
                    <a:solidFill>
                      <a:prstClr val="black"/>
                    </a:solidFill>
                    <a:latin typeface="Arial" panose="020B0604020202020204" pitchFamily="34" charset="0"/>
                    <a:cs typeface="Arial" panose="020B0604020202020204" pitchFamily="34" charset="0"/>
                  </a:rPr>
                  <a:t>: peak time of paper </a:t>
                </a:r>
                <a14:m>
                  <m:oMath xmlns:m="http://schemas.openxmlformats.org/officeDocument/2006/math">
                    <m:r>
                      <a:rPr lang="en-US" altLang="zh-CN" sz="2000" i="1">
                        <a:solidFill>
                          <a:prstClr val="black"/>
                        </a:solidFill>
                        <a:latin typeface="Cambria Math" panose="02040503050406030204" pitchFamily="18" charset="0"/>
                      </a:rPr>
                      <m:t>𝑣</m:t>
                    </m:r>
                  </m:oMath>
                </a14:m>
                <a:r>
                  <a:rPr lang="en-US" altLang="zh-CN" sz="2000" dirty="0">
                    <a:solidFill>
                      <a:prstClr val="black"/>
                    </a:solidFill>
                    <a:latin typeface="Arial" panose="020B0604020202020204" pitchFamily="34" charset="0"/>
                    <a:cs typeface="Arial" panose="020B0604020202020204" pitchFamily="34" charset="0"/>
                  </a:rPr>
                  <a:t>, </a:t>
                </a:r>
                <a14:m>
                  <m:oMath xmlns:m="http://schemas.openxmlformats.org/officeDocument/2006/math">
                    <m:r>
                      <a:rPr lang="zh-CN" altLang="en-US" sz="2000" i="1">
                        <a:solidFill>
                          <a:prstClr val="black"/>
                        </a:solidFill>
                        <a:latin typeface="Cambria Math" panose="02040503050406030204" pitchFamily="18" charset="0"/>
                      </a:rPr>
                      <m:t>𝜎</m:t>
                    </m:r>
                  </m:oMath>
                </a14:m>
                <a:r>
                  <a:rPr lang="en-US" altLang="zh-CN" sz="2000" dirty="0">
                    <a:solidFill>
                      <a:prstClr val="black"/>
                    </a:solidFill>
                    <a:latin typeface="Arial" panose="020B0604020202020204" pitchFamily="34" charset="0"/>
                    <a:cs typeface="Arial" panose="020B0604020202020204" pitchFamily="34" charset="0"/>
                  </a:rPr>
                  <a:t>: decaying factor </a:t>
                </a:r>
              </a:p>
            </p:txBody>
          </p:sp>
        </mc:Choice>
        <mc:Fallback>
          <p:sp>
            <p:nvSpPr>
              <p:cNvPr id="10" name="圆角矩形 9"/>
              <p:cNvSpPr>
                <a:spLocks noRot="1" noChangeAspect="1" noMove="1" noResize="1" noEditPoints="1" noAdjustHandles="1" noChangeArrowheads="1" noChangeShapeType="1" noTextEdit="1"/>
              </p:cNvSpPr>
              <p:nvPr/>
            </p:nvSpPr>
            <p:spPr>
              <a:xfrm>
                <a:off x="727656" y="2076718"/>
                <a:ext cx="7927246" cy="1352282"/>
              </a:xfrm>
              <a:prstGeom prst="roundRect">
                <a:avLst/>
              </a:prstGeom>
              <a:blipFill>
                <a:blip r:embed="rId3"/>
                <a:stretch>
                  <a:fillRect r="-153"/>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xmlns="" id="{76E98187-4A64-4FC2-9B27-CC1321644B77}"/>
              </a:ext>
            </a:extLst>
          </p:cNvPr>
          <p:cNvSpPr/>
          <p:nvPr/>
        </p:nvSpPr>
        <p:spPr>
          <a:xfrm>
            <a:off x="90152" y="1454750"/>
            <a:ext cx="8772494" cy="452432"/>
          </a:xfrm>
          <a:prstGeom prst="rect">
            <a:avLst/>
          </a:prstGeom>
        </p:spPr>
        <p:txBody>
          <a:bodyPr wrap="square">
            <a:spAutoFit/>
          </a:bodyPr>
          <a:lstStyle/>
          <a:p>
            <a:pPr marL="228600" indent="-360000">
              <a:lnSpc>
                <a:spcPct val="90000"/>
              </a:lnSpc>
              <a:spcBef>
                <a:spcPts val="1000"/>
              </a:spcBef>
              <a:buClr>
                <a:srgbClr val="000080"/>
              </a:buClr>
              <a:buSzPct val="80000"/>
              <a:buFont typeface="Wingdings" pitchFamily="2" charset="2"/>
              <a:buChar char="Ø"/>
            </a:pPr>
            <a:r>
              <a:rPr lang="en-US" altLang="zh-CN" sz="2600" dirty="0">
                <a:solidFill>
                  <a:srgbClr val="000080"/>
                </a:solidFill>
                <a:latin typeface="Arial" panose="020B0604020202020204" pitchFamily="34" charset="0"/>
                <a:cs typeface="Arial" panose="020B0604020202020204" pitchFamily="34" charset="0"/>
              </a:rPr>
              <a:t>Time-weighted impact</a:t>
            </a:r>
            <a:endParaRPr lang="en-US" altLang="zh-CN" sz="2200" dirty="0">
              <a:solidFill>
                <a:srgbClr val="000080"/>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xmlns="" id="{7E87DC0D-B083-4C1C-AF5A-BF052E7CC2DD}"/>
              </a:ext>
            </a:extLst>
          </p:cNvPr>
          <p:cNvSpPr/>
          <p:nvPr/>
        </p:nvSpPr>
        <p:spPr>
          <a:xfrm>
            <a:off x="90152" y="3598536"/>
            <a:ext cx="6767848" cy="765851"/>
          </a:xfrm>
          <a:prstGeom prst="rect">
            <a:avLst/>
          </a:prstGeom>
        </p:spPr>
        <p:txBody>
          <a:bodyPr wrap="square">
            <a:spAutoFit/>
          </a:bodyPr>
          <a:lstStyle/>
          <a:p>
            <a:pPr marL="685800" lvl="1" indent="-288000">
              <a:lnSpc>
                <a:spcPct val="90000"/>
              </a:lnSpc>
              <a:spcBef>
                <a:spcPts val="500"/>
              </a:spcBef>
              <a:buClr>
                <a:srgbClr val="000080"/>
              </a:buClr>
              <a:buSzPct val="70000"/>
              <a:buFont typeface="Arial" panose="020B0604020202020204" pitchFamily="34" charset="0"/>
              <a:buChar char="•"/>
            </a:pPr>
            <a:r>
              <a:rPr lang="en-US" altLang="zh-CN" sz="2200" dirty="0">
                <a:latin typeface="Arial" panose="020B0604020202020204" pitchFamily="34" charset="0"/>
                <a:cs typeface="Arial" panose="020B0604020202020204" pitchFamily="34" charset="0"/>
              </a:rPr>
              <a:t>Decaying with time only after the peak time</a:t>
            </a:r>
          </a:p>
          <a:p>
            <a:pPr marL="685800" lvl="1" indent="-288000">
              <a:lnSpc>
                <a:spcPct val="90000"/>
              </a:lnSpc>
              <a:spcBef>
                <a:spcPts val="500"/>
              </a:spcBef>
              <a:buClr>
                <a:srgbClr val="000080"/>
              </a:buClr>
              <a:buSzPct val="70000"/>
              <a:buFont typeface="Arial" panose="020B0604020202020204" pitchFamily="34" charset="0"/>
              <a:buChar char="•"/>
            </a:pPr>
            <a:r>
              <a:rPr lang="en-US" altLang="zh-CN" sz="2200" dirty="0">
                <a:latin typeface="Arial" panose="020B0604020202020204" pitchFamily="34" charset="0"/>
                <a:cs typeface="Arial" panose="020B0604020202020204" pitchFamily="34" charset="0"/>
              </a:rPr>
              <a:t>Each individual article </a:t>
            </a:r>
            <a:r>
              <a:rPr lang="en-US" altLang="zh-CN" sz="2200" dirty="0">
                <a:solidFill>
                  <a:srgbClr val="C00000"/>
                </a:solidFill>
                <a:latin typeface="Arial" panose="020B0604020202020204" pitchFamily="34" charset="0"/>
                <a:cs typeface="Arial" panose="020B0604020202020204" pitchFamily="34" charset="0"/>
              </a:rPr>
              <a:t>has its own peak time</a:t>
            </a:r>
            <a:endParaRPr lang="zh-CN" altLang="en-US" sz="2200" dirty="0">
              <a:solidFill>
                <a:srgbClr val="C00000"/>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xmlns="" Requires="a14">
          <p:sp>
            <p:nvSpPr>
              <p:cNvPr id="8" name="矩形 7">
                <a:extLst>
                  <a:ext uri="{FF2B5EF4-FFF2-40B4-BE49-F238E27FC236}">
                    <a16:creationId xmlns="" xmlns:a16="http://schemas.microsoft.com/office/drawing/2014/main" id="{8667A136-9D1A-4AFF-8B82-B80614A1C86B}"/>
                  </a:ext>
                </a:extLst>
              </p:cNvPr>
              <p:cNvSpPr/>
              <p:nvPr/>
            </p:nvSpPr>
            <p:spPr>
              <a:xfrm>
                <a:off x="4959413" y="2162790"/>
                <a:ext cx="1386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𝑇</m:t>
                          </m:r>
                        </m:e>
                        <m:sub>
                          <m:r>
                            <a:rPr lang="en-US" altLang="zh-CN" i="1">
                              <a:solidFill>
                                <a:prstClr val="black"/>
                              </a:solidFill>
                              <a:latin typeface="Cambria Math" panose="02040503050406030204" pitchFamily="18" charset="0"/>
                            </a:rPr>
                            <m:t>𝑢</m:t>
                          </m:r>
                        </m:sub>
                      </m:sSub>
                      <m:r>
                        <a:rPr lang="en-US" altLang="zh-CN" i="1">
                          <a:solidFill>
                            <a:prstClr val="black"/>
                          </a:solidFill>
                          <a:latin typeface="Cambria Math" panose="02040503050406030204" pitchFamily="18" charset="0"/>
                        </a:rPr>
                        <m:t>&lt;</m:t>
                      </m:r>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𝑃𝑒𝑎𝑘</m:t>
                          </m:r>
                        </m:e>
                        <m:sub>
                          <m:r>
                            <a:rPr lang="en-US" altLang="zh-CN" i="1">
                              <a:solidFill>
                                <a:prstClr val="black"/>
                              </a:solidFill>
                              <a:latin typeface="Cambria Math" panose="02040503050406030204" pitchFamily="18" charset="0"/>
                            </a:rPr>
                            <m:t>𝑣</m:t>
                          </m:r>
                        </m:sub>
                      </m:sSub>
                    </m:oMath>
                  </m:oMathPara>
                </a14:m>
                <a:endParaRPr lang="zh-CN" altLang="en-US" dirty="0"/>
              </a:p>
            </p:txBody>
          </p:sp>
        </mc:Choice>
        <mc:Fallback>
          <p:sp>
            <p:nvSpPr>
              <p:cNvPr id="8" name="矩形 7">
                <a:extLst>
                  <a:ext uri="{FF2B5EF4-FFF2-40B4-BE49-F238E27FC236}">
                    <a16:creationId xmlns:a16="http://schemas.microsoft.com/office/drawing/2014/main" xmlns="" xmlns:a14="http://schemas.microsoft.com/office/drawing/2010/main" id="{8667A136-9D1A-4AFF-8B82-B80614A1C86B}"/>
                  </a:ext>
                </a:extLst>
              </p:cNvPr>
              <p:cNvSpPr>
                <a:spLocks noRot="1" noChangeAspect="1" noMove="1" noResize="1" noEditPoints="1" noAdjustHandles="1" noChangeArrowheads="1" noChangeShapeType="1" noTextEdit="1"/>
              </p:cNvSpPr>
              <p:nvPr/>
            </p:nvSpPr>
            <p:spPr>
              <a:xfrm>
                <a:off x="4959413" y="2162790"/>
                <a:ext cx="1386469"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9" name="矩形 8">
                <a:extLst>
                  <a:ext uri="{FF2B5EF4-FFF2-40B4-BE49-F238E27FC236}">
                    <a16:creationId xmlns="" xmlns:a16="http://schemas.microsoft.com/office/drawing/2014/main" id="{76FC1ADF-989C-4135-9C28-BC0FD1C044C4}"/>
                  </a:ext>
                </a:extLst>
              </p:cNvPr>
              <p:cNvSpPr/>
              <p:nvPr/>
            </p:nvSpPr>
            <p:spPr>
              <a:xfrm>
                <a:off x="4959413" y="2478353"/>
                <a:ext cx="13864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𝑇</m:t>
                          </m:r>
                        </m:e>
                        <m:sub>
                          <m:r>
                            <a:rPr lang="en-US" altLang="zh-CN" i="1">
                              <a:solidFill>
                                <a:prstClr val="black"/>
                              </a:solidFill>
                              <a:latin typeface="Cambria Math" panose="02040503050406030204" pitchFamily="18" charset="0"/>
                            </a:rPr>
                            <m:t>𝑢</m:t>
                          </m:r>
                        </m:sub>
                      </m:sSub>
                      <m:r>
                        <a:rPr lang="en-US" altLang="zh-CN" i="1">
                          <a:solidFill>
                            <a:prstClr val="black"/>
                          </a:solidFill>
                          <a:latin typeface="Cambria Math" panose="02040503050406030204" pitchFamily="18" charset="0"/>
                        </a:rPr>
                        <m:t>≥</m:t>
                      </m:r>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𝑃𝑒𝑎𝑘</m:t>
                          </m:r>
                        </m:e>
                        <m:sub>
                          <m:r>
                            <a:rPr lang="en-US" altLang="zh-CN" i="1">
                              <a:solidFill>
                                <a:prstClr val="black"/>
                              </a:solidFill>
                              <a:latin typeface="Cambria Math" panose="02040503050406030204" pitchFamily="18" charset="0"/>
                            </a:rPr>
                            <m:t>𝑣</m:t>
                          </m:r>
                        </m:sub>
                      </m:sSub>
                    </m:oMath>
                  </m:oMathPara>
                </a14:m>
                <a:endParaRPr lang="zh-CN" altLang="en-US" dirty="0"/>
              </a:p>
            </p:txBody>
          </p:sp>
        </mc:Choice>
        <mc:Fallback>
          <p:sp>
            <p:nvSpPr>
              <p:cNvPr id="9" name="矩形 8">
                <a:extLst>
                  <a:ext uri="{FF2B5EF4-FFF2-40B4-BE49-F238E27FC236}">
                    <a16:creationId xmlns:a16="http://schemas.microsoft.com/office/drawing/2014/main" xmlns="" xmlns:a14="http://schemas.microsoft.com/office/drawing/2010/main" id="{76FC1ADF-989C-4135-9C28-BC0FD1C044C4}"/>
                  </a:ext>
                </a:extLst>
              </p:cNvPr>
              <p:cNvSpPr>
                <a:spLocks noRot="1" noChangeAspect="1" noMove="1" noResize="1" noEditPoints="1" noAdjustHandles="1" noChangeArrowheads="1" noChangeShapeType="1" noTextEdit="1"/>
              </p:cNvSpPr>
              <p:nvPr/>
            </p:nvSpPr>
            <p:spPr>
              <a:xfrm>
                <a:off x="4959413" y="2478353"/>
                <a:ext cx="1386469"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1" name="矩形 10">
                <a:extLst>
                  <a:ext uri="{FF2B5EF4-FFF2-40B4-BE49-F238E27FC236}">
                    <a16:creationId xmlns="" xmlns:a16="http://schemas.microsoft.com/office/drawing/2014/main" id="{B4CC9CE5-3A28-4649-8BA8-940D86A7CC4B}"/>
                  </a:ext>
                </a:extLst>
              </p:cNvPr>
              <p:cNvSpPr/>
              <p:nvPr/>
            </p:nvSpPr>
            <p:spPr>
              <a:xfrm>
                <a:off x="2286630" y="2168360"/>
                <a:ext cx="2672783" cy="710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solidFill>
                            <a:prstClr val="black"/>
                          </a:solidFill>
                          <a:latin typeface="Cambria Math" panose="02040503050406030204" pitchFamily="18" charset="0"/>
                        </a:rPr>
                        <m:t>𝑤</m:t>
                      </m:r>
                      <m:d>
                        <m:dPr>
                          <m:ctrlPr>
                            <a:rPr lang="en-US" altLang="zh-CN" i="1">
                              <a:solidFill>
                                <a:prstClr val="black"/>
                              </a:solidFill>
                              <a:latin typeface="Cambria Math" panose="02040503050406030204" pitchFamily="18" charset="0"/>
                            </a:rPr>
                          </m:ctrlPr>
                        </m:dPr>
                        <m:e>
                          <m:r>
                            <a:rPr lang="en-US" altLang="zh-CN" i="1">
                              <a:solidFill>
                                <a:prstClr val="black"/>
                              </a:solidFill>
                              <a:latin typeface="Cambria Math" panose="02040503050406030204" pitchFamily="18" charset="0"/>
                            </a:rPr>
                            <m:t>𝑢</m:t>
                          </m:r>
                          <m:r>
                            <a:rPr lang="en-US" altLang="zh-CN" i="1">
                              <a:solidFill>
                                <a:prstClr val="black"/>
                              </a:solidFill>
                              <a:latin typeface="Cambria Math" panose="02040503050406030204" pitchFamily="18" charset="0"/>
                            </a:rPr>
                            <m:t>,</m:t>
                          </m:r>
                          <m:r>
                            <a:rPr lang="en-US" altLang="zh-CN" i="1">
                              <a:solidFill>
                                <a:prstClr val="black"/>
                              </a:solidFill>
                              <a:latin typeface="Cambria Math" panose="02040503050406030204" pitchFamily="18" charset="0"/>
                            </a:rPr>
                            <m:t>𝑣</m:t>
                          </m:r>
                        </m:e>
                      </m:d>
                      <m:r>
                        <a:rPr lang="en-US" altLang="zh-CN" i="1">
                          <a:solidFill>
                            <a:prstClr val="black"/>
                          </a:solidFill>
                          <a:latin typeface="Cambria Math" panose="02040503050406030204" pitchFamily="18" charset="0"/>
                        </a:rPr>
                        <m:t>=</m:t>
                      </m:r>
                      <m:d>
                        <m:dPr>
                          <m:begChr m:val="{"/>
                          <m:endChr m:val=""/>
                          <m:ctrlPr>
                            <a:rPr lang="en-US" altLang="zh-CN" i="1">
                              <a:solidFill>
                                <a:prstClr val="black"/>
                              </a:solidFill>
                              <a:latin typeface="Cambria Math" panose="02040503050406030204" pitchFamily="18" charset="0"/>
                            </a:rPr>
                          </m:ctrlPr>
                        </m:dPr>
                        <m:e>
                          <m:eqArr>
                            <m:eqArrPr>
                              <m:ctrlPr>
                                <a:rPr lang="en-US" altLang="zh-CN" i="1">
                                  <a:solidFill>
                                    <a:prstClr val="black"/>
                                  </a:solidFill>
                                  <a:latin typeface="Cambria Math" panose="02040503050406030204" pitchFamily="18" charset="0"/>
                                </a:rPr>
                              </m:ctrlPr>
                            </m:eqArrPr>
                            <m:e>
                              <m:r>
                                <a:rPr lang="en-US" altLang="zh-CN" i="1">
                                  <a:solidFill>
                                    <a:prstClr val="black"/>
                                  </a:solidFill>
                                  <a:latin typeface="Cambria Math" panose="02040503050406030204" pitchFamily="18" charset="0"/>
                                </a:rPr>
                                <m:t>1, </m:t>
                              </m:r>
                            </m:e>
                            <m:e>
                              <m:r>
                                <a:rPr lang="en-US" altLang="zh-CN" i="1">
                                  <a:solidFill>
                                    <a:prstClr val="black"/>
                                  </a:solidFill>
                                  <a:latin typeface="Cambria Math" panose="02040503050406030204" pitchFamily="18" charset="0"/>
                                </a:rPr>
                                <m:t>&amp;</m:t>
                              </m:r>
                              <m:sSup>
                                <m:sSupPr>
                                  <m:ctrlPr>
                                    <a:rPr lang="en-US" altLang="zh-CN" i="1">
                                      <a:solidFill>
                                        <a:prstClr val="black"/>
                                      </a:solidFill>
                                      <a:latin typeface="Cambria Math" panose="02040503050406030204" pitchFamily="18" charset="0"/>
                                    </a:rPr>
                                  </m:ctrlPr>
                                </m:sSupPr>
                                <m:e>
                                  <m:r>
                                    <a:rPr lang="en-US" altLang="zh-CN" i="1">
                                      <a:solidFill>
                                        <a:prstClr val="black"/>
                                      </a:solidFill>
                                      <a:latin typeface="Cambria Math" panose="02040503050406030204" pitchFamily="18" charset="0"/>
                                    </a:rPr>
                                    <m:t>𝑒</m:t>
                                  </m:r>
                                </m:e>
                                <m:sup>
                                  <m:r>
                                    <a:rPr lang="zh-CN" altLang="en-US" i="1">
                                      <a:solidFill>
                                        <a:prstClr val="black"/>
                                      </a:solidFill>
                                      <a:latin typeface="Cambria Math" panose="02040503050406030204" pitchFamily="18" charset="0"/>
                                    </a:rPr>
                                    <m:t>𝜎</m:t>
                                  </m:r>
                                  <m:r>
                                    <a:rPr lang="en-US" altLang="zh-CN" i="1">
                                      <a:solidFill>
                                        <a:prstClr val="black"/>
                                      </a:solidFill>
                                      <a:latin typeface="Cambria Math" panose="02040503050406030204" pitchFamily="18" charset="0"/>
                                    </a:rPr>
                                    <m:t>(</m:t>
                                  </m:r>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𝑇</m:t>
                                      </m:r>
                                    </m:e>
                                    <m:sub>
                                      <m:r>
                                        <a:rPr lang="en-US" altLang="zh-CN" i="1">
                                          <a:solidFill>
                                            <a:prstClr val="black"/>
                                          </a:solidFill>
                                          <a:latin typeface="Cambria Math" panose="02040503050406030204" pitchFamily="18" charset="0"/>
                                        </a:rPr>
                                        <m:t>𝑢</m:t>
                                      </m:r>
                                    </m:sub>
                                  </m:sSub>
                                  <m:r>
                                    <a:rPr lang="en-US" altLang="zh-CN" i="1">
                                      <a:solidFill>
                                        <a:prstClr val="black"/>
                                      </a:solidFill>
                                      <a:latin typeface="Cambria Math" panose="02040503050406030204" pitchFamily="18" charset="0"/>
                                    </a:rPr>
                                    <m:t>−</m:t>
                                  </m:r>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𝑃𝑒𝑎𝑘</m:t>
                                      </m:r>
                                    </m:e>
                                    <m:sub>
                                      <m:r>
                                        <a:rPr lang="en-US" altLang="zh-CN" i="1">
                                          <a:solidFill>
                                            <a:prstClr val="black"/>
                                          </a:solidFill>
                                          <a:latin typeface="Cambria Math" panose="02040503050406030204" pitchFamily="18" charset="0"/>
                                        </a:rPr>
                                        <m:t>𝑣</m:t>
                                      </m:r>
                                    </m:sub>
                                  </m:sSub>
                                  <m:r>
                                    <a:rPr lang="en-US" altLang="zh-CN" i="1">
                                      <a:solidFill>
                                        <a:prstClr val="black"/>
                                      </a:solidFill>
                                      <a:latin typeface="Cambria Math" panose="02040503050406030204" pitchFamily="18" charset="0"/>
                                    </a:rPr>
                                    <m:t>)</m:t>
                                  </m:r>
                                </m:sup>
                              </m:sSup>
                              <m:r>
                                <a:rPr lang="en-US" altLang="zh-CN" i="1">
                                  <a:solidFill>
                                    <a:prstClr val="black"/>
                                  </a:solidFill>
                                  <a:latin typeface="Cambria Math" panose="02040503050406030204" pitchFamily="18" charset="0"/>
                                </a:rPr>
                                <m:t>, </m:t>
                              </m:r>
                            </m:e>
                          </m:eqArr>
                        </m:e>
                      </m:d>
                    </m:oMath>
                  </m:oMathPara>
                </a14:m>
                <a:endParaRPr lang="zh-CN" altLang="en-US" dirty="0"/>
              </a:p>
            </p:txBody>
          </p:sp>
        </mc:Choice>
        <mc:Fallback>
          <p:sp>
            <p:nvSpPr>
              <p:cNvPr id="11" name="矩形 10">
                <a:extLst>
                  <a:ext uri="{FF2B5EF4-FFF2-40B4-BE49-F238E27FC236}">
                    <a16:creationId xmlns:a16="http://schemas.microsoft.com/office/drawing/2014/main" xmlns="" xmlns:a14="http://schemas.microsoft.com/office/drawing/2010/main" id="{B4CC9CE5-3A28-4649-8BA8-940D86A7CC4B}"/>
                  </a:ext>
                </a:extLst>
              </p:cNvPr>
              <p:cNvSpPr>
                <a:spLocks noRot="1" noChangeAspect="1" noMove="1" noResize="1" noEditPoints="1" noAdjustHandles="1" noChangeArrowheads="1" noChangeShapeType="1" noTextEdit="1"/>
              </p:cNvSpPr>
              <p:nvPr/>
            </p:nvSpPr>
            <p:spPr>
              <a:xfrm>
                <a:off x="2286630" y="2168360"/>
                <a:ext cx="2672783" cy="710194"/>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3057053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1"/>
          <p:cNvSpPr>
            <a:spLocks noGrp="1"/>
          </p:cNvSpPr>
          <p:nvPr>
            <p:ph type="title"/>
          </p:nvPr>
        </p:nvSpPr>
        <p:spPr/>
        <p:txBody>
          <a:bodyPr>
            <a:normAutofit/>
          </a:bodyPr>
          <a:lstStyle/>
          <a:p>
            <a:r>
              <a:rPr lang="en-US" altLang="zh-CN" dirty="0"/>
              <a:t>Outline</a:t>
            </a:r>
            <a:endParaRPr lang="zh-CN" altLang="en-US" dirty="0"/>
          </a:p>
        </p:txBody>
      </p:sp>
      <p:sp>
        <p:nvSpPr>
          <p:cNvPr id="2" name="内容占位符 1"/>
          <p:cNvSpPr>
            <a:spLocks noGrp="1"/>
          </p:cNvSpPr>
          <p:nvPr>
            <p:ph idx="1"/>
          </p:nvPr>
        </p:nvSpPr>
        <p:spPr>
          <a:xfrm>
            <a:off x="239151" y="883580"/>
            <a:ext cx="8637563" cy="5770440"/>
          </a:xfrm>
        </p:spPr>
        <p:txBody>
          <a:bodyPr/>
          <a:lstStyle/>
          <a:p>
            <a:pPr>
              <a:lnSpc>
                <a:spcPct val="100000"/>
              </a:lnSpc>
            </a:pPr>
            <a:r>
              <a:rPr lang="en-US" altLang="zh-CN" dirty="0"/>
              <a:t>Ranking Model</a:t>
            </a:r>
          </a:p>
          <a:p>
            <a:pPr lvl="1">
              <a:lnSpc>
                <a:spcPct val="100000"/>
              </a:lnSpc>
            </a:pPr>
            <a:r>
              <a:rPr lang="en-US" altLang="zh-CN" dirty="0"/>
              <a:t>Our Time Weighted PageRank</a:t>
            </a:r>
          </a:p>
          <a:p>
            <a:pPr lvl="1">
              <a:lnSpc>
                <a:spcPct val="150000"/>
              </a:lnSpc>
            </a:pPr>
            <a:r>
              <a:rPr lang="en-US" altLang="zh-CN" dirty="0">
                <a:solidFill>
                  <a:srgbClr val="C00000"/>
                </a:solidFill>
              </a:rPr>
              <a:t>Ranking with Importance Assembling</a:t>
            </a:r>
          </a:p>
          <a:p>
            <a:pPr>
              <a:lnSpc>
                <a:spcPct val="100000"/>
              </a:lnSpc>
            </a:pPr>
            <a:r>
              <a:rPr lang="en-US" altLang="zh-CN" dirty="0"/>
              <a:t>Ranking Computation</a:t>
            </a:r>
          </a:p>
          <a:p>
            <a:pPr>
              <a:lnSpc>
                <a:spcPct val="100000"/>
              </a:lnSpc>
            </a:pPr>
            <a:r>
              <a:rPr lang="en-US" altLang="zh-CN" dirty="0"/>
              <a:t>Dynamic Ranking Computation</a:t>
            </a:r>
          </a:p>
          <a:p>
            <a:pPr>
              <a:lnSpc>
                <a:spcPct val="100000"/>
              </a:lnSpc>
            </a:pPr>
            <a:r>
              <a:rPr lang="en-US" altLang="zh-CN" dirty="0"/>
              <a:t>Experimental Study</a:t>
            </a:r>
          </a:p>
          <a:p>
            <a:pPr>
              <a:lnSpc>
                <a:spcPct val="100000"/>
              </a:lnSpc>
            </a:pPr>
            <a:r>
              <a:rPr lang="en-US" altLang="zh-CN" dirty="0"/>
              <a:t>Summary</a:t>
            </a:r>
            <a:endParaRPr lang="zh-CN" altLang="en-US" dirty="0"/>
          </a:p>
        </p:txBody>
      </p:sp>
      <p:sp>
        <p:nvSpPr>
          <p:cNvPr id="4" name="灯片编号占位符 3"/>
          <p:cNvSpPr>
            <a:spLocks noGrp="1"/>
          </p:cNvSpPr>
          <p:nvPr>
            <p:ph type="sldNum" sz="quarter" idx="12"/>
          </p:nvPr>
        </p:nvSpPr>
        <p:spPr/>
        <p:txBody>
          <a:bodyPr/>
          <a:lstStyle/>
          <a:p>
            <a:fld id="{A6A0E8F2-D4F6-47F1-B405-FD5164D3112D}" type="slidenum">
              <a:rPr lang="zh-CN" altLang="en-US" smtClean="0"/>
              <a:pPr/>
              <a:t>9</a:t>
            </a:fld>
            <a:endParaRPr lang="zh-CN" altLang="en-US" dirty="0"/>
          </a:p>
        </p:txBody>
      </p:sp>
    </p:spTree>
    <p:extLst>
      <p:ext uri="{BB962C8B-B14F-4D97-AF65-F5344CB8AC3E}">
        <p14:creationId xmlns:p14="http://schemas.microsoft.com/office/powerpoint/2010/main" xmlns="" val="228938709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55788</TotalTime>
  <Words>3243</Words>
  <Application>Microsoft Office PowerPoint</Application>
  <PresentationFormat>全屏显示(4:3)</PresentationFormat>
  <Paragraphs>399</Paragraphs>
  <Slides>33</Slides>
  <Notes>33</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Query Independent Scholarly Article Ranking</vt:lpstr>
      <vt:lpstr>Query Independent Scholarly Article Ranking</vt:lpstr>
      <vt:lpstr>Challenges</vt:lpstr>
      <vt:lpstr>Outline</vt:lpstr>
      <vt:lpstr>Why Weighted PageRank?</vt:lpstr>
      <vt:lpstr>Intuitions of Impacts of Articles</vt:lpstr>
      <vt:lpstr>When to Decay</vt:lpstr>
      <vt:lpstr>Our Time-Weighted PageRank</vt:lpstr>
      <vt:lpstr>Outline</vt:lpstr>
      <vt:lpstr>Why Importance Assembling?</vt:lpstr>
      <vt:lpstr>Ranking with Importance Assembling</vt:lpstr>
      <vt:lpstr>Importance Computation </vt:lpstr>
      <vt:lpstr>Outline</vt:lpstr>
      <vt:lpstr>Batch Algorithm batSARank</vt:lpstr>
      <vt:lpstr>Why Adopting Block-wise Method?</vt:lpstr>
      <vt:lpstr>Outline</vt:lpstr>
      <vt:lpstr>Incremental Algorithm incSARank</vt:lpstr>
      <vt:lpstr>Affected and Unaffected Area Analysis</vt:lpstr>
      <vt:lpstr>Time Complexity Analysis</vt:lpstr>
      <vt:lpstr>Outline</vt:lpstr>
      <vt:lpstr>Experimental Settings</vt:lpstr>
      <vt:lpstr>Experimental Settings</vt:lpstr>
      <vt:lpstr>Effectiveness with RECOM</vt:lpstr>
      <vt:lpstr>Effectiveness with PFCTN</vt:lpstr>
      <vt:lpstr>Efficiency</vt:lpstr>
      <vt:lpstr>Outline</vt:lpstr>
      <vt:lpstr>Summary</vt:lpstr>
      <vt:lpstr>幻灯片 28</vt:lpstr>
      <vt:lpstr>Components Computation </vt:lpstr>
      <vt:lpstr>Components Computation </vt:lpstr>
      <vt:lpstr>Impacts of Parameters</vt:lpstr>
      <vt:lpstr>Impacts of Parameters 𝛼 and 𝛽</vt:lpstr>
      <vt:lpstr>SARank vs. DRank(exponentially decay directly)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Reliability to  Boost the Throughput over  Screen-Camera Links</dc:title>
  <dc:creator>王安然</dc:creator>
  <cp:lastModifiedBy>shuai.ma</cp:lastModifiedBy>
  <cp:revision>2017</cp:revision>
  <cp:lastPrinted>2018-04-17T21:00:46Z</cp:lastPrinted>
  <dcterms:created xsi:type="dcterms:W3CDTF">2014-08-26T06:03:35Z</dcterms:created>
  <dcterms:modified xsi:type="dcterms:W3CDTF">2018-04-25T10:48:10Z</dcterms:modified>
</cp:coreProperties>
</file>