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330" r:id="rId4"/>
    <p:sldId id="326" r:id="rId5"/>
    <p:sldId id="332" r:id="rId6"/>
    <p:sldId id="333" r:id="rId7"/>
    <p:sldId id="337" r:id="rId8"/>
    <p:sldId id="334" r:id="rId9"/>
    <p:sldId id="327" r:id="rId10"/>
    <p:sldId id="297" r:id="rId11"/>
    <p:sldId id="338" r:id="rId12"/>
    <p:sldId id="339" r:id="rId13"/>
    <p:sldId id="328" r:id="rId14"/>
    <p:sldId id="342" r:id="rId15"/>
    <p:sldId id="299" r:id="rId16"/>
    <p:sldId id="345" r:id="rId17"/>
    <p:sldId id="344" r:id="rId18"/>
    <p:sldId id="34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8"/>
    <a:srgbClr val="00BC55"/>
    <a:srgbClr val="FEB64D"/>
    <a:srgbClr val="000080"/>
    <a:srgbClr val="60ACFC"/>
    <a:srgbClr val="FFFF68"/>
    <a:srgbClr val="AFE39B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 autoAdjust="0"/>
    <p:restoredTop sz="90164" autoAdjust="0"/>
  </p:normalViewPr>
  <p:slideViewPr>
    <p:cSldViewPr>
      <p:cViewPr>
        <p:scale>
          <a:sx n="93" d="100"/>
          <a:sy n="93" d="100"/>
        </p:scale>
        <p:origin x="-1758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notesViewPr>
    <p:cSldViewPr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7F90F-2BD3-471A-8348-15FFF1DBE4D2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DCB8F-ACA3-4DDD-A6FA-21869533E9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7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FA58-AC5F-4B2D-BA6F-B4D6ADC48622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35DC-9DCC-4BAC-954B-668FFE09D5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2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afternoon, everyone.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Zhang.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be presenting our work: Dynamic News Recommendation with Hierarchical Attention Network.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joint work with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Chen 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Shuai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75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conduct experiments on three real-world datasets that contain reading logs from news platforms.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dataset is in Norwegian and the last two are in Chinese.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compare our model with the following algorithms.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group only includes collaborative filtering algorithms, that are BPR, GRU4Rec and Caser.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group includes algorithms that utilize content information, that are GRU4Rec+ and WE3CN.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compare our DNA model with other algorithms on three datasets.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indicate that our DNA model consistently performs better than others.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Moreover, sequential information and content information both improve performance.</a:t>
            </a:r>
            <a:endParaRPr lang="en-US" altLang="zh-CN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evaluate the impacts of attention.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any attention modules, the first row of the table performs the worst.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sentence-, element- and news-level attention respectively, all three models achieve better performance.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short, these attention modules all improve performance significantly, and the time-decaying factor is also effective.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Let’s summarize</a:t>
            </a:r>
            <a:r>
              <a:rPr lang="en-US" altLang="zh-CN" baseline="0" dirty="0" smtClean="0"/>
              <a:t> our talk.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8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propose DNA model for news recommendation.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models news articles from multiple granularities, designs the hierarchical attention layers and incorporates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time-decaying factor.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experimental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 model consistently performs better than others.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our future work.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0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That’s all. Thank you for listening.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9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relationship between each e and the corresponding element is shown in the figure.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00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outline of our talk.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introduce the news recommendation problem.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8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Assuming there is a news recommendation system offering services to a set of users.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Once the system receives a new piece of news, it estimates the click rate for each user.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(C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denotes the sequence of the most recent 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𝐿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pieces of news read by user </a:t>
                </a:r>
                <a14:m>
                  <m:oMath xmlns:m="http://schemas.openxmlformats.org/officeDocument/2006/math">
                    <m:r>
                      <a:rPr lang="en-US" altLang="zh-CN" sz="1200" i="1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𝑐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(C star) denotes the candidate news.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Given the above two, we aim to predict the click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𝑐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by user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Nowadays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this problem is widely deployed to on-line news platforms, such as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google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news and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bing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news.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However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there are some challenges.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First, News elements are the basic components of news articles.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Second, the previously interacted contents usually have different impacts on the next choice.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Third, the temporal dynamics is significant in news recommendation.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Assuming there is a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 news recommendation system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offering services to a set of users. </a:t>
                </a:r>
                <a:endParaRPr lang="en-US" altLang="zh-CN" sz="1200" b="0" i="0" u="none" strike="noStrike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Once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system receives a new piece of news, it estimates the click rate for each user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  <a:endParaRPr lang="en-US" altLang="zh-CN" baseline="0" dirty="0" smtClean="0"/>
              </a:p>
              <a:p>
                <a:r>
                  <a:rPr lang="en-US" altLang="zh-CN" sz="1200" i="0">
                    <a:solidFill>
                      <a:schemeClr val="tx1"/>
                    </a:solidFill>
                    <a:latin typeface="Cambria Math"/>
                  </a:rPr>
                  <a:t>𝐶</a:t>
                </a:r>
                <a:r>
                  <a:rPr lang="en-US" altLang="zh-CN" sz="1200" i="0" smtClean="0">
                    <a:solidFill>
                      <a:schemeClr val="tx1"/>
                    </a:solidFill>
                    <a:latin typeface="Cambria Math"/>
                  </a:rPr>
                  <a:t>_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/>
                  </a:rPr>
                  <a:t>𝑖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(C </a:t>
                </a:r>
                <a:r>
                  <a:rPr lang="en-US" altLang="zh-CN" sz="12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) denotes 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en-US" altLang="zh-CN" sz="1200" dirty="0">
                    <a:latin typeface="Arial" pitchFamily="34" charset="0"/>
                    <a:cs typeface="Arial" pitchFamily="34" charset="0"/>
                  </a:rPr>
                  <a:t>sequence of the most recent </a:t>
                </a:r>
                <a:r>
                  <a:rPr lang="en-US" altLang="zh-CN" sz="1200" i="0">
                    <a:latin typeface="Cambria Math"/>
                  </a:rPr>
                  <a:t>𝐿</a:t>
                </a:r>
                <a:r>
                  <a:rPr lang="en-US" altLang="zh-CN" sz="1200" dirty="0">
                    <a:latin typeface="Arial" pitchFamily="34" charset="0"/>
                    <a:cs typeface="Arial" pitchFamily="34" charset="0"/>
                  </a:rPr>
                  <a:t> pieces of news read by user </a:t>
                </a:r>
                <a:r>
                  <a:rPr lang="en-US" altLang="zh-CN" sz="1200" i="0">
                    <a:latin typeface="Cambria Math"/>
                  </a:rPr>
                  <a:t>𝑖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sz="1200" i="0">
                    <a:solidFill>
                      <a:schemeClr val="tx1"/>
                    </a:solidFill>
                    <a:latin typeface="Cambria Math"/>
                  </a:rPr>
                  <a:t>𝑐</a:t>
                </a:r>
                <a:r>
                  <a:rPr lang="en-US" altLang="zh-CN" sz="1200" i="0" smtClean="0">
                    <a:solidFill>
                      <a:schemeClr val="tx1"/>
                    </a:solidFill>
                    <a:latin typeface="Cambria Math"/>
                  </a:rPr>
                  <a:t>^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/>
                  </a:rPr>
                  <a:t>∗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(C star) denotes 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the </a:t>
                </a:r>
                <a:r>
                  <a:rPr lang="en-US" altLang="zh-CN" sz="1200" dirty="0">
                    <a:latin typeface="Arial" pitchFamily="34" charset="0"/>
                    <a:cs typeface="Arial" pitchFamily="34" charset="0"/>
                  </a:rPr>
                  <a:t>candidate 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news.</a:t>
                </a:r>
                <a:endParaRPr lang="en-US" altLang="zh-CN" baseline="0" dirty="0" smtClean="0"/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Given the above two, we aim to predict the click rate of 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/>
                  </a:rPr>
                  <a:t>𝑐</a:t>
                </a:r>
                <a:r>
                  <a:rPr lang="en-US" altLang="zh-CN" sz="1200" i="0" smtClean="0">
                    <a:solidFill>
                      <a:srgbClr val="C00000"/>
                    </a:solidFill>
                    <a:latin typeface="Cambria Math"/>
                  </a:rPr>
                  <a:t>^</a:t>
                </a:r>
                <a:r>
                  <a:rPr lang="en-US" altLang="zh-CN" sz="1200" i="0">
                    <a:solidFill>
                      <a:srgbClr val="C00000"/>
                    </a:solidFill>
                    <a:latin typeface="Cambria Math"/>
                  </a:rPr>
                  <a:t>∗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by user 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Nowadays, It </a:t>
                </a:r>
                <a:r>
                  <a:rPr lang="en-US" altLang="zh-CN" sz="1200" baseline="0" dirty="0" smtClean="0">
                    <a:latin typeface="Arial" pitchFamily="34" charset="0"/>
                    <a:cs typeface="Arial" pitchFamily="34" charset="0"/>
                  </a:rPr>
                  <a:t>is 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widely deployed to </a:t>
                </a:r>
                <a:r>
                  <a:rPr lang="en-US" altLang="zh-CN" sz="1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on-line news platforms, such as </a:t>
                </a:r>
                <a:r>
                  <a:rPr lang="en-US" altLang="zh-CN" baseline="0" dirty="0" err="1" smtClean="0"/>
                  <a:t>google</a:t>
                </a:r>
                <a:r>
                  <a:rPr lang="en-US" altLang="zh-CN" baseline="0" dirty="0" smtClean="0"/>
                  <a:t> news and </a:t>
                </a:r>
                <a:r>
                  <a:rPr lang="en-US" altLang="zh-CN" baseline="0" dirty="0" err="1" smtClean="0"/>
                  <a:t>bing</a:t>
                </a:r>
                <a:r>
                  <a:rPr lang="en-US" altLang="zh-CN" baseline="0" dirty="0" smtClean="0"/>
                  <a:t> news.</a:t>
                </a:r>
              </a:p>
              <a:p>
                <a:endParaRPr lang="en-US" altLang="zh-CN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However, there are some</a:t>
                </a:r>
                <a:r>
                  <a:rPr lang="en-US" altLang="zh-CN" sz="1200" b="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challenges.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First, </a:t>
                </a:r>
                <a:r>
                  <a:rPr lang="en-US" altLang="zh-CN" sz="1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News elements </a:t>
                </a:r>
                <a:r>
                  <a:rPr lang="en-US" altLang="zh-CN" sz="1200" dirty="0" smtClean="0">
                    <a:latin typeface="Arial" pitchFamily="34" charset="0"/>
                    <a:cs typeface="Arial" pitchFamily="34" charset="0"/>
                  </a:rPr>
                  <a:t>are the basic components of news articles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.</a:t>
                </a:r>
                <a:endParaRPr lang="en-US" altLang="zh-CN" baseline="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Second, t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he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previously interacted contents usually have different impacts 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on the next choice.</a:t>
                </a:r>
                <a:endParaRPr lang="en-US" altLang="zh-CN" baseline="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Third,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 the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temporal dynamics 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is significant </a:t>
                </a:r>
                <a:r>
                  <a:rPr lang="en-US" altLang="zh-CN" sz="2000" baseline="0" dirty="0" smtClean="0">
                    <a:latin typeface="Arial" pitchFamily="34" charset="0"/>
                    <a:cs typeface="Arial" pitchFamily="34" charset="0"/>
                  </a:rPr>
                  <a:t>in news recommendation.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To this end, we propose DNA model.</a:t>
            </a:r>
            <a:endParaRPr lang="en-US" altLang="zh-CN" b="0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8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First we introduce news elements that are known as five W one H.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define them by ourselves that are person, organization, time, location and keywords.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They can be easily extracted by NLP tools.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News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articles can be modeled from multiple granularities: news-, sentence- and element-level.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Formally, c, s and e represent news, sentence and element respectively.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inputs of DNA are news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candidate news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𝑐</m:t>
                        </m:r>
                      </m:e>
                      <m:sup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and the output is the click rate.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has three main components: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first is the hierarchical attention layers. Specifically, the lower layer contains the sentence- and element-level attention. The upper layer is the news-level attention.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second is the convolutional layers.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third is the fully-connected layers. 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aseline="0" dirty="0" smtClean="0"/>
                  <a:t>In this work, we propose a model called DNA.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Its inputs are news sequence </a:t>
                </a:r>
                <a:r>
                  <a:rPr lang="en-US" altLang="zh-CN" sz="1200" i="0">
                    <a:latin typeface="Cambria Math"/>
                  </a:rPr>
                  <a:t>𝐶</a:t>
                </a:r>
                <a:r>
                  <a:rPr lang="en-US" altLang="zh-CN" sz="1200" i="0" smtClean="0">
                    <a:latin typeface="Cambria Math"/>
                  </a:rPr>
                  <a:t>_</a:t>
                </a:r>
                <a:r>
                  <a:rPr lang="en-US" altLang="zh-CN" sz="1200" i="0">
                    <a:latin typeface="Cambria Math"/>
                  </a:rPr>
                  <a:t>𝑖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of user </a:t>
                </a:r>
                <a:r>
                  <a:rPr lang="en-US" altLang="zh-CN" sz="1200" b="0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and candidate news </a:t>
                </a:r>
                <a:r>
                  <a:rPr lang="en-US" altLang="zh-CN" sz="1200" i="0">
                    <a:latin typeface="Cambria Math"/>
                  </a:rPr>
                  <a:t>𝑐</a:t>
                </a:r>
                <a:r>
                  <a:rPr lang="en-US" altLang="zh-CN" sz="1200" i="0" smtClean="0">
                    <a:latin typeface="Cambria Math"/>
                  </a:rPr>
                  <a:t>^</a:t>
                </a:r>
                <a:r>
                  <a:rPr lang="en-US" altLang="zh-CN" sz="1200" i="0">
                    <a:latin typeface="Cambria Math"/>
                  </a:rPr>
                  <a:t>∗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Its output is the click rate of news </a:t>
                </a:r>
                <a:r>
                  <a:rPr lang="en-US" altLang="zh-CN" sz="1200" i="0">
                    <a:latin typeface="Cambria Math"/>
                  </a:rPr>
                  <a:t>𝑐</a:t>
                </a:r>
                <a:r>
                  <a:rPr lang="en-US" altLang="zh-CN" sz="1200" i="0" smtClean="0">
                    <a:latin typeface="Cambria Math"/>
                  </a:rPr>
                  <a:t>^</a:t>
                </a:r>
                <a:r>
                  <a:rPr lang="en-US" altLang="zh-CN" sz="1200" i="0">
                    <a:latin typeface="Cambria Math"/>
                  </a:rPr>
                  <a:t>∗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by user </a:t>
                </a:r>
                <a:r>
                  <a:rPr lang="en-US" altLang="zh-CN" sz="1200" b="0" i="0" u="none" strike="noStrike" kern="1200" baseline="0" dirty="0" err="1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It has three main components: 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first is the hierarchical attention layers. Specifically, the lower layer determines attention weight for each sentence and element, and the upper layer determines attention weight for each news. 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Through the hierarchical attention layers, it obtains representation for each news in the </a:t>
                </a: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  <a:b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</a:b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second is the convolutional layers. It learns vector for each user.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The third is the fully-connected layers. It computes the click rate.</a:t>
                </a:r>
                <a:r>
                  <a:rPr lang="en-US" altLang="zh-CN" baseline="0" dirty="0" smtClean="0"/>
                  <a:t> 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First of all, we introduce the sentence-level attention.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utilize Paragraph Vector to obtain content vectors.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we compute attention weight for each sentence.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the content vector of news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calculated as a weighted sum.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table presents a case study. It shows that sentences that are content-relevant to the candidate news are assigned large weights.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Next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we introduce the element-level attention.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 is similar to the sentence-level attention.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However, in the first step, we apply NLP tools to extract elements and utilize Word2vec to obtain element vectors.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also present a case study and get a similar conclusion.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aseline="0" dirty="0" smtClean="0"/>
                  <a:t>First of all, we introduce the sentence-level attention.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We first utilize Paragraph Vector to obtain content vectors</a:t>
                </a:r>
                <a:r>
                  <a:rPr lang="en-US" altLang="zh-CN" baseline="0" dirty="0" smtClean="0"/>
                  <a:t>.</a:t>
                </a:r>
              </a:p>
              <a:p>
                <a:r>
                  <a:rPr lang="en-US" altLang="zh-CN" baseline="0" dirty="0" smtClean="0"/>
                  <a:t>Then we </a:t>
                </a:r>
                <a:r>
                  <a:rPr lang="en-US" altLang="zh-CN" b="0" baseline="0" dirty="0" smtClean="0"/>
                  <a:t>computes </a:t>
                </a:r>
                <a:r>
                  <a:rPr lang="en-US" altLang="zh-CN" sz="1200" b="0" baseline="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a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ttention weight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for each </a:t>
                </a:r>
                <a:r>
                  <a:rPr lang="en-US" altLang="zh-CN" sz="12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sentence</a:t>
                </a:r>
                <a:r>
                  <a:rPr lang="en-US" altLang="zh-CN" b="0" baseline="0" dirty="0" smtClean="0"/>
                  <a:t>.</a:t>
                </a:r>
                <a:endParaRPr lang="en-US" altLang="zh-CN" baseline="0" dirty="0" smtClean="0"/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Based on these weights, the content vector of news 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/>
                  </a:rPr>
                  <a:t>𝑐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/>
                  </a:rPr>
                  <a:t>_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/>
                  </a:rPr>
                  <a:t>𝑗</a:t>
                </a:r>
                <a:r>
                  <a:rPr lang="en-US" altLang="zh-CN" sz="1100" b="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is calculated as a weighted sum of the content vectors of sentences.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The right table shows a case study. Obviously, 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he attention weight of the sentence can be interpreted as content</a:t>
                </a:r>
                <a:r>
                  <a:rPr lang="en-US" altLang="zh-CN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relevance to the candidate news.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Then, we introduce the news-level attention.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 this layer, we learn an embedding for each news and each user.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News embedding provides a way to measure similarity and user embedding reflects user preferences.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So far, we have obtained content vector, element vector and news embedding for each news.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Based on them, we compute attention weight for each news.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this process, we incorporate the time-decaying factor.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aim to model the temporal dynamics of user reading behaviors.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This idea comes from that people tend to read similar news contents in a short time.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Finally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we compute the representation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of news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table presents a case study.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 short, the attention weights are related to the dynamics, the content relevance to c* and the consistency with user preferences.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Next, we introduce the news-level attention.</a:t>
                </a:r>
              </a:p>
              <a:p>
                <a:endParaRPr lang="en-US" altLang="zh-CN" baseline="0" dirty="0" smtClean="0"/>
              </a:p>
              <a:p>
                <a:r>
                  <a:rPr lang="en-US" altLang="zh-CN" baseline="0" dirty="0" smtClean="0"/>
                  <a:t>Because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structural information provides a way to measure news similarity, so we learn an embedding for each news.</a:t>
                </a:r>
                <a:endParaRPr lang="en-US" altLang="zh-CN" baseline="0" dirty="0" smtClean="0"/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Moreover, users’ structural information partly reflects user preferences, so we also learn an embedding for each user. </a:t>
                </a:r>
                <a:endParaRPr lang="en-US" altLang="zh-CN" baseline="0" dirty="0" smtClean="0"/>
              </a:p>
              <a:p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Based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on the obtained vectors, we </a:t>
                </a:r>
                <a:r>
                  <a:rPr lang="en-US" altLang="zh-CN" b="0" baseline="0" dirty="0" smtClean="0"/>
                  <a:t>computes </a:t>
                </a:r>
                <a:r>
                  <a:rPr lang="en-US" altLang="zh-CN" sz="1200" b="0" baseline="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a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ttention weight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for each </a:t>
                </a:r>
                <a:r>
                  <a:rPr lang="en-US" altLang="zh-CN" sz="12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news</a:t>
                </a:r>
                <a:r>
                  <a:rPr lang="en-US" altLang="zh-CN" b="0" baseline="0" dirty="0" smtClean="0"/>
                  <a:t>.</a:t>
                </a:r>
              </a:p>
              <a:p>
                <a:r>
                  <a:rPr lang="en-US" altLang="zh-CN" baseline="0" dirty="0" smtClean="0"/>
                  <a:t>Note that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we incorporate the time-decaying factor into the calculation of weights.</a:t>
                </a:r>
              </a:p>
              <a:p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This idea comes from that people tend to read similar news contents in a short time.</a:t>
                </a: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So we utilize an exponentially decaying formula to model the temporal dynamic of user news-reading behaviors.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Finally, we compute the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r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epresentation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of news 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/>
                  </a:rPr>
                  <a:t>𝑐_𝑗</a:t>
                </a:r>
                <a:r>
                  <a:rPr lang="en-US" altLang="zh-CN" sz="1200" b="0" i="0" u="none" strike="noStrike" kern="1200" baseline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 sequential characteristic of news-reading, we exploit multiple convolutional layers to capture sequential patterns.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last layer, we obtain the convolutional sequence vector pi for user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we feed these vectors into the fully-connected layers to estimate the click rate.</a:t>
            </a:r>
            <a:endParaRPr lang="en-US" altLang="zh-CN" sz="2000" baseline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9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Now,</a:t>
            </a:r>
            <a:r>
              <a:rPr lang="en-US" altLang="zh-CN" baseline="0" dirty="0" smtClean="0"/>
              <a:t> we show the experimental study.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35DC-9DCC-4BAC-954B-668FFE09D5E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8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89DF4-6AAF-4E51-8682-178AA4F90B8A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8605A-0155-4756-AACE-701EA2884368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22F0-0763-485C-9E7E-76C7939094A4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960E-850B-42CF-9FE3-457A35C4A5B6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8AF2-6D39-4E1B-9302-6120E2C8508A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DF56-B577-445B-8447-31414C49EC58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9504-A2BB-4E52-8326-8C69A9D446F8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9368-B55E-44B4-9EA7-9CD7B378262B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BC4F-F8BF-4384-B857-B265B2B62844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B08F-918A-4E6B-94F0-18078FED2EDD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3B7F-7BB1-4930-9F8E-729ED0734F94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AC928-B53E-4EB6-981B-9F12E12395A6}" type="datetime1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0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404" y="1571308"/>
            <a:ext cx="10729192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Dynamic </a:t>
            </a:r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News Recommendation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Hierarchical </a:t>
            </a:r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Attention Network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636" y="374897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latin typeface="Arial" pitchFamily="34" charset="0"/>
                <a:cs typeface="Arial" pitchFamily="34" charset="0"/>
              </a:rPr>
              <a:t>Hui</a:t>
            </a:r>
            <a:r>
              <a:rPr lang="en-US" altLang="zh-CN" sz="2000" b="1" dirty="0" smtClean="0">
                <a:latin typeface="Arial" pitchFamily="34" charset="0"/>
                <a:cs typeface="Arial" pitchFamily="34" charset="0"/>
              </a:rPr>
              <a:t> Zhang</a:t>
            </a:r>
            <a:r>
              <a:rPr lang="en-US" altLang="zh-CN" sz="2000" baseline="30000" dirty="0" smtClean="0">
                <a:latin typeface="Arial" pitchFamily="34" charset="0"/>
                <a:cs typeface="Arial" pitchFamily="34" charset="0"/>
              </a:rPr>
              <a:t>1,2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Xu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Chen</a:t>
            </a:r>
            <a:r>
              <a:rPr lang="en-US" altLang="zh-CN" sz="20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2000" dirty="0" err="1">
                <a:latin typeface="Arial" pitchFamily="34" charset="0"/>
                <a:cs typeface="Arial" pitchFamily="34" charset="0"/>
              </a:rPr>
              <a:t>Shuai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Ma</a:t>
            </a:r>
            <a:r>
              <a:rPr lang="en-US" altLang="zh-CN" baseline="30000" dirty="0" smtClean="0">
                <a:latin typeface="Arial" pitchFamily="34" charset="0"/>
                <a:cs typeface="Arial" pitchFamily="34" charset="0"/>
              </a:rPr>
              <a:t>1,2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6418" y="4521894"/>
            <a:ext cx="755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SKLSDE Lab, Beihang University,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China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Beijing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Advanced Innovation Center for Big Data and Brain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Computing</a:t>
            </a:r>
          </a:p>
          <a:p>
            <a:pPr algn="ctr"/>
            <a:r>
              <a:rPr lang="en-US" altLang="zh-CN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School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of Software, Tsinghua University, China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546957" y="5797248"/>
            <a:ext cx="5141331" cy="669826"/>
            <a:chOff x="3618965" y="5797248"/>
            <a:chExt cx="5141331" cy="66982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965" y="5797248"/>
              <a:ext cx="3197115" cy="669826"/>
            </a:xfrm>
            <a:prstGeom prst="rect">
              <a:avLst/>
            </a:prstGeom>
          </p:spPr>
        </p:pic>
        <p:pic>
          <p:nvPicPr>
            <p:cNvPr id="1027" name="Picture 3" descr="C:\Users\zh\Desktop\参考材料\tsinghua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691" y="5797474"/>
              <a:ext cx="1887605" cy="66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7"/>
    </mc:Choice>
    <mc:Fallback xmlns="">
      <p:transition spd="slow" advTm="230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1"/>
          <p:cNvSpPr txBox="1"/>
          <p:nvPr/>
        </p:nvSpPr>
        <p:spPr>
          <a:xfrm>
            <a:off x="479376" y="836712"/>
            <a:ext cx="11340350" cy="5154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Real-world Datasets</a:t>
            </a:r>
            <a:endParaRPr lang="en-US" altLang="zh-CN" sz="2400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4500"/>
              </a:lnSpc>
            </a:pP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Algorithms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endParaRPr lang="en-US" altLang="zh-CN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endParaRPr lang="en-US" altLang="zh-CN" sz="24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Metrics</a:t>
            </a:r>
            <a:endParaRPr lang="en-US" altLang="zh-CN" sz="2400" b="1" dirty="0">
              <a:latin typeface="Arial" pitchFamily="34" charset="0"/>
              <a:cs typeface="Arial" pitchFamily="34" charset="0"/>
            </a:endParaRPr>
          </a:p>
          <a:p>
            <a:pPr marL="684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Hit Ratio (HR)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7328" y="587727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1344" y="5869721"/>
            <a:ext cx="1137726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. A.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Gulla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, et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al.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adressa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dataset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for news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recommendation.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Proceedings of the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International Conference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on Web Intelligence,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2017.</a:t>
            </a:r>
          </a:p>
          <a:p>
            <a:r>
              <a:rPr lang="de-DE" altLang="zh-CN" sz="1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de-DE" altLang="zh-CN" sz="1200" dirty="0">
                <a:latin typeface="Arial" pitchFamily="34" charset="0"/>
                <a:cs typeface="Arial" pitchFamily="34" charset="0"/>
              </a:rPr>
              <a:t>. Rendle, C. Freudenthaler, Z. Gantner, and L. Schmidt-Thieme. </a:t>
            </a:r>
            <a:r>
              <a:rPr lang="de-DE" altLang="zh-CN" sz="1200" dirty="0" smtClean="0">
                <a:latin typeface="Arial" pitchFamily="34" charset="0"/>
                <a:cs typeface="Arial" pitchFamily="34" charset="0"/>
              </a:rPr>
              <a:t>BPR: </a:t>
            </a:r>
            <a:r>
              <a:rPr lang="en-US" altLang="zh-CN" sz="1200" dirty="0" err="1" smtClean="0">
                <a:latin typeface="Arial" pitchFamily="34" charset="0"/>
                <a:cs typeface="Arial" pitchFamily="34" charset="0"/>
              </a:rPr>
              <a:t>bayesian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personalized ranking from implicit feedback. In UAI, 2009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Hidasi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, A.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Karatzoglou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, L.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Baltrunas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, and D.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Tikk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. Session-based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recommendations with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recurrent neural networks.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In ICLR, 2016.</a:t>
            </a:r>
          </a:p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. Tang and K.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Wang. Personalized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top-n sequential recommendation via convolutional sequence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embedding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WSDM, 2018.</a:t>
            </a:r>
          </a:p>
          <a:p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Khattar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, V. Kumar, V.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Varma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, and M. Gupta. </a:t>
            </a:r>
            <a:r>
              <a:rPr lang="en-US" altLang="zh-CN" sz="1200" dirty="0" err="1">
                <a:latin typeface="Arial" pitchFamily="34" charset="0"/>
                <a:cs typeface="Arial" pitchFamily="34" charset="0"/>
              </a:rPr>
              <a:t>Weave&amp;rec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: A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word embedding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based 3-d convolutional network for news 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recommendation. In </a:t>
            </a:r>
            <a:r>
              <a:rPr lang="en-US" altLang="zh-CN" sz="1200" dirty="0">
                <a:latin typeface="Arial" pitchFamily="34" charset="0"/>
                <a:cs typeface="Arial" pitchFamily="34" charset="0"/>
              </a:rPr>
              <a:t>CIKM, 2018</a:t>
            </a:r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3143672" y="5484571"/>
            <a:ext cx="6493444" cy="427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49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Arial" pitchFamily="34" charset="0"/>
                <a:cs typeface="Arial" pitchFamily="34" charset="0"/>
              </a:rPr>
              <a:t>Normalized Discounted Cumulative Gain (NDCG)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328" y="1268760"/>
            <a:ext cx="8424000" cy="133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75" y="3068960"/>
            <a:ext cx="6408000" cy="210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6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240016" y="4077072"/>
            <a:ext cx="5807968" cy="14401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342900" indent="-342900"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consistently performs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others.</a:t>
            </a:r>
          </a:p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information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 performance.</a:t>
            </a:r>
          </a:p>
          <a:p>
            <a:pPr marL="342900" indent="-342900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information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 performance.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234469"/>
            <a:ext cx="5580000" cy="2156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217997"/>
            <a:ext cx="5580000" cy="218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789040"/>
            <a:ext cx="5580000" cy="2160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48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Impacts of Attention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64226" y="4725144"/>
            <a:ext cx="8556612" cy="94478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sentence-, element- and news-level attention modules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improve performance significantly,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time-decaying factor is also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32" y="1628800"/>
            <a:ext cx="7128000" cy="280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9416" y="1196752"/>
            <a:ext cx="914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News Recommendation Problem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DNA: A Dynamic Model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Hierarchical Attention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3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8"/>
    </mc:Choice>
    <mc:Fallback xmlns="">
      <p:transition spd="slow" advTm="328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1"/>
          <p:cNvSpPr txBox="1"/>
          <p:nvPr/>
        </p:nvSpPr>
        <p:spPr>
          <a:xfrm>
            <a:off x="479376" y="1196752"/>
            <a:ext cx="11017224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Proposing DNA model for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ulti-granularity modeling: sentence-level,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element-level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news-level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lvl="1" indent="-34290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ierarchical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 layers: 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discriminate influences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previously interacted contents</a:t>
            </a:r>
          </a:p>
          <a:p>
            <a:pPr marL="720000" lvl="1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ime-decaying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factor: 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ynamics</a:t>
            </a:r>
          </a:p>
          <a:p>
            <a:pPr marL="377100" lvl="1">
              <a:lnSpc>
                <a:spcPct val="12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pitchFamily="34" charset="0"/>
                <a:cs typeface="Arial" pitchFamily="34" charset="0"/>
              </a:rPr>
              <a:t>Experimental study</a:t>
            </a:r>
          </a:p>
          <a:p>
            <a:pPr marL="720000" lvl="2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 consistently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than others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lvl="2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attention modules </a:t>
            </a:r>
            <a:r>
              <a:rPr lang="en-US" altLang="zh-CN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720000" lvl="1" indent="-342900">
              <a:lnSpc>
                <a:spcPct val="120000"/>
              </a:lnSpc>
              <a:buFont typeface="Wingdings" pitchFamily="2" charset="2"/>
              <a:buChar char="ü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marL="720000" lvl="1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investigate more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 functions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lvl="1" indent="-342900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incorporate more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information, e.g., knowledge graph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47328" y="836712"/>
            <a:ext cx="120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727848" y="2348880"/>
            <a:ext cx="2736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4000"/>
              </a:lnSpc>
            </a:pPr>
            <a:endParaRPr lang="en-US" altLang="zh-CN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4000"/>
              </a:lnSpc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&amp; A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8784976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elements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1"/>
              <p:cNvSpPr txBox="1"/>
              <p:nvPr/>
            </p:nvSpPr>
            <p:spPr>
              <a:xfrm>
                <a:off x="479376" y="1196752"/>
                <a:ext cx="10873208" cy="2046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basic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components of news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articles</a:t>
                </a:r>
              </a:p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basic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principle of news writing</a:t>
                </a:r>
                <a:endPara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5W1H ( </a:t>
                </a:r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who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when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what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why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endParaRPr lang="en-US" altLang="zh-CN" sz="2000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news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elements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defined by ourselves ( 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organization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location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keywords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Element-level</a:t>
                </a:r>
                <a:r>
                  <a:rPr lang="en-US" altLang="zh-CN" sz="2000" spc="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𝑘𝑒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of news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196752"/>
                <a:ext cx="10873208" cy="2046651"/>
              </a:xfrm>
              <a:prstGeom prst="rect">
                <a:avLst/>
              </a:prstGeom>
              <a:blipFill rotWithShape="1">
                <a:blip r:embed="rId3"/>
                <a:stretch>
                  <a:fillRect l="-505" b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28" y="3573016"/>
            <a:ext cx="5040000" cy="135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Layers </a:t>
            </a:r>
            <a:endParaRPr lang="en-US" altLang="zh-CN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1343" y="6453336"/>
            <a:ext cx="104493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J. Tang and K.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Wang. Personalized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top-n sequential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recommendation via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convolutional sequence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embedding. In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WSDM, 2018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7328" y="6453336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"/>
          <p:cNvSpPr txBox="1"/>
          <p:nvPr/>
        </p:nvSpPr>
        <p:spPr>
          <a:xfrm>
            <a:off x="479376" y="1196752"/>
            <a:ext cx="11017224" cy="494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 of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78958" y="1936926"/>
            <a:ext cx="4874008" cy="1891258"/>
            <a:chOff x="2495600" y="4067746"/>
            <a:chExt cx="4874008" cy="1891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783632" y="4201156"/>
                  <a:ext cx="1282253" cy="527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/>
                    <a:t>Feature map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∈ 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/>
                              <a:ea typeface="Cambria Math"/>
                            </a:rPr>
                            <m:t>×3</m:t>
                          </m:r>
                          <m:r>
                            <a:rPr lang="en-US" altLang="zh-CN" sz="1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</m:oMath>
                  </a14:m>
                  <a:endParaRPr lang="en-US" altLang="zh-CN" sz="1400" b="0" i="1" dirty="0" smtClean="0">
                    <a:latin typeface="Cambria Math"/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632" y="4201156"/>
                  <a:ext cx="1282253" cy="5270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47928" y="4728160"/>
                  <a:ext cx="1921680" cy="532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 smtClean="0"/>
                    <a:t>new feature map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400" i="1">
                            <a:latin typeface="Cambria Math"/>
                            <a:ea typeface="Cambria Math"/>
                          </a:rPr>
                          <m:t>∈ </m:t>
                        </m:r>
                        <m:sSup>
                          <m:sSupPr>
                            <m:ctrlPr>
                              <a:rPr lang="en-US" altLang="zh-CN" sz="1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  <m:r>
                              <a:rPr lang="en-US" altLang="zh-CN" sz="14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CN" sz="14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r>
                              <a:rPr lang="en-US" altLang="zh-CN" sz="1400" b="0" i="1" smtClean="0">
                                <a:latin typeface="Cambria Math"/>
                                <a:ea typeface="Cambria Math"/>
                              </a:rPr>
                              <m:t>+1)×</m:t>
                            </m:r>
                            <m:r>
                              <a:rPr lang="en-US" altLang="zh-CN" sz="14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altLang="zh-CN" sz="1400" dirty="0"/>
                </a:p>
              </p:txBody>
            </p:sp>
          </mc:Choice>
          <mc:Fallback xmlns="">
            <p:sp>
              <p:nvSpPr>
                <p:cNvPr id="5122" name="TextBox 5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7928" y="4728160"/>
                  <a:ext cx="1921680" cy="53213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 17"/>
            <p:cNvSpPr/>
            <p:nvPr/>
          </p:nvSpPr>
          <p:spPr>
            <a:xfrm>
              <a:off x="4120764" y="5170031"/>
              <a:ext cx="280713" cy="788973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2495600" y="5273128"/>
                  <a:ext cx="1769180" cy="5447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/>
                    <a:t>convolution filters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1400">
                              <a:latin typeface="Cambria Math"/>
                            </a:rPr>
                            <m:t>𝑞</m:t>
                          </m:r>
                        </m:sup>
                      </m:sSup>
                      <m:r>
                        <a:rPr lang="en-US" altLang="zh-CN" sz="1400">
                          <a:latin typeface="Cambria Math"/>
                        </a:rPr>
                        <m:t>∈ 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40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400">
                              <a:latin typeface="Cambria Math"/>
                            </a:rPr>
                            <m:t>h</m:t>
                          </m:r>
                          <m:r>
                            <a:rPr lang="en-US" altLang="zh-CN" sz="1400">
                              <a:latin typeface="Cambria Math"/>
                            </a:rPr>
                            <m:t>×3</m:t>
                          </m:r>
                          <m:r>
                            <a:rPr lang="en-US" altLang="zh-CN" sz="1400"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600" y="5273128"/>
                  <a:ext cx="1769180" cy="5447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1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组合 19"/>
            <p:cNvGrpSpPr/>
            <p:nvPr/>
          </p:nvGrpSpPr>
          <p:grpSpPr>
            <a:xfrm>
              <a:off x="3953360" y="4067746"/>
              <a:ext cx="924914" cy="792088"/>
              <a:chOff x="3298878" y="4077072"/>
              <a:chExt cx="924914" cy="792088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3298878" y="4077072"/>
                <a:ext cx="924914" cy="792088"/>
                <a:chOff x="1498678" y="3140967"/>
                <a:chExt cx="924914" cy="792088"/>
              </a:xfrm>
            </p:grpSpPr>
            <p:sp>
              <p:nvSpPr>
                <p:cNvPr id="25" name="矩形 24"/>
                <p:cNvSpPr/>
                <p:nvPr/>
              </p:nvSpPr>
              <p:spPr>
                <a:xfrm rot="16200000">
                  <a:off x="1519266" y="3150010"/>
                  <a:ext cx="792086" cy="774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63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1703512" y="3140968"/>
                  <a:ext cx="0" cy="792087"/>
                </a:xfrm>
                <a:prstGeom prst="line">
                  <a:avLst/>
                </a:prstGeom>
                <a:ln w="63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651373" y="3448149"/>
                      <a:ext cx="333225" cy="233946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900" b="1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900" b="1" i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900" b="0" i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zh-CN" altLang="en-US" sz="900" b="1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1373" y="3448149"/>
                      <a:ext cx="333225" cy="233946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135560" y="3142704"/>
                  <a:ext cx="0" cy="790351"/>
                </a:xfrm>
                <a:prstGeom prst="line">
                  <a:avLst/>
                </a:prstGeom>
                <a:ln w="63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1847528" y="3389186"/>
                  <a:ext cx="262143" cy="27699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latin typeface="Times New Roman" pitchFamily="18" charset="0"/>
                      <a:cs typeface="Times New Roman" pitchFamily="18" charset="0"/>
                    </a:rPr>
                    <a:t>…</a:t>
                  </a:r>
                  <a:endParaRPr lang="zh-CN" altLang="en-US" sz="1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498678" y="3450969"/>
                      <a:ext cx="276842" cy="230832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900" b="1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900" b="1" i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900" b="0" i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zh-CN" altLang="en-US" sz="900" b="1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8678" y="3450969"/>
                      <a:ext cx="276842" cy="2308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060299" y="3451263"/>
                      <a:ext cx="363293" cy="23738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900" b="1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900" b="1" i="0"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900" b="0" i="0" smtClean="0">
                                    <a:latin typeface="Cambria Math"/>
                                  </a:rPr>
                                  <m:t>L</m:t>
                                </m:r>
                              </m:sub>
                              <m:sup/>
                            </m:sSubSup>
                          </m:oMath>
                        </m:oMathPara>
                      </a14:m>
                      <a:endParaRPr lang="zh-CN" altLang="en-US" sz="900" b="1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299" y="3451263"/>
                      <a:ext cx="363293" cy="237380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" name="直接连接符 23"/>
              <p:cNvCxnSpPr/>
              <p:nvPr/>
            </p:nvCxnSpPr>
            <p:spPr>
              <a:xfrm flipV="1">
                <a:off x="3677431" y="4077072"/>
                <a:ext cx="0" cy="792087"/>
              </a:xfrm>
              <a:prstGeom prst="line">
                <a:avLst/>
              </a:prstGeom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4258370" y="5357802"/>
                  <a:ext cx="72649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4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a14:m>
                  <a:r>
                    <a:rPr lang="en-US" altLang="zh-CN" sz="1400" dirty="0" smtClean="0"/>
                    <a:t> </a:t>
                  </a:r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370" y="5357802"/>
                  <a:ext cx="72649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右大括号 21"/>
            <p:cNvSpPr/>
            <p:nvPr/>
          </p:nvSpPr>
          <p:spPr>
            <a:xfrm>
              <a:off x="5069886" y="4464658"/>
              <a:ext cx="234026" cy="1053609"/>
            </a:xfrm>
            <a:prstGeom prst="rightBrace">
              <a:avLst>
                <a:gd name="adj1" fmla="val 42522"/>
                <a:gd name="adj2" fmla="val 50000"/>
              </a:avLst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1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7653883" cy="26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6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9416" y="1196752"/>
            <a:ext cx="9073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Recommendation Problem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DNA: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Dynamic Model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Hierarchical Attention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8"/>
    </mc:Choice>
    <mc:Fallback xmlns="">
      <p:transition spd="slow" advTm="328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1"/>
              <p:cNvSpPr txBox="1"/>
              <p:nvPr/>
            </p:nvSpPr>
            <p:spPr>
              <a:xfrm>
                <a:off x="479375" y="836712"/>
                <a:ext cx="11428629" cy="548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latin typeface="Arial" pitchFamily="34" charset="0"/>
                    <a:cs typeface="Arial" panose="020B0604020202020204" pitchFamily="34" charset="0"/>
                  </a:rPr>
                  <a:t>Problem</a:t>
                </a:r>
              </a:p>
              <a:p>
                <a:pPr marL="6849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news recommendation 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system receives </a:t>
                </a: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a new piece of news, it estimates the click rate for each user. </a:t>
                </a:r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684900" lvl="1" indent="-342900" algn="just">
                  <a:lnSpc>
                    <a:spcPct val="120000"/>
                  </a:lnSpc>
                  <a:buClr>
                    <a:schemeClr val="tx1"/>
                  </a:buClr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 denotes the sequence of the most recent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 pieces of news read by user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684900" lvl="1" indent="-342900" algn="just">
                  <a:lnSpc>
                    <a:spcPct val="120000"/>
                  </a:lnSpc>
                  <a:buClr>
                    <a:schemeClr val="tx1"/>
                  </a:buClr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 denotes the candidate news.</a:t>
                </a:r>
              </a:p>
              <a:p>
                <a:pPr marL="684900" lvl="1" indent="-342900" algn="just">
                  <a:lnSpc>
                    <a:spcPct val="120000"/>
                  </a:lnSpc>
                  <a:buClr>
                    <a:schemeClr val="tx1"/>
                  </a:buClr>
                  <a:buFont typeface="Wingdings" pitchFamily="2" charset="2"/>
                  <a:buChar char="ü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, we aim to predict the click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by user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</a:p>
              <a:p>
                <a:pPr marL="342000" lvl="1" algn="just">
                  <a:lnSpc>
                    <a:spcPct val="120000"/>
                  </a:lnSpc>
                </a:pPr>
                <a:endParaRPr lang="en-US" altLang="zh-CN" sz="20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latin typeface="Arial" pitchFamily="34" charset="0"/>
                    <a:cs typeface="Arial" panose="020B0604020202020204" pitchFamily="34" charset="0"/>
                  </a:rPr>
                  <a:t>Application</a:t>
                </a:r>
                <a:endParaRPr lang="en-US" altLang="zh-CN" sz="2400" b="1" dirty="0">
                  <a:latin typeface="Arial" pitchFamily="34" charset="0"/>
                  <a:cs typeface="Arial" panose="020B0604020202020204" pitchFamily="34" charset="0"/>
                </a:endParaRPr>
              </a:p>
              <a:p>
                <a:pPr marL="342000" lvl="1" algn="just">
                  <a:lnSpc>
                    <a:spcPct val="120000"/>
                  </a:lnSpc>
                </a:pPr>
                <a:endParaRPr lang="en-US" altLang="zh-CN" sz="2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000" lvl="1" algn="just">
                  <a:lnSpc>
                    <a:spcPct val="120000"/>
                  </a:lnSpc>
                </a:pPr>
                <a:endParaRPr lang="en-US" altLang="zh-CN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>
                    <a:latin typeface="Arial" pitchFamily="34" charset="0"/>
                    <a:cs typeface="Arial" panose="020B0604020202020204" pitchFamily="34" charset="0"/>
                  </a:rPr>
                  <a:t>Challenges</a:t>
                </a:r>
              </a:p>
              <a:p>
                <a:pPr marL="720000" lvl="1" indent="-342900" algn="just">
                  <a:lnSpc>
                    <a:spcPct val="120000"/>
                  </a:lnSpc>
                  <a:buClr>
                    <a:schemeClr val="tx1"/>
                  </a:buClr>
                  <a:buFont typeface="Wingdings" pitchFamily="2" charset="2"/>
                  <a:buChar char="ü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News elements </a:t>
                </a: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are the basic components of news articles</a:t>
                </a:r>
              </a:p>
              <a:p>
                <a:pPr marL="720000" lvl="1" indent="-342900" algn="just">
                  <a:lnSpc>
                    <a:spcPct val="120000"/>
                  </a:lnSpc>
                  <a:buClr>
                    <a:schemeClr val="tx1"/>
                  </a:buClr>
                  <a:buFont typeface="Wingdings" pitchFamily="2" charset="2"/>
                  <a:buChar char="ü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 interacted contents have different impacts </a:t>
                </a: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on the next choice</a:t>
                </a:r>
              </a:p>
              <a:p>
                <a:pPr marL="720000" lvl="1" indent="-342900" algn="just">
                  <a:lnSpc>
                    <a:spcPct val="120000"/>
                  </a:lnSpc>
                  <a:buClr>
                    <a:schemeClr val="tx1"/>
                  </a:buClr>
                  <a:buFont typeface="Wingdings" pitchFamily="2" charset="2"/>
                  <a:buChar char="ü"/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Temporal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dynamics</a:t>
                </a:r>
                <a:endParaRPr lang="en-US" altLang="zh-CN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5" y="836712"/>
                <a:ext cx="11428629" cy="5484578"/>
              </a:xfrm>
              <a:prstGeom prst="rect">
                <a:avLst/>
              </a:prstGeom>
              <a:blipFill rotWithShape="1">
                <a:blip r:embed="rId3"/>
                <a:stretch>
                  <a:fillRect l="-747" t="-222" r="-587" b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79376" y="17993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Problem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143672" y="3861048"/>
            <a:ext cx="5976664" cy="552368"/>
            <a:chOff x="1419614" y="2943970"/>
            <a:chExt cx="7663409" cy="648000"/>
          </a:xfrm>
        </p:grpSpPr>
        <p:grpSp>
          <p:nvGrpSpPr>
            <p:cNvPr id="4" name="组合 3"/>
            <p:cNvGrpSpPr/>
            <p:nvPr/>
          </p:nvGrpSpPr>
          <p:grpSpPr>
            <a:xfrm>
              <a:off x="1419614" y="2997970"/>
              <a:ext cx="5647185" cy="540000"/>
              <a:chOff x="358972" y="2997970"/>
              <a:chExt cx="5647185" cy="540000"/>
            </a:xfrm>
          </p:grpSpPr>
          <p:pic>
            <p:nvPicPr>
              <p:cNvPr id="8" name="Picture 3" descr="D:\开题\张晖\google news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1862" b="28939"/>
              <a:stretch/>
            </p:blipFill>
            <p:spPr bwMode="auto">
              <a:xfrm>
                <a:off x="358972" y="2997970"/>
                <a:ext cx="2607488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D:\开题\张晖\bing news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97" r="3553" b="21329"/>
              <a:stretch/>
            </p:blipFill>
            <p:spPr bwMode="auto">
              <a:xfrm>
                <a:off x="3448360" y="2997970"/>
                <a:ext cx="2557797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6" name="Picture 2" descr="C:\Users\zh\Desktop\参考材料\图片\yaho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791" y="2943970"/>
              <a:ext cx="1531232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69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9416" y="1196752"/>
            <a:ext cx="9577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News Recommendation Problem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DNA: A Dynamic Model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Hierarchical Attention 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8"/>
    </mc:Choice>
    <mc:Fallback xmlns="">
      <p:transition spd="slow" advTm="328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DNA Model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"/>
              <p:cNvSpPr txBox="1"/>
              <p:nvPr/>
            </p:nvSpPr>
            <p:spPr>
              <a:xfrm>
                <a:off x="479376" y="836712"/>
                <a:ext cx="11233248" cy="579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News e</a:t>
                </a:r>
                <a:r>
                  <a:rPr lang="en-US" altLang="zh-C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lements</a:t>
                </a:r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5W1H(</a:t>
                </a:r>
                <a:r>
                  <a:rPr lang="en-US" altLang="zh-CN" sz="2000" i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who</a:t>
                </a:r>
                <a:r>
                  <a:rPr lang="en-US" altLang="zh-CN" sz="2000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i="1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 when</a:t>
                </a:r>
                <a:r>
                  <a:rPr lang="en-US" altLang="zh-CN" sz="2000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i="1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</a:t>
                </a:r>
                <a:r>
                  <a:rPr lang="en-US" altLang="zh-CN" sz="2000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i="1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 what</a:t>
                </a:r>
                <a:r>
                  <a:rPr lang="en-US" altLang="zh-CN" sz="2000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i="1" spc="-5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i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why</a:t>
                </a:r>
                <a:r>
                  <a:rPr lang="en-US" altLang="zh-CN" sz="2000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i="1" spc="-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zh-CN" sz="2000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defined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ourselves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000" i="1" spc="-5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person</a:t>
                </a:r>
                <a:r>
                  <a:rPr lang="en-US" altLang="zh-CN" sz="2000" spc="-5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i="1" spc="-5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organization</a:t>
                </a:r>
                <a:r>
                  <a:rPr lang="en-US" altLang="zh-CN" sz="2000" spc="-5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i="1" spc="-5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altLang="zh-CN" sz="2000" spc="-5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i="1" spc="-5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location</a:t>
                </a:r>
                <a:r>
                  <a:rPr lang="en-US" altLang="zh-CN" sz="2000" spc="-5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i="1" spc="-5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keywords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Multiple g</a:t>
                </a:r>
                <a:r>
                  <a:rPr lang="en-US" altLang="zh-C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ranularities</a:t>
                </a:r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ews-level     :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</a:endParaRPr>
              </a:p>
              <a:p>
                <a:pPr marL="720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entence-level: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/>
                          </a:rPr>
                          <m:t>,…,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𝐾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lement-level</a:t>
                </a:r>
                <a:r>
                  <a:rPr lang="en-US" altLang="zh-CN" sz="2000" spc="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 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cs typeface="Arial" panose="020B0604020202020204" pitchFamily="34" charset="0"/>
                      </a:rPr>
                      <m:t>{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𝑘𝑒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2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Input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&amp; </a:t>
                </a:r>
                <a:r>
                  <a:rPr lang="en-US" altLang="zh-C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4900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candidate news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4900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utput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click rate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user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Main </a:t>
                </a:r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C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omponents</a:t>
                </a:r>
                <a:endPara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20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ierarchical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attention layers</a:t>
                </a:r>
              </a:p>
              <a:p>
                <a:pPr marL="720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onvolutional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</a:p>
              <a:p>
                <a:pPr marL="720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ully-connected layers</a:t>
                </a:r>
              </a:p>
            </p:txBody>
          </p:sp>
        </mc:Choice>
        <mc:Fallback xmlns="">
          <p:sp>
            <p:nvSpPr>
              <p:cNvPr id="8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836712"/>
                <a:ext cx="11233248" cy="5793637"/>
              </a:xfrm>
              <a:prstGeom prst="rect">
                <a:avLst/>
              </a:prstGeom>
              <a:blipFill rotWithShape="1">
                <a:blip r:embed="rId3"/>
                <a:stretch>
                  <a:fillRect l="-760" t="-210" b="-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83" y="4857889"/>
            <a:ext cx="6149041" cy="1667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112653"/>
            <a:ext cx="1872208" cy="12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28" y="3351734"/>
            <a:ext cx="6129396" cy="144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>
          <a:xfrm flipH="1" flipV="1">
            <a:off x="6023992" y="4713873"/>
            <a:ext cx="216024" cy="227296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231061" y="4713873"/>
            <a:ext cx="873051" cy="227296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240016" y="4713873"/>
            <a:ext cx="2376264" cy="222136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312024" y="4708713"/>
            <a:ext cx="2735696" cy="227296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8975712" y="4708713"/>
            <a:ext cx="72008" cy="227296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464152" y="4713873"/>
            <a:ext cx="1584176" cy="211470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28" y="2132857"/>
            <a:ext cx="4257188" cy="121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1" name="直接箭头连接符 2050"/>
          <p:cNvCxnSpPr/>
          <p:nvPr/>
        </p:nvCxnSpPr>
        <p:spPr>
          <a:xfrm flipH="1" flipV="1">
            <a:off x="6204012" y="3210637"/>
            <a:ext cx="1260140" cy="288032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直接箭头连接符 2052"/>
          <p:cNvCxnSpPr/>
          <p:nvPr/>
        </p:nvCxnSpPr>
        <p:spPr>
          <a:xfrm flipH="1" flipV="1">
            <a:off x="6744072" y="3210637"/>
            <a:ext cx="2231640" cy="288032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接箭头连接符 2056"/>
          <p:cNvCxnSpPr/>
          <p:nvPr/>
        </p:nvCxnSpPr>
        <p:spPr>
          <a:xfrm flipH="1" flipV="1">
            <a:off x="5990751" y="3210637"/>
            <a:ext cx="360040" cy="288032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7" name="组合 2076"/>
          <p:cNvGrpSpPr/>
          <p:nvPr/>
        </p:nvGrpSpPr>
        <p:grpSpPr>
          <a:xfrm>
            <a:off x="9408368" y="2708921"/>
            <a:ext cx="864096" cy="360040"/>
            <a:chOff x="9480376" y="2132856"/>
            <a:chExt cx="864096" cy="360040"/>
          </a:xfrm>
        </p:grpSpPr>
        <p:cxnSp>
          <p:nvCxnSpPr>
            <p:cNvPr id="2067" name="直接连接符 2066"/>
            <p:cNvCxnSpPr/>
            <p:nvPr/>
          </p:nvCxnSpPr>
          <p:spPr>
            <a:xfrm>
              <a:off x="9480376" y="2276872"/>
              <a:ext cx="0" cy="216024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直接连接符 2068"/>
            <p:cNvCxnSpPr/>
            <p:nvPr/>
          </p:nvCxnSpPr>
          <p:spPr>
            <a:xfrm>
              <a:off x="9480376" y="2492896"/>
              <a:ext cx="86409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直接箭头连接符 2070"/>
            <p:cNvCxnSpPr/>
            <p:nvPr/>
          </p:nvCxnSpPr>
          <p:spPr>
            <a:xfrm flipV="1">
              <a:off x="10344472" y="2132856"/>
              <a:ext cx="0" cy="360040"/>
            </a:xfrm>
            <a:prstGeom prst="straightConnector1">
              <a:avLst/>
            </a:prstGeom>
            <a:ln w="15875"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3" name="直接箭头连接符 2072"/>
          <p:cNvCxnSpPr/>
          <p:nvPr/>
        </p:nvCxnSpPr>
        <p:spPr>
          <a:xfrm flipV="1">
            <a:off x="10416480" y="2708921"/>
            <a:ext cx="0" cy="1800200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直接箭头连接符 2074"/>
          <p:cNvCxnSpPr/>
          <p:nvPr/>
        </p:nvCxnSpPr>
        <p:spPr>
          <a:xfrm flipV="1">
            <a:off x="11200754" y="2708921"/>
            <a:ext cx="0" cy="1800200"/>
          </a:xfrm>
          <a:prstGeom prst="straightConnector1">
            <a:avLst/>
          </a:prstGeom>
          <a:ln w="15875"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圆角矩形 63"/>
              <p:cNvSpPr/>
              <p:nvPr/>
            </p:nvSpPr>
            <p:spPr>
              <a:xfrm>
                <a:off x="6312024" y="980728"/>
                <a:ext cx="4680520" cy="660125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spc="-40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ynamic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spc="-40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ews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recommender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based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hierarchical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spc="-40" dirty="0" smtClean="0">
                          <a:solidFill>
                            <a:srgbClr val="C00000"/>
                          </a:solidFill>
                          <a:latin typeface="Arial" pitchFamily="34" charset="0"/>
                          <a:cs typeface="Arial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ttention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pc="-4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m:t>network</m:t>
                      </m:r>
                    </m:oMath>
                  </m:oMathPara>
                </a14:m>
                <a:endParaRPr lang="en-US" altLang="zh-CN" spc="-4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4" name="圆角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980728"/>
                <a:ext cx="4680520" cy="660125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6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15212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Sentence-level Attention  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  Element-level Attention    </a:t>
            </a:r>
            <a:endParaRPr lang="en-US" altLang="zh-CN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"/>
              <p:cNvSpPr txBox="1"/>
              <p:nvPr/>
            </p:nvSpPr>
            <p:spPr>
              <a:xfrm>
                <a:off x="479376" y="836712"/>
                <a:ext cx="5976664" cy="278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000" lvl="1" indent="-342900" algn="just"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Content vector</a:t>
                </a:r>
              </a:p>
              <a:p>
                <a:pPr marL="684000" lvl="2" indent="-342900" algn="just">
                  <a:buFont typeface="Wingdings" pitchFamily="2" charset="2"/>
                  <a:buChar char="ü"/>
                </a:pPr>
                <a:r>
                  <a:rPr lang="en-US" altLang="zh-CN" sz="20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Paragraph Vector</a:t>
                </a:r>
                <a:r>
                  <a:rPr lang="en-US" altLang="zh-CN" sz="2000" baseline="300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[Le et al. 2014] </a:t>
                </a:r>
                <a:endParaRPr lang="en-US" altLang="zh-CN" sz="2000" dirty="0" smtClean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684900" lvl="2" indent="-342900" algn="just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1" i="0">
                            <a:latin typeface="Cambria Math"/>
                          </a:rPr>
                          <m:t>𝐯</m:t>
                        </m:r>
                        <m:r>
                          <a:rPr lang="en-US" altLang="zh-CN" sz="2000" b="0" i="1"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>
                            <a:latin typeface="Cambria Math"/>
                          </a:rPr>
                          <m:t>𝑗</m:t>
                        </m:r>
                      </m:sup>
                    </m:sSubSup>
                    <m:r>
                      <a:rPr lang="en-US" altLang="zh-CN" sz="2000" b="0" i="1">
                        <a:latin typeface="Cambria Math"/>
                      </a:rPr>
                      <m:t>)</m:t>
                    </m:r>
                    <m:r>
                      <a:rPr lang="en-US" altLang="zh-CN" sz="2000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  <a:cs typeface="Arial" panose="020B0604020202020204" pitchFamily="34" charset="0"/>
                          </a:rPr>
                          <m:t>𝐯</m:t>
                        </m:r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:content vector </a:t>
                </a:r>
                <a:r>
                  <a:rPr lang="en-US" altLang="zh-CN" sz="20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>
                            <a:latin typeface="Cambria Math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CN" sz="2000" dirty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 smtClean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900" lvl="2" indent="-342900" algn="just"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A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ttention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p>
                    </m:sSubSup>
                  </m:oMath>
                </a14:m>
                <a:endParaRPr lang="en-US" altLang="zh-CN" sz="2000" b="1" dirty="0" smtClean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000" lvl="1" algn="just">
                  <a:lnSpc>
                    <a:spcPts val="2000"/>
                  </a:lnSpc>
                </a:pPr>
                <a:endParaRPr lang="en-US" altLang="zh-CN" sz="2000" dirty="0" smtClean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000" lvl="1" algn="just">
                  <a:lnSpc>
                    <a:spcPts val="2000"/>
                  </a:lnSpc>
                </a:pPr>
                <a:endParaRPr lang="en-US" altLang="zh-CN" sz="2000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000" lvl="1" algn="just">
                  <a:lnSpc>
                    <a:spcPts val="2000"/>
                  </a:lnSpc>
                </a:pPr>
                <a:endParaRPr lang="en-US" altLang="zh-CN" sz="2000" dirty="0" smtClean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900" lvl="1" indent="-342900" algn="just"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Content vector </a:t>
                </a:r>
                <a14:m>
                  <m:oMath xmlns:m="http://schemas.openxmlformats.org/officeDocument/2006/math">
                    <m:r>
                      <a:rPr lang="en-US" altLang="zh-CN" sz="2400" b="1" i="0">
                        <a:solidFill>
                          <a:schemeClr val="tx1"/>
                        </a:solidFill>
                        <a:latin typeface="Cambria Math"/>
                      </a:rPr>
                      <m:t>𝐯</m:t>
                    </m:r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</a:t>
                </a:r>
                <a:r>
                  <a:rPr lang="en-US" altLang="zh-CN" sz="16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(with </a:t>
                </a:r>
                <a:r>
                  <a:rPr lang="en-US" altLang="zh-CN" sz="1600" dirty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600" b="0" i="1">
                            <a:latin typeface="Cambria Math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1600" b="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)</a:t>
                </a:r>
                <a:endParaRPr lang="en-US" altLang="zh-CN" sz="2000" dirty="0" smtClean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836712"/>
                <a:ext cx="5976664" cy="2786725"/>
              </a:xfrm>
              <a:prstGeom prst="rect">
                <a:avLst/>
              </a:prstGeom>
              <a:blipFill rotWithShape="1">
                <a:blip r:embed="rId3"/>
                <a:stretch>
                  <a:fillRect l="-1429" t="-1532" b="-2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389545"/>
            <a:ext cx="2954356" cy="193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47328" y="6453336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91344" y="6434172"/>
            <a:ext cx="1044116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. V. Le and T.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Mikolov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. Distributed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representations of sentences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de-DE" altLang="zh-CN" sz="1400" dirty="0" smtClean="0">
                <a:latin typeface="Arial" pitchFamily="34" charset="0"/>
                <a:cs typeface="Arial" pitchFamily="34" charset="0"/>
              </a:rPr>
              <a:t>documents</a:t>
            </a:r>
            <a:r>
              <a:rPr lang="de-DE" altLang="zh-CN" sz="1400" dirty="0">
                <a:latin typeface="Arial" pitchFamily="34" charset="0"/>
                <a:cs typeface="Arial" pitchFamily="34" charset="0"/>
              </a:rPr>
              <a:t>.</a:t>
            </a:r>
            <a:r>
              <a:rPr lang="de-DE" altLang="zh-CN" sz="14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de-DE" altLang="zh-CN" sz="1400" dirty="0">
                <a:latin typeface="Arial" pitchFamily="34" charset="0"/>
                <a:cs typeface="Arial" pitchFamily="34" charset="0"/>
              </a:rPr>
              <a:t>ICML, </a:t>
            </a:r>
            <a:r>
              <a:rPr lang="de-DE" altLang="zh-CN" sz="1400" dirty="0" smtClean="0">
                <a:latin typeface="Arial" pitchFamily="34" charset="0"/>
                <a:cs typeface="Arial" pitchFamily="34" charset="0"/>
              </a:rPr>
              <a:t>2014.</a:t>
            </a:r>
          </a:p>
          <a:p>
            <a:pPr>
              <a:lnSpc>
                <a:spcPts val="1400"/>
              </a:lnSpc>
            </a:pPr>
            <a:r>
              <a:rPr lang="en-US" altLang="zh-CN" sz="1400" dirty="0">
                <a:latin typeface="Arial" pitchFamily="34" charset="0"/>
                <a:cs typeface="Arial" pitchFamily="34" charset="0"/>
              </a:rPr>
              <a:t>T.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Mikolov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K. Chen, G. </a:t>
            </a:r>
            <a:r>
              <a:rPr lang="en-US" altLang="zh-CN" sz="1400" dirty="0" err="1">
                <a:latin typeface="Arial" pitchFamily="34" charset="0"/>
                <a:cs typeface="Arial" pitchFamily="34" charset="0"/>
              </a:rPr>
              <a:t>Corrado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, and J. Dean. Efficient estimation of word representations in vector space. In ICLR, 2013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/>
              <p:cNvSpPr/>
              <p:nvPr/>
            </p:nvSpPr>
            <p:spPr>
              <a:xfrm>
                <a:off x="911470" y="2420888"/>
                <a:ext cx="5148000" cy="68400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  <m:d>
                                <m:dPr>
                                  <m:ctrlP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Sup>
                        <m:sSubSup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圆角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0" y="2420888"/>
                <a:ext cx="5148000" cy="6840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12"/>
              <p:cNvSpPr/>
              <p:nvPr/>
            </p:nvSpPr>
            <p:spPr>
              <a:xfrm>
                <a:off x="1631551" y="3573016"/>
                <a:ext cx="3384329" cy="68400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51" y="3573016"/>
                <a:ext cx="3384329" cy="6840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"/>
              <p:cNvSpPr txBox="1"/>
              <p:nvPr/>
            </p:nvSpPr>
            <p:spPr>
              <a:xfrm>
                <a:off x="6240016" y="836712"/>
                <a:ext cx="6048672" cy="2802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000" lvl="1" indent="-342900" algn="just"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Element vector</a:t>
                </a:r>
              </a:p>
              <a:p>
                <a:pPr marL="684000" lvl="1" indent="-342900" algn="just">
                  <a:buFont typeface="Wingdings" pitchFamily="2" charset="2"/>
                  <a:buChar char="ü"/>
                </a:pP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NLP tools and Word2vec</a:t>
                </a:r>
                <a:r>
                  <a:rPr lang="en-US" altLang="zh-CN" sz="2000" baseline="30000" dirty="0" smtClean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US" altLang="zh-CN" sz="2000" baseline="30000" dirty="0" err="1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Mikolov</a:t>
                </a:r>
                <a:r>
                  <a:rPr lang="en-US" altLang="zh-CN" sz="2000" baseline="30000" dirty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et al. </a:t>
                </a:r>
                <a:r>
                  <a:rPr lang="en-US" altLang="zh-CN" sz="2000" baseline="300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2013</a:t>
                </a:r>
                <a:r>
                  <a:rPr lang="en-US" altLang="zh-CN" sz="2000" baseline="30000" dirty="0" smtClean="0">
                    <a:latin typeface="Arial" pitchFamily="34" charset="0"/>
                    <a:cs typeface="Arial" pitchFamily="34" charset="0"/>
                  </a:rPr>
                  <a:t>]</a:t>
                </a:r>
                <a:endParaRPr lang="en-US" altLang="zh-CN" sz="2000" i="1" dirty="0" smtClean="0">
                  <a:latin typeface="Cambria Math"/>
                  <a:cs typeface="Arial" panose="020B0604020202020204" pitchFamily="34" charset="0"/>
                </a:endParaRPr>
              </a:p>
              <a:p>
                <a:pPr marL="684000" lvl="1" indent="-342000" algn="just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𝐥</m:t>
                        </m:r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𝑗</m:t>
                        </m:r>
                      </m:sup>
                    </m:sSubSup>
                    <m:r>
                      <a:rPr lang="en-US" altLang="zh-CN" sz="200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2000" b="0" i="1" smtClean="0">
                        <a:latin typeface="Cambria Math"/>
                        <a:cs typeface="Arial" panose="020B0604020202020204" pitchFamily="34" charset="0"/>
                      </a:rPr>
                      <m:t>/</m:t>
                    </m:r>
                    <m:sSubSup>
                      <m:sSubSupPr>
                        <m:ctrlPr>
                          <a:rPr lang="zh-CN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𝐥</m:t>
                        </m:r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>
                        <a:latin typeface="Cambria Math"/>
                        <a:cs typeface="Arial" panose="020B0604020202020204" pitchFamily="34" charset="0"/>
                      </a:rPr>
                      <m:t>)∈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>
                            <a:latin typeface="Cambria Math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altLang="zh-CN" sz="2000" spc="-13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element </a:t>
                </a:r>
                <a:r>
                  <a:rPr lang="en-US" altLang="zh-CN" sz="2000" spc="-130" dirty="0">
                    <a:latin typeface="Arial" pitchFamily="34" charset="0"/>
                    <a:cs typeface="Arial" pitchFamily="34" charset="0"/>
                  </a:rPr>
                  <a:t>vector of </a:t>
                </a:r>
                <a:r>
                  <a:rPr lang="en-US" altLang="zh-CN" sz="2000" spc="-130" dirty="0" smtClean="0">
                    <a:latin typeface="Arial" pitchFamily="34" charset="0"/>
                    <a:cs typeface="Arial" pitchFamily="34" charset="0"/>
                  </a:rPr>
                  <a:t>element of</a:t>
                </a:r>
                <a:r>
                  <a:rPr lang="en-US" altLang="zh-CN" sz="2000" i="1" spc="-130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  <a:sym typeface="Wingdings" pitchFamily="2" charset="2"/>
                  </a:rPr>
                  <a:t> </a:t>
                </a:r>
                <a:endParaRPr lang="en-US" altLang="zh-CN" sz="20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pPr marL="342000" lvl="1" indent="-342900" algn="just">
                  <a:buClr>
                    <a:schemeClr val="tx1"/>
                  </a:buClr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Attention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p>
                    </m:sSubSup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p>
                    </m:sSubSup>
                  </m:oMath>
                </a14:m>
                <a:endParaRPr lang="en-US" altLang="zh-CN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342000" lvl="1" algn="just">
                  <a:lnSpc>
                    <a:spcPts val="2000"/>
                  </a:lnSpc>
                </a:pPr>
                <a:endParaRPr lang="en-US" altLang="zh-CN" sz="2400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000" lvl="1" algn="just">
                  <a:lnSpc>
                    <a:spcPts val="2000"/>
                  </a:lnSpc>
                </a:pPr>
                <a:endParaRPr lang="en-US" altLang="zh-CN" sz="2400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000" lvl="1" algn="just">
                  <a:lnSpc>
                    <a:spcPts val="2000"/>
                  </a:lnSpc>
                </a:pPr>
                <a:endParaRPr lang="en-US" altLang="zh-CN" sz="2400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000" lvl="1" indent="-342900" algn="just">
                  <a:buFont typeface="Wingdings" pitchFamily="2" charset="2"/>
                  <a:buChar char="Ø"/>
                </a:pPr>
                <a:r>
                  <a:rPr lang="en-US" altLang="zh-CN" sz="2400" b="1" spc="-2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Element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b="1" i="1" spc="-2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b="1" i="0" spc="-20">
                            <a:solidFill>
                              <a:schemeClr val="tx1"/>
                            </a:solidFill>
                            <a:latin typeface="Cambria Math"/>
                          </a:rPr>
                          <m:t>𝐥</m:t>
                        </m:r>
                        <m:r>
                          <a:rPr lang="en-US" altLang="zh-CN" sz="2400" b="1" i="1" spc="-2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400" b="1" i="1" spc="-2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pc="-2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  <m:sup/>
                    </m:sSubSup>
                    <m:r>
                      <a:rPr lang="en-US" altLang="zh-CN" sz="2400" b="1" i="1" spc="-2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1" spc="-2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400" b="1" spc="-2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pc="-2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pc="-2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pc="-20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spc="-2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600" spc="-2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(with </a:t>
                </a:r>
                <a:r>
                  <a:rPr lang="en-US" altLang="zh-CN" sz="1600" spc="-2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respect to</a:t>
                </a:r>
                <a:r>
                  <a:rPr lang="en-US" altLang="zh-CN" sz="1600" spc="-2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pc="-2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i="1" spc="-2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sz="1600" i="1" spc="-2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spc="-2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836712"/>
                <a:ext cx="6048672" cy="2802690"/>
              </a:xfrm>
              <a:prstGeom prst="rect">
                <a:avLst/>
              </a:prstGeom>
              <a:blipFill rotWithShape="1">
                <a:blip r:embed="rId8"/>
                <a:stretch>
                  <a:fillRect l="-1411" t="-1522" b="-2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圆角矩形 14"/>
              <p:cNvSpPr/>
              <p:nvPr/>
            </p:nvSpPr>
            <p:spPr>
              <a:xfrm>
                <a:off x="7104552" y="2456968"/>
                <a:ext cx="3960000" cy="68400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exp</m:t>
                          </m:r>
                          <m:d>
                            <m:d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b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∈{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𝑜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𝑘𝑒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}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zh-CN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𝐥</m:t>
                                          </m:r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𝐥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圆角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552" y="2456968"/>
                <a:ext cx="3960000" cy="6840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/>
              <p:cNvSpPr/>
              <p:nvPr/>
            </p:nvSpPr>
            <p:spPr>
              <a:xfrm>
                <a:off x="7104552" y="3570625"/>
                <a:ext cx="3960000" cy="684000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𝐥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∈{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𝑜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𝑘𝑒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552" y="3570625"/>
                <a:ext cx="3960000" cy="6840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79" y="4362179"/>
            <a:ext cx="3165945" cy="192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15" y="4365104"/>
            <a:ext cx="5076000" cy="196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552" y="4293096"/>
            <a:ext cx="5076000" cy="212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87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"/>
              <p:cNvSpPr txBox="1"/>
              <p:nvPr/>
            </p:nvSpPr>
            <p:spPr>
              <a:xfrm>
                <a:off x="479376" y="2636912"/>
                <a:ext cx="6624736" cy="322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Attention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endParaRPr lang="en-US" altLang="zh-CN" sz="2000" dirty="0">
                  <a:latin typeface="Arial" pitchFamily="34" charset="0"/>
                  <a:cs typeface="Arial" pitchFamily="34" charset="0"/>
                </a:endParaRPr>
              </a:p>
              <a:p>
                <a:pPr marL="342000" lvl="1" indent="-342900" algn="just">
                  <a:lnSpc>
                    <a:spcPct val="110000"/>
                  </a:lnSpc>
                  <a:buFont typeface="Wingdings" pitchFamily="2" charset="2"/>
                  <a:buChar char="Ø"/>
                </a:pPr>
                <a:endParaRPr lang="en-US" altLang="zh-CN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000" lvl="1" indent="-342900" algn="just">
                  <a:buFont typeface="Wingdings" pitchFamily="2" charset="2"/>
                  <a:buChar char="Ø"/>
                </a:pPr>
                <a:endParaRPr lang="en-US" altLang="zh-CN" sz="2000" dirty="0">
                  <a:latin typeface="Arial" pitchFamily="34" charset="0"/>
                  <a:cs typeface="Arial" pitchFamily="34" charset="0"/>
                </a:endParaRPr>
              </a:p>
              <a:p>
                <a:pPr marL="342000" lvl="1" algn="just">
                  <a:lnSpc>
                    <a:spcPct val="120000"/>
                  </a:lnSpc>
                </a:pPr>
                <a:r>
                  <a:rPr lang="en-US" altLang="zh-CN" sz="2400" b="1" dirty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Time-decaying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1"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400" b="1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endParaRPr lang="en-US" altLang="zh-CN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lvl="1" algn="just">
                  <a:lnSpc>
                    <a:spcPts val="2400"/>
                  </a:lnSpc>
                </a:pPr>
                <a:endParaRPr lang="en-US" altLang="zh-CN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CN" sz="16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(with </a:t>
                </a:r>
                <a:r>
                  <a:rPr lang="en-US" altLang="zh-CN" sz="1600" dirty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𝑐</m:t>
                        </m:r>
                      </m:e>
                      <m:sup>
                        <m:r>
                          <a:rPr lang="en-US" altLang="zh-CN" sz="1600"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)</a:t>
                </a:r>
                <a:endParaRPr lang="en-US" altLang="zh-CN" sz="1600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636912"/>
                <a:ext cx="6624736" cy="3221203"/>
              </a:xfrm>
              <a:prstGeom prst="rect">
                <a:avLst/>
              </a:prstGeom>
              <a:blipFill rotWithShape="1">
                <a:blip r:embed="rId3"/>
                <a:stretch>
                  <a:fillRect l="-1289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79376" y="179930"/>
            <a:ext cx="8784976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News-level </a:t>
            </a:r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82994"/>
            <a:ext cx="5256584" cy="165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12"/>
              <p:cNvSpPr/>
              <p:nvPr/>
            </p:nvSpPr>
            <p:spPr>
              <a:xfrm>
                <a:off x="1127448" y="3212096"/>
                <a:ext cx="4680000" cy="93698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1600" b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𝐯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600" b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𝐥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Arial" panose="020B0604020202020204" pitchFamily="34" charset="0"/>
                                    </a:rPr>
                                    <m:t>𝐧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 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exp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16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exp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212096"/>
                <a:ext cx="4680000" cy="93698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3"/>
              <p:cNvSpPr/>
              <p:nvPr/>
            </p:nvSpPr>
            <p:spPr>
              <a:xfrm>
                <a:off x="1559936" y="5870487"/>
                <a:ext cx="3960000" cy="43883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 [</m:t>
                      </m:r>
                      <m:r>
                        <a:rPr lang="en-US" altLang="zh-CN" sz="1600" b="1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1600" b="1">
                          <a:solidFill>
                            <a:schemeClr val="tx1"/>
                          </a:solidFill>
                          <a:latin typeface="Cambria Math"/>
                        </a:rPr>
                        <m:t>𝐥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solidFill>
                                <a:schemeClr val="tx1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𝐧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/>
                        </a:rPr>
                        <m:t>]∈</m:t>
                      </m:r>
                      <m:sSup>
                        <m:sSup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圆角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36" y="5870487"/>
                <a:ext cx="3960000" cy="438833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91344" y="6453336"/>
            <a:ext cx="11521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itchFamily="34" charset="0"/>
                <a:cs typeface="Arial" pitchFamily="34" charset="0"/>
              </a:rPr>
              <a:t>Lei Li , et al. Modeling and broadening temporal user interest in personalized news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recommendation. In ESWA, 2014.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007768" y="1068117"/>
            <a:ext cx="1260000" cy="432000"/>
          </a:xfrm>
          <a:prstGeom prst="wedgeRoundRectCallout">
            <a:avLst>
              <a:gd name="adj1" fmla="val 27325"/>
              <a:gd name="adj2" fmla="val 22509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>
              <a:lnSpc>
                <a:spcPts val="2000"/>
              </a:lnSpc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ews embedding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圆角矩形 21"/>
              <p:cNvSpPr/>
              <p:nvPr/>
            </p:nvSpPr>
            <p:spPr>
              <a:xfrm>
                <a:off x="911424" y="4709943"/>
                <a:ext cx="5076564" cy="66327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/>
                          <a:ea typeface="Arial Unicode MS" pitchFamily="34" charset="-122"/>
                          <a:cs typeface="Arial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/>
                          </a:solidFill>
                          <a:latin typeface="Cambria Math"/>
                          <a:ea typeface="Arial Unicode MS" pitchFamily="34" charset="-122"/>
                          <a:cs typeface="Arial" pitchFamily="34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  <m:t>−</m:t>
                          </m:r>
                          <m:r>
                            <a:rPr lang="zh-CN" altLang="en-US" sz="1600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Arial Unicode MS" pitchFamily="34" charset="-122"/>
                                  <a:cs typeface="Arial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Arial Unicode MS" pitchFamily="34" charset="-122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Arial Unicode MS" pitchFamily="34" charset="-122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Arial Unicode MS" pitchFamily="34" charset="-122"/>
                                      <a:cs typeface="Arial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Arial Unicode MS" pitchFamily="34" charset="-122"/>
                                  <a:cs typeface="Arial" pitchFamily="34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Arial Unicode MS" pitchFamily="34" charset="-122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Arial Unicode MS" pitchFamily="34" charset="-122"/>
                                      <a:cs typeface="Arial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Arial Unicode MS" pitchFamily="34" charset="-122"/>
                                      <a:cs typeface="Arial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/>
                              <a:ea typeface="Arial Unicode MS" pitchFamily="34" charset="-122"/>
                              <a:cs typeface="Arial" pitchFamily="34" charset="0"/>
                            </a:rPr>
                            <m:t>/3600</m:t>
                          </m:r>
                        </m:e>
                      </m:d>
                    </m:oMath>
                  </m:oMathPara>
                </a14:m>
                <a:endParaRPr lang="en-US" altLang="zh-CN" sz="1600" dirty="0" smtClean="0">
                  <a:solidFill>
                    <a:schemeClr val="tx1"/>
                  </a:solidFill>
                  <a:latin typeface="Arial" pitchFamily="34" charset="0"/>
                </a:endParaRPr>
              </a:p>
              <a:p>
                <a:pPr marL="0" lvl="2" algn="just"/>
                <a14:m>
                  <m:oMath xmlns:m="http://schemas.openxmlformats.org/officeDocument/2006/math">
                    <m:r>
                      <a:rPr lang="zh-CN" altLang="en-US" sz="1600" spc="-60">
                        <a:solidFill>
                          <a:schemeClr val="tx1"/>
                        </a:solidFill>
                        <a:latin typeface="Cambria Math"/>
                        <a:ea typeface="Arial Unicode MS" pitchFamily="34" charset="-122"/>
                        <a:cs typeface="Arial" pitchFamily="34" charset="0"/>
                      </a:rPr>
                      <m:t>𝜂</m:t>
                    </m:r>
                  </m:oMath>
                </a14:m>
                <a:r>
                  <a:rPr lang="en-US" altLang="zh-CN" sz="1600" spc="-60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:time-decaying </a:t>
                </a:r>
                <a:r>
                  <a:rPr lang="en-US" altLang="zh-CN" sz="1600" spc="-60" dirty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rate,</a:t>
                </a:r>
                <a:r>
                  <a:rPr lang="en-US" altLang="zh-CN" sz="1600" spc="-60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spc="-6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zh-CN" sz="1600" spc="-6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600" spc="-6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spc="-60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:recommending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spc="-6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1600" spc="-6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spc="-6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2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600" spc="-60" dirty="0" smtClean="0">
                    <a:solidFill>
                      <a:schemeClr val="tx1"/>
                    </a:solidFill>
                    <a:latin typeface="Arial" pitchFamily="34" charset="0"/>
                    <a:ea typeface="Arial Unicode MS" pitchFamily="34" charset="-122"/>
                    <a:cs typeface="Arial" pitchFamily="34" charset="0"/>
                  </a:rPr>
                  <a:t>: reading time</a:t>
                </a:r>
                <a:endParaRPr lang="en-US" altLang="zh-CN" sz="1600" spc="-6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709943"/>
                <a:ext cx="5076564" cy="663273"/>
              </a:xfrm>
              <a:prstGeom prst="roundRect">
                <a:avLst/>
              </a:prstGeom>
              <a:blipFill rotWithShape="1">
                <a:blip r:embed="rId8"/>
                <a:stretch>
                  <a:fillRect l="-598" r="-1077" b="-535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6681823" y="4157031"/>
            <a:ext cx="5030801" cy="1512000"/>
            <a:chOff x="6405955" y="4149080"/>
            <a:chExt cx="5030801" cy="1512000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5955" y="4149080"/>
              <a:ext cx="1156020" cy="151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8167" y="4149080"/>
              <a:ext cx="1087448" cy="151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96" y="4149080"/>
              <a:ext cx="1337823" cy="151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4249" y="4149080"/>
              <a:ext cx="1222507" cy="151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圆角矩形 26"/>
          <p:cNvSpPr/>
          <p:nvPr/>
        </p:nvSpPr>
        <p:spPr>
          <a:xfrm>
            <a:off x="6647869" y="5902929"/>
            <a:ext cx="5136763" cy="4063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marL="0" lvl="2" algn="ct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 / content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preferences 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7328" y="6453336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664" y="980728"/>
            <a:ext cx="5796000" cy="2875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标注 29"/>
          <p:cNvSpPr/>
          <p:nvPr/>
        </p:nvSpPr>
        <p:spPr>
          <a:xfrm>
            <a:off x="5124032" y="1652517"/>
            <a:ext cx="1260000" cy="432000"/>
          </a:xfrm>
          <a:prstGeom prst="wedgeRoundRectCallout">
            <a:avLst>
              <a:gd name="adj1" fmla="val -23230"/>
              <a:gd name="adj2" fmla="val 9666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>
              <a:lnSpc>
                <a:spcPts val="2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embedding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9793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Layers </a:t>
            </a:r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Fully-connected Layers</a:t>
            </a:r>
          </a:p>
          <a:p>
            <a:pPr marL="0" lvl="1"/>
            <a:r>
              <a:rPr lang="en-US" altLang="zh-CN" sz="3200" b="1" dirty="0" smtClean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01" y="1484784"/>
            <a:ext cx="5062365" cy="16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191343" y="6453336"/>
            <a:ext cx="104493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Arial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J. Tang and K.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Wang. Personalized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top-n sequential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recommendation via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convolutional sequence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embedding. In </a:t>
            </a:r>
            <a:r>
              <a:rPr lang="en-US" altLang="zh-CN" sz="1400" dirty="0">
                <a:latin typeface="Arial" pitchFamily="34" charset="0"/>
                <a:cs typeface="Arial" pitchFamily="34" charset="0"/>
              </a:rPr>
              <a:t>WSDM, 2018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1"/>
              <p:cNvSpPr txBox="1"/>
              <p:nvPr/>
            </p:nvSpPr>
            <p:spPr>
              <a:xfrm>
                <a:off x="479376" y="836712"/>
                <a:ext cx="6048672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>
                    <a:latin typeface="Arial" pitchFamily="34" charset="0"/>
                    <a:cs typeface="Arial" panose="020B0604020202020204" pitchFamily="34" charset="0"/>
                  </a:rPr>
                  <a:t>Convolutional l</a:t>
                </a:r>
                <a:r>
                  <a:rPr lang="en-US" altLang="zh-CN" sz="2400" b="1" dirty="0" smtClean="0">
                    <a:latin typeface="Arial" pitchFamily="34" charset="0"/>
                    <a:cs typeface="Arial" panose="020B0604020202020204" pitchFamily="34" charset="0"/>
                  </a:rPr>
                  <a:t>ayers</a:t>
                </a:r>
                <a:endParaRPr lang="en-US" altLang="zh-CN" sz="2400" b="1" dirty="0">
                  <a:latin typeface="Arial" pitchFamily="34" charset="0"/>
                  <a:ea typeface="Arial Unicode MS" pitchFamily="34" charset="-122"/>
                  <a:cs typeface="Arial" pitchFamily="34" charset="0"/>
                </a:endParaRPr>
              </a:p>
              <a:p>
                <a:pPr marL="684000" lvl="1" indent="-342900" algn="just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itchFamily="34" charset="0"/>
                    <a:cs typeface="Arial" panose="020B0604020202020204" pitchFamily="34" charset="0"/>
                  </a:rPr>
                  <a:t>Sequential </a:t>
                </a:r>
                <a:r>
                  <a:rPr lang="en-US" altLang="zh-CN" sz="2000" dirty="0" smtClean="0">
                    <a:latin typeface="Arial" pitchFamily="34" charset="0"/>
                    <a:cs typeface="Arial" panose="020B0604020202020204" pitchFamily="34" charset="0"/>
                  </a:rPr>
                  <a:t>recommendation</a:t>
                </a:r>
              </a:p>
              <a:p>
                <a:pPr marL="684000" lvl="1" indent="-342900" algn="just">
                  <a:lnSpc>
                    <a:spcPct val="120000"/>
                  </a:lnSpc>
                  <a:buClr>
                    <a:schemeClr val="tx1"/>
                  </a:buClr>
                  <a:buFont typeface="Wingdings" pitchFamily="2" charset="2"/>
                  <a:buChar char="ü"/>
                </a:pPr>
                <a:r>
                  <a:rPr lang="en-US" altLang="zh-CN" sz="2000" dirty="0" smtClean="0">
                    <a:solidFill>
                      <a:srgbClr val="C00000"/>
                    </a:solidFill>
                    <a:latin typeface="Arial" pitchFamily="34" charset="0"/>
                    <a:cs typeface="Arial" panose="020B0604020202020204" pitchFamily="34" charset="0"/>
                  </a:rPr>
                  <a:t>Convolutional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cs typeface="Arial" panose="020B0604020202020204" pitchFamily="34" charset="0"/>
                  </a:rPr>
                  <a:t>neural network (CNN) </a:t>
                </a:r>
                <a:r>
                  <a:rPr lang="en-US" altLang="zh-CN" sz="2000" dirty="0">
                    <a:latin typeface="Arial" pitchFamily="34" charset="0"/>
                    <a:cs typeface="Arial" panose="020B0604020202020204" pitchFamily="34" charset="0"/>
                  </a:rPr>
                  <a:t>models sequential patterns </a:t>
                </a:r>
                <a:r>
                  <a:rPr lang="en-US" altLang="zh-CN" sz="2000" baseline="30000" dirty="0" smtClean="0">
                    <a:latin typeface="Arial" pitchFamily="34" charset="0"/>
                    <a:cs typeface="Arial" pitchFamily="34" charset="0"/>
                  </a:rPr>
                  <a:t>[</a:t>
                </a:r>
                <a:r>
                  <a:rPr lang="en-US" altLang="zh-CN" sz="2000" baseline="30000" dirty="0">
                    <a:latin typeface="Arial" pitchFamily="34" charset="0"/>
                    <a:cs typeface="Arial" pitchFamily="34" charset="0"/>
                  </a:rPr>
                  <a:t>Tang et al. 2018</a:t>
                </a:r>
                <a:r>
                  <a:rPr lang="en-US" altLang="zh-CN" sz="2000" baseline="30000" dirty="0" smtClean="0">
                    <a:latin typeface="Arial" pitchFamily="34" charset="0"/>
                    <a:cs typeface="Arial" pitchFamily="34" charset="0"/>
                  </a:rPr>
                  <a:t>]</a:t>
                </a:r>
                <a:r>
                  <a:rPr lang="en-US" altLang="zh-CN" sz="2000" dirty="0" smtClean="0">
                    <a:latin typeface="Arial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1100" lvl="1" algn="just">
                  <a:lnSpc>
                    <a:spcPct val="120000"/>
                  </a:lnSpc>
                </a:pPr>
                <a:endParaRPr lang="en-US" altLang="zh-CN" sz="2000" dirty="0">
                  <a:latin typeface="Arial" pitchFamily="34" charset="0"/>
                  <a:cs typeface="Arial" panose="020B0604020202020204" pitchFamily="34" charset="0"/>
                </a:endParaRPr>
              </a:p>
              <a:p>
                <a:pPr marL="342000" lvl="1" indent="-34290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altLang="zh-CN" sz="2400" b="1" dirty="0" smtClean="0">
                    <a:latin typeface="Arial" pitchFamily="34" charset="0"/>
                    <a:cs typeface="Arial" panose="020B0604020202020204" pitchFamily="34" charset="0"/>
                  </a:rPr>
                  <a:t>Fully-connected </a:t>
                </a:r>
                <a:r>
                  <a:rPr lang="en-US" altLang="zh-CN" sz="2400" b="1" dirty="0">
                    <a:latin typeface="Arial" pitchFamily="34" charset="0"/>
                    <a:cs typeface="Arial" panose="020B0604020202020204" pitchFamily="34" charset="0"/>
                  </a:rPr>
                  <a:t>l</a:t>
                </a:r>
                <a:r>
                  <a:rPr lang="en-US" altLang="zh-CN" sz="2400" b="1" dirty="0" smtClean="0">
                    <a:latin typeface="Arial" pitchFamily="34" charset="0"/>
                    <a:cs typeface="Arial" panose="020B0604020202020204" pitchFamily="34" charset="0"/>
                  </a:rPr>
                  <a:t>ayers</a:t>
                </a:r>
                <a:endParaRPr lang="en-US" altLang="zh-CN" sz="2400" b="1" dirty="0">
                  <a:latin typeface="Arial" pitchFamily="34" charset="0"/>
                  <a:cs typeface="Arial" panose="020B0604020202020204" pitchFamily="34" charset="0"/>
                </a:endParaRPr>
              </a:p>
              <a:p>
                <a:pPr marL="684000" indent="-342900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itchFamily="34" charset="0"/>
                    <a:cs typeface="Arial" panose="020B0604020202020204" pitchFamily="34" charset="0"/>
                  </a:rPr>
                  <a:t>Input</a:t>
                </a:r>
              </a:p>
              <a:p>
                <a:pPr marL="684000" lvl="2">
                  <a:lnSpc>
                    <a:spcPct val="120000"/>
                  </a:lnSpc>
                </a:pPr>
                <a:r>
                  <a:rPr lang="en-US" altLang="zh-CN" sz="2000" dirty="0">
                    <a:latin typeface="Arial" pitchFamily="34" charset="0"/>
                    <a:cs typeface="Arial" panose="020B0604020202020204" pitchFamily="34" charset="0"/>
                  </a:rPr>
                  <a:t>convolutional sequence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𝐩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latin typeface="Arial" pitchFamily="34" charset="0"/>
                </a:endParaRPr>
              </a:p>
              <a:p>
                <a:pPr marL="684000" lvl="1">
                  <a:lnSpc>
                    <a:spcPct val="120000"/>
                  </a:lnSpc>
                </a:pP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representation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</a:rPr>
                          <m:t>𝐱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itchFamily="34" charset="0"/>
                  </a:rPr>
                  <a:t> of </a:t>
                </a: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candidate news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>
                  <a:latin typeface="Arial" pitchFamily="34" charset="0"/>
                </a:endParaRPr>
              </a:p>
              <a:p>
                <a:pPr marL="684000" lvl="1">
                  <a:lnSpc>
                    <a:spcPct val="120000"/>
                  </a:lnSpc>
                </a:pP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user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/>
                          </a:rPr>
                          <m:t>𝐮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Arial" pitchFamily="34" charset="0"/>
                  <a:cs typeface="Arial" panose="020B0604020202020204" pitchFamily="34" charset="0"/>
                </a:endParaRPr>
              </a:p>
              <a:p>
                <a:pPr marL="684000" lvl="1" indent="-342900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 smtClean="0">
                    <a:latin typeface="Arial" pitchFamily="34" charset="0"/>
                    <a:cs typeface="Arial" panose="020B0604020202020204" pitchFamily="34" charset="0"/>
                  </a:rPr>
                  <a:t>Output</a:t>
                </a:r>
                <a:endParaRPr lang="en-US" altLang="zh-CN" sz="2000" dirty="0">
                  <a:latin typeface="Arial" pitchFamily="34" charset="0"/>
                  <a:cs typeface="Arial" panose="020B0604020202020204" pitchFamily="34" charset="0"/>
                </a:endParaRPr>
              </a:p>
              <a:p>
                <a:pPr marL="684000" lvl="1">
                  <a:lnSpc>
                    <a:spcPct val="120000"/>
                  </a:lnSpc>
                </a:pPr>
                <a:r>
                  <a:rPr lang="en-US" altLang="zh-CN" sz="2000" dirty="0">
                    <a:latin typeface="Arial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CN" sz="2000" dirty="0" smtClean="0">
                    <a:latin typeface="Arial" pitchFamily="34" charset="0"/>
                    <a:cs typeface="Arial" panose="020B0604020202020204" pitchFamily="34" charset="0"/>
                  </a:rPr>
                  <a:t>lick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Arial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684000" lvl="1" indent="-342900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Objective 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function</a:t>
                </a:r>
                <a:endParaRPr lang="en-US" altLang="zh-CN" sz="2000" dirty="0">
                  <a:latin typeface="Arial" pitchFamily="34" charset="0"/>
                  <a:cs typeface="Arial" pitchFamily="34" charset="0"/>
                </a:endParaRPr>
              </a:p>
              <a:p>
                <a:pPr marL="684000">
                  <a:lnSpc>
                    <a:spcPct val="120000"/>
                  </a:lnSpc>
                </a:pPr>
                <a:r>
                  <a:rPr lang="en-US" altLang="zh-CN" sz="2000" dirty="0">
                    <a:latin typeface="Arial" pitchFamily="34" charset="0"/>
                    <a:cs typeface="Arial" pitchFamily="34" charset="0"/>
                  </a:rPr>
                  <a:t>binary cross-entropy loss </a:t>
                </a:r>
                <a:r>
                  <a:rPr lang="en-US" altLang="zh-CN" sz="2000" dirty="0" smtClean="0">
                    <a:latin typeface="Arial" pitchFamily="34" charset="0"/>
                    <a:cs typeface="Arial" pitchFamily="34" charset="0"/>
                  </a:rPr>
                  <a:t>function</a:t>
                </a:r>
                <a:endParaRPr lang="zh-CN" altLang="zh-CN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836712"/>
                <a:ext cx="6048672" cy="5410712"/>
              </a:xfrm>
              <a:prstGeom prst="rect">
                <a:avLst/>
              </a:prstGeom>
              <a:blipFill rotWithShape="1">
                <a:blip r:embed="rId4"/>
                <a:stretch>
                  <a:fillRect l="-1411" t="-225" r="-1008" b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917431"/>
            <a:ext cx="3032564" cy="1671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标注 12"/>
          <p:cNvSpPr/>
          <p:nvPr/>
        </p:nvSpPr>
        <p:spPr>
          <a:xfrm>
            <a:off x="8328248" y="1196751"/>
            <a:ext cx="3132000" cy="303365"/>
          </a:xfrm>
          <a:prstGeom prst="wedgeRoundRectCallout">
            <a:avLst>
              <a:gd name="adj1" fmla="val 34252"/>
              <a:gd name="adj2" fmla="val 22292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sequence vector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47328" y="6453336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9376" y="17993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2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328" y="836712"/>
            <a:ext cx="12096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9416" y="1196752"/>
            <a:ext cx="9865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News Recommendation Problem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DNA: A Dynamic Model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Hierarchical Attention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8"/>
    </mc:Choice>
    <mc:Fallback xmlns="">
      <p:transition spd="slow" advTm="328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23202</TotalTime>
  <Words>2619</Words>
  <Application>Microsoft Office PowerPoint</Application>
  <PresentationFormat>自定义</PresentationFormat>
  <Paragraphs>292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Independent Scholarly Article Ranking</dc:title>
  <dc:creator>Administrator</dc:creator>
  <cp:lastModifiedBy>zhanghui</cp:lastModifiedBy>
  <cp:revision>2989</cp:revision>
  <dcterms:modified xsi:type="dcterms:W3CDTF">2019-11-09T05:44:47Z</dcterms:modified>
</cp:coreProperties>
</file>