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7" r:id="rId3"/>
    <p:sldId id="370" r:id="rId4"/>
    <p:sldId id="262" r:id="rId5"/>
    <p:sldId id="341" r:id="rId6"/>
    <p:sldId id="342" r:id="rId7"/>
    <p:sldId id="343" r:id="rId8"/>
    <p:sldId id="345" r:id="rId9"/>
    <p:sldId id="346" r:id="rId10"/>
    <p:sldId id="348" r:id="rId11"/>
    <p:sldId id="371" r:id="rId12"/>
    <p:sldId id="350" r:id="rId13"/>
    <p:sldId id="351" r:id="rId14"/>
    <p:sldId id="354" r:id="rId15"/>
    <p:sldId id="352" r:id="rId16"/>
    <p:sldId id="353" r:id="rId17"/>
    <p:sldId id="361" r:id="rId18"/>
    <p:sldId id="362" r:id="rId19"/>
    <p:sldId id="365" r:id="rId20"/>
    <p:sldId id="366" r:id="rId21"/>
    <p:sldId id="368" r:id="rId22"/>
    <p:sldId id="369" r:id="rId23"/>
    <p:sldId id="260" r:id="rId24"/>
    <p:sldId id="375" r:id="rId25"/>
    <p:sldId id="372" r:id="rId26"/>
    <p:sldId id="373" r:id="rId27"/>
    <p:sldId id="374" r:id="rId28"/>
    <p:sldId id="376" r:id="rId29"/>
    <p:sldId id="377" r:id="rId30"/>
    <p:sldId id="378" r:id="rId31"/>
    <p:sldId id="383" r:id="rId32"/>
    <p:sldId id="379" r:id="rId33"/>
    <p:sldId id="380" r:id="rId34"/>
    <p:sldId id="381" r:id="rId35"/>
    <p:sldId id="382" r:id="rId36"/>
    <p:sldId id="388" r:id="rId37"/>
    <p:sldId id="384" r:id="rId38"/>
    <p:sldId id="385" r:id="rId39"/>
    <p:sldId id="386" r:id="rId40"/>
    <p:sldId id="387" r:id="rId41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D1"/>
    <a:srgbClr val="FFFFCC"/>
    <a:srgbClr val="FFFF99"/>
    <a:srgbClr val="BD00D5"/>
    <a:srgbClr val="000080"/>
    <a:srgbClr val="496176"/>
    <a:srgbClr val="CC3300"/>
    <a:srgbClr val="008CFF"/>
    <a:srgbClr val="0D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2" autoAdjust="0"/>
    <p:restoredTop sz="97790" autoAdjust="0"/>
  </p:normalViewPr>
  <p:slideViewPr>
    <p:cSldViewPr snapToGrid="0">
      <p:cViewPr varScale="1">
        <p:scale>
          <a:sx n="68" d="100"/>
          <a:sy n="68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066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73CA7-0534-4F37-9E51-FE9D184473E7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9B3EF-10E8-4852-AC9C-AEC044ADD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8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84DAD-1327-457C-B86B-5EEEA1E09428}" type="datetimeFigureOut">
              <a:rPr lang="zh-CN" altLang="en-US" smtClean="0"/>
              <a:pPr/>
              <a:t>2019/8/12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C0641-2DEB-40A2-B0CA-D1CA65F3F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9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33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9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89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96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89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89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96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89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96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89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8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96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89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96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89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55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361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31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1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89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3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6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968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4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945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531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0316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072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71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256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033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885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8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899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87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8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8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96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89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8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00008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6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111903"/>
            <a:ext cx="8623495" cy="771676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977900"/>
            <a:ext cx="8637563" cy="5676119"/>
          </a:xfrm>
        </p:spPr>
        <p:txBody>
          <a:bodyPr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buClr>
                <a:srgbClr val="000080"/>
              </a:buClr>
              <a:buSzPct val="80000"/>
              <a:buFont typeface="Wingdings" pitchFamily="2" charset="2"/>
              <a:buChar char="Ø"/>
              <a:defRPr lang="zh-CN" altLang="en-US" sz="2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-288000" algn="l" defTabSz="914400" rtl="0" eaLnBrk="1" latinLnBrk="0" hangingPunct="1">
              <a:lnSpc>
                <a:spcPct val="90000"/>
              </a:lnSpc>
              <a:buClr>
                <a:srgbClr val="000080"/>
              </a:buClr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400" rtl="0" eaLnBrk="1" latinLnBrk="0" hangingPunct="1">
              <a:lnSpc>
                <a:spcPct val="90000"/>
              </a:lnSpc>
              <a:buClr>
                <a:srgbClr val="000080"/>
              </a:buClr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defTabSz="914400" rtl="0" eaLnBrk="1" latinLnBrk="0" hangingPunct="1">
              <a:lnSpc>
                <a:spcPct val="90000"/>
              </a:lnSpc>
              <a:buClr>
                <a:srgbClr val="000080"/>
              </a:buClr>
              <a:defRPr lang="en-US" sz="2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863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2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3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5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1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6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9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21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90.png"/><Relationship Id="rId5" Type="http://schemas.openxmlformats.org/officeDocument/2006/relationships/image" Target="../media/image8.png"/><Relationship Id="rId15" Type="http://schemas.openxmlformats.org/officeDocument/2006/relationships/image" Target="../media/image230.png"/><Relationship Id="rId10" Type="http://schemas.openxmlformats.org/officeDocument/2006/relationships/image" Target="../media/image180.png"/><Relationship Id="rId4" Type="http://schemas.openxmlformats.org/officeDocument/2006/relationships/image" Target="../media/image7.png"/><Relationship Id="rId9" Type="http://schemas.openxmlformats.org/officeDocument/2006/relationships/image" Target="../media/image62.png"/><Relationship Id="rId14" Type="http://schemas.openxmlformats.org/officeDocument/2006/relationships/image" Target="../media/image2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0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0.png"/><Relationship Id="rId5" Type="http://schemas.openxmlformats.org/officeDocument/2006/relationships/image" Target="../media/image7.png"/><Relationship Id="rId10" Type="http://schemas.openxmlformats.org/officeDocument/2006/relationships/image" Target="../media/image151.png"/><Relationship Id="rId4" Type="http://schemas.openxmlformats.org/officeDocument/2006/relationships/image" Target="../media/image6.png"/><Relationship Id="rId9" Type="http://schemas.openxmlformats.org/officeDocument/2006/relationships/image" Target="../media/image13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3" Type="http://schemas.openxmlformats.org/officeDocument/2006/relationships/image" Target="../media/image5.jpe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1500.png"/><Relationship Id="rId1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2.png"/><Relationship Id="rId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7.png"/><Relationship Id="rId9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2.png"/><Relationship Id="rId10" Type="http://schemas.openxmlformats.org/officeDocument/2006/relationships/image" Target="../media/image10.png"/><Relationship Id="rId4" Type="http://schemas.openxmlformats.org/officeDocument/2006/relationships/image" Target="../media/image41.png"/><Relationship Id="rId9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10.png"/><Relationship Id="rId5" Type="http://schemas.openxmlformats.org/officeDocument/2006/relationships/image" Target="../media/image45.png"/><Relationship Id="rId10" Type="http://schemas.openxmlformats.org/officeDocument/2006/relationships/image" Target="../media/image9.png"/><Relationship Id="rId4" Type="http://schemas.openxmlformats.org/officeDocument/2006/relationships/image" Target="../media/image44.png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50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" y="1745672"/>
            <a:ext cx="9144000" cy="1200662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rgbClr val="000080"/>
                </a:solidFill>
                <a:latin typeface="Calibri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Dual-View </a:t>
            </a:r>
            <a:r>
              <a:rPr lang="en-US" altLang="zh-CN" sz="3600" b="1" dirty="0" err="1" smtClean="0">
                <a:solidFill>
                  <a:srgbClr val="000080"/>
                </a:solidFill>
                <a:latin typeface="Calibri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Variational</a:t>
            </a:r>
            <a:r>
              <a:rPr lang="en-US" altLang="zh-CN" sz="3600" b="1" dirty="0" smtClean="0">
                <a:solidFill>
                  <a:srgbClr val="000080"/>
                </a:solidFill>
                <a:latin typeface="Calibri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600" b="1" dirty="0" err="1" smtClean="0">
                <a:solidFill>
                  <a:srgbClr val="000080"/>
                </a:solidFill>
                <a:latin typeface="Calibri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Autoencoders</a:t>
            </a:r>
            <a:r>
              <a:rPr lang="en-US" altLang="zh-CN" sz="3600" b="1" dirty="0" smtClean="0">
                <a:solidFill>
                  <a:srgbClr val="000080"/>
                </a:solidFill>
                <a:latin typeface="Calibri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br>
              <a:rPr lang="en-US" altLang="zh-CN" sz="3600" b="1" dirty="0" smtClean="0">
                <a:solidFill>
                  <a:srgbClr val="000080"/>
                </a:solidFill>
                <a:latin typeface="Calibri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3600" b="1" dirty="0" smtClean="0">
                <a:latin typeface="Calibri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for Semi-Supervised Text Matching</a:t>
            </a:r>
            <a:endParaRPr lang="zh-CN" altLang="en-US" sz="2800" b="1" dirty="0">
              <a:solidFill>
                <a:srgbClr val="000080"/>
              </a:solidFill>
              <a:latin typeface="Calibri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068" y="3642678"/>
            <a:ext cx="8912952" cy="1867474"/>
          </a:xfrm>
        </p:spPr>
        <p:txBody>
          <a:bodyPr>
            <a:noAutofit/>
          </a:bodyPr>
          <a:lstStyle/>
          <a:p>
            <a:r>
              <a:rPr lang="en-US" altLang="zh-CN" b="1" dirty="0" err="1" smtClean="0">
                <a:cs typeface="Arial" panose="020B0604020202020204" pitchFamily="34" charset="0"/>
              </a:rPr>
              <a:t>Zhongbin</a:t>
            </a:r>
            <a:r>
              <a:rPr lang="en-US" altLang="zh-CN" b="1" dirty="0" smtClean="0">
                <a:cs typeface="Arial" panose="020B0604020202020204" pitchFamily="34" charset="0"/>
              </a:rPr>
              <a:t> </a:t>
            </a:r>
            <a:r>
              <a:rPr lang="en-US" altLang="zh-CN" b="1" dirty="0" err="1" smtClean="0">
                <a:cs typeface="Arial" panose="020B0604020202020204" pitchFamily="34" charset="0"/>
              </a:rPr>
              <a:t>Xie</a:t>
            </a:r>
            <a:r>
              <a:rPr lang="en-US" altLang="zh-CN" dirty="0" smtClean="0">
                <a:cs typeface="Arial" panose="020B0604020202020204" pitchFamily="34" charset="0"/>
              </a:rPr>
              <a:t> and </a:t>
            </a:r>
            <a:r>
              <a:rPr lang="en-US" altLang="zh-CN" dirty="0" err="1" smtClean="0">
                <a:cs typeface="Arial" panose="020B0604020202020204" pitchFamily="34" charset="0"/>
              </a:rPr>
              <a:t>Shuai</a:t>
            </a:r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cs typeface="Arial" panose="020B0604020202020204" pitchFamily="34" charset="0"/>
              </a:rPr>
              <a:t>Ma</a:t>
            </a:r>
          </a:p>
          <a:p>
            <a:endParaRPr lang="en-US" altLang="zh-CN" dirty="0" smtClean="0">
              <a:cs typeface="Arial" panose="020B0604020202020204" pitchFamily="34" charset="0"/>
            </a:endParaRPr>
          </a:p>
          <a:p>
            <a:r>
              <a:rPr lang="en-US" altLang="zh-CN" dirty="0" smtClean="0">
                <a:cs typeface="Arial" panose="020B0604020202020204" pitchFamily="34" charset="0"/>
              </a:rPr>
              <a:t>SKLSDE </a:t>
            </a:r>
            <a:r>
              <a:rPr lang="en-US" altLang="zh-CN" dirty="0">
                <a:cs typeface="Arial" panose="020B0604020202020204" pitchFamily="34" charset="0"/>
              </a:rPr>
              <a:t>Lab, </a:t>
            </a:r>
            <a:r>
              <a:rPr lang="en-US" altLang="zh-CN" dirty="0" err="1">
                <a:cs typeface="Arial" panose="020B0604020202020204" pitchFamily="34" charset="0"/>
              </a:rPr>
              <a:t>Beihang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cs typeface="Arial" panose="020B0604020202020204" pitchFamily="34" charset="0"/>
              </a:rPr>
              <a:t>University, China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Beijing Advanced Innovation Center for Big Data and Brain </a:t>
            </a:r>
            <a:r>
              <a:rPr lang="en-US" altLang="zh-CN" dirty="0" smtClean="0">
                <a:cs typeface="Arial" panose="020B0604020202020204" pitchFamily="34" charset="0"/>
              </a:rPr>
              <a:t>Computing</a:t>
            </a:r>
            <a:endParaRPr lang="en-US" altLang="zh-CN" dirty="0"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44" y="420492"/>
            <a:ext cx="3237678" cy="6783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307721" cy="151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1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3875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10"/>
    </mc:Choice>
    <mc:Fallback>
      <p:transition spd="slow" advTm="2081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9151" y="883579"/>
            <a:ext cx="8637563" cy="577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Dual-View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+mn-lt"/>
              </a:rPr>
              <a:t>Variational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+mn-lt"/>
              </a:rPr>
              <a:t>Autoencoder</a:t>
            </a:r>
            <a:endParaRPr lang="en-US" altLang="zh-CN" sz="2800" b="1" dirty="0">
              <a:solidFill>
                <a:srgbClr val="FF0000"/>
              </a:solidFill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b="1" dirty="0" smtClean="0">
                <a:latin typeface="+mn-lt"/>
              </a:rPr>
              <a:t>Model Architecture</a:t>
            </a:r>
            <a:endParaRPr lang="en-US" altLang="zh-CN" sz="2400" b="1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</a:rPr>
              <a:t>Objective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latin typeface="+mn-lt"/>
              </a:rPr>
              <a:t>Model Implementation</a:t>
            </a:r>
            <a:endParaRPr lang="en-US" altLang="zh-CN" sz="2400" b="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Implicit Co-Training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Experiments</a:t>
            </a:r>
            <a:endParaRPr lang="en-US" altLang="zh-CN" sz="2800" b="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800" b="1" dirty="0">
                <a:latin typeface="+mn-lt"/>
              </a:rPr>
              <a:t>Summary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10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2184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64"/>
    </mc:Choice>
    <mc:Fallback>
      <p:transition spd="slow" advTm="216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Dual-View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Variational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Autoencoder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latin typeface="+mn-lt"/>
              </a:rPr>
              <a:t>Objective (</a:t>
            </a:r>
            <a:r>
              <a:rPr lang="en-US" altLang="zh-CN" sz="2800" dirty="0" err="1">
                <a:latin typeface="+mn-lt"/>
              </a:rPr>
              <a:t>v</a:t>
            </a:r>
            <a:r>
              <a:rPr lang="en-US" altLang="zh-CN" sz="2800" dirty="0" err="1" smtClean="0">
                <a:latin typeface="+mn-lt"/>
              </a:rPr>
              <a:t>ariational</a:t>
            </a:r>
            <a:r>
              <a:rPr lang="en-US" altLang="zh-CN" sz="2800" dirty="0" smtClean="0">
                <a:latin typeface="+mn-lt"/>
              </a:rPr>
              <a:t> lower bounds)</a:t>
            </a:r>
            <a:endParaRPr lang="zh-CN" altLang="en-US" sz="2800" dirty="0">
              <a:latin typeface="+mn-lt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50480" y="995020"/>
            <a:ext cx="3944204" cy="504967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1" dirty="0">
                <a:latin typeface="+mn-lt"/>
              </a:rPr>
              <a:t>L</a:t>
            </a:r>
            <a:r>
              <a:rPr lang="en-US" altLang="zh-CN" b="1" dirty="0" smtClean="0">
                <a:latin typeface="+mn-lt"/>
              </a:rPr>
              <a:t>abeled case</a:t>
            </a:r>
            <a:r>
              <a:rPr lang="en-US" altLang="zh-CN" dirty="0" smtClean="0">
                <a:latin typeface="+mn-lt"/>
              </a:rPr>
              <a:t> (x</a:t>
            </a:r>
            <a:r>
              <a:rPr lang="en-US" altLang="zh-CN" baseline="-25000" dirty="0" smtClean="0">
                <a:latin typeface="+mn-lt"/>
              </a:rPr>
              <a:t>1</a:t>
            </a:r>
            <a:r>
              <a:rPr lang="en-US" altLang="zh-CN" dirty="0" smtClean="0">
                <a:latin typeface="+mn-lt"/>
              </a:rPr>
              <a:t>,x</a:t>
            </a:r>
            <a:r>
              <a:rPr lang="en-US" altLang="zh-CN" baseline="-25000" dirty="0" smtClean="0">
                <a:latin typeface="+mn-lt"/>
              </a:rPr>
              <a:t>2</a:t>
            </a:r>
            <a:r>
              <a:rPr lang="en-US" altLang="zh-CN" dirty="0" smtClean="0">
                <a:latin typeface="+mn-lt"/>
              </a:rPr>
              <a:t>,y):</a:t>
            </a:r>
            <a:endParaRPr lang="zh-CN" altLang="en-US" dirty="0">
              <a:latin typeface="+mn-lt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52499" y="3617624"/>
            <a:ext cx="4042183" cy="50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2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800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zh-CN" b="1" dirty="0"/>
              <a:t>Unlabeled case </a:t>
            </a:r>
            <a:r>
              <a:rPr lang="en-US" altLang="zh-CN" dirty="0"/>
              <a:t>(x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):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 bwMode="auto">
          <a:xfrm>
            <a:off x="208859" y="1035963"/>
            <a:ext cx="343642" cy="3003773"/>
          </a:xfrm>
          <a:prstGeom prst="leftBrac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852974" y="5946159"/>
            <a:ext cx="1517557" cy="50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2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800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dirty="0"/>
              <a:t>O</a:t>
            </a:r>
            <a:r>
              <a:rPr lang="en-US" altLang="zh-CN" b="1" dirty="0" smtClean="0"/>
              <a:t>bjective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23687" y="3184628"/>
                <a:ext cx="5752532" cy="431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𝛼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000">
                          <a:latin typeface="Cambria Math"/>
                        </a:rPr>
                        <m:t>= </m:t>
                      </m:r>
                      <m:r>
                        <a:rPr lang="en-US" altLang="zh-CN" sz="2000" i="1">
                          <a:latin typeface="Cambria Math"/>
                        </a:rPr>
                        <m:t>ℒ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00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/>
                        </a:rPr>
                        <m:t>α</m:t>
                      </m:r>
                      <m:r>
                        <a:rPr lang="en-US" altLang="zh-CN" sz="2000">
                          <a:latin typeface="Cambria Math"/>
                        </a:rPr>
                        <m:t>[</m:t>
                      </m:r>
                      <m:r>
                        <a:rPr lang="zh-CN" altLang="en-US" sz="2000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87" y="3184628"/>
                <a:ext cx="5752532" cy="431657"/>
              </a:xfrm>
              <a:prstGeom prst="rect">
                <a:avLst/>
              </a:prstGeom>
              <a:blipFill rotWithShape="1">
                <a:blip r:embed="rId8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024011" y="5914172"/>
                <a:ext cx="5957248" cy="879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𝒥</m:t>
                      </m:r>
                      <m:r>
                        <a:rPr lang="en-US" altLang="zh-CN" sz="20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altLang="zh-CN" sz="200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𝒰</m:t>
                          </m:r>
                          <m:r>
                            <a:rPr lang="en-US" altLang="zh-CN" sz="200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11" y="5914172"/>
                <a:ext cx="5957248" cy="8795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1091634" y="1423658"/>
            <a:ext cx="7228888" cy="1611099"/>
            <a:chOff x="1082598" y="1247504"/>
            <a:chExt cx="7228888" cy="1611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1271513" y="1247504"/>
                  <a:ext cx="1764266" cy="397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513" y="1247504"/>
                  <a:ext cx="1764266" cy="39760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1214651" y="1645114"/>
                  <a:ext cx="7096835" cy="8084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𝐾𝐿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𝐾𝐿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||</m:t>
                        </m:r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651" y="1645114"/>
                  <a:ext cx="7096835" cy="80849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37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1380985" y="2453605"/>
                  <a:ext cx="17426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>
                            <a:latin typeface="Cambria Math"/>
                          </a:rPr>
                          <m:t>≡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ℒ</m:t>
                        </m:r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CN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85" y="2453605"/>
                  <a:ext cx="174265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/>
            <p:cNvSpPr/>
            <p:nvPr/>
          </p:nvSpPr>
          <p:spPr bwMode="auto">
            <a:xfrm>
              <a:off x="1082598" y="1247504"/>
              <a:ext cx="7228888" cy="16110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80240" y="4144934"/>
            <a:ext cx="7228888" cy="1611099"/>
            <a:chOff x="1082598" y="3334022"/>
            <a:chExt cx="7228888" cy="1611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380985" y="3363570"/>
                  <a:ext cx="1547860" cy="397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85" y="3363570"/>
                  <a:ext cx="1547860" cy="39760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1082598" y="3761179"/>
                  <a:ext cx="5877760" cy="7989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/>
                          </a:rPr>
                          <m:t>≥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/>
                              </a:rPr>
                              <m:t>(−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ℒ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 altLang="zh-CN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ℋ</m:t>
                        </m:r>
                        <m:r>
                          <a:rPr lang="en-US" altLang="zh-CN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598" y="3761179"/>
                  <a:ext cx="5877760" cy="7989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1381974" y="4560116"/>
                  <a:ext cx="15679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>
                            <a:latin typeface="Cambria Math"/>
                          </a:rPr>
                          <m:t>≡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𝒰</m:t>
                        </m:r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1974" y="4560116"/>
                  <a:ext cx="1567929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21"/>
            <p:cNvSpPr/>
            <p:nvPr/>
          </p:nvSpPr>
          <p:spPr bwMode="auto">
            <a:xfrm>
              <a:off x="1082598" y="3334022"/>
              <a:ext cx="7228888" cy="16110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11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08458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69"/>
    </mc:Choice>
    <mc:Fallback>
      <p:transition spd="slow" advTm="1916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9151" y="883579"/>
            <a:ext cx="8637563" cy="577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Dual-View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+mn-lt"/>
              </a:rPr>
              <a:t>Variational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+mn-lt"/>
              </a:rPr>
              <a:t>Autoencoder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 (DV-VAE)</a:t>
            </a:r>
            <a:endParaRPr lang="en-US" altLang="zh-CN" sz="2800" b="1" dirty="0">
              <a:solidFill>
                <a:srgbClr val="FF0000"/>
              </a:solidFill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b="1" dirty="0" smtClean="0">
                <a:latin typeface="+mn-lt"/>
              </a:rPr>
              <a:t>Model Architecture</a:t>
            </a:r>
            <a:endParaRPr lang="en-US" altLang="zh-CN" sz="2400" b="1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latin typeface="+mn-lt"/>
              </a:rPr>
              <a:t>Objective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</a:rPr>
              <a:t>Model Implementation</a:t>
            </a:r>
            <a:endParaRPr lang="en-US" altLang="zh-CN" sz="2400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Implicit Co-Training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Experiments</a:t>
            </a:r>
            <a:endParaRPr lang="en-US" altLang="zh-CN" sz="2800" b="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800" b="1" dirty="0">
                <a:latin typeface="+mn-lt"/>
              </a:rPr>
              <a:t>Summary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12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9372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5"/>
    </mc:Choice>
    <mc:Fallback>
      <p:transition spd="slow" advTm="98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Dual-View Variational Autoencoder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latin typeface="+mn-lt"/>
              </a:rPr>
              <a:t>Model Implementation</a:t>
            </a:r>
            <a:endParaRPr lang="zh-CN" altLang="en-US" sz="2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" y="4626591"/>
                <a:ext cx="9143999" cy="1569493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00000"/>
                  </a:lnSpc>
                </a:pPr>
                <a:r>
                  <a:rPr lang="en-US" altLang="zh-CN" sz="2400" b="1" dirty="0" smtClean="0">
                    <a:solidFill>
                      <a:srgbClr val="0200D1"/>
                    </a:solidFill>
                    <a:latin typeface="+mn-lt"/>
                  </a:rPr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smtClean="0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zh-CN" altLang="zh-CN" sz="2400" b="1" i="1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200D1"/>
                            </a:solidFill>
                            <a:latin typeface="Cambria Math"/>
                          </a:rPr>
                          <m:t>𝒛</m:t>
                        </m:r>
                      </m:e>
                      <m:e>
                        <m:r>
                          <a:rPr lang="en-US" altLang="zh-CN" sz="2400" b="1" i="1" smtClean="0">
                            <a:solidFill>
                              <a:srgbClr val="0200D1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200D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400" b="1" dirty="0" smtClean="0">
                    <a:solidFill>
                      <a:srgbClr val="0200D1"/>
                    </a:solidFill>
                    <a:latin typeface="+mn-lt"/>
                  </a:rPr>
                  <a:t>:</a:t>
                </a:r>
                <a:r>
                  <a:rPr lang="en-US" altLang="zh-CN" sz="2400" b="1" dirty="0" smtClean="0">
                    <a:latin typeface="+mn-lt"/>
                  </a:rPr>
                  <a:t> bidirectional-LSTM, MLP</a:t>
                </a:r>
              </a:p>
              <a:p>
                <a:pPr marL="457200" indent="-457200">
                  <a:lnSpc>
                    <a:spcPct val="100000"/>
                  </a:lnSpc>
                </a:pPr>
                <a:r>
                  <a:rPr lang="en-US" altLang="zh-CN" sz="2400" b="1" dirty="0" smtClean="0">
                    <a:solidFill>
                      <a:srgbClr val="0200D1"/>
                    </a:solidFill>
                    <a:latin typeface="+mn-lt"/>
                  </a:rPr>
                  <a:t>decoder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200D1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zh-CN" altLang="en-US" sz="2400" b="1" i="1" smtClean="0">
                            <a:solidFill>
                              <a:srgbClr val="0200D1"/>
                            </a:solidFill>
                            <a:latin typeface="Cambria Math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zh-CN" altLang="zh-CN" sz="2400" b="1" i="1" smtClean="0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200D1"/>
                            </a:solidFill>
                            <a:latin typeface="Cambria Math"/>
                          </a:rPr>
                          <m:t>𝒙</m:t>
                        </m:r>
                      </m:e>
                      <m:e>
                        <m:r>
                          <a:rPr lang="en-US" altLang="zh-CN" sz="2400" b="1" i="1" smtClean="0">
                            <a:solidFill>
                              <a:srgbClr val="0200D1"/>
                            </a:solidFill>
                            <a:latin typeface="Cambria Math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zh-CN" sz="2400" b="1" dirty="0" smtClean="0">
                    <a:solidFill>
                      <a:srgbClr val="0200D1"/>
                    </a:solidFill>
                    <a:latin typeface="+mn-lt"/>
                  </a:rPr>
                  <a:t> [Yang </a:t>
                </a:r>
                <a:r>
                  <a:rPr lang="en-US" altLang="zh-CN" sz="2400" b="1" dirty="0">
                    <a:solidFill>
                      <a:srgbClr val="0200D1"/>
                    </a:solidFill>
                    <a:latin typeface="+mn-lt"/>
                  </a:rPr>
                  <a:t>et al., 2017]:</a:t>
                </a:r>
                <a:r>
                  <a:rPr lang="en-US" altLang="zh-CN" sz="2400" b="1" dirty="0">
                    <a:latin typeface="+mn-lt"/>
                  </a:rPr>
                  <a:t> </a:t>
                </a:r>
                <a:r>
                  <a:rPr lang="en-US" altLang="zh-CN" sz="2400" b="1" dirty="0" smtClean="0">
                    <a:latin typeface="+mn-lt"/>
                  </a:rPr>
                  <a:t>one dimensional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lt"/>
                  </a:rPr>
                  <a:t>dilated </a:t>
                </a:r>
                <a:r>
                  <a:rPr lang="en-US" altLang="zh-CN" sz="2400" b="1" dirty="0" err="1" smtClean="0">
                    <a:solidFill>
                      <a:srgbClr val="FF0000"/>
                    </a:solidFill>
                    <a:latin typeface="+mn-lt"/>
                  </a:rPr>
                  <a:t>conv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US" altLang="zh-CN" sz="2400" b="1" dirty="0" smtClean="0">
                    <a:latin typeface="+mn-lt"/>
                  </a:rPr>
                  <a:t>+ masked </a:t>
                </a:r>
                <a:r>
                  <a:rPr lang="en-US" altLang="zh-CN" sz="2400" b="1" dirty="0" err="1" smtClean="0">
                    <a:latin typeface="+mn-lt"/>
                  </a:rPr>
                  <a:t>conv</a:t>
                </a:r>
                <a:r>
                  <a:rPr lang="en-US" altLang="zh-CN" sz="2400" b="1" dirty="0" smtClean="0">
                    <a:latin typeface="+mn-lt"/>
                  </a:rPr>
                  <a:t> + residual block</a:t>
                </a:r>
                <a:r>
                  <a:rPr lang="en-US" altLang="zh-CN" sz="2800" b="1" dirty="0" smtClean="0">
                    <a:latin typeface="+mn-lt"/>
                  </a:rPr>
                  <a:t> </a:t>
                </a:r>
              </a:p>
              <a:p>
                <a:pPr marL="228600" lvl="1" indent="-360000">
                  <a:spcBef>
                    <a:spcPts val="1000"/>
                  </a:spcBef>
                  <a:buSzPct val="80000"/>
                  <a:buFont typeface="Wingdings" pitchFamily="2" charset="2"/>
                  <a:buChar char="Ø"/>
                </a:pPr>
                <a:endParaRPr lang="en-US" altLang="zh-CN" sz="2400" baseline="30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4626591"/>
                <a:ext cx="9143999" cy="1569493"/>
              </a:xfrm>
              <a:blipFill rotWithShape="1">
                <a:blip r:embed="rId3"/>
                <a:stretch>
                  <a:fillRect l="-467" t="-2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E:\ShortTextSimilarity\CR\slides\ModelArc_cro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4" y="989229"/>
            <a:ext cx="8980226" cy="354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0" y="6334780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/>
        </p:nvSpPr>
        <p:spPr>
          <a:xfrm>
            <a:off x="0" y="6334780"/>
            <a:ext cx="9150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1600" dirty="0"/>
              <a:t>Zichao Yang, Zhiting Hu, </a:t>
            </a:r>
            <a:r>
              <a:rPr lang="nl-NL" altLang="zh-CN" sz="1600" dirty="0" smtClean="0"/>
              <a:t>Ruslan </a:t>
            </a:r>
            <a:r>
              <a:rPr lang="en-US" altLang="zh-CN" sz="1600" dirty="0" err="1" smtClean="0"/>
              <a:t>Salakhutdinov</a:t>
            </a:r>
            <a:r>
              <a:rPr lang="en-US" altLang="zh-CN" sz="1600" dirty="0"/>
              <a:t>, and Taylor Berg-Kirkpatrick. </a:t>
            </a:r>
            <a:r>
              <a:rPr lang="en-US" altLang="zh-CN" sz="1600" dirty="0" smtClean="0"/>
              <a:t>Improved </a:t>
            </a:r>
            <a:r>
              <a:rPr lang="en-US" altLang="zh-CN" sz="1600" dirty="0" err="1" smtClean="0"/>
              <a:t>variational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autoencoders</a:t>
            </a:r>
            <a:r>
              <a:rPr lang="en-US" altLang="zh-CN" sz="1600" dirty="0"/>
              <a:t> for text modeling using </a:t>
            </a:r>
            <a:r>
              <a:rPr lang="en-US" altLang="zh-CN" sz="1600" dirty="0" smtClean="0"/>
              <a:t>dilated </a:t>
            </a:r>
            <a:r>
              <a:rPr lang="fr-FR" altLang="zh-CN" sz="1600" dirty="0" smtClean="0"/>
              <a:t>convolutions</a:t>
            </a:r>
            <a:r>
              <a:rPr lang="fr-FR" altLang="zh-CN" sz="1600" dirty="0"/>
              <a:t>. In ICML</a:t>
            </a:r>
            <a:r>
              <a:rPr lang="fr-FR" altLang="zh-CN" sz="1600" dirty="0" smtClean="0"/>
              <a:t>, </a:t>
            </a:r>
            <a:r>
              <a:rPr lang="fr-FR" altLang="zh-CN" sz="1600" dirty="0"/>
              <a:t>2017.</a:t>
            </a:r>
            <a:endParaRPr lang="zh-CN" altLang="en-US" sz="1600" dirty="0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13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8649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707"/>
    </mc:Choice>
    <mc:Fallback>
      <p:transition spd="slow" advTm="3670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Dual-View Variational Autoencoder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latin typeface="+mn-lt"/>
              </a:rPr>
              <a:t>Model Implementation</a:t>
            </a:r>
            <a:endParaRPr lang="zh-CN" altLang="en-US" sz="2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" y="4626591"/>
                <a:ext cx="9143999" cy="204734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00000"/>
                  </a:lnSpc>
                </a:pPr>
                <a:r>
                  <a:rPr lang="en-US" altLang="zh-CN" sz="2400" b="1" dirty="0" smtClean="0">
                    <a:solidFill>
                      <a:srgbClr val="0200D1"/>
                    </a:solidFill>
                    <a:latin typeface="+mn-lt"/>
                  </a:rPr>
                  <a:t>embedding matcher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smtClean="0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200D1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200D1"/>
                            </a:solidFill>
                            <a:latin typeface="Cambria Math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zh-CN" altLang="zh-CN" sz="2400" b="1" i="1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200D1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altLang="zh-CN" sz="2400" b="1" i="1" smtClean="0">
                            <a:solidFill>
                              <a:srgbClr val="0200D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4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0200D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 smtClean="0">
                    <a:solidFill>
                      <a:srgbClr val="0200D1"/>
                    </a:solidFill>
                    <a:latin typeface="+mn-lt"/>
                  </a:rPr>
                  <a:t>:</a:t>
                </a:r>
                <a:r>
                  <a:rPr lang="en-US" altLang="zh-CN" sz="2400" b="1" dirty="0" smtClean="0">
                    <a:latin typeface="+mn-lt"/>
                  </a:rPr>
                  <a:t>  MLP</a:t>
                </a:r>
                <a:endParaRPr lang="en-US" altLang="zh-CN" sz="2400" b="1" dirty="0">
                  <a:latin typeface="+mn-lt"/>
                </a:endParaRPr>
              </a:p>
              <a:p>
                <a:pPr marL="457200" indent="-457200">
                  <a:lnSpc>
                    <a:spcPct val="100000"/>
                  </a:lnSpc>
                </a:pPr>
                <a:endParaRPr lang="en-US" altLang="zh-CN" sz="2400" b="1" dirty="0" smtClean="0">
                  <a:solidFill>
                    <a:srgbClr val="0200D1"/>
                  </a:solidFill>
                  <a:latin typeface="+mn-lt"/>
                </a:endParaRPr>
              </a:p>
              <a:p>
                <a:pPr marL="457200" indent="-457200">
                  <a:lnSpc>
                    <a:spcPct val="100000"/>
                  </a:lnSpc>
                </a:pPr>
                <a:r>
                  <a:rPr lang="en-US" altLang="zh-CN" sz="2400" b="1" dirty="0" smtClean="0">
                    <a:solidFill>
                      <a:srgbClr val="0200D1"/>
                    </a:solidFill>
                    <a:latin typeface="+mn-lt"/>
                  </a:rPr>
                  <a:t>interaction matcher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smtClean="0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200D1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zh-CN" altLang="en-US" sz="2400" b="1" i="1" smtClean="0">
                            <a:solidFill>
                              <a:srgbClr val="0200D1"/>
                            </a:solidFill>
                            <a:latin typeface="Cambria Math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zh-CN" altLang="zh-CN" sz="2400" b="1" i="1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4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 smtClean="0">
                    <a:solidFill>
                      <a:srgbClr val="0200D1"/>
                    </a:solidFill>
                    <a:latin typeface="+mn-lt"/>
                  </a:rPr>
                  <a:t>: </a:t>
                </a:r>
                <a:r>
                  <a:rPr lang="en-US" altLang="zh-CN" sz="2400" b="1" dirty="0" smtClean="0">
                    <a:latin typeface="+mn-lt"/>
                  </a:rPr>
                  <a:t>bidirectional LSTM,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lt"/>
                  </a:rPr>
                  <a:t>four interaction matrices</a:t>
                </a:r>
                <a:r>
                  <a:rPr lang="en-US" altLang="zh-CN" sz="2400" b="1" dirty="0" smtClean="0">
                    <a:latin typeface="+mn-lt"/>
                  </a:rPr>
                  <a:t>, CNN</a:t>
                </a:r>
              </a:p>
              <a:p>
                <a:pPr marL="228600" lvl="1" indent="-360000">
                  <a:spcBef>
                    <a:spcPts val="1000"/>
                  </a:spcBef>
                  <a:buSzPct val="80000"/>
                  <a:buFont typeface="Wingdings" pitchFamily="2" charset="2"/>
                  <a:buChar char="Ø"/>
                </a:pPr>
                <a:endParaRPr lang="en-US" altLang="zh-CN" sz="2400" baseline="30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4626591"/>
                <a:ext cx="9143999" cy="2047341"/>
              </a:xfrm>
              <a:blipFill rotWithShape="1">
                <a:blip r:embed="rId3"/>
                <a:stretch>
                  <a:fillRect l="-46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E:\ShortTextSimilarity\CR\slides\ModelArc_cro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4" y="989229"/>
            <a:ext cx="8980226" cy="354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40846" y="5126570"/>
                <a:ext cx="620176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𝑠𝑜𝑓𝑡𝑚𝑎𝑥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𝑀𝐿𝑃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zh-CN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⊙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])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6" y="5126570"/>
                <a:ext cx="6201769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14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94374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455"/>
    </mc:Choice>
    <mc:Fallback>
      <p:transition spd="slow" advTm="4545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9151" y="883579"/>
            <a:ext cx="8637563" cy="577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Dual-View </a:t>
            </a:r>
            <a:r>
              <a:rPr lang="en-US" altLang="zh-CN" sz="2800" b="1" dirty="0" err="1" smtClean="0">
                <a:latin typeface="+mn-lt"/>
              </a:rPr>
              <a:t>Variational</a:t>
            </a:r>
            <a:r>
              <a:rPr lang="en-US" altLang="zh-CN" sz="2800" b="1" dirty="0" smtClean="0">
                <a:latin typeface="+mn-lt"/>
              </a:rPr>
              <a:t> </a:t>
            </a:r>
            <a:r>
              <a:rPr lang="en-US" altLang="zh-CN" sz="2800" b="1" dirty="0" err="1" smtClean="0">
                <a:latin typeface="+mn-lt"/>
              </a:rPr>
              <a:t>Autoencoder</a:t>
            </a:r>
            <a:r>
              <a:rPr lang="en-US" altLang="zh-CN" sz="2800" b="1" dirty="0" smtClean="0">
                <a:latin typeface="+mn-lt"/>
              </a:rPr>
              <a:t> (DV-VAE)</a:t>
            </a:r>
            <a:endParaRPr lang="en-US" altLang="zh-CN" sz="2800" b="1" dirty="0"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b="1" dirty="0" smtClean="0">
                <a:latin typeface="+mn-lt"/>
              </a:rPr>
              <a:t>Model Architecture</a:t>
            </a:r>
            <a:endParaRPr lang="en-US" altLang="zh-CN" sz="2400" b="1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latin typeface="+mn-lt"/>
              </a:rPr>
              <a:t>Objective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latin typeface="+mn-lt"/>
              </a:rPr>
              <a:t>Model Implementation</a:t>
            </a:r>
            <a:endParaRPr lang="en-US" altLang="zh-CN" sz="2400" b="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Implicit Co-Training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Experiments</a:t>
            </a:r>
            <a:endParaRPr lang="en-US" altLang="zh-CN" sz="2800" b="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800" b="1" dirty="0">
                <a:latin typeface="+mn-lt"/>
              </a:rPr>
              <a:t>Summary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15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2752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73"/>
    </mc:Choice>
    <mc:Fallback>
      <p:transition spd="slow" advTm="617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 fontScale="90000"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Implicit Co-Training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latin typeface="+mn-lt"/>
              </a:rPr>
              <a:t>How the two matchers are simultaneously trained in DV-VAE?</a:t>
            </a:r>
            <a:endParaRPr lang="zh-CN" altLang="en-US" sz="2800" dirty="0">
              <a:latin typeface="+mn-lt"/>
            </a:endParaRP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16</a:t>
            </a:fld>
            <a:endParaRPr lang="zh-CN" alt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39151" y="981374"/>
                <a:ext cx="8645544" cy="791156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altLang="zh-CN" sz="2400" b="1" dirty="0" smtClean="0">
                    <a:latin typeface="+mn-lt"/>
                  </a:rPr>
                  <a:t>Gradient analysis </a:t>
                </a:r>
                <a:r>
                  <a:rPr lang="en-US" altLang="zh-CN" sz="2400" b="1" dirty="0">
                    <a:latin typeface="+mn-lt"/>
                  </a:rPr>
                  <a:t>of the objective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/>
                      </a:rPr>
                      <m:t>𝒥</m:t>
                    </m:r>
                  </m:oMath>
                </a14:m>
                <a:r>
                  <a:rPr lang="en-US" altLang="zh-CN" sz="2400" b="1" dirty="0">
                    <a:latin typeface="+mn-lt"/>
                  </a:rPr>
                  <a:t> w.r.t. </a:t>
                </a:r>
                <a:r>
                  <a:rPr lang="en-US" altLang="zh-CN" sz="2400" b="1" dirty="0" smtClean="0">
                    <a:latin typeface="+mn-lt"/>
                  </a:rPr>
                  <a:t>the two matchers’ parameters</a:t>
                </a:r>
                <a:r>
                  <a:rPr lang="en-US" altLang="zh-CN" sz="2400" b="1" dirty="0" smtClean="0">
                    <a:latin typeface="+mn-lt"/>
                  </a:rPr>
                  <a:t>.</a:t>
                </a:r>
                <a:endParaRPr lang="en-US" altLang="zh-CN" sz="2400" b="1" dirty="0">
                  <a:latin typeface="+mn-lt"/>
                </a:endParaRPr>
              </a:p>
              <a:p>
                <a:pPr marL="0" indent="0">
                  <a:buNone/>
                </a:pPr>
                <a:endParaRPr lang="zh-CN" altLang="en-US" sz="2400" b="1" i="1" dirty="0">
                  <a:solidFill>
                    <a:srgbClr val="0200D1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51" y="981374"/>
                <a:ext cx="8645544" cy="791156"/>
              </a:xfrm>
              <a:blipFill>
                <a:blip r:embed="rId3"/>
                <a:stretch>
                  <a:fillRect l="-494" t="-10769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1683982" y="4393228"/>
            <a:ext cx="7205537" cy="1495578"/>
            <a:chOff x="846162" y="2154724"/>
            <a:chExt cx="7205537" cy="149557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846162" y="2154724"/>
              <a:ext cx="2783662" cy="4086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黑体" pitchFamily="2" charset="-122"/>
                </a:rPr>
                <a:t>embedding matcher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2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5338549" y="2154724"/>
              <a:ext cx="2713150" cy="4086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b="1" dirty="0" smtClean="0">
                  <a:solidFill>
                    <a:schemeClr val="tx1"/>
                  </a:solidFill>
                  <a:ea typeface="黑体" pitchFamily="2" charset="-122"/>
                </a:rPr>
                <a:t>interaction matcher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2" charset="-122"/>
              </a:endParaRPr>
            </a:p>
          </p:txBody>
        </p:sp>
        <p:sp>
          <p:nvSpPr>
            <p:cNvPr id="18" name="上弧形箭头 17"/>
            <p:cNvSpPr/>
            <p:nvPr/>
          </p:nvSpPr>
          <p:spPr bwMode="auto">
            <a:xfrm rot="10800000">
              <a:off x="2333287" y="2578952"/>
              <a:ext cx="3889611" cy="1071350"/>
            </a:xfrm>
            <a:prstGeom prst="curvedDownArrow">
              <a:avLst/>
            </a:prstGeom>
            <a:solidFill>
              <a:srgbClr val="FFFF99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6013" y="2728107"/>
              <a:ext cx="54727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FF0000"/>
                  </a:solidFill>
                </a:rPr>
                <a:t>Provides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weighting coefficient 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0" y="1636160"/>
            <a:ext cx="8637563" cy="419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  <a:defRPr lang="zh-CN" altLang="en-US" sz="2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en-US" sz="2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0" indent="-457200">
              <a:lnSpc>
                <a:spcPct val="100000"/>
              </a:lnSpc>
            </a:pPr>
            <a:r>
              <a:rPr lang="en-US" altLang="zh-CN" sz="2400" b="1" dirty="0" smtClean="0">
                <a:latin typeface="+mn-lt"/>
              </a:rPr>
              <a:t>Conclusion</a:t>
            </a:r>
            <a:r>
              <a:rPr lang="en-US" altLang="zh-CN" sz="2400" b="1" dirty="0" smtClean="0">
                <a:latin typeface="+mn-lt"/>
              </a:rPr>
              <a:t>:</a:t>
            </a:r>
          </a:p>
          <a:p>
            <a:pPr marL="1177200" lvl="1" indent="-457200">
              <a:lnSpc>
                <a:spcPct val="100000"/>
              </a:lnSpc>
            </a:pPr>
            <a:r>
              <a:rPr lang="en-US" altLang="zh-CN" sz="2400" b="1" dirty="0" smtClean="0">
                <a:latin typeface="+mn-lt"/>
              </a:rPr>
              <a:t>On labeled examples, </a:t>
            </a:r>
            <a:r>
              <a:rPr lang="en-US" altLang="zh-CN" b="1" dirty="0"/>
              <a:t>the two matchers are independently trained, just as in supervised learning. </a:t>
            </a:r>
            <a:endParaRPr lang="en-US" altLang="zh-CN" sz="2400" b="1" dirty="0" smtClean="0">
              <a:latin typeface="+mn-lt"/>
            </a:endParaRPr>
          </a:p>
          <a:p>
            <a:pPr marL="1177200" lvl="1" indent="-457200">
              <a:lnSpc>
                <a:spcPct val="100000"/>
              </a:lnSpc>
            </a:pPr>
            <a:r>
              <a:rPr lang="en-US" altLang="zh-CN" sz="2400" b="1" dirty="0" smtClean="0">
                <a:latin typeface="+mn-lt"/>
              </a:rPr>
              <a:t>On unlabeled examples, </a:t>
            </a:r>
            <a:endParaRPr lang="en-US" altLang="zh-CN" sz="2400" b="1" dirty="0" smtClean="0">
              <a:latin typeface="+mn-lt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3878" y="6038976"/>
            <a:ext cx="8898340" cy="788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  <a:defRPr lang="zh-CN" altLang="en-US" sz="2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en-US" sz="2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0" indent="-457200">
              <a:lnSpc>
                <a:spcPct val="80000"/>
              </a:lnSpc>
            </a:pPr>
            <a:r>
              <a:rPr lang="en-US" altLang="zh-CN" sz="2400" b="1" dirty="0" smtClean="0">
                <a:latin typeface="+mn-lt"/>
              </a:rPr>
              <a:t>An alternative way of providing pseudo labels for each other on unlabeled data (implicit </a:t>
            </a: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Co-Training</a:t>
            </a:r>
            <a:r>
              <a:rPr lang="en-US" altLang="zh-CN" sz="2400" b="1" dirty="0" smtClean="0">
                <a:latin typeface="+mn-lt"/>
              </a:rPr>
              <a:t>).</a:t>
            </a:r>
          </a:p>
        </p:txBody>
      </p:sp>
      <p:sp>
        <p:nvSpPr>
          <p:cNvPr id="33" name="上弧形箭头 32"/>
          <p:cNvSpPr/>
          <p:nvPr/>
        </p:nvSpPr>
        <p:spPr bwMode="auto">
          <a:xfrm>
            <a:off x="3235405" y="3279167"/>
            <a:ext cx="3889611" cy="1071350"/>
          </a:xfrm>
          <a:prstGeom prst="curvedDownArrow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" name="TextBox 18"/>
          <p:cNvSpPr txBox="1"/>
          <p:nvPr/>
        </p:nvSpPr>
        <p:spPr>
          <a:xfrm>
            <a:off x="3235405" y="3749432"/>
            <a:ext cx="36789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Provides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reward signals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883"/>
    </mc:Choice>
    <mc:Fallback>
      <p:transition spd="slow" advTm="9788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9151" y="883579"/>
            <a:ext cx="8637563" cy="577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Dual-View </a:t>
            </a:r>
            <a:r>
              <a:rPr lang="en-US" altLang="zh-CN" sz="2800" b="1" dirty="0" err="1" smtClean="0">
                <a:latin typeface="+mn-lt"/>
              </a:rPr>
              <a:t>Variational</a:t>
            </a:r>
            <a:r>
              <a:rPr lang="en-US" altLang="zh-CN" sz="2800" b="1" dirty="0" smtClean="0">
                <a:latin typeface="+mn-lt"/>
              </a:rPr>
              <a:t> </a:t>
            </a:r>
            <a:r>
              <a:rPr lang="en-US" altLang="zh-CN" sz="2800" b="1" dirty="0" err="1" smtClean="0">
                <a:latin typeface="+mn-lt"/>
              </a:rPr>
              <a:t>Autoencoder</a:t>
            </a:r>
            <a:r>
              <a:rPr lang="en-US" altLang="zh-CN" sz="2800" b="1" dirty="0" smtClean="0">
                <a:latin typeface="+mn-lt"/>
              </a:rPr>
              <a:t> (DV-VAE)</a:t>
            </a:r>
            <a:endParaRPr lang="en-US" altLang="zh-CN" sz="2800" b="1" dirty="0"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b="1" dirty="0" smtClean="0">
                <a:latin typeface="+mn-lt"/>
              </a:rPr>
              <a:t>Model Architecture</a:t>
            </a:r>
            <a:endParaRPr lang="en-US" altLang="zh-CN" sz="2400" b="1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latin typeface="+mn-lt"/>
              </a:rPr>
              <a:t>Objective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latin typeface="+mn-lt"/>
              </a:rPr>
              <a:t>Model Implementation</a:t>
            </a:r>
            <a:endParaRPr lang="en-US" altLang="zh-CN" sz="2400" b="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Implicit Co-Training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Experiments</a:t>
            </a:r>
            <a:endParaRPr lang="en-US" altLang="zh-CN" sz="2800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800" b="1" dirty="0">
                <a:latin typeface="+mn-lt"/>
              </a:rPr>
              <a:t>Summary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17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8874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5"/>
    </mc:Choice>
    <mc:Fallback>
      <p:transition spd="slow" advTm="1925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Experiments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latin typeface="+mn-lt"/>
              </a:rPr>
              <a:t>Experimental Setup</a:t>
            </a:r>
            <a:endParaRPr lang="zh-CN" altLang="en-US" sz="28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3698543"/>
                <a:ext cx="8980227" cy="185609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00000"/>
                  </a:lnSpc>
                </a:pPr>
                <a:r>
                  <a:rPr lang="en-US" altLang="zh-CN" sz="2200" b="1" dirty="0" smtClean="0">
                    <a:solidFill>
                      <a:schemeClr val="tx1"/>
                    </a:solidFill>
                    <a:latin typeface="+mn-lt"/>
                  </a:rPr>
                  <a:t>For </a:t>
                </a:r>
                <a:r>
                  <a:rPr lang="en-US" altLang="zh-CN" sz="2200" b="1" dirty="0" smtClean="0">
                    <a:solidFill>
                      <a:srgbClr val="0200D1"/>
                    </a:solidFill>
                    <a:latin typeface="+mn-lt"/>
                  </a:rPr>
                  <a:t>SNLI</a:t>
                </a:r>
                <a:r>
                  <a:rPr lang="en-US" altLang="zh-CN" sz="2200" b="1" dirty="0" smtClean="0">
                    <a:solidFill>
                      <a:schemeClr val="tx1"/>
                    </a:solidFill>
                    <a:latin typeface="+mn-lt"/>
                  </a:rPr>
                  <a:t> and </a:t>
                </a:r>
                <a:r>
                  <a:rPr lang="en-US" altLang="zh-CN" sz="2200" b="1" dirty="0" err="1" smtClean="0">
                    <a:solidFill>
                      <a:srgbClr val="0200D1"/>
                    </a:solidFill>
                    <a:latin typeface="+mn-lt"/>
                  </a:rPr>
                  <a:t>Quora</a:t>
                </a:r>
                <a:r>
                  <a:rPr lang="en-US" altLang="zh-CN" sz="2200" b="1" dirty="0" smtClean="0">
                    <a:solidFill>
                      <a:schemeClr val="tx1"/>
                    </a:solidFill>
                    <a:latin typeface="+mn-lt"/>
                  </a:rPr>
                  <a:t>, we </a:t>
                </a:r>
                <a:r>
                  <a:rPr lang="en-US" altLang="zh-CN" sz="2200" b="1" dirty="0" smtClean="0">
                    <a:latin typeface="+mn-lt"/>
                  </a:rPr>
                  <a:t>use</a:t>
                </a:r>
                <a:r>
                  <a:rPr lang="en-US" altLang="zh-CN" sz="2200" b="1" dirty="0" smtClean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altLang="zh-CN" sz="2200" b="1" dirty="0" smtClean="0">
                    <a:solidFill>
                      <a:schemeClr val="tx1"/>
                    </a:solidFill>
                    <a:latin typeface="+mn-lt"/>
                  </a:rPr>
                  <a:t>parts of the training set </a:t>
                </a:r>
                <a:r>
                  <a:rPr lang="en-US" altLang="zh-CN" sz="2200" b="1" dirty="0">
                    <a:latin typeface="+mn-lt"/>
                  </a:rPr>
                  <a:t>a</a:t>
                </a:r>
                <a:r>
                  <a:rPr lang="en-US" altLang="zh-CN" sz="2200" b="1" dirty="0" smtClean="0">
                    <a:latin typeface="+mn-lt"/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sz="1800" b="1" i="0" kern="10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+mn-cs"/>
                      </a:rPr>
                      <m:t> </m:t>
                    </m:r>
                    <m:sSub>
                      <m:sSubPr>
                        <m:ctrlPr>
                          <a:rPr lang="zh-CN" alt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𝔻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200" b="1" dirty="0" smtClean="0">
                    <a:solidFill>
                      <a:schemeClr val="tx1"/>
                    </a:solidFill>
                    <a:latin typeface="+mn-lt"/>
                  </a:rPr>
                  <a:t> , and remove the labels of the remaining data to make up</a:t>
                </a:r>
                <a:r>
                  <a:rPr lang="zh-CN" altLang="en-US" sz="1800" kern="100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𝔻</m:t>
                        </m:r>
                      </m:e>
                      <m:sub>
                        <m:r>
                          <a:rPr lang="en-US" altLang="zh-CN" sz="1800" b="0" i="1" kern="100" smtClean="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200" b="1" dirty="0" smtClean="0">
                    <a:solidFill>
                      <a:schemeClr val="tx1"/>
                    </a:solidFill>
                    <a:latin typeface="+mn-lt"/>
                  </a:rPr>
                  <a:t> .</a:t>
                </a:r>
              </a:p>
              <a:p>
                <a:pPr marL="457200" indent="-457200">
                  <a:lnSpc>
                    <a:spcPct val="100000"/>
                  </a:lnSpc>
                </a:pPr>
                <a:r>
                  <a:rPr lang="en-US" altLang="zh-CN" sz="2200" b="1" dirty="0" smtClean="0">
                    <a:solidFill>
                      <a:schemeClr val="tx1"/>
                    </a:solidFill>
                    <a:latin typeface="+mn-lt"/>
                  </a:rPr>
                  <a:t>For </a:t>
                </a:r>
                <a:r>
                  <a:rPr lang="en-US" altLang="zh-CN" sz="2200" b="1" dirty="0" smtClean="0">
                    <a:solidFill>
                      <a:srgbClr val="0200D1"/>
                    </a:solidFill>
                    <a:latin typeface="+mn-lt"/>
                  </a:rPr>
                  <a:t>CQA</a:t>
                </a:r>
                <a:r>
                  <a:rPr lang="en-US" altLang="zh-CN" sz="2200" b="1" dirty="0" smtClean="0">
                    <a:solidFill>
                      <a:schemeClr val="tx1"/>
                    </a:solidFill>
                    <a:latin typeface="+mn-lt"/>
                  </a:rPr>
                  <a:t>, we use the original training set as</a:t>
                </a:r>
                <a:r>
                  <a:rPr lang="zh-CN" altLang="en-US" sz="1800" kern="100" dirty="0" smtClean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𝔻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200" b="1" dirty="0" smtClean="0">
                    <a:solidFill>
                      <a:schemeClr val="tx1"/>
                    </a:solidFill>
                    <a:latin typeface="+mn-lt"/>
                  </a:rPr>
                  <a:t> , and additionally adopt </a:t>
                </a:r>
                <a:r>
                  <a:rPr lang="en-US" altLang="zh-CN" sz="2200" b="1" dirty="0" err="1" smtClean="0">
                    <a:solidFill>
                      <a:srgbClr val="0200D1"/>
                    </a:solidFill>
                    <a:latin typeface="+mn-lt"/>
                  </a:rPr>
                  <a:t>WikiQA</a:t>
                </a:r>
                <a:r>
                  <a:rPr lang="en-US" altLang="zh-CN" sz="2200" b="1" dirty="0" smtClean="0">
                    <a:solidFill>
                      <a:schemeClr val="tx1"/>
                    </a:solidFill>
                    <a:latin typeface="+mn-lt"/>
                  </a:rPr>
                  <a:t> [Yang et al., 2015]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𝔻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200" b="1" dirty="0" smtClean="0">
                    <a:solidFill>
                      <a:schemeClr val="tx1"/>
                    </a:solidFill>
                    <a:latin typeface="+mn-lt"/>
                  </a:rPr>
                  <a:t> by removing all its labels.</a:t>
                </a:r>
              </a:p>
              <a:p>
                <a:pPr marL="228600" lvl="1" indent="-360000">
                  <a:spcBef>
                    <a:spcPts val="1000"/>
                  </a:spcBef>
                  <a:buSzPct val="80000"/>
                  <a:buFont typeface="Wingdings" pitchFamily="2" charset="2"/>
                  <a:buChar char="Ø"/>
                </a:pPr>
                <a:endParaRPr lang="en-US" altLang="zh-CN" sz="2400" baseline="30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698543"/>
                <a:ext cx="8980227" cy="1856096"/>
              </a:xfrm>
              <a:blipFill>
                <a:blip r:embed="rId3"/>
                <a:stretch>
                  <a:fillRect l="-407" t="-2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18</a:t>
            </a:fld>
            <a:endParaRPr lang="zh-CN" altLang="en-US" sz="1800" dirty="0"/>
          </a:p>
        </p:txBody>
      </p:sp>
      <p:sp>
        <p:nvSpPr>
          <p:cNvPr id="10" name="文本框 6"/>
          <p:cNvSpPr txBox="1"/>
          <p:nvPr/>
        </p:nvSpPr>
        <p:spPr>
          <a:xfrm>
            <a:off x="0" y="6265278"/>
            <a:ext cx="9150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Yi Yang, Wen-tau </a:t>
            </a:r>
            <a:r>
              <a:rPr lang="en-US" altLang="zh-CN" sz="1600" dirty="0" err="1"/>
              <a:t>Yih</a:t>
            </a:r>
            <a:r>
              <a:rPr lang="en-US" altLang="zh-CN" sz="1600" dirty="0"/>
              <a:t>, and </a:t>
            </a:r>
            <a:r>
              <a:rPr lang="en-US" altLang="zh-CN" sz="1600" dirty="0" smtClean="0"/>
              <a:t>Christopher Meek</a:t>
            </a:r>
            <a:r>
              <a:rPr lang="en-US" altLang="zh-CN" sz="1600" dirty="0"/>
              <a:t>. </a:t>
            </a:r>
            <a:r>
              <a:rPr lang="en-US" altLang="zh-CN" sz="1600" dirty="0" err="1"/>
              <a:t>Wikiqa</a:t>
            </a:r>
            <a:r>
              <a:rPr lang="en-US" altLang="zh-CN" sz="1600" dirty="0"/>
              <a:t>: A challenge dataset for open-domain </a:t>
            </a:r>
            <a:r>
              <a:rPr lang="en-US" altLang="zh-CN" sz="1600" dirty="0" smtClean="0"/>
              <a:t>question answering</a:t>
            </a:r>
            <a:r>
              <a:rPr lang="en-US" altLang="zh-CN" sz="1600" dirty="0"/>
              <a:t>. In EMNLP</a:t>
            </a:r>
            <a:r>
              <a:rPr lang="en-US" altLang="zh-CN" sz="1600" dirty="0" smtClean="0"/>
              <a:t>, </a:t>
            </a:r>
            <a:r>
              <a:rPr lang="en-US" altLang="zh-CN" sz="1600" dirty="0"/>
              <a:t>2015.</a:t>
            </a:r>
            <a:endParaRPr lang="zh-CN" altLang="en-US" sz="16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6535" y="6265278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003131"/>
              </p:ext>
            </p:extLst>
          </p:nvPr>
        </p:nvGraphicFramePr>
        <p:xfrm>
          <a:off x="327836" y="1417583"/>
          <a:ext cx="8475258" cy="2062596"/>
        </p:xfrm>
        <a:graphic>
          <a:graphicData uri="http://schemas.openxmlformats.org/drawingml/2006/table">
            <a:tbl>
              <a:tblPr firstRow="1" firstCol="1" bandRow="1"/>
              <a:tblGrid>
                <a:gridCol w="435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56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dirty="0" smtClean="0">
                          <a:effectLst/>
                          <a:latin typeface="Times New Roman"/>
                          <a:ea typeface="宋体"/>
                        </a:rPr>
                        <a:t>Datasets (Text Matching Problem)</a:t>
                      </a:r>
                      <a:endParaRPr lang="zh-CN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dirty="0" smtClean="0">
                          <a:effectLst/>
                          <a:latin typeface="Times New Roman"/>
                          <a:ea typeface="宋体"/>
                        </a:rPr>
                        <a:t>#Train</a:t>
                      </a:r>
                      <a:endParaRPr lang="zh-CN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dirty="0" smtClean="0">
                          <a:effectLst/>
                          <a:latin typeface="Times New Roman"/>
                          <a:ea typeface="宋体"/>
                        </a:rPr>
                        <a:t>#</a:t>
                      </a:r>
                      <a:r>
                        <a:rPr lang="en-US" altLang="zh-CN" sz="2000" b="0" dirty="0" err="1" smtClean="0">
                          <a:effectLst/>
                          <a:latin typeface="Times New Roman"/>
                          <a:ea typeface="宋体"/>
                        </a:rPr>
                        <a:t>Dev</a:t>
                      </a:r>
                      <a:endParaRPr lang="zh-CN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dirty="0" smtClean="0">
                          <a:effectLst/>
                          <a:latin typeface="Times New Roman"/>
                          <a:ea typeface="宋体"/>
                        </a:rPr>
                        <a:t>#Test</a:t>
                      </a:r>
                      <a:endParaRPr lang="zh-CN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dirty="0" smtClean="0">
                          <a:effectLst/>
                          <a:latin typeface="Times New Roman"/>
                          <a:ea typeface="宋体"/>
                        </a:rPr>
                        <a:t>#Classes</a:t>
                      </a:r>
                      <a:endParaRPr lang="zh-CN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/>
                          <a:ea typeface="宋体"/>
                        </a:rPr>
                        <a:t>SNLI</a:t>
                      </a:r>
                      <a:r>
                        <a:rPr lang="en-US" sz="2000" b="0" dirty="0" smtClean="0">
                          <a:effectLst/>
                          <a:latin typeface="Times New Roman"/>
                          <a:ea typeface="宋体"/>
                        </a:rPr>
                        <a:t> (Natural Language Inference)</a:t>
                      </a:r>
                      <a:endParaRPr lang="zh-CN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/>
                          <a:ea typeface="宋体"/>
                        </a:rPr>
                        <a:t>549,367</a:t>
                      </a:r>
                      <a:endParaRPr lang="zh-CN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/>
                          <a:ea typeface="宋体"/>
                        </a:rPr>
                        <a:t>9,842</a:t>
                      </a:r>
                      <a:endParaRPr lang="zh-CN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/>
                          <a:ea typeface="宋体"/>
                        </a:rPr>
                        <a:t>9,842</a:t>
                      </a:r>
                      <a:endParaRPr lang="zh-CN" sz="2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effectLst/>
                          <a:latin typeface="Times New Roman"/>
                          <a:ea typeface="宋体"/>
                        </a:rPr>
                        <a:t>Quora</a:t>
                      </a:r>
                      <a:r>
                        <a:rPr lang="en-US" sz="2000" b="0" dirty="0" smtClean="0">
                          <a:effectLst/>
                          <a:latin typeface="Times New Roman"/>
                          <a:ea typeface="宋体"/>
                        </a:rPr>
                        <a:t> (Paraphrase Identification)</a:t>
                      </a:r>
                      <a:endParaRPr lang="zh-CN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/>
                          <a:ea typeface="宋体"/>
                        </a:rPr>
                        <a:t>384,348</a:t>
                      </a:r>
                      <a:endParaRPr lang="zh-CN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/>
                          <a:ea typeface="宋体"/>
                        </a:rPr>
                        <a:t>10,000</a:t>
                      </a:r>
                      <a:endParaRPr lang="zh-CN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/>
                          <a:ea typeface="宋体"/>
                        </a:rPr>
                        <a:t>10,000</a:t>
                      </a:r>
                      <a:endParaRPr lang="zh-CN" sz="20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/>
                          <a:ea typeface="宋体"/>
                        </a:rPr>
                        <a:t>CQA</a:t>
                      </a:r>
                      <a:r>
                        <a:rPr lang="en-US" sz="2000" b="0" dirty="0" smtClean="0">
                          <a:effectLst/>
                          <a:latin typeface="Times New Roman"/>
                          <a:ea typeface="宋体"/>
                        </a:rPr>
                        <a:t> (Community Question Answering)</a:t>
                      </a:r>
                      <a:endParaRPr lang="zh-CN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/>
                          <a:ea typeface="宋体"/>
                        </a:rPr>
                        <a:t>16,541</a:t>
                      </a:r>
                      <a:endParaRPr lang="zh-CN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/>
                          <a:ea typeface="宋体"/>
                        </a:rPr>
                        <a:t>1,645</a:t>
                      </a:r>
                      <a:endParaRPr lang="zh-CN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/>
                          <a:ea typeface="宋体"/>
                        </a:rPr>
                        <a:t>1,0976</a:t>
                      </a:r>
                      <a:endParaRPr lang="zh-CN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0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内容占位符 2"/>
          <p:cNvSpPr txBox="1">
            <a:spLocks/>
          </p:cNvSpPr>
          <p:nvPr/>
        </p:nvSpPr>
        <p:spPr>
          <a:xfrm>
            <a:off x="85153" y="943969"/>
            <a:ext cx="8980227" cy="60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  <a:defRPr lang="zh-CN" altLang="en-US" sz="2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en-US" sz="2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</a:pPr>
            <a:r>
              <a:rPr lang="en-US" altLang="zh-CN" sz="2200" b="1" dirty="0" smtClean="0">
                <a:solidFill>
                  <a:srgbClr val="0200D1"/>
                </a:solidFill>
                <a:latin typeface="+mn-lt"/>
              </a:rPr>
              <a:t>Datasets</a:t>
            </a:r>
            <a:endParaRPr lang="en-US" altLang="zh-CN" sz="2200" b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8928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121"/>
    </mc:Choice>
    <mc:Fallback>
      <p:transition spd="slow" advTm="3712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Experiments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latin typeface="+mn-lt"/>
              </a:rPr>
              <a:t>Matching accuracy on SNLI (in %)</a:t>
            </a:r>
            <a:endParaRPr lang="zh-CN" altLang="en-US" sz="28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811151"/>
            <a:ext cx="9144000" cy="1078813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sz="2000" b="1" dirty="0" smtClean="0">
                <a:latin typeface="+mn-lt"/>
              </a:rPr>
              <a:t>Demonstrate </a:t>
            </a:r>
            <a:r>
              <a:rPr lang="en-US" altLang="zh-CN" sz="2000" b="1" dirty="0" smtClean="0">
                <a:latin typeface="+mn-lt"/>
              </a:rPr>
              <a:t>the importance of incorporating the interaction view in DV-VAE </a:t>
            </a:r>
            <a:endParaRPr lang="en-US" altLang="zh-CN" sz="2000" b="1" dirty="0" smtClean="0">
              <a:latin typeface="+mn-lt"/>
            </a:endParaRPr>
          </a:p>
          <a:p>
            <a:pPr marL="457200" indent="-457200">
              <a:lnSpc>
                <a:spcPct val="100000"/>
              </a:lnSpc>
            </a:pPr>
            <a:r>
              <a:rPr lang="en-US" altLang="zh-CN" sz="2000" b="1" dirty="0" smtClean="0">
                <a:latin typeface="+mn-lt"/>
              </a:rPr>
              <a:t>Verify </a:t>
            </a:r>
            <a:r>
              <a:rPr lang="en-US" altLang="zh-CN" sz="2000" b="1" dirty="0" smtClean="0">
                <a:latin typeface="+mn-lt"/>
              </a:rPr>
              <a:t>DV-VAE’s effectiveness on using unlabeled </a:t>
            </a:r>
            <a:r>
              <a:rPr lang="en-US" altLang="zh-CN" sz="2000" b="1" dirty="0" smtClean="0">
                <a:latin typeface="+mn-lt"/>
              </a:rPr>
              <a:t>data to improve supervised learning</a:t>
            </a:r>
            <a:endParaRPr lang="en-US" altLang="zh-CN" sz="2000" b="1" dirty="0" smtClean="0">
              <a:latin typeface="+mn-lt"/>
            </a:endParaRPr>
          </a:p>
          <a:p>
            <a:pPr marL="228600" lvl="1" indent="-360000">
              <a:spcBef>
                <a:spcPts val="1000"/>
              </a:spcBef>
              <a:buSzPct val="80000"/>
              <a:buFont typeface="Wingdings" pitchFamily="2" charset="2"/>
              <a:buChar char="Ø"/>
            </a:pPr>
            <a:endParaRPr lang="en-US" altLang="zh-CN" sz="2400" baseline="30000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19</a:t>
            </a:fld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286668"/>
                  </p:ext>
                </p:extLst>
              </p:nvPr>
            </p:nvGraphicFramePr>
            <p:xfrm>
              <a:off x="113734" y="911136"/>
              <a:ext cx="8903462" cy="375497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4307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106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24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773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4882">
                    <a:tc row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Models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800" kern="100" dirty="0" smtClean="0">
                              <a:effectLst/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Labeled data size</a:t>
                          </a:r>
                          <a:r>
                            <a:rPr lang="en-US" altLang="zh-CN" sz="1800" kern="100" baseline="0" dirty="0" smtClean="0">
                              <a:effectLst/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/>
                                      <a:ea typeface="宋体"/>
                                    </a:rPr>
                                    <m:t>|</m:t>
                                  </m:r>
                                  <m:r>
                                    <a:rPr lang="en-US" sz="1800" i="1" kern="100">
                                      <a:effectLst/>
                                      <a:latin typeface="Cambria Math"/>
                                      <a:ea typeface="宋体"/>
                                    </a:rPr>
                                    <m:t>𝔻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/>
                                      <a:ea typeface="宋体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800" i="1" kern="100">
                                  <a:effectLst/>
                                  <a:latin typeface="Cambria Math"/>
                                  <a:ea typeface="宋体"/>
                                </a:rPr>
                                <m:t>|</m:t>
                              </m:r>
                            </m:oMath>
                          </a14:m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488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28k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59k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120k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01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LSTM-AE</a:t>
                          </a:r>
                          <a:r>
                            <a:rPr lang="en-US" sz="1800" kern="100" baseline="300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  </a:t>
                          </a:r>
                          <a:r>
                            <a:rPr lang="en-US" sz="1800" kern="100" baseline="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[Zhao et al., 2018]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59.9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64.6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68.5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7803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DeConv</a:t>
                          </a:r>
                          <a:r>
                            <a:rPr lang="en-US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-AE [</a:t>
                          </a:r>
                          <a:r>
                            <a:rPr lang="en-US" sz="1800" kern="100" dirty="0" err="1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Shen</a:t>
                          </a:r>
                          <a:r>
                            <a:rPr lang="en-US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 et al., 2018]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62.1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65.5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68.7</a:t>
                          </a:r>
                          <a:endParaRPr lang="zh-CN" sz="2400" kern="10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2138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LSTM-ARAE [Zhao et al., 2018]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62.5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66.8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70.9</a:t>
                          </a:r>
                          <a:endParaRPr lang="zh-CN" sz="2400" kern="10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49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LSTM-LVM [</a:t>
                          </a:r>
                          <a:r>
                            <a:rPr lang="en-US" sz="1800" kern="100" dirty="0" err="1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Shen</a:t>
                          </a:r>
                          <a:r>
                            <a:rPr lang="en-US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 et al., 2018]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64.7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67.5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71.1</a:t>
                          </a:r>
                          <a:endParaRPr lang="zh-CN" sz="2400" kern="10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4882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DeConv</a:t>
                          </a:r>
                          <a:r>
                            <a:rPr lang="en-US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-LVM [</a:t>
                          </a:r>
                          <a:r>
                            <a:rPr lang="en-US" sz="1800" kern="100" dirty="0" err="1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Shen</a:t>
                          </a:r>
                          <a:r>
                            <a:rPr lang="en-US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 et al., 2018]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67.2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69.3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72.2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735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Our interaction matcher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70.88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00">
                                  <a:effectLst/>
                                  <a:latin typeface="Cambria Math"/>
                                  <a:ea typeface="宋体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0.84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73.70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00">
                                  <a:effectLst/>
                                  <a:latin typeface="Cambria Math"/>
                                  <a:ea typeface="宋体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0.70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77.35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00">
                                  <a:effectLst/>
                                  <a:latin typeface="Cambria Math"/>
                                  <a:ea typeface="宋体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0.16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16609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DV-VAE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71.19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00">
                                  <a:effectLst/>
                                  <a:latin typeface="Cambria Math"/>
                                  <a:ea typeface="宋体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1.10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74.54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00">
                                  <a:effectLst/>
                                  <a:latin typeface="Cambria Math"/>
                                  <a:ea typeface="宋体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0.68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78.79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00">
                                  <a:effectLst/>
                                  <a:latin typeface="Cambria Math"/>
                                  <a:ea typeface="宋体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0.27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286668"/>
                  </p:ext>
                </p:extLst>
              </p:nvPr>
            </p:nvGraphicFramePr>
            <p:xfrm>
              <a:off x="113734" y="911136"/>
              <a:ext cx="8903462" cy="359262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430710"/>
                    <a:gridCol w="1910686"/>
                    <a:gridCol w="1924335"/>
                    <a:gridCol w="1637731"/>
                  </a:tblGrid>
                  <a:tr h="424882">
                    <a:tc row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Models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62876" r="-111" b="-7642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42488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28k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59k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120k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2204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LSTM-AE</a:t>
                          </a:r>
                          <a:r>
                            <a:rPr lang="en-US" sz="1800" kern="100" baseline="300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  </a:t>
                          </a:r>
                          <a:r>
                            <a:rPr lang="en-US" sz="1800" kern="100" baseline="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[Zhao et al., 2018]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59.9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64.6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68.5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417803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DeConv</a:t>
                          </a:r>
                          <a:r>
                            <a:rPr lang="en-US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-AE [</a:t>
                          </a:r>
                          <a:r>
                            <a:rPr lang="en-US" sz="1800" kern="100" dirty="0" err="1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Shen</a:t>
                          </a:r>
                          <a:r>
                            <a:rPr lang="en-US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 et al., 2018]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62.1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65.5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68.7</a:t>
                          </a:r>
                          <a:endParaRPr lang="zh-CN" sz="2400" kern="10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82138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LSTM-ARAE [Zhao et al., 2018]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62.5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66.8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70.9</a:t>
                          </a:r>
                          <a:endParaRPr lang="zh-CN" sz="2400" kern="10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6849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LSTM-LVM [</a:t>
                          </a:r>
                          <a:r>
                            <a:rPr lang="en-US" sz="1800" kern="100" dirty="0" err="1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Shen</a:t>
                          </a:r>
                          <a:r>
                            <a:rPr lang="en-US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 et al., 2018]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64.7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67.5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71.1</a:t>
                          </a:r>
                          <a:endParaRPr lang="zh-CN" sz="2400" kern="10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424882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DeConv</a:t>
                          </a:r>
                          <a:r>
                            <a:rPr lang="en-US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-LVM [</a:t>
                          </a:r>
                          <a:r>
                            <a:rPr lang="en-US" sz="1800" kern="100" dirty="0" err="1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Shen</a:t>
                          </a:r>
                          <a:r>
                            <a:rPr lang="en-US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 et al., 2018]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67.2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69.3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72.2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735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Our interaction matcher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1">
                          <a:blip r:embed="rId3"/>
                          <a:stretch>
                            <a:fillRect l="-180192" t="-755738" r="-186901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1">
                          <a:blip r:embed="rId3"/>
                          <a:stretch>
                            <a:fillRect l="-278413" t="-755738" r="-85714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1">
                          <a:blip r:embed="rId3"/>
                          <a:stretch>
                            <a:fillRect l="-443123" t="-755738" r="-372" b="-136066"/>
                          </a:stretch>
                        </a:blipFill>
                      </a:tcPr>
                    </a:tc>
                  </a:tr>
                  <a:tr h="416609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800" kern="100" dirty="0" smtClean="0">
                              <a:effectLst/>
                              <a:latin typeface="Times New Roman" pitchFamily="18" charset="0"/>
                              <a:ea typeface="宋体"/>
                              <a:cs typeface="Times New Roman" pitchFamily="18" charset="0"/>
                            </a:rPr>
                            <a:t>DV-VAE</a:t>
                          </a:r>
                          <a:endParaRPr lang="zh-CN" sz="2400" kern="100" dirty="0">
                            <a:effectLst/>
                            <a:latin typeface="Times New Roman" pitchFamily="18" charset="0"/>
                            <a:ea typeface="宋体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80192" t="-767647" r="-186901" b="-22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78413" t="-767647" r="-85714" b="-22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43123" t="-767647" r="-372" b="-220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文本框 6"/>
          <p:cNvSpPr txBox="1"/>
          <p:nvPr/>
        </p:nvSpPr>
        <p:spPr>
          <a:xfrm>
            <a:off x="0" y="5780782"/>
            <a:ext cx="9150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Dinghan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Shen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Yizhe</a:t>
            </a:r>
            <a:r>
              <a:rPr lang="en-US" altLang="zh-CN" sz="1600" dirty="0"/>
              <a:t> Zhang, </a:t>
            </a:r>
            <a:r>
              <a:rPr lang="en-US" altLang="zh-CN" sz="1600" dirty="0" smtClean="0"/>
              <a:t>Ricardo </a:t>
            </a:r>
            <a:r>
              <a:rPr lang="en-US" altLang="zh-CN" sz="1600" dirty="0" err="1" smtClean="0"/>
              <a:t>Henao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Qinliang</a:t>
            </a:r>
            <a:r>
              <a:rPr lang="en-US" altLang="zh-CN" sz="1600" dirty="0"/>
              <a:t> Su, and Lawrence </a:t>
            </a:r>
            <a:r>
              <a:rPr lang="en-US" altLang="zh-CN" sz="1600" dirty="0" err="1"/>
              <a:t>Carin</a:t>
            </a:r>
            <a:r>
              <a:rPr lang="en-US" altLang="zh-CN" sz="1600" dirty="0"/>
              <a:t>. </a:t>
            </a:r>
            <a:r>
              <a:rPr lang="en-US" altLang="zh-CN" sz="1600" dirty="0" err="1"/>
              <a:t>Deconvolutional</a:t>
            </a:r>
            <a:endParaRPr lang="en-US" altLang="zh-CN" sz="1600" dirty="0"/>
          </a:p>
          <a:p>
            <a:r>
              <a:rPr lang="en-US" altLang="zh-CN" sz="1600" dirty="0"/>
              <a:t>latent-variable model for text sequence matching. </a:t>
            </a:r>
            <a:r>
              <a:rPr lang="en-US" altLang="zh-CN" sz="1600" dirty="0" smtClean="0"/>
              <a:t>In AAAI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2018.</a:t>
            </a:r>
          </a:p>
          <a:p>
            <a:r>
              <a:rPr lang="en-US" altLang="zh-CN" sz="1600" dirty="0" err="1"/>
              <a:t>Junbo</a:t>
            </a:r>
            <a:r>
              <a:rPr lang="en-US" altLang="zh-CN" sz="1600" dirty="0"/>
              <a:t> Jake Zhao, Yoon Kim, </a:t>
            </a:r>
            <a:r>
              <a:rPr lang="en-US" altLang="zh-CN" sz="1600" dirty="0" smtClean="0"/>
              <a:t>Kelly Zhang</a:t>
            </a:r>
            <a:r>
              <a:rPr lang="en-US" altLang="zh-CN" sz="1600" dirty="0"/>
              <a:t>, Alexander M. Rush, and </a:t>
            </a:r>
            <a:r>
              <a:rPr lang="en-US" altLang="zh-CN" sz="1600" dirty="0" err="1"/>
              <a:t>Yann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LeCun</a:t>
            </a:r>
            <a:r>
              <a:rPr lang="en-US" altLang="zh-CN" sz="1600" dirty="0"/>
              <a:t>. </a:t>
            </a:r>
            <a:r>
              <a:rPr lang="en-US" altLang="zh-CN" sz="1600" dirty="0" err="1"/>
              <a:t>Adversarially</a:t>
            </a:r>
            <a:endParaRPr lang="en-US" altLang="zh-CN" sz="1600" dirty="0"/>
          </a:p>
          <a:p>
            <a:r>
              <a:rPr lang="en-US" altLang="zh-CN" sz="1600" dirty="0"/>
              <a:t>regularized </a:t>
            </a:r>
            <a:r>
              <a:rPr lang="en-US" altLang="zh-CN" sz="1600" dirty="0" err="1"/>
              <a:t>autoencoders</a:t>
            </a:r>
            <a:r>
              <a:rPr lang="en-US" altLang="zh-CN" sz="1600" dirty="0"/>
              <a:t>. In ICML, </a:t>
            </a:r>
            <a:r>
              <a:rPr lang="en-US" altLang="zh-CN" sz="1600" dirty="0" smtClean="0"/>
              <a:t>2018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3921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865"/>
    </mc:Choice>
    <mc:Fallback>
      <p:transition spd="slow" advTm="6586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9151" y="883579"/>
            <a:ext cx="8637563" cy="577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Dual-View </a:t>
            </a:r>
            <a:r>
              <a:rPr lang="en-US" altLang="zh-CN" sz="2800" b="1" dirty="0" err="1" smtClean="0">
                <a:latin typeface="+mn-lt"/>
              </a:rPr>
              <a:t>Variational</a:t>
            </a:r>
            <a:r>
              <a:rPr lang="en-US" altLang="zh-CN" sz="2800" b="1" dirty="0" smtClean="0">
                <a:latin typeface="+mn-lt"/>
              </a:rPr>
              <a:t> </a:t>
            </a:r>
            <a:r>
              <a:rPr lang="en-US" altLang="zh-CN" sz="2800" b="1" dirty="0" err="1" smtClean="0">
                <a:latin typeface="+mn-lt"/>
              </a:rPr>
              <a:t>Autoencoder</a:t>
            </a:r>
            <a:endParaRPr lang="en-US" altLang="zh-CN" sz="2800" b="1" dirty="0"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b="1" dirty="0" smtClean="0">
                <a:latin typeface="+mn-lt"/>
              </a:rPr>
              <a:t>Model Architecture</a:t>
            </a:r>
            <a:endParaRPr lang="en-US" altLang="zh-CN" sz="2400" b="1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latin typeface="+mn-lt"/>
              </a:rPr>
              <a:t>Objective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latin typeface="+mn-lt"/>
              </a:rPr>
              <a:t>Model Implementation</a:t>
            </a:r>
            <a:endParaRPr lang="en-US" altLang="zh-CN" sz="2400" b="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Implicit Co-Training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Experiments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Summary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2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81181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6"/>
    </mc:Choice>
    <mc:Fallback>
      <p:transition spd="slow" advTm="275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Experiments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solidFill>
                  <a:prstClr val="black"/>
                </a:solidFill>
                <a:latin typeface="Calibri"/>
              </a:rPr>
              <a:t>Model Visualization</a:t>
            </a:r>
            <a:endParaRPr lang="zh-CN" altLang="en-US" sz="28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190696"/>
            <a:ext cx="8980227" cy="1892105"/>
          </a:xfrm>
        </p:spPr>
        <p:txBody>
          <a:bodyPr>
            <a:normAutofit/>
          </a:bodyPr>
          <a:lstStyle/>
          <a:p>
            <a:pPr marL="228600" lvl="1" indent="-360000">
              <a:lnSpc>
                <a:spcPct val="100000"/>
              </a:lnSpc>
              <a:spcBef>
                <a:spcPts val="1000"/>
              </a:spcBef>
              <a:buSzPct val="80000"/>
              <a:buFont typeface="Wingdings" pitchFamily="2" charset="2"/>
              <a:buChar char="Ø"/>
            </a:pPr>
            <a:r>
              <a:rPr lang="en-US" altLang="zh-CN" sz="2000" dirty="0">
                <a:latin typeface="+mn-lt"/>
              </a:rPr>
              <a:t>G</a:t>
            </a:r>
            <a:r>
              <a:rPr lang="en-US" altLang="zh-CN" sz="2000" dirty="0" smtClean="0">
                <a:latin typeface="+mn-lt"/>
              </a:rPr>
              <a:t>enerate sentence pairs and their matching </a:t>
            </a:r>
            <a:r>
              <a:rPr lang="en-US" altLang="zh-CN" sz="2000" dirty="0">
                <a:latin typeface="+mn-lt"/>
              </a:rPr>
              <a:t>degrees </a:t>
            </a:r>
            <a:r>
              <a:rPr lang="en-US" altLang="zh-CN" sz="2000" dirty="0" smtClean="0">
                <a:latin typeface="+mn-lt"/>
              </a:rPr>
              <a:t>by sampling from DV-VAE.</a:t>
            </a:r>
          </a:p>
          <a:p>
            <a:pPr marL="685800" lvl="2" indent="-360000">
              <a:lnSpc>
                <a:spcPct val="100000"/>
              </a:lnSpc>
              <a:spcBef>
                <a:spcPts val="1000"/>
              </a:spcBef>
              <a:buSzPct val="80000"/>
            </a:pPr>
            <a:r>
              <a:rPr lang="en-US" altLang="zh-CN" sz="2000" dirty="0" smtClean="0">
                <a:latin typeface="+mn-lt"/>
              </a:rPr>
              <a:t>DV-VAE </a:t>
            </a:r>
            <a:r>
              <a:rPr lang="en-US" altLang="zh-CN" sz="2000" dirty="0">
                <a:latin typeface="+mn-lt"/>
              </a:rPr>
              <a:t>can generate meaningful sentence pairs </a:t>
            </a:r>
            <a:r>
              <a:rPr lang="en-US" altLang="zh-CN" sz="2000" dirty="0" smtClean="0">
                <a:latin typeface="+mn-lt"/>
              </a:rPr>
              <a:t>and </a:t>
            </a:r>
            <a:r>
              <a:rPr lang="en-US" altLang="zh-CN" sz="2000" dirty="0">
                <a:latin typeface="+mn-lt"/>
              </a:rPr>
              <a:t>correct </a:t>
            </a:r>
            <a:r>
              <a:rPr lang="en-US" altLang="zh-CN" sz="2000" dirty="0" smtClean="0">
                <a:latin typeface="+mn-lt"/>
              </a:rPr>
              <a:t>relationships. </a:t>
            </a:r>
          </a:p>
          <a:p>
            <a:pPr marL="685800" lvl="2" indent="-360000">
              <a:lnSpc>
                <a:spcPct val="100000"/>
              </a:lnSpc>
              <a:spcBef>
                <a:spcPts val="1000"/>
              </a:spcBef>
              <a:buSzPct val="80000"/>
            </a:pPr>
            <a:r>
              <a:rPr lang="en-US" altLang="zh-CN" sz="2000" dirty="0" smtClean="0">
                <a:latin typeface="+mn-lt"/>
              </a:rPr>
              <a:t>Demonstrate </a:t>
            </a:r>
            <a:r>
              <a:rPr lang="en-US" altLang="zh-CN" sz="2000" dirty="0">
                <a:latin typeface="+mn-lt"/>
              </a:rPr>
              <a:t>DV-VA’Es capability of learning </a:t>
            </a:r>
            <a:r>
              <a:rPr lang="en-US" altLang="zh-CN" sz="2000" dirty="0" smtClean="0">
                <a:latin typeface="+mn-lt"/>
              </a:rPr>
              <a:t>the data </a:t>
            </a:r>
            <a:r>
              <a:rPr lang="en-US" altLang="zh-CN" sz="2000" dirty="0">
                <a:latin typeface="+mn-lt"/>
              </a:rPr>
              <a:t>manifold useful for semi-supervised learning.</a:t>
            </a:r>
            <a:endParaRPr lang="en-US" altLang="zh-CN" sz="2000" baseline="30000" dirty="0">
              <a:latin typeface="+mn-lt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20</a:t>
            </a:fld>
            <a:endParaRPr lang="zh-CN" altLang="en-US" sz="1800" dirty="0"/>
          </a:p>
        </p:txBody>
      </p:sp>
      <p:sp>
        <p:nvSpPr>
          <p:cNvPr id="9" name="灯片编号占位符 3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A0E8F2-D4F6-47F1-B405-FD5164D3112D}" type="slidenum">
              <a:rPr lang="zh-CN" altLang="en-US" sz="1800" smtClean="0"/>
              <a:pPr/>
              <a:t>20</a:t>
            </a:fld>
            <a:endParaRPr lang="zh-CN" altLang="en-US" sz="1800" dirty="0"/>
          </a:p>
        </p:txBody>
      </p:sp>
      <p:sp>
        <p:nvSpPr>
          <p:cNvPr id="10" name="灯片编号占位符 3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A0E8F2-D4F6-47F1-B405-FD5164D3112D}" type="slidenum">
              <a:rPr lang="zh-CN" altLang="en-US" sz="1800" smtClean="0"/>
              <a:pPr/>
              <a:t>20</a:t>
            </a:fld>
            <a:endParaRPr lang="zh-CN" altLang="en-US" sz="18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5153" y="1021113"/>
            <a:ext cx="8980227" cy="1937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  <a:defRPr lang="zh-CN" altLang="en-US" sz="2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en-US" sz="2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altLang="zh-CN" sz="2000" dirty="0" smtClean="0">
                <a:latin typeface="+mn-lt"/>
              </a:rPr>
              <a:t>Visualize the distributions </a:t>
            </a:r>
            <a:r>
              <a:rPr lang="en-US" altLang="zh-CN" sz="2000" dirty="0">
                <a:latin typeface="+mn-lt"/>
              </a:rPr>
              <a:t>of the reward signals, </a:t>
            </a:r>
            <a:endParaRPr lang="en-US" altLang="zh-CN" sz="2000" dirty="0" smtClean="0">
              <a:latin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altLang="zh-CN" sz="2000" dirty="0" smtClean="0">
                <a:latin typeface="+mn-lt"/>
              </a:rPr>
              <a:t>The reward </a:t>
            </a:r>
            <a:r>
              <a:rPr lang="en-US" altLang="zh-CN" sz="2000" dirty="0">
                <a:latin typeface="+mn-lt"/>
              </a:rPr>
              <a:t>signal can distinguish between correct and incorrect </a:t>
            </a:r>
            <a:r>
              <a:rPr lang="en-US" altLang="zh-CN" sz="2000" dirty="0">
                <a:latin typeface="+mn-lt"/>
              </a:rPr>
              <a:t>ys</a:t>
            </a:r>
            <a:r>
              <a:rPr lang="en-US" altLang="zh-CN" sz="2000" dirty="0">
                <a:latin typeface="+mn-lt"/>
              </a:rPr>
              <a:t> predicted by the interaction matcher. </a:t>
            </a:r>
            <a:endParaRPr lang="en-US" altLang="zh-CN" sz="2000" dirty="0" smtClean="0">
              <a:latin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altLang="zh-CN" sz="2000" dirty="0" smtClean="0">
                <a:latin typeface="+mn-lt"/>
              </a:rPr>
              <a:t>Demonstrate </a:t>
            </a:r>
            <a:r>
              <a:rPr lang="en-US" altLang="zh-CN" sz="2000" dirty="0">
                <a:latin typeface="+mn-lt"/>
              </a:rPr>
              <a:t>the REINFORCE analogy in the implicit co-training mechanism.</a:t>
            </a:r>
            <a:endParaRPr lang="en-US" altLang="zh-CN" sz="2000" b="1" dirty="0" smtClean="0">
              <a:latin typeface="+mn-lt"/>
            </a:endParaRPr>
          </a:p>
        </p:txBody>
      </p:sp>
      <p:pic>
        <p:nvPicPr>
          <p:cNvPr id="6147" name="Picture 3" descr="E:\ShortTextSimilarity\CR\slides\lly_q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697" y="2455701"/>
            <a:ext cx="5494949" cy="168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2"/>
              <p:cNvSpPr txBox="1">
                <a:spLocks/>
              </p:cNvSpPr>
              <p:nvPr/>
            </p:nvSpPr>
            <p:spPr>
              <a:xfrm>
                <a:off x="6050228" y="2388709"/>
                <a:ext cx="2065072" cy="5236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3600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80"/>
                  </a:buClr>
                  <a:buSzPct val="80000"/>
                  <a:buFont typeface="Wingdings" pitchFamily="2" charset="2"/>
                  <a:buChar char="Ø"/>
                  <a:defRPr lang="zh-CN" altLang="en-US" sz="26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en-US" sz="2200" kern="120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buNone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Calibri"/>
                    <a:cs typeface="+mn-cs"/>
                  </a:rPr>
                  <a:t>Quora 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Calibri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|</m:t>
                        </m:r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𝔻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𝑙</m:t>
                        </m:r>
                      </m:sub>
                    </m:sSub>
                    <m:r>
                      <a:rPr lang="en-US" altLang="zh-CN" sz="2000" i="1" kern="100">
                        <a:solidFill>
                          <a:schemeClr val="tx1"/>
                        </a:solidFill>
                        <a:latin typeface="Cambria Math"/>
                        <a:cs typeface="+mn-cs"/>
                      </a:rPr>
                      <m:t>|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Calibri"/>
                    <a:cs typeface="+mn-cs"/>
                  </a:rPr>
                  <a:t>=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Calibri"/>
                    <a:cs typeface="+mn-cs"/>
                  </a:rPr>
                  <a:t>25k)</a:t>
                </a:r>
                <a:endParaRPr lang="en-US" altLang="zh-CN" sz="2000" b="1" dirty="0" smtClean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28" y="2388709"/>
                <a:ext cx="2065072" cy="523679"/>
              </a:xfrm>
              <a:prstGeom prst="rect">
                <a:avLst/>
              </a:prstGeom>
              <a:blipFill>
                <a:blip r:embed="rId4"/>
                <a:stretch>
                  <a:fillRect l="-2950" r="-295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4"/>
          <p:cNvSpPr txBox="1"/>
          <p:nvPr/>
        </p:nvSpPr>
        <p:spPr>
          <a:xfrm>
            <a:off x="3162992" y="5522998"/>
            <a:ext cx="577447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indent="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000" b="1" dirty="0" smtClean="0"/>
              <a:t>x</a:t>
            </a:r>
            <a:r>
              <a:rPr lang="en-US" altLang="zh-CN" sz="2000" b="1" baseline="-25000" dirty="0" smtClean="0"/>
              <a:t>1</a:t>
            </a:r>
            <a:r>
              <a:rPr lang="en-US" altLang="zh-CN" sz="2000" b="1" dirty="0" smtClean="0"/>
              <a:t>:   </a:t>
            </a:r>
            <a:r>
              <a:rPr lang="en-US" altLang="zh-CN" sz="2000" b="1" kern="0" dirty="0" smtClean="0">
                <a:ea typeface="宋体"/>
              </a:rPr>
              <a:t>a </a:t>
            </a:r>
            <a:r>
              <a:rPr lang="en-US" altLang="zh-CN" sz="2000" b="1" kern="0" dirty="0">
                <a:ea typeface="宋体"/>
              </a:rPr>
              <a:t>group of people are riding on a roller coaster .</a:t>
            </a:r>
            <a:endParaRPr lang="zh-CN" altLang="zh-CN" sz="2000" b="1" kern="100" dirty="0">
              <a:ea typeface="宋体"/>
            </a:endParaRPr>
          </a:p>
          <a:p>
            <a:pPr indent="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000" b="1" dirty="0" smtClean="0"/>
              <a:t>x</a:t>
            </a:r>
            <a:r>
              <a:rPr lang="en-US" altLang="zh-CN" sz="2000" b="1" baseline="-25000" dirty="0" smtClean="0"/>
              <a:t>2</a:t>
            </a:r>
            <a:r>
              <a:rPr lang="en-US" altLang="zh-CN" sz="2000" b="1" dirty="0" smtClean="0"/>
              <a:t>:   </a:t>
            </a:r>
            <a:r>
              <a:rPr lang="en-US" altLang="zh-CN" sz="2000" b="1" kern="0" dirty="0" smtClean="0">
                <a:ea typeface="宋体"/>
              </a:rPr>
              <a:t>there </a:t>
            </a:r>
            <a:r>
              <a:rPr lang="en-US" altLang="zh-CN" sz="2000" b="1" kern="0" dirty="0">
                <a:ea typeface="宋体"/>
              </a:rPr>
              <a:t>is a group of people playing soccer .</a:t>
            </a:r>
            <a:endParaRPr lang="zh-CN" altLang="zh-CN" sz="2000" b="1" kern="100" dirty="0">
              <a:ea typeface="宋体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/>
              <a:t>y</a:t>
            </a:r>
            <a:r>
              <a:rPr lang="en-US" altLang="zh-CN" sz="2000" b="1" dirty="0" smtClean="0"/>
              <a:t>:    CONTRADICTION</a:t>
            </a:r>
            <a:endParaRPr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1302625" y="5922649"/>
                <a:ext cx="2065072" cy="5236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3600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80"/>
                  </a:buClr>
                  <a:buSzPct val="80000"/>
                  <a:buFont typeface="Wingdings" pitchFamily="2" charset="2"/>
                  <a:buChar char="Ø"/>
                  <a:defRPr lang="zh-CN" altLang="en-US" sz="26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en-US" sz="2200" kern="120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buNone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Calibri"/>
                    <a:cs typeface="+mn-cs"/>
                  </a:rPr>
                  <a:t>SNLI 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Calibri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|</m:t>
                        </m:r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𝔻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𝑙</m:t>
                        </m:r>
                      </m:sub>
                    </m:sSub>
                    <m:r>
                      <a:rPr lang="en-US" altLang="zh-CN" sz="2000" i="1" kern="100">
                        <a:solidFill>
                          <a:schemeClr val="tx1"/>
                        </a:solidFill>
                        <a:latin typeface="Cambria Math"/>
                        <a:cs typeface="+mn-cs"/>
                      </a:rPr>
                      <m:t>|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Calibri"/>
                    <a:cs typeface="+mn-cs"/>
                  </a:rPr>
                  <a:t>=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Calibri"/>
                    <a:cs typeface="+mn-cs"/>
                  </a:rPr>
                  <a:t>28k)</a:t>
                </a:r>
                <a:endParaRPr lang="en-US" altLang="zh-CN" sz="2000" b="1" dirty="0" smtClean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25" y="5922649"/>
                <a:ext cx="2065072" cy="523679"/>
              </a:xfrm>
              <a:prstGeom prst="rect">
                <a:avLst/>
              </a:prstGeom>
              <a:blipFill>
                <a:blip r:embed="rId5"/>
                <a:stretch>
                  <a:fillRect l="-3254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27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971"/>
    </mc:Choice>
    <mc:Fallback>
      <p:transition spd="slow" advTm="4997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9151" y="883579"/>
            <a:ext cx="8637563" cy="577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Dual-View </a:t>
            </a:r>
            <a:r>
              <a:rPr lang="en-US" altLang="zh-CN" sz="2800" b="1" dirty="0" err="1" smtClean="0">
                <a:latin typeface="+mn-lt"/>
              </a:rPr>
              <a:t>Variational</a:t>
            </a:r>
            <a:r>
              <a:rPr lang="en-US" altLang="zh-CN" sz="2800" b="1" dirty="0" smtClean="0">
                <a:latin typeface="+mn-lt"/>
              </a:rPr>
              <a:t> </a:t>
            </a:r>
            <a:r>
              <a:rPr lang="en-US" altLang="zh-CN" sz="2800" b="1" dirty="0" err="1" smtClean="0">
                <a:latin typeface="+mn-lt"/>
              </a:rPr>
              <a:t>Autoencoder</a:t>
            </a:r>
            <a:r>
              <a:rPr lang="en-US" altLang="zh-CN" sz="2800" b="1" dirty="0" smtClean="0">
                <a:latin typeface="+mn-lt"/>
              </a:rPr>
              <a:t> (DV-VAE)</a:t>
            </a:r>
            <a:endParaRPr lang="en-US" altLang="zh-CN" sz="2800" b="1" dirty="0"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b="1" dirty="0" smtClean="0">
                <a:latin typeface="+mn-lt"/>
              </a:rPr>
              <a:t>Model Architecture</a:t>
            </a:r>
            <a:endParaRPr lang="en-US" altLang="zh-CN" sz="2400" b="1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latin typeface="+mn-lt"/>
              </a:rPr>
              <a:t>Objective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latin typeface="+mn-lt"/>
              </a:rPr>
              <a:t>Model Implementation</a:t>
            </a:r>
            <a:endParaRPr lang="en-US" altLang="zh-CN" sz="2400" b="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Implicit Co-Training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Experiments</a:t>
            </a:r>
            <a:endParaRPr lang="en-US" altLang="zh-CN" sz="2800" b="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Summary</a:t>
            </a:r>
            <a:endParaRPr lang="zh-CN" alt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21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1640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43"/>
    </mc:Choice>
    <mc:Fallback>
      <p:transition spd="slow" advTm="554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Summary</a:t>
            </a:r>
            <a:endParaRPr lang="zh-CN" altLang="en-US" sz="28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717" y="1187355"/>
            <a:ext cx="8761863" cy="360469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sz="2400" b="1" dirty="0" smtClean="0">
                <a:latin typeface="+mn-lt"/>
              </a:rPr>
              <a:t>Proposed 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</a:rPr>
              <a:t>Dual-View</a:t>
            </a:r>
            <a:r>
              <a:rPr lang="en-US" altLang="zh-CN" sz="2400" b="1" dirty="0" smtClean="0">
                <a:latin typeface="+mn-lt"/>
              </a:rPr>
              <a:t> </a:t>
            </a:r>
            <a:r>
              <a:rPr lang="en-US" altLang="zh-CN" sz="2400" b="1" dirty="0" err="1" smtClean="0">
                <a:latin typeface="+mn-lt"/>
              </a:rPr>
              <a:t>Variational</a:t>
            </a:r>
            <a:r>
              <a:rPr lang="en-US" altLang="zh-CN" sz="2400" b="1" dirty="0" smtClean="0">
                <a:latin typeface="+mn-lt"/>
              </a:rPr>
              <a:t> </a:t>
            </a:r>
            <a:r>
              <a:rPr lang="en-US" altLang="zh-CN" sz="2400" b="1" dirty="0" err="1" smtClean="0">
                <a:latin typeface="+mn-lt"/>
              </a:rPr>
              <a:t>Autoencoder</a:t>
            </a:r>
            <a:r>
              <a:rPr lang="en-US" altLang="zh-CN" sz="2400" b="1" dirty="0" smtClean="0">
                <a:latin typeface="+mn-lt"/>
              </a:rPr>
              <a:t> (DV-VAE) to unify the embedding view and the interaction view of a sentence pair.</a:t>
            </a:r>
          </a:p>
          <a:p>
            <a:pPr marL="457200" indent="-457200">
              <a:lnSpc>
                <a:spcPct val="100000"/>
              </a:lnSpc>
            </a:pPr>
            <a:endParaRPr lang="en-US" altLang="zh-CN" sz="2400" b="1" dirty="0" smtClean="0">
              <a:latin typeface="+mn-lt"/>
            </a:endParaRPr>
          </a:p>
          <a:p>
            <a:pPr marL="457200" indent="-457200">
              <a:lnSpc>
                <a:spcPct val="100000"/>
              </a:lnSpc>
            </a:pPr>
            <a:r>
              <a:rPr lang="en-US" altLang="zh-CN" sz="2400" b="1" dirty="0" smtClean="0">
                <a:latin typeface="+mn-lt"/>
              </a:rPr>
              <a:t>Analyzed the 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</a:rPr>
              <a:t>training process</a:t>
            </a:r>
            <a:r>
              <a:rPr lang="en-US" altLang="zh-CN" sz="2400" b="1" dirty="0" smtClean="0">
                <a:latin typeface="+mn-lt"/>
              </a:rPr>
              <a:t> of DV-VAE and revealed an implicit Co-Training mechanism.</a:t>
            </a:r>
          </a:p>
          <a:p>
            <a:pPr marL="457200" indent="-457200">
              <a:lnSpc>
                <a:spcPct val="100000"/>
              </a:lnSpc>
            </a:pPr>
            <a:endParaRPr lang="en-US" altLang="zh-CN" sz="2400" b="1" dirty="0" smtClean="0">
              <a:latin typeface="+mn-lt"/>
            </a:endParaRPr>
          </a:p>
          <a:p>
            <a:pPr marL="457200" indent="-457200">
              <a:lnSpc>
                <a:spcPct val="100000"/>
              </a:lnSpc>
            </a:pPr>
            <a:r>
              <a:rPr lang="en-US" altLang="zh-CN" sz="2400" b="1" dirty="0" smtClean="0">
                <a:latin typeface="+mn-lt"/>
              </a:rPr>
              <a:t>Verified DV-VAE’s 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</a:rPr>
              <a:t>effectiveness</a:t>
            </a:r>
            <a:r>
              <a:rPr lang="en-US" altLang="zh-CN" sz="2400" b="1" dirty="0" smtClean="0">
                <a:latin typeface="+mn-lt"/>
              </a:rPr>
              <a:t> on semi-supervised text matching through 3  challenging datasets.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22</a:t>
            </a:fld>
            <a:endParaRPr lang="zh-CN" altLang="en-US" sz="1800" dirty="0"/>
          </a:p>
        </p:txBody>
      </p:sp>
      <p:sp>
        <p:nvSpPr>
          <p:cNvPr id="9" name="灯片编号占位符 3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A0E8F2-D4F6-47F1-B405-FD5164D3112D}" type="slidenum">
              <a:rPr lang="zh-CN" altLang="en-US" sz="1800" smtClean="0"/>
              <a:pPr/>
              <a:t>22</a:t>
            </a:fld>
            <a:endParaRPr lang="zh-CN" altLang="en-US" sz="1800" dirty="0"/>
          </a:p>
        </p:txBody>
      </p:sp>
      <p:sp>
        <p:nvSpPr>
          <p:cNvPr id="10" name="灯片编号占位符 3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A0E8F2-D4F6-47F1-B405-FD5164D3112D}" type="slidenum">
              <a:rPr lang="zh-CN" altLang="en-US" sz="1800" smtClean="0"/>
              <a:pPr/>
              <a:t>22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3772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205"/>
    </mc:Choice>
    <mc:Fallback>
      <p:transition spd="slow" advTm="40205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96182D6-2B06-4A26-A024-EAB96393B085}"/>
              </a:ext>
            </a:extLst>
          </p:cNvPr>
          <p:cNvSpPr txBox="1">
            <a:spLocks/>
          </p:cNvSpPr>
          <p:nvPr/>
        </p:nvSpPr>
        <p:spPr>
          <a:xfrm>
            <a:off x="260252" y="2370526"/>
            <a:ext cx="8623495" cy="21169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rgbClr val="000080"/>
                </a:solidFill>
                <a:latin typeface="+mn-lt"/>
                <a:cs typeface="Arial" panose="020B0604020202020204" pitchFamily="34" charset="0"/>
              </a:rPr>
              <a:t>Thanks!</a:t>
            </a:r>
            <a:br>
              <a:rPr lang="en-US" altLang="zh-CN" sz="3200" b="1" dirty="0">
                <a:solidFill>
                  <a:srgbClr val="000080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zh-CN" sz="3200" b="1" dirty="0">
                <a:solidFill>
                  <a:srgbClr val="000080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US" altLang="zh-CN" sz="3200" b="1" dirty="0">
                <a:solidFill>
                  <a:srgbClr val="000080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zh-CN" sz="3200" b="1" dirty="0">
                <a:solidFill>
                  <a:srgbClr val="000080"/>
                </a:solidFill>
                <a:latin typeface="+mn-lt"/>
                <a:cs typeface="Arial" panose="020B0604020202020204" pitchFamily="34" charset="0"/>
              </a:rPr>
              <a:t>Q&amp;A</a:t>
            </a:r>
            <a:endParaRPr lang="zh-CN" altLang="en-US" dirty="0">
              <a:latin typeface="+mn-lt"/>
            </a:endParaRPr>
          </a:p>
        </p:txBody>
      </p:sp>
      <p:sp>
        <p:nvSpPr>
          <p:cNvPr id="6" name="灯片编号占位符 3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A0E8F2-D4F6-47F1-B405-FD5164D3112D}" type="slidenum">
              <a:rPr lang="zh-CN" altLang="en-US" sz="1800" smtClean="0"/>
              <a:pPr/>
              <a:t>23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289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96182D6-2B06-4A26-A024-EAB96393B085}"/>
              </a:ext>
            </a:extLst>
          </p:cNvPr>
          <p:cNvSpPr txBox="1">
            <a:spLocks/>
          </p:cNvSpPr>
          <p:nvPr/>
        </p:nvSpPr>
        <p:spPr>
          <a:xfrm>
            <a:off x="260252" y="2370526"/>
            <a:ext cx="8623495" cy="21169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smtClean="0">
                <a:solidFill>
                  <a:srgbClr val="000080"/>
                </a:solidFill>
                <a:latin typeface="+mn-lt"/>
                <a:cs typeface="Arial" panose="020B0604020202020204" pitchFamily="34" charset="0"/>
              </a:rPr>
              <a:t>Appendix 4-1</a:t>
            </a:r>
          </a:p>
          <a:p>
            <a:pPr algn="ctr"/>
            <a:r>
              <a:rPr lang="en-US" altLang="zh-CN" sz="3200" b="1" dirty="0" smtClean="0">
                <a:solidFill>
                  <a:srgbClr val="000080"/>
                </a:solidFill>
                <a:latin typeface="+mn-lt"/>
                <a:cs typeface="Arial" panose="020B0604020202020204" pitchFamily="34" charset="0"/>
              </a:rPr>
              <a:t>Derivation of the Generative &amp; Inference Model</a:t>
            </a:r>
            <a:endParaRPr lang="zh-CN" altLang="en-US" dirty="0">
              <a:latin typeface="+mn-lt"/>
            </a:endParaRPr>
          </a:p>
        </p:txBody>
      </p:sp>
      <p:sp>
        <p:nvSpPr>
          <p:cNvPr id="6" name="灯片编号占位符 3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A0E8F2-D4F6-47F1-B405-FD5164D3112D}" type="slidenum">
              <a:rPr lang="zh-CN" altLang="en-US" sz="1800" smtClean="0"/>
              <a:pPr/>
              <a:t>24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826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Dual-View Variational Autoencoder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latin typeface="+mn-lt"/>
              </a:rPr>
              <a:t>Model Architecture - Generative </a:t>
            </a:r>
            <a:r>
              <a:rPr lang="en-US" altLang="zh-CN" sz="2800" dirty="0">
                <a:latin typeface="+mn-lt"/>
              </a:rPr>
              <a:t>M</a:t>
            </a:r>
            <a:r>
              <a:rPr lang="en-US" altLang="zh-CN" sz="2800" dirty="0" smtClean="0">
                <a:latin typeface="+mn-lt"/>
              </a:rPr>
              <a:t>odel</a:t>
            </a:r>
            <a:endParaRPr lang="zh-CN" altLang="en-US" sz="2800" dirty="0">
              <a:latin typeface="+mn-lt"/>
            </a:endParaRPr>
          </a:p>
        </p:txBody>
      </p:sp>
      <p:pic>
        <p:nvPicPr>
          <p:cNvPr id="4098" name="Picture 2" descr="E:\ShortTextSimilarity\CR\slides\PGM_v2_cr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62" y="3533495"/>
            <a:ext cx="6612804" cy="313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4383" y="1026210"/>
            <a:ext cx="4030071" cy="504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200D1"/>
                </a:solidFill>
                <a:latin typeface="+mn-lt"/>
              </a:rPr>
              <a:t>G</a:t>
            </a: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enerative </a:t>
            </a:r>
            <a:r>
              <a:rPr lang="en-US" altLang="zh-CN" sz="2400" b="1" dirty="0">
                <a:solidFill>
                  <a:srgbClr val="0200D1"/>
                </a:solidFill>
                <a:latin typeface="+mn-lt"/>
              </a:rPr>
              <a:t>M</a:t>
            </a: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odel </a:t>
            </a:r>
            <a:r>
              <a:rPr lang="en-US" altLang="zh-CN" sz="2400" b="1" dirty="0" smtClean="0">
                <a:latin typeface="+mn-lt"/>
              </a:rPr>
              <a:t>(solid lines):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85118" y="6642101"/>
            <a:ext cx="1150937" cy="215900"/>
          </a:xfrm>
        </p:spPr>
        <p:txBody>
          <a:bodyPr/>
          <a:lstStyle/>
          <a:p>
            <a:fld id="{8AE05F68-E77E-4CC6-A4E1-E451AEC73F84}" type="slidenum">
              <a:rPr lang="zh-CN" altLang="en-US" smtClean="0">
                <a:solidFill>
                  <a:prstClr val="white"/>
                </a:solidFill>
              </a:rPr>
              <a:pPr/>
              <a:t>25</a:t>
            </a:fld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86135" y="1395274"/>
            <a:ext cx="7962331" cy="1516035"/>
            <a:chOff x="859809" y="3676807"/>
            <a:chExt cx="7962331" cy="1516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859809" y="3676807"/>
                  <a:ext cx="7308377" cy="4341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)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)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809" y="3676807"/>
                  <a:ext cx="7308377" cy="43415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7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/>
            <p:cNvCxnSpPr/>
            <p:nvPr/>
          </p:nvCxnSpPr>
          <p:spPr bwMode="auto">
            <a:xfrm>
              <a:off x="3998793" y="4110965"/>
              <a:ext cx="996288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auto">
            <a:xfrm>
              <a:off x="5625151" y="4110965"/>
              <a:ext cx="996288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203242" y="4638844"/>
              <a:ext cx="1109450" cy="4001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decoder</a:t>
              </a:r>
              <a:endParaRPr lang="zh-CN" altLang="en-US" sz="2000" b="1" dirty="0"/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 flipH="1">
              <a:off x="3998793" y="4113110"/>
              <a:ext cx="498144" cy="52573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4280847" y="4133161"/>
              <a:ext cx="1842448" cy="53453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95081" y="4484956"/>
              <a:ext cx="3827059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embedding matcher</a:t>
              </a:r>
            </a:p>
            <a:p>
              <a:r>
                <a:rPr lang="en-US" altLang="zh-CN" sz="2000" b="1" dirty="0" smtClean="0"/>
                <a:t>(sentence encoding-based model)</a:t>
              </a:r>
              <a:endParaRPr lang="zh-CN" altLang="en-US" sz="2000" b="1" dirty="0"/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>
              <a:off x="6711285" y="4113110"/>
              <a:ext cx="1274929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 bwMode="auto">
            <a:xfrm>
              <a:off x="7484663" y="4113110"/>
              <a:ext cx="0" cy="37184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569792" y="2708358"/>
            <a:ext cx="4285968" cy="50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2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800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dirty="0">
                <a:solidFill>
                  <a:srgbClr val="0200D1"/>
                </a:solidFill>
              </a:rPr>
              <a:t>I</a:t>
            </a:r>
            <a:r>
              <a:rPr lang="en-US" altLang="zh-CN" b="1" dirty="0" smtClean="0">
                <a:solidFill>
                  <a:srgbClr val="0200D1"/>
                </a:solidFill>
              </a:rPr>
              <a:t>nference </a:t>
            </a:r>
            <a:r>
              <a:rPr lang="en-US" altLang="zh-CN" b="1" dirty="0">
                <a:solidFill>
                  <a:srgbClr val="0200D1"/>
                </a:solidFill>
              </a:rPr>
              <a:t>M</a:t>
            </a:r>
            <a:r>
              <a:rPr lang="en-US" altLang="zh-CN" b="1" dirty="0" smtClean="0">
                <a:solidFill>
                  <a:srgbClr val="0200D1"/>
                </a:solidFill>
              </a:rPr>
              <a:t>odel </a:t>
            </a:r>
            <a:r>
              <a:rPr lang="en-US" altLang="zh-CN" b="1" dirty="0" smtClean="0"/>
              <a:t>(dashed lines)</a:t>
            </a:r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 bwMode="auto">
          <a:xfrm>
            <a:off x="313899" y="1148104"/>
            <a:ext cx="303656" cy="2065221"/>
          </a:xfrm>
          <a:prstGeom prst="leftBrac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灯片编号占位符 3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A0E8F2-D4F6-47F1-B405-FD5164D3112D}" type="slidenum">
              <a:rPr lang="zh-CN" altLang="en-US" sz="1800" smtClean="0"/>
              <a:pPr/>
              <a:t>25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625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Dual-View Variational Autoencoder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latin typeface="+mn-lt"/>
              </a:rPr>
              <a:t>Model Architecture - Inference </a:t>
            </a:r>
            <a:r>
              <a:rPr lang="en-US" altLang="zh-CN" sz="2800" dirty="0">
                <a:latin typeface="+mn-lt"/>
              </a:rPr>
              <a:t>M</a:t>
            </a:r>
            <a:r>
              <a:rPr lang="en-US" altLang="zh-CN" sz="2800" dirty="0" smtClean="0">
                <a:latin typeface="+mn-lt"/>
              </a:rPr>
              <a:t>odel</a:t>
            </a:r>
            <a:endParaRPr lang="zh-CN" altLang="en-US" sz="2800" dirty="0">
              <a:latin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6726" y="4135074"/>
            <a:ext cx="6168788" cy="1363578"/>
            <a:chOff x="1873725" y="5385735"/>
            <a:chExt cx="6168788" cy="1363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1873725" y="5385735"/>
                  <a:ext cx="6168788" cy="4274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zh-CN" altLang="zh-CN" sz="2000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725" y="5385735"/>
                  <a:ext cx="6168788" cy="42742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/>
            <p:cNvSpPr txBox="1"/>
            <p:nvPr/>
          </p:nvSpPr>
          <p:spPr>
            <a:xfrm>
              <a:off x="2565779" y="6041427"/>
              <a:ext cx="3753134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interaction matcher</a:t>
              </a:r>
            </a:p>
            <a:p>
              <a:r>
                <a:rPr lang="en-US" altLang="zh-CN" sz="2000" b="1" dirty="0" smtClean="0"/>
                <a:t>(sentence pair interaction model)</a:t>
              </a:r>
              <a:endParaRPr lang="zh-CN" altLang="en-US" sz="2000" b="1" dirty="0"/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4323498" y="5860961"/>
              <a:ext cx="1274929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 bwMode="auto">
            <a:xfrm flipH="1">
              <a:off x="4825053" y="5842929"/>
              <a:ext cx="1" cy="19849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内容占位符 2"/>
              <p:cNvSpPr txBox="1">
                <a:spLocks/>
              </p:cNvSpPr>
              <p:nvPr/>
            </p:nvSpPr>
            <p:spPr bwMode="auto">
              <a:xfrm>
                <a:off x="146883" y="906858"/>
                <a:ext cx="8737807" cy="567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sz="2000">
                    <a:solidFill>
                      <a:srgbClr val="0000CC"/>
                    </a:solidFill>
                    <a:latin typeface="Calibri" pitchFamily="34" charset="0"/>
                    <a:ea typeface="楷体" pitchFamily="49" charset="-122"/>
                    <a:cs typeface="Calibri" pitchFamily="34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1600" b="1">
                    <a:solidFill>
                      <a:schemeClr val="tx1"/>
                    </a:solidFill>
                    <a:latin typeface="Calibri" pitchFamily="34" charset="0"/>
                    <a:ea typeface="楷体_GB2312" pitchFamily="49" charset="-122"/>
                    <a:cs typeface="Calibri" pitchFamily="34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sz="1200" b="1">
                    <a:solidFill>
                      <a:schemeClr val="tx1"/>
                    </a:solidFill>
                    <a:latin typeface="Calibri" pitchFamily="34" charset="0"/>
                    <a:ea typeface="楷体_GB2312" pitchFamily="49" charset="-122"/>
                    <a:cs typeface="Calibri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sz="800">
                    <a:solidFill>
                      <a:schemeClr val="tx1"/>
                    </a:solidFill>
                    <a:latin typeface="Calibri" pitchFamily="34" charset="0"/>
                    <a:ea typeface="楷体_GB2312" pitchFamily="49" charset="-122"/>
                    <a:cs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+mn-lt"/>
                    <a:ea typeface="楷体_GB2312" pitchFamily="49" charset="-122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+mn-lt"/>
                    <a:ea typeface="楷体_GB2312" pitchFamily="49" charset="-122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+mn-lt"/>
                    <a:ea typeface="楷体_GB2312" pitchFamily="49" charset="-122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+mn-lt"/>
                    <a:ea typeface="楷体_GB2312" pitchFamily="49" charset="-122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b="1" dirty="0" smtClean="0"/>
                  <a:t>Factorizing the </a:t>
                </a:r>
                <a:r>
                  <a:rPr lang="en-US" altLang="zh-CN" b="1" dirty="0" err="1" smtClean="0">
                    <a:solidFill>
                      <a:srgbClr val="0200D1"/>
                    </a:solidFill>
                  </a:rPr>
                  <a:t>variational</a:t>
                </a:r>
                <a:r>
                  <a:rPr lang="en-US" altLang="zh-CN" b="1" dirty="0" smtClean="0">
                    <a:solidFill>
                      <a:srgbClr val="0200D1"/>
                    </a:solidFill>
                  </a:rPr>
                  <a:t> posterior</a:t>
                </a:r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1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883" y="906858"/>
                <a:ext cx="8737807" cy="567102"/>
              </a:xfrm>
              <a:prstGeom prst="rect">
                <a:avLst/>
              </a:prstGeom>
              <a:blipFill rotWithShape="1">
                <a:blip r:embed="rId9"/>
                <a:stretch>
                  <a:fillRect l="-1047" t="-7527" b="-645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928333" y="1910687"/>
            <a:ext cx="8247314" cy="1805727"/>
            <a:chOff x="553758" y="2106856"/>
            <a:chExt cx="8247314" cy="1805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553758" y="2106856"/>
                  <a:ext cx="6168788" cy="4274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zh-CN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zh-CN" sz="2000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758" y="2106856"/>
                  <a:ext cx="6168788" cy="42742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84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内容占位符 2"/>
            <p:cNvSpPr txBox="1">
              <a:spLocks/>
            </p:cNvSpPr>
            <p:nvPr/>
          </p:nvSpPr>
          <p:spPr bwMode="auto">
            <a:xfrm>
              <a:off x="2592501" y="2534281"/>
              <a:ext cx="6202884" cy="455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>
                  <a:solidFill>
                    <a:srgbClr val="0000CC"/>
                  </a:solidFill>
                  <a:latin typeface="Calibri" pitchFamily="34" charset="0"/>
                  <a:ea typeface="楷体" pitchFamily="49" charset="-122"/>
                  <a:cs typeface="Calibri" pitchFamily="34" charset="0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1600" b="1">
                  <a:solidFill>
                    <a:schemeClr val="tx1"/>
                  </a:solidFill>
                  <a:latin typeface="Calibri" pitchFamily="34" charset="0"/>
                  <a:ea typeface="楷体_GB2312" pitchFamily="49" charset="-122"/>
                  <a:cs typeface="Calibri" pitchFamily="34" charset="0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1200" b="1">
                  <a:solidFill>
                    <a:schemeClr val="tx1"/>
                  </a:solidFill>
                  <a:latin typeface="Calibri" pitchFamily="34" charset="0"/>
                  <a:ea typeface="楷体_GB2312" pitchFamily="49" charset="-122"/>
                  <a:cs typeface="Calibri" pitchFamily="34" charset="0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Blip>
                  <a:blip r:embed="rId8"/>
                </a:buBlip>
                <a:defRPr sz="800">
                  <a:solidFill>
                    <a:schemeClr val="tx1"/>
                  </a:solidFill>
                  <a:latin typeface="Calibri" pitchFamily="34" charset="0"/>
                  <a:ea typeface="楷体_GB2312" pitchFamily="49" charset="-122"/>
                  <a:cs typeface="Calibri" pitchFamily="34" charset="0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+mn-lt"/>
                  <a:ea typeface="楷体_GB2312" pitchFamily="49" charset="-122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+mn-lt"/>
                  <a:ea typeface="楷体_GB2312" pitchFamily="49" charset="-122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+mn-lt"/>
                  <a:ea typeface="楷体_GB2312" pitchFamily="49" charset="-122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+mn-lt"/>
                  <a:ea typeface="楷体_GB2312" pitchFamily="49" charset="-122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</a:rPr>
                <a:t>(conditionally independent variables are left out)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2585285" y="3042480"/>
                  <a:ext cx="4020973" cy="4274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zh-CN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00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zh-CN" sz="2000" dirty="0"/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5285" y="3042480"/>
                  <a:ext cx="4020973" cy="42742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内容占位符 2"/>
                <p:cNvSpPr txBox="1">
                  <a:spLocks/>
                </p:cNvSpPr>
                <p:nvPr/>
              </p:nvSpPr>
              <p:spPr bwMode="auto">
                <a:xfrm>
                  <a:off x="2598188" y="3457111"/>
                  <a:ext cx="6202884" cy="4554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Calibri" pitchFamily="34" charset="0"/>
                    </a:defRPr>
                  </a:lvl1pPr>
                  <a:lvl2pPr marL="742950" indent="-28575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sz="2000">
                      <a:solidFill>
                        <a:srgbClr val="0000CC"/>
                      </a:solidFill>
                      <a:latin typeface="Calibri" pitchFamily="34" charset="0"/>
                      <a:ea typeface="楷体" pitchFamily="49" charset="-122"/>
                      <a:cs typeface="Calibri" pitchFamily="34" charset="0"/>
                    </a:defRPr>
                  </a:lvl2pPr>
                  <a:lvl3pPr marL="1143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1600" b="1">
                      <a:solidFill>
                        <a:schemeClr val="tx1"/>
                      </a:solidFill>
                      <a:latin typeface="Calibri" pitchFamily="34" charset="0"/>
                      <a:ea typeface="楷体_GB2312" pitchFamily="49" charset="-122"/>
                      <a:cs typeface="Calibri" pitchFamily="34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7"/>
                    </a:buBlip>
                    <a:defRPr sz="1200" b="1">
                      <a:solidFill>
                        <a:schemeClr val="tx1"/>
                      </a:solidFill>
                      <a:latin typeface="Calibri" pitchFamily="34" charset="0"/>
                      <a:ea typeface="楷体_GB2312" pitchFamily="49" charset="-122"/>
                      <a:cs typeface="Calibri" pitchFamily="34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8"/>
                    </a:buBlip>
                    <a:defRPr sz="800">
                      <a:solidFill>
                        <a:schemeClr val="tx1"/>
                      </a:solidFill>
                      <a:latin typeface="Calibri" pitchFamily="34" charset="0"/>
                      <a:ea typeface="楷体_GB2312" pitchFamily="49" charset="-122"/>
                      <a:cs typeface="Calibri" pitchFamily="34" charset="0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+mn-lt"/>
                      <a:ea typeface="楷体_GB2312" pitchFamily="49" charset="-122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+mn-lt"/>
                      <a:ea typeface="楷体_GB2312" pitchFamily="49" charset="-122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+mn-lt"/>
                      <a:ea typeface="楷体_GB2312" pitchFamily="49" charset="-122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8"/>
                    </a:buBlip>
                    <a:defRPr sz="2000">
                      <a:solidFill>
                        <a:schemeClr val="tx1"/>
                      </a:solidFill>
                      <a:latin typeface="+mn-lt"/>
                      <a:ea typeface="楷体_GB2312" pitchFamily="49" charset="-122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altLang="zh-CN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(use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to model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  <a:endParaRPr lang="zh-CN" alt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98188" y="3457111"/>
                  <a:ext cx="6202884" cy="45547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573" t="-9333" b="-32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内容占位符 2"/>
          <p:cNvSpPr txBox="1">
            <a:spLocks/>
          </p:cNvSpPr>
          <p:nvPr/>
        </p:nvSpPr>
        <p:spPr bwMode="auto">
          <a:xfrm>
            <a:off x="553758" y="1473960"/>
            <a:ext cx="4995081" cy="43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2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800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b="1" dirty="0" smtClean="0">
                <a:solidFill>
                  <a:srgbClr val="0200D1"/>
                </a:solidFill>
              </a:rPr>
              <a:t>Factorization order 1 (z</a:t>
            </a:r>
            <a:r>
              <a:rPr lang="en-US" altLang="zh-CN" b="1" baseline="-25000" dirty="0" smtClean="0">
                <a:solidFill>
                  <a:srgbClr val="0200D1"/>
                </a:solidFill>
              </a:rPr>
              <a:t>1</a:t>
            </a:r>
            <a:r>
              <a:rPr lang="en-US" altLang="zh-CN" b="1" dirty="0" smtClean="0">
                <a:solidFill>
                  <a:srgbClr val="0200D1"/>
                </a:solidFill>
              </a:rPr>
              <a:t>, z</a:t>
            </a:r>
            <a:r>
              <a:rPr lang="en-US" altLang="zh-CN" b="1" baseline="-25000" dirty="0" smtClean="0">
                <a:solidFill>
                  <a:srgbClr val="0200D1"/>
                </a:solidFill>
              </a:rPr>
              <a:t>2</a:t>
            </a:r>
            <a:r>
              <a:rPr lang="en-US" altLang="zh-CN" b="1" dirty="0" smtClean="0">
                <a:solidFill>
                  <a:srgbClr val="0200D1"/>
                </a:solidFill>
              </a:rPr>
              <a:t>, y):</a:t>
            </a:r>
            <a:endParaRPr lang="zh-CN" altLang="en-US" b="1" dirty="0">
              <a:solidFill>
                <a:srgbClr val="0200D1"/>
              </a:solidFill>
            </a:endParaRPr>
          </a:p>
        </p:txBody>
      </p:sp>
      <p:sp>
        <p:nvSpPr>
          <p:cNvPr id="42" name="内容占位符 2"/>
          <p:cNvSpPr txBox="1">
            <a:spLocks/>
          </p:cNvSpPr>
          <p:nvPr/>
        </p:nvSpPr>
        <p:spPr bwMode="auto">
          <a:xfrm>
            <a:off x="483968" y="3764194"/>
            <a:ext cx="4995081" cy="43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2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800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b="1" dirty="0" smtClean="0">
                <a:solidFill>
                  <a:srgbClr val="0200D1"/>
                </a:solidFill>
              </a:rPr>
              <a:t>Factorization order 2 (y, z</a:t>
            </a:r>
            <a:r>
              <a:rPr lang="en-US" altLang="zh-CN" b="1" baseline="-25000" dirty="0" smtClean="0">
                <a:solidFill>
                  <a:srgbClr val="0200D1"/>
                </a:solidFill>
              </a:rPr>
              <a:t>1</a:t>
            </a:r>
            <a:r>
              <a:rPr lang="en-US" altLang="zh-CN" b="1" dirty="0" smtClean="0">
                <a:solidFill>
                  <a:srgbClr val="0200D1"/>
                </a:solidFill>
              </a:rPr>
              <a:t>, z</a:t>
            </a:r>
            <a:r>
              <a:rPr lang="en-US" altLang="zh-CN" b="1" baseline="-25000" dirty="0" smtClean="0">
                <a:solidFill>
                  <a:srgbClr val="0200D1"/>
                </a:solidFill>
              </a:rPr>
              <a:t>2</a:t>
            </a:r>
            <a:r>
              <a:rPr lang="en-US" altLang="zh-CN" b="1" dirty="0" smtClean="0">
                <a:solidFill>
                  <a:srgbClr val="0200D1"/>
                </a:solidFill>
              </a:rPr>
              <a:t>):</a:t>
            </a:r>
            <a:endParaRPr lang="zh-CN" altLang="en-US" b="1" dirty="0">
              <a:solidFill>
                <a:srgbClr val="0200D1"/>
              </a:solidFill>
            </a:endParaRPr>
          </a:p>
        </p:txBody>
      </p:sp>
      <p:sp>
        <p:nvSpPr>
          <p:cNvPr id="43" name="内容占位符 2"/>
          <p:cNvSpPr txBox="1">
            <a:spLocks/>
          </p:cNvSpPr>
          <p:nvPr/>
        </p:nvSpPr>
        <p:spPr bwMode="auto">
          <a:xfrm>
            <a:off x="379180" y="5517992"/>
            <a:ext cx="6717941" cy="43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2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800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b="1" dirty="0" smtClean="0">
                <a:solidFill>
                  <a:srgbClr val="0200D1"/>
                </a:solidFill>
              </a:rPr>
              <a:t>Consistency assumption (in analogy to Co-Training):</a:t>
            </a:r>
            <a:endParaRPr lang="zh-CN" altLang="en-US" b="1" dirty="0">
              <a:solidFill>
                <a:srgbClr val="0200D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2438156" y="5985953"/>
                <a:ext cx="3449391" cy="427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00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20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156" y="5985953"/>
                <a:ext cx="3449391" cy="427425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内容占位符 2"/>
          <p:cNvSpPr txBox="1">
            <a:spLocks/>
          </p:cNvSpPr>
          <p:nvPr/>
        </p:nvSpPr>
        <p:spPr bwMode="auto">
          <a:xfrm>
            <a:off x="7478973" y="2846311"/>
            <a:ext cx="450662" cy="43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2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800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b="1" dirty="0" smtClean="0">
                <a:solidFill>
                  <a:srgbClr val="0200D1"/>
                </a:solidFill>
              </a:rPr>
              <a:t>(1)</a:t>
            </a:r>
            <a:endParaRPr lang="zh-CN" altLang="en-US" b="1" dirty="0">
              <a:solidFill>
                <a:srgbClr val="0200D1"/>
              </a:solidFill>
            </a:endParaRPr>
          </a:p>
        </p:txBody>
      </p:sp>
      <p:sp>
        <p:nvSpPr>
          <p:cNvPr id="46" name="内容占位符 2"/>
          <p:cNvSpPr txBox="1">
            <a:spLocks/>
          </p:cNvSpPr>
          <p:nvPr/>
        </p:nvSpPr>
        <p:spPr bwMode="auto">
          <a:xfrm>
            <a:off x="7478973" y="4154574"/>
            <a:ext cx="450662" cy="43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2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sz="800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b="1" dirty="0" smtClean="0">
                <a:solidFill>
                  <a:srgbClr val="0200D1"/>
                </a:solidFill>
              </a:rPr>
              <a:t>(2)</a:t>
            </a:r>
            <a:endParaRPr lang="zh-CN" altLang="en-US" b="1" dirty="0">
              <a:solidFill>
                <a:srgbClr val="0200D1"/>
              </a:solidFill>
            </a:endParaRPr>
          </a:p>
        </p:txBody>
      </p:sp>
      <p:sp>
        <p:nvSpPr>
          <p:cNvPr id="47" name="内容占位符 2"/>
          <p:cNvSpPr txBox="1">
            <a:spLocks/>
          </p:cNvSpPr>
          <p:nvPr/>
        </p:nvSpPr>
        <p:spPr bwMode="auto">
          <a:xfrm>
            <a:off x="7478973" y="5948999"/>
            <a:ext cx="450662" cy="43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2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800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b="1" dirty="0" smtClean="0">
                <a:solidFill>
                  <a:srgbClr val="0200D1"/>
                </a:solidFill>
              </a:rPr>
              <a:t>(3)</a:t>
            </a:r>
            <a:endParaRPr lang="zh-CN" altLang="en-US" b="1" dirty="0">
              <a:solidFill>
                <a:srgbClr val="0200D1"/>
              </a:solidFill>
            </a:endParaRPr>
          </a:p>
        </p:txBody>
      </p:sp>
      <p:sp>
        <p:nvSpPr>
          <p:cNvPr id="4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26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467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Dual-View Variational Autoencoder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latin typeface="+mn-lt"/>
              </a:rPr>
              <a:t>Model Architecture - Inference </a:t>
            </a:r>
            <a:r>
              <a:rPr lang="en-US" altLang="zh-CN" sz="2800" dirty="0">
                <a:latin typeface="+mn-lt"/>
              </a:rPr>
              <a:t>M</a:t>
            </a:r>
            <a:r>
              <a:rPr lang="en-US" altLang="zh-CN" sz="2800" dirty="0" smtClean="0">
                <a:latin typeface="+mn-lt"/>
              </a:rPr>
              <a:t>odel</a:t>
            </a:r>
            <a:endParaRPr lang="zh-CN" altLang="en-US" sz="2800" dirty="0">
              <a:latin typeface="+mn-lt"/>
            </a:endParaRPr>
          </a:p>
        </p:txBody>
      </p:sp>
      <p:pic>
        <p:nvPicPr>
          <p:cNvPr id="4098" name="Picture 2" descr="E:\ShortTextSimilarity\CR\slides\PGM_v2_cr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96" y="3718090"/>
            <a:ext cx="6612804" cy="313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877826" y="2114060"/>
            <a:ext cx="6683421" cy="1363578"/>
            <a:chOff x="1013916" y="4998554"/>
            <a:chExt cx="6683421" cy="1363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1013916" y="4998554"/>
                  <a:ext cx="6168788" cy="4692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zh-CN" sz="2000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916" y="4998554"/>
                  <a:ext cx="6168788" cy="46923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连接符 21"/>
            <p:cNvCxnSpPr/>
            <p:nvPr/>
          </p:nvCxnSpPr>
          <p:spPr bwMode="auto">
            <a:xfrm>
              <a:off x="4858034" y="5467785"/>
              <a:ext cx="996288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 bwMode="auto">
            <a:xfrm>
              <a:off x="5983974" y="5467785"/>
              <a:ext cx="996288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 bwMode="auto">
            <a:xfrm>
              <a:off x="6475863" y="5467785"/>
              <a:ext cx="389529" cy="35980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604946" y="5867469"/>
              <a:ext cx="1092391" cy="4001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encoder</a:t>
              </a:r>
              <a:endParaRPr lang="zh-CN" altLang="en-US" sz="2000" b="1" dirty="0"/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>
              <a:off x="5356178" y="5467785"/>
              <a:ext cx="1279478" cy="37292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705970" y="5654246"/>
              <a:ext cx="3753134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interaction matcher</a:t>
              </a:r>
            </a:p>
            <a:p>
              <a:r>
                <a:rPr lang="en-US" altLang="zh-CN" sz="2000" b="1" dirty="0" smtClean="0"/>
                <a:t>(sentence pair interaction model)</a:t>
              </a:r>
              <a:endParaRPr lang="zh-CN" altLang="en-US" sz="2000" b="1" dirty="0"/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3463689" y="5473780"/>
              <a:ext cx="1274929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 bwMode="auto">
            <a:xfrm flipH="1">
              <a:off x="3965244" y="5455748"/>
              <a:ext cx="1" cy="19849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内容占位符 2"/>
          <p:cNvSpPr txBox="1">
            <a:spLocks/>
          </p:cNvSpPr>
          <p:nvPr/>
        </p:nvSpPr>
        <p:spPr bwMode="auto">
          <a:xfrm>
            <a:off x="142827" y="962595"/>
            <a:ext cx="8591740" cy="50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11"/>
              </a:buBlip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2"/>
              </a:buBlip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sz="16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4"/>
              </a:buBlip>
              <a:defRPr sz="12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sz="800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dirty="0" smtClean="0"/>
              <a:t>With (1), (2), (3), we obtain the </a:t>
            </a:r>
            <a:r>
              <a:rPr lang="en-US" altLang="zh-CN" b="1" dirty="0" smtClean="0">
                <a:solidFill>
                  <a:srgbClr val="0200D1"/>
                </a:solidFill>
              </a:rPr>
              <a:t>Inference </a:t>
            </a:r>
            <a:r>
              <a:rPr lang="en-US" altLang="zh-CN" b="1" dirty="0">
                <a:solidFill>
                  <a:srgbClr val="0200D1"/>
                </a:solidFill>
              </a:rPr>
              <a:t>M</a:t>
            </a:r>
            <a:r>
              <a:rPr lang="en-US" altLang="zh-CN" b="1" dirty="0" smtClean="0">
                <a:solidFill>
                  <a:srgbClr val="0200D1"/>
                </a:solidFill>
              </a:rPr>
              <a:t>odel </a:t>
            </a:r>
            <a:r>
              <a:rPr lang="en-US" altLang="zh-CN" b="1" dirty="0" smtClean="0"/>
              <a:t>(dashed lines):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15925" y="1497497"/>
                <a:ext cx="5623341" cy="427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20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25" y="1497497"/>
                <a:ext cx="5623341" cy="427425"/>
              </a:xfrm>
              <a:prstGeom prst="rect">
                <a:avLst/>
              </a:prstGeom>
              <a:blipFill rotWithShape="1"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16052" y="1526335"/>
            <a:ext cx="179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(labeled case)</a:t>
            </a:r>
            <a:endParaRPr lang="zh-CN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072716" y="2114060"/>
            <a:ext cx="207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(unlabeled case)</a:t>
            </a:r>
            <a:endParaRPr lang="zh-CN" altLang="en-US" sz="2000" b="1" dirty="0"/>
          </a:p>
        </p:txBody>
      </p:sp>
      <p:sp>
        <p:nvSpPr>
          <p:cNvPr id="37" name="左大括号 36"/>
          <p:cNvSpPr/>
          <p:nvPr/>
        </p:nvSpPr>
        <p:spPr bwMode="auto">
          <a:xfrm>
            <a:off x="776813" y="1467562"/>
            <a:ext cx="301360" cy="1046608"/>
          </a:xfrm>
          <a:prstGeom prst="leftBrac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27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147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96182D6-2B06-4A26-A024-EAB96393B085}"/>
              </a:ext>
            </a:extLst>
          </p:cNvPr>
          <p:cNvSpPr txBox="1">
            <a:spLocks/>
          </p:cNvSpPr>
          <p:nvPr/>
        </p:nvSpPr>
        <p:spPr>
          <a:xfrm>
            <a:off x="260252" y="2370526"/>
            <a:ext cx="8623495" cy="21169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smtClean="0">
                <a:solidFill>
                  <a:srgbClr val="000080"/>
                </a:solidFill>
                <a:latin typeface="+mn-lt"/>
                <a:cs typeface="Arial" panose="020B0604020202020204" pitchFamily="34" charset="0"/>
              </a:rPr>
              <a:t>Appendix 4-2</a:t>
            </a:r>
          </a:p>
          <a:p>
            <a:pPr algn="ctr"/>
            <a:r>
              <a:rPr lang="en-US" altLang="zh-CN" sz="3200" b="1" dirty="0" smtClean="0">
                <a:solidFill>
                  <a:srgbClr val="000080"/>
                </a:solidFill>
                <a:latin typeface="+mn-lt"/>
                <a:cs typeface="Arial" panose="020B0604020202020204" pitchFamily="34" charset="0"/>
              </a:rPr>
              <a:t>Derivation of </a:t>
            </a:r>
            <a:r>
              <a:rPr lang="en-US" altLang="zh-CN" sz="3200" b="1" dirty="0" err="1" smtClean="0">
                <a:solidFill>
                  <a:srgbClr val="000080"/>
                </a:solidFill>
                <a:latin typeface="+mn-lt"/>
                <a:cs typeface="Arial" panose="020B0604020202020204" pitchFamily="34" charset="0"/>
              </a:rPr>
              <a:t>Variational</a:t>
            </a:r>
            <a:r>
              <a:rPr lang="en-US" altLang="zh-CN" sz="3200" b="1" dirty="0" smtClean="0">
                <a:solidFill>
                  <a:srgbClr val="000080"/>
                </a:solidFill>
                <a:latin typeface="+mn-lt"/>
                <a:cs typeface="Arial" panose="020B0604020202020204" pitchFamily="34" charset="0"/>
              </a:rPr>
              <a:t> Lower Bounds</a:t>
            </a:r>
            <a:endParaRPr lang="zh-CN" altLang="en-US" dirty="0">
              <a:latin typeface="+mn-lt"/>
            </a:endParaRPr>
          </a:p>
        </p:txBody>
      </p:sp>
      <p:sp>
        <p:nvSpPr>
          <p:cNvPr id="6" name="灯片编号占位符 3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A0E8F2-D4F6-47F1-B405-FD5164D3112D}" type="slidenum">
              <a:rPr lang="zh-CN" altLang="en-US" sz="1800" smtClean="0"/>
              <a:pPr/>
              <a:t>28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723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Dual-View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Variational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Autoencoder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latin typeface="+mn-lt"/>
              </a:rPr>
              <a:t>Objective (</a:t>
            </a:r>
            <a:r>
              <a:rPr lang="en-US" altLang="zh-CN" sz="2800" dirty="0" err="1">
                <a:latin typeface="+mn-lt"/>
              </a:rPr>
              <a:t>v</a:t>
            </a:r>
            <a:r>
              <a:rPr lang="en-US" altLang="zh-CN" sz="2800" dirty="0" err="1" smtClean="0">
                <a:latin typeface="+mn-lt"/>
              </a:rPr>
              <a:t>ariational</a:t>
            </a:r>
            <a:r>
              <a:rPr lang="en-US" altLang="zh-CN" sz="2800" dirty="0" smtClean="0">
                <a:latin typeface="+mn-lt"/>
              </a:rPr>
              <a:t> lower bounds)</a:t>
            </a:r>
            <a:endParaRPr lang="zh-CN" altLang="en-US" sz="2800" dirty="0">
              <a:latin typeface="+mn-lt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9247" y="1014225"/>
            <a:ext cx="3944204" cy="504967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b="1" dirty="0">
                <a:latin typeface="+mn-lt"/>
              </a:rPr>
              <a:t>L</a:t>
            </a:r>
            <a:r>
              <a:rPr lang="en-US" altLang="zh-CN" b="1" dirty="0" smtClean="0">
                <a:latin typeface="+mn-lt"/>
              </a:rPr>
              <a:t>abeled case</a:t>
            </a:r>
            <a:r>
              <a:rPr lang="en-US" altLang="zh-CN" dirty="0" smtClean="0">
                <a:latin typeface="+mn-lt"/>
              </a:rPr>
              <a:t> (x</a:t>
            </a:r>
            <a:r>
              <a:rPr lang="en-US" altLang="zh-CN" baseline="-25000" dirty="0" smtClean="0">
                <a:latin typeface="+mn-lt"/>
              </a:rPr>
              <a:t>1</a:t>
            </a:r>
            <a:r>
              <a:rPr lang="en-US" altLang="zh-CN" dirty="0" smtClean="0">
                <a:latin typeface="+mn-lt"/>
              </a:rPr>
              <a:t>,x</a:t>
            </a:r>
            <a:r>
              <a:rPr lang="en-US" altLang="zh-CN" baseline="-25000" dirty="0" smtClean="0">
                <a:latin typeface="+mn-lt"/>
              </a:rPr>
              <a:t>2</a:t>
            </a:r>
            <a:r>
              <a:rPr lang="en-US" altLang="zh-CN" dirty="0" smtClean="0">
                <a:latin typeface="+mn-lt"/>
              </a:rPr>
              <a:t>,y):</a:t>
            </a:r>
            <a:endParaRPr lang="zh-CN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91634" y="5501353"/>
                <a:ext cx="5752532" cy="431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𝛼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000">
                          <a:latin typeface="Cambria Math"/>
                        </a:rPr>
                        <m:t>= </m:t>
                      </m:r>
                      <m:r>
                        <a:rPr lang="en-US" altLang="zh-CN" sz="2000" i="1">
                          <a:latin typeface="Cambria Math"/>
                        </a:rPr>
                        <m:t>ℒ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00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/>
                        </a:rPr>
                        <m:t>α</m:t>
                      </m:r>
                      <m:r>
                        <a:rPr lang="en-US" altLang="zh-CN" sz="2000">
                          <a:latin typeface="Cambria Math"/>
                        </a:rPr>
                        <m:t>[</m:t>
                      </m:r>
                      <m:r>
                        <a:rPr lang="zh-CN" altLang="en-US" sz="2000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634" y="5501353"/>
                <a:ext cx="5752532" cy="431657"/>
              </a:xfrm>
              <a:prstGeom prst="rect">
                <a:avLst/>
              </a:prstGeom>
              <a:blipFill rotWithShape="1">
                <a:blip r:embed="rId3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504967" y="1472813"/>
            <a:ext cx="7815556" cy="1809877"/>
            <a:chOff x="495931" y="1296659"/>
            <a:chExt cx="7815556" cy="18098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495931" y="1296659"/>
                  <a:ext cx="193995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31" y="1296659"/>
                  <a:ext cx="1939955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495931" y="1879696"/>
                  <a:ext cx="7815556" cy="7952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CN" sz="2000" i="1"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CN" sz="2000" i="1"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</a:rPr>
                          <m:t>𝐾𝐿</m:t>
                        </m:r>
                        <m:r>
                          <a:rPr lang="en-US" altLang="zh-CN" sz="2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</a:rPr>
                          <m:t>𝐾𝐿</m:t>
                        </m:r>
                        <m:r>
                          <a:rPr lang="en-US" altLang="zh-CN" sz="2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/>
                          </a:rPr>
                          <m:t>||</m:t>
                        </m:r>
                        <m:r>
                          <a:rPr lang="en-US" altLang="zh-CN" sz="20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31" y="1879696"/>
                  <a:ext cx="7815556" cy="7952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8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495931" y="2706426"/>
                  <a:ext cx="190956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>
                            <a:latin typeface="Cambria Math"/>
                          </a:rPr>
                          <m:t>≡</m:t>
                        </m:r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</a:rPr>
                          <m:t>ℒ</m:t>
                        </m:r>
                        <m:r>
                          <a:rPr lang="en-US" altLang="zh-CN" sz="200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𝑦</m:t>
                        </m:r>
                        <m:r>
                          <a:rPr lang="en-US" altLang="zh-CN" sz="200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31" y="2706426"/>
                  <a:ext cx="190956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509357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29</a:t>
            </a:fld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17451" y="5153461"/>
                <a:ext cx="2222270" cy="135094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/>
                  <a:t>discriminative loss for the </a:t>
                </a:r>
                <a:r>
                  <a:rPr lang="en-US" altLang="zh-CN" sz="2000" b="1" dirty="0" smtClean="0">
                    <a:solidFill>
                      <a:srgbClr val="0200D1"/>
                    </a:solidFill>
                  </a:rPr>
                  <a:t>interaction matcher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 smtClean="0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zh-CN" altLang="zh-CN" sz="2000" b="1" i="1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𝒚</m:t>
                        </m:r>
                      </m:e>
                      <m:e>
                        <m:sSub>
                          <m:sSubPr>
                            <m:ctrlPr>
                              <a:rPr lang="zh-CN" altLang="zh-CN" sz="20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000" b="1" dirty="0">
                  <a:solidFill>
                    <a:srgbClr val="0200D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451" y="5153461"/>
                <a:ext cx="2222270" cy="1350947"/>
              </a:xfrm>
              <a:prstGeom prst="rect">
                <a:avLst/>
              </a:prstGeom>
              <a:blipFill rotWithShape="1">
                <a:blip r:embed="rId7"/>
                <a:stretch>
                  <a:fillRect l="-2740" t="-2252" r="-1096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/>
          <p:cNvCxnSpPr/>
          <p:nvPr/>
        </p:nvCxnSpPr>
        <p:spPr bwMode="auto">
          <a:xfrm>
            <a:off x="4796741" y="4546666"/>
            <a:ext cx="121501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 bwMode="auto">
          <a:xfrm>
            <a:off x="4613658" y="5933148"/>
            <a:ext cx="203280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内容占位符 2"/>
          <p:cNvSpPr txBox="1">
            <a:spLocks/>
          </p:cNvSpPr>
          <p:nvPr/>
        </p:nvSpPr>
        <p:spPr>
          <a:xfrm>
            <a:off x="461438" y="4171642"/>
            <a:ext cx="1469040" cy="375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  <a:defRPr lang="zh-CN" altLang="en-US" sz="2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en-US" sz="2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sz="3000" b="1" dirty="0" smtClean="0">
                <a:latin typeface="+mn-lt"/>
              </a:rPr>
              <a:t>Rewrite</a:t>
            </a:r>
            <a:r>
              <a:rPr lang="en-US" altLang="zh-CN" b="1" dirty="0" smtClean="0">
                <a:latin typeface="+mn-lt"/>
              </a:rPr>
              <a:t>: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1930478" y="4146556"/>
                <a:ext cx="42973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/>
                        </a:rPr>
                        <m:t>ℒ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/>
                        </a:rPr>
                        <m:t>=−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ℛ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zh-CN" altLang="en-US" sz="2000" b="0" i="1" smtClean="0">
                          <a:latin typeface="Cambria Math"/>
                          <a:ea typeface="Cambria Math"/>
                        </a:rPr>
                        <m:t>𝒟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0" i="1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78" y="4146556"/>
                <a:ext cx="4297330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连接符 34"/>
          <p:cNvCxnSpPr/>
          <p:nvPr/>
        </p:nvCxnSpPr>
        <p:spPr bwMode="auto">
          <a:xfrm>
            <a:off x="6345865" y="2453491"/>
            <a:ext cx="168836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 bwMode="auto">
          <a:xfrm flipH="1">
            <a:off x="5728912" y="2453491"/>
            <a:ext cx="1461136" cy="17826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989253" y="4634983"/>
                <a:ext cx="5623065" cy="427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 +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/>
                        </a:rPr>
                        <m:t>𝐾𝐿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/>
                        </a:rPr>
                        <m:t>𝐾𝐿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/>
                        </a:rPr>
                        <m:t>||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253" y="4634983"/>
                <a:ext cx="5623065" cy="427425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/>
          <p:cNvCxnSpPr/>
          <p:nvPr/>
        </p:nvCxnSpPr>
        <p:spPr bwMode="auto">
          <a:xfrm>
            <a:off x="3004438" y="2453491"/>
            <a:ext cx="302250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32232" y="3090547"/>
                <a:ext cx="2674956" cy="101566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/>
                  <a:t>discriminative loss for the </a:t>
                </a:r>
                <a:r>
                  <a:rPr lang="en-US" altLang="zh-CN" sz="2000" b="1" dirty="0" smtClean="0">
                    <a:solidFill>
                      <a:srgbClr val="0200D1"/>
                    </a:solidFill>
                  </a:rPr>
                  <a:t>embedding matcher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 smtClean="0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zh-CN" altLang="zh-CN" sz="2000" b="1" i="1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altLang="zh-CN" sz="20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0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1" dirty="0" smtClean="0">
                    <a:solidFill>
                      <a:srgbClr val="0200D1"/>
                    </a:solidFill>
                  </a:rPr>
                  <a:t> </a:t>
                </a:r>
                <a:r>
                  <a:rPr lang="zh-CN" altLang="en-US" sz="2000" b="1" dirty="0" smtClean="0">
                    <a:solidFill>
                      <a:srgbClr val="0200D1"/>
                    </a:solidFill>
                  </a:rPr>
                  <a:t> </a:t>
                </a:r>
                <a:endParaRPr lang="en-US" altLang="zh-CN" sz="2000" b="1" dirty="0" smtClean="0">
                  <a:solidFill>
                    <a:srgbClr val="0200D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32" y="3090547"/>
                <a:ext cx="2674956" cy="1015663"/>
              </a:xfrm>
              <a:prstGeom prst="rect">
                <a:avLst/>
              </a:prstGeom>
              <a:blipFill rotWithShape="1">
                <a:blip r:embed="rId10"/>
                <a:stretch>
                  <a:fillRect l="-2278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endCxn id="34" idx="0"/>
          </p:cNvCxnSpPr>
          <p:nvPr/>
        </p:nvCxnSpPr>
        <p:spPr bwMode="auto">
          <a:xfrm flipH="1">
            <a:off x="4079143" y="2453491"/>
            <a:ext cx="436546" cy="16930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 bwMode="auto">
          <a:xfrm>
            <a:off x="3471636" y="4546666"/>
            <a:ext cx="121501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308828" y="2990860"/>
                <a:ext cx="2207834" cy="70788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/>
                  <a:t>reconstruction loss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200D1"/>
                    </a:solidFill>
                  </a:rPr>
                  <a:t> </a:t>
                </a:r>
                <a:r>
                  <a:rPr lang="en-US" altLang="zh-CN" sz="2000" b="1" dirty="0" smtClean="0"/>
                  <a:t>in a AE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828" y="2990860"/>
                <a:ext cx="2207834" cy="707886"/>
              </a:xfrm>
              <a:prstGeom prst="rect">
                <a:avLst/>
              </a:prstGeom>
              <a:blipFill rotWithShape="1">
                <a:blip r:embed="rId11"/>
                <a:stretch>
                  <a:fillRect l="-3039" t="-4310" r="-4144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内容占位符 2"/>
          <p:cNvSpPr txBox="1">
            <a:spLocks/>
          </p:cNvSpPr>
          <p:nvPr/>
        </p:nvSpPr>
        <p:spPr>
          <a:xfrm>
            <a:off x="373844" y="5153461"/>
            <a:ext cx="2803861" cy="37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  <a:defRPr lang="zh-CN" altLang="en-US" sz="2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en-US" sz="2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 smtClean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Labeled Objective:</a:t>
            </a:r>
            <a:endParaRPr lang="en-US" altLang="en-US" b="1" dirty="0">
              <a:latin typeface="+mn-lt"/>
            </a:endParaRPr>
          </a:p>
        </p:txBody>
      </p:sp>
      <p:cxnSp>
        <p:nvCxnSpPr>
          <p:cNvPr id="49" name="肘形连接符 48"/>
          <p:cNvCxnSpPr/>
          <p:nvPr/>
        </p:nvCxnSpPr>
        <p:spPr>
          <a:xfrm>
            <a:off x="5516662" y="5933148"/>
            <a:ext cx="1327504" cy="249288"/>
          </a:xfrm>
          <a:prstGeom prst="bentConnector3">
            <a:avLst>
              <a:gd name="adj1" fmla="val -1404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2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9151" y="883579"/>
            <a:ext cx="8637563" cy="577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Dual-View </a:t>
            </a:r>
            <a:r>
              <a:rPr lang="en-US" altLang="zh-CN" sz="2800" b="1" dirty="0" err="1" smtClean="0">
                <a:latin typeface="+mn-lt"/>
              </a:rPr>
              <a:t>Variational</a:t>
            </a:r>
            <a:r>
              <a:rPr lang="en-US" altLang="zh-CN" sz="2800" b="1" dirty="0" smtClean="0">
                <a:latin typeface="+mn-lt"/>
              </a:rPr>
              <a:t> </a:t>
            </a:r>
            <a:r>
              <a:rPr lang="en-US" altLang="zh-CN" sz="2800" b="1" dirty="0" err="1" smtClean="0">
                <a:latin typeface="+mn-lt"/>
              </a:rPr>
              <a:t>Autoencoder</a:t>
            </a:r>
            <a:endParaRPr lang="en-US" altLang="zh-CN" sz="2800" b="1" dirty="0"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b="1" dirty="0" smtClean="0">
                <a:latin typeface="+mn-lt"/>
              </a:rPr>
              <a:t>Model Architecture</a:t>
            </a:r>
            <a:endParaRPr lang="en-US" altLang="zh-CN" sz="2400" b="1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latin typeface="+mn-lt"/>
              </a:rPr>
              <a:t>Objective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latin typeface="+mn-lt"/>
              </a:rPr>
              <a:t>Model Implementation</a:t>
            </a:r>
            <a:endParaRPr lang="en-US" altLang="zh-CN" sz="2400" b="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Implicit Co-Training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Experiments</a:t>
            </a:r>
            <a:endParaRPr lang="en-US" altLang="zh-CN" sz="2800" b="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Summary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3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8364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0"/>
    </mc:Choice>
    <mc:Fallback>
      <p:transition spd="slow" advTm="43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Dual-View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Variational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Autoencoder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latin typeface="+mn-lt"/>
              </a:rPr>
              <a:t>Objective (</a:t>
            </a:r>
            <a:r>
              <a:rPr lang="en-US" altLang="zh-CN" sz="2800" dirty="0" err="1">
                <a:latin typeface="+mn-lt"/>
              </a:rPr>
              <a:t>v</a:t>
            </a:r>
            <a:r>
              <a:rPr lang="en-US" altLang="zh-CN" sz="2800" dirty="0" err="1" smtClean="0">
                <a:latin typeface="+mn-lt"/>
              </a:rPr>
              <a:t>ariational</a:t>
            </a:r>
            <a:r>
              <a:rPr lang="en-US" altLang="zh-CN" sz="2800" dirty="0" smtClean="0">
                <a:latin typeface="+mn-lt"/>
              </a:rPr>
              <a:t> lower bounds)</a:t>
            </a:r>
            <a:endParaRPr lang="zh-CN" altLang="en-US" sz="2800" dirty="0">
              <a:latin typeface="+mn-lt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49439" y="1092789"/>
            <a:ext cx="4042183" cy="50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2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800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b="1" dirty="0"/>
              <a:t>Unlabeled case </a:t>
            </a:r>
            <a:r>
              <a:rPr lang="en-US" altLang="zh-CN" dirty="0"/>
              <a:t>(x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):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256310" y="4179198"/>
            <a:ext cx="2937266" cy="50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2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800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b="1" dirty="0" smtClean="0"/>
              <a:t>Overall Objective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15089" y="4711886"/>
                <a:ext cx="5957248" cy="879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𝒥</m:t>
                      </m:r>
                      <m:r>
                        <a:rPr lang="en-US" altLang="zh-CN" sz="20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altLang="zh-CN" sz="200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𝒰</m:t>
                          </m:r>
                          <m:r>
                            <a:rPr lang="en-US" altLang="zh-CN" sz="200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89" y="4711886"/>
                <a:ext cx="5957248" cy="87953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1015090" y="1823373"/>
            <a:ext cx="5877760" cy="1918573"/>
            <a:chOff x="1082598" y="3241708"/>
            <a:chExt cx="5877760" cy="1918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082598" y="3241708"/>
                  <a:ext cx="169565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598" y="3241708"/>
                  <a:ext cx="1695657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1082598" y="3761179"/>
                  <a:ext cx="5877760" cy="87357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/>
                          </a:rPr>
                          <m:t>≥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𝑦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latin typeface="Cambria Math"/>
                              </a:rPr>
                              <m:t>(−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ℒ</m:t>
                            </m:r>
                            <m:r>
                              <a:rPr lang="en-US" altLang="zh-CN" sz="200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sz="2000">
                                <a:latin typeface="Cambria Math"/>
                              </a:rPr>
                              <m:t>)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2000">
                            <a:latin typeface="Cambria Math"/>
                          </a:rPr>
                          <m:t>+</m:t>
                        </m:r>
                        <m:r>
                          <a:rPr lang="en-US" altLang="zh-CN" sz="2000" i="1">
                            <a:latin typeface="Cambria Math"/>
                          </a:rPr>
                          <m:t>ℋ</m:t>
                        </m:r>
                        <m:r>
                          <a:rPr lang="en-US" altLang="zh-CN" sz="200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598" y="3761179"/>
                  <a:ext cx="5877760" cy="87357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1082598" y="4760171"/>
                  <a:ext cx="170912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>
                            <a:latin typeface="Cambria Math"/>
                          </a:rPr>
                          <m:t>≡</m:t>
                        </m:r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</a:rPr>
                          <m:t>𝒰</m:t>
                        </m:r>
                        <m:r>
                          <a:rPr lang="en-US" altLang="zh-CN" sz="200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598" y="4760171"/>
                  <a:ext cx="1709122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30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781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96182D6-2B06-4A26-A024-EAB96393B085}"/>
              </a:ext>
            </a:extLst>
          </p:cNvPr>
          <p:cNvSpPr txBox="1">
            <a:spLocks/>
          </p:cNvSpPr>
          <p:nvPr/>
        </p:nvSpPr>
        <p:spPr>
          <a:xfrm>
            <a:off x="260252" y="2370526"/>
            <a:ext cx="8623495" cy="21169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smtClean="0">
                <a:solidFill>
                  <a:srgbClr val="000080"/>
                </a:solidFill>
                <a:latin typeface="+mn-lt"/>
                <a:cs typeface="Arial" panose="020B0604020202020204" pitchFamily="34" charset="0"/>
              </a:rPr>
              <a:t>Appendix 4-3</a:t>
            </a:r>
          </a:p>
          <a:p>
            <a:pPr algn="ctr"/>
            <a:r>
              <a:rPr lang="en-US" altLang="zh-CN" sz="3200" b="1" dirty="0" smtClean="0">
                <a:solidFill>
                  <a:srgbClr val="000080"/>
                </a:solidFill>
                <a:latin typeface="+mn-lt"/>
                <a:cs typeface="Arial" panose="020B0604020202020204" pitchFamily="34" charset="0"/>
              </a:rPr>
              <a:t>Detailed Explanation of Implicit Co-Training</a:t>
            </a:r>
            <a:endParaRPr lang="zh-CN" altLang="en-US" dirty="0">
              <a:latin typeface="+mn-lt"/>
            </a:endParaRPr>
          </a:p>
        </p:txBody>
      </p:sp>
      <p:sp>
        <p:nvSpPr>
          <p:cNvPr id="6" name="灯片编号占位符 3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A0E8F2-D4F6-47F1-B405-FD5164D3112D}" type="slidenum">
              <a:rPr lang="zh-CN" altLang="en-US" sz="1800" smtClean="0"/>
              <a:pPr/>
              <a:t>31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71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 fontScale="90000"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Implicit Co-Training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latin typeface="+mn-lt"/>
              </a:rPr>
              <a:t>How the two matchers are simultaneously trained in DV-VAE?</a:t>
            </a:r>
            <a:endParaRPr lang="zh-CN" altLang="en-US" sz="2800" dirty="0">
              <a:latin typeface="+mn-lt"/>
            </a:endParaRP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32</a:t>
            </a:fld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4945" y="1104203"/>
                <a:ext cx="7647359" cy="1980192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/>
                <a:r>
                  <a:rPr lang="en-US" altLang="zh-CN" b="1" dirty="0" smtClean="0">
                    <a:latin typeface="+mn-lt"/>
                  </a:rPr>
                  <a:t>Specify:  embedding matcher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zh-CN" altLang="zh-CN" sz="2400" b="1" i="1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4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 dirty="0" smtClean="0">
                    <a:latin typeface="+mn-lt"/>
                  </a:rPr>
                  <a:t> </a:t>
                </a:r>
                <a:r>
                  <a:rPr lang="zh-CN" altLang="en-US" b="1" dirty="0">
                    <a:latin typeface="+mn-lt"/>
                  </a:rPr>
                  <a:t>→</a:t>
                </a:r>
                <a:r>
                  <a:rPr lang="zh-CN" altLang="en-US" b="1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dirty="0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solidFill>
                              <a:srgbClr val="0200D1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0200D1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b="1" i="1" dirty="0">
                    <a:solidFill>
                      <a:srgbClr val="0200D1"/>
                    </a:solidFill>
                    <a:latin typeface="Cambria Math"/>
                  </a:rPr>
                  <a:t> </a:t>
                </a:r>
                <a:r>
                  <a:rPr lang="en-US" altLang="zh-CN" b="1" dirty="0" smtClean="0">
                    <a:latin typeface="+mn-lt"/>
                  </a:rPr>
                  <a:t>; interaction matcher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zh-CN" altLang="zh-CN" sz="2400" b="1" i="1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4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 dirty="0" smtClean="0">
                    <a:latin typeface="+mn-lt"/>
                  </a:rPr>
                  <a:t> </a:t>
                </a:r>
                <a:r>
                  <a:rPr lang="zh-CN" altLang="en-US" b="1" dirty="0">
                    <a:latin typeface="+mn-lt"/>
                  </a:rPr>
                  <a:t>→</a:t>
                </a:r>
                <a:r>
                  <a:rPr lang="zh-CN" altLang="en-US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dirty="0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 smtClean="0">
                            <a:solidFill>
                              <a:srgbClr val="0200D1"/>
                            </a:solidFill>
                            <a:latin typeface="Cambria Math"/>
                          </a:rPr>
                          <m:t>𝝓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0200D1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endParaRPr lang="en-US" altLang="zh-CN" sz="2400" b="1" i="1" dirty="0" smtClean="0">
                  <a:solidFill>
                    <a:srgbClr val="0200D1"/>
                  </a:solidFill>
                  <a:latin typeface="Cambria Math"/>
                </a:endParaRPr>
              </a:p>
              <a:p>
                <a:pPr marL="457200" indent="-457200"/>
                <a:r>
                  <a:rPr lang="en-US" altLang="zh-CN" b="1" dirty="0" smtClean="0">
                    <a:latin typeface="+mn-lt"/>
                  </a:rPr>
                  <a:t>To analyze the training process of DV-VAE, we calculate </a:t>
                </a:r>
                <a:r>
                  <a:rPr lang="en-US" altLang="zh-CN" b="1" dirty="0">
                    <a:latin typeface="+mn-lt"/>
                  </a:rPr>
                  <a:t>the gradients of the objective 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/>
                      </a:rPr>
                      <m:t>𝒥</m:t>
                    </m:r>
                  </m:oMath>
                </a14:m>
                <a:r>
                  <a:rPr lang="en-US" altLang="zh-CN" b="1" dirty="0">
                    <a:latin typeface="+mn-lt"/>
                  </a:rPr>
                  <a:t> w.r.t.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 dirty="0" smtClean="0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dirty="0">
                            <a:solidFill>
                              <a:srgbClr val="0200D1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altLang="zh-CN" b="1" dirty="0">
                            <a:solidFill>
                              <a:srgbClr val="0200D1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 dirty="0" smtClean="0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dirty="0">
                            <a:solidFill>
                              <a:srgbClr val="0200D1"/>
                            </a:solidFill>
                            <a:latin typeface="Cambria Math"/>
                          </a:rPr>
                          <m:t>𝝓</m:t>
                        </m:r>
                      </m:e>
                      <m:sub>
                        <m:r>
                          <a:rPr lang="en-US" altLang="zh-CN" b="1" dirty="0">
                            <a:solidFill>
                              <a:srgbClr val="0200D1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b="1" dirty="0" smtClean="0">
                    <a:latin typeface="+mn-lt"/>
                  </a:rPr>
                  <a:t> .</a:t>
                </a:r>
                <a:endParaRPr lang="en-US" altLang="zh-CN" b="1" dirty="0">
                  <a:latin typeface="+mn-lt"/>
                </a:endParaRPr>
              </a:p>
              <a:p>
                <a:pPr marL="0" indent="0">
                  <a:buNone/>
                </a:pPr>
                <a:endParaRPr lang="zh-CN" altLang="en-US" sz="2400" b="1" i="1" dirty="0">
                  <a:solidFill>
                    <a:srgbClr val="0200D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945" y="1104203"/>
                <a:ext cx="7647359" cy="1980192"/>
              </a:xfrm>
              <a:blipFill rotWithShape="1">
                <a:blip r:embed="rId3"/>
                <a:stretch>
                  <a:fillRect l="-717" t="-6154" b="-3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内容占位符 2"/>
              <p:cNvSpPr txBox="1">
                <a:spLocks/>
              </p:cNvSpPr>
              <p:nvPr/>
            </p:nvSpPr>
            <p:spPr>
              <a:xfrm>
                <a:off x="547980" y="4895080"/>
                <a:ext cx="7845393" cy="12464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3600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80"/>
                  </a:buClr>
                  <a:buSzPct val="80000"/>
                  <a:buFont typeface="Wingdings" pitchFamily="2" charset="2"/>
                  <a:buChar char="Ø"/>
                  <a:defRPr lang="zh-CN" altLang="en-US" sz="26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en-US" sz="2200" kern="120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0000" indent="-2880000">
                  <a:lnSpc>
                    <a:spcPct val="150000"/>
                  </a:lnSpc>
                  <a:buNone/>
                </a:pPr>
                <a:r>
                  <a:rPr lang="en-US" altLang="zh-CN" b="1" dirty="0" smtClean="0">
                    <a:latin typeface="+mn-lt"/>
                  </a:rPr>
                  <a:t>(1) In the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+mn-lt"/>
                  </a:rPr>
                  <a:t>labeled case</a:t>
                </a:r>
                <a:r>
                  <a:rPr lang="en-US" altLang="zh-CN" b="1" dirty="0" smtClean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  <a:cs typeface="+mn-cs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sz="2400" b="1" i="1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4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1" dirty="0" smtClean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200D1"/>
                                </a:solidFill>
                                <a:latin typeface="Cambria Math"/>
                                <a:cs typeface="+mn-cs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sz="2400" b="1" i="1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4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400" b="1" i="0" smtClean="0">
                        <a:solidFill>
                          <a:srgbClr val="0200D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b="1" dirty="0" smtClean="0">
                    <a:latin typeface="+mn-lt"/>
                  </a:rPr>
                  <a:t>are independently trained</a:t>
                </a:r>
                <a:r>
                  <a:rPr lang="en-US" altLang="zh-CN" b="1" dirty="0">
                    <a:latin typeface="+mn-lt"/>
                  </a:rPr>
                  <a:t>, </a:t>
                </a:r>
                <a:r>
                  <a:rPr lang="en-US" altLang="zh-CN" b="1" dirty="0" smtClean="0">
                    <a:latin typeface="+mn-lt"/>
                  </a:rPr>
                  <a:t>just as in supervised learning.</a:t>
                </a:r>
                <a:endParaRPr lang="ar-AE" altLang="zh-CN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2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80" y="4895080"/>
                <a:ext cx="7845393" cy="1246413"/>
              </a:xfrm>
              <a:prstGeom prst="rect">
                <a:avLst/>
              </a:prstGeom>
              <a:blipFill rotWithShape="1">
                <a:blip r:embed="rId4"/>
                <a:stretch>
                  <a:fillRect l="-1243" b="-2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/>
          <p:cNvGrpSpPr/>
          <p:nvPr/>
        </p:nvGrpSpPr>
        <p:grpSpPr>
          <a:xfrm>
            <a:off x="1105232" y="3255342"/>
            <a:ext cx="6546783" cy="1387277"/>
            <a:chOff x="1655521" y="3553110"/>
            <a:chExt cx="6546783" cy="1387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1655521" y="3553110"/>
                  <a:ext cx="5957248" cy="87953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latin typeface="Cambria Math"/>
                          </a:rPr>
                          <m:t>𝒥</m:t>
                        </m:r>
                        <m:r>
                          <a:rPr lang="en-US" altLang="zh-CN" sz="200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𝔻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ℒ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𝛼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  <m:r>
                          <a:rPr lang="en-US" altLang="zh-CN" sz="2000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𝔻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𝒰</m:t>
                            </m:r>
                            <m:r>
                              <a:rPr lang="en-US" altLang="zh-CN" sz="200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5521" y="3553110"/>
                  <a:ext cx="5957248" cy="87953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/>
            <p:cNvSpPr txBox="1"/>
            <p:nvPr/>
          </p:nvSpPr>
          <p:spPr>
            <a:xfrm>
              <a:off x="3196233" y="4520882"/>
              <a:ext cx="2140042" cy="4001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L</a:t>
              </a:r>
              <a:r>
                <a:rPr lang="en-US" altLang="zh-CN" sz="2000" b="1" dirty="0" smtClean="0"/>
                <a:t>abeled </a:t>
              </a:r>
              <a:r>
                <a:rPr lang="en-US" altLang="zh-CN" sz="2000" b="1" dirty="0"/>
                <a:t>O</a:t>
              </a:r>
              <a:r>
                <a:rPr lang="en-US" altLang="zh-CN" sz="2000" b="1" dirty="0" smtClean="0"/>
                <a:t>bjective</a:t>
              </a:r>
              <a:endParaRPr lang="zh-CN" altLang="en-US" sz="2000" b="1" dirty="0">
                <a:solidFill>
                  <a:srgbClr val="0200D1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3643952" y="4149036"/>
              <a:ext cx="1277997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 bwMode="auto">
            <a:xfrm>
              <a:off x="4303952" y="4149036"/>
              <a:ext cx="0" cy="37184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791581" y="4540277"/>
              <a:ext cx="2410723" cy="4001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U</a:t>
              </a:r>
              <a:r>
                <a:rPr lang="en-US" altLang="zh-CN" sz="2000" b="1" dirty="0" smtClean="0"/>
                <a:t>nlabeled </a:t>
              </a:r>
              <a:r>
                <a:rPr lang="en-US" altLang="zh-CN" sz="2000" b="1" dirty="0"/>
                <a:t>O</a:t>
              </a:r>
              <a:r>
                <a:rPr lang="en-US" altLang="zh-CN" sz="2000" b="1" dirty="0" smtClean="0"/>
                <a:t>bjective</a:t>
              </a:r>
              <a:endParaRPr lang="zh-CN" altLang="en-US" sz="2000" b="1" dirty="0">
                <a:solidFill>
                  <a:srgbClr val="0200D1"/>
                </a:solidFill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6239301" y="4168431"/>
              <a:ext cx="1277997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 bwMode="auto">
            <a:xfrm>
              <a:off x="6899301" y="4168431"/>
              <a:ext cx="0" cy="37184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2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 fontScale="90000"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Implicit Co-Training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latin typeface="+mn-lt"/>
              </a:rPr>
              <a:t>How the two matchers are simultaneously trained in DV-VAE?</a:t>
            </a:r>
            <a:endParaRPr lang="zh-CN" altLang="en-US" sz="2800" dirty="0">
              <a:latin typeface="+mn-lt"/>
            </a:endParaRP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33</a:t>
            </a:fld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/>
              <p:cNvSpPr txBox="1">
                <a:spLocks/>
              </p:cNvSpPr>
              <p:nvPr/>
            </p:nvSpPr>
            <p:spPr>
              <a:xfrm>
                <a:off x="547979" y="1182889"/>
                <a:ext cx="7845393" cy="15167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3600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80"/>
                  </a:buClr>
                  <a:buSzPct val="80000"/>
                  <a:buFont typeface="Wingdings" pitchFamily="2" charset="2"/>
                  <a:buChar char="Ø"/>
                  <a:defRPr lang="zh-CN" altLang="en-US" sz="26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en-US" sz="2200" kern="120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0000" indent="-2880000">
                  <a:lnSpc>
                    <a:spcPct val="150000"/>
                  </a:lnSpc>
                  <a:buNone/>
                </a:pPr>
                <a:r>
                  <a:rPr lang="en-US" altLang="zh-CN" b="1" dirty="0" smtClean="0">
                    <a:latin typeface="+mn-lt"/>
                  </a:rPr>
                  <a:t>(2) In the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+mn-lt"/>
                  </a:rPr>
                  <a:t>unlabeled case</a:t>
                </a:r>
                <a:r>
                  <a:rPr lang="en-US" altLang="zh-CN" b="1" dirty="0" smtClean="0">
                    <a:latin typeface="+mn-lt"/>
                  </a:rPr>
                  <a:t>, </a:t>
                </a:r>
              </a:p>
              <a:p>
                <a:pPr marL="514350" indent="0">
                  <a:lnSpc>
                    <a:spcPct val="150000"/>
                  </a:lnSpc>
                  <a:buNone/>
                </a:pPr>
                <a:r>
                  <a:rPr lang="en-US" altLang="zh-CN" b="1" dirty="0" smtClean="0">
                    <a:latin typeface="+mn-lt"/>
                  </a:rPr>
                  <a:t>(2-1)</a:t>
                </a:r>
                <a:r>
                  <a:rPr lang="zh-CN" altLang="en-US" b="1" dirty="0" smtClean="0">
                    <a:latin typeface="+mn-lt"/>
                  </a:rPr>
                  <a:t> </a:t>
                </a:r>
                <a:r>
                  <a:rPr lang="en-US" altLang="zh-CN" b="1" dirty="0">
                    <a:latin typeface="+mn-lt"/>
                  </a:rPr>
                  <a:t>For </a:t>
                </a:r>
                <a:r>
                  <a:rPr lang="en-US" altLang="zh-CN" b="1" dirty="0" smtClean="0">
                    <a:latin typeface="+mn-lt"/>
                  </a:rPr>
                  <a:t>the </a:t>
                </a:r>
                <a:r>
                  <a:rPr lang="en-US" altLang="zh-CN" b="1" dirty="0" smtClean="0">
                    <a:solidFill>
                      <a:srgbClr val="0200D1"/>
                    </a:solidFill>
                    <a:latin typeface="+mn-lt"/>
                  </a:rPr>
                  <a:t>embedding matcher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  <a:cs typeface="+mn-cs"/>
                          </a:rPr>
                          <m:t>𝒑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  <a:cs typeface="+mn-cs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  <a:cs typeface="+mn-cs"/>
                              </a:rPr>
                              <m:t>𝒎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sz="2400" b="1" i="1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  <a:cs typeface="+mn-cs"/>
                          </a:rPr>
                          <m:t>𝒚</m:t>
                        </m:r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4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  <a:cs typeface="+mn-cs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  <a:cs typeface="+mn-cs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  <a:cs typeface="+mn-cs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  <a:cs typeface="+mn-cs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1" dirty="0" smtClean="0">
                    <a:latin typeface="+mn-lt"/>
                  </a:rPr>
                  <a:t>,</a:t>
                </a:r>
                <a:endParaRPr lang="ar-AE" altLang="zh-CN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79" y="1182889"/>
                <a:ext cx="7845393" cy="1516743"/>
              </a:xfrm>
              <a:prstGeom prst="rect">
                <a:avLst/>
              </a:prstGeom>
              <a:blipFill rotWithShape="1">
                <a:blip r:embed="rId3"/>
                <a:stretch>
                  <a:fillRect l="-1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51570" y="2944941"/>
                <a:ext cx="7038209" cy="102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b="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zh-CN" altLang="en-US" sz="2400" b="0" i="1" dirty="0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𝒰</m:t>
                      </m:r>
                      <m:d>
                        <m:dPr>
                          <m:ctrlPr>
                            <a:rPr lang="zh-CN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2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zh-CN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n-US" altLang="zh-CN" sz="2400" b="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zh-CN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CN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𝛻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dirty="0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400" b="0" i="1" dirty="0" smtClean="0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[−</m:t>
                          </m:r>
                          <m:r>
                            <a:rPr lang="zh-CN" altLang="en-US" sz="2400" b="0" i="1" dirty="0" smtClean="0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𝒟</m:t>
                          </m:r>
                          <m:d>
                            <m:dPr>
                              <m:ctrlPr>
                                <a:rPr lang="zh-CN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i="1" dirty="0">
                  <a:solidFill>
                    <a:schemeClr val="tx1"/>
                  </a:solidFill>
                  <a:latin typeface="Cambria Math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70" y="2944941"/>
                <a:ext cx="7038209" cy="10297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382137" y="4356848"/>
                <a:ext cx="8325135" cy="15167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3600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80"/>
                  </a:buClr>
                  <a:buSzPct val="80000"/>
                  <a:buFont typeface="Wingdings" pitchFamily="2" charset="2"/>
                  <a:buChar char="Ø"/>
                  <a:defRPr lang="zh-CN" altLang="en-US" sz="26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en-US" sz="2200" kern="120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0000" indent="0">
                  <a:lnSpc>
                    <a:spcPct val="150000"/>
                  </a:lnSpc>
                  <a:buNone/>
                </a:pPr>
                <a:r>
                  <a:rPr lang="en-US" altLang="zh-CN" sz="2400" b="1" dirty="0" smtClean="0">
                    <a:latin typeface="+mn-lt"/>
                  </a:rPr>
                  <a:t>The learning signal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  <a:cs typeface="+mn-cs"/>
                          </a:rPr>
                          <m:t>𝒑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  <a:cs typeface="+mn-cs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  <a:cs typeface="+mn-cs"/>
                              </a:rPr>
                              <m:t>𝒎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sz="2400" b="1" i="1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  <a:cs typeface="+mn-cs"/>
                          </a:rPr>
                          <m:t>𝒚</m:t>
                        </m:r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4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  <a:cs typeface="+mn-cs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  <a:cs typeface="+mn-cs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200D1"/>
                            </a:solidFill>
                            <a:latin typeface="Cambria Math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  <a:cs typeface="+mn-cs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200D1"/>
                                </a:solidFill>
                                <a:latin typeface="Cambria Math"/>
                                <a:cs typeface="+mn-cs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 smtClean="0">
                    <a:latin typeface="+mn-lt"/>
                  </a:rPr>
                  <a:t> from different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cs typeface="+mn-cs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cs typeface="+mn-cs"/>
                      </a:rPr>
                      <m:t> </m:t>
                    </m:r>
                  </m:oMath>
                </a14:m>
                <a:r>
                  <a:rPr lang="en-US" altLang="zh-CN" sz="2400" b="1" dirty="0" smtClean="0">
                    <a:latin typeface="+mn-lt"/>
                  </a:rPr>
                  <a:t>s is weighted by the </a:t>
                </a:r>
                <a:r>
                  <a:rPr lang="en-US" altLang="zh-CN" sz="2400" b="1" dirty="0" smtClean="0">
                    <a:solidFill>
                      <a:srgbClr val="0200D1"/>
                    </a:solidFill>
                    <a:latin typeface="+mn-lt"/>
                  </a:rPr>
                  <a:t>interaction matcher</a:t>
                </a:r>
                <a:r>
                  <a:rPr lang="zh-CN" altLang="zh-CN" sz="2400" b="1" dirty="0">
                    <a:solidFill>
                      <a:srgbClr val="0200D1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dirty="0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200D1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dirty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sz="2400" b="1" i="1" dirty="0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200D1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altLang="zh-CN" sz="2400" b="1" i="1" dirty="0">
                            <a:solidFill>
                              <a:srgbClr val="0200D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400" b="1" i="1" dirty="0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dirty="0">
                            <a:solidFill>
                              <a:srgbClr val="0200D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dirty="0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 smtClean="0">
                    <a:solidFill>
                      <a:srgbClr val="0200D1"/>
                    </a:solidFill>
                    <a:latin typeface="+mn-lt"/>
                  </a:rPr>
                  <a:t> </a:t>
                </a:r>
                <a:r>
                  <a:rPr lang="en-US" altLang="zh-CN" sz="2400" b="1" dirty="0" smtClean="0">
                    <a:latin typeface="+mn-lt"/>
                  </a:rPr>
                  <a:t>.</a:t>
                </a:r>
                <a:endParaRPr lang="ar-AE" altLang="zh-CN" sz="24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37" y="4356848"/>
                <a:ext cx="8325135" cy="15167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 bwMode="auto">
          <a:xfrm>
            <a:off x="5390866" y="3678187"/>
            <a:ext cx="2472348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flipH="1">
            <a:off x="4012442" y="3679595"/>
            <a:ext cx="2511188" cy="9333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 bwMode="auto">
          <a:xfrm>
            <a:off x="1337481" y="5019684"/>
            <a:ext cx="405338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"/>
          <p:cNvSpPr txBox="1">
            <a:spLocks/>
          </p:cNvSpPr>
          <p:nvPr/>
        </p:nvSpPr>
        <p:spPr bwMode="auto">
          <a:xfrm>
            <a:off x="8168041" y="3241460"/>
            <a:ext cx="450662" cy="43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12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sz="800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b="1" dirty="0" smtClean="0">
                <a:solidFill>
                  <a:srgbClr val="0200D1"/>
                </a:solidFill>
              </a:rPr>
              <a:t>(4)</a:t>
            </a:r>
            <a:endParaRPr lang="zh-CN" altLang="en-US" b="1" dirty="0">
              <a:solidFill>
                <a:srgbClr val="0200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 fontScale="90000"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Implicit Co-Training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latin typeface="+mn-lt"/>
              </a:rPr>
              <a:t>How the two matchers are simultaneously trained in DV-VAE?</a:t>
            </a:r>
            <a:endParaRPr lang="zh-CN" altLang="en-US" sz="2800" dirty="0">
              <a:latin typeface="+mn-lt"/>
            </a:endParaRP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34</a:t>
            </a:fld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/>
              <p:cNvSpPr txBox="1">
                <a:spLocks/>
              </p:cNvSpPr>
              <p:nvPr/>
            </p:nvSpPr>
            <p:spPr>
              <a:xfrm>
                <a:off x="259306" y="655093"/>
                <a:ext cx="6753075" cy="806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3600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80"/>
                  </a:buClr>
                  <a:buSzPct val="80000"/>
                  <a:buFont typeface="Wingdings" pitchFamily="2" charset="2"/>
                  <a:buChar char="Ø"/>
                  <a:defRPr lang="zh-CN" altLang="en-US" sz="26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en-US" sz="2200" kern="120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b="1" dirty="0" smtClean="0">
                    <a:latin typeface="+mn-lt"/>
                  </a:rPr>
                  <a:t>(2-2)</a:t>
                </a:r>
                <a:r>
                  <a:rPr lang="zh-CN" altLang="en-US" sz="2200" b="1" dirty="0" smtClean="0">
                    <a:latin typeface="+mn-lt"/>
                  </a:rPr>
                  <a:t> </a:t>
                </a:r>
                <a:r>
                  <a:rPr lang="en-US" altLang="zh-CN" sz="2200" b="1" dirty="0">
                    <a:latin typeface="+mn-lt"/>
                  </a:rPr>
                  <a:t>For </a:t>
                </a:r>
                <a:r>
                  <a:rPr lang="en-US" altLang="zh-CN" sz="2200" b="1" dirty="0" smtClean="0">
                    <a:latin typeface="+mn-lt"/>
                  </a:rPr>
                  <a:t>the </a:t>
                </a:r>
                <a:r>
                  <a:rPr lang="en-US" altLang="zh-CN" sz="2200" b="1" dirty="0" smtClean="0">
                    <a:solidFill>
                      <a:srgbClr val="0200D1"/>
                    </a:solidFill>
                    <a:latin typeface="+mn-lt"/>
                  </a:rPr>
                  <a:t>interaction matcher</a:t>
                </a:r>
                <a:r>
                  <a:rPr lang="zh-CN" altLang="zh-CN" sz="2200" b="1" dirty="0">
                    <a:solidFill>
                      <a:srgbClr val="0200D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b="1" i="1" dirty="0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dirty="0">
                            <a:solidFill>
                              <a:srgbClr val="0200D1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b="1" i="1" dirty="0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dirty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CN" sz="2200" b="1" dirty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sz="2200" b="1" i="1" dirty="0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dirty="0">
                            <a:solidFill>
                              <a:srgbClr val="0200D1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altLang="zh-CN" sz="2200" b="1" dirty="0">
                            <a:solidFill>
                              <a:srgbClr val="0200D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200" b="1" i="1" dirty="0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dirty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1" dirty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200" b="1" dirty="0">
                            <a:solidFill>
                              <a:srgbClr val="0200D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200" b="1" i="1" dirty="0">
                                <a:solidFill>
                                  <a:srgbClr val="0200D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dirty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1" dirty="0">
                                <a:solidFill>
                                  <a:srgbClr val="0200D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b="1" dirty="0" smtClean="0">
                    <a:latin typeface="+mn-lt"/>
                  </a:rPr>
                  <a:t>,</a:t>
                </a:r>
                <a:endParaRPr lang="ar-AE" altLang="zh-CN" sz="22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06" y="655093"/>
                <a:ext cx="6753075" cy="806052"/>
              </a:xfrm>
              <a:prstGeom prst="rect">
                <a:avLst/>
              </a:prstGeom>
              <a:blipFill rotWithShape="1">
                <a:blip r:embed="rId3"/>
                <a:stretch>
                  <a:fillRect l="-1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24787" y="1461145"/>
                <a:ext cx="6517746" cy="15450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2000" b="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zh-CN" altLang="en-US" sz="2000" b="0" i="1" dirty="0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𝒰</m:t>
                      </m:r>
                      <m:d>
                        <m:dPr>
                          <m:ctrlPr>
                            <a:rPr lang="zh-CN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i="1" dirty="0" smtClean="0">
                  <a:solidFill>
                    <a:schemeClr val="tx1"/>
                  </a:solidFill>
                  <a:latin typeface="Cambria Math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20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sz="2000" b="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zh-CN" altLang="zh-CN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n-US" altLang="zh-CN" sz="2000" b="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zh-CN" sz="2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𝒟</m:t>
                              </m:r>
                              <m:d>
                                <m:dPr>
                                  <m:ctrlPr>
                                    <a:rPr lang="zh-CN" altLang="zh-CN" sz="2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sz="2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CN" altLang="zh-CN" sz="2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 dirty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200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[−</m:t>
                              </m:r>
                              <m:func>
                                <m:funcPr>
                                  <m:ctrlPr>
                                    <a:rPr lang="en-US" altLang="zh-CN" sz="20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dirty="0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sz="2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2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0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0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zh-CN" sz="20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i="1" dirty="0" smtClean="0">
                  <a:solidFill>
                    <a:schemeClr val="tx1"/>
                  </a:solidFill>
                  <a:latin typeface="Cambria Math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     −</m:t>
                      </m:r>
                      <m:sSub>
                        <m:sSubPr>
                          <m:ctrlPr>
                            <a:rPr lang="zh-CN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sz="2000" i="1" dirty="0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ℋ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[</m:t>
                      </m:r>
                      <m:sSub>
                        <m:sSubPr>
                          <m:ctrlPr>
                            <a:rPr lang="zh-CN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zh-CN" altLang="en-US" sz="2000" i="1" dirty="0">
                  <a:solidFill>
                    <a:schemeClr val="tx1"/>
                  </a:solidFill>
                  <a:latin typeface="Cambria Math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7" y="1461145"/>
                <a:ext cx="6517746" cy="1545038"/>
              </a:xfrm>
              <a:prstGeom prst="rect">
                <a:avLst/>
              </a:prstGeom>
              <a:blipFill rotWithShape="1">
                <a:blip r:embed="rId4"/>
                <a:stretch>
                  <a:fillRect b="-1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0" y="4455121"/>
                <a:ext cx="9144000" cy="19456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3600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80"/>
                  </a:buClr>
                  <a:buSzPct val="80000"/>
                  <a:buFont typeface="Wingdings" pitchFamily="2" charset="2"/>
                  <a:buChar char="Ø"/>
                  <a:defRPr lang="zh-CN" altLang="en-US" sz="26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en-US" sz="2200" kern="120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-34290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 typeface="Arial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0200D1"/>
                    </a:solidFill>
                    <a:latin typeface="Calibri"/>
                    <a:cs typeface="+mn-cs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200D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0200D1"/>
                            </a:solidFill>
                            <a:latin typeface="Cambria Math"/>
                          </a:rPr>
                          <m:t>𝑎</m:t>
                        </m:r>
                      </m:e>
                      <m:e>
                        <m:r>
                          <a:rPr lang="en-US" altLang="zh-CN" sz="2000" i="1" dirty="0">
                            <a:solidFill>
                              <a:srgbClr val="0200D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altLang="zh-CN" sz="2000" i="1" dirty="0">
                            <a:solidFill>
                              <a:srgbClr val="0200D1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zh-CN" altLang="en-US" sz="2000" i="1" dirty="0">
                            <a:solidFill>
                              <a:srgbClr val="0200D1"/>
                            </a:solidFill>
                            <a:latin typeface="Cambria Math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2000" b="1" dirty="0" smtClean="0">
                    <a:solidFill>
                      <a:srgbClr val="0200D1"/>
                    </a:solidFill>
                    <a:latin typeface="Calibri"/>
                    <a:cs typeface="+mn-cs"/>
                  </a:rPr>
                  <a:t>)</a:t>
                </a:r>
                <a:r>
                  <a:rPr lang="en-US" altLang="zh-CN" sz="2000" b="1" dirty="0" smtClean="0">
                    <a:solidFill>
                      <a:prstClr val="black"/>
                    </a:solidFill>
                    <a:latin typeface="Calibri"/>
                    <a:cs typeface="+mn-cs"/>
                  </a:rPr>
                  <a:t>:   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Calibri"/>
                    <a:cs typeface="+mn-cs"/>
                  </a:rPr>
                  <a:t>interaction matcher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zh-CN" altLang="en-US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𝑚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𝑦</m:t>
                        </m:r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altLang="zh-CN" sz="2000" b="1" dirty="0" smtClean="0">
                  <a:latin typeface="+mn-lt"/>
                </a:endParaRPr>
              </a:p>
              <a:p>
                <a:pPr marL="0" indent="-342900">
                  <a:lnSpc>
                    <a:spcPct val="100000"/>
                  </a:lnSpc>
                  <a:buFont typeface="Arial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0200D1"/>
                    </a:solidFill>
                    <a:latin typeface="+mn-lt"/>
                  </a:rPr>
                  <a:t>Action 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200D1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altLang="zh-CN" sz="2000" b="1" dirty="0" smtClean="0">
                    <a:solidFill>
                      <a:srgbClr val="0200D1"/>
                    </a:solidFill>
                    <a:latin typeface="+mn-lt"/>
                  </a:rPr>
                  <a:t>)</a:t>
                </a:r>
                <a:r>
                  <a:rPr lang="en-US" altLang="zh-CN" sz="2000" b="1" dirty="0" smtClean="0">
                    <a:latin typeface="+mn-lt"/>
                  </a:rPr>
                  <a:t>:   matching degree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𝑦</m:t>
                    </m:r>
                  </m:oMath>
                </a14:m>
                <a:endParaRPr lang="en-US" altLang="zh-CN" sz="2000" b="1" dirty="0" smtClean="0">
                  <a:latin typeface="+mn-lt"/>
                </a:endParaRPr>
              </a:p>
              <a:p>
                <a:pPr marL="0" indent="-342900">
                  <a:lnSpc>
                    <a:spcPct val="100000"/>
                  </a:lnSpc>
                  <a:buFont typeface="Arial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0200D1"/>
                    </a:solidFill>
                    <a:latin typeface="+mn-lt"/>
                  </a:rPr>
                  <a:t>Current State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200D1"/>
                        </a:solidFill>
                        <a:latin typeface="Cambria Math"/>
                        <a:cs typeface="+mn-cs"/>
                      </a:rPr>
                      <m:t>𝑠</m:t>
                    </m:r>
                  </m:oMath>
                </a14:m>
                <a:r>
                  <a:rPr lang="en-US" altLang="zh-CN" sz="2000" b="1" dirty="0" smtClean="0">
                    <a:solidFill>
                      <a:srgbClr val="0200D1"/>
                    </a:solidFill>
                    <a:latin typeface="+mn-lt"/>
                  </a:rPr>
                  <a:t>)</a:t>
                </a:r>
                <a:r>
                  <a:rPr lang="en-US" altLang="zh-CN" sz="2000" b="1" dirty="0" smtClean="0">
                    <a:latin typeface="+mn-lt"/>
                  </a:rPr>
                  <a:t>:   sentence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 smtClean="0">
                  <a:solidFill>
                    <a:prstClr val="black"/>
                  </a:solidFill>
                  <a:latin typeface="+mn-lt"/>
                  <a:cs typeface="+mn-cs"/>
                </a:endParaRPr>
              </a:p>
              <a:p>
                <a:pPr marL="0" indent="-342900">
                  <a:lnSpc>
                    <a:spcPct val="100000"/>
                  </a:lnSpc>
                  <a:buFont typeface="Arial" pitchFamily="34" charset="0"/>
                  <a:buChar char="•"/>
                </a:pPr>
                <a:r>
                  <a:rPr lang="en-US" altLang="zh-CN" sz="2000" b="1" dirty="0">
                    <a:solidFill>
                      <a:srgbClr val="0200D1"/>
                    </a:solidFill>
                    <a:latin typeface="Calibri"/>
                    <a:cs typeface="+mn-cs"/>
                  </a:rPr>
                  <a:t>Reward Signal (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srgbClr val="0200D1"/>
                        </a:solidFill>
                        <a:latin typeface="Cambria Math"/>
                        <a:cs typeface="+mn-cs"/>
                      </a:rPr>
                      <m:t>𝑟</m:t>
                    </m:r>
                    <m:d>
                      <m:dPr>
                        <m:ctrlPr>
                          <a:rPr lang="en-US" altLang="zh-CN" sz="2000" b="1" i="1" dirty="0">
                            <a:solidFill>
                              <a:srgbClr val="0200D1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2000" b="1" dirty="0">
                            <a:solidFill>
                              <a:srgbClr val="0200D1"/>
                            </a:solidFill>
                            <a:latin typeface="Cambria Math"/>
                            <a:cs typeface="+mn-cs"/>
                          </a:rPr>
                          <m:t>𝑠</m:t>
                        </m:r>
                        <m:r>
                          <a:rPr lang="en-US" altLang="zh-CN" sz="2000" b="1" dirty="0">
                            <a:solidFill>
                              <a:srgbClr val="0200D1"/>
                            </a:solidFill>
                            <a:latin typeface="Cambria Math"/>
                            <a:cs typeface="+mn-cs"/>
                          </a:rPr>
                          <m:t>,</m:t>
                        </m:r>
                        <m:r>
                          <a:rPr lang="en-US" altLang="zh-CN" sz="2000" b="1" dirty="0">
                            <a:solidFill>
                              <a:srgbClr val="0200D1"/>
                            </a:solidFill>
                            <a:latin typeface="Cambria Math"/>
                            <a:cs typeface="+mn-cs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200D1"/>
                    </a:solidFill>
                    <a:latin typeface="Calibri"/>
                    <a:cs typeface="+mn-cs"/>
                  </a:rPr>
                  <a:t>)</a:t>
                </a:r>
                <a:r>
                  <a:rPr lang="en-US" altLang="zh-CN" sz="2000" b="1" dirty="0" smtClean="0">
                    <a:solidFill>
                      <a:prstClr val="black"/>
                    </a:solidFill>
                    <a:latin typeface="Calibri"/>
                    <a:cs typeface="+mn-cs"/>
                  </a:rPr>
                  <a:t>:   embedding matcher’s discriminative loss 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𝒟</m:t>
                    </m:r>
                    <m:d>
                      <m:dPr>
                        <m:ctrlPr>
                          <a:rPr lang="zh-CN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,</m:t>
                        </m:r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prstClr val="black"/>
                  </a:solidFill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1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55121"/>
                <a:ext cx="9144000" cy="1945680"/>
              </a:xfrm>
              <a:prstGeom prst="rect">
                <a:avLst/>
              </a:prstGeom>
              <a:blipFill rotWithShape="1">
                <a:blip r:embed="rId5"/>
                <a:stretch>
                  <a:fillRect l="-533" t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 bwMode="auto">
          <a:xfrm>
            <a:off x="789481" y="2585519"/>
            <a:ext cx="62229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7462" y="3019454"/>
            <a:ext cx="6207231" cy="506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By analogy to the </a:t>
            </a:r>
            <a:r>
              <a:rPr lang="en-US" altLang="zh-CN" sz="2000" b="1" dirty="0">
                <a:solidFill>
                  <a:srgbClr val="FF0000"/>
                </a:solidFill>
              </a:rPr>
              <a:t>REINFORCE algorithm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 [</a:t>
            </a:r>
            <a:r>
              <a:rPr lang="en-US" altLang="zh-CN" sz="2000" b="1" dirty="0" err="1" smtClean="0"/>
              <a:t>Xu</a:t>
            </a:r>
            <a:r>
              <a:rPr lang="en-US" altLang="zh-CN" sz="2000" b="1" dirty="0" smtClean="0"/>
              <a:t>, et al., 2017]</a:t>
            </a:r>
            <a:endParaRPr lang="en-US" altLang="zh-CN" sz="2000" b="1" dirty="0"/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4694832" y="2585519"/>
            <a:ext cx="0" cy="131774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225770" y="3783556"/>
                <a:ext cx="5117940" cy="4875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∆</m:t>
                      </m:r>
                      <m:r>
                        <a:rPr lang="zh-CN" altLang="en-US" sz="2400" i="1" dirty="0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𝜆</m:t>
                      </m:r>
                      <m:r>
                        <a:rPr lang="zh-CN" altLang="en-US" sz="2400" i="1" dirty="0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∝</m:t>
                      </m:r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;</m:t>
                              </m:r>
                              <m:r>
                                <a:rPr lang="zh-CN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</m:d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[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𝜆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;</m:t>
                              </m:r>
                              <m:r>
                                <a:rPr lang="zh-CN" altLang="en-US" sz="24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zh-CN" altLang="en-US" sz="2400" i="1" dirty="0">
                  <a:solidFill>
                    <a:schemeClr val="tx1"/>
                  </a:solidFill>
                  <a:latin typeface="Cambria Math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770" y="3783556"/>
                <a:ext cx="5117940" cy="487569"/>
              </a:xfrm>
              <a:prstGeom prst="rect">
                <a:avLst/>
              </a:prstGeom>
              <a:blipFill rotWithShape="1">
                <a:blip r:embed="rId6"/>
                <a:stretch>
                  <a:fillRect l="-238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/>
          <p:nvPr/>
        </p:nvCxnSpPr>
        <p:spPr bwMode="auto">
          <a:xfrm>
            <a:off x="2006221" y="4272761"/>
            <a:ext cx="4148919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-6535" y="6229811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6"/>
          <p:cNvSpPr txBox="1"/>
          <p:nvPr/>
        </p:nvSpPr>
        <p:spPr>
          <a:xfrm>
            <a:off x="-6535" y="6229811"/>
            <a:ext cx="9150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Weidi</a:t>
            </a:r>
            <a:r>
              <a:rPr lang="en-US" altLang="zh-CN" sz="1600" dirty="0"/>
              <a:t> </a:t>
            </a:r>
            <a:r>
              <a:rPr lang="en-US" altLang="zh-CN" sz="1600" dirty="0" err="1"/>
              <a:t>Xu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Haoze</a:t>
            </a:r>
            <a:r>
              <a:rPr lang="en-US" altLang="zh-CN" sz="1600" dirty="0"/>
              <a:t> Sun, Chao Deng, and </a:t>
            </a:r>
            <a:r>
              <a:rPr lang="en-US" altLang="zh-CN" sz="1600" dirty="0" smtClean="0"/>
              <a:t>Ying Tan</a:t>
            </a:r>
            <a:r>
              <a:rPr lang="en-US" altLang="zh-CN" sz="1600" dirty="0"/>
              <a:t>. </a:t>
            </a:r>
            <a:r>
              <a:rPr lang="en-US" altLang="zh-CN" sz="1600" dirty="0" err="1"/>
              <a:t>Variational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autoencoder</a:t>
            </a:r>
            <a:r>
              <a:rPr lang="en-US" altLang="zh-CN" sz="1600" dirty="0"/>
              <a:t> for semi-supervised </a:t>
            </a:r>
            <a:r>
              <a:rPr lang="en-US" altLang="zh-CN" sz="1600" dirty="0" smtClean="0"/>
              <a:t>text classification</a:t>
            </a:r>
            <a:r>
              <a:rPr lang="en-US" altLang="zh-CN" sz="1600" dirty="0"/>
              <a:t>. In AAAI, 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2017</a:t>
            </a:r>
            <a:r>
              <a:rPr lang="fr-FR" altLang="zh-CN" sz="1600" dirty="0" smtClean="0"/>
              <a:t>.</a:t>
            </a:r>
            <a:endParaRPr lang="zh-CN" altLang="en-US" sz="1600" dirty="0"/>
          </a:p>
        </p:txBody>
      </p: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7274543" y="2148792"/>
            <a:ext cx="450662" cy="43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16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sz="12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sz="800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b="1" dirty="0" smtClean="0">
                <a:solidFill>
                  <a:srgbClr val="0200D1"/>
                </a:solidFill>
              </a:rPr>
              <a:t>(5)</a:t>
            </a:r>
            <a:endParaRPr lang="zh-CN" altLang="en-US" b="1" dirty="0">
              <a:solidFill>
                <a:srgbClr val="0200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Implicit Co-Training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latin typeface="+mn-lt"/>
              </a:rPr>
              <a:t>Implicit Co-Training:</a:t>
            </a:r>
            <a:endParaRPr lang="zh-CN" altLang="en-US" sz="2800" dirty="0">
              <a:latin typeface="+mn-lt"/>
            </a:endParaRP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35</a:t>
            </a:fld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/>
              <p:cNvSpPr txBox="1">
                <a:spLocks/>
              </p:cNvSpPr>
              <p:nvPr/>
            </p:nvSpPr>
            <p:spPr>
              <a:xfrm>
                <a:off x="0" y="868990"/>
                <a:ext cx="9144000" cy="2324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3600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80"/>
                  </a:buClr>
                  <a:buSzPct val="80000"/>
                  <a:buFont typeface="Wingdings" pitchFamily="2" charset="2"/>
                  <a:buChar char="Ø"/>
                  <a:defRPr lang="zh-CN" altLang="en-US" sz="26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en-US" sz="2200" kern="120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20000" indent="-457200">
                  <a:lnSpc>
                    <a:spcPct val="170000"/>
                  </a:lnSpc>
                </a:pPr>
                <a:r>
                  <a:rPr lang="en-US" altLang="zh-CN" b="1" dirty="0" smtClean="0">
                    <a:latin typeface="+mn-lt"/>
                  </a:rPr>
                  <a:t>Thanks to the </a:t>
                </a:r>
                <a:r>
                  <a:rPr lang="en-US" altLang="zh-CN" b="1" dirty="0" smtClean="0">
                    <a:solidFill>
                      <a:srgbClr val="0200D1"/>
                    </a:solidFill>
                    <a:latin typeface="+mn-lt"/>
                  </a:rPr>
                  <a:t>supervised objective</a:t>
                </a:r>
                <a:r>
                  <a:rPr lang="en-US" altLang="zh-CN" b="1" dirty="0" smtClean="0">
                    <a:latin typeface="+mn-lt"/>
                  </a:rPr>
                  <a:t>, the two matchers distinguish correct and incorrect</a:t>
                </a:r>
                <a:r>
                  <a:rPr lang="en-US" altLang="zh-CN" sz="2400" b="1" dirty="0">
                    <a:solidFill>
                      <a:srgbClr val="0200D1"/>
                    </a:solidFill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  <a:cs typeface="+mn-cs"/>
                      </a:rPr>
                      <m:t>𝒚</m:t>
                    </m:r>
                  </m:oMath>
                </a14:m>
                <a:r>
                  <a:rPr lang="en-US" altLang="zh-CN" b="1" dirty="0" smtClean="0">
                    <a:solidFill>
                      <a:schemeClr val="tx1"/>
                    </a:solidFill>
                    <a:latin typeface="+mn-lt"/>
                  </a:rPr>
                  <a:t>s</a:t>
                </a:r>
                <a:r>
                  <a:rPr lang="en-US" altLang="zh-CN" b="1" dirty="0">
                    <a:latin typeface="+mn-lt"/>
                  </a:rPr>
                  <a:t> </a:t>
                </a:r>
                <a:r>
                  <a:rPr lang="en-US" altLang="zh-CN" b="1" dirty="0" smtClean="0">
                    <a:latin typeface="+mn-lt"/>
                  </a:rPr>
                  <a:t>better and better through the training process.</a:t>
                </a:r>
              </a:p>
              <a:p>
                <a:pPr marL="720000" indent="-457200">
                  <a:lnSpc>
                    <a:spcPct val="170000"/>
                  </a:lnSpc>
                </a:pPr>
                <a:r>
                  <a:rPr lang="en-US" altLang="zh-CN" b="1" dirty="0" smtClean="0">
                    <a:latin typeface="+mn-lt"/>
                  </a:rPr>
                  <a:t>According to the </a:t>
                </a:r>
                <a:r>
                  <a:rPr lang="en-US" altLang="zh-CN" b="1" dirty="0" smtClean="0">
                    <a:solidFill>
                      <a:srgbClr val="0200D1"/>
                    </a:solidFill>
                    <a:latin typeface="+mn-lt"/>
                  </a:rPr>
                  <a:t>unsupervised objective</a:t>
                </a:r>
                <a:r>
                  <a:rPr lang="en-US" altLang="zh-CN" b="1" dirty="0" smtClean="0">
                    <a:latin typeface="+mn-lt"/>
                  </a:rPr>
                  <a:t>, </a:t>
                </a:r>
              </a:p>
            </p:txBody>
          </p:sp>
        </mc:Choice>
        <mc:Fallback xmlns="">
          <p:sp>
            <p:nvSpPr>
              <p:cNvPr id="1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68990"/>
                <a:ext cx="9144000" cy="2324586"/>
              </a:xfrm>
              <a:prstGeom prst="rect">
                <a:avLst/>
              </a:prstGeom>
              <a:blipFill rotWithShape="1">
                <a:blip r:embed="rId3"/>
                <a:stretch>
                  <a:fillRect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1726681" y="2783738"/>
            <a:ext cx="7205537" cy="2701502"/>
            <a:chOff x="846162" y="949252"/>
            <a:chExt cx="7205537" cy="2701502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846162" y="2154724"/>
              <a:ext cx="2783662" cy="4086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黑体" pitchFamily="2" charset="-122"/>
                </a:rPr>
                <a:t>embedding matcher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2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5338549" y="2154724"/>
              <a:ext cx="2713150" cy="4086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b="1" dirty="0" smtClean="0">
                  <a:solidFill>
                    <a:schemeClr val="tx1"/>
                  </a:solidFill>
                  <a:ea typeface="黑体" pitchFamily="2" charset="-122"/>
                </a:rPr>
                <a:t>interaction matcher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上弧形箭头 14"/>
                <p:cNvSpPr/>
                <p:nvPr/>
              </p:nvSpPr>
              <p:spPr bwMode="auto">
                <a:xfrm>
                  <a:off x="2499095" y="949252"/>
                  <a:ext cx="3912838" cy="1200329"/>
                </a:xfrm>
                <a:prstGeom prst="curvedDownArrow">
                  <a:avLst/>
                </a:prstGeom>
                <a:solidFill>
                  <a:srgbClr val="FFFF99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2400" b="1" dirty="0" smtClean="0">
                      <a:solidFill>
                        <a:srgbClr val="FF0000"/>
                      </a:solidFill>
                    </a:rPr>
                    <a:t>Provides larger reward signals when correct </a:t>
                  </a:r>
                  <a14:m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</m:oMath>
                  </a14:m>
                  <a:r>
                    <a:rPr lang="en-US" altLang="zh-CN" sz="2400" b="1" dirty="0" smtClean="0">
                      <a:solidFill>
                        <a:srgbClr val="FF0000"/>
                      </a:solidFill>
                    </a:rPr>
                    <a:t>s are predicted 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5" name="上弧形箭头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9095" y="949252"/>
                  <a:ext cx="3912838" cy="1200329"/>
                </a:xfrm>
                <a:prstGeom prst="curvedDownArrow">
                  <a:avLst/>
                </a:prstGeom>
                <a:blipFill rotWithShape="1">
                  <a:blip r:embed="rId4"/>
                  <a:stretch>
                    <a:fillRect l="-3150" t="-8040" r="-7874"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上弧形箭头 15"/>
            <p:cNvSpPr/>
            <p:nvPr/>
          </p:nvSpPr>
          <p:spPr bwMode="auto">
            <a:xfrm rot="10800000">
              <a:off x="2333287" y="2578952"/>
              <a:ext cx="3889611" cy="1071350"/>
            </a:xfrm>
            <a:prstGeom prst="curvedDownArrow">
              <a:avLst/>
            </a:prstGeom>
            <a:solidFill>
              <a:srgbClr val="FFFF99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631803" y="2819757"/>
                  <a:ext cx="547275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 dirty="0" smtClean="0">
                      <a:solidFill>
                        <a:srgbClr val="FF0000"/>
                      </a:solidFill>
                    </a:rPr>
                    <a:t>Provides larger weights for discriminative gradients with correct </a:t>
                  </a:r>
                  <a14:m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s</a:t>
                  </a:r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803" y="2819757"/>
                  <a:ext cx="5472754" cy="83099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114" t="-5839" r="-2339" b="-153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内容占位符 2"/>
          <p:cNvSpPr txBox="1">
            <a:spLocks/>
          </p:cNvSpPr>
          <p:nvPr/>
        </p:nvSpPr>
        <p:spPr>
          <a:xfrm>
            <a:off x="33878" y="5505224"/>
            <a:ext cx="8898340" cy="1235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  <a:defRPr lang="zh-CN" altLang="en-US" sz="2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en-US" sz="2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0" indent="-457200">
              <a:lnSpc>
                <a:spcPct val="170000"/>
              </a:lnSpc>
            </a:pPr>
            <a:r>
              <a:rPr lang="en-US" altLang="zh-CN" sz="2200" b="1" dirty="0" smtClean="0">
                <a:latin typeface="+mn-lt"/>
              </a:rPr>
              <a:t>An alternative way of providing pseudo labels for each other on unlabeled data (</a:t>
            </a:r>
            <a:r>
              <a:rPr lang="en-US" altLang="zh-CN" sz="2200" b="1" dirty="0" smtClean="0">
                <a:solidFill>
                  <a:srgbClr val="0200D1"/>
                </a:solidFill>
                <a:latin typeface="+mn-lt"/>
              </a:rPr>
              <a:t>Co-Training</a:t>
            </a:r>
            <a:r>
              <a:rPr lang="en-US" altLang="zh-CN" sz="2200" b="1" dirty="0" smtClean="0">
                <a:latin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693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96182D6-2B06-4A26-A024-EAB96393B085}"/>
              </a:ext>
            </a:extLst>
          </p:cNvPr>
          <p:cNvSpPr txBox="1">
            <a:spLocks/>
          </p:cNvSpPr>
          <p:nvPr/>
        </p:nvSpPr>
        <p:spPr>
          <a:xfrm>
            <a:off x="260252" y="2370526"/>
            <a:ext cx="8623495" cy="21169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smtClean="0">
                <a:solidFill>
                  <a:srgbClr val="000080"/>
                </a:solidFill>
                <a:latin typeface="+mn-lt"/>
                <a:cs typeface="Arial" panose="020B0604020202020204" pitchFamily="34" charset="0"/>
              </a:rPr>
              <a:t>Appendix 4-4</a:t>
            </a:r>
          </a:p>
          <a:p>
            <a:pPr algn="ctr"/>
            <a:r>
              <a:rPr lang="en-US" altLang="zh-CN" sz="3200" b="1" dirty="0" smtClean="0">
                <a:solidFill>
                  <a:srgbClr val="000080"/>
                </a:solidFill>
                <a:latin typeface="+mn-lt"/>
                <a:cs typeface="Arial" panose="020B0604020202020204" pitchFamily="34" charset="0"/>
              </a:rPr>
              <a:t>More </a:t>
            </a:r>
            <a:r>
              <a:rPr lang="en-US" altLang="zh-CN" sz="3200" b="1" dirty="0">
                <a:solidFill>
                  <a:srgbClr val="000080"/>
                </a:solidFill>
                <a:latin typeface="+mn-lt"/>
                <a:cs typeface="Arial" panose="020B0604020202020204" pitchFamily="34" charset="0"/>
              </a:rPr>
              <a:t>E</a:t>
            </a:r>
            <a:r>
              <a:rPr lang="en-US" altLang="zh-CN" sz="3200" b="1" dirty="0" smtClean="0">
                <a:solidFill>
                  <a:srgbClr val="000080"/>
                </a:solidFill>
                <a:latin typeface="+mn-lt"/>
                <a:cs typeface="Arial" panose="020B0604020202020204" pitchFamily="34" charset="0"/>
              </a:rPr>
              <a:t>xperimental Results</a:t>
            </a:r>
            <a:endParaRPr lang="zh-CN" altLang="en-US" dirty="0">
              <a:latin typeface="+mn-lt"/>
            </a:endParaRPr>
          </a:p>
        </p:txBody>
      </p:sp>
      <p:sp>
        <p:nvSpPr>
          <p:cNvPr id="6" name="灯片编号占位符 3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A0E8F2-D4F6-47F1-B405-FD5164D3112D}" type="slidenum">
              <a:rPr lang="zh-CN" altLang="en-US" sz="1800" smtClean="0"/>
              <a:pPr/>
              <a:t>36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83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Experiments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>
                <a:solidFill>
                  <a:prstClr val="black"/>
                </a:solidFill>
                <a:latin typeface="Calibri"/>
              </a:rPr>
              <a:t>Matching accuracy on </a:t>
            </a:r>
            <a:r>
              <a:rPr lang="en-US" altLang="zh-CN" sz="2800" dirty="0" err="1">
                <a:solidFill>
                  <a:prstClr val="black"/>
                </a:solidFill>
                <a:latin typeface="Calibri"/>
              </a:rPr>
              <a:t>Quora</a:t>
            </a:r>
            <a:r>
              <a:rPr lang="en-US" altLang="zh-CN" sz="28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Calibri"/>
              </a:rPr>
              <a:t>(in </a:t>
            </a:r>
            <a:r>
              <a:rPr lang="en-US" altLang="zh-CN" sz="2800" dirty="0" smtClean="0">
                <a:solidFill>
                  <a:prstClr val="black"/>
                </a:solidFill>
                <a:latin typeface="Calibri"/>
              </a:rPr>
              <a:t>%)</a:t>
            </a:r>
            <a:endParaRPr lang="zh-CN" altLang="en-US" sz="2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4688962"/>
                <a:ext cx="8980227" cy="1220519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lnSpc>
                    <a:spcPct val="100000"/>
                  </a:lnSpc>
                </a:pPr>
                <a:r>
                  <a:rPr lang="en-US" altLang="zh-CN" sz="2200" b="1" dirty="0" smtClean="0">
                    <a:solidFill>
                      <a:srgbClr val="0200D1"/>
                    </a:solidFill>
                    <a:latin typeface="+mn-lt"/>
                  </a:rPr>
                  <a:t>Got similar results.</a:t>
                </a:r>
                <a:endParaRPr lang="en-US" altLang="zh-CN" sz="2200" b="1" dirty="0">
                  <a:latin typeface="+mn-lt"/>
                </a:endParaRPr>
              </a:p>
              <a:p>
                <a:pPr marL="457200" indent="-457200">
                  <a:lnSpc>
                    <a:spcPct val="100000"/>
                  </a:lnSpc>
                </a:pPr>
                <a:r>
                  <a:rPr lang="en-US" altLang="zh-CN" sz="2200" b="1" dirty="0" smtClean="0">
                    <a:solidFill>
                      <a:srgbClr val="0200D1"/>
                    </a:solidFill>
                    <a:latin typeface="+mn-lt"/>
                  </a:rPr>
                  <a:t>When labeled data is scarce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200" i="1" kern="10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|</m:t>
                        </m:r>
                        <m:r>
                          <a:rPr lang="en-US" altLang="zh-CN" sz="2200" i="1" kern="10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𝔻</m:t>
                        </m:r>
                      </m:e>
                      <m:sub>
                        <m:r>
                          <a:rPr lang="en-US" altLang="zh-CN" sz="2200" i="1" kern="10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𝑙</m:t>
                        </m:r>
                      </m:sub>
                    </m:sSub>
                    <m:r>
                      <a:rPr lang="en-US" altLang="zh-CN" sz="2200" i="1" kern="10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|</m:t>
                    </m:r>
                  </m:oMath>
                </a14:m>
                <a:r>
                  <a:rPr lang="en-US" altLang="zh-CN" sz="2200" b="1" dirty="0" smtClean="0">
                    <a:solidFill>
                      <a:srgbClr val="0200D1"/>
                    </a:solidFill>
                    <a:latin typeface="+mn-lt"/>
                  </a:rPr>
                  <a:t>=1k), the accuracy gain of DV-VAE over the interaction matcher is more obvious.</a:t>
                </a:r>
                <a:endParaRPr lang="en-US" altLang="zh-CN" sz="2200" b="1" dirty="0" smtClean="0">
                  <a:latin typeface="+mn-lt"/>
                </a:endParaRPr>
              </a:p>
              <a:p>
                <a:pPr marL="228600" lvl="1" indent="-360000">
                  <a:spcBef>
                    <a:spcPts val="1000"/>
                  </a:spcBef>
                  <a:buSzPct val="80000"/>
                  <a:buFont typeface="Wingdings" pitchFamily="2" charset="2"/>
                  <a:buChar char="Ø"/>
                </a:pPr>
                <a:endParaRPr lang="en-US" altLang="zh-CN" sz="2400" baseline="30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688962"/>
                <a:ext cx="8980227" cy="1220519"/>
              </a:xfrm>
              <a:blipFill rotWithShape="1">
                <a:blip r:embed="rId3"/>
                <a:stretch>
                  <a:fillRect l="-339" t="-6000" r="-1426"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37</a:t>
            </a:fld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1775" y="972185"/>
              <a:ext cx="8766983" cy="370332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4455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65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181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65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36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653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0767">
                    <a:tc row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800" kern="100" dirty="0" smtClean="0">
                              <a:effectLst/>
                              <a:latin typeface="+mn-lt"/>
                              <a:ea typeface="+mn-ea"/>
                            </a:rPr>
                            <a:t>Models</a:t>
                          </a:r>
                          <a:endParaRPr lang="zh-CN" altLang="zh-CN" sz="1800" kern="100" dirty="0">
                            <a:effectLst/>
                            <a:latin typeface="+mn-lt"/>
                            <a:ea typeface="+mn-ea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800" kern="100" dirty="0" smtClean="0">
                              <a:effectLst/>
                              <a:latin typeface="+mn-lt"/>
                              <a:ea typeface="Cambria Math"/>
                            </a:rPr>
                            <a:t>Labeled data size</a:t>
                          </a:r>
                          <a:r>
                            <a:rPr lang="en-US" altLang="zh-CN" sz="1800" kern="100" baseline="0" dirty="0" smtClean="0">
                              <a:effectLst/>
                              <a:latin typeface="+mn-lt"/>
                              <a:ea typeface="Cambria Math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/>
                                      <a:ea typeface="宋体"/>
                                    </a:rPr>
                                    <m:t>|</m:t>
                                  </m:r>
                                  <m:r>
                                    <a:rPr lang="en-US" sz="1800" i="1" kern="100">
                                      <a:effectLst/>
                                      <a:latin typeface="Cambria Math"/>
                                      <a:ea typeface="宋体"/>
                                    </a:rPr>
                                    <m:t>𝔻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/>
                                      <a:ea typeface="宋体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800" i="1" kern="100">
                                  <a:effectLst/>
                                  <a:latin typeface="Cambria Math"/>
                                  <a:ea typeface="宋体"/>
                                </a:rPr>
                                <m:t>|</m:t>
                              </m:r>
                            </m:oMath>
                          </a14:m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21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1k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5k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10k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25k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638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smtClean="0">
                              <a:effectLst/>
                              <a:latin typeface="+mn-lt"/>
                              <a:ea typeface="宋体"/>
                            </a:rPr>
                            <a:t>LSTM-AE</a:t>
                          </a:r>
                          <a:r>
                            <a:rPr lang="en-US" sz="1800" kern="100" baseline="30000" dirty="0" smtClean="0">
                              <a:effectLst/>
                              <a:latin typeface="+mn-lt"/>
                              <a:ea typeface="宋体"/>
                            </a:rPr>
                            <a:t>  </a:t>
                          </a:r>
                          <a:r>
                            <a:rPr lang="en-US" sz="1800" kern="100" baseline="0" dirty="0" smtClean="0">
                              <a:effectLst/>
                              <a:latin typeface="+mn-lt"/>
                              <a:ea typeface="宋体"/>
                            </a:rPr>
                            <a:t>[Zhao et al., 2018]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59.3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63.8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67.2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70.9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5857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 smtClean="0">
                              <a:effectLst/>
                              <a:latin typeface="+mn-lt"/>
                              <a:ea typeface="宋体"/>
                            </a:rPr>
                            <a:t>DeConv</a:t>
                          </a:r>
                          <a:r>
                            <a:rPr lang="en-US" sz="1800" kern="100" dirty="0" smtClean="0">
                              <a:effectLst/>
                              <a:latin typeface="+mn-lt"/>
                              <a:ea typeface="宋体"/>
                            </a:rPr>
                            <a:t>-AE [</a:t>
                          </a:r>
                          <a:r>
                            <a:rPr lang="en-US" sz="1800" kern="100" dirty="0" err="1" smtClean="0">
                              <a:effectLst/>
                              <a:latin typeface="+mn-lt"/>
                              <a:ea typeface="宋体"/>
                            </a:rPr>
                            <a:t>Shen</a:t>
                          </a:r>
                          <a:r>
                            <a:rPr lang="en-US" sz="1800" kern="100" dirty="0" smtClean="0">
                              <a:effectLst/>
                              <a:latin typeface="+mn-lt"/>
                              <a:ea typeface="宋体"/>
                            </a:rPr>
                            <a:t> et al., 2018]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60.2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65.1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67.7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71.6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0743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smtClean="0">
                              <a:effectLst/>
                              <a:latin typeface="+mn-lt"/>
                              <a:ea typeface="宋体"/>
                            </a:rPr>
                            <a:t>LSTM-ARAE [Zhao et al., 2018]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-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-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-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-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1163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smtClean="0">
                              <a:effectLst/>
                              <a:latin typeface="+mn-lt"/>
                              <a:ea typeface="宋体"/>
                            </a:rPr>
                            <a:t>LSTM-LVM [</a:t>
                          </a:r>
                          <a:r>
                            <a:rPr lang="en-US" sz="1800" kern="100" dirty="0" err="1" smtClean="0">
                              <a:effectLst/>
                              <a:latin typeface="+mn-lt"/>
                              <a:ea typeface="宋体"/>
                            </a:rPr>
                            <a:t>Shen</a:t>
                          </a:r>
                          <a:r>
                            <a:rPr lang="en-US" sz="1800" kern="100" dirty="0" smtClean="0">
                              <a:effectLst/>
                              <a:latin typeface="+mn-lt"/>
                              <a:ea typeface="宋体"/>
                            </a:rPr>
                            <a:t> et al., 2018]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62.9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67.6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69.0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72.4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3344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 smtClean="0">
                              <a:effectLst/>
                              <a:latin typeface="+mn-lt"/>
                              <a:ea typeface="宋体"/>
                            </a:rPr>
                            <a:t>DeConv</a:t>
                          </a:r>
                          <a:r>
                            <a:rPr lang="en-US" sz="1800" kern="100" dirty="0" smtClean="0">
                              <a:effectLst/>
                              <a:latin typeface="+mn-lt"/>
                              <a:ea typeface="宋体"/>
                            </a:rPr>
                            <a:t>-LVM [</a:t>
                          </a:r>
                          <a:r>
                            <a:rPr lang="en-US" sz="1800" kern="100" dirty="0" err="1" smtClean="0">
                              <a:effectLst/>
                              <a:latin typeface="+mn-lt"/>
                              <a:ea typeface="宋体"/>
                            </a:rPr>
                            <a:t>Shen</a:t>
                          </a:r>
                          <a:r>
                            <a:rPr lang="en-US" sz="1800" kern="100" dirty="0" smtClean="0">
                              <a:effectLst/>
                              <a:latin typeface="+mn-lt"/>
                              <a:ea typeface="宋体"/>
                            </a:rPr>
                            <a:t> et al., 2018]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>
                              <a:effectLst/>
                              <a:latin typeface="+mn-lt"/>
                              <a:ea typeface="宋体"/>
                            </a:rPr>
                            <a:t>65.1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effectLst/>
                              <a:latin typeface="+mn-lt"/>
                              <a:ea typeface="宋体"/>
                            </a:rPr>
                            <a:t>69.4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effectLst/>
                              <a:latin typeface="+mn-lt"/>
                              <a:ea typeface="宋体"/>
                            </a:rPr>
                            <a:t>70.5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>
                              <a:effectLst/>
                              <a:latin typeface="+mn-lt"/>
                              <a:ea typeface="宋体"/>
                            </a:rPr>
                            <a:t>73.7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28592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800" kern="100" dirty="0" smtClean="0">
                              <a:effectLst/>
                              <a:latin typeface="+mn-lt"/>
                              <a:ea typeface="宋体"/>
                            </a:rPr>
                            <a:t>Our interaction matcher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63.68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00">
                                  <a:effectLst/>
                                  <a:latin typeface="Cambria Math"/>
                                  <a:ea typeface="宋体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1.44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71.97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00">
                                  <a:effectLst/>
                                  <a:latin typeface="Cambria Math"/>
                                  <a:ea typeface="宋体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0.60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72.39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00">
                                  <a:effectLst/>
                                  <a:latin typeface="Cambria Math"/>
                                  <a:ea typeface="宋体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1.64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75.92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00">
                                  <a:effectLst/>
                                  <a:latin typeface="Cambria Math"/>
                                  <a:ea typeface="宋体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0.58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0773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800" kern="100" dirty="0" smtClean="0">
                              <a:effectLst/>
                              <a:latin typeface="+mn-lt"/>
                              <a:ea typeface="宋体"/>
                            </a:rPr>
                            <a:t>DV-VAE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effectLst/>
                              <a:latin typeface="+mn-lt"/>
                              <a:ea typeface="宋体"/>
                            </a:rPr>
                            <a:t>68.12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00">
                                  <a:effectLst/>
                                  <a:latin typeface="Cambria Math"/>
                                  <a:ea typeface="宋体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1.02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effectLst/>
                              <a:latin typeface="+mn-lt"/>
                              <a:ea typeface="宋体"/>
                            </a:rPr>
                            <a:t>73.07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00">
                                  <a:effectLst/>
                                  <a:latin typeface="Cambria Math"/>
                                  <a:ea typeface="宋体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0.37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effectLst/>
                              <a:latin typeface="+mn-lt"/>
                              <a:ea typeface="宋体"/>
                            </a:rPr>
                            <a:t>74.69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00">
                                  <a:effectLst/>
                                  <a:latin typeface="Cambria Math"/>
                                  <a:ea typeface="宋体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0.55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effectLst/>
                              <a:latin typeface="+mn-lt"/>
                              <a:ea typeface="宋体"/>
                            </a:rPr>
                            <a:t>77.04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00">
                                  <a:effectLst/>
                                  <a:latin typeface="Cambria Math"/>
                                  <a:ea typeface="宋体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0.22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5073625"/>
                  </p:ext>
                </p:extLst>
              </p:nvPr>
            </p:nvGraphicFramePr>
            <p:xfrm>
              <a:off x="191775" y="972185"/>
              <a:ext cx="8766983" cy="337042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445574"/>
                    <a:gridCol w="1296537"/>
                    <a:gridCol w="1418150"/>
                    <a:gridCol w="226535"/>
                    <a:gridCol w="1083650"/>
                    <a:gridCol w="1296537"/>
                  </a:tblGrid>
                  <a:tr h="415735">
                    <a:tc row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800" kern="100" dirty="0" smtClean="0">
                              <a:effectLst/>
                              <a:latin typeface="+mn-lt"/>
                              <a:ea typeface="+mn-ea"/>
                            </a:rPr>
                            <a:t>Models</a:t>
                          </a:r>
                          <a:endParaRPr lang="zh-CN" altLang="zh-CN" sz="1800" kern="100" dirty="0">
                            <a:effectLst/>
                            <a:latin typeface="+mn-lt"/>
                            <a:ea typeface="+mn-ea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64834" b="-7485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721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1k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5k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10k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25k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8935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smtClean="0">
                              <a:effectLst/>
                              <a:latin typeface="+mn-lt"/>
                              <a:ea typeface="宋体"/>
                            </a:rPr>
                            <a:t>LSTM-AE</a:t>
                          </a:r>
                          <a:r>
                            <a:rPr lang="en-US" sz="1800" kern="100" baseline="30000" dirty="0" smtClean="0">
                              <a:effectLst/>
                              <a:latin typeface="+mn-lt"/>
                              <a:ea typeface="宋体"/>
                            </a:rPr>
                            <a:t>  </a:t>
                          </a:r>
                          <a:r>
                            <a:rPr lang="en-US" sz="1800" kern="100" baseline="0" dirty="0" smtClean="0">
                              <a:effectLst/>
                              <a:latin typeface="+mn-lt"/>
                              <a:ea typeface="宋体"/>
                            </a:rPr>
                            <a:t>[Zhao et al., 2018]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59.3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63.8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67.2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70.9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68935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 smtClean="0">
                              <a:effectLst/>
                              <a:latin typeface="+mn-lt"/>
                              <a:ea typeface="宋体"/>
                            </a:rPr>
                            <a:t>DeConv</a:t>
                          </a:r>
                          <a:r>
                            <a:rPr lang="en-US" sz="1800" kern="100" dirty="0" smtClean="0">
                              <a:effectLst/>
                              <a:latin typeface="+mn-lt"/>
                              <a:ea typeface="宋体"/>
                            </a:rPr>
                            <a:t>-AE [</a:t>
                          </a:r>
                          <a:r>
                            <a:rPr lang="en-US" sz="1800" kern="100" dirty="0" err="1" smtClean="0">
                              <a:effectLst/>
                              <a:latin typeface="+mn-lt"/>
                              <a:ea typeface="宋体"/>
                            </a:rPr>
                            <a:t>Shen</a:t>
                          </a:r>
                          <a:r>
                            <a:rPr lang="en-US" sz="1800" kern="100" dirty="0" smtClean="0">
                              <a:effectLst/>
                              <a:latin typeface="+mn-lt"/>
                              <a:ea typeface="宋体"/>
                            </a:rPr>
                            <a:t> et al., 2018]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60.2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65.1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67.7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71.6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68935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smtClean="0">
                              <a:effectLst/>
                              <a:latin typeface="+mn-lt"/>
                              <a:ea typeface="宋体"/>
                            </a:rPr>
                            <a:t>LSTM-ARAE [Zhao et al., 2018]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-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-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-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-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68935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smtClean="0">
                              <a:effectLst/>
                              <a:latin typeface="+mn-lt"/>
                              <a:ea typeface="宋体"/>
                            </a:rPr>
                            <a:t>LSTM-LVM [</a:t>
                          </a:r>
                          <a:r>
                            <a:rPr lang="en-US" sz="1800" kern="100" dirty="0" err="1" smtClean="0">
                              <a:effectLst/>
                              <a:latin typeface="+mn-lt"/>
                              <a:ea typeface="宋体"/>
                            </a:rPr>
                            <a:t>Shen</a:t>
                          </a:r>
                          <a:r>
                            <a:rPr lang="en-US" sz="1800" kern="100" dirty="0" smtClean="0">
                              <a:effectLst/>
                              <a:latin typeface="+mn-lt"/>
                              <a:ea typeface="宋体"/>
                            </a:rPr>
                            <a:t> et al., 2018]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62.9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  <a:latin typeface="+mn-lt"/>
                              <a:ea typeface="宋体"/>
                            </a:rPr>
                            <a:t>67.6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69.0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  <a:latin typeface="+mn-lt"/>
                              <a:ea typeface="宋体"/>
                            </a:rPr>
                            <a:t>72.4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68935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 err="1" smtClean="0">
                              <a:effectLst/>
                              <a:latin typeface="+mn-lt"/>
                              <a:ea typeface="宋体"/>
                            </a:rPr>
                            <a:t>DeConv</a:t>
                          </a:r>
                          <a:r>
                            <a:rPr lang="en-US" sz="1800" kern="100" dirty="0" smtClean="0">
                              <a:effectLst/>
                              <a:latin typeface="+mn-lt"/>
                              <a:ea typeface="宋体"/>
                            </a:rPr>
                            <a:t>-LVM [</a:t>
                          </a:r>
                          <a:r>
                            <a:rPr lang="en-US" sz="1800" kern="100" dirty="0" err="1" smtClean="0">
                              <a:effectLst/>
                              <a:latin typeface="+mn-lt"/>
                              <a:ea typeface="宋体"/>
                            </a:rPr>
                            <a:t>Shen</a:t>
                          </a:r>
                          <a:r>
                            <a:rPr lang="en-US" sz="1800" kern="100" dirty="0" smtClean="0">
                              <a:effectLst/>
                              <a:latin typeface="+mn-lt"/>
                              <a:ea typeface="宋体"/>
                            </a:rPr>
                            <a:t> et al., 2018]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>
                              <a:effectLst/>
                              <a:latin typeface="+mn-lt"/>
                              <a:ea typeface="宋体"/>
                            </a:rPr>
                            <a:t>65.1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effectLst/>
                              <a:latin typeface="+mn-lt"/>
                              <a:ea typeface="宋体"/>
                            </a:rPr>
                            <a:t>69.4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effectLst/>
                              <a:latin typeface="+mn-lt"/>
                              <a:ea typeface="宋体"/>
                            </a:rPr>
                            <a:t>70.5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>
                              <a:effectLst/>
                              <a:latin typeface="+mn-lt"/>
                              <a:ea typeface="宋体"/>
                            </a:rPr>
                            <a:t>73.7</a:t>
                          </a:r>
                          <a:endParaRPr lang="zh-CN" sz="1800" kern="10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8935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800" kern="100" dirty="0" smtClean="0">
                              <a:effectLst/>
                              <a:latin typeface="+mn-lt"/>
                              <a:ea typeface="宋体"/>
                            </a:rPr>
                            <a:t>Our interaction matcher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266981" t="-720000" r="-311792" b="-1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333906" t="-720000" r="-183691" b="-14166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470233" t="-720000" r="-99070" b="-14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575587" t="-720000" b="-141667"/>
                          </a:stretch>
                        </a:blipFill>
                      </a:tcPr>
                    </a:tc>
                  </a:tr>
                  <a:tr h="368935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800" kern="100" dirty="0" smtClean="0">
                              <a:effectLst/>
                              <a:latin typeface="+mn-lt"/>
                              <a:ea typeface="宋体"/>
                            </a:rPr>
                            <a:t>DV-VAE</a:t>
                          </a:r>
                          <a:endParaRPr lang="zh-CN" sz="1800" kern="100" dirty="0">
                            <a:effectLst/>
                            <a:latin typeface="+mn-lt"/>
                            <a:ea typeface="宋体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66981" t="-806557" r="-311792" b="-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33906" t="-806557" r="-183691" b="-3934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70233" t="-806557" r="-99070" b="-393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75587" t="-806557" b="-3934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灯片编号占位符 3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A0E8F2-D4F6-47F1-B405-FD5164D3112D}" type="slidenum">
              <a:rPr lang="zh-CN" altLang="en-US" sz="1800" smtClean="0"/>
              <a:pPr/>
              <a:t>37</a:t>
            </a:fld>
            <a:endParaRPr lang="zh-CN" altLang="en-US" sz="1800" dirty="0"/>
          </a:p>
        </p:txBody>
      </p:sp>
      <p:sp>
        <p:nvSpPr>
          <p:cNvPr id="10" name="文本框 6"/>
          <p:cNvSpPr txBox="1"/>
          <p:nvPr/>
        </p:nvSpPr>
        <p:spPr>
          <a:xfrm>
            <a:off x="0" y="5780782"/>
            <a:ext cx="9150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Dinghan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Shen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Yizhe</a:t>
            </a:r>
            <a:r>
              <a:rPr lang="en-US" altLang="zh-CN" sz="1600" dirty="0"/>
              <a:t> Zhang, </a:t>
            </a:r>
            <a:r>
              <a:rPr lang="en-US" altLang="zh-CN" sz="1600" dirty="0" smtClean="0"/>
              <a:t>Ricardo </a:t>
            </a:r>
            <a:r>
              <a:rPr lang="en-US" altLang="zh-CN" sz="1600" dirty="0" err="1" smtClean="0"/>
              <a:t>Henao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Qinliang</a:t>
            </a:r>
            <a:r>
              <a:rPr lang="en-US" altLang="zh-CN" sz="1600" dirty="0"/>
              <a:t> Su, and Lawrence </a:t>
            </a:r>
            <a:r>
              <a:rPr lang="en-US" altLang="zh-CN" sz="1600" dirty="0" err="1"/>
              <a:t>Carin</a:t>
            </a:r>
            <a:r>
              <a:rPr lang="en-US" altLang="zh-CN" sz="1600" dirty="0"/>
              <a:t>. </a:t>
            </a:r>
            <a:r>
              <a:rPr lang="en-US" altLang="zh-CN" sz="1600" dirty="0" err="1"/>
              <a:t>Deconvolutional</a:t>
            </a:r>
            <a:endParaRPr lang="en-US" altLang="zh-CN" sz="1600" dirty="0"/>
          </a:p>
          <a:p>
            <a:r>
              <a:rPr lang="en-US" altLang="zh-CN" sz="1600" dirty="0"/>
              <a:t>latent-variable model for text sequence matching. </a:t>
            </a:r>
            <a:r>
              <a:rPr lang="en-US" altLang="zh-CN" sz="1600" dirty="0" smtClean="0"/>
              <a:t>In AAAI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2018.</a:t>
            </a:r>
          </a:p>
          <a:p>
            <a:r>
              <a:rPr lang="en-US" altLang="zh-CN" sz="1600" dirty="0" err="1"/>
              <a:t>Junbo</a:t>
            </a:r>
            <a:r>
              <a:rPr lang="en-US" altLang="zh-CN" sz="1600" dirty="0"/>
              <a:t> Jake Zhao, Yoon Kim, </a:t>
            </a:r>
            <a:r>
              <a:rPr lang="en-US" altLang="zh-CN" sz="1600" dirty="0" smtClean="0"/>
              <a:t>Kelly Zhang</a:t>
            </a:r>
            <a:r>
              <a:rPr lang="en-US" altLang="zh-CN" sz="1600" dirty="0"/>
              <a:t>, Alexander M. Rush, and </a:t>
            </a:r>
            <a:r>
              <a:rPr lang="en-US" altLang="zh-CN" sz="1600" dirty="0" err="1"/>
              <a:t>Yann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LeCun</a:t>
            </a:r>
            <a:r>
              <a:rPr lang="en-US" altLang="zh-CN" sz="1600" dirty="0"/>
              <a:t>. </a:t>
            </a:r>
            <a:r>
              <a:rPr lang="en-US" altLang="zh-CN" sz="1600" dirty="0" err="1"/>
              <a:t>Adversarially</a:t>
            </a:r>
            <a:endParaRPr lang="en-US" altLang="zh-CN" sz="1600" dirty="0"/>
          </a:p>
          <a:p>
            <a:r>
              <a:rPr lang="en-US" altLang="zh-CN" sz="1600" dirty="0"/>
              <a:t>regularized </a:t>
            </a:r>
            <a:r>
              <a:rPr lang="en-US" altLang="zh-CN" sz="1600" dirty="0" err="1"/>
              <a:t>autoencoders</a:t>
            </a:r>
            <a:r>
              <a:rPr lang="en-US" altLang="zh-CN" sz="1600" dirty="0"/>
              <a:t>. In ICML, </a:t>
            </a:r>
            <a:r>
              <a:rPr lang="en-US" altLang="zh-CN" sz="1600" dirty="0" smtClean="0"/>
              <a:t>2018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75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Experiments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>
                <a:solidFill>
                  <a:prstClr val="black"/>
                </a:solidFill>
                <a:latin typeface="Calibri"/>
              </a:rPr>
              <a:t>Matching accuracy on </a:t>
            </a:r>
            <a:r>
              <a:rPr lang="en-US" altLang="zh-CN" sz="2800" dirty="0" smtClean="0">
                <a:solidFill>
                  <a:prstClr val="black"/>
                </a:solidFill>
                <a:latin typeface="Calibri"/>
              </a:rPr>
              <a:t>CQA </a:t>
            </a:r>
            <a:r>
              <a:rPr lang="en-US" altLang="zh-CN" sz="2800" dirty="0">
                <a:solidFill>
                  <a:prstClr val="black"/>
                </a:solidFill>
                <a:latin typeface="Calibri"/>
              </a:rPr>
              <a:t>(in </a:t>
            </a:r>
            <a:r>
              <a:rPr lang="en-US" altLang="zh-CN" sz="2800" dirty="0" smtClean="0">
                <a:solidFill>
                  <a:prstClr val="black"/>
                </a:solidFill>
                <a:latin typeface="Calibri"/>
              </a:rPr>
              <a:t>%)</a:t>
            </a:r>
            <a:endParaRPr lang="zh-CN" altLang="en-US" sz="28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114452"/>
            <a:ext cx="8980227" cy="12828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sz="2200" b="1" dirty="0" smtClean="0">
                <a:solidFill>
                  <a:srgbClr val="0200D1"/>
                </a:solidFill>
                <a:latin typeface="+mn-lt"/>
              </a:rPr>
              <a:t>DV-VAE outperforms all the supervised baselines by leveraging unlabeled </a:t>
            </a:r>
            <a:r>
              <a:rPr lang="en-US" altLang="zh-CN" sz="2200" b="1" dirty="0" err="1" smtClean="0">
                <a:solidFill>
                  <a:srgbClr val="0200D1"/>
                </a:solidFill>
                <a:latin typeface="+mn-lt"/>
              </a:rPr>
              <a:t>WikiQA</a:t>
            </a:r>
            <a:r>
              <a:rPr lang="en-US" altLang="zh-CN" sz="2200" b="1" dirty="0" smtClean="0">
                <a:solidFill>
                  <a:srgbClr val="0200D1"/>
                </a:solidFill>
                <a:latin typeface="+mn-lt"/>
              </a:rPr>
              <a:t> data.</a:t>
            </a:r>
            <a:endParaRPr lang="en-US" altLang="zh-CN" sz="2200" b="1" dirty="0">
              <a:latin typeface="+mn-lt"/>
            </a:endParaRPr>
          </a:p>
          <a:p>
            <a:pPr marL="457200" indent="-457200">
              <a:lnSpc>
                <a:spcPct val="100000"/>
              </a:lnSpc>
            </a:pPr>
            <a:r>
              <a:rPr lang="en-US" altLang="zh-CN" sz="2200" b="1" dirty="0">
                <a:solidFill>
                  <a:srgbClr val="0200D1"/>
                </a:solidFill>
                <a:latin typeface="+mn-lt"/>
              </a:rPr>
              <a:t>U</a:t>
            </a:r>
            <a:r>
              <a:rPr lang="en-US" altLang="zh-CN" sz="2200" b="1" dirty="0" smtClean="0">
                <a:solidFill>
                  <a:srgbClr val="0200D1"/>
                </a:solidFill>
                <a:latin typeface="+mn-lt"/>
              </a:rPr>
              <a:t>nlabeled data is equivalent to prior knowledge ?</a:t>
            </a:r>
            <a:endParaRPr lang="en-US" altLang="zh-CN" sz="2200" b="1" dirty="0" smtClean="0">
              <a:latin typeface="+mn-lt"/>
            </a:endParaRPr>
          </a:p>
          <a:p>
            <a:pPr marL="228600" lvl="1" indent="-360000">
              <a:spcBef>
                <a:spcPts val="1000"/>
              </a:spcBef>
              <a:buSzPct val="80000"/>
              <a:buFont typeface="Wingdings" pitchFamily="2" charset="2"/>
              <a:buChar char="Ø"/>
            </a:pPr>
            <a:endParaRPr lang="en-US" altLang="zh-CN" sz="2400" baseline="30000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38</a:t>
            </a:fld>
            <a:endParaRPr lang="zh-CN" altLang="en-US" sz="1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76362" y="935791"/>
          <a:ext cx="8297839" cy="4135954"/>
        </p:xfrm>
        <a:graphic>
          <a:graphicData uri="http://schemas.openxmlformats.org/drawingml/2006/table">
            <a:tbl>
              <a:tblPr firstRow="1" firstCol="1" bandRow="1"/>
              <a:tblGrid>
                <a:gridCol w="592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4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+mn-lt"/>
                          <a:ea typeface="宋体"/>
                        </a:rPr>
                        <a:t>Models</a:t>
                      </a:r>
                      <a:endParaRPr lang="zh-CN" sz="2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+mn-lt"/>
                          <a:ea typeface="宋体"/>
                        </a:rPr>
                        <a:t>Accuracy</a:t>
                      </a:r>
                      <a:endParaRPr lang="zh-CN" sz="2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2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  <a:ea typeface="宋体"/>
                        </a:rPr>
                        <a:t>Attentive-LSTM</a:t>
                      </a:r>
                      <a:endParaRPr lang="zh-CN" sz="2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/>
                        </a:rPr>
                        <a:t>73.6</a:t>
                      </a:r>
                      <a:endParaRPr lang="zh-CN" sz="2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4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  <a:ea typeface="宋体"/>
                        </a:rPr>
                        <a:t>Match-LSTM</a:t>
                      </a:r>
                      <a:endParaRPr lang="zh-CN" sz="2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/>
                        </a:rPr>
                        <a:t>74.3</a:t>
                      </a:r>
                      <a:endParaRPr lang="zh-CN" sz="2400" kern="10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528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  <a:ea typeface="宋体"/>
                        </a:rPr>
                        <a:t>ARC-II</a:t>
                      </a:r>
                      <a:endParaRPr lang="zh-CN" sz="2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/>
                        </a:rPr>
                        <a:t>71.5</a:t>
                      </a:r>
                      <a:endParaRPr lang="zh-CN" sz="2400" kern="10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2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  <a:latin typeface="+mn-lt"/>
                          <a:ea typeface="宋体"/>
                        </a:rPr>
                        <a:t>MatchPyramid</a:t>
                      </a:r>
                      <a:endParaRPr lang="zh-CN" sz="2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/>
                        </a:rPr>
                        <a:t>71.7</a:t>
                      </a:r>
                      <a:endParaRPr lang="zh-CN" sz="2400" kern="10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422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  <a:ea typeface="宋体"/>
                        </a:rPr>
                        <a:t>MV-LSTM</a:t>
                      </a:r>
                      <a:endParaRPr lang="zh-CN" sz="2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/>
                        </a:rPr>
                        <a:t>73.5</a:t>
                      </a:r>
                      <a:endParaRPr lang="zh-CN" sz="2400" kern="10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634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  <a:latin typeface="+mn-lt"/>
                          <a:ea typeface="宋体"/>
                        </a:rPr>
                        <a:t>MultiGranCNN</a:t>
                      </a:r>
                      <a:endParaRPr lang="zh-CN" sz="2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/>
                        </a:rPr>
                        <a:t>74.3</a:t>
                      </a:r>
                      <a:endParaRPr lang="zh-CN" sz="2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978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  <a:ea typeface="宋体"/>
                        </a:rPr>
                        <a:t>KEHNN</a:t>
                      </a:r>
                      <a:r>
                        <a:rPr lang="en-US" sz="1800" kern="100" baseline="0" dirty="0" smtClean="0">
                          <a:effectLst/>
                          <a:latin typeface="+mn-lt"/>
                          <a:ea typeface="宋体"/>
                        </a:rPr>
                        <a:t> </a:t>
                      </a: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</a:rPr>
                        <a:t>+</a:t>
                      </a:r>
                      <a:r>
                        <a:rPr lang="en-US" sz="1800" kern="100" dirty="0" smtClean="0">
                          <a:effectLst/>
                          <a:latin typeface="+mn-lt"/>
                          <a:ea typeface="宋体"/>
                        </a:rPr>
                        <a:t> </a:t>
                      </a: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</a:rPr>
                        <a:t>prior</a:t>
                      </a:r>
                      <a:r>
                        <a:rPr lang="en-US" sz="1800" b="1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</a:rPr>
                        <a:t> knowledge</a:t>
                      </a:r>
                      <a:r>
                        <a:rPr lang="en-US" sz="1800" kern="100" baseline="0" dirty="0" smtClean="0">
                          <a:effectLst/>
                          <a:latin typeface="+mn-lt"/>
                          <a:ea typeface="宋体"/>
                        </a:rPr>
                        <a:t> [Wu et al., 2018]</a:t>
                      </a:r>
                      <a:endParaRPr lang="zh-CN" sz="2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lt"/>
                          <a:ea typeface="宋体"/>
                        </a:rPr>
                        <a:t>75.3</a:t>
                      </a:r>
                      <a:endParaRPr lang="zh-CN" sz="2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88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+mn-lt"/>
                          <a:ea typeface="宋体"/>
                        </a:rPr>
                        <a:t>Our interaction matcher</a:t>
                      </a:r>
                      <a:endParaRPr lang="zh-CN" sz="2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宋体"/>
                        </a:rPr>
                        <a:t>74.4</a:t>
                      </a:r>
                      <a:endParaRPr lang="zh-CN" sz="2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144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+mn-lt"/>
                          <a:ea typeface="宋体"/>
                        </a:rPr>
                        <a:t>DV-VAE</a:t>
                      </a: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</a:rPr>
                        <a:t>+</a:t>
                      </a:r>
                      <a:r>
                        <a:rPr lang="en-US" sz="1800" kern="100" dirty="0" smtClean="0">
                          <a:effectLst/>
                          <a:latin typeface="+mn-lt"/>
                          <a:ea typeface="宋体"/>
                        </a:rPr>
                        <a:t> 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</a:rPr>
                        <a:t>29k </a:t>
                      </a:r>
                      <a:r>
                        <a:rPr lang="en-US" altLang="zh-CN" sz="18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</a:rPr>
                        <a:t>unlabeled </a:t>
                      </a:r>
                      <a:r>
                        <a:rPr lang="en-US" sz="1800" b="1" kern="1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</a:rPr>
                        <a:t>WikiQA</a:t>
                      </a:r>
                      <a:r>
                        <a:rPr lang="en-US" sz="1800" b="1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/>
                        </a:rPr>
                        <a:t> sentence pairs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lt"/>
                          <a:ea typeface="宋体"/>
                        </a:rPr>
                        <a:t>76.6</a:t>
                      </a:r>
                      <a:endParaRPr lang="zh-CN" sz="2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灯片编号占位符 3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A0E8F2-D4F6-47F1-B405-FD5164D3112D}" type="slidenum">
              <a:rPr lang="zh-CN" altLang="en-US" sz="1800" smtClean="0"/>
              <a:pPr/>
              <a:t>38</a:t>
            </a:fld>
            <a:endParaRPr lang="zh-CN" altLang="en-US" sz="1800" dirty="0"/>
          </a:p>
        </p:txBody>
      </p:sp>
      <p:sp>
        <p:nvSpPr>
          <p:cNvPr id="10" name="灯片编号占位符 3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A0E8F2-D4F6-47F1-B405-FD5164D3112D}" type="slidenum">
              <a:rPr lang="zh-CN" altLang="en-US" sz="1800" smtClean="0"/>
              <a:pPr/>
              <a:t>38</a:t>
            </a:fld>
            <a:endParaRPr lang="zh-CN" altLang="en-US" sz="1800" dirty="0"/>
          </a:p>
        </p:txBody>
      </p:sp>
      <p:sp>
        <p:nvSpPr>
          <p:cNvPr id="11" name="文本框 6"/>
          <p:cNvSpPr txBox="1"/>
          <p:nvPr/>
        </p:nvSpPr>
        <p:spPr>
          <a:xfrm>
            <a:off x="0" y="6273225"/>
            <a:ext cx="9150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Yu Wu, Wei Wu, Can </a:t>
            </a:r>
            <a:r>
              <a:rPr lang="en-US" altLang="zh-CN" sz="1600" dirty="0" err="1"/>
              <a:t>Xu</a:t>
            </a:r>
            <a:r>
              <a:rPr lang="en-US" altLang="zh-CN" sz="1600" dirty="0"/>
              <a:t>, and </a:t>
            </a:r>
            <a:r>
              <a:rPr lang="en-US" altLang="zh-CN" sz="1600" dirty="0" err="1" smtClean="0"/>
              <a:t>Zhoujun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Li</a:t>
            </a:r>
            <a:r>
              <a:rPr lang="en-US" altLang="zh-CN" sz="1600" dirty="0"/>
              <a:t>. Knowledge enhanced hybrid neural network for text</a:t>
            </a:r>
          </a:p>
          <a:p>
            <a:r>
              <a:rPr lang="en-US" altLang="zh-CN" sz="1600" dirty="0"/>
              <a:t>matching. In AAAI</a:t>
            </a:r>
            <a:r>
              <a:rPr lang="en-US" altLang="zh-CN" sz="1600" dirty="0" smtClean="0"/>
              <a:t>, </a:t>
            </a:r>
            <a:r>
              <a:rPr lang="en-US" altLang="zh-CN" sz="1600" dirty="0"/>
              <a:t>2018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58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239151" y="0"/>
                <a:ext cx="8623495" cy="88357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</a:rPr>
                  <a:t>Experiments</a:t>
                </a:r>
                <a:r>
                  <a:rPr lang="en-US" altLang="zh-CN" sz="2400" dirty="0" smtClean="0">
                    <a:latin typeface="+mn-lt"/>
                  </a:rPr>
                  <a:t/>
                </a:r>
                <a:br>
                  <a:rPr lang="en-US" altLang="zh-CN" sz="2400" dirty="0" smtClean="0">
                    <a:latin typeface="+mn-lt"/>
                  </a:rPr>
                </a:br>
                <a:r>
                  <a:rPr lang="en-US" altLang="zh-CN" sz="2800" dirty="0" smtClean="0">
                    <a:solidFill>
                      <a:prstClr val="black"/>
                    </a:solidFill>
                    <a:latin typeface="Calibri"/>
                  </a:rPr>
                  <a:t>Distribution of the Reward Signal </a:t>
                </a:r>
                <a14:m>
                  <m:oMath xmlns:m="http://schemas.openxmlformats.org/officeDocument/2006/math">
                    <m:r>
                      <a:rPr lang="zh-CN" altLang="en-US" sz="2800" b="0" i="1" dirty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𝒟</m:t>
                    </m:r>
                    <m:d>
                      <m:dPr>
                        <m:ctrlPr>
                          <a:rPr lang="zh-CN" altLang="zh-CN" sz="28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8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,</m:t>
                        </m:r>
                        <m:r>
                          <a:rPr lang="en-US" altLang="zh-CN" sz="2800" b="0" i="1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9151" y="0"/>
                <a:ext cx="8623495" cy="883579"/>
              </a:xfrm>
              <a:blipFill rotWithShape="1">
                <a:blip r:embed="rId3"/>
                <a:stretch>
                  <a:fillRect l="-1413" t="-5517" b="-1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-6535" y="4531057"/>
                <a:ext cx="8980227" cy="2326943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lnSpc>
                    <a:spcPct val="100000"/>
                  </a:lnSpc>
                </a:pPr>
                <a:r>
                  <a:rPr lang="en-US" altLang="zh-CN" sz="2400" b="1" dirty="0" smtClean="0">
                    <a:solidFill>
                      <a:srgbClr val="0200D1"/>
                    </a:solidFill>
                    <a:latin typeface="+mn-lt"/>
                  </a:rPr>
                  <a:t>The two distributions are distinguishable, and the mean for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𝒟</m:t>
                    </m:r>
                    <m:d>
                      <m:dPr>
                        <m:ctrlPr>
                          <a:rPr lang="zh-CN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𝑐𝑜𝑟𝑟𝑒𝑐𝑡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 smtClean="0">
                    <a:solidFill>
                      <a:srgbClr val="0200D1"/>
                    </a:solidFill>
                    <a:latin typeface="+mn-lt"/>
                  </a:rPr>
                  <a:t> is larger than that for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𝒟</m:t>
                    </m:r>
                    <m:d>
                      <m:dPr>
                        <m:ctrlPr>
                          <a:rPr lang="zh-CN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𝑖𝑛</m:t>
                            </m:r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𝑐𝑜𝑟𝑟𝑒𝑐𝑡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 smtClean="0">
                    <a:latin typeface="+mn-lt"/>
                  </a:rPr>
                  <a:t>. </a:t>
                </a:r>
                <a:r>
                  <a:rPr lang="en-US" altLang="zh-CN" sz="2400" b="1" dirty="0">
                    <a:solidFill>
                      <a:srgbClr val="0200D1"/>
                    </a:solidFill>
                    <a:latin typeface="+mn-lt"/>
                  </a:rPr>
                  <a:t>(statistically significant, p&lt;0.01)</a:t>
                </a:r>
              </a:p>
              <a:p>
                <a:pPr marL="457200" indent="-457200">
                  <a:lnSpc>
                    <a:spcPct val="100000"/>
                  </a:lnSpc>
                </a:pPr>
                <a:r>
                  <a:rPr lang="en-US" altLang="zh-CN" sz="2400" b="1" dirty="0" smtClean="0">
                    <a:solidFill>
                      <a:srgbClr val="0200D1"/>
                    </a:solidFill>
                    <a:latin typeface="+mn-lt"/>
                  </a:rPr>
                  <a:t>Demonstrate that the interaction matcher may receive larger reward signals by predicting correct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𝑦</m:t>
                    </m:r>
                  </m:oMath>
                </a14:m>
                <a:r>
                  <a:rPr lang="en-US" altLang="zh-CN" sz="2400" b="1" dirty="0" smtClean="0">
                    <a:solidFill>
                      <a:srgbClr val="0200D1"/>
                    </a:solidFill>
                    <a:latin typeface="+mn-lt"/>
                  </a:rPr>
                  <a:t>s than incorrect ones on unlabeled data.</a:t>
                </a:r>
                <a:endParaRPr lang="en-US" altLang="zh-CN" sz="2400" b="1" dirty="0" smtClean="0">
                  <a:latin typeface="+mn-lt"/>
                </a:endParaRPr>
              </a:p>
              <a:p>
                <a:pPr marL="228600" lvl="1" indent="-360000">
                  <a:spcBef>
                    <a:spcPts val="1000"/>
                  </a:spcBef>
                  <a:buSzPct val="80000"/>
                  <a:buFont typeface="Wingdings" pitchFamily="2" charset="2"/>
                  <a:buChar char="Ø"/>
                </a:pPr>
                <a:endParaRPr lang="en-US" altLang="zh-CN" sz="2400" baseline="30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535" y="4531057"/>
                <a:ext cx="8980227" cy="2326943"/>
              </a:xfrm>
              <a:blipFill rotWithShape="1">
                <a:blip r:embed="rId4"/>
                <a:stretch>
                  <a:fillRect l="-543" t="-3665" b="-2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39</a:t>
            </a:fld>
            <a:endParaRPr lang="zh-CN" altLang="en-US" sz="1800" dirty="0"/>
          </a:p>
        </p:txBody>
      </p:sp>
      <p:sp>
        <p:nvSpPr>
          <p:cNvPr id="9" name="灯片编号占位符 3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A0E8F2-D4F6-47F1-B405-FD5164D3112D}" type="slidenum">
              <a:rPr lang="zh-CN" altLang="en-US" sz="1800" smtClean="0"/>
              <a:pPr/>
              <a:t>39</a:t>
            </a:fld>
            <a:endParaRPr lang="zh-CN" altLang="en-US" sz="1800" dirty="0"/>
          </a:p>
        </p:txBody>
      </p:sp>
      <p:sp>
        <p:nvSpPr>
          <p:cNvPr id="10" name="灯片编号占位符 3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A0E8F2-D4F6-47F1-B405-FD5164D3112D}" type="slidenum">
              <a:rPr lang="zh-CN" altLang="en-US" sz="1800" smtClean="0"/>
              <a:pPr/>
              <a:t>39</a:t>
            </a:fld>
            <a:endParaRPr lang="zh-CN" altLang="en-US" sz="18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093782" y="2408830"/>
            <a:ext cx="2065072" cy="450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  <a:defRPr lang="zh-CN" altLang="en-US" sz="2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en-US" sz="2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endParaRPr lang="en-US" altLang="zh-CN" sz="2000" b="1" dirty="0" smtClean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85153" y="1021113"/>
                <a:ext cx="8980227" cy="6414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3600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80"/>
                  </a:buClr>
                  <a:buSzPct val="80000"/>
                  <a:buFont typeface="Wingdings" pitchFamily="2" charset="2"/>
                  <a:buChar char="Ø"/>
                  <a:defRPr lang="zh-CN" altLang="en-US" sz="26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en-US" sz="2200" kern="120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</a:pPr>
                <a:r>
                  <a:rPr lang="en-US" altLang="zh-CN" sz="2400" b="1" dirty="0" smtClean="0">
                    <a:solidFill>
                      <a:srgbClr val="0200D1"/>
                    </a:solidFill>
                    <a:latin typeface="+mn-lt"/>
                  </a:rPr>
                  <a:t>Distribution of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prstClr val="black"/>
                        </a:solidFill>
                        <a:latin typeface="Cambria Math"/>
                      </a:rPr>
                      <m:t>𝒟</m:t>
                    </m:r>
                    <m:d>
                      <m:dPr>
                        <m:ctrlPr>
                          <a:rPr lang="zh-CN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sz="240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𝑐𝑜𝑟𝑟𝑒𝑐𝑡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 smtClean="0">
                    <a:solidFill>
                      <a:srgbClr val="0200D1"/>
                    </a:solidFill>
                    <a:latin typeface="+mn-lt"/>
                  </a:rPr>
                  <a:t> and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zh-CN" altLang="en-US" sz="2400" i="1" dirty="0">
                        <a:solidFill>
                          <a:prstClr val="black"/>
                        </a:solidFill>
                        <a:latin typeface="Cambria Math"/>
                      </a:rPr>
                      <m:t>𝒟</m:t>
                    </m:r>
                    <m:d>
                      <m:dPr>
                        <m:ctrlPr>
                          <a:rPr lang="zh-CN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𝑖𝑛</m:t>
                            </m:r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𝑐𝑜𝑟𝑟𝑒𝑐𝑡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 smtClean="0">
                    <a:solidFill>
                      <a:srgbClr val="0200D1"/>
                    </a:solidFill>
                    <a:latin typeface="+mn-lt"/>
                  </a:rPr>
                  <a:t> on</a:t>
                </a:r>
                <a:r>
                  <a:rPr lang="zh-CN" altLang="en-US" sz="2400" kern="100" dirty="0">
                    <a:solidFill>
                      <a:prstClr val="black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𝔻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latin typeface="+mn-lt"/>
                  </a:rPr>
                  <a:t>. </a:t>
                </a:r>
              </a:p>
            </p:txBody>
          </p:sp>
        </mc:Choice>
        <mc:Fallback xmlns=""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3" y="1021113"/>
                <a:ext cx="8980227" cy="641444"/>
              </a:xfrm>
              <a:prstGeom prst="rect">
                <a:avLst/>
              </a:prstGeom>
              <a:blipFill rotWithShape="1">
                <a:blip r:embed="rId5"/>
                <a:stretch>
                  <a:fillRect l="-95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 descr="E:\ShortTextSimilarity\CR\slides\lly_q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41" y="1845504"/>
            <a:ext cx="6628865" cy="202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/>
              <p:cNvSpPr txBox="1">
                <a:spLocks/>
              </p:cNvSpPr>
              <p:nvPr/>
            </p:nvSpPr>
            <p:spPr>
              <a:xfrm>
                <a:off x="3189317" y="3876975"/>
                <a:ext cx="2065072" cy="5236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3600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80"/>
                  </a:buClr>
                  <a:buSzPct val="80000"/>
                  <a:buFont typeface="Wingdings" pitchFamily="2" charset="2"/>
                  <a:buChar char="Ø"/>
                  <a:defRPr lang="zh-CN" altLang="en-US" sz="26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en-US" sz="2200" kern="120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buNone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Calibri"/>
                    <a:cs typeface="+mn-cs"/>
                  </a:rPr>
                  <a:t>Quora 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Calibri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|</m:t>
                        </m:r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𝔻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𝑙</m:t>
                        </m:r>
                      </m:sub>
                    </m:sSub>
                    <m:r>
                      <a:rPr lang="en-US" altLang="zh-CN" sz="2000" i="1" kern="100">
                        <a:solidFill>
                          <a:schemeClr val="tx1"/>
                        </a:solidFill>
                        <a:latin typeface="Cambria Math"/>
                        <a:cs typeface="+mn-cs"/>
                      </a:rPr>
                      <m:t>|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Calibri"/>
                    <a:cs typeface="+mn-cs"/>
                  </a:rPr>
                  <a:t>=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Calibri"/>
                    <a:cs typeface="+mn-cs"/>
                  </a:rPr>
                  <a:t>25k)</a:t>
                </a:r>
                <a:endParaRPr lang="en-US" altLang="zh-CN" sz="2000" b="1" dirty="0" smtClean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317" y="3876975"/>
                <a:ext cx="2065072" cy="523679"/>
              </a:xfrm>
              <a:prstGeom prst="rect">
                <a:avLst/>
              </a:prstGeom>
              <a:blipFill rotWithShape="1">
                <a:blip r:embed="rId7"/>
                <a:stretch>
                  <a:fillRect l="-2950" r="-295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2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7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Introduction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687" y="919205"/>
            <a:ext cx="8546625" cy="35436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lt"/>
              </a:rPr>
              <a:t>Text Matching</a:t>
            </a:r>
            <a:endParaRPr lang="en-US" altLang="zh-CN" sz="2600" dirty="0" smtClean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CN" sz="2600" dirty="0" smtClean="0">
                <a:latin typeface="+mn-lt"/>
              </a:rPr>
              <a:t>To compute the </a:t>
            </a:r>
            <a:r>
              <a:rPr lang="en-US" altLang="zh-CN" sz="2600" i="1" dirty="0" smtClean="0">
                <a:latin typeface="+mn-lt"/>
              </a:rPr>
              <a:t>matching degree</a:t>
            </a:r>
            <a:r>
              <a:rPr lang="en-US" altLang="zh-CN" sz="2600" dirty="0" smtClean="0">
                <a:latin typeface="+mn-lt"/>
              </a:rPr>
              <a:t> between two sentences and determine their </a:t>
            </a:r>
            <a:r>
              <a:rPr lang="en-US" altLang="zh-CN" sz="2600" i="1" dirty="0" smtClean="0">
                <a:latin typeface="+mn-lt"/>
              </a:rPr>
              <a:t>relationship</a:t>
            </a:r>
            <a:r>
              <a:rPr lang="en-US" altLang="zh-CN" sz="2600" dirty="0" smtClean="0">
                <a:latin typeface="+mn-lt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0200D1"/>
                </a:solidFill>
                <a:latin typeface="+mn-lt"/>
              </a:rPr>
              <a:t>Related NLP tasks</a:t>
            </a:r>
            <a:r>
              <a:rPr lang="en-US" altLang="zh-CN" sz="2600" dirty="0" smtClean="0">
                <a:latin typeface="+mn-lt"/>
              </a:rPr>
              <a:t>: Paraphrase </a:t>
            </a:r>
            <a:r>
              <a:rPr lang="en-US" altLang="zh-CN" sz="2600" dirty="0">
                <a:latin typeface="+mn-lt"/>
              </a:rPr>
              <a:t>Identification, Question Answering, Natural Language Inference, </a:t>
            </a:r>
            <a:r>
              <a:rPr lang="en-US" altLang="zh-CN" sz="2600" dirty="0" smtClean="0">
                <a:latin typeface="+mn-lt"/>
              </a:rPr>
              <a:t>etc.</a:t>
            </a:r>
          </a:p>
          <a:p>
            <a:pPr lvl="1">
              <a:lnSpc>
                <a:spcPct val="150000"/>
              </a:lnSpc>
            </a:pPr>
            <a:endParaRPr lang="en-US" altLang="zh-CN" dirty="0" smtClean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228600" lvl="1" indent="-360000">
              <a:spcBef>
                <a:spcPts val="1000"/>
              </a:spcBef>
              <a:buSzPct val="80000"/>
              <a:buFont typeface="Wingdings" pitchFamily="2" charset="2"/>
              <a:buChar char="Ø"/>
            </a:pPr>
            <a:endParaRPr lang="en-US" altLang="zh-CN" sz="2400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1828802" y="4586326"/>
            <a:ext cx="693306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Sentence 1: I am making a presentation at IJCAI’19.</a:t>
            </a:r>
          </a:p>
          <a:p>
            <a:r>
              <a:rPr lang="en-US" altLang="zh-CN" sz="2400" b="1" dirty="0"/>
              <a:t>Sentence 2: I </a:t>
            </a:r>
            <a:r>
              <a:rPr lang="en-US" altLang="zh-CN" sz="2400" b="1" dirty="0" smtClean="0"/>
              <a:t>am speaking in front of a large audience.</a:t>
            </a:r>
          </a:p>
          <a:p>
            <a:r>
              <a:rPr lang="en-US" altLang="zh-CN" sz="2400" b="1" dirty="0" smtClean="0"/>
              <a:t>Relationship: ENTAILMENT</a:t>
            </a:r>
            <a:endParaRPr lang="zh-CN" altLang="en-US" sz="2400" b="1" dirty="0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4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81818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821"/>
    </mc:Choice>
    <mc:Fallback>
      <p:transition spd="slow" advTm="46821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Experiments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solidFill>
                  <a:prstClr val="black"/>
                </a:solidFill>
                <a:latin typeface="Calibri"/>
              </a:rPr>
              <a:t>Generating labeled sentence pairs from DV-VAE</a:t>
            </a:r>
            <a:endParaRPr lang="zh-CN" altLang="en-US" sz="28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268036"/>
            <a:ext cx="8980227" cy="140740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Can generate meaningful sentence pairs as well as the correct relationship.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Demonstrate the capability of DV-VAE to learn the data manifold.</a:t>
            </a:r>
            <a:endParaRPr lang="en-US" altLang="zh-CN" sz="2400" b="1" dirty="0" smtClean="0">
              <a:latin typeface="+mn-lt"/>
            </a:endParaRPr>
          </a:p>
          <a:p>
            <a:pPr marL="228600" lvl="1" indent="-360000">
              <a:spcBef>
                <a:spcPts val="1000"/>
              </a:spcBef>
              <a:buSzPct val="80000"/>
              <a:buFont typeface="Wingdings" pitchFamily="2" charset="2"/>
              <a:buChar char="Ø"/>
            </a:pPr>
            <a:endParaRPr lang="en-US" altLang="zh-CN" sz="2400" baseline="30000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40</a:t>
            </a:fld>
            <a:endParaRPr lang="zh-CN" altLang="en-US" sz="1800" dirty="0"/>
          </a:p>
        </p:txBody>
      </p:sp>
      <p:sp>
        <p:nvSpPr>
          <p:cNvPr id="9" name="灯片编号占位符 3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A0E8F2-D4F6-47F1-B405-FD5164D3112D}" type="slidenum">
              <a:rPr lang="zh-CN" altLang="en-US" sz="1800" smtClean="0"/>
              <a:pPr/>
              <a:t>40</a:t>
            </a:fld>
            <a:endParaRPr lang="zh-CN" altLang="en-US" sz="1800" dirty="0"/>
          </a:p>
        </p:txBody>
      </p:sp>
      <p:sp>
        <p:nvSpPr>
          <p:cNvPr id="10" name="灯片编号占位符 3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A0E8F2-D4F6-47F1-B405-FD5164D3112D}" type="slidenum">
              <a:rPr lang="zh-CN" altLang="en-US" sz="1800" smtClean="0"/>
              <a:pPr/>
              <a:t>40</a:t>
            </a:fld>
            <a:endParaRPr lang="zh-CN" altLang="en-US" sz="18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093782" y="2408830"/>
            <a:ext cx="2065072" cy="450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  <a:defRPr lang="zh-CN" altLang="en-US" sz="2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en-US" sz="2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endParaRPr lang="en-US" altLang="zh-CN" sz="2000" b="1" dirty="0" smtClean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310732" y="1025602"/>
              <a:ext cx="6318913" cy="41148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704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484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77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/>
                                      <a:ea typeface="宋体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/>
                                      <a:ea typeface="宋体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kern="100" dirty="0">
                              <a:effectLst/>
                              <a:latin typeface="Times New Roman"/>
                              <a:ea typeface="宋体"/>
                            </a:rPr>
                            <a:t>：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latin typeface="Times New Roman"/>
                              <a:ea typeface="宋体"/>
                            </a:rPr>
                            <a:t>a child is playing with a soccer ball in the grass .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987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/>
                                      <a:ea typeface="宋体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/>
                                      <a:ea typeface="宋体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</a:rPr>
                            <a:t>：</a:t>
                          </a:r>
                          <a:endParaRPr lang="zh-CN" sz="20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latin typeface="Times New Roman"/>
                              <a:ea typeface="宋体"/>
                            </a:rPr>
                            <a:t>a man is getting ready to throw a bowling ball down the lane .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987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kern="100">
                                  <a:effectLst/>
                                  <a:latin typeface="Cambria Math"/>
                                  <a:ea typeface="宋体"/>
                                </a:rPr>
                                <m:t>𝑦</m:t>
                              </m:r>
                            </m:oMath>
                          </a14:m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</a:rPr>
                            <a:t>：</a:t>
                          </a:r>
                          <a:endParaRPr lang="zh-CN" sz="20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latin typeface="Times New Roman"/>
                              <a:ea typeface="宋体"/>
                            </a:rPr>
                            <a:t>neutral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987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/>
                                      <a:ea typeface="宋体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/>
                                      <a:ea typeface="宋体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kern="100" dirty="0">
                              <a:effectLst/>
                              <a:latin typeface="Times New Roman"/>
                              <a:ea typeface="宋体"/>
                            </a:rPr>
                            <a:t>：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latin typeface="Times New Roman"/>
                              <a:ea typeface="宋体"/>
                            </a:rPr>
                            <a:t>a group of people are riding on a roller coaster .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987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/>
                                      <a:ea typeface="宋体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/>
                                      <a:ea typeface="宋体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</a:rPr>
                            <a:t>：</a:t>
                          </a:r>
                          <a:endParaRPr lang="zh-CN" sz="20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latin typeface="Times New Roman"/>
                              <a:ea typeface="宋体"/>
                            </a:rPr>
                            <a:t>there is a group of people playing soccer .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987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kern="100">
                                  <a:effectLst/>
                                  <a:latin typeface="Cambria Math"/>
                                  <a:ea typeface="宋体"/>
                                </a:rPr>
                                <m:t>𝑦</m:t>
                              </m:r>
                            </m:oMath>
                          </a14:m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</a:rPr>
                            <a:t>：</a:t>
                          </a:r>
                          <a:endParaRPr lang="zh-CN" sz="20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latin typeface="Times New Roman"/>
                              <a:ea typeface="宋体"/>
                            </a:rPr>
                            <a:t>contradiction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383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/>
                                      <a:ea typeface="宋体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/>
                                      <a:ea typeface="宋体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kern="100" dirty="0">
                              <a:effectLst/>
                              <a:latin typeface="Times New Roman"/>
                              <a:ea typeface="宋体"/>
                            </a:rPr>
                            <a:t>：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latin typeface="Times New Roman"/>
                              <a:ea typeface="宋体"/>
                            </a:rPr>
                            <a:t>two young men , one wearing a white shirt and the other wearing a white shirt , are sitting on a bench .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987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/>
                                      <a:ea typeface="宋体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/>
                                      <a:ea typeface="宋体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</a:rPr>
                            <a:t>：</a:t>
                          </a:r>
                          <a:endParaRPr lang="zh-CN" sz="20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latin typeface="Times New Roman"/>
                              <a:ea typeface="宋体"/>
                            </a:rPr>
                            <a:t>there is a man in a white shirt .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987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kern="100">
                                  <a:effectLst/>
                                  <a:latin typeface="Cambria Math"/>
                                  <a:ea typeface="宋体"/>
                                </a:rPr>
                                <m:t>𝑦</m:t>
                              </m:r>
                            </m:oMath>
                          </a14:m>
                          <a:r>
                            <a:rPr lang="zh-CN" sz="1800" kern="100">
                              <a:effectLst/>
                              <a:latin typeface="Times New Roman"/>
                              <a:ea typeface="宋体"/>
                            </a:rPr>
                            <a:t>：</a:t>
                          </a:r>
                          <a:endParaRPr lang="zh-CN" sz="2000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latin typeface="Times New Roman"/>
                              <a:ea typeface="宋体"/>
                            </a:rPr>
                            <a:t>entailment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449661"/>
                  </p:ext>
                </p:extLst>
              </p:nvPr>
            </p:nvGraphicFramePr>
            <p:xfrm>
              <a:off x="2310732" y="1025602"/>
              <a:ext cx="6318913" cy="40710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70459"/>
                    <a:gridCol w="5848454"/>
                  </a:tblGrid>
                  <a:tr h="367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r="-1246753" b="-104000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latin typeface="Times New Roman"/>
                              <a:ea typeface="宋体"/>
                            </a:rPr>
                            <a:t>a child is playing with a soccer ball in the grass .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</a:tr>
                  <a:tr h="4114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88235" r="-1246753" b="-81764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latin typeface="Times New Roman"/>
                              <a:ea typeface="宋体"/>
                            </a:rPr>
                            <a:t>a man is getting ready to throw a bowling ball down the lane .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</a:tr>
                  <a:tr h="4114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191045" r="-1246753" b="-72985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latin typeface="Times New Roman"/>
                              <a:ea typeface="宋体"/>
                            </a:rPr>
                            <a:t>neutral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</a:tr>
                  <a:tr h="4114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286765" r="-1246753" b="-6191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latin typeface="Times New Roman"/>
                              <a:ea typeface="宋体"/>
                            </a:rPr>
                            <a:t>a group of people are riding on a roller coaster .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</a:tr>
                  <a:tr h="4114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392537" r="-1246753" b="-52835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latin typeface="Times New Roman"/>
                              <a:ea typeface="宋体"/>
                            </a:rPr>
                            <a:t>there is a group of people playing soccer .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</a:tr>
                  <a:tr h="4114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485294" r="-1246753" b="-42058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latin typeface="Times New Roman"/>
                              <a:ea typeface="宋体"/>
                            </a:rPr>
                            <a:t>contradiction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294815" r="-1246753" b="-11185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latin typeface="Times New Roman"/>
                              <a:ea typeface="宋体"/>
                            </a:rPr>
                            <a:t>two young men , one wearing a white shirt and the other wearing a white shirt , are sitting on a bench .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</a:tr>
                  <a:tr h="4114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795522" r="-1246753" b="-12537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latin typeface="Times New Roman"/>
                              <a:ea typeface="宋体"/>
                            </a:rPr>
                            <a:t>there is a man in a white shirt .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</a:tr>
                  <a:tr h="4114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882353" r="-1246753" b="-2352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黑体"/>
                            </a:defRPr>
                          </a:lvl9pPr>
                        </a:lstStyle>
                        <a:p>
                          <a:pPr indent="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latin typeface="Times New Roman"/>
                              <a:ea typeface="宋体"/>
                            </a:rPr>
                            <a:t>entailment</a:t>
                          </a:r>
                          <a:endParaRPr lang="zh-CN" sz="20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46721" marR="4672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245660" y="1024592"/>
                <a:ext cx="2065072" cy="5236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3600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80"/>
                  </a:buClr>
                  <a:buSzPct val="80000"/>
                  <a:buFont typeface="Wingdings" pitchFamily="2" charset="2"/>
                  <a:buChar char="Ø"/>
                  <a:defRPr lang="zh-CN" altLang="en-US" sz="26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88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zh-CN" altLang="en-US" sz="2200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Font typeface="Arial" panose="020B0604020202020204" pitchFamily="34" charset="0"/>
                  <a:buChar char="•"/>
                  <a:defRPr lang="en-US" sz="2200" kern="120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buNone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Calibri"/>
                    <a:cs typeface="+mn-cs"/>
                  </a:rPr>
                  <a:t>SNLI 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Calibri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|</m:t>
                        </m:r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𝔻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/>
                            <a:cs typeface="+mn-cs"/>
                          </a:rPr>
                          <m:t>𝑙</m:t>
                        </m:r>
                      </m:sub>
                    </m:sSub>
                    <m:r>
                      <a:rPr lang="en-US" altLang="zh-CN" sz="2000" i="1" kern="100">
                        <a:solidFill>
                          <a:schemeClr val="tx1"/>
                        </a:solidFill>
                        <a:latin typeface="Cambria Math"/>
                        <a:cs typeface="+mn-cs"/>
                      </a:rPr>
                      <m:t>|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Calibri"/>
                    <a:cs typeface="+mn-cs"/>
                  </a:rPr>
                  <a:t>=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Calibri"/>
                    <a:cs typeface="+mn-cs"/>
                  </a:rPr>
                  <a:t>28k)</a:t>
                </a:r>
                <a:endParaRPr lang="en-US" altLang="zh-CN" sz="2000" b="1" dirty="0" smtClean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0" y="1024592"/>
                <a:ext cx="2065072" cy="523679"/>
              </a:xfrm>
              <a:prstGeom prst="rect">
                <a:avLst/>
              </a:prstGeom>
              <a:blipFill rotWithShape="1">
                <a:blip r:embed="rId4"/>
                <a:stretch>
                  <a:fillRect l="-2950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6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 fontScale="90000"/>
          </a:bodyPr>
          <a:lstStyle/>
          <a:p>
            <a:r>
              <a:rPr lang="en-US" altLang="zh-CN" sz="27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Introduction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latin typeface="+mn-lt"/>
              </a:rPr>
              <a:t>Two </a:t>
            </a:r>
            <a:r>
              <a:rPr lang="en-US" altLang="zh-CN" sz="2800" dirty="0">
                <a:latin typeface="+mn-lt"/>
              </a:rPr>
              <a:t>categories of supervised </a:t>
            </a:r>
            <a:r>
              <a:rPr lang="en-US" altLang="zh-CN" sz="2800" dirty="0" smtClean="0">
                <a:latin typeface="+mn-lt"/>
              </a:rPr>
              <a:t>matching models</a:t>
            </a:r>
            <a:r>
              <a:rPr lang="en-US" altLang="zh-CN" sz="2700" dirty="0" smtClean="0">
                <a:latin typeface="+mn-lt"/>
              </a:rPr>
              <a:t> </a:t>
            </a:r>
            <a:r>
              <a:rPr lang="en-US" altLang="zh-CN" sz="2200" dirty="0" smtClean="0">
                <a:latin typeface="+mn-lt"/>
              </a:rPr>
              <a:t>[</a:t>
            </a:r>
            <a:r>
              <a:rPr lang="en-US" altLang="zh-CN" sz="2200" dirty="0" err="1" smtClean="0">
                <a:latin typeface="+mn-lt"/>
              </a:rPr>
              <a:t>Lan</a:t>
            </a:r>
            <a:r>
              <a:rPr lang="en-US" altLang="zh-CN" sz="2200" dirty="0" smtClean="0">
                <a:latin typeface="+mn-lt"/>
              </a:rPr>
              <a:t> and </a:t>
            </a:r>
            <a:r>
              <a:rPr lang="en-US" altLang="zh-CN" sz="2200" dirty="0" err="1" smtClean="0">
                <a:latin typeface="+mn-lt"/>
              </a:rPr>
              <a:t>Xu</a:t>
            </a:r>
            <a:r>
              <a:rPr lang="en-US" altLang="zh-CN" sz="2200" dirty="0" smtClean="0">
                <a:latin typeface="+mn-lt"/>
              </a:rPr>
              <a:t>, 2018]</a:t>
            </a:r>
            <a:endParaRPr lang="zh-CN" altLang="en-US" sz="2700" dirty="0">
              <a:latin typeface="+mn-lt"/>
            </a:endParaRPr>
          </a:p>
        </p:txBody>
      </p:sp>
      <p:pic>
        <p:nvPicPr>
          <p:cNvPr id="3075" name="Picture 3" descr="E:\ShortTextSimilarity\CR\sources\figures\M_EMB_cr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59" y="1538900"/>
            <a:ext cx="6891548" cy="16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9204"/>
            <a:ext cx="9143999" cy="89658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Sentence </a:t>
            </a:r>
            <a:r>
              <a:rPr lang="en-US" altLang="zh-CN" sz="2400" b="1" dirty="0">
                <a:solidFill>
                  <a:srgbClr val="0200D1"/>
                </a:solidFill>
                <a:latin typeface="+mn-lt"/>
              </a:rPr>
              <a:t>encoding-based </a:t>
            </a: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models</a:t>
            </a:r>
            <a:r>
              <a:rPr lang="en-US" altLang="zh-CN" sz="2400" dirty="0" smtClean="0">
                <a:latin typeface="+mn-lt"/>
              </a:rPr>
              <a:t>: leverage </a:t>
            </a:r>
            <a:r>
              <a:rPr lang="en-US" altLang="zh-CN" sz="2400" dirty="0" smtClean="0">
                <a:latin typeface="+mn-lt"/>
              </a:rPr>
              <a:t>sentence-level </a:t>
            </a:r>
            <a:r>
              <a:rPr lang="en-US" altLang="zh-CN" sz="2400" dirty="0" err="1" smtClean="0">
                <a:latin typeface="+mn-lt"/>
              </a:rPr>
              <a:t>embeddings</a:t>
            </a:r>
            <a:r>
              <a:rPr lang="en-US" altLang="zh-CN" sz="2400" dirty="0" smtClean="0">
                <a:latin typeface="+mn-lt"/>
              </a:rPr>
              <a:t>  </a:t>
            </a:r>
            <a:r>
              <a:rPr lang="en-US" altLang="zh-CN" sz="2400" dirty="0" smtClean="0">
                <a:latin typeface="+mn-lt"/>
              </a:rPr>
              <a:t>features</a:t>
            </a:r>
            <a:endParaRPr lang="en-US" altLang="zh-CN" sz="2400" dirty="0" smtClean="0">
              <a:latin typeface="+mn-lt"/>
            </a:endParaRPr>
          </a:p>
        </p:txBody>
      </p:sp>
      <p:pic>
        <p:nvPicPr>
          <p:cNvPr id="3076" name="Picture 4" descr="E:\ShortTextSimilarity\CR\sources\figures\M_INT_cro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59" y="4030781"/>
            <a:ext cx="6891548" cy="214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/>
        </p:nvCxnSpPr>
        <p:spPr>
          <a:xfrm>
            <a:off x="0" y="6280753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6"/>
          <p:cNvSpPr txBox="1"/>
          <p:nvPr/>
        </p:nvSpPr>
        <p:spPr>
          <a:xfrm>
            <a:off x="0" y="6280753"/>
            <a:ext cx="8652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dirty="0"/>
              <a:t>Wuwei Lan and Wei Xu</a:t>
            </a:r>
            <a:r>
              <a:rPr lang="en-US" altLang="zh-CN" sz="1600" dirty="0" smtClean="0"/>
              <a:t>. </a:t>
            </a:r>
            <a:r>
              <a:rPr lang="en-US" altLang="zh-CN" sz="1600" dirty="0"/>
              <a:t>Neural </a:t>
            </a:r>
            <a:r>
              <a:rPr lang="en-US" altLang="zh-CN" sz="1600" dirty="0" smtClean="0"/>
              <a:t>network models </a:t>
            </a:r>
            <a:r>
              <a:rPr lang="en-US" altLang="zh-CN" sz="1600" dirty="0"/>
              <a:t>for paraphrase identification, semantic </a:t>
            </a:r>
            <a:r>
              <a:rPr lang="en-US" altLang="zh-CN" sz="1600" dirty="0" smtClean="0"/>
              <a:t>textual similarity</a:t>
            </a:r>
            <a:r>
              <a:rPr lang="en-US" altLang="zh-CN" sz="1600" dirty="0"/>
              <a:t>, natural language inference, and question answering</a:t>
            </a:r>
            <a:r>
              <a:rPr lang="en-US" altLang="zh-CN" sz="1600" dirty="0" smtClean="0"/>
              <a:t>. </a:t>
            </a:r>
            <a:r>
              <a:rPr lang="en-US" altLang="zh-CN" sz="1600" dirty="0"/>
              <a:t>In </a:t>
            </a:r>
            <a:r>
              <a:rPr lang="en-US" altLang="zh-CN" sz="1600" i="1" dirty="0" smtClean="0"/>
              <a:t>COLING</a:t>
            </a:r>
            <a:r>
              <a:rPr lang="en-US" altLang="zh-CN" sz="1600" dirty="0" smtClean="0"/>
              <a:t>, 2018.</a:t>
            </a:r>
            <a:endParaRPr lang="zh-CN" altLang="en-US" sz="1600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5</a:t>
            </a:fld>
            <a:endParaRPr lang="zh-CN" altLang="en-US" sz="18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" y="3192058"/>
            <a:ext cx="9143999" cy="1193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  <a:defRPr lang="zh-CN" altLang="en-US" sz="2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lang="en-US" sz="2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Sentence pair interaction models:</a:t>
            </a:r>
            <a:r>
              <a:rPr lang="en-US" altLang="zh-CN" sz="2400" dirty="0" smtClean="0">
                <a:latin typeface="+mn-lt"/>
              </a:rPr>
              <a:t> leverage word alignment methods (interaction matrices, attention, etc.) to get word-level interaction features</a:t>
            </a:r>
            <a:endParaRPr lang="en-US" altLang="zh-CN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0283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54"/>
    </mc:Choice>
    <mc:Fallback>
      <p:transition spd="slow" advTm="2535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5555"/>
            <a:ext cx="9123817" cy="578490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Semi-supervised matching models at present: </a:t>
            </a:r>
          </a:p>
          <a:p>
            <a:pPr marL="914400" lvl="1" indent="-457200">
              <a:lnSpc>
                <a:spcPct val="100000"/>
              </a:lnSpc>
            </a:pPr>
            <a:r>
              <a:rPr lang="en-US" altLang="zh-CN" sz="2000" b="1" dirty="0">
                <a:latin typeface="+mn-lt"/>
              </a:rPr>
              <a:t>VAE 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+</a:t>
            </a:r>
            <a:r>
              <a:rPr lang="en-US" altLang="zh-CN" sz="2000" b="1" dirty="0">
                <a:latin typeface="+mn-lt"/>
              </a:rPr>
              <a:t> Sentence </a:t>
            </a:r>
            <a:r>
              <a:rPr lang="en-US" altLang="zh-CN" sz="2000" b="1" dirty="0" smtClean="0">
                <a:latin typeface="+mn-lt"/>
              </a:rPr>
              <a:t>encoding-based models [</a:t>
            </a:r>
            <a:r>
              <a:rPr lang="en-US" altLang="zh-CN" sz="2000" b="1" dirty="0">
                <a:latin typeface="+mn-lt"/>
              </a:rPr>
              <a:t>Shen et al., 2018; Bowman et al., </a:t>
            </a:r>
            <a:r>
              <a:rPr lang="en-US" altLang="zh-CN" sz="2000" b="1" dirty="0" smtClean="0">
                <a:latin typeface="+mn-lt"/>
              </a:rPr>
              <a:t>2016]</a:t>
            </a:r>
          </a:p>
          <a:p>
            <a:pPr marL="914400" lvl="1" indent="-457200">
              <a:lnSpc>
                <a:spcPct val="100000"/>
              </a:lnSpc>
            </a:pPr>
            <a:r>
              <a:rPr lang="en-US" altLang="zh-CN" sz="2000" b="1" dirty="0" smtClean="0">
                <a:latin typeface="+mn-lt"/>
              </a:rPr>
              <a:t>Limited </a:t>
            </a:r>
            <a:r>
              <a:rPr lang="en-US" altLang="zh-CN" sz="2000" b="1" dirty="0" smtClean="0">
                <a:latin typeface="+mn-lt"/>
              </a:rPr>
              <a:t>to sentence-level embedding </a:t>
            </a:r>
            <a:r>
              <a:rPr lang="en-US" altLang="zh-CN" sz="2000" b="1" dirty="0" smtClean="0">
                <a:latin typeface="+mn-lt"/>
              </a:rPr>
              <a:t>features, leaving out the 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</a:rPr>
              <a:t>word-level 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</a:rPr>
              <a:t>interaction features</a:t>
            </a:r>
            <a:endParaRPr lang="en-US" altLang="zh-CN" sz="2400" b="1" dirty="0" smtClean="0">
              <a:solidFill>
                <a:srgbClr val="FF0000"/>
              </a:solidFill>
              <a:latin typeface="+mn-lt"/>
            </a:endParaRPr>
          </a:p>
          <a:p>
            <a:pPr lvl="1">
              <a:lnSpc>
                <a:spcPct val="100000"/>
              </a:lnSpc>
            </a:pPr>
            <a:endParaRPr lang="en-US" altLang="zh-CN" sz="36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We </a:t>
            </a:r>
            <a:r>
              <a:rPr lang="en-US" altLang="zh-CN" sz="2400" b="1" dirty="0">
                <a:solidFill>
                  <a:srgbClr val="0200D1"/>
                </a:solidFill>
                <a:latin typeface="+mn-lt"/>
              </a:rPr>
              <a:t>propose to unify the </a:t>
            </a: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sentence-level</a:t>
            </a: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 </a:t>
            </a: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embedding </a:t>
            </a:r>
            <a:r>
              <a:rPr lang="en-US" altLang="zh-CN" sz="2400" b="1" dirty="0">
                <a:solidFill>
                  <a:srgbClr val="0200D1"/>
                </a:solidFill>
                <a:latin typeface="+mn-lt"/>
              </a:rPr>
              <a:t>features </a:t>
            </a: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and the word-level </a:t>
            </a: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interaction </a:t>
            </a:r>
            <a:r>
              <a:rPr lang="en-US" altLang="zh-CN" sz="2400" b="1" dirty="0">
                <a:solidFill>
                  <a:srgbClr val="0200D1"/>
                </a:solidFill>
                <a:latin typeface="+mn-lt"/>
              </a:rPr>
              <a:t>features </a:t>
            </a: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within </a:t>
            </a:r>
            <a:r>
              <a:rPr lang="en-US" altLang="zh-CN" sz="2400" b="1" dirty="0">
                <a:solidFill>
                  <a:srgbClr val="0200D1"/>
                </a:solidFill>
                <a:latin typeface="+mn-lt"/>
              </a:rPr>
              <a:t>a VAE: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 smtClean="0">
                <a:latin typeface="+mn-lt"/>
              </a:rPr>
              <a:t>Take the </a:t>
            </a:r>
            <a:r>
              <a:rPr lang="en-US" altLang="zh-CN" b="1" dirty="0" smtClean="0">
                <a:latin typeface="+mn-lt"/>
              </a:rPr>
              <a:t>two </a:t>
            </a:r>
            <a:r>
              <a:rPr lang="en-US" altLang="zh-CN" b="1" dirty="0">
                <a:latin typeface="+mn-lt"/>
              </a:rPr>
              <a:t>k</a:t>
            </a:r>
            <a:r>
              <a:rPr lang="en-US" altLang="zh-CN" b="1" dirty="0" smtClean="0">
                <a:latin typeface="+mn-lt"/>
              </a:rPr>
              <a:t>inds of features </a:t>
            </a:r>
            <a:r>
              <a:rPr lang="en-US" altLang="zh-CN" b="1" dirty="0" smtClean="0">
                <a:latin typeface="+mn-lt"/>
              </a:rPr>
              <a:t>as </a:t>
            </a:r>
            <a:r>
              <a:rPr lang="en-US" altLang="zh-CN" b="1" dirty="0" smtClean="0">
                <a:latin typeface="+mn-lt"/>
              </a:rPr>
              <a:t>two distinct views </a:t>
            </a:r>
            <a:r>
              <a:rPr lang="en-US" altLang="zh-CN" b="1" dirty="0" smtClean="0">
                <a:latin typeface="+mn-lt"/>
              </a:rPr>
              <a:t>of a sentence pair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 smtClean="0">
                <a:latin typeface="+mn-lt"/>
              </a:rPr>
              <a:t>In each of the generative and inference model </a:t>
            </a:r>
            <a:r>
              <a:rPr lang="en-US" altLang="zh-CN" b="1" dirty="0" smtClean="0">
                <a:latin typeface="+mn-lt"/>
              </a:rPr>
              <a:t>of a VAE, we adopt a matching model on one of the two views </a:t>
            </a:r>
            <a:endParaRPr lang="en-US" altLang="zh-CN" b="1" dirty="0" smtClean="0"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US" altLang="zh-CN" b="1" dirty="0" smtClean="0">
                <a:latin typeface="+mn-lt"/>
              </a:rPr>
              <a:t>Dual-View </a:t>
            </a:r>
            <a:r>
              <a:rPr lang="en-US" altLang="zh-CN" b="1" dirty="0" err="1" smtClean="0">
                <a:latin typeface="+mn-lt"/>
              </a:rPr>
              <a:t>Variational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 err="1" smtClean="0">
                <a:latin typeface="+mn-lt"/>
              </a:rPr>
              <a:t>Autoencoder</a:t>
            </a:r>
            <a:r>
              <a:rPr lang="en-US" altLang="zh-CN" b="1" dirty="0" smtClean="0">
                <a:latin typeface="+mn-lt"/>
              </a:rPr>
              <a:t> (DV-VAE)</a:t>
            </a:r>
          </a:p>
          <a:p>
            <a:pPr marL="342900" indent="-342900">
              <a:lnSpc>
                <a:spcPct val="100000"/>
              </a:lnSpc>
            </a:pPr>
            <a:endParaRPr lang="en-US" altLang="zh-CN" sz="2400" b="1" dirty="0" smtClean="0">
              <a:solidFill>
                <a:srgbClr val="0200D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b="1" dirty="0" smtClean="0">
              <a:solidFill>
                <a:srgbClr val="0200D1"/>
              </a:solidFill>
              <a:latin typeface="+mn-lt"/>
            </a:endParaRPr>
          </a:p>
          <a:p>
            <a:pPr marL="228600" lvl="1" indent="-360000">
              <a:spcBef>
                <a:spcPts val="1000"/>
              </a:spcBef>
              <a:buSzPct val="80000"/>
              <a:buFont typeface="Wingdings" pitchFamily="2" charset="2"/>
              <a:buChar char="Ø"/>
            </a:pPr>
            <a:endParaRPr lang="en-US" altLang="zh-CN" sz="2400" baseline="30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251" y="27297"/>
            <a:ext cx="8623495" cy="859808"/>
          </a:xfrm>
        </p:spPr>
        <p:txBody>
          <a:bodyPr>
            <a:normAutofit fontScale="90000"/>
          </a:bodyPr>
          <a:lstStyle/>
          <a:p>
            <a:r>
              <a:rPr lang="en-US" altLang="zh-CN" sz="27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Introduction</a:t>
            </a:r>
            <a:r>
              <a:rPr lang="en-US" altLang="zh-CN" sz="2700" dirty="0" smtClean="0">
                <a:latin typeface="+mn-lt"/>
              </a:rPr>
              <a:t/>
            </a:r>
            <a:br>
              <a:rPr lang="en-US" altLang="zh-CN" sz="2700" dirty="0" smtClean="0">
                <a:latin typeface="+mn-lt"/>
              </a:rPr>
            </a:br>
            <a:r>
              <a:rPr lang="en-US" altLang="zh-CN" dirty="0" smtClean="0">
                <a:latin typeface="+mn-lt"/>
              </a:rPr>
              <a:t>Motivations</a:t>
            </a:r>
            <a:endParaRPr lang="zh-CN" altLang="en-US" sz="3100" dirty="0">
              <a:latin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20182" y="5791061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6"/>
          <p:cNvSpPr txBox="1"/>
          <p:nvPr/>
        </p:nvSpPr>
        <p:spPr>
          <a:xfrm>
            <a:off x="0" y="5791061"/>
            <a:ext cx="8683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Dinghan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Shen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Yizhe</a:t>
            </a:r>
            <a:r>
              <a:rPr lang="en-US" altLang="zh-CN" sz="1600" dirty="0"/>
              <a:t> Zhang, </a:t>
            </a:r>
            <a:r>
              <a:rPr lang="en-US" altLang="zh-CN" sz="1600" dirty="0" smtClean="0"/>
              <a:t>Ricardo </a:t>
            </a:r>
            <a:r>
              <a:rPr lang="en-US" altLang="zh-CN" sz="1600" dirty="0" err="1" smtClean="0"/>
              <a:t>Henao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Qinliang</a:t>
            </a:r>
            <a:r>
              <a:rPr lang="en-US" altLang="zh-CN" sz="1600" dirty="0"/>
              <a:t> Su, and Lawrence </a:t>
            </a:r>
            <a:r>
              <a:rPr lang="en-US" altLang="zh-CN" sz="1600" dirty="0" err="1"/>
              <a:t>Carin</a:t>
            </a:r>
            <a:r>
              <a:rPr lang="en-US" altLang="zh-CN" sz="1600" dirty="0"/>
              <a:t>. </a:t>
            </a:r>
            <a:r>
              <a:rPr lang="en-US" altLang="zh-CN" sz="1600" dirty="0" err="1" smtClean="0"/>
              <a:t>Deconvolutional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latent-variable model for </a:t>
            </a:r>
            <a:r>
              <a:rPr lang="en-US" altLang="zh-CN" sz="1600" dirty="0"/>
              <a:t>text sequence matching. </a:t>
            </a:r>
            <a:r>
              <a:rPr lang="en-US" altLang="zh-CN" sz="1600" dirty="0" smtClean="0"/>
              <a:t>In </a:t>
            </a:r>
            <a:r>
              <a:rPr lang="en-US" altLang="zh-CN" sz="1600" i="1" dirty="0" smtClean="0"/>
              <a:t>AAAI</a:t>
            </a:r>
            <a:r>
              <a:rPr lang="en-US" altLang="zh-CN" sz="1600" dirty="0" smtClean="0"/>
              <a:t>, </a:t>
            </a:r>
            <a:r>
              <a:rPr lang="en-US" altLang="zh-CN" sz="1600" dirty="0"/>
              <a:t>2018</a:t>
            </a:r>
            <a:r>
              <a:rPr lang="en-US" altLang="zh-CN" sz="1600" dirty="0" smtClean="0"/>
              <a:t>.</a:t>
            </a:r>
          </a:p>
          <a:p>
            <a:r>
              <a:rPr lang="nb-NO" altLang="zh-CN" sz="1600" dirty="0"/>
              <a:t>Samuel R. Bowman, Luke </a:t>
            </a:r>
            <a:r>
              <a:rPr lang="nb-NO" altLang="zh-CN" sz="1600" dirty="0" smtClean="0"/>
              <a:t>Vilnis, </a:t>
            </a:r>
            <a:r>
              <a:rPr lang="en-US" altLang="zh-CN" sz="1600" dirty="0" err="1" smtClean="0"/>
              <a:t>Oriol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Vinyals</a:t>
            </a:r>
            <a:r>
              <a:rPr lang="en-US" altLang="zh-CN" sz="1600" dirty="0"/>
              <a:t>, Andrew M. Dai, </a:t>
            </a:r>
            <a:r>
              <a:rPr lang="en-US" altLang="zh-CN" sz="1600" dirty="0" err="1"/>
              <a:t>Rafal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J´ozefowicz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and </a:t>
            </a:r>
            <a:r>
              <a:rPr lang="en-US" altLang="zh-CN" sz="1600" dirty="0" err="1" smtClean="0"/>
              <a:t>Samy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Bengio</a:t>
            </a:r>
            <a:r>
              <a:rPr lang="en-US" altLang="zh-CN" sz="1600" dirty="0"/>
              <a:t>. Generating sentences from a </a:t>
            </a:r>
            <a:r>
              <a:rPr lang="en-US" altLang="zh-CN" sz="1600" dirty="0" smtClean="0"/>
              <a:t>continuous space</a:t>
            </a:r>
            <a:r>
              <a:rPr lang="en-US" altLang="zh-CN" sz="1600" dirty="0"/>
              <a:t>. In </a:t>
            </a:r>
            <a:r>
              <a:rPr lang="en-US" altLang="zh-CN" sz="1600" i="1" dirty="0" err="1"/>
              <a:t>CoNLL</a:t>
            </a:r>
            <a:r>
              <a:rPr lang="en-US" altLang="zh-CN" sz="1600" dirty="0" smtClean="0"/>
              <a:t>, </a:t>
            </a:r>
            <a:r>
              <a:rPr lang="en-US" altLang="zh-CN" sz="1600" dirty="0"/>
              <a:t>2016.</a:t>
            </a:r>
            <a:endParaRPr lang="zh-CN" altLang="en-US" sz="1600" dirty="0"/>
          </a:p>
        </p:txBody>
      </p:sp>
      <p:sp>
        <p:nvSpPr>
          <p:cNvPr id="11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6</a:t>
            </a:fld>
            <a:endParaRPr lang="zh-CN" altLang="en-US" sz="18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923729" y="2701976"/>
            <a:ext cx="3384646" cy="646332"/>
            <a:chOff x="5472748" y="2988855"/>
            <a:chExt cx="3384646" cy="646332"/>
          </a:xfrm>
        </p:grpSpPr>
        <p:sp>
          <p:nvSpPr>
            <p:cNvPr id="4" name="矩形标注 3"/>
            <p:cNvSpPr/>
            <p:nvPr/>
          </p:nvSpPr>
          <p:spPr>
            <a:xfrm rot="10800000">
              <a:off x="5472749" y="2988857"/>
              <a:ext cx="3384645" cy="646330"/>
            </a:xfrm>
            <a:prstGeom prst="wedgeRectCallout">
              <a:avLst>
                <a:gd name="adj1" fmla="val 70187"/>
                <a:gd name="adj2" fmla="val 7861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72748" y="2988855"/>
              <a:ext cx="3384645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have been proved to be important in the supervised case 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897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960"/>
    </mc:Choice>
    <mc:Fallback>
      <p:transition spd="slow" advTm="8696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9151" y="883579"/>
            <a:ext cx="8637563" cy="577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Dual-View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+mn-lt"/>
              </a:rPr>
              <a:t>Variational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+mn-lt"/>
              </a:rPr>
              <a:t>Autoencoder</a:t>
            </a:r>
            <a:endParaRPr lang="en-US" altLang="zh-CN" sz="2800" b="1" dirty="0" smtClean="0">
              <a:solidFill>
                <a:srgbClr val="FF0000"/>
              </a:solidFill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</a:rPr>
              <a:t>Model Architecture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latin typeface="+mn-lt"/>
              </a:rPr>
              <a:t>Objective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latin typeface="+mn-lt"/>
              </a:rPr>
              <a:t>Model Implementation</a:t>
            </a:r>
            <a:endParaRPr lang="en-US" altLang="zh-CN" sz="2400" b="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Implicit Co-Training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latin typeface="+mn-lt"/>
              </a:rPr>
              <a:t>Experiments</a:t>
            </a:r>
            <a:endParaRPr lang="en-US" altLang="zh-CN" sz="2800" b="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800" b="1" dirty="0">
                <a:latin typeface="+mn-lt"/>
              </a:rPr>
              <a:t>Summary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7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80082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41"/>
    </mc:Choice>
    <mc:Fallback>
      <p:transition spd="slow" advTm="454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Dual-View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Variational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Autoencoder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latin typeface="+mn-lt"/>
              </a:rPr>
              <a:t>Model Architecture - Probabilistic Graphical Model</a:t>
            </a:r>
            <a:endParaRPr lang="zh-CN" altLang="en-US" sz="28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640239"/>
            <a:ext cx="8980227" cy="169232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x</a:t>
            </a:r>
            <a:r>
              <a:rPr lang="en-US" altLang="zh-CN" sz="2400" b="1" baseline="-25000" dirty="0" smtClean="0">
                <a:solidFill>
                  <a:srgbClr val="0200D1"/>
                </a:solidFill>
                <a:latin typeface="+mn-lt"/>
              </a:rPr>
              <a:t>1</a:t>
            </a: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, x</a:t>
            </a:r>
            <a:r>
              <a:rPr lang="en-US" altLang="zh-CN" sz="2400" b="1" baseline="-25000" dirty="0" smtClean="0">
                <a:solidFill>
                  <a:srgbClr val="0200D1"/>
                </a:solidFill>
                <a:latin typeface="+mn-lt"/>
              </a:rPr>
              <a:t>2</a:t>
            </a: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 </a:t>
            </a:r>
            <a:r>
              <a:rPr lang="en-US" altLang="zh-CN" sz="2400" b="1" dirty="0" smtClean="0">
                <a:latin typeface="+mn-lt"/>
              </a:rPr>
              <a:t>are two 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</a:rPr>
              <a:t>sentences</a:t>
            </a:r>
            <a:endParaRPr lang="en-US" altLang="zh-CN" sz="2400" b="1" dirty="0" smtClean="0">
              <a:latin typeface="+mn-lt"/>
            </a:endParaRPr>
          </a:p>
          <a:p>
            <a:pPr marL="457200" indent="-457200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z</a:t>
            </a:r>
            <a:r>
              <a:rPr lang="en-US" altLang="zh-CN" sz="2400" b="1" baseline="-25000" dirty="0" smtClean="0">
                <a:solidFill>
                  <a:srgbClr val="0200D1"/>
                </a:solidFill>
                <a:latin typeface="+mn-lt"/>
              </a:rPr>
              <a:t>1</a:t>
            </a: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, z</a:t>
            </a:r>
            <a:r>
              <a:rPr lang="en-US" altLang="zh-CN" sz="2400" b="1" baseline="-25000" dirty="0" smtClean="0">
                <a:solidFill>
                  <a:srgbClr val="0200D1"/>
                </a:solidFill>
                <a:latin typeface="+mn-lt"/>
              </a:rPr>
              <a:t>2</a:t>
            </a: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 </a:t>
            </a:r>
            <a:r>
              <a:rPr lang="en-US" altLang="zh-CN" sz="2400" b="1" dirty="0" smtClean="0">
                <a:latin typeface="+mn-lt"/>
              </a:rPr>
              <a:t>are two 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</a:rPr>
              <a:t>latent variables </a:t>
            </a:r>
            <a:r>
              <a:rPr lang="en-US" altLang="zh-CN" sz="2400" b="1" dirty="0" smtClean="0">
                <a:latin typeface="+mn-lt"/>
              </a:rPr>
              <a:t>used to generate x</a:t>
            </a:r>
            <a:r>
              <a:rPr lang="en-US" altLang="zh-CN" sz="2400" b="1" baseline="-25000" dirty="0" smtClean="0">
                <a:latin typeface="+mn-lt"/>
              </a:rPr>
              <a:t>1</a:t>
            </a:r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dirty="0" smtClean="0">
                <a:latin typeface="+mn-lt"/>
              </a:rPr>
              <a:t>and x</a:t>
            </a:r>
            <a:r>
              <a:rPr lang="en-US" altLang="zh-CN" sz="2400" b="1" baseline="-25000" dirty="0" smtClean="0">
                <a:latin typeface="+mn-lt"/>
              </a:rPr>
              <a:t>2</a:t>
            </a:r>
            <a:endParaRPr lang="en-US" altLang="zh-CN" sz="2400" b="1" dirty="0">
              <a:latin typeface="+mn-lt"/>
            </a:endParaRPr>
          </a:p>
          <a:p>
            <a:pPr marL="457200" indent="-457200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y </a:t>
            </a:r>
            <a:r>
              <a:rPr lang="en-US" altLang="zh-CN" sz="2400" b="1" dirty="0" smtClean="0">
                <a:latin typeface="+mn-lt"/>
              </a:rPr>
              <a:t>is the 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</a:rPr>
              <a:t>matching degree </a:t>
            </a:r>
            <a:r>
              <a:rPr lang="en-US" altLang="zh-CN" sz="2400" b="1" dirty="0" smtClean="0">
                <a:latin typeface="+mn-lt"/>
              </a:rPr>
              <a:t>(discrete value, classification problem)</a:t>
            </a:r>
          </a:p>
          <a:p>
            <a:pPr marL="228600" lvl="1" indent="-360000">
              <a:spcBef>
                <a:spcPts val="1000"/>
              </a:spcBef>
              <a:buSzPct val="80000"/>
              <a:buFont typeface="Wingdings" pitchFamily="2" charset="2"/>
              <a:buChar char="Ø"/>
            </a:pPr>
            <a:endParaRPr lang="en-US" altLang="zh-CN" sz="2400" baseline="30000" dirty="0"/>
          </a:p>
        </p:txBody>
      </p:sp>
      <p:pic>
        <p:nvPicPr>
          <p:cNvPr id="4098" name="Picture 2" descr="E:\ShortTextSimilarity\CR\slides\PGM_v2_cr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58" y="1119117"/>
            <a:ext cx="6612804" cy="313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z="1800" smtClean="0"/>
              <a:pPr/>
              <a:t>8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0633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60"/>
    </mc:Choice>
    <mc:Fallback>
      <p:transition spd="slow" advTm="2326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51" y="0"/>
            <a:ext cx="8623495" cy="88357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Dual-View Variational Autoencoder</a:t>
            </a:r>
            <a:r>
              <a:rPr lang="en-US" altLang="zh-CN" sz="2400" dirty="0" smtClean="0">
                <a:latin typeface="+mn-lt"/>
              </a:rPr>
              <a:t/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800" dirty="0" smtClean="0">
                <a:latin typeface="+mn-lt"/>
              </a:rPr>
              <a:t>Model Architecture - Generative &amp; Inference Model</a:t>
            </a:r>
            <a:endParaRPr lang="zh-CN" altLang="en-US" sz="2800" dirty="0">
              <a:latin typeface="+mn-lt"/>
            </a:endParaRPr>
          </a:p>
        </p:txBody>
      </p:sp>
      <p:pic>
        <p:nvPicPr>
          <p:cNvPr id="4098" name="Picture 2" descr="E:\ShortTextSimilarity\CR\slides\PGM_v2_cr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487" y="928048"/>
            <a:ext cx="4124979" cy="195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4383" y="2517618"/>
            <a:ext cx="4030071" cy="504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200D1"/>
                </a:solidFill>
                <a:latin typeface="+mn-lt"/>
              </a:rPr>
              <a:t>G</a:t>
            </a: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enerative </a:t>
            </a:r>
            <a:r>
              <a:rPr lang="en-US" altLang="zh-CN" sz="2400" b="1" dirty="0">
                <a:solidFill>
                  <a:srgbClr val="0200D1"/>
                </a:solidFill>
                <a:latin typeface="+mn-lt"/>
              </a:rPr>
              <a:t>M</a:t>
            </a:r>
            <a:r>
              <a:rPr lang="en-US" altLang="zh-CN" sz="2400" b="1" dirty="0" smtClean="0">
                <a:solidFill>
                  <a:srgbClr val="0200D1"/>
                </a:solidFill>
                <a:latin typeface="+mn-lt"/>
              </a:rPr>
              <a:t>odel </a:t>
            </a:r>
            <a:r>
              <a:rPr lang="en-US" altLang="zh-CN" sz="2400" b="1" dirty="0" smtClean="0">
                <a:latin typeface="+mn-lt"/>
              </a:rPr>
              <a:t>(solid lines):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85118" y="6642101"/>
            <a:ext cx="1150937" cy="215900"/>
          </a:xfrm>
        </p:spPr>
        <p:txBody>
          <a:bodyPr/>
          <a:lstStyle/>
          <a:p>
            <a:fld id="{8AE05F68-E77E-4CC6-A4E1-E451AEC73F84}" type="slidenum">
              <a:rPr lang="zh-CN" altLang="en-US" smtClean="0">
                <a:solidFill>
                  <a:prstClr val="white"/>
                </a:solidFill>
              </a:rPr>
              <a:pPr/>
              <a:t>9</a:t>
            </a:fld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86135" y="2886682"/>
            <a:ext cx="7962331" cy="1516035"/>
            <a:chOff x="859809" y="3676807"/>
            <a:chExt cx="7962331" cy="1516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859809" y="3676807"/>
                  <a:ext cx="7308377" cy="4341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)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)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809" y="3676807"/>
                  <a:ext cx="7308377" cy="43415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7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/>
            <p:cNvCxnSpPr/>
            <p:nvPr/>
          </p:nvCxnSpPr>
          <p:spPr bwMode="auto">
            <a:xfrm>
              <a:off x="3998793" y="4110965"/>
              <a:ext cx="996288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auto">
            <a:xfrm>
              <a:off x="5625151" y="4110965"/>
              <a:ext cx="996288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203242" y="4638844"/>
              <a:ext cx="1109450" cy="4001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decoder</a:t>
              </a:r>
              <a:endParaRPr lang="zh-CN" altLang="en-US" sz="2000" b="1" dirty="0"/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 flipH="1">
              <a:off x="3998793" y="4113110"/>
              <a:ext cx="498144" cy="52573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4280847" y="4133161"/>
              <a:ext cx="1842448" cy="53453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95081" y="4484956"/>
              <a:ext cx="3827059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embedding matcher</a:t>
              </a:r>
            </a:p>
            <a:p>
              <a:r>
                <a:rPr lang="en-US" altLang="zh-CN" sz="2000" b="1" dirty="0" smtClean="0"/>
                <a:t>(sentence encoding-based model)</a:t>
              </a:r>
              <a:endParaRPr lang="zh-CN" altLang="en-US" sz="2000" b="1" dirty="0"/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>
              <a:off x="6711285" y="4113110"/>
              <a:ext cx="1274929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 bwMode="auto">
            <a:xfrm>
              <a:off x="7484663" y="4113110"/>
              <a:ext cx="0" cy="37184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569792" y="4199766"/>
            <a:ext cx="4285968" cy="50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200" b="1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800">
                <a:solidFill>
                  <a:schemeClr val="tx1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dirty="0">
                <a:solidFill>
                  <a:srgbClr val="0200D1"/>
                </a:solidFill>
              </a:rPr>
              <a:t>I</a:t>
            </a:r>
            <a:r>
              <a:rPr lang="en-US" altLang="zh-CN" b="1" dirty="0" smtClean="0">
                <a:solidFill>
                  <a:srgbClr val="0200D1"/>
                </a:solidFill>
              </a:rPr>
              <a:t>nference </a:t>
            </a:r>
            <a:r>
              <a:rPr lang="en-US" altLang="zh-CN" b="1" dirty="0">
                <a:solidFill>
                  <a:srgbClr val="0200D1"/>
                </a:solidFill>
              </a:rPr>
              <a:t>M</a:t>
            </a:r>
            <a:r>
              <a:rPr lang="en-US" altLang="zh-CN" b="1" dirty="0" smtClean="0">
                <a:solidFill>
                  <a:srgbClr val="0200D1"/>
                </a:solidFill>
              </a:rPr>
              <a:t>odel </a:t>
            </a:r>
            <a:r>
              <a:rPr lang="en-US" altLang="zh-CN" b="1" dirty="0" smtClean="0"/>
              <a:t>(dashed lines):</a:t>
            </a:r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 bwMode="auto">
          <a:xfrm>
            <a:off x="313899" y="2639512"/>
            <a:ext cx="303656" cy="2065221"/>
          </a:xfrm>
          <a:prstGeom prst="leftBrac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灯片编号占位符 3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A0E8F2-D4F6-47F1-B405-FD5164D3112D}" type="slidenum">
              <a:rPr lang="zh-CN" altLang="en-US" sz="1800" smtClean="0"/>
              <a:pPr/>
              <a:t>9</a:t>
            </a:fld>
            <a:endParaRPr lang="zh-CN" altLang="en-US" sz="18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503242" y="5337682"/>
            <a:ext cx="6683421" cy="1363578"/>
            <a:chOff x="1013916" y="4998554"/>
            <a:chExt cx="6683421" cy="1363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1013916" y="4998554"/>
                  <a:ext cx="6168788" cy="4692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zh-CN" sz="2000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916" y="4998554"/>
                  <a:ext cx="6168788" cy="46923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连接符 21"/>
            <p:cNvCxnSpPr/>
            <p:nvPr/>
          </p:nvCxnSpPr>
          <p:spPr bwMode="auto">
            <a:xfrm>
              <a:off x="4858034" y="5467785"/>
              <a:ext cx="996288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 bwMode="auto">
            <a:xfrm>
              <a:off x="5983974" y="5467785"/>
              <a:ext cx="996288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 bwMode="auto">
            <a:xfrm>
              <a:off x="6475863" y="5467785"/>
              <a:ext cx="389529" cy="35980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604946" y="5867469"/>
              <a:ext cx="1092391" cy="4001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encoder</a:t>
              </a:r>
              <a:endParaRPr lang="zh-CN" altLang="en-US" sz="2000" b="1" dirty="0"/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>
              <a:off x="5356178" y="5467785"/>
              <a:ext cx="1279478" cy="37292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705970" y="5654246"/>
              <a:ext cx="3753134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interaction matcher</a:t>
              </a:r>
            </a:p>
            <a:p>
              <a:r>
                <a:rPr lang="en-US" altLang="zh-CN" sz="2000" b="1" dirty="0" smtClean="0"/>
                <a:t>(sentence pair interaction model)</a:t>
              </a:r>
              <a:endParaRPr lang="zh-CN" altLang="en-US" sz="2000" b="1" dirty="0"/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3463689" y="5473780"/>
              <a:ext cx="1274929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 bwMode="auto">
            <a:xfrm flipH="1">
              <a:off x="3965244" y="5455748"/>
              <a:ext cx="1" cy="19849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141341" y="4721119"/>
                <a:ext cx="5623341" cy="427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20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41" y="4721119"/>
                <a:ext cx="5623341" cy="427425"/>
              </a:xfrm>
              <a:prstGeom prst="rect">
                <a:avLst/>
              </a:prstGeom>
              <a:blipFill rotWithShape="1">
                <a:blip r:embed="rId11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179071" y="4723676"/>
            <a:ext cx="179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(labeled case)</a:t>
            </a:r>
            <a:endParaRPr lang="zh-CN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305503" y="5172187"/>
            <a:ext cx="207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(unlabeled case)</a:t>
            </a:r>
            <a:endParaRPr lang="zh-CN" altLang="en-US" sz="2000" b="1" dirty="0"/>
          </a:p>
        </p:txBody>
      </p:sp>
      <p:sp>
        <p:nvSpPr>
          <p:cNvPr id="33" name="左大括号 32"/>
          <p:cNvSpPr/>
          <p:nvPr/>
        </p:nvSpPr>
        <p:spPr bwMode="auto">
          <a:xfrm>
            <a:off x="1402229" y="4691184"/>
            <a:ext cx="301360" cy="1046608"/>
          </a:xfrm>
          <a:prstGeom prst="leftBrac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6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577"/>
    </mc:Choice>
    <mc:Fallback>
      <p:transition spd="slow" advTm="7357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1983</Words>
  <Application>Microsoft Office PowerPoint</Application>
  <PresentationFormat>全屏显示(4:3)</PresentationFormat>
  <Paragraphs>522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Arial Unicode MS</vt:lpstr>
      <vt:lpstr>黑体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Dual-View Variational Autoencoders  for Semi-Supervised Text Matching</vt:lpstr>
      <vt:lpstr>Outline</vt:lpstr>
      <vt:lpstr>Outline</vt:lpstr>
      <vt:lpstr>Introduction</vt:lpstr>
      <vt:lpstr>Introduction Two categories of supervised matching models [Lan and Xu, 2018]</vt:lpstr>
      <vt:lpstr>Introduction Motivations</vt:lpstr>
      <vt:lpstr>Outline</vt:lpstr>
      <vt:lpstr>Dual-View Variational Autoencoder  Model Architecture - Probabilistic Graphical Model</vt:lpstr>
      <vt:lpstr>Dual-View Variational Autoencoder Model Architecture - Generative &amp; Inference Model</vt:lpstr>
      <vt:lpstr>Outline</vt:lpstr>
      <vt:lpstr>Dual-View Variational Autoencoder Objective (variational lower bounds)</vt:lpstr>
      <vt:lpstr>Outline</vt:lpstr>
      <vt:lpstr>Dual-View Variational Autoencoder Model Implementation</vt:lpstr>
      <vt:lpstr>Dual-View Variational Autoencoder Model Implementation</vt:lpstr>
      <vt:lpstr>Outline</vt:lpstr>
      <vt:lpstr>Implicit Co-Training How the two matchers are simultaneously trained in DV-VAE?</vt:lpstr>
      <vt:lpstr>Outline</vt:lpstr>
      <vt:lpstr>Experiments Experimental Setup</vt:lpstr>
      <vt:lpstr>Experiments Matching accuracy on SNLI (in %)</vt:lpstr>
      <vt:lpstr>Experiments Model Visualization</vt:lpstr>
      <vt:lpstr>Outline</vt:lpstr>
      <vt:lpstr>Summary</vt:lpstr>
      <vt:lpstr>PowerPoint 演示文稿</vt:lpstr>
      <vt:lpstr>PowerPoint 演示文稿</vt:lpstr>
      <vt:lpstr>Dual-View Variational Autoencoder Model Architecture - Generative Model</vt:lpstr>
      <vt:lpstr>Dual-View Variational Autoencoder Model Architecture - Inference Model</vt:lpstr>
      <vt:lpstr>Dual-View Variational Autoencoder Model Architecture - Inference Model</vt:lpstr>
      <vt:lpstr>PowerPoint 演示文稿</vt:lpstr>
      <vt:lpstr>Dual-View Variational Autoencoder Objective (variational lower bounds)</vt:lpstr>
      <vt:lpstr>Dual-View Variational Autoencoder Objective (variational lower bounds)</vt:lpstr>
      <vt:lpstr>PowerPoint 演示文稿</vt:lpstr>
      <vt:lpstr>Implicit Co-Training How the two matchers are simultaneously trained in DV-VAE?</vt:lpstr>
      <vt:lpstr>Implicit Co-Training How the two matchers are simultaneously trained in DV-VAE?</vt:lpstr>
      <vt:lpstr>Implicit Co-Training How the two matchers are simultaneously trained in DV-VAE?</vt:lpstr>
      <vt:lpstr>Implicit Co-Training Implicit Co-Training:</vt:lpstr>
      <vt:lpstr>PowerPoint 演示文稿</vt:lpstr>
      <vt:lpstr>Experiments Matching accuracy on Quora (in %)</vt:lpstr>
      <vt:lpstr>Experiments Matching accuracy on CQA (in %)</vt:lpstr>
      <vt:lpstr>Experiments Distribution of the Reward Signal D(x_1,x_2,y)</vt:lpstr>
      <vt:lpstr>Experiments Generating labeled sentence pairs from DV-VAE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2018-04-25T14:43:35Z</dcterms:created>
  <dcterms:modified xsi:type="dcterms:W3CDTF">2019-08-13T04:49:02Z</dcterms:modified>
</cp:coreProperties>
</file>