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582" r:id="rId3"/>
    <p:sldId id="583" r:id="rId4"/>
    <p:sldId id="586" r:id="rId5"/>
    <p:sldId id="584" r:id="rId6"/>
    <p:sldId id="585" r:id="rId7"/>
    <p:sldId id="588" r:id="rId8"/>
    <p:sldId id="589" r:id="rId9"/>
    <p:sldId id="590" r:id="rId10"/>
    <p:sldId id="591" r:id="rId11"/>
    <p:sldId id="601" r:id="rId12"/>
    <p:sldId id="604" r:id="rId13"/>
    <p:sldId id="603" r:id="rId14"/>
    <p:sldId id="592" r:id="rId15"/>
    <p:sldId id="605" r:id="rId16"/>
    <p:sldId id="596" r:id="rId17"/>
    <p:sldId id="597" r:id="rId18"/>
    <p:sldId id="609" r:id="rId19"/>
    <p:sldId id="607" r:id="rId20"/>
    <p:sldId id="606" r:id="rId21"/>
    <p:sldId id="608" r:id="rId22"/>
    <p:sldId id="598" r:id="rId23"/>
    <p:sldId id="60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CC"/>
    <a:srgbClr val="3366CC"/>
    <a:srgbClr val="FF0000"/>
    <a:srgbClr val="FFFF66"/>
    <a:srgbClr val="EAEAEA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6811" autoAdjust="0"/>
    <p:restoredTop sz="86471" autoAdjust="0"/>
  </p:normalViewPr>
  <p:slideViewPr>
    <p:cSldViewPr>
      <p:cViewPr varScale="1">
        <p:scale>
          <a:sx n="90" d="100"/>
          <a:sy n="90" d="100"/>
        </p:scale>
        <p:origin x="-8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2012-08-30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sfc-logo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643938" y="0"/>
            <a:ext cx="500062" cy="369888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2012-08-30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wmf"/><Relationship Id="rId7" Type="http://schemas.openxmlformats.org/officeDocument/2006/relationships/image" Target="../media/image10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451375"/>
            <a:ext cx="8352928" cy="7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400" b="1" dirty="0" err="1" smtClean="0">
                <a:solidFill>
                  <a:srgbClr val="000099"/>
                </a:solidFill>
                <a:ea typeface="楷体_GB2312" pitchFamily="49" charset="-122"/>
              </a:rPr>
              <a:t>Shuai</a:t>
            </a:r>
            <a:r>
              <a:rPr lang="en-US" altLang="zh-CN" sz="2400" b="1" dirty="0" smtClean="0">
                <a:solidFill>
                  <a:srgbClr val="000099"/>
                </a:solidFill>
                <a:ea typeface="楷体_GB2312" pitchFamily="49" charset="-122"/>
              </a:rPr>
              <a:t> Ma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Yang Cao,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Wenfei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 Fan,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Jinpeng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Huai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Tianyu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Wo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17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4000" b="1" dirty="0" smtClean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Capturing Topology in Graph Pattern Matching</a:t>
            </a:r>
            <a:endParaRPr lang="zh-CN" altLang="en-US" sz="4000" b="1" dirty="0">
              <a:solidFill>
                <a:srgbClr val="000099"/>
              </a:solidFill>
              <a:latin typeface="NewCenturySchlbk" pitchFamily="18" charset="0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28664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5373216"/>
            <a:ext cx="4427099" cy="914400"/>
          </a:xfrm>
          <a:prstGeom prst="rect">
            <a:avLst/>
          </a:prstGeom>
        </p:spPr>
      </p:pic>
      <p:pic>
        <p:nvPicPr>
          <p:cNvPr id="6" name="Picture 4" descr="cres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5367215"/>
            <a:ext cx="936104" cy="1014113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230666" y="5651956"/>
            <a:ext cx="2805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University of Edinburgh 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251520" y="6237312"/>
            <a:ext cx="871296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simulation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preserves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more topology structures! </a:t>
            </a:r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752" cy="796908"/>
          </a:xfrm>
        </p:spPr>
        <p:txBody>
          <a:bodyPr/>
          <a:lstStyle/>
          <a:p>
            <a:r>
              <a:rPr lang="en-US" altLang="zh-CN" sz="3600" dirty="0" smtClean="0"/>
              <a:t>Properties of Strong Simulation</a:t>
            </a:r>
            <a:endParaRPr lang="zh-CN" altLang="en-US" sz="3600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65950" y="6448251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8032" y="98072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Connectivity: Connected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pattern graphs 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match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disconnected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r>
              <a:rPr lang="en-US" altLang="zh-CN" sz="2000" dirty="0" err="1" smtClean="0">
                <a:solidFill>
                  <a:srgbClr val="3366CC"/>
                </a:solidFill>
                <a:sym typeface="Wingdings" pitchFamily="2" charset="2"/>
              </a:rPr>
              <a:t>subgraphs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457200" y="1600201"/>
            <a:ext cx="3898776" cy="16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sz="2000" dirty="0" smtClean="0"/>
              <a:t>S(</a:t>
            </a:r>
            <a:r>
              <a:rPr lang="pt-BR" altLang="zh-CN" sz="2000" i="1" dirty="0" smtClean="0"/>
              <a:t>HR</a:t>
            </a:r>
            <a:r>
              <a:rPr lang="pt-BR" altLang="zh-CN" sz="2000" dirty="0" smtClean="0"/>
              <a:t>) = {HR}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lang="pt-BR" sz="2000" i="1" dirty="0" smtClean="0">
                <a:latin typeface="+mn-lt"/>
                <a:ea typeface="+mn-ea"/>
              </a:rPr>
              <a:t>SE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{SE}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000" dirty="0" smtClean="0">
                <a:latin typeface="+mn-lt"/>
                <a:ea typeface="+mn-ea"/>
              </a:rPr>
              <a:t>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pt-BR" sz="2000" i="1" dirty="0" smtClean="0">
                <a:latin typeface="+mn-lt"/>
                <a:ea typeface="+mn-ea"/>
              </a:rPr>
              <a:t>Bio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{Bio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Bio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516654" y="1340768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164288" y="1383159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Gs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18290"/>
            <a:ext cx="3168352" cy="192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288032" y="3717032"/>
            <a:ext cx="8424936" cy="936104"/>
            <a:chOff x="288032" y="3717032"/>
            <a:chExt cx="8424936" cy="936104"/>
          </a:xfrm>
        </p:grpSpPr>
        <p:sp>
          <p:nvSpPr>
            <p:cNvPr id="27" name="TextBox 26"/>
            <p:cNvSpPr txBox="1"/>
            <p:nvPr/>
          </p:nvSpPr>
          <p:spPr>
            <a:xfrm>
              <a:off x="288032" y="3717032"/>
              <a:ext cx="8424936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ea typeface="黑体" pitchFamily="49" charset="-122"/>
                  <a:sym typeface="Wingdings" pitchFamily="2" charset="2"/>
                </a:rPr>
                <a:t>Cycles: Cyclic</a:t>
              </a:r>
              <a:r>
                <a:rPr lang="en-US" altLang="zh-CN" sz="2000" dirty="0" smtClean="0">
                  <a:ea typeface="黑体" pitchFamily="49" charset="-122"/>
                  <a:sym typeface="Wingdings" pitchFamily="2" charset="2"/>
                </a:rPr>
                <a:t> </a:t>
              </a:r>
              <a:r>
                <a:rPr lang="en-US" altLang="zh-CN" sz="2000" dirty="0" smtClean="0">
                  <a:solidFill>
                    <a:srgbClr val="0066CC"/>
                  </a:solidFill>
                  <a:ea typeface="黑体" pitchFamily="49" charset="-122"/>
                  <a:sym typeface="Wingdings" pitchFamily="2" charset="2"/>
                </a:rPr>
                <a:t>pattern graphs </a:t>
              </a:r>
              <a:r>
                <a:rPr lang="en-US" altLang="zh-CN" sz="2000" dirty="0" smtClean="0">
                  <a:ea typeface="黑体" pitchFamily="49" charset="-122"/>
                  <a:sym typeface="Wingdings" pitchFamily="2" charset="2"/>
                </a:rPr>
                <a:t>match </a:t>
              </a:r>
              <a:r>
                <a:rPr lang="en-US" altLang="zh-CN" sz="2000" dirty="0" smtClean="0">
                  <a:solidFill>
                    <a:srgbClr val="FF0000"/>
                  </a:solidFill>
                  <a:ea typeface="黑体" pitchFamily="49" charset="-122"/>
                  <a:sym typeface="Wingdings" pitchFamily="2" charset="2"/>
                </a:rPr>
                <a:t>tree</a:t>
              </a:r>
              <a:r>
                <a:rPr lang="en-US" altLang="zh-CN" sz="2000" dirty="0" smtClean="0">
                  <a:ea typeface="黑体" pitchFamily="49" charset="-122"/>
                  <a:sym typeface="Wingdings" pitchFamily="2" charset="2"/>
                </a:rPr>
                <a:t> </a:t>
              </a:r>
              <a:r>
                <a:rPr lang="en-US" altLang="zh-CN" sz="2000" dirty="0" err="1" smtClean="0">
                  <a:solidFill>
                    <a:srgbClr val="0066CC"/>
                  </a:solidFill>
                  <a:ea typeface="黑体" pitchFamily="49" charset="-122"/>
                  <a:sym typeface="Wingdings" pitchFamily="2" charset="2"/>
                </a:rPr>
                <a:t>subgraphs</a:t>
              </a:r>
              <a:endParaRPr lang="en-US" altLang="zh-CN" sz="2000" dirty="0" smtClean="0">
                <a:solidFill>
                  <a:srgbClr val="0066CC"/>
                </a:solidFill>
                <a:ea typeface="黑体" pitchFamily="49" charset="-122"/>
                <a:sym typeface="Wingdings" pitchFamily="2" charset="2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680520" y="4191471"/>
              <a:ext cx="1071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7429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Q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092280" y="4191471"/>
              <a:ext cx="1071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7429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Gs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2352" y="4301480"/>
            <a:ext cx="4562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/>
        </p:nvGrpSpPr>
        <p:grpSpPr>
          <a:xfrm>
            <a:off x="322232" y="4343871"/>
            <a:ext cx="8501122" cy="1848817"/>
            <a:chOff x="322232" y="4343871"/>
            <a:chExt cx="8501122" cy="1848817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 bwMode="auto">
            <a:xfrm>
              <a:off x="322232" y="4392488"/>
              <a:ext cx="8501122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 bwMode="auto">
            <a:xfrm>
              <a:off x="360040" y="4392488"/>
              <a:ext cx="3898776" cy="1684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pt-BR" altLang="zh-CN" sz="2000" dirty="0" smtClean="0"/>
                <a:t>S(</a:t>
              </a:r>
              <a:r>
                <a:rPr lang="pt-BR" altLang="zh-CN" sz="2000" i="1" dirty="0" smtClean="0"/>
                <a:t>HR</a:t>
              </a:r>
              <a:r>
                <a:rPr lang="pt-BR" altLang="zh-CN" sz="2000" dirty="0" smtClean="0"/>
                <a:t>) = {HR}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S(</a:t>
              </a:r>
              <a:r>
                <a:rPr lang="pt-BR" sz="2000" i="1" dirty="0" smtClean="0">
                  <a:latin typeface="+mn-lt"/>
                  <a:ea typeface="+mn-ea"/>
                </a:rPr>
                <a:t>SE</a:t>
              </a:r>
              <a:r>
                <a:rPr kumimoji="0" lang="pt-B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 = {SE}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pt-BR" sz="2000" dirty="0" smtClean="0">
                  <a:latin typeface="+mn-lt"/>
                  <a:ea typeface="+mn-ea"/>
                </a:rPr>
                <a:t>S</a:t>
              </a:r>
              <a:r>
                <a:rPr kumimoji="0" lang="pt-B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</a:t>
              </a:r>
              <a:r>
                <a:rPr lang="pt-BR" sz="2000" i="1" dirty="0" smtClean="0">
                  <a:latin typeface="+mn-lt"/>
                  <a:ea typeface="+mn-ea"/>
                </a:rPr>
                <a:t>Bio</a:t>
              </a:r>
              <a:r>
                <a:rPr kumimoji="0" lang="pt-B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 = {Bio</a:t>
              </a:r>
              <a:r>
                <a:rPr kumimoji="0" lang="pt-BR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r>
                <a:rPr kumimoji="0" lang="pt-B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, Bio</a:t>
              </a:r>
              <a:r>
                <a:rPr kumimoji="0" lang="pt-BR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r>
                <a:rPr kumimoji="0" lang="pt-B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4832920" y="4343871"/>
              <a:ext cx="1071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7429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Q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7244680" y="4343871"/>
              <a:ext cx="1071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7429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Gs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228184" y="2132856"/>
            <a:ext cx="792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6096" y="4869160"/>
            <a:ext cx="792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752" cy="796908"/>
          </a:xfrm>
        </p:spPr>
        <p:txBody>
          <a:bodyPr/>
          <a:lstStyle/>
          <a:p>
            <a:r>
              <a:rPr lang="en-US" altLang="zh-CN" sz="3600" dirty="0" smtClean="0"/>
              <a:t>Properties of Strong Simulation</a:t>
            </a:r>
            <a:endParaRPr lang="zh-CN" altLang="en-US" sz="3600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65950" y="6448251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980728"/>
            <a:ext cx="86044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Locality: 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 the diameter of matched 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r>
              <a:rPr lang="en-US" altLang="zh-CN" sz="2000" dirty="0" err="1" smtClean="0">
                <a:solidFill>
                  <a:srgbClr val="3366CC"/>
                </a:solidFill>
                <a:sym typeface="Wingdings" pitchFamily="2" charset="2"/>
              </a:rPr>
              <a:t>subgraphs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 is bounded by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2*</a:t>
            </a:r>
            <a:r>
              <a:rPr lang="en-US" altLang="zh-CN" sz="2000" dirty="0" err="1" smtClean="0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altLang="zh-CN" sz="2000" baseline="-25000" dirty="0" err="1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22232" y="4104456"/>
            <a:ext cx="85011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251520" y="5929883"/>
            <a:ext cx="871296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simulation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preserves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more topology structures! </a:t>
            </a:r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032" y="2422629"/>
            <a:ext cx="86044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Bounded matches: 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The number of matched </a:t>
            </a:r>
            <a:r>
              <a:rPr lang="en-US" altLang="zh-CN" sz="2000" dirty="0" err="1" smtClean="0">
                <a:solidFill>
                  <a:srgbClr val="3366CC"/>
                </a:solidFill>
                <a:sym typeface="Wingdings" pitchFamily="2" charset="2"/>
              </a:rPr>
              <a:t>subgraphs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 is bounded by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|V|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9969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finds at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most one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matched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err="1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may finds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exponential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number of matched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20" y="15567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does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have this property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err="1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does have this property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3933056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Bounded cycles: 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The length of cycles in matched </a:t>
            </a:r>
            <a:r>
              <a:rPr lang="en-US" altLang="zh-CN" sz="2000" dirty="0" err="1" smtClean="0">
                <a:solidFill>
                  <a:schemeClr val="tx1"/>
                </a:solidFill>
                <a:sym typeface="Wingdings" pitchFamily="2" charset="2"/>
              </a:rPr>
              <a:t>subgraphs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 is bounded by the ones in pattern graphs.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528" y="487090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 and strong simulation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does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have this property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dirty="0" err="1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does have this property!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1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752" cy="796908"/>
          </a:xfrm>
        </p:spPr>
        <p:txBody>
          <a:bodyPr/>
          <a:lstStyle/>
          <a:p>
            <a:r>
              <a:rPr lang="en-US" altLang="zh-CN" sz="3600" dirty="0" smtClean="0"/>
              <a:t>Properties of Strong Simulation</a:t>
            </a:r>
            <a:endParaRPr lang="zh-CN" altLang="en-US" sz="3600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65950" y="6453336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22232" y="4392488"/>
            <a:ext cx="85011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251520" y="5805264"/>
            <a:ext cx="871296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balance between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expressiveness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complexity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zh-CN" altLang="en-US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64452"/>
            <a:ext cx="889207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278964"/>
            <a:ext cx="5238655" cy="137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752" cy="796908"/>
          </a:xfrm>
        </p:spPr>
        <p:txBody>
          <a:bodyPr/>
          <a:lstStyle/>
          <a:p>
            <a:r>
              <a:rPr lang="en-US" altLang="zh-CN" sz="3600" dirty="0" smtClean="0"/>
              <a:t>Properties of Strong Simulation</a:t>
            </a:r>
            <a:endParaRPr lang="zh-CN" altLang="en-US" sz="3600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65950" y="6453336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22232" y="4392488"/>
            <a:ext cx="85011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5" name="内容占位符 7"/>
          <p:cNvSpPr>
            <a:spLocks noGrp="1"/>
          </p:cNvSpPr>
          <p:nvPr>
            <p:ph idx="1"/>
          </p:nvPr>
        </p:nvSpPr>
        <p:spPr>
          <a:xfrm>
            <a:off x="500034" y="1268760"/>
            <a:ext cx="8229600" cy="3445843"/>
          </a:xfrm>
        </p:spPr>
        <p:txBody>
          <a:bodyPr/>
          <a:lstStyle/>
          <a:p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Q matches G, via </a:t>
            </a:r>
            <a:r>
              <a:rPr lang="en-US" altLang="zh-CN" sz="2400" b="0" dirty="0" err="1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b="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</a:t>
            </a:r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              then Q matches G, via 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simulation</a:t>
            </a:r>
          </a:p>
          <a:p>
            <a:endParaRPr lang="en-US" altLang="zh-CN" sz="2400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Q matches G, via 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simulation</a:t>
            </a:r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                        then Q matches G, via </a:t>
            </a:r>
            <a:r>
              <a:rPr lang="en-US" altLang="zh-CN" sz="2400" b="0" dirty="0" smtClean="0">
                <a:solidFill>
                  <a:srgbClr val="B747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</a:t>
            </a:r>
          </a:p>
          <a:p>
            <a:endParaRPr lang="en-US" altLang="zh-CN" sz="2400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Q matches G, via </a:t>
            </a:r>
            <a:r>
              <a:rPr lang="en-US" altLang="zh-CN" sz="2400" b="0" dirty="0" smtClean="0">
                <a:solidFill>
                  <a:srgbClr val="B747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</a:t>
            </a:r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                          then Q matches G, via </a:t>
            </a:r>
            <a:r>
              <a:rPr lang="en-US" altLang="zh-CN" sz="2400" b="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</a:t>
            </a:r>
          </a:p>
          <a:p>
            <a:endParaRPr lang="en-US" altLang="zh-CN" sz="2400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28596" y="5035823"/>
            <a:ext cx="199894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14B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4414B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4414B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Isomorphism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4414B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000364" y="5035823"/>
            <a:ext cx="16607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68743" y="5035823"/>
            <a:ext cx="16607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269007" y="5035823"/>
            <a:ext cx="16607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2643174" y="5178699"/>
            <a:ext cx="428628" cy="5000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929190" y="5178699"/>
            <a:ext cx="428628" cy="5000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7143768" y="5178699"/>
            <a:ext cx="428628" cy="5000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78768" cy="796908"/>
          </a:xfrm>
        </p:spPr>
        <p:txBody>
          <a:bodyPr/>
          <a:lstStyle/>
          <a:p>
            <a:r>
              <a:rPr lang="en-US" altLang="zh-CN" sz="3600" dirty="0" smtClean="0"/>
              <a:t>Algorithms for Strong Simulation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53336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2" name="内容占位符 7"/>
          <p:cNvSpPr>
            <a:spLocks noGrp="1"/>
          </p:cNvSpPr>
          <p:nvPr>
            <p:ph idx="1"/>
          </p:nvPr>
        </p:nvSpPr>
        <p:spPr>
          <a:xfrm>
            <a:off x="374848" y="908720"/>
            <a:ext cx="8229600" cy="4525963"/>
          </a:xfrm>
        </p:spPr>
        <p:txBody>
          <a:bodyPr/>
          <a:lstStyle/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cubic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time algorithm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simulation: 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Quadratic time</a:t>
            </a:r>
          </a:p>
          <a:p>
            <a:pPr lvl="1"/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isomorphism: </a:t>
            </a:r>
            <a:r>
              <a:rPr lang="en-US" altLang="zh-CN" sz="18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NP-Complete</a:t>
            </a:r>
            <a:endParaRPr lang="en-US" altLang="zh-CN" sz="18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algorithm 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Using the 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locality 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</a:t>
            </a:r>
          </a:p>
          <a:p>
            <a:pPr lvl="1"/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R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eal life graphs are typically distributed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内容占位符 7"/>
          <p:cNvSpPr txBox="1">
            <a:spLocks/>
          </p:cNvSpPr>
          <p:nvPr/>
        </p:nvSpPr>
        <p:spPr bwMode="auto">
          <a:xfrm>
            <a:off x="323528" y="3861048"/>
            <a:ext cx="871296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matches G, via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25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any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25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connected component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kumimoji="0" lang="en-US" altLang="zh-CN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of the match graph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w.r.t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25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maximum match relation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Q and G,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matches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kumimoji="0" lang="en-US" altLang="zh-CN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kumimoji="0" lang="en-US" altLang="zh-CN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en-US" altLang="zh-CN" b="0" i="0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exactly the match graph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w.r.t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the maximum match relation of Q and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kumimoji="0" lang="en-US" altLang="zh-CN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40" y="328498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  <a:ea typeface="黑体" pitchFamily="49" charset="-122"/>
                <a:sym typeface="Wingdings" pitchFamily="2" charset="2"/>
              </a:rPr>
              <a:t>Connectivity theorem:</a:t>
            </a: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251520" y="5949280"/>
            <a:ext cx="871296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Nontrivial extension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the algorithm for graph simulation!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78768" cy="796908"/>
          </a:xfrm>
        </p:spPr>
        <p:txBody>
          <a:bodyPr/>
          <a:lstStyle/>
          <a:p>
            <a:r>
              <a:rPr lang="en-US" altLang="zh-CN" sz="3600" dirty="0" smtClean="0"/>
              <a:t>Optimization Techniques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53336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993" y="1988840"/>
            <a:ext cx="473498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3528" y="98072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 smtClean="0">
                <a:solidFill>
                  <a:srgbClr val="3366CC"/>
                </a:solidFill>
              </a:rPr>
              <a:t>Minimizing pattern graphs (Q ≡ </a:t>
            </a:r>
            <a:r>
              <a:rPr lang="en-US" altLang="zh-CN" sz="2000" dirty="0" err="1" smtClean="0">
                <a:solidFill>
                  <a:srgbClr val="3366CC"/>
                </a:solidFill>
              </a:rPr>
              <a:t>Q</a:t>
            </a:r>
            <a:r>
              <a:rPr lang="en-US" altLang="zh-CN" sz="1600" dirty="0" err="1" smtClean="0">
                <a:solidFill>
                  <a:srgbClr val="3366CC"/>
                </a:solidFill>
              </a:rPr>
              <a:t>m</a:t>
            </a:r>
            <a:r>
              <a:rPr lang="en-US" altLang="zh-CN" sz="2000" dirty="0" smtClean="0">
                <a:solidFill>
                  <a:srgbClr val="3366CC"/>
                </a:solidFill>
              </a:rPr>
              <a:t>):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 </a:t>
            </a:r>
            <a:r>
              <a:rPr lang="en-US" altLang="zh-CN" sz="16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quadratic time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algorithm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23528" y="1484784"/>
            <a:ext cx="86409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Given pattern graph </a:t>
            </a:r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, we compute a </a:t>
            </a:r>
            <a:r>
              <a:rPr lang="en-US" altLang="zh-CN" dirty="0" smtClean="0">
                <a:solidFill>
                  <a:srgbClr val="FF0000"/>
                </a:solidFill>
              </a:rPr>
              <a:t>minimized equivalent </a:t>
            </a:r>
            <a:r>
              <a:rPr lang="en-US" altLang="zh-CN" dirty="0" smtClean="0"/>
              <a:t>pattern graph 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such that for any data graph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 matches </a:t>
            </a:r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 matches 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, via </a:t>
            </a:r>
            <a:r>
              <a:rPr lang="en-US" altLang="zh-CN" dirty="0" smtClean="0">
                <a:solidFill>
                  <a:srgbClr val="000099"/>
                </a:solidFill>
              </a:rPr>
              <a:t>strong simulation</a:t>
            </a:r>
            <a:r>
              <a:rPr lang="en-US" altLang="zh-CN" dirty="0" smtClean="0"/>
              <a:t>. 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36510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 filtering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54917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Connectivity pruning</a:t>
            </a:r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323528" y="4869160"/>
            <a:ext cx="83529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 compute the matched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of dual simulation,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Then project on each ball of the data graph</a:t>
            </a:r>
          </a:p>
        </p:txBody>
      </p:sp>
      <p:sp>
        <p:nvSpPr>
          <p:cNvPr id="18" name="内容占位符 7"/>
          <p:cNvSpPr txBox="1">
            <a:spLocks/>
          </p:cNvSpPr>
          <p:nvPr/>
        </p:nvSpPr>
        <p:spPr bwMode="auto">
          <a:xfrm>
            <a:off x="323528" y="6061358"/>
            <a:ext cx="83529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 on the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connectivity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Experimental Study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Real life d</a:t>
            </a:r>
            <a:r>
              <a:rPr lang="en-US" altLang="zh-CN" sz="2000" dirty="0" smtClean="0">
                <a:solidFill>
                  <a:srgbClr val="3366CC"/>
                </a:solidFill>
              </a:rPr>
              <a:t>atasets: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268760"/>
            <a:ext cx="84249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Amazon product co-buy network</a:t>
            </a:r>
            <a:r>
              <a:rPr lang="en-US" altLang="zh-CN" b="1" kern="0" dirty="0" smtClean="0">
                <a:solidFill>
                  <a:srgbClr val="3366CC"/>
                </a:solidFill>
                <a:latin typeface="Arial Unicode MS" pitchFamily="34" charset="-122"/>
              </a:rPr>
              <a:t>: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</a:rPr>
              <a:t>548,552</a:t>
            </a:r>
            <a:r>
              <a:rPr lang="en-US" altLang="zh-CN" kern="0" dirty="0" smtClean="0">
                <a:latin typeface="Arial Unicode MS" pitchFamily="34" charset="-122"/>
              </a:rPr>
              <a:t> nodes and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</a:rPr>
              <a:t>1,788,725</a:t>
            </a:r>
            <a:r>
              <a:rPr lang="en-US" altLang="zh-CN" kern="0" dirty="0" smtClean="0">
                <a:latin typeface="Arial Unicode MS" pitchFamily="34" charset="-122"/>
              </a:rPr>
              <a:t> edges</a:t>
            </a:r>
          </a:p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YouTube  video network</a:t>
            </a:r>
            <a:r>
              <a:rPr lang="en-US" altLang="zh-CN" b="1" kern="0" dirty="0" smtClean="0">
                <a:solidFill>
                  <a:srgbClr val="3366CC"/>
                </a:solidFill>
                <a:latin typeface="Arial Unicode MS" pitchFamily="34" charset="-122"/>
              </a:rPr>
              <a:t>: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</a:rPr>
              <a:t>155,513</a:t>
            </a:r>
            <a:r>
              <a:rPr lang="en-US" altLang="zh-CN" kern="0" dirty="0" smtClean="0">
                <a:latin typeface="Arial Unicode MS" pitchFamily="34" charset="-122"/>
              </a:rPr>
              <a:t> nodes and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</a:rPr>
              <a:t>3,110,120</a:t>
            </a:r>
            <a:r>
              <a:rPr lang="en-US" altLang="zh-CN" kern="0" dirty="0" smtClean="0">
                <a:latin typeface="Arial Unicode MS" pitchFamily="34" charset="-122"/>
              </a:rPr>
              <a:t> edges</a:t>
            </a:r>
          </a:p>
          <a:p>
            <a:endParaRPr lang="en-US" altLang="zh-CN" kern="0" dirty="0" smtClean="0">
              <a:latin typeface="Arial Unicode MS" pitchFamily="34" charset="-122"/>
            </a:endParaRPr>
          </a:p>
          <a:p>
            <a:endParaRPr lang="en-US" altLang="zh-CN" kern="0" dirty="0" smtClean="0">
              <a:latin typeface="Arial Unicode MS" pitchFamily="34" charset="-122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66124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Machines</a:t>
            </a:r>
            <a:r>
              <a:rPr lang="en-US" altLang="zh-CN" sz="2000" b="1" dirty="0" smtClean="0">
                <a:solidFill>
                  <a:srgbClr val="3366CC"/>
                </a:solidFill>
                <a:sym typeface="Wingdings" pitchFamily="2" charset="2"/>
              </a:rPr>
              <a:t>:</a:t>
            </a:r>
            <a:endParaRPr lang="en-US" altLang="zh-CN" sz="2000" b="1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23528" y="6093296"/>
            <a:ext cx="86409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PC </a:t>
            </a:r>
            <a:r>
              <a:rPr lang="en-US" altLang="zh-CN" dirty="0" smtClean="0">
                <a:solidFill>
                  <a:srgbClr val="FF0000"/>
                </a:solidFill>
              </a:rPr>
              <a:t>machines</a:t>
            </a:r>
            <a:r>
              <a:rPr lang="en-US" altLang="zh-CN" dirty="0" smtClean="0"/>
              <a:t> with Intel Core i7 860 CPUs and 16GB memory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06084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Synthetic graph generator: (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7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 nodes and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251,188,643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 edges)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23528" y="2492896"/>
            <a:ext cx="84249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Three parameters:</a:t>
            </a:r>
            <a:endParaRPr lang="en-US" altLang="zh-CN" kern="0" dirty="0" smtClean="0">
              <a:latin typeface="Arial Unicode MS" pitchFamily="34" charset="-122"/>
              <a:ea typeface="+mn-ea"/>
            </a:endParaRPr>
          </a:p>
          <a:p>
            <a:r>
              <a:rPr lang="en-US" altLang="zh-CN" dirty="0" smtClean="0"/>
              <a:t>1. The number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of nodes;</a:t>
            </a:r>
          </a:p>
          <a:p>
            <a:r>
              <a:rPr lang="en-US" altLang="zh-CN" dirty="0" smtClean="0"/>
              <a:t>2. The number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l-GR" altLang="zh-CN" b="1" baseline="30000" dirty="0" smtClean="0">
                <a:solidFill>
                  <a:srgbClr val="FF0000"/>
                </a:solidFill>
              </a:rPr>
              <a:t>α</a:t>
            </a:r>
            <a:r>
              <a:rPr lang="el-GR" altLang="zh-CN" dirty="0" smtClean="0"/>
              <a:t> </a:t>
            </a:r>
            <a:r>
              <a:rPr lang="en-US" altLang="zh-CN" dirty="0" smtClean="0"/>
              <a:t>of edges; and </a:t>
            </a:r>
          </a:p>
          <a:p>
            <a:r>
              <a:rPr lang="en-US" altLang="zh-CN" dirty="0" smtClean="0"/>
              <a:t>3. The number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/>
              <a:t> of node labels</a:t>
            </a:r>
          </a:p>
          <a:p>
            <a:endParaRPr lang="en-US" altLang="zh-CN" dirty="0" smtClean="0"/>
          </a:p>
          <a:p>
            <a:endParaRPr lang="en-US" altLang="zh-CN" kern="0" dirty="0" smtClean="0">
              <a:latin typeface="Arial Unicode MS" pitchFamily="34" charset="-122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74897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Algorithms: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23528" y="4221088"/>
            <a:ext cx="84249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Strong simulation algorithm</a:t>
            </a:r>
            <a:r>
              <a:rPr lang="en-US" altLang="zh-CN" b="1" dirty="0" smtClean="0">
                <a:solidFill>
                  <a:srgbClr val="FF0000"/>
                </a:solidFill>
              </a:rPr>
              <a:t> Match </a:t>
            </a:r>
            <a:r>
              <a:rPr lang="en-US" altLang="zh-CN" dirty="0" smtClean="0"/>
              <a:t>and its optimized version 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US" altLang="zh-CN" dirty="0" smtClean="0"/>
              <a:t>Graph simulation algorithm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Sim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[HHK, FOCS 95] </a:t>
            </a:r>
          </a:p>
          <a:p>
            <a:r>
              <a:rPr lang="en-US" altLang="zh-CN" dirty="0" smtClean="0"/>
              <a:t>Approximate matching algorithm </a:t>
            </a:r>
            <a:r>
              <a:rPr lang="en-US" altLang="zh-CN" b="1" dirty="0" smtClean="0">
                <a:solidFill>
                  <a:srgbClr val="FF0000"/>
                </a:solidFill>
              </a:rPr>
              <a:t>TALE </a:t>
            </a:r>
            <a:r>
              <a:rPr lang="en-US" altLang="zh-CN" dirty="0" smtClean="0">
                <a:solidFill>
                  <a:srgbClr val="FF0000"/>
                </a:solidFill>
              </a:rPr>
              <a:t>[TP, ICDE 08]</a:t>
            </a:r>
          </a:p>
          <a:p>
            <a:r>
              <a:rPr lang="en-US" altLang="zh-CN" dirty="0" smtClean="0"/>
              <a:t>Maximum common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algorithm </a:t>
            </a:r>
            <a:r>
              <a:rPr lang="en-US" altLang="zh-CN" b="1" dirty="0" smtClean="0">
                <a:solidFill>
                  <a:srgbClr val="FF0000"/>
                </a:solidFill>
              </a:rPr>
              <a:t>VF2 </a:t>
            </a:r>
            <a:r>
              <a:rPr lang="en-US" altLang="zh-CN" dirty="0" smtClean="0">
                <a:solidFill>
                  <a:srgbClr val="FF0000"/>
                </a:solidFill>
              </a:rPr>
              <a:t>[CN, 2006]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kern="0" dirty="0" smtClean="0">
              <a:latin typeface="Arial Unicode MS" pitchFamily="34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pPr lvl="1" algn="l"/>
            <a:r>
              <a:rPr lang="en-US" altLang="zh-CN" sz="3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Experiments - Quality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5"/>
            <a:ext cx="6696744" cy="290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707904" y="1772816"/>
            <a:ext cx="2304256" cy="3024336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56176" y="1844824"/>
            <a:ext cx="2376264" cy="2880320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6053226"/>
            <a:ext cx="88924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The results of strong simulation are </a:t>
            </a:r>
            <a:r>
              <a:rPr lang="en-US" altLang="zh-CN" sz="2000" dirty="0" smtClean="0">
                <a:solidFill>
                  <a:srgbClr val="FF0000"/>
                </a:solidFill>
              </a:rPr>
              <a:t>more realistic</a:t>
            </a:r>
            <a:r>
              <a:rPr lang="en-US" altLang="zh-CN" sz="2000" dirty="0" smtClean="0"/>
              <a:t>!</a:t>
            </a:r>
            <a:endParaRPr lang="en-US" altLang="zh-CN" sz="2000" b="1" dirty="0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pPr lvl="1" algn="l"/>
            <a:r>
              <a:rPr lang="en-US" altLang="zh-CN" sz="3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Experiments - Quality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197" y="2132856"/>
            <a:ext cx="8055267" cy="226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2699792" y="1484784"/>
            <a:ext cx="2304256" cy="3024336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32040" y="1556792"/>
            <a:ext cx="3960440" cy="3024336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6053226"/>
            <a:ext cx="88924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The results of strong simulation are </a:t>
            </a:r>
            <a:r>
              <a:rPr lang="en-US" altLang="zh-CN" sz="2000" dirty="0" smtClean="0">
                <a:solidFill>
                  <a:srgbClr val="FF0000"/>
                </a:solidFill>
              </a:rPr>
              <a:t>more compact</a:t>
            </a:r>
            <a:r>
              <a:rPr lang="en-US" altLang="zh-CN" sz="2000" dirty="0" smtClean="0"/>
              <a:t>!</a:t>
            </a:r>
            <a:endParaRPr lang="en-US" altLang="zh-CN" sz="2000" b="1" dirty="0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pPr lvl="1" algn="l"/>
            <a:r>
              <a:rPr lang="en-US" altLang="zh-CN" sz="3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Experiments - Quality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836712"/>
            <a:ext cx="9144000" cy="2664295"/>
            <a:chOff x="0" y="836712"/>
            <a:chExt cx="9144000" cy="26642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836712"/>
              <a:ext cx="3440861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89024" y="836712"/>
              <a:ext cx="3067152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34197" y="836712"/>
              <a:ext cx="3209803" cy="2664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组合 11"/>
          <p:cNvGrpSpPr/>
          <p:nvPr/>
        </p:nvGrpSpPr>
        <p:grpSpPr>
          <a:xfrm>
            <a:off x="251520" y="3429000"/>
            <a:ext cx="8607077" cy="2406575"/>
            <a:chOff x="251520" y="3429000"/>
            <a:chExt cx="8607077" cy="240657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20" y="3429000"/>
              <a:ext cx="2621458" cy="2365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03848" y="3429000"/>
              <a:ext cx="2754428" cy="240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00192" y="3573016"/>
              <a:ext cx="2558405" cy="213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07504" y="5805264"/>
            <a:ext cx="88924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70%-80% </a:t>
            </a:r>
            <a:r>
              <a:rPr lang="en-US" altLang="zh-CN" sz="2000" dirty="0" smtClean="0"/>
              <a:t>found by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isomorphism are retrieved by strong simulation</a:t>
            </a:r>
            <a:endParaRPr lang="en-US" altLang="zh-CN" sz="2000" b="1" dirty="0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6269250"/>
            <a:ext cx="88924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Up to 50% </a:t>
            </a:r>
            <a:r>
              <a:rPr lang="en-US" altLang="zh-CN" sz="2000" dirty="0" smtClean="0"/>
              <a:t>found by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isomorphism are retrieved by graph simulation</a:t>
            </a:r>
            <a:endParaRPr lang="en-US" altLang="zh-CN" sz="2000" b="1" dirty="0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1438" y="4163343"/>
            <a:ext cx="8100962" cy="1705391"/>
            <a:chOff x="71438" y="4315897"/>
            <a:chExt cx="8100962" cy="1705391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>
            <a:xfrm>
              <a:off x="71438" y="5673209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</a:rPr>
                <a:t>File systems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91680" y="5682734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Databases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43375" y="5682734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World Wide Web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7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10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图片 22" descr="logo_sql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20" descr="Keyword-Search1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Graph searching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is a key to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social searching engines!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140968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graphs!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022" y="404665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8841" y="404665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656" y="476672"/>
            <a:ext cx="3203849" cy="2453251"/>
          </a:xfrm>
          <a:prstGeom prst="rect">
            <a:avLst/>
          </a:prstGeom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732240" y="5517232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ea"/>
                <a:ea typeface="+mn-ea"/>
              </a:rPr>
              <a:t>Social Networks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18" name="图片 30" descr="socialgraphPlateform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pPr lvl="1" algn="l"/>
            <a:r>
              <a:rPr lang="en-US" altLang="zh-CN" sz="3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Experiments - Quality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" y="908720"/>
            <a:ext cx="8820471" cy="2520280"/>
            <a:chOff x="1" y="908720"/>
            <a:chExt cx="8820471" cy="25202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" y="908720"/>
              <a:ext cx="2987824" cy="2482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916053"/>
              <a:ext cx="2952328" cy="2512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04656" y="932030"/>
              <a:ext cx="2915816" cy="242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组合 17"/>
          <p:cNvGrpSpPr/>
          <p:nvPr/>
        </p:nvGrpSpPr>
        <p:grpSpPr>
          <a:xfrm>
            <a:off x="1" y="3429001"/>
            <a:ext cx="8820471" cy="2658279"/>
            <a:chOff x="1" y="3429001"/>
            <a:chExt cx="8820471" cy="2658279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" y="3429001"/>
              <a:ext cx="3059832" cy="265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03848" y="3501008"/>
              <a:ext cx="2736304" cy="2433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56176" y="3573016"/>
              <a:ext cx="2664296" cy="2314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504056" y="619724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Strong simulation effectively </a:t>
            </a:r>
            <a:r>
              <a:rPr lang="en-US" altLang="zh-CN" sz="2000" dirty="0" smtClean="0">
                <a:solidFill>
                  <a:srgbClr val="FF0000"/>
                </a:solidFill>
              </a:rPr>
              <a:t>reduces the number of match results</a:t>
            </a:r>
            <a:r>
              <a:rPr lang="en-US" altLang="zh-CN" sz="2000" dirty="0" smtClean="0"/>
              <a:t>!</a:t>
            </a:r>
            <a:endParaRPr lang="en-US" altLang="zh-CN" sz="2000" b="1" dirty="0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pPr lvl="1" algn="l"/>
            <a:r>
              <a:rPr lang="en-US" altLang="zh-CN" sz="3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Experiments - Quality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4056" y="558924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The sizes of matched </a:t>
            </a:r>
            <a:r>
              <a:rPr lang="en-US" altLang="zh-CN" sz="2000" b="1" dirty="0" err="1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subgraphs</a:t>
            </a:r>
            <a:r>
              <a:rPr lang="en-US" altLang="zh-CN" sz="2000" b="1" dirty="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 are </a:t>
            </a:r>
            <a:r>
              <a:rPr lang="en-US" altLang="zh-CN" sz="2000" b="1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small</a:t>
            </a:r>
            <a:r>
              <a:rPr lang="en-US" altLang="zh-CN" sz="2000" b="1" dirty="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833" y="1052736"/>
            <a:ext cx="762957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内容占位符 7"/>
          <p:cNvSpPr>
            <a:spLocks noGrp="1"/>
          </p:cNvSpPr>
          <p:nvPr>
            <p:ph idx="1"/>
          </p:nvPr>
        </p:nvSpPr>
        <p:spPr>
          <a:xfrm>
            <a:off x="518864" y="3789040"/>
            <a:ext cx="8229600" cy="1285603"/>
          </a:xfrm>
        </p:spPr>
        <p:txBody>
          <a:bodyPr/>
          <a:lstStyle/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(returns a single graph)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Amazon:  </a:t>
            </a:r>
            <a:r>
              <a:rPr lang="en-US" altLang="zh-CN" sz="20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103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YouTube: </a:t>
            </a:r>
            <a:r>
              <a:rPr lang="en-US" altLang="zh-CN" sz="20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177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Synthetic: </a:t>
            </a:r>
            <a:r>
              <a:rPr lang="en-US" altLang="zh-CN" sz="20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311</a:t>
            </a:r>
          </a:p>
          <a:p>
            <a:endParaRPr lang="en-US" altLang="zh-CN" sz="18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内容占位符 7"/>
          <p:cNvSpPr txBox="1">
            <a:spLocks/>
          </p:cNvSpPr>
          <p:nvPr/>
        </p:nvSpPr>
        <p:spPr bwMode="auto">
          <a:xfrm>
            <a:off x="467544" y="3068960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Pattern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graphs have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nodes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Experiments - Efficiency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056" y="5013176"/>
            <a:ext cx="8388424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1. 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Our algorithms 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scale well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2. Optimization techniques are effective (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reduce about 1/3 time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3. 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The time gap 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between </a:t>
            </a:r>
            <a:r>
              <a:rPr lang="en-US" altLang="zh-CN" sz="2000" dirty="0" err="1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Sim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 and </a:t>
            </a:r>
            <a:r>
              <a:rPr lang="en-US" altLang="zh-CN" sz="2000" dirty="0" smtClean="0">
                <a:solidFill>
                  <a:srgbClr val="000099"/>
                </a:solidFill>
                <a:ea typeface="黑体" pitchFamily="49" charset="-122"/>
                <a:sym typeface="Wingdings" pitchFamily="2" charset="2"/>
              </a:rPr>
              <a:t>Match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is tolerable, considering the 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matching quality 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that </a:t>
            </a:r>
            <a:r>
              <a:rPr lang="en-US" altLang="zh-CN" sz="2000" dirty="0" smtClean="0">
                <a:solidFill>
                  <a:srgbClr val="000099"/>
                </a:solidFill>
                <a:ea typeface="黑体" pitchFamily="49" charset="-122"/>
                <a:sym typeface="Wingdings" pitchFamily="2" charset="2"/>
              </a:rPr>
              <a:t>Match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improves.</a:t>
            </a:r>
            <a:endParaRPr lang="en-US" altLang="zh-CN" sz="2000" dirty="0" smtClean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53837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89049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179512" y="5949280"/>
            <a:ext cx="8928992" cy="400110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new matching model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 a balance between 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complexity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expressiveness </a:t>
            </a:r>
            <a:endParaRPr lang="zh-CN" altLang="en-US" sz="2000" b="1" dirty="0">
              <a:solidFill>
                <a:srgbClr val="00009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416357"/>
            <a:ext cx="8568952" cy="13726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We identify </a:t>
            </a:r>
            <a:r>
              <a:rPr lang="en-US" altLang="zh-CN" sz="2000" dirty="0" smtClean="0">
                <a:solidFill>
                  <a:srgbClr val="0066CC"/>
                </a:solidFill>
              </a:rPr>
              <a:t>a set of criteria </a:t>
            </a:r>
            <a:r>
              <a:rPr lang="en-US" altLang="zh-CN" sz="2000" dirty="0" smtClean="0"/>
              <a:t>for topology preservation, and show that </a:t>
            </a:r>
            <a:r>
              <a:rPr lang="en-US" altLang="zh-CN" sz="2000" dirty="0" smtClean="0">
                <a:solidFill>
                  <a:srgbClr val="0066CC"/>
                </a:solidFill>
              </a:rPr>
              <a:t>strong simulation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preserves the topology</a:t>
            </a:r>
            <a:r>
              <a:rPr lang="en-US" altLang="zh-CN" sz="2000" dirty="0" smtClean="0"/>
              <a:t> of pattern graphs and data graphs.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Children,  Parent, Connectivity, Cycles, Bounded matches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FF0000"/>
                </a:solidFill>
                <a:latin typeface="Arial Unicode MS" pitchFamily="34" charset="-122"/>
              </a:rPr>
              <a:t>Bounded cycles, </a:t>
            </a:r>
            <a:r>
              <a:rPr lang="en-US" altLang="zh-CN" kern="0" dirty="0" err="1" smtClean="0">
                <a:solidFill>
                  <a:srgbClr val="FF0000"/>
                </a:solidFill>
                <a:latin typeface="Arial Unicode MS" pitchFamily="34" charset="-122"/>
              </a:rPr>
              <a:t>Bisimilarity</a:t>
            </a:r>
            <a:endParaRPr lang="en-US" altLang="zh-CN" kern="0" dirty="0" smtClean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13176"/>
            <a:ext cx="856895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We present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locality property </a:t>
            </a:r>
            <a:r>
              <a:rPr lang="en-US" altLang="zh-CN" sz="2000" dirty="0" smtClean="0"/>
              <a:t>of strong simulation, which allows us to</a:t>
            </a:r>
          </a:p>
          <a:p>
            <a:r>
              <a:rPr lang="en-US" altLang="zh-CN" sz="2000" dirty="0" smtClean="0"/>
              <a:t>effectively conduct pattern matching on 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</a:t>
            </a:r>
            <a:r>
              <a:rPr lang="en-US" altLang="zh-CN" sz="2000" dirty="0" smtClean="0"/>
              <a:t> graphs</a:t>
            </a:r>
            <a:endParaRPr lang="en-US" altLang="zh-CN" dirty="0" smtClean="0">
              <a:solidFill>
                <a:srgbClr val="33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908720"/>
            <a:ext cx="8568952" cy="14342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We have </a:t>
            </a:r>
            <a:r>
              <a:rPr lang="en-US" altLang="zh-CN" sz="2000" dirty="0" smtClean="0">
                <a:solidFill>
                  <a:srgbClr val="FF0000"/>
                </a:solidFill>
              </a:rPr>
              <a:t>proposed and investigated </a:t>
            </a:r>
            <a:r>
              <a:rPr lang="en-US" altLang="zh-CN" sz="2000" dirty="0" smtClean="0">
                <a:solidFill>
                  <a:srgbClr val="0066CC"/>
                </a:solidFill>
              </a:rPr>
              <a:t>strong simulation </a:t>
            </a:r>
            <a:r>
              <a:rPr lang="en-US" altLang="zh-CN" sz="2000" dirty="0" smtClean="0">
                <a:solidFill>
                  <a:schemeClr val="tx1"/>
                </a:solidFill>
              </a:rPr>
              <a:t>to rectify the problems of </a:t>
            </a:r>
            <a:r>
              <a:rPr lang="en-US" altLang="zh-CN" sz="2000" dirty="0" err="1" smtClean="0">
                <a:solidFill>
                  <a:srgbClr val="0066CC"/>
                </a:solidFill>
              </a:rPr>
              <a:t>subgraph</a:t>
            </a:r>
            <a:r>
              <a:rPr lang="en-US" altLang="zh-CN" sz="2000" dirty="0" smtClean="0">
                <a:solidFill>
                  <a:srgbClr val="0066CC"/>
                </a:solidFill>
              </a:rPr>
              <a:t> isomorphism </a:t>
            </a:r>
            <a:r>
              <a:rPr lang="en-US" altLang="zh-CN" sz="2000" dirty="0" smtClean="0">
                <a:solidFill>
                  <a:schemeClr val="tx1"/>
                </a:solidFill>
              </a:rPr>
              <a:t>and </a:t>
            </a:r>
            <a:r>
              <a:rPr lang="en-US" altLang="zh-CN" sz="2000" dirty="0" smtClean="0">
                <a:solidFill>
                  <a:srgbClr val="0066CC"/>
                </a:solidFill>
              </a:rPr>
              <a:t>graph simulation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en-US" altLang="zh-CN" sz="2400" dirty="0" smtClean="0"/>
              <a:t>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duality</a:t>
            </a:r>
            <a:r>
              <a:rPr lang="en-US" altLang="zh-CN" dirty="0" smtClean="0"/>
              <a:t> to preserve the parent relationships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locality</a:t>
            </a:r>
            <a:r>
              <a:rPr lang="en-US" altLang="zh-CN" dirty="0" smtClean="0"/>
              <a:t> to eliminate excessive matches.</a:t>
            </a:r>
            <a:endParaRPr lang="en-US" altLang="zh-CN" kern="0" dirty="0" smtClean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881139"/>
            <a:ext cx="8568952" cy="104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We show that strong simulation </a:t>
            </a:r>
            <a:r>
              <a:rPr lang="en-US" altLang="zh-CN" sz="2000" dirty="0" smtClean="0">
                <a:solidFill>
                  <a:srgbClr val="FF0000"/>
                </a:solidFill>
              </a:rPr>
              <a:t>retains the same complexity as earlier extensions</a:t>
            </a:r>
            <a:r>
              <a:rPr lang="en-US" altLang="zh-CN" sz="2000" dirty="0" smtClean="0"/>
              <a:t> of simulation (</a:t>
            </a:r>
            <a:r>
              <a:rPr lang="en-US" altLang="zh-CN" sz="2000" dirty="0" smtClean="0">
                <a:solidFill>
                  <a:srgbClr val="FF0000"/>
                </a:solidFill>
              </a:rPr>
              <a:t>a cubic-time algorithm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/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solidFill>
                  <a:schemeClr val="tx1"/>
                </a:solidFill>
              </a:rPr>
              <a:t>Optimizations</a:t>
            </a:r>
            <a:r>
              <a:rPr lang="en-US" altLang="zh-CN" dirty="0" smtClean="0">
                <a:solidFill>
                  <a:srgbClr val="3366CC"/>
                </a:solidFill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minimization</a:t>
            </a:r>
            <a:r>
              <a:rPr lang="en-US" altLang="zh-CN" dirty="0" smtClean="0">
                <a:solidFill>
                  <a:srgbClr val="3366CC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dual simulation filtering</a:t>
            </a:r>
            <a:r>
              <a:rPr lang="en-US" altLang="zh-CN" dirty="0" smtClean="0">
                <a:solidFill>
                  <a:srgbClr val="3366CC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connectivity pruning</a:t>
            </a:r>
            <a:endParaRPr lang="en-US" altLang="zh-CN" kern="0" dirty="0" smtClean="0">
              <a:solidFill>
                <a:srgbClr val="FF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Pattern Matching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021180"/>
          </a:xfrm>
          <a:effectLst/>
        </p:spPr>
        <p:txBody>
          <a:bodyPr/>
          <a:lstStyle/>
          <a:p>
            <a:r>
              <a:rPr lang="en-US" altLang="zh-CN" sz="2400" dirty="0" smtClean="0"/>
              <a:t>Given two </a:t>
            </a:r>
            <a:r>
              <a:rPr lang="en-US" altLang="zh-CN" sz="2400" dirty="0" smtClean="0">
                <a:solidFill>
                  <a:srgbClr val="FF0000"/>
                </a:solidFill>
              </a:rPr>
              <a:t>directed</a:t>
            </a:r>
            <a:r>
              <a:rPr lang="en-US" altLang="zh-CN" sz="2400" dirty="0" smtClean="0"/>
              <a:t> graphs G1 (</a:t>
            </a:r>
            <a:r>
              <a:rPr lang="en-US" altLang="zh-CN" sz="2400" dirty="0" smtClean="0">
                <a:solidFill>
                  <a:schemeClr val="accent2"/>
                </a:solidFill>
              </a:rPr>
              <a:t>pattern graph</a:t>
            </a:r>
            <a:r>
              <a:rPr lang="en-US" altLang="zh-CN" sz="2400" dirty="0" smtClean="0"/>
              <a:t>)  and G2 (</a:t>
            </a:r>
            <a:r>
              <a:rPr lang="en-US" altLang="zh-CN" sz="2400" dirty="0" smtClean="0">
                <a:solidFill>
                  <a:schemeClr val="accent2"/>
                </a:solidFill>
              </a:rPr>
              <a:t>data graph</a:t>
            </a:r>
            <a:r>
              <a:rPr lang="en-US" altLang="zh-CN" sz="2400" dirty="0" smtClean="0"/>
              <a:t>), </a:t>
            </a:r>
          </a:p>
          <a:p>
            <a:pPr lvl="1"/>
            <a:r>
              <a:rPr lang="en-US" altLang="zh-CN" sz="2000" dirty="0" smtClean="0"/>
              <a:t>decide whether G1 “</a:t>
            </a:r>
            <a:r>
              <a:rPr lang="en-US" altLang="zh-CN" sz="2000" dirty="0" smtClean="0">
                <a:solidFill>
                  <a:schemeClr val="accent2"/>
                </a:solidFill>
              </a:rPr>
              <a:t>matches</a:t>
            </a:r>
            <a:r>
              <a:rPr lang="en-US" altLang="zh-CN" sz="2000" dirty="0" smtClean="0"/>
              <a:t>” G2  (</a:t>
            </a:r>
            <a:r>
              <a:rPr lang="en-US" altLang="zh-CN" sz="2000" dirty="0" smtClean="0">
                <a:solidFill>
                  <a:srgbClr val="FF0000"/>
                </a:solidFill>
              </a:rPr>
              <a:t>Boolean queries);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identify “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subgraphs</a:t>
            </a:r>
            <a:r>
              <a:rPr lang="en-US" altLang="zh-CN" sz="2000" dirty="0" smtClean="0"/>
              <a:t>” of G2 that </a:t>
            </a:r>
            <a:r>
              <a:rPr lang="en-US" altLang="zh-CN" sz="2000" dirty="0" smtClean="0">
                <a:solidFill>
                  <a:schemeClr val="accent2"/>
                </a:solidFill>
              </a:rPr>
              <a:t>match</a:t>
            </a:r>
            <a:r>
              <a:rPr lang="en-US" altLang="zh-CN" sz="2000" dirty="0" smtClean="0"/>
              <a:t> G1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Applications</a:t>
            </a:r>
          </a:p>
          <a:p>
            <a:pPr lvl="1"/>
            <a:r>
              <a:rPr lang="en-US" altLang="zh-CN" sz="2000" dirty="0" smtClean="0"/>
              <a:t>Web mirror detection/ Web site classification </a:t>
            </a:r>
          </a:p>
          <a:p>
            <a:pPr lvl="1"/>
            <a:r>
              <a:rPr lang="en-US" altLang="zh-CN" sz="2000" dirty="0" smtClean="0"/>
              <a:t>Complex object identification</a:t>
            </a:r>
          </a:p>
          <a:p>
            <a:pPr lvl="1"/>
            <a:r>
              <a:rPr lang="en-US" altLang="zh-CN" sz="2000" dirty="0" smtClean="0"/>
              <a:t>Software plagiarism detection</a:t>
            </a:r>
          </a:p>
          <a:p>
            <a:pPr lvl="1"/>
            <a:r>
              <a:rPr lang="en-US" altLang="zh-CN" sz="2000" dirty="0" smtClean="0"/>
              <a:t>Social network/biology analyses</a:t>
            </a:r>
          </a:p>
          <a:p>
            <a:pPr lvl="1"/>
            <a:r>
              <a:rPr lang="en-US" altLang="zh-CN" sz="2000" dirty="0" smtClean="0"/>
              <a:t>…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Matching Models</a:t>
            </a:r>
          </a:p>
          <a:p>
            <a:pPr lvl="1"/>
            <a:r>
              <a:rPr lang="en-US" altLang="zh-CN" sz="2000" dirty="0" smtClean="0"/>
              <a:t>Traditional: 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Subgraph</a:t>
            </a:r>
            <a:r>
              <a:rPr lang="en-US" altLang="zh-CN" sz="2000" dirty="0" smtClean="0">
                <a:solidFill>
                  <a:srgbClr val="000099"/>
                </a:solidFill>
              </a:rPr>
              <a:t> Isomorphism</a:t>
            </a:r>
          </a:p>
          <a:p>
            <a:pPr lvl="1"/>
            <a:r>
              <a:rPr lang="en-US" altLang="zh-CN" sz="2000" dirty="0" smtClean="0"/>
              <a:t>Emerging applications: </a:t>
            </a:r>
            <a:r>
              <a:rPr lang="en-US" altLang="zh-CN" sz="2000" dirty="0" smtClean="0">
                <a:solidFill>
                  <a:srgbClr val="000099"/>
                </a:solidFill>
              </a:rPr>
              <a:t>Graph Simulation</a:t>
            </a:r>
            <a:r>
              <a:rPr lang="en-US" altLang="zh-CN" sz="2000" dirty="0" smtClean="0"/>
              <a:t> and its extensions, etc..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5536" y="6145907"/>
            <a:ext cx="835292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A variety of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emerging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real-life applications!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Subgraph</a:t>
            </a:r>
            <a:r>
              <a:rPr lang="en-US" altLang="zh-CN" sz="3600" dirty="0" smtClean="0"/>
              <a:t> Isomorphism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Pattern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of data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</a:p>
          <a:p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matches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if there exists a </a:t>
            </a:r>
            <a:r>
              <a:rPr lang="en-US" altLang="zh-CN" sz="2400" dirty="0" err="1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bijective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f: V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→ V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Gs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such that </a:t>
            </a:r>
          </a:p>
          <a:p>
            <a:pPr lvl="1"/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 node u in Q, u and f(u) have the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same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 label</a:t>
            </a:r>
          </a:p>
          <a:p>
            <a:pPr lvl="1"/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An edge (u, u‘) in Q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if and only if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 (f(u), f(u')) is an edge in G</a:t>
            </a:r>
            <a:r>
              <a:rPr lang="en-US" altLang="zh-CN" sz="2000" baseline="-25000" dirty="0" smtClean="0"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baseline="-25000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Goodness:</a:t>
            </a:r>
            <a:r>
              <a:rPr lang="en-US" altLang="zh-CN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Badness:</a:t>
            </a: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107504" y="6073899"/>
            <a:ext cx="892899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These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hinder the usability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in emerging applications, e.g., social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573016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Keep exact structure topology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5013176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May return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exponential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many matched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58112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Decision problem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544522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certain scenarios,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too restrictive to find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Simulation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en-US" altLang="zh-CN" sz="2400" dirty="0" smtClean="0"/>
              <a:t>and data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E),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99"/>
                </a:solidFill>
              </a:rPr>
              <a:t>binary relation 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is said to be a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 if</a:t>
            </a:r>
          </a:p>
          <a:p>
            <a:pPr lvl="1"/>
            <a:r>
              <a:rPr lang="en-US" altLang="zh-CN" sz="2000" dirty="0" smtClean="0"/>
              <a:t>(1) for each (u, v) ∈ R, </a:t>
            </a:r>
            <a:r>
              <a:rPr lang="en-US" altLang="zh-CN" sz="2000" dirty="0" smtClean="0">
                <a:solidFill>
                  <a:srgbClr val="3366CC"/>
                </a:solidFill>
              </a:rPr>
              <a:t>u and v have the same label;</a:t>
            </a:r>
            <a:r>
              <a:rPr lang="en-US" altLang="zh-CN" sz="2000" dirty="0" smtClean="0"/>
              <a:t> and </a:t>
            </a:r>
          </a:p>
          <a:p>
            <a:pPr lvl="1"/>
            <a:r>
              <a:rPr lang="en-US" altLang="zh-CN" sz="2000" dirty="0" smtClean="0"/>
              <a:t>(2) for each edge (u,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there exists an edge (v, v′) in E such that (u′, v′) ∈ R. </a:t>
            </a:r>
          </a:p>
          <a:p>
            <a:r>
              <a:rPr lang="en-US" altLang="zh-CN" sz="2400" dirty="0" smtClean="0"/>
              <a:t>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en-US" altLang="zh-CN" sz="2400" dirty="0" smtClean="0"/>
              <a:t> matches pattern 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en-US" altLang="zh-CN" sz="2400" dirty="0" smtClean="0"/>
              <a:t> via </a:t>
            </a:r>
            <a:r>
              <a:rPr lang="en-US" altLang="zh-CN" sz="2400" dirty="0" smtClean="0">
                <a:solidFill>
                  <a:srgbClr val="FF0000"/>
                </a:solidFill>
              </a:rPr>
              <a:t>graph simulation</a:t>
            </a:r>
            <a:r>
              <a:rPr lang="en-US" altLang="zh-CN" sz="2400" dirty="0" smtClean="0"/>
              <a:t>, if there exists a </a:t>
            </a:r>
            <a:r>
              <a:rPr lang="en-US" altLang="zh-CN" sz="2400" dirty="0" smtClean="0">
                <a:solidFill>
                  <a:srgbClr val="3366CC"/>
                </a:solidFill>
              </a:rPr>
              <a:t>total</a:t>
            </a:r>
            <a:r>
              <a:rPr lang="en-US" altLang="zh-CN" sz="2400" dirty="0" smtClean="0"/>
              <a:t> match relation M</a:t>
            </a:r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 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/>
              <a:t>, there exists v ∈ V such that (u, v) ∈ M.</a:t>
            </a: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Goodness:</a:t>
            </a:r>
          </a:p>
          <a:p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Badness:</a:t>
            </a:r>
          </a:p>
          <a:p>
            <a:endParaRPr lang="en-US" altLang="zh-CN" sz="2400" dirty="0" smtClean="0">
              <a:solidFill>
                <a:srgbClr val="92D05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8" name="Rectangle 14"/>
          <p:cNvSpPr txBox="1">
            <a:spLocks noChangeArrowheads="1"/>
          </p:cNvSpPr>
          <p:nvPr/>
        </p:nvSpPr>
        <p:spPr bwMode="auto">
          <a:xfrm>
            <a:off x="323528" y="6217915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 (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NP-complete)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vs. graph simulation (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)!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32503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Quadratic time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solvable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661248"/>
            <a:ext cx="80648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Return a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single unique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matched </a:t>
            </a: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5229200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Lose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structure topology (how much?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 question)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Simulation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251520" y="6073899"/>
            <a:ext cx="871296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err="1" smtClean="0">
                <a:solidFill>
                  <a:srgbClr val="33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000" b="1" dirty="0" smtClean="0">
                <a:solidFill>
                  <a:srgbClr val="33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 too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strict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emerging applications!</a:t>
            </a:r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5696" y="4293096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Set up a team to develop a new software product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teamwork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077072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19672" y="5013177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3366CC"/>
                </a:solidFill>
              </a:rPr>
              <a:t>Graph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,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400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400" dirty="0" smtClean="0"/>
              <a:t> 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149080"/>
            <a:ext cx="4562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Simulation Loses Structures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65950" y="6448251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98072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Connected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pattern graphs </a:t>
            </a:r>
            <a:r>
              <a:rPr lang="en-US" altLang="zh-CN" sz="2000" dirty="0" smtClean="0">
                <a:solidFill>
                  <a:schemeClr val="tx1"/>
                </a:solidFill>
                <a:sym typeface="Wingdings" pitchFamily="2" charset="2"/>
              </a:rPr>
              <a:t>match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disconnected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 </a:t>
            </a:r>
            <a:r>
              <a:rPr lang="en-US" altLang="zh-CN" sz="2000" dirty="0" err="1" smtClean="0">
                <a:solidFill>
                  <a:srgbClr val="3366CC"/>
                </a:solidFill>
                <a:sym typeface="Wingdings" pitchFamily="2" charset="2"/>
              </a:rPr>
              <a:t>subgraphs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22232" y="4392488"/>
            <a:ext cx="85011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32" y="3717032"/>
            <a:ext cx="842493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Cyclic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dirty="0" smtClean="0">
                <a:solidFill>
                  <a:srgbClr val="0066CC"/>
                </a:solidFill>
                <a:ea typeface="黑体" pitchFamily="49" charset="-122"/>
                <a:sym typeface="Wingdings" pitchFamily="2" charset="2"/>
              </a:rPr>
              <a:t>pattern graphs 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match 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tree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dirty="0" err="1" smtClean="0">
                <a:solidFill>
                  <a:srgbClr val="0066CC"/>
                </a:solidFill>
                <a:ea typeface="黑体" pitchFamily="49" charset="-122"/>
                <a:sym typeface="Wingdings" pitchFamily="2" charset="2"/>
              </a:rPr>
              <a:t>subgraphs</a:t>
            </a:r>
            <a:endParaRPr lang="en-US" altLang="zh-CN" sz="2000" dirty="0" smtClean="0">
              <a:solidFill>
                <a:srgbClr val="00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57200" y="1600201"/>
            <a:ext cx="3898776" cy="16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sz="2000" dirty="0" smtClean="0"/>
              <a:t>S(</a:t>
            </a:r>
            <a:r>
              <a:rPr lang="pt-BR" altLang="zh-CN" sz="2000" i="1" dirty="0" smtClean="0"/>
              <a:t>HR</a:t>
            </a:r>
            <a:r>
              <a:rPr lang="pt-BR" altLang="zh-CN" sz="2000" dirty="0" smtClean="0"/>
              <a:t>) = {HR}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lang="pt-BR" sz="2000" i="1" dirty="0" smtClean="0">
                <a:latin typeface="+mn-lt"/>
                <a:ea typeface="+mn-ea"/>
              </a:rPr>
              <a:t>SE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{SE}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000" dirty="0" smtClean="0">
                <a:latin typeface="+mn-lt"/>
                <a:ea typeface="+mn-ea"/>
              </a:rPr>
              <a:t>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pt-BR" sz="2000" i="1" dirty="0" smtClean="0">
                <a:latin typeface="+mn-lt"/>
                <a:ea typeface="+mn-ea"/>
              </a:rPr>
              <a:t>Bio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{Bio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Bio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516654" y="1340768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4288" y="1383159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Gs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18290"/>
            <a:ext cx="3168352" cy="192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360040" y="4392488"/>
            <a:ext cx="3898776" cy="16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sz="2000" dirty="0" smtClean="0"/>
              <a:t>S(</a:t>
            </a:r>
            <a:r>
              <a:rPr lang="pt-BR" altLang="zh-CN" sz="2000" i="1" dirty="0" smtClean="0"/>
              <a:t>HR</a:t>
            </a:r>
            <a:r>
              <a:rPr lang="pt-BR" altLang="zh-CN" sz="2000" dirty="0" smtClean="0"/>
              <a:t>) = {HR}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lang="pt-BR" sz="2000" i="1" dirty="0" smtClean="0">
                <a:latin typeface="+mn-lt"/>
                <a:ea typeface="+mn-ea"/>
              </a:rPr>
              <a:t>SE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{SE}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000" dirty="0" smtClean="0">
                <a:latin typeface="+mn-lt"/>
                <a:ea typeface="+mn-ea"/>
              </a:rPr>
              <a:t>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pt-BR" sz="2000" i="1" dirty="0" smtClean="0">
                <a:latin typeface="+mn-lt"/>
                <a:ea typeface="+mn-ea"/>
              </a:rPr>
              <a:t>Bio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{Bio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Bio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80520" y="4191471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2280" y="4191471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Gs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179512" y="6145907"/>
            <a:ext cx="8712968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These motivate us to propose a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matching model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 descr="Sphe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40768"/>
            <a:ext cx="1934979" cy="198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Strong Simulation: A New Model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040" y="98072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Strong Simulation = Graph Simulation + </a:t>
            </a:r>
            <a:r>
              <a:rPr lang="en-US" altLang="zh-CN" sz="2000" dirty="0" smtClean="0">
                <a:solidFill>
                  <a:srgbClr val="FF0000"/>
                </a:solidFill>
              </a:rPr>
              <a:t>Duality</a:t>
            </a:r>
            <a:r>
              <a:rPr lang="en-US" altLang="zh-CN" sz="2000" dirty="0" smtClean="0">
                <a:solidFill>
                  <a:srgbClr val="3366CC"/>
                </a:solidFill>
              </a:rPr>
              <a:t> +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Locality</a:t>
            </a:r>
            <a:endParaRPr lang="en-US" altLang="zh-CN" sz="2000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23528" y="6145907"/>
            <a:ext cx="8568952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Striking a balance between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expressiveness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complexity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501122" cy="129614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Duality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(dual simulation)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Both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child and parent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 relationships</a:t>
            </a:r>
          </a:p>
          <a:p>
            <a:pPr lvl="1"/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Simulation considers </a:t>
            </a:r>
            <a:r>
              <a:rPr lang="en-US" altLang="zh-CN" sz="2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only child relationships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19350" y="2996952"/>
            <a:ext cx="850112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Locality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Restricting matches within a ball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When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social distance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increases, the closeness of relationships decreases and the relationships may become irrelevant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2525FF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23528" y="4869160"/>
            <a:ext cx="850112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semantics of strong simulation is well defined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matching results are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Duality</a:t>
            </a:r>
            <a:r>
              <a:rPr lang="en-US" altLang="zh-CN" sz="3600" dirty="0" smtClean="0">
                <a:ea typeface="Arial Unicode MS" pitchFamily="34" charset="-122"/>
                <a:cs typeface="Arial Unicode MS" pitchFamily="34" charset="-122"/>
              </a:rPr>
              <a:t> and Locality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323528" y="836713"/>
            <a:ext cx="8186766" cy="4104456"/>
          </a:xfrm>
        </p:spPr>
        <p:txBody>
          <a:bodyPr/>
          <a:lstStyle/>
          <a:p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Pattern graph Q matches data graph G via </a:t>
            </a:r>
            <a:r>
              <a:rPr lang="en-US" altLang="zh-CN" sz="2400" b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 </a:t>
            </a:r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there exists a binary match relation S ⊆ V</a:t>
            </a:r>
            <a:r>
              <a:rPr lang="en-US" altLang="zh-CN" sz="2400" b="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× V such that:</a:t>
            </a:r>
          </a:p>
          <a:p>
            <a:pPr lvl="1"/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each (u, v) ∈ S, u and v have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same label</a:t>
            </a:r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and</a:t>
            </a:r>
          </a:p>
          <a:p>
            <a:pPr lvl="1"/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each u ∈ V</a:t>
            </a:r>
            <a:r>
              <a:rPr lang="en-US" altLang="zh-CN" sz="2000" b="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there exits v ∈ V such that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(u, v) ∈ </a:t>
            </a:r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S; and </a:t>
            </a:r>
          </a:p>
          <a:p>
            <a:pPr lvl="2"/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for each edge (u, u1) in E</a:t>
            </a:r>
            <a:r>
              <a:rPr lang="en-US" altLang="zh-CN" sz="2000" b="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there is an edge (v, v1</a:t>
            </a:r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in E with (u1; v1) ∈ S</a:t>
            </a:r>
            <a:r>
              <a:rPr lang="en-US" altLang="zh-CN" sz="24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 </a:t>
            </a:r>
            <a:endParaRPr lang="en-US" altLang="zh-CN" sz="2400" b="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2"/>
            <a:r>
              <a:rPr lang="en-US" altLang="zh-CN" sz="1800" b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each edge (u2, u) in E</a:t>
            </a:r>
            <a:r>
              <a:rPr lang="en-US" altLang="zh-CN" sz="1800" b="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b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there is an edge (v2; v) in E with (u2, v2) ∈ S</a:t>
            </a:r>
            <a:r>
              <a:rPr lang="en-US" altLang="zh-CN" sz="2800" b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en-US" altLang="zh-CN" sz="2400" b="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9" name="图片 18" descr="new-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3356992"/>
            <a:ext cx="1000132" cy="8163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15816" y="3068960"/>
            <a:ext cx="273630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-&gt; Child relationships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3820978"/>
            <a:ext cx="273630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-&gt; Parent relationships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8100392" y="908720"/>
            <a:ext cx="477767" cy="2520280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7652375" y="2004809"/>
            <a:ext cx="230425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Graph Simulation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395536" y="4892967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matched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must be a connected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falling into </a:t>
            </a:r>
            <a:r>
              <a:rPr lang="en-US" altLang="zh-CN" sz="2000" kern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ball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 </a:t>
            </a:r>
            <a:r>
              <a:rPr lang="en-US" altLang="zh-CN" sz="2000" kern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center v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</a:t>
            </a:r>
            <a:r>
              <a:rPr lang="en-US" altLang="zh-CN" sz="2000" kern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radius </a:t>
            </a:r>
            <a:r>
              <a:rPr lang="en-US" altLang="zh-CN" sz="2000" kern="0" dirty="0" err="1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2000" kern="0" baseline="-25000" dirty="0" err="1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kern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diameter of Q</a:t>
            </a:r>
            <a:r>
              <a:rPr lang="en-US" altLang="zh-CN" sz="2000" kern="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2000" kern="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containing the ball center 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0040" y="4420849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simulation: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bring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duality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intro </a:t>
            </a: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simulation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！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8" name="图片 27" descr="new-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29200"/>
            <a:ext cx="1000132" cy="8163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67544" y="616530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simulation: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bring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locality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intro </a:t>
            </a: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simulation!</a:t>
            </a:r>
            <a:endParaRPr lang="zh-CN" altLang="en-US" sz="2000" b="1" dirty="0">
              <a:solidFill>
                <a:srgbClr val="0066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21681</TotalTime>
  <Words>1607</Words>
  <Application>Microsoft Office PowerPoint</Application>
  <PresentationFormat>全屏显示(4:3)</PresentationFormat>
  <Paragraphs>233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幻灯片 1</vt:lpstr>
      <vt:lpstr>幻灯片 2</vt:lpstr>
      <vt:lpstr>Graph Pattern Matching</vt:lpstr>
      <vt:lpstr>Subgraph Isomorphism</vt:lpstr>
      <vt:lpstr>Graph Simulation</vt:lpstr>
      <vt:lpstr>Graph Simulation</vt:lpstr>
      <vt:lpstr>Graph Simulation Loses Structures</vt:lpstr>
      <vt:lpstr>Strong Simulation: A New Model</vt:lpstr>
      <vt:lpstr>Duality and Locality</vt:lpstr>
      <vt:lpstr>Properties of Strong Simulation</vt:lpstr>
      <vt:lpstr>Properties of Strong Simulation</vt:lpstr>
      <vt:lpstr>Properties of Strong Simulation</vt:lpstr>
      <vt:lpstr>Properties of Strong Simulation</vt:lpstr>
      <vt:lpstr>Algorithms for Strong Simulation</vt:lpstr>
      <vt:lpstr>Optimization Techniques</vt:lpstr>
      <vt:lpstr>Experimental Study</vt:lpstr>
      <vt:lpstr>Experiments - Quality</vt:lpstr>
      <vt:lpstr>Experiments - Quality</vt:lpstr>
      <vt:lpstr>Experiments - Quality</vt:lpstr>
      <vt:lpstr>Experiments - Quality</vt:lpstr>
      <vt:lpstr>Experiments - Quality</vt:lpstr>
      <vt:lpstr>Experiments - Efficiency</vt:lpstr>
      <vt:lpstr>Summary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Lenovo User</cp:lastModifiedBy>
  <cp:revision>2080</cp:revision>
  <dcterms:created xsi:type="dcterms:W3CDTF">2010-07-14T15:56:11Z</dcterms:created>
  <dcterms:modified xsi:type="dcterms:W3CDTF">2012-08-30T13:48:50Z</dcterms:modified>
</cp:coreProperties>
</file>