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57" r:id="rId6"/>
    <p:sldId id="284" r:id="rId7"/>
    <p:sldId id="261" r:id="rId8"/>
    <p:sldId id="285" r:id="rId9"/>
    <p:sldId id="266" r:id="rId10"/>
    <p:sldId id="286" r:id="rId11"/>
    <p:sldId id="267" r:id="rId12"/>
    <p:sldId id="268" r:id="rId13"/>
    <p:sldId id="288" r:id="rId14"/>
    <p:sldId id="269" r:id="rId15"/>
    <p:sldId id="293" r:id="rId16"/>
    <p:sldId id="292" r:id="rId17"/>
    <p:sldId id="289" r:id="rId18"/>
    <p:sldId id="270" r:id="rId19"/>
    <p:sldId id="307" r:id="rId20"/>
    <p:sldId id="297" r:id="rId21"/>
    <p:sldId id="272" r:id="rId22"/>
    <p:sldId id="290" r:id="rId23"/>
    <p:sldId id="273" r:id="rId24"/>
    <p:sldId id="278" r:id="rId25"/>
    <p:sldId id="279" r:id="rId26"/>
    <p:sldId id="291" r:id="rId27"/>
    <p:sldId id="298" r:id="rId28"/>
    <p:sldId id="282" r:id="rId29"/>
    <p:sldId id="300" r:id="rId30"/>
    <p:sldId id="309" r:id="rId31"/>
    <p:sldId id="308" r:id="rId32"/>
    <p:sldId id="310" r:id="rId33"/>
    <p:sldId id="314" r:id="rId34"/>
    <p:sldId id="311" r:id="rId35"/>
    <p:sldId id="312" r:id="rId36"/>
    <p:sldId id="313" r:id="rId37"/>
    <p:sldId id="301" r:id="rId38"/>
    <p:sldId id="302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48" autoAdjust="0"/>
    <p:restoredTop sz="77549" autoAdjust="0"/>
  </p:normalViewPr>
  <p:slideViewPr>
    <p:cSldViewPr snapToGrid="0">
      <p:cViewPr varScale="1">
        <p:scale>
          <a:sx n="78" d="100"/>
          <a:sy n="78" d="100"/>
        </p:scale>
        <p:origin x="-11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81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5EFD-5065-467D-8A9C-587A06CDA2D5}" type="datetimeFigureOut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3D714-E71F-42E1-BA39-AACDD64CE4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709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Nowaday</a:t>
            </a:r>
            <a:r>
              <a:rPr lang="en-US" altLang="zh-CN" baseline="0" dirty="0" smtClean="0"/>
              <a:t>s , </a:t>
            </a:r>
            <a:r>
              <a:rPr lang="en-US" altLang="zh-CN" baseline="0" dirty="0" err="1" smtClean="0"/>
              <a:t>gps</a:t>
            </a:r>
            <a:r>
              <a:rPr lang="en-US" altLang="zh-CN" baseline="0" dirty="0" smtClean="0"/>
              <a:t> sensors are everywhere, they are deployed in cars, sharing bikes, smartphones, smart wearable devices, and so 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These sensors collect positions of moving objects, each position information is a triple, including x, y and t, where </a:t>
            </a:r>
            <a:r>
              <a:rPr lang="en-US" altLang="zh-CN" sz="1200" i="1" dirty="0" smtClean="0"/>
              <a:t>x</a:t>
            </a:r>
            <a:r>
              <a:rPr lang="en-US" altLang="zh-CN" sz="1200" dirty="0" smtClean="0"/>
              <a:t> is latitude, </a:t>
            </a:r>
            <a:r>
              <a:rPr lang="en-US" altLang="zh-CN" sz="1200" i="1" dirty="0" smtClean="0"/>
              <a:t>y</a:t>
            </a:r>
            <a:r>
              <a:rPr lang="en-US" altLang="zh-CN" sz="1200" dirty="0" smtClean="0"/>
              <a:t> is longitude, and </a:t>
            </a:r>
            <a:r>
              <a:rPr lang="en-US" altLang="zh-CN" sz="1200" i="1" dirty="0" smtClean="0"/>
              <a:t>t</a:t>
            </a:r>
            <a:r>
              <a:rPr lang="en-US" altLang="zh-CN" sz="1200" dirty="0" smtClean="0"/>
              <a:t> is time.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818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Then it checks the distance of point after P1 to the directed line segment in turn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Until there is a point has a distance larger than half zeta.</a:t>
            </a:r>
          </a:p>
          <a:p>
            <a:r>
              <a:rPr lang="en-US" altLang="zh-CN" baseline="0" dirty="0" smtClean="0"/>
              <a:t>In this example , p3 is the point, so, it output the line segment p0P2, and repeat the same process start from p2.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…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This is because the directed line segment keep static once we generate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541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ym typeface="Wingdings" panose="05000000000000000000" pitchFamily="2" charset="2"/>
              </a:rPr>
              <a:t>Keep the </a:t>
            </a:r>
            <a:r>
              <a:rPr lang="en-US" altLang="zh-CN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Error bounded </a:t>
            </a:r>
            <a:r>
              <a:rPr lang="en-US" altLang="zh-CN" dirty="0" smtClean="0">
                <a:sym typeface="Wingdings" panose="05000000000000000000" pitchFamily="2" charset="2"/>
              </a:rPr>
              <a:t>feature: if a point, say </a:t>
            </a:r>
            <a:r>
              <a:rPr lang="en-US" altLang="zh-CN" dirty="0" err="1" smtClean="0">
                <a:sym typeface="Wingdings" panose="05000000000000000000" pitchFamily="2" charset="2"/>
              </a:rPr>
              <a:t>P</a:t>
            </a:r>
            <a:r>
              <a:rPr lang="en-US" altLang="zh-CN" baseline="-150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 smtClean="0">
                <a:sym typeface="Wingdings" panose="05000000000000000000" pitchFamily="2" charset="2"/>
              </a:rPr>
              <a:t>, is outputted, then any point P in [P</a:t>
            </a:r>
            <a:r>
              <a:rPr lang="en-US" altLang="zh-CN" baseline="-1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en-US" altLang="zh-CN" dirty="0" err="1" smtClean="0">
                <a:sym typeface="Wingdings" panose="05000000000000000000" pitchFamily="2" charset="2"/>
              </a:rPr>
              <a:t>P</a:t>
            </a:r>
            <a:r>
              <a:rPr lang="en-US" altLang="zh-CN" baseline="-150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 smtClean="0">
                <a:sym typeface="Wingdings" panose="05000000000000000000" pitchFamily="2" charset="2"/>
              </a:rPr>
              <a:t>] has a distance less than </a:t>
            </a:r>
            <a:r>
              <a:rPr lang="el-GR" altLang="zh-CN" b="1" dirty="0" smtClean="0">
                <a:sym typeface="Wingdings" panose="05000000000000000000" pitchFamily="2" charset="2"/>
              </a:rPr>
              <a:t>ζ</a:t>
            </a:r>
            <a:r>
              <a:rPr lang="en-US" altLang="zh-CN" dirty="0" smtClean="0">
                <a:sym typeface="Wingdings" panose="05000000000000000000" pitchFamily="2" charset="2"/>
              </a:rPr>
              <a:t> to the line segment </a:t>
            </a:r>
            <a:r>
              <a:rPr lang="en-US" altLang="zh-CN" dirty="0" err="1" smtClean="0">
                <a:sym typeface="Wingdings" panose="05000000000000000000" pitchFamily="2" charset="2"/>
              </a:rPr>
              <a:t>P</a:t>
            </a:r>
            <a:r>
              <a:rPr lang="en-US" altLang="zh-CN" baseline="-150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altLang="zh-CN" dirty="0" err="1" smtClean="0">
                <a:sym typeface="Wingdings" panose="05000000000000000000" pitchFamily="2" charset="2"/>
              </a:rPr>
              <a:t>P</a:t>
            </a:r>
            <a:r>
              <a:rPr lang="en-US" altLang="zh-CN" baseline="-150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 smtClean="0">
                <a:sym typeface="Wingdings" panose="05000000000000000000" pitchFamily="2" charset="2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ym typeface="Wingdings" panose="05000000000000000000" pitchFamily="2" charset="2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200" dirty="0" smtClean="0">
                <a:sym typeface="Wingdings" panose="05000000000000000000" pitchFamily="2" charset="2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 better compression ratio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ym typeface="Wingdings" panose="05000000000000000000" pitchFamily="2" charset="2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If it swings too little, it may be close to the basic 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If it swings too much, it may lead to no error bound.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/>
              <a:t>We next</a:t>
            </a:r>
            <a:r>
              <a:rPr lang="en-US" altLang="zh-CN" baseline="0" dirty="0" smtClean="0"/>
              <a:t> show how we can achieve this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4981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Its angle is updated</a:t>
            </a:r>
            <a:r>
              <a:rPr lang="en-US" altLang="zh-CN" baseline="0" dirty="0" smtClean="0"/>
              <a:t> with a carefully designed number such that it keeps the error bound, and at the same time, achieves a good compression ratio.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 smtClean="0"/>
              <a:t>Where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ped</a:t>
            </a:r>
            <a:r>
              <a:rPr lang="en-US" altLang="zh-CN" sz="1200" dirty="0" smtClean="0">
                <a:solidFill>
                  <a:srgbClr val="FF0000"/>
                </a:solidFill>
              </a:rPr>
              <a:t>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1400" baseline="-15000" dirty="0" err="1" smtClean="0">
                <a:solidFill>
                  <a:srgbClr val="FF0000"/>
                </a:solidFill>
              </a:rPr>
              <a:t>s+i</a:t>
            </a:r>
            <a:r>
              <a:rPr lang="en-US" altLang="zh-CN" sz="1200" dirty="0" smtClean="0">
                <a:solidFill>
                  <a:srgbClr val="FF0000"/>
                </a:solidFill>
              </a:rPr>
              <a:t>, L</a:t>
            </a:r>
            <a:r>
              <a:rPr lang="en-US" altLang="zh-CN" sz="1400" baseline="-15000" dirty="0" smtClean="0">
                <a:solidFill>
                  <a:srgbClr val="FF0000"/>
                </a:solidFill>
              </a:rPr>
              <a:t>i-1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/>
              <a:t>is the </a:t>
            </a:r>
            <a:r>
              <a:rPr lang="en-US" altLang="zh-CN" sz="1200" dirty="0" smtClean="0">
                <a:solidFill>
                  <a:srgbClr val="FF0000"/>
                </a:solidFill>
              </a:rPr>
              <a:t>perpendicular Euclidean distance</a:t>
            </a:r>
            <a:r>
              <a:rPr lang="en-US" altLang="zh-CN" sz="1200" dirty="0" smtClean="0"/>
              <a:t> of </a:t>
            </a:r>
            <a:r>
              <a:rPr lang="en-US" altLang="zh-CN" sz="1200" dirty="0" err="1" smtClean="0"/>
              <a:t>P</a:t>
            </a:r>
            <a:r>
              <a:rPr lang="en-US" altLang="zh-CN" sz="1200" baseline="-25000" dirty="0" err="1" smtClean="0"/>
              <a:t>s+i</a:t>
            </a:r>
            <a:r>
              <a:rPr lang="en-US" altLang="zh-CN" sz="1200" baseline="-25000" dirty="0" smtClean="0"/>
              <a:t> </a:t>
            </a:r>
            <a:r>
              <a:rPr lang="en-US" altLang="zh-CN" sz="1200" dirty="0" smtClean="0"/>
              <a:t>to line segment L</a:t>
            </a:r>
            <a:r>
              <a:rPr lang="en-US" altLang="zh-CN" sz="1200" baseline="-25000" dirty="0" smtClean="0"/>
              <a:t>i-1</a:t>
            </a:r>
            <a:r>
              <a:rPr lang="en-US" altLang="zh-CN" sz="1200" dirty="0" smtClean="0"/>
              <a:t> </a:t>
            </a:r>
            <a:endParaRPr lang="zh-CN" altLang="en-US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388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also find in the compressed line segments, there are anomalous line segment</a:t>
            </a:r>
            <a:r>
              <a:rPr lang="en-US" altLang="zh-CN" baseline="0" dirty="0" smtClean="0"/>
              <a:t> that each anomalous line segment only represents…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9684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475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887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5608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0678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en-US" altLang="zh-CN" baseline="0" dirty="0" smtClean="0"/>
              <a:t> the sum of </a:t>
            </a:r>
            <a:r>
              <a:rPr lang="en-US" altLang="zh-CN" baseline="0" dirty="0" err="1" smtClean="0"/>
              <a:t>d_max</a:t>
            </a:r>
            <a:r>
              <a:rPr lang="en-US" altLang="zh-CN" baseline="0" dirty="0" smtClean="0"/>
              <a:t> plus and </a:t>
            </a:r>
            <a:r>
              <a:rPr lang="en-US" altLang="zh-CN" baseline="0" dirty="0" err="1" smtClean="0"/>
              <a:t>d_max_minus</a:t>
            </a:r>
            <a:r>
              <a:rPr lang="en-US" altLang="zh-CN" baseline="0" dirty="0" smtClean="0"/>
              <a:t> is less than zeta, then the process goes on, no matter that </a:t>
            </a:r>
            <a:r>
              <a:rPr lang="en-US" altLang="zh-CN" baseline="0" dirty="0" err="1" smtClean="0"/>
              <a:t>d_max</a:t>
            </a:r>
            <a:r>
              <a:rPr lang="en-US" altLang="zh-CN" baseline="0" dirty="0" smtClean="0"/>
              <a:t> plus or </a:t>
            </a:r>
            <a:r>
              <a:rPr lang="en-US" altLang="zh-CN" baseline="0" dirty="0" err="1" smtClean="0"/>
              <a:t>d_max_minus</a:t>
            </a:r>
            <a:r>
              <a:rPr lang="en-US" altLang="zh-CN" baseline="0" dirty="0" smtClean="0"/>
              <a:t> is large than half zeta.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902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data points collected</a:t>
            </a:r>
            <a:r>
              <a:rPr lang="en-US" altLang="zh-CN" baseline="0" dirty="0" smtClean="0"/>
              <a:t> by a sensor forms a trajectory, which </a:t>
            </a:r>
            <a:r>
              <a:rPr lang="en-US" altLang="zh-CN" dirty="0" smtClean="0"/>
              <a:t>is 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sequence of data points in a monotonically increasing order of their associated time values.</a:t>
            </a:r>
          </a:p>
          <a:p>
            <a:r>
              <a:rPr lang="en-US" altLang="zh-CN" dirty="0" smtClean="0"/>
              <a:t>Different sensors</a:t>
            </a:r>
            <a:r>
              <a:rPr lang="en-US" altLang="zh-CN" baseline="0" dirty="0" smtClean="0"/>
              <a:t> collect data points at </a:t>
            </a:r>
            <a:r>
              <a:rPr lang="en-US" altLang="zh-CN" dirty="0" err="1" smtClean="0"/>
              <a:t>diffirent</a:t>
            </a:r>
            <a:r>
              <a:rPr lang="en-US" altLang="zh-CN" dirty="0" smtClean="0"/>
              <a:t> sampling rates.</a:t>
            </a:r>
          </a:p>
          <a:p>
            <a:r>
              <a:rPr lang="en-US" altLang="zh-CN" dirty="0" smtClean="0"/>
              <a:t>For example, a </a:t>
            </a:r>
            <a:r>
              <a:rPr lang="en-US" altLang="zh-CN" dirty="0" err="1" smtClean="0"/>
              <a:t>gps</a:t>
            </a:r>
            <a:r>
              <a:rPr lang="en-US" altLang="zh-CN" dirty="0" smtClean="0"/>
              <a:t> sensor in a truck</a:t>
            </a:r>
            <a:r>
              <a:rPr lang="en-US" altLang="zh-CN" baseline="0" dirty="0" smtClean="0"/>
              <a:t> collects a data point at every 1 to 30 seconds, which produces 2.88K – 86.4K points every day. For a company having 20K trucks, it is 57.6M to 1.728 billion points every day.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900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waste of CPU resource,  energies, …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490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9817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50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Advantages: </a:t>
            </a:r>
          </a:p>
          <a:p>
            <a:pPr lvl="1"/>
            <a:r>
              <a:rPr lang="en-US" altLang="zh-CN" dirty="0" smtClean="0"/>
              <a:t>simple and easy to implement, </a:t>
            </a:r>
          </a:p>
          <a:p>
            <a:pPr lvl="1"/>
            <a:r>
              <a:rPr lang="en-US" altLang="zh-CN" dirty="0" smtClean="0"/>
              <a:t>no need of extra knowledge and suitable for freely moving objects, </a:t>
            </a:r>
          </a:p>
          <a:p>
            <a:pPr lvl="1"/>
            <a:r>
              <a:rPr lang="en-US" altLang="zh-CN" dirty="0" smtClean="0"/>
              <a:t>bounded errors, and </a:t>
            </a:r>
          </a:p>
          <a:p>
            <a:pPr lvl="1"/>
            <a:r>
              <a:rPr lang="en-US" altLang="zh-CN" dirty="0" smtClean="0"/>
              <a:t>good compression ratios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4989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 Chan and F. Chin. Approximation of polygonal curves with minimum number of line segments or minimal error. International Journal of Computational Geometry Applications, 6, 1996.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algorithm commonly apply a global distance checking policy, a point is checked multiple times during the whole process,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makes them have high time complexity and space complexity, hence, they are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913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Hence, we define the features of the</a:t>
            </a:r>
            <a:r>
              <a:rPr lang="en-US" altLang="zh-CN" baseline="0" dirty="0" smtClean="0"/>
              <a:t> new approaches.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988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3075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1229-A452-4B69-9F08-71F3433619F8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6905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FD55-9405-4958-8EB5-0BF3F57A3D8F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945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F4BB-CC36-4688-9047-F641BD337387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B07D-E306-4271-AAB3-813381F80726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beihang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83708" y="17092"/>
            <a:ext cx="2751746" cy="517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367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AB7-B9CA-43BF-9468-67C58E31DB9A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392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2ED3-6AFD-4A7E-BEC0-7F08B2B8EE3A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191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C531-6A76-489B-A441-9DBDD296D104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5573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39D5-6785-47E4-ABA0-41CBB032387C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5147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C9CF-1017-4A41-93C8-0FC2A27F496D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18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0FF-C599-4B24-A0BA-1C353267D89A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332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0A2-2D1A-44E3-9585-3E8A6A741D59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095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94DE-16DC-430D-96C1-6371584E4AAA}" type="datetime1">
              <a:rPr lang="zh-CN" altLang="en-US" smtClean="0"/>
              <a:pPr/>
              <a:t>2018/5/24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96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ashuai.buaa.edu.cn/pubs/vldb2017a-full.pdf" TargetMode="External"/><Relationship Id="rId2" Type="http://schemas.openxmlformats.org/officeDocument/2006/relationships/hyperlink" Target="http://mashuai.buaa.edu.cn/traj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27343"/>
            <a:ext cx="9144000" cy="698737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One-pass Error-bounded Trajectory Simplification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515" y="3532861"/>
            <a:ext cx="8154954" cy="1572022"/>
          </a:xfrm>
        </p:spPr>
        <p:txBody>
          <a:bodyPr>
            <a:normAutofit/>
          </a:bodyPr>
          <a:lstStyle/>
          <a:p>
            <a:r>
              <a:rPr lang="en-US" altLang="zh-CN" b="1" dirty="0"/>
              <a:t>Xuelian </a:t>
            </a:r>
            <a:r>
              <a:rPr lang="en-US" altLang="zh-CN" b="1" dirty="0" smtClean="0"/>
              <a:t>Lin</a:t>
            </a:r>
            <a:r>
              <a:rPr lang="en-US" altLang="zh-CN" dirty="0" smtClean="0"/>
              <a:t>, </a:t>
            </a:r>
            <a:r>
              <a:rPr lang="en-US" altLang="zh-CN" dirty="0"/>
              <a:t>Shuai </a:t>
            </a:r>
            <a:r>
              <a:rPr lang="en-US" altLang="zh-CN" dirty="0" smtClean="0"/>
              <a:t>Ma, </a:t>
            </a:r>
            <a:r>
              <a:rPr lang="en-US" altLang="zh-CN" dirty="0"/>
              <a:t>Han </a:t>
            </a:r>
            <a:r>
              <a:rPr lang="en-US" altLang="zh-CN" dirty="0" smtClean="0"/>
              <a:t>Zhang, </a:t>
            </a:r>
            <a:r>
              <a:rPr lang="en-US" altLang="zh-CN" dirty="0"/>
              <a:t>Tianyu </a:t>
            </a:r>
            <a:r>
              <a:rPr lang="en-US" altLang="zh-CN" dirty="0" err="1"/>
              <a:t>Wo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Jinpeng</a:t>
            </a:r>
            <a:r>
              <a:rPr lang="en-US" altLang="zh-CN" dirty="0" smtClean="0"/>
              <a:t> </a:t>
            </a:r>
            <a:r>
              <a:rPr lang="en-US" altLang="zh-CN" dirty="0" err="1"/>
              <a:t>Huai</a:t>
            </a:r>
            <a:endParaRPr lang="en-US" altLang="zh-CN" dirty="0"/>
          </a:p>
          <a:p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linxl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mashuai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zhanghan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woty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huaijp</a:t>
            </a:r>
            <a:r>
              <a:rPr lang="en-US" altLang="zh-CN" sz="2000" dirty="0" smtClean="0"/>
              <a:t>}@</a:t>
            </a:r>
            <a:r>
              <a:rPr lang="en-US" altLang="zh-CN" sz="2000" dirty="0"/>
              <a:t>buaa.edu.cn</a:t>
            </a:r>
            <a:endParaRPr lang="zh-CN" altLang="en-US" sz="2000" dirty="0"/>
          </a:p>
        </p:txBody>
      </p:sp>
      <p:pic>
        <p:nvPicPr>
          <p:cNvPr id="4" name="Picture 23" descr="201009141738210957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5730" y="4647683"/>
            <a:ext cx="4427099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4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Outline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4640"/>
            <a:ext cx="6415962" cy="2686886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The </a:t>
            </a:r>
            <a:r>
              <a:rPr lang="en-US" altLang="zh-CN" dirty="0" smtClean="0"/>
              <a:t>trajectory simplification </a:t>
            </a:r>
            <a:r>
              <a:rPr lang="en-US" altLang="zh-CN" dirty="0"/>
              <a:t>problem: analyses and challenges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</a:rPr>
              <a:t>One-pass Error-bounded Approach 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Experimental Study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57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 The </a:t>
            </a:r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naïve local 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distance </a:t>
            </a:r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checking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7765" y="3278040"/>
            <a:ext cx="5791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Learning </a:t>
            </a:r>
            <a:r>
              <a:rPr lang="en-US" altLang="zh-CN" dirty="0"/>
              <a:t>from </a:t>
            </a:r>
            <a:r>
              <a:rPr lang="en-US" altLang="zh-CN" i="1" dirty="0" smtClean="0"/>
              <a:t>dead </a:t>
            </a:r>
            <a:r>
              <a:rPr lang="en-US" altLang="zh-CN" i="1" dirty="0"/>
              <a:t>reckoning</a:t>
            </a:r>
            <a:r>
              <a:rPr lang="en-US" altLang="zh-CN" dirty="0"/>
              <a:t> (in position tracking)</a:t>
            </a:r>
          </a:p>
          <a:p>
            <a:pPr algn="ctr"/>
            <a:r>
              <a:rPr lang="en-US" altLang="zh-CN" i="1" dirty="0"/>
              <a:t>a</a:t>
            </a:r>
            <a:r>
              <a:rPr lang="en-US" altLang="zh-CN" i="1" dirty="0" smtClean="0"/>
              <a:t>nd </a:t>
            </a:r>
            <a:r>
              <a:rPr lang="en-US" altLang="zh-CN" i="1" dirty="0" err="1" smtClean="0"/>
              <a:t>Reumann’s</a:t>
            </a:r>
            <a:r>
              <a:rPr lang="en-US" altLang="zh-CN" i="1" dirty="0" smtClean="0"/>
              <a:t> </a:t>
            </a:r>
            <a:r>
              <a:rPr lang="en-US" altLang="zh-CN" i="1" dirty="0"/>
              <a:t>method</a:t>
            </a:r>
            <a:r>
              <a:rPr lang="en-US" altLang="zh-CN" dirty="0"/>
              <a:t> (in computer graphics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730064" y="1763089"/>
            <a:ext cx="67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&gt; </a:t>
            </a:r>
            <a:r>
              <a:rPr lang="el-GR" altLang="zh-CN" sz="1600" b="1" dirty="0">
                <a:solidFill>
                  <a:srgbClr val="FF0000"/>
                </a:solidFill>
              </a:rPr>
              <a:t>ζ</a:t>
            </a:r>
            <a:r>
              <a:rPr lang="en-US" altLang="zh-CN" sz="1600" b="1" dirty="0">
                <a:solidFill>
                  <a:srgbClr val="FF0000"/>
                </a:solidFill>
              </a:rPr>
              <a:t>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74237" y="2846523"/>
            <a:ext cx="2750375" cy="372718"/>
            <a:chOff x="4185735" y="3513327"/>
            <a:chExt cx="3509841" cy="496957"/>
          </a:xfrm>
        </p:grpSpPr>
        <p:sp>
          <p:nvSpPr>
            <p:cNvPr id="12" name="云形 11"/>
            <p:cNvSpPr/>
            <p:nvPr/>
          </p:nvSpPr>
          <p:spPr>
            <a:xfrm>
              <a:off x="4185735" y="3513327"/>
              <a:ext cx="2303448" cy="49695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Start Point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2" idx="0"/>
            </p:cNvCxnSpPr>
            <p:nvPr/>
          </p:nvCxnSpPr>
          <p:spPr>
            <a:xfrm>
              <a:off x="6487264" y="3761805"/>
              <a:ext cx="1208312" cy="126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707502" y="1978179"/>
            <a:ext cx="2876820" cy="753743"/>
            <a:chOff x="5763751" y="2353859"/>
            <a:chExt cx="2251165" cy="742227"/>
          </a:xfrm>
        </p:grpSpPr>
        <p:sp>
          <p:nvSpPr>
            <p:cNvPr id="11" name="云形 10"/>
            <p:cNvSpPr/>
            <p:nvPr/>
          </p:nvSpPr>
          <p:spPr>
            <a:xfrm>
              <a:off x="5763751" y="2353859"/>
              <a:ext cx="1671886" cy="74222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Directed line segment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7097413" y="2748123"/>
              <a:ext cx="917503" cy="347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内容占位符 2"/>
          <p:cNvSpPr txBox="1">
            <a:spLocks/>
          </p:cNvSpPr>
          <p:nvPr/>
        </p:nvSpPr>
        <p:spPr>
          <a:xfrm>
            <a:off x="628650" y="4053667"/>
            <a:ext cx="7886700" cy="207654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Features of the </a:t>
            </a:r>
            <a:r>
              <a:rPr lang="en-US" altLang="zh-CN" dirty="0" smtClean="0"/>
              <a:t>naïve approach</a:t>
            </a:r>
            <a:endParaRPr lang="en-US" altLang="zh-CN" dirty="0"/>
          </a:p>
          <a:p>
            <a:pPr lvl="1"/>
            <a:r>
              <a:rPr lang="en-US" altLang="zh-CN" dirty="0" smtClean="0"/>
              <a:t>One-pass</a:t>
            </a:r>
          </a:p>
          <a:p>
            <a:pPr lvl="2"/>
            <a:r>
              <a:rPr lang="en-US" altLang="zh-CN" dirty="0" smtClean="0"/>
              <a:t>O(1) </a:t>
            </a:r>
            <a:r>
              <a:rPr lang="en-US" altLang="zh-CN" dirty="0"/>
              <a:t>time and O(1) </a:t>
            </a:r>
            <a:r>
              <a:rPr lang="en-US" altLang="zh-CN" dirty="0" smtClean="0"/>
              <a:t>space for each point</a:t>
            </a:r>
            <a:endParaRPr lang="en-US" altLang="zh-CN" dirty="0"/>
          </a:p>
          <a:p>
            <a:pPr lvl="1"/>
            <a:r>
              <a:rPr lang="en-US" altLang="zh-CN" dirty="0"/>
              <a:t>Error </a:t>
            </a:r>
            <a:r>
              <a:rPr lang="en-US" altLang="zh-CN" dirty="0" smtClean="0"/>
              <a:t>bounded by </a:t>
            </a:r>
            <a:r>
              <a:rPr lang="el-GR" altLang="zh-CN" b="1" dirty="0"/>
              <a:t>ζ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Poor</a:t>
            </a:r>
            <a:r>
              <a:rPr lang="en-US" altLang="zh-CN" dirty="0"/>
              <a:t> compression ratios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584322" y="2421212"/>
            <a:ext cx="908297" cy="60151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62390" y="1515668"/>
            <a:ext cx="1469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Error </a:t>
            </a:r>
            <a:r>
              <a:rPr lang="en-US" altLang="zh-CN" b="1" dirty="0" smtClean="0"/>
              <a:t>bound </a:t>
            </a:r>
            <a:r>
              <a:rPr lang="el-GR" altLang="zh-CN" b="1" dirty="0" smtClean="0"/>
              <a:t>ζ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961" y="1483112"/>
            <a:ext cx="2683818" cy="1859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28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0587" y="4434734"/>
            <a:ext cx="1509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(1) P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s+2</a:t>
            </a:r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to L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1600" b="1" baseline="-15000" dirty="0">
              <a:latin typeface="Cambria Math" panose="020405030504060302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76404" y="4442923"/>
            <a:ext cx="1509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(2) P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s+3</a:t>
            </a:r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to L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3695" y="4418558"/>
            <a:ext cx="1509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(3) P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s+4</a:t>
            </a:r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to L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94379" y="1542111"/>
            <a:ext cx="8094424" cy="1356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If we can dynamically adjust the directed line segment </a:t>
            </a:r>
            <a:r>
              <a:rPr lang="en-US" altLang="zh-CN" i="1" dirty="0" smtClean="0">
                <a:sym typeface="Wingdings" panose="05000000000000000000" pitchFamily="2" charset="2"/>
              </a:rPr>
              <a:t>L </a:t>
            </a:r>
            <a:r>
              <a:rPr lang="en-US" altLang="zh-CN" dirty="0" smtClean="0">
                <a:sym typeface="Wingdings" panose="05000000000000000000" pitchFamily="2" charset="2"/>
              </a:rPr>
              <a:t>and make </a:t>
            </a:r>
            <a:r>
              <a:rPr lang="en-US" altLang="zh-CN" i="1" dirty="0" smtClean="0">
                <a:sym typeface="Wingdings" panose="05000000000000000000" pitchFamily="2" charset="2"/>
              </a:rPr>
              <a:t>L </a:t>
            </a:r>
            <a:r>
              <a:rPr lang="en-US" altLang="zh-CN" dirty="0" smtClean="0">
                <a:sym typeface="Wingdings" panose="05000000000000000000" pitchFamily="2" charset="2"/>
              </a:rPr>
              <a:t>more close to the new data point, then it is potential </a:t>
            </a:r>
            <a:r>
              <a:rPr lang="en-US" altLang="zh-CN" dirty="0">
                <a:sym typeface="Wingdings" panose="05000000000000000000" pitchFamily="2" charset="2"/>
              </a:rPr>
              <a:t>to</a:t>
            </a:r>
            <a:r>
              <a:rPr lang="en-US" altLang="zh-CN" dirty="0"/>
              <a:t> represent more </a:t>
            </a:r>
            <a:r>
              <a:rPr lang="en-US" altLang="zh-CN" dirty="0" smtClean="0"/>
              <a:t>data points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4" y="2984991"/>
            <a:ext cx="2298877" cy="1513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706" y="3065724"/>
            <a:ext cx="2298876" cy="14354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615" y="2889390"/>
            <a:ext cx="2298877" cy="156902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000587" y="4866688"/>
            <a:ext cx="7329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ym typeface="Wingdings" panose="05000000000000000000" pitchFamily="2" charset="2"/>
              </a:rPr>
              <a:t>Example: a </a:t>
            </a:r>
            <a:r>
              <a:rPr lang="en-US" altLang="zh-CN" sz="2000" b="1" dirty="0">
                <a:sym typeface="Wingdings" panose="05000000000000000000" pitchFamily="2" charset="2"/>
              </a:rPr>
              <a:t>d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ynamic L may represent more data point than a static L</a:t>
            </a:r>
            <a:endParaRPr lang="zh-CN" altLang="en-US" sz="2000" b="1" dirty="0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07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 Partitioning 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data points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9061" y="1611583"/>
            <a:ext cx="8164286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Partition the space into </a:t>
            </a:r>
            <a:r>
              <a:rPr lang="en-US" altLang="zh-CN" sz="2800" dirty="0" smtClean="0">
                <a:solidFill>
                  <a:srgbClr val="FF0000"/>
                </a:solidFill>
              </a:rPr>
              <a:t>Zones</a:t>
            </a:r>
            <a:r>
              <a:rPr lang="en-US" altLang="zh-CN" sz="2800" dirty="0" smtClean="0"/>
              <a:t> around P</a:t>
            </a:r>
            <a:r>
              <a:rPr lang="en-US" altLang="zh-CN" sz="2800" baseline="-15000" dirty="0" smtClean="0"/>
              <a:t>s </a:t>
            </a:r>
            <a:r>
              <a:rPr lang="en-US" altLang="zh-CN" sz="2800" dirty="0" smtClean="0"/>
              <a:t>with a step length of </a:t>
            </a:r>
            <a:r>
              <a:rPr lang="el-GR" altLang="zh-CN" sz="2800" b="1" dirty="0" smtClean="0">
                <a:solidFill>
                  <a:srgbClr val="FF0000"/>
                </a:solidFill>
              </a:rPr>
              <a:t>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/2</a:t>
            </a:r>
            <a:r>
              <a:rPr lang="en-US" altLang="zh-CN" sz="2800" b="1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The middle of </a:t>
            </a:r>
            <a:r>
              <a:rPr lang="en-US" altLang="zh-CN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Z</a:t>
            </a:r>
            <a:r>
              <a:rPr lang="en-US" altLang="zh-CN" sz="2400" b="1" baseline="-15000" dirty="0" err="1">
                <a:solidFill>
                  <a:srgbClr val="FF0000"/>
                </a:solidFill>
                <a:sym typeface="Wingdings" panose="05000000000000000000" pitchFamily="2" charset="2"/>
              </a:rPr>
              <a:t>j</a:t>
            </a:r>
            <a:r>
              <a:rPr lang="en-US" altLang="zh-CN" sz="2400" baseline="-15000" dirty="0"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to </a:t>
            </a:r>
            <a:r>
              <a:rPr lang="en-US" altLang="zh-CN" sz="2400" dirty="0" smtClean="0">
                <a:sym typeface="Wingdings" panose="05000000000000000000" pitchFamily="2" charset="2"/>
              </a:rPr>
              <a:t>P</a:t>
            </a:r>
            <a:r>
              <a:rPr lang="en-US" altLang="zh-CN" sz="2400" baseline="-15000" dirty="0" smtClean="0">
                <a:sym typeface="Wingdings" panose="05000000000000000000" pitchFamily="2" charset="2"/>
              </a:rPr>
              <a:t>s</a:t>
            </a:r>
            <a:r>
              <a:rPr lang="en-US" altLang="zh-CN" sz="2400" dirty="0" smtClean="0">
                <a:sym typeface="Wingdings" panose="05000000000000000000" pitchFamily="2" charset="2"/>
              </a:rPr>
              <a:t> has </a:t>
            </a:r>
            <a:r>
              <a:rPr lang="en-US" altLang="zh-CN" sz="2400" dirty="0">
                <a:sym typeface="Wingdings" panose="05000000000000000000" pitchFamily="2" charset="2"/>
              </a:rPr>
              <a:t>a distance  </a:t>
            </a: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j*</a:t>
            </a:r>
            <a:r>
              <a:rPr lang="el-GR" altLang="zh-CN" sz="2400" b="1" dirty="0">
                <a:solidFill>
                  <a:srgbClr val="FF0000"/>
                </a:solidFill>
              </a:rPr>
              <a:t> ζ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/2</a:t>
            </a:r>
            <a:endParaRPr lang="en-US" altLang="zh-CN" sz="2400" b="1" baseline="-1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Divide the data points into active and inactive points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Active </a:t>
            </a:r>
            <a:r>
              <a:rPr lang="en-US" altLang="zh-CN" sz="2400" dirty="0">
                <a:solidFill>
                  <a:srgbClr val="FF0000"/>
                </a:solidFill>
              </a:rPr>
              <a:t>points</a:t>
            </a:r>
            <a:r>
              <a:rPr lang="en-US" altLang="zh-CN" sz="2400" dirty="0"/>
              <a:t>: the first point falls in a </a:t>
            </a:r>
            <a:r>
              <a:rPr lang="en-US" altLang="zh-CN" sz="2400" dirty="0" smtClean="0"/>
              <a:t>zone. e.g., P</a:t>
            </a:r>
            <a:r>
              <a:rPr lang="en-US" altLang="zh-CN" sz="2400" baseline="-15000" dirty="0" smtClean="0"/>
              <a:t>2</a:t>
            </a:r>
            <a:r>
              <a:rPr lang="en-US" altLang="zh-CN" sz="2400" dirty="0"/>
              <a:t>, P</a:t>
            </a:r>
            <a:r>
              <a:rPr lang="en-US" altLang="zh-CN" sz="2400" baseline="-15000" dirty="0"/>
              <a:t>4</a:t>
            </a:r>
            <a:r>
              <a:rPr lang="en-US" altLang="zh-CN" sz="2400" dirty="0"/>
              <a:t>, P</a:t>
            </a:r>
            <a:r>
              <a:rPr lang="en-US" altLang="zh-CN" sz="2400" baseline="-15000" dirty="0"/>
              <a:t>5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Inactive points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other points. e.g., P</a:t>
            </a:r>
            <a:r>
              <a:rPr lang="en-US" altLang="zh-CN" sz="2400" baseline="-15000" dirty="0" smtClean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15000" dirty="0"/>
              <a:t>3</a:t>
            </a:r>
            <a:r>
              <a:rPr lang="en-US" altLang="zh-CN" sz="2400" dirty="0"/>
              <a:t>, P</a:t>
            </a:r>
            <a:r>
              <a:rPr lang="en-US" altLang="zh-CN" sz="2400" baseline="-15000" dirty="0"/>
              <a:t>6</a:t>
            </a:r>
            <a:r>
              <a:rPr lang="en-US" altLang="zh-CN" sz="2400" dirty="0"/>
              <a:t>, P</a:t>
            </a:r>
            <a:r>
              <a:rPr lang="en-US" altLang="zh-CN" sz="2400" baseline="-15000" dirty="0"/>
              <a:t>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800" baseline="-15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02" y="4050923"/>
            <a:ext cx="5143037" cy="23388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83753" y="4882781"/>
            <a:ext cx="553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</a:t>
            </a:r>
            <a:r>
              <a:rPr lang="en-US" altLang="zh-CN" sz="2000" b="1" baseline="-15000" dirty="0" smtClean="0"/>
              <a:t>s </a:t>
            </a:r>
            <a:r>
              <a:rPr lang="en-US" altLang="zh-CN" sz="2000" b="1" dirty="0" smtClean="0"/>
              <a:t>=</a:t>
            </a:r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8118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21494"/>
            <a:ext cx="8312793" cy="1154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 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Updating </a:t>
            </a:r>
            <a:r>
              <a:rPr lang="en-US" altLang="zh-CN" sz="3200" b="1" i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according to point type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23" y="3714314"/>
            <a:ext cx="5424316" cy="246679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750741" y="6140555"/>
            <a:ext cx="6088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Active 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2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4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5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Inactive </a:t>
            </a:r>
            <a:r>
              <a:rPr lang="en-US" altLang="zh-CN" sz="2000" dirty="0"/>
              <a:t>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1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3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6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7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795" y="2403095"/>
            <a:ext cx="1893171" cy="722847"/>
          </a:xfrm>
          <a:prstGeom prst="rect">
            <a:avLst/>
          </a:prstGeom>
        </p:spPr>
      </p:pic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628650" y="1785052"/>
            <a:ext cx="7886700" cy="51341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the first active </a:t>
            </a:r>
            <a:r>
              <a:rPr lang="en-US" altLang="zh-CN" dirty="0" smtClean="0">
                <a:solidFill>
                  <a:srgbClr val="FF0000"/>
                </a:solidFill>
              </a:rPr>
              <a:t>point, </a:t>
            </a:r>
            <a:r>
              <a:rPr lang="en-US" altLang="zh-CN" dirty="0" err="1">
                <a:solidFill>
                  <a:srgbClr val="FF0000"/>
                </a:solidFill>
              </a:rPr>
              <a:t>e.g</a:t>
            </a:r>
            <a:r>
              <a:rPr lang="en-US" altLang="zh-CN" dirty="0">
                <a:solidFill>
                  <a:srgbClr val="FF0000"/>
                </a:solidFill>
              </a:rPr>
              <a:t>, P</a:t>
            </a:r>
            <a:r>
              <a:rPr lang="en-US" altLang="zh-CN" baseline="-150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205282" y="2474539"/>
            <a:ext cx="3092029" cy="1174457"/>
          </a:xfrm>
          <a:prstGeom prst="borderCallout2">
            <a:avLst>
              <a:gd name="adj1" fmla="val 16750"/>
              <a:gd name="adj2" fmla="val 100031"/>
              <a:gd name="adj3" fmla="val -17156"/>
              <a:gd name="adj4" fmla="val 111165"/>
              <a:gd name="adj5" fmla="val 936"/>
              <a:gd name="adj6" fmla="val 1397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0000"/>
                </a:solidFill>
              </a:rPr>
              <a:t>j</a:t>
            </a:r>
            <a:r>
              <a:rPr lang="en-US" altLang="zh-CN" sz="2400" dirty="0">
                <a:solidFill>
                  <a:schemeClr val="tx1"/>
                </a:solidFill>
              </a:rPr>
              <a:t> is the index of a zone </a:t>
            </a:r>
            <a:r>
              <a:rPr lang="en-US" altLang="zh-CN" sz="2400" dirty="0" smtClean="0">
                <a:solidFill>
                  <a:schemeClr val="tx1"/>
                </a:solidFill>
              </a:rPr>
              <a:t>that P</a:t>
            </a:r>
            <a:r>
              <a:rPr lang="en-US" altLang="zh-CN" sz="2400" baseline="-15000" dirty="0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 is belonging </a:t>
            </a:r>
            <a:r>
              <a:rPr lang="en-US" altLang="zh-CN" sz="2400" dirty="0">
                <a:solidFill>
                  <a:schemeClr val="tx1"/>
                </a:solidFill>
              </a:rPr>
              <a:t>to. </a:t>
            </a:r>
            <a:r>
              <a:rPr lang="en-US" altLang="zh-CN" sz="2400" dirty="0" smtClean="0">
                <a:solidFill>
                  <a:schemeClr val="tx1"/>
                </a:solidFill>
              </a:rPr>
              <a:t>For </a:t>
            </a:r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en-US" altLang="zh-CN" sz="2400" baseline="-1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, j=1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5794305" y="2270495"/>
            <a:ext cx="3016504" cy="1484781"/>
          </a:xfrm>
          <a:prstGeom prst="borderCallout2">
            <a:avLst>
              <a:gd name="adj1" fmla="val 20217"/>
              <a:gd name="adj2" fmla="val -203"/>
              <a:gd name="adj3" fmla="val 19483"/>
              <a:gd name="adj4" fmla="val -11131"/>
              <a:gd name="adj5" fmla="val 37134"/>
              <a:gd name="adj6" fmla="val -313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R</a:t>
            </a:r>
            <a:r>
              <a:rPr lang="en-US" altLang="zh-CN" sz="2400" baseline="-150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is the directed line segment connecting the start point P</a:t>
            </a:r>
            <a:r>
              <a:rPr lang="en-US" altLang="zh-CN" sz="2400" baseline="-15000" dirty="0">
                <a:solidFill>
                  <a:schemeClr val="tx1"/>
                </a:solidFill>
              </a:rPr>
              <a:t>s </a:t>
            </a:r>
            <a:r>
              <a:rPr lang="en-US" altLang="zh-CN" sz="2400" dirty="0">
                <a:solidFill>
                  <a:schemeClr val="tx1"/>
                </a:solidFill>
              </a:rPr>
              <a:t>and point P</a:t>
            </a:r>
            <a:r>
              <a:rPr lang="en-US" altLang="zh-CN" sz="2400" baseline="-1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smtClean="0">
                <a:solidFill>
                  <a:schemeClr val="tx1"/>
                </a:solidFill>
              </a:rPr>
              <a:t>e.g</a:t>
            </a:r>
            <a:r>
              <a:rPr lang="en-US" altLang="zh-CN" sz="2400" dirty="0">
                <a:solidFill>
                  <a:schemeClr val="tx1"/>
                </a:solidFill>
              </a:rPr>
              <a:t>., R</a:t>
            </a:r>
            <a:r>
              <a:rPr lang="en-US" altLang="zh-CN" sz="2400" baseline="-1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 = P</a:t>
            </a:r>
            <a:r>
              <a:rPr lang="en-US" altLang="zh-CN" sz="2400" baseline="-15000" dirty="0">
                <a:solidFill>
                  <a:schemeClr val="tx1"/>
                </a:solidFill>
              </a:rPr>
              <a:t>0</a:t>
            </a:r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en-US" altLang="zh-CN" sz="2400" baseline="-15000" dirty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8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21494"/>
            <a:ext cx="8312793" cy="1154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 Updating </a:t>
            </a:r>
            <a:r>
              <a:rPr lang="en-US" altLang="zh-CN" sz="32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according to point type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85052"/>
            <a:ext cx="7886700" cy="51341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 inactive </a:t>
            </a:r>
            <a:r>
              <a:rPr lang="en-US" altLang="zh-CN" dirty="0">
                <a:solidFill>
                  <a:srgbClr val="FF0000"/>
                </a:solidFill>
              </a:rPr>
              <a:t>points: </a:t>
            </a:r>
            <a:r>
              <a:rPr lang="en-US" altLang="zh-CN" dirty="0" smtClean="0">
                <a:solidFill>
                  <a:srgbClr val="FF0000"/>
                </a:solidFill>
              </a:rPr>
              <a:t>e.g., P</a:t>
            </a:r>
            <a:r>
              <a:rPr lang="en-US" altLang="zh-CN" baseline="-1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, P</a:t>
            </a:r>
            <a:r>
              <a:rPr lang="en-US" altLang="zh-CN" baseline="-15000" dirty="0" smtClean="0">
                <a:solidFill>
                  <a:srgbClr val="FF0000"/>
                </a:solidFill>
              </a:rPr>
              <a:t>3</a:t>
            </a:r>
            <a:endParaRPr lang="en-US" altLang="zh-CN" baseline="-150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08" y="3716265"/>
            <a:ext cx="5423510" cy="246643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636486" y="6140555"/>
            <a:ext cx="6057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Active 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2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4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5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Inactive </a:t>
            </a:r>
            <a:r>
              <a:rPr lang="en-US" altLang="zh-CN" sz="2000" dirty="0"/>
              <a:t>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1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3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6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7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70" y="2402341"/>
            <a:ext cx="1587125" cy="500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36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21494"/>
            <a:ext cx="8312793" cy="1154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 Updating </a:t>
            </a:r>
            <a:r>
              <a:rPr lang="en-US" altLang="zh-CN" sz="32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according to point type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10" y="3741574"/>
            <a:ext cx="5411469" cy="2460956"/>
          </a:xfrm>
          <a:prstGeom prst="rect">
            <a:avLst/>
          </a:prstGeom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28650" y="1785052"/>
            <a:ext cx="7886700" cy="51341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 the </a:t>
            </a:r>
            <a:r>
              <a:rPr lang="en-US" altLang="zh-CN" dirty="0">
                <a:solidFill>
                  <a:srgbClr val="FF0000"/>
                </a:solidFill>
              </a:rPr>
              <a:t>other active </a:t>
            </a:r>
            <a:r>
              <a:rPr lang="en-US" altLang="zh-CN" dirty="0" smtClean="0">
                <a:solidFill>
                  <a:srgbClr val="FF0000"/>
                </a:solidFill>
              </a:rPr>
              <a:t>points, e.g.,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baseline="-15000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, P</a:t>
            </a:r>
            <a:r>
              <a:rPr lang="en-US" altLang="zh-CN" baseline="-15000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06138" y="6140555"/>
            <a:ext cx="6188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Active 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2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4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5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Inactive </a:t>
            </a:r>
            <a:r>
              <a:rPr lang="en-US" altLang="zh-CN" sz="2000" dirty="0"/>
              <a:t>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1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3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6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7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388" y="2305263"/>
            <a:ext cx="6233046" cy="103524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29208" y="3310882"/>
            <a:ext cx="82855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Where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ped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2800" baseline="-15000" dirty="0" err="1" smtClean="0">
                <a:solidFill>
                  <a:srgbClr val="FF0000"/>
                </a:solidFill>
              </a:rPr>
              <a:t>s+i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L</a:t>
            </a:r>
            <a:r>
              <a:rPr lang="en-US" altLang="zh-CN" sz="2800" baseline="-15000" dirty="0" smtClean="0">
                <a:solidFill>
                  <a:srgbClr val="FF0000"/>
                </a:solidFill>
              </a:rPr>
              <a:t>i-1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is the perpendicular Euclidean distance of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s+i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to line segment </a:t>
            </a:r>
            <a:r>
              <a:rPr lang="en-US" altLang="zh-CN" sz="2400" i="1" dirty="0" smtClean="0"/>
              <a:t>L</a:t>
            </a:r>
            <a:r>
              <a:rPr lang="en-US" altLang="zh-CN" sz="2400" baseline="-25000" dirty="0" smtClean="0"/>
              <a:t>i-1</a:t>
            </a:r>
            <a:r>
              <a:rPr lang="en-US" altLang="zh-CN" sz="24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286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21494"/>
            <a:ext cx="8312793" cy="121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 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Updating </a:t>
            </a:r>
            <a:r>
              <a:rPr lang="en-US" altLang="zh-CN" sz="3200" b="1" i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by Fitting 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Function </a:t>
            </a:r>
            <a:r>
              <a:rPr lang="en-US" altLang="zh-CN" sz="32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endParaRPr lang="zh-CN" altLang="en-US" sz="3200" b="1" i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66122"/>
            <a:ext cx="8164734" cy="449022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Fitting Function 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b="1" dirty="0"/>
              <a:t>Proposition </a:t>
            </a:r>
            <a:r>
              <a:rPr lang="en-US" altLang="zh-CN" b="1" dirty="0" smtClean="0"/>
              <a:t>1 &amp; </a:t>
            </a:r>
            <a:r>
              <a:rPr lang="en-US" altLang="zh-CN" b="1" dirty="0"/>
              <a:t>Theorem </a:t>
            </a:r>
            <a:r>
              <a:rPr lang="en-US" altLang="zh-CN" b="1" dirty="0" smtClean="0"/>
              <a:t>2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pdating of </a:t>
            </a:r>
            <a:r>
              <a:rPr lang="en-US" altLang="zh-CN" b="1" i="1" dirty="0" smtClean="0"/>
              <a:t>L</a:t>
            </a:r>
            <a:r>
              <a:rPr lang="en-US" altLang="zh-CN" dirty="0" smtClean="0"/>
              <a:t> can be computed in O(1) time and O(1) space,</a:t>
            </a:r>
          </a:p>
          <a:p>
            <a:pPr lvl="1"/>
            <a:r>
              <a:rPr lang="en-US" altLang="zh-CN" dirty="0" smtClean="0"/>
              <a:t>each data point is checked once, and </a:t>
            </a:r>
            <a:endParaRPr lang="en-US" altLang="zh-CN" dirty="0"/>
          </a:p>
          <a:p>
            <a:pPr lvl="1"/>
            <a:r>
              <a:rPr lang="en-US" altLang="zh-CN" dirty="0" smtClean="0"/>
              <a:t>the distance is error-bounded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6" y="2378881"/>
            <a:ext cx="5841811" cy="19433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17806" y="2955083"/>
            <a:ext cx="2320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first active </a:t>
            </a:r>
            <a:r>
              <a:rPr lang="en-US" altLang="zh-CN" sz="2000" dirty="0" smtClean="0">
                <a:solidFill>
                  <a:srgbClr val="FF0000"/>
                </a:solidFill>
              </a:rPr>
              <a:t>point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613413" y="2423668"/>
            <a:ext cx="1704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nactive </a:t>
            </a:r>
            <a:r>
              <a:rPr lang="en-US" altLang="zh-CN" sz="2000" dirty="0">
                <a:solidFill>
                  <a:srgbClr val="FF0000"/>
                </a:solidFill>
              </a:rPr>
              <a:t>points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616250" y="3688312"/>
            <a:ext cx="2177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Other </a:t>
            </a:r>
            <a:r>
              <a:rPr lang="en-US" altLang="zh-CN" sz="2000" dirty="0">
                <a:solidFill>
                  <a:srgbClr val="FF0000"/>
                </a:solidFill>
              </a:rPr>
              <a:t>active points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611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(3) Algorithm OPERB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5373"/>
            <a:ext cx="7886700" cy="1926270"/>
          </a:xfrm>
        </p:spPr>
        <p:txBody>
          <a:bodyPr>
            <a:noAutofit/>
          </a:bodyPr>
          <a:lstStyle/>
          <a:p>
            <a:r>
              <a:rPr lang="en-US" altLang="zh-CN" u="sng" dirty="0"/>
              <a:t>O</a:t>
            </a:r>
            <a:r>
              <a:rPr lang="en-US" altLang="zh-CN" dirty="0"/>
              <a:t>ne-</a:t>
            </a:r>
            <a:r>
              <a:rPr lang="en-US" altLang="zh-CN" u="sng" dirty="0"/>
              <a:t>P</a:t>
            </a:r>
            <a:r>
              <a:rPr lang="en-US" altLang="zh-CN" dirty="0"/>
              <a:t>ass </a:t>
            </a:r>
            <a:r>
              <a:rPr lang="en-US" altLang="zh-CN" u="sng" dirty="0" err="1" smtClean="0"/>
              <a:t>ER</a:t>
            </a:r>
            <a:r>
              <a:rPr lang="en-US" altLang="zh-CN" dirty="0" err="1" smtClean="0"/>
              <a:t>ror</a:t>
            </a:r>
            <a:r>
              <a:rPr lang="en-US" altLang="zh-CN" dirty="0" smtClean="0"/>
              <a:t>-</a:t>
            </a:r>
            <a:r>
              <a:rPr lang="en-US" altLang="zh-CN" u="sng" dirty="0" smtClean="0"/>
              <a:t>B</a:t>
            </a:r>
            <a:r>
              <a:rPr lang="en-US" altLang="zh-CN" dirty="0" smtClean="0"/>
              <a:t>ounded trajectory simplification algorithm (</a:t>
            </a:r>
            <a:r>
              <a:rPr lang="en-US" altLang="zh-CN" dirty="0" smtClean="0">
                <a:solidFill>
                  <a:srgbClr val="FF0000"/>
                </a:solidFill>
              </a:rPr>
              <a:t>OPERB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Outputs points belonging to the original trajectory</a:t>
            </a:r>
          </a:p>
          <a:p>
            <a:pPr lvl="1"/>
            <a:r>
              <a:rPr lang="en-US" altLang="zh-CN" dirty="0" smtClean="0"/>
              <a:t>Runs in O(n</a:t>
            </a:r>
            <a:r>
              <a:rPr lang="en-US" altLang="zh-CN" dirty="0"/>
              <a:t>) time and O(1) space</a:t>
            </a:r>
          </a:p>
          <a:p>
            <a:pPr lvl="1"/>
            <a:r>
              <a:rPr lang="en-US" altLang="zh-CN" dirty="0" smtClean="0"/>
              <a:t>Error-bounded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2" y="3783162"/>
            <a:ext cx="7436498" cy="26829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54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6041"/>
            <a:ext cx="7886700" cy="3970720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</a:t>
            </a:r>
            <a:r>
              <a:rPr lang="en-US" altLang="zh-CN" dirty="0"/>
              <a:t>) Choosing the </a:t>
            </a:r>
            <a:r>
              <a:rPr lang="en-US" altLang="zh-CN" dirty="0" smtClean="0"/>
              <a:t>first </a:t>
            </a:r>
            <a:r>
              <a:rPr lang="en-US" altLang="zh-CN" i="1" dirty="0"/>
              <a:t>active point</a:t>
            </a:r>
            <a:r>
              <a:rPr lang="en-US" altLang="zh-CN" dirty="0"/>
              <a:t> </a:t>
            </a:r>
            <a:r>
              <a:rPr lang="en-US" altLang="zh-CN" dirty="0" smtClean="0"/>
              <a:t>after the start point </a:t>
            </a:r>
          </a:p>
          <a:p>
            <a:pPr lvl="1"/>
            <a:r>
              <a:rPr lang="en-US" altLang="zh-CN" dirty="0"/>
              <a:t>(2) Adjusting the distance </a:t>
            </a:r>
            <a:r>
              <a:rPr lang="en-US" altLang="zh-CN" dirty="0" smtClean="0"/>
              <a:t>condition</a:t>
            </a:r>
            <a:r>
              <a:rPr lang="en-US" altLang="zh-CN" b="1" dirty="0" smtClean="0"/>
              <a:t>: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3) Making </a:t>
            </a:r>
            <a:r>
              <a:rPr lang="en-US" altLang="zh-CN" dirty="0" smtClean="0"/>
              <a:t>the </a:t>
            </a:r>
            <a:r>
              <a:rPr lang="en-US" altLang="zh-CN" i="1" dirty="0" smtClean="0"/>
              <a:t>directed line segment </a:t>
            </a:r>
            <a:r>
              <a:rPr lang="en-US" altLang="zh-CN" b="1" i="1" dirty="0" smtClean="0">
                <a:latin typeface="+mj-lt"/>
              </a:rPr>
              <a:t>L</a:t>
            </a:r>
            <a:r>
              <a:rPr lang="en-US" altLang="zh-CN" dirty="0" smtClean="0"/>
              <a:t> </a:t>
            </a:r>
            <a:r>
              <a:rPr lang="en-US" altLang="zh-CN" dirty="0"/>
              <a:t>more close to the </a:t>
            </a:r>
            <a:r>
              <a:rPr lang="en-US" altLang="zh-CN" i="1" dirty="0"/>
              <a:t>active </a:t>
            </a:r>
            <a:r>
              <a:rPr lang="en-US" altLang="zh-CN" i="1" dirty="0" smtClean="0"/>
              <a:t>point</a:t>
            </a:r>
            <a:r>
              <a:rPr lang="en-US" altLang="zh-CN" dirty="0" smtClean="0"/>
              <a:t>s</a:t>
            </a:r>
          </a:p>
          <a:p>
            <a:pPr lvl="1"/>
            <a:r>
              <a:rPr lang="en-US" altLang="zh-CN" dirty="0"/>
              <a:t>(4) Incorporating missing </a:t>
            </a:r>
            <a:r>
              <a:rPr lang="en-US" altLang="zh-CN" i="1" dirty="0"/>
              <a:t>active </a:t>
            </a:r>
            <a:r>
              <a:rPr lang="en-US" altLang="zh-CN" i="1" dirty="0" smtClean="0"/>
              <a:t>point</a:t>
            </a:r>
            <a:r>
              <a:rPr lang="en-US" altLang="zh-CN" dirty="0" smtClean="0"/>
              <a:t>s</a:t>
            </a:r>
          </a:p>
          <a:p>
            <a:pPr lvl="1"/>
            <a:r>
              <a:rPr lang="en-US" altLang="zh-CN" dirty="0"/>
              <a:t>(5) Absorbing data points </a:t>
            </a:r>
            <a:r>
              <a:rPr lang="en-US" altLang="zh-CN" dirty="0" smtClean="0"/>
              <a:t>after the end point</a:t>
            </a:r>
            <a:endParaRPr lang="en-US" altLang="zh-CN" baseline="-15000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527" y="2929814"/>
            <a:ext cx="2050781" cy="3097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25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gss2.bdstatic.com/-fo3dSag_xI4khGkpoWK1HF6hhy/baike/c0%3Dbaike116%2C5%2C5%2C116%2C38/sign=82a21c4b8a0a19d8df0e8c575293e9ee/cc11728b4710b91286e1b304c9fdfc03924522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10" y="1616041"/>
            <a:ext cx="1616478" cy="248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GPS sensors are everywhere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496997"/>
            <a:ext cx="7886700" cy="1491623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GPS data </a:t>
            </a:r>
            <a:r>
              <a:rPr lang="en-US" altLang="zh-CN" b="1" dirty="0" smtClean="0">
                <a:solidFill>
                  <a:srgbClr val="FF0000"/>
                </a:solidFill>
              </a:rPr>
              <a:t>points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P(x, y, t)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zh-CN" dirty="0" smtClean="0"/>
              <a:t>where </a:t>
            </a:r>
            <a:r>
              <a:rPr lang="en-US" altLang="zh-CN" i="1" dirty="0"/>
              <a:t>x</a:t>
            </a:r>
            <a:r>
              <a:rPr lang="en-US" altLang="zh-CN" dirty="0"/>
              <a:t> is latitude, </a:t>
            </a:r>
            <a:r>
              <a:rPr lang="en-US" altLang="zh-CN" i="1" dirty="0"/>
              <a:t>y</a:t>
            </a:r>
            <a:r>
              <a:rPr lang="en-US" altLang="zh-CN" dirty="0"/>
              <a:t> is longitude, and </a:t>
            </a:r>
            <a:r>
              <a:rPr lang="en-US" altLang="zh-CN" i="1" dirty="0"/>
              <a:t>t</a:t>
            </a:r>
            <a:r>
              <a:rPr lang="en-US" altLang="zh-CN" dirty="0"/>
              <a:t> is time.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2637" y="1739859"/>
            <a:ext cx="2439559" cy="1971687"/>
            <a:chOff x="4988270" y="3531775"/>
            <a:chExt cx="2215459" cy="147903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8270" y="3572539"/>
              <a:ext cx="2215459" cy="1438275"/>
            </a:xfrm>
            <a:prstGeom prst="rect">
              <a:avLst/>
            </a:prstGeom>
          </p:spPr>
        </p:pic>
        <p:pic>
          <p:nvPicPr>
            <p:cNvPr id="1028" name="Picture 4" descr="https://gss3.bdstatic.com/-Po3dSag_xI4khGkpoWK1HF6hhy/baike/w%3D268%3Bg%3D0/sign=d46f747d8c82b9013dadc4354bb6ce4a/e4dde71190ef76c6bc7ca4719b16fdfaaf516739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744" y="3531775"/>
              <a:ext cx="991339" cy="91023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47860" y="1794178"/>
            <a:ext cx="2550284" cy="19161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42869" y="3803560"/>
            <a:ext cx="1355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Vehicles</a:t>
            </a:r>
          </a:p>
        </p:txBody>
      </p:sp>
      <p:sp>
        <p:nvSpPr>
          <p:cNvPr id="10" name="矩形 9"/>
          <p:cNvSpPr/>
          <p:nvPr/>
        </p:nvSpPr>
        <p:spPr>
          <a:xfrm>
            <a:off x="2924160" y="3817533"/>
            <a:ext cx="1554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Sharing bikes</a:t>
            </a:r>
          </a:p>
        </p:txBody>
      </p:sp>
      <p:sp>
        <p:nvSpPr>
          <p:cNvPr id="11" name="矩形 10"/>
          <p:cNvSpPr/>
          <p:nvPr/>
        </p:nvSpPr>
        <p:spPr>
          <a:xfrm>
            <a:off x="4953247" y="3838312"/>
            <a:ext cx="1576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Smartphones</a:t>
            </a:r>
          </a:p>
        </p:txBody>
      </p:sp>
      <p:sp>
        <p:nvSpPr>
          <p:cNvPr id="13" name="矩形 12"/>
          <p:cNvSpPr/>
          <p:nvPr/>
        </p:nvSpPr>
        <p:spPr>
          <a:xfrm>
            <a:off x="6516950" y="3844102"/>
            <a:ext cx="2660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Smart wearable </a:t>
            </a:r>
            <a:r>
              <a:rPr lang="en-US" altLang="zh-CN" sz="2000" dirty="0"/>
              <a:t>devices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8661" y="2103856"/>
            <a:ext cx="870416" cy="11265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7428" y="2106978"/>
            <a:ext cx="1127075" cy="10940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9270" y="5058142"/>
            <a:ext cx="4100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e.g. (34.6259, 111.4085, 1499644819000)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2818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47" y="2693124"/>
            <a:ext cx="6951307" cy="33776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(5) Algorithm OPERB-A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4363"/>
            <a:ext cx="7886700" cy="1260134"/>
          </a:xfrm>
        </p:spPr>
        <p:txBody>
          <a:bodyPr/>
          <a:lstStyle/>
          <a:p>
            <a:r>
              <a:rPr lang="en-US" altLang="zh-CN" dirty="0"/>
              <a:t>A line </a:t>
            </a:r>
            <a:r>
              <a:rPr lang="en-US" altLang="zh-CN" dirty="0" smtClean="0"/>
              <a:t>segment </a:t>
            </a:r>
            <a:r>
              <a:rPr lang="en-US" altLang="zh-CN" dirty="0" err="1" smtClean="0"/>
              <a:t>R</a:t>
            </a:r>
            <a:r>
              <a:rPr lang="en-US" altLang="zh-CN" sz="3200" baseline="-15000" dirty="0" err="1"/>
              <a:t>i</a:t>
            </a:r>
            <a:r>
              <a:rPr lang="en-US" altLang="zh-CN" dirty="0" smtClean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anomalous</a:t>
            </a:r>
            <a:r>
              <a:rPr lang="en-US" altLang="zh-CN" dirty="0"/>
              <a:t> if it only represents two </a:t>
            </a:r>
            <a:r>
              <a:rPr lang="en-US" altLang="zh-CN" dirty="0" smtClean="0"/>
              <a:t>data points of the original trajectory.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15442">
            <a:off x="2743204" y="3018575"/>
            <a:ext cx="737119" cy="466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15442">
            <a:off x="6254623" y="2993689"/>
            <a:ext cx="737119" cy="46653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15442">
            <a:off x="6806227" y="4829178"/>
            <a:ext cx="688632" cy="4307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40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1654"/>
            <a:ext cx="8147957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(5) Algorithm OPERB-A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5536"/>
            <a:ext cx="7958759" cy="2187216"/>
          </a:xfrm>
        </p:spPr>
        <p:txBody>
          <a:bodyPr>
            <a:normAutofit/>
          </a:bodyPr>
          <a:lstStyle/>
          <a:p>
            <a:r>
              <a:rPr lang="en-US" altLang="zh-CN" dirty="0"/>
              <a:t>OPERB-A: </a:t>
            </a:r>
            <a:r>
              <a:rPr lang="en-US" altLang="zh-CN" dirty="0" smtClean="0"/>
              <a:t>Aggressive OPERB</a:t>
            </a:r>
          </a:p>
          <a:p>
            <a:pPr lvl="1"/>
            <a:r>
              <a:rPr lang="en-US" altLang="zh-CN" dirty="0" smtClean="0"/>
              <a:t>Allows interpolating </a:t>
            </a:r>
            <a:r>
              <a:rPr lang="en-US" altLang="zh-CN" dirty="0"/>
              <a:t>new data points into a trajectory under </a:t>
            </a:r>
            <a:r>
              <a:rPr lang="en-US" altLang="zh-CN" dirty="0" smtClean="0"/>
              <a:t>certain conditions </a:t>
            </a:r>
          </a:p>
          <a:p>
            <a:pPr lvl="1"/>
            <a:r>
              <a:rPr lang="en-US" altLang="zh-CN" dirty="0" smtClean="0"/>
              <a:t>Runs </a:t>
            </a:r>
            <a:r>
              <a:rPr lang="en-US" altLang="zh-CN" dirty="0"/>
              <a:t>in O(n) time and O(1) space</a:t>
            </a:r>
          </a:p>
          <a:p>
            <a:pPr lvl="1"/>
            <a:r>
              <a:rPr lang="en-US" altLang="zh-CN" dirty="0" smtClean="0"/>
              <a:t>Error-bounded</a:t>
            </a:r>
          </a:p>
          <a:p>
            <a:pPr lvl="1"/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3664432"/>
            <a:ext cx="7276730" cy="2343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59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Outline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4640"/>
            <a:ext cx="6527930" cy="2686886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The </a:t>
            </a:r>
            <a:r>
              <a:rPr lang="en-US" altLang="zh-CN" dirty="0" smtClean="0"/>
              <a:t>trajectory simplification </a:t>
            </a:r>
            <a:r>
              <a:rPr lang="en-US" altLang="zh-CN" dirty="0"/>
              <a:t>problem: analyses and challenges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One-pass Error-bounded Approach 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5"/>
                </a:solidFill>
              </a:rPr>
              <a:t>Experimental Study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12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Configuration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1617"/>
            <a:ext cx="8058150" cy="5145126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 smtClean="0"/>
              <a:t>Algorithm </a:t>
            </a:r>
            <a:r>
              <a:rPr lang="en-US" altLang="zh-CN" b="1" dirty="0"/>
              <a:t>OPERB </a:t>
            </a:r>
          </a:p>
          <a:p>
            <a:pPr lvl="1"/>
            <a:r>
              <a:rPr lang="en-US" altLang="zh-CN" dirty="0"/>
              <a:t>Algorithm </a:t>
            </a:r>
            <a:r>
              <a:rPr lang="en-US" altLang="zh-CN" b="1" dirty="0" smtClean="0"/>
              <a:t>OPERB-A</a:t>
            </a:r>
          </a:p>
          <a:p>
            <a:pPr lvl="1"/>
            <a:r>
              <a:rPr lang="en-US" altLang="zh-CN" dirty="0"/>
              <a:t>Algorithm </a:t>
            </a:r>
            <a:r>
              <a:rPr lang="en-US" altLang="zh-CN" b="1" dirty="0"/>
              <a:t>Douglas-</a:t>
            </a:r>
            <a:r>
              <a:rPr lang="en-US" altLang="zh-CN" b="1" dirty="0" err="1"/>
              <a:t>Peucker</a:t>
            </a:r>
            <a:r>
              <a:rPr lang="en-US" altLang="zh-CN" dirty="0"/>
              <a:t> (</a:t>
            </a:r>
            <a:r>
              <a:rPr lang="en-US" altLang="zh-CN" b="1" dirty="0"/>
              <a:t>DP</a:t>
            </a:r>
            <a:r>
              <a:rPr lang="en-US" altLang="zh-CN" dirty="0"/>
              <a:t>) </a:t>
            </a:r>
            <a:r>
              <a:rPr lang="en-US" altLang="zh-CN" sz="2000" dirty="0"/>
              <a:t>: </a:t>
            </a:r>
            <a:r>
              <a:rPr lang="en-US" altLang="zh-CN" dirty="0"/>
              <a:t>a classic batch algorithm with an excellent compression ratio</a:t>
            </a:r>
          </a:p>
          <a:p>
            <a:pPr lvl="1"/>
            <a:r>
              <a:rPr lang="en-US" altLang="zh-CN" dirty="0" smtClean="0"/>
              <a:t>Algorithm </a:t>
            </a:r>
            <a:r>
              <a:rPr lang="en-US" altLang="zh-CN" b="1" dirty="0"/>
              <a:t>Fast BQS</a:t>
            </a:r>
            <a:r>
              <a:rPr lang="en-US" altLang="zh-CN" dirty="0"/>
              <a:t> (</a:t>
            </a:r>
            <a:r>
              <a:rPr lang="en-US" altLang="zh-CN" b="1" dirty="0"/>
              <a:t>FBQS</a:t>
            </a:r>
            <a:r>
              <a:rPr lang="en-US" altLang="zh-CN" dirty="0"/>
              <a:t>), the fastest existing </a:t>
            </a:r>
            <a:r>
              <a:rPr lang="en-US" altLang="zh-CN" dirty="0" smtClean="0"/>
              <a:t>algorithm</a:t>
            </a:r>
          </a:p>
          <a:p>
            <a:pPr lvl="4"/>
            <a:endParaRPr lang="en-US" altLang="zh-CN" sz="1000" dirty="0"/>
          </a:p>
          <a:p>
            <a:r>
              <a:rPr lang="en-US" altLang="zh-CN" dirty="0" smtClean="0"/>
              <a:t>Real-life datasets</a:t>
            </a:r>
          </a:p>
          <a:p>
            <a:pPr lvl="4">
              <a:lnSpc>
                <a:spcPct val="100000"/>
              </a:lnSpc>
            </a:pPr>
            <a:endParaRPr lang="en-US" altLang="zh-CN" sz="700" dirty="0"/>
          </a:p>
          <a:p>
            <a:r>
              <a:rPr lang="en-US" altLang="zh-CN" dirty="0" smtClean="0"/>
              <a:t>Main metrics</a:t>
            </a:r>
            <a:endParaRPr lang="en-US" altLang="zh-CN" dirty="0"/>
          </a:p>
          <a:p>
            <a:pPr lvl="1"/>
            <a:r>
              <a:rPr lang="en-US" altLang="zh-CN" dirty="0" smtClean="0"/>
              <a:t>Execution time</a:t>
            </a:r>
          </a:p>
          <a:p>
            <a:pPr lvl="1"/>
            <a:r>
              <a:rPr lang="en-US" altLang="zh-CN" dirty="0" smtClean="0"/>
              <a:t>Compression ratio (</a:t>
            </a:r>
            <a:r>
              <a:rPr lang="en-US" altLang="zh-CN" i="1" dirty="0" smtClean="0"/>
              <a:t>here, the lower </a:t>
            </a:r>
            <a:r>
              <a:rPr lang="en-US" altLang="zh-CN" i="1" dirty="0"/>
              <a:t>compression ratios are </a:t>
            </a:r>
            <a:r>
              <a:rPr lang="en-US" altLang="zh-CN" i="1" dirty="0" smtClean="0"/>
              <a:t>the better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70" y="3982136"/>
            <a:ext cx="5017544" cy="1589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00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Execution 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time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440"/>
            <a:ext cx="7886700" cy="3768395"/>
          </a:xfrm>
        </p:spPr>
        <p:txBody>
          <a:bodyPr>
            <a:normAutofit/>
          </a:bodyPr>
          <a:lstStyle/>
          <a:p>
            <a:r>
              <a:rPr lang="en-US" altLang="zh-CN" dirty="0"/>
              <a:t>OPERB and OPERB-A are the fastest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 smtClean="0"/>
              <a:t>They are on average (13.9</a:t>
            </a:r>
            <a:r>
              <a:rPr lang="en-US" altLang="zh-CN" dirty="0"/>
              <a:t>,</a:t>
            </a:r>
            <a:r>
              <a:rPr lang="en-US" altLang="zh-CN" dirty="0" smtClean="0"/>
              <a:t> 17.4, 14.7, 20.6</a:t>
            </a:r>
            <a:r>
              <a:rPr lang="en-US" altLang="zh-CN" dirty="0"/>
              <a:t>) </a:t>
            </a:r>
            <a:r>
              <a:rPr lang="en-US" altLang="zh-CN" dirty="0" smtClean="0"/>
              <a:t>times faster </a:t>
            </a:r>
            <a:r>
              <a:rPr lang="en-US" altLang="zh-CN" dirty="0"/>
              <a:t>than </a:t>
            </a:r>
            <a:r>
              <a:rPr lang="en-US" altLang="zh-CN" dirty="0" smtClean="0"/>
              <a:t>DP, and (4.1, 4.1, 5.4, 5.2</a:t>
            </a:r>
            <a:r>
              <a:rPr lang="en-US" altLang="zh-CN" dirty="0"/>
              <a:t>) times faster </a:t>
            </a:r>
            <a:r>
              <a:rPr lang="en-US" altLang="zh-CN" dirty="0" smtClean="0"/>
              <a:t>than FBQS on </a:t>
            </a:r>
            <a:r>
              <a:rPr lang="en-US" altLang="zh-CN" dirty="0"/>
              <a:t>(Taxi, Truck, </a:t>
            </a:r>
            <a:r>
              <a:rPr lang="en-US" altLang="zh-CN" dirty="0" err="1"/>
              <a:t>SerCar</a:t>
            </a:r>
            <a:r>
              <a:rPr lang="en-US" altLang="zh-CN" dirty="0"/>
              <a:t>, </a:t>
            </a:r>
            <a:r>
              <a:rPr lang="en-US" altLang="zh-CN" dirty="0" err="1"/>
              <a:t>GeoLife</a:t>
            </a:r>
            <a:r>
              <a:rPr lang="en-US" altLang="zh-CN" dirty="0"/>
              <a:t>), respectively.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85943" y="6365678"/>
            <a:ext cx="2057400" cy="365125"/>
          </a:xfrm>
        </p:spPr>
        <p:txBody>
          <a:bodyPr/>
          <a:lstStyle/>
          <a:p>
            <a:fld id="{E47F779D-2A81-4DD5-824E-E63906A42AE6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95" y="3215860"/>
            <a:ext cx="7036996" cy="321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00" y="3238444"/>
            <a:ext cx="6947696" cy="3287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096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Compression 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ratio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6041"/>
            <a:ext cx="7886700" cy="15668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OPERB </a:t>
            </a:r>
            <a:r>
              <a:rPr lang="en-US" altLang="zh-CN" dirty="0"/>
              <a:t>is comparable </a:t>
            </a:r>
            <a:r>
              <a:rPr lang="en-US" altLang="zh-CN" dirty="0" smtClean="0"/>
              <a:t>with FBQS </a:t>
            </a:r>
            <a:r>
              <a:rPr lang="en-US" altLang="zh-CN" dirty="0"/>
              <a:t>and DP. </a:t>
            </a:r>
            <a:endParaRPr lang="en-US" altLang="zh-CN" dirty="0" smtClean="0"/>
          </a:p>
          <a:p>
            <a:r>
              <a:rPr lang="en-US" altLang="zh-CN" dirty="0" smtClean="0"/>
              <a:t>OPERB-A has the </a:t>
            </a:r>
            <a:r>
              <a:rPr lang="en-US" altLang="zh-CN" dirty="0"/>
              <a:t>best compression ratios on all datasets and nearly </a:t>
            </a:r>
            <a:r>
              <a:rPr lang="en-US" altLang="zh-CN" dirty="0" smtClean="0"/>
              <a:t>all </a:t>
            </a:r>
            <a:r>
              <a:rPr lang="el-GR" altLang="zh-CN" dirty="0" smtClean="0"/>
              <a:t>ζ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79" y="3060442"/>
            <a:ext cx="6961711" cy="3204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05" y="3060442"/>
            <a:ext cx="6983000" cy="32040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80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Outline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4640"/>
            <a:ext cx="6583913" cy="3035352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The </a:t>
            </a:r>
            <a:r>
              <a:rPr lang="en-US" altLang="zh-CN" dirty="0" smtClean="0"/>
              <a:t>trajectory simplification </a:t>
            </a:r>
            <a:r>
              <a:rPr lang="en-US" altLang="zh-CN" dirty="0"/>
              <a:t>problem: analyses and challenges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One-pass Error-bounded Approach 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Experimental Study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</a:rPr>
              <a:t>Conclusion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8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 </a:t>
            </a:r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Conclusion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30220"/>
            <a:ext cx="7886701" cy="457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one-pass error-bounded trajectory simplification</a:t>
            </a:r>
          </a:p>
          <a:p>
            <a:pPr lvl="1"/>
            <a:r>
              <a:rPr lang="en-US" altLang="zh-CN" dirty="0"/>
              <a:t>a local distance checking approach </a:t>
            </a:r>
          </a:p>
          <a:p>
            <a:pPr lvl="2"/>
            <a:r>
              <a:rPr lang="en-US" altLang="zh-CN" dirty="0" smtClean="0"/>
              <a:t>O(1</a:t>
            </a:r>
            <a:r>
              <a:rPr lang="en-US" altLang="zh-CN" dirty="0"/>
              <a:t>) </a:t>
            </a:r>
            <a:r>
              <a:rPr lang="en-US" altLang="zh-CN" dirty="0" smtClean="0"/>
              <a:t>time and O(1) space complexity for each point</a:t>
            </a:r>
            <a:endParaRPr lang="en-US" altLang="zh-CN" dirty="0"/>
          </a:p>
          <a:p>
            <a:pPr lvl="1"/>
            <a:r>
              <a:rPr lang="en-US" altLang="zh-CN" dirty="0" smtClean="0"/>
              <a:t>algorithms</a:t>
            </a:r>
          </a:p>
          <a:p>
            <a:pPr lvl="2"/>
            <a:r>
              <a:rPr lang="en-US" altLang="zh-CN" dirty="0" smtClean="0"/>
              <a:t>OPERB</a:t>
            </a:r>
          </a:p>
          <a:p>
            <a:pPr lvl="2"/>
            <a:r>
              <a:rPr lang="en-US" altLang="zh-CN" dirty="0" smtClean="0"/>
              <a:t>OPERB-A that further allows </a:t>
            </a:r>
            <a:r>
              <a:rPr lang="en-US" altLang="zh-CN" dirty="0"/>
              <a:t>interpolating </a:t>
            </a:r>
            <a:r>
              <a:rPr lang="en-US" altLang="zh-CN" dirty="0" smtClean="0"/>
              <a:t>data </a:t>
            </a:r>
            <a:r>
              <a:rPr lang="en-US" altLang="zh-CN" dirty="0"/>
              <a:t>points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 optimization technologies</a:t>
            </a:r>
          </a:p>
          <a:p>
            <a:r>
              <a:rPr lang="en-US" altLang="zh-CN" dirty="0" smtClean="0"/>
              <a:t>Efficiency and </a:t>
            </a:r>
            <a:r>
              <a:rPr lang="en-US" altLang="zh-CN" dirty="0"/>
              <a:t>Effectiveness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OPERB </a:t>
            </a:r>
            <a:r>
              <a:rPr lang="en-US" altLang="zh-CN" dirty="0"/>
              <a:t>and OPERB-A are the fastest </a:t>
            </a:r>
            <a:r>
              <a:rPr lang="en-US" altLang="zh-CN" dirty="0" smtClean="0"/>
              <a:t>algorithms</a:t>
            </a:r>
            <a:endParaRPr lang="en-US" altLang="zh-CN" dirty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compression ratio of OPERB is comparable with FBQS and DP. </a:t>
            </a:r>
            <a:r>
              <a:rPr lang="en-US" altLang="zh-CN" dirty="0" smtClean="0"/>
              <a:t>OPERB-A </a:t>
            </a:r>
            <a:r>
              <a:rPr lang="en-US" altLang="zh-CN" dirty="0"/>
              <a:t>has the best compression ratios on all datasets and nearly all </a:t>
            </a:r>
            <a:r>
              <a:rPr lang="el-GR" altLang="zh-CN" dirty="0"/>
              <a:t>ζ</a:t>
            </a:r>
            <a:r>
              <a:rPr lang="en-US" altLang="zh-CN" dirty="0"/>
              <a:t>. </a:t>
            </a:r>
            <a:endParaRPr lang="zh-CN" altLang="en-US" dirty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3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Thanks for listening</a:t>
            </a:r>
            <a:r>
              <a:rPr lang="zh-CN" altLang="en-US" b="1" dirty="0" smtClean="0"/>
              <a:t>！</a:t>
            </a: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3825550"/>
            <a:ext cx="6858000" cy="143224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Q &amp; A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824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78498"/>
            <a:ext cx="7886700" cy="1112191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Trajectory Datasets and Full version of Our VLDB 2017 </a:t>
            </a:r>
            <a:r>
              <a:rPr lang="en-US" altLang="zh-CN" sz="3600" b="1" dirty="0" smtClean="0"/>
              <a:t>paper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mashuai.buaa.edu.cn/traj.html</a:t>
            </a:r>
            <a:endParaRPr lang="en-US" altLang="zh-CN" dirty="0" smtClean="0"/>
          </a:p>
          <a:p>
            <a:r>
              <a:rPr lang="en-US" altLang="zh-CN" dirty="0"/>
              <a:t>1. Full Version with More Proof and Experimental Details [ </a:t>
            </a:r>
            <a:r>
              <a:rPr lang="en-US" altLang="zh-CN" dirty="0">
                <a:hlinkClick r:id="rId3"/>
              </a:rPr>
              <a:t>pdf</a:t>
            </a:r>
            <a:r>
              <a:rPr lang="en-US" altLang="zh-CN" dirty="0"/>
              <a:t> ]</a:t>
            </a:r>
          </a:p>
          <a:p>
            <a:r>
              <a:rPr lang="en-US" altLang="zh-CN" dirty="0"/>
              <a:t>2. Trajectory </a:t>
            </a:r>
            <a:r>
              <a:rPr lang="en-US" altLang="zh-CN" dirty="0" smtClean="0"/>
              <a:t>Datasets</a:t>
            </a:r>
          </a:p>
          <a:p>
            <a:pPr lvl="1"/>
            <a:r>
              <a:rPr lang="en-US" altLang="zh-CN" dirty="0"/>
              <a:t>Taxi trajectory data </a:t>
            </a:r>
          </a:p>
          <a:p>
            <a:pPr lvl="1"/>
            <a:r>
              <a:rPr lang="en-US" altLang="zh-CN" dirty="0" smtClean="0"/>
              <a:t>Truck </a:t>
            </a:r>
            <a:r>
              <a:rPr lang="en-US" altLang="zh-CN" dirty="0"/>
              <a:t>trajectory </a:t>
            </a:r>
            <a:r>
              <a:rPr lang="en-US" altLang="zh-CN" dirty="0" smtClean="0"/>
              <a:t>data </a:t>
            </a:r>
            <a:r>
              <a:rPr lang="en-US" altLang="zh-CN" dirty="0"/>
              <a:t> </a:t>
            </a:r>
          </a:p>
          <a:p>
            <a:r>
              <a:rPr lang="en-US" altLang="zh-CN" dirty="0" smtClean="0"/>
              <a:t>3. Open source (</a:t>
            </a:r>
            <a:r>
              <a:rPr lang="en-US" altLang="zh-CN" dirty="0" smtClean="0">
                <a:solidFill>
                  <a:srgbClr val="0070C0"/>
                </a:solidFill>
              </a:rPr>
              <a:t>to be appeared in Sep</a:t>
            </a:r>
            <a:r>
              <a:rPr lang="en-US" altLang="zh-CN" dirty="0" smtClean="0"/>
              <a:t>.)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6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4" y="2982685"/>
            <a:ext cx="3776361" cy="3687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097" y="2982686"/>
            <a:ext cx="5054229" cy="36874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Trajectory data is </a:t>
            </a:r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big</a:t>
            </a:r>
            <a:endParaRPr lang="en-US" altLang="zh-CN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0949"/>
            <a:ext cx="8312150" cy="134374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Trajectory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T[P</a:t>
            </a:r>
            <a:r>
              <a:rPr lang="en-US" altLang="zh-CN" sz="1600" dirty="0"/>
              <a:t>0</a:t>
            </a:r>
            <a:r>
              <a:rPr lang="en-US" altLang="zh-CN" dirty="0" smtClean="0"/>
              <a:t>,…, </a:t>
            </a:r>
            <a:r>
              <a:rPr lang="en-US" altLang="zh-CN" dirty="0" err="1" smtClean="0"/>
              <a:t>P</a:t>
            </a:r>
            <a:r>
              <a:rPr lang="en-US" altLang="zh-CN" sz="1600" dirty="0" err="1"/>
              <a:t>n</a:t>
            </a:r>
            <a:r>
              <a:rPr lang="en-US" altLang="zh-CN" dirty="0" smtClean="0"/>
              <a:t>]  is </a:t>
            </a:r>
            <a:r>
              <a:rPr lang="en-US" altLang="zh-CN" dirty="0"/>
              <a:t>a </a:t>
            </a:r>
            <a:r>
              <a:rPr lang="en-US" altLang="zh-CN" dirty="0" smtClean="0"/>
              <a:t>sequence of </a:t>
            </a:r>
            <a:r>
              <a:rPr lang="en-US" altLang="zh-CN" dirty="0"/>
              <a:t>data points in a monotonically increasing order of their </a:t>
            </a:r>
            <a:r>
              <a:rPr lang="en-US" altLang="zh-CN" dirty="0" smtClean="0"/>
              <a:t>associated </a:t>
            </a:r>
            <a:r>
              <a:rPr lang="en-US" altLang="zh-CN" dirty="0"/>
              <a:t>time values (i.e., </a:t>
            </a:r>
            <a:r>
              <a:rPr lang="en-US" altLang="zh-CN" dirty="0" smtClean="0"/>
              <a:t>P</a:t>
            </a:r>
            <a:r>
              <a:rPr lang="en-US" altLang="zh-CN" sz="1800" dirty="0"/>
              <a:t>i</a:t>
            </a:r>
            <a:r>
              <a:rPr lang="en-US" altLang="zh-CN" dirty="0" smtClean="0"/>
              <a:t>.t </a:t>
            </a:r>
            <a:r>
              <a:rPr lang="en-US" altLang="zh-CN" dirty="0"/>
              <a:t>&lt; </a:t>
            </a:r>
            <a:r>
              <a:rPr lang="en-US" altLang="zh-CN" dirty="0" err="1"/>
              <a:t>P</a:t>
            </a:r>
            <a:r>
              <a:rPr lang="en-US" altLang="zh-CN" sz="1800" dirty="0" err="1"/>
              <a:t>j</a:t>
            </a:r>
            <a:r>
              <a:rPr lang="en-US" altLang="zh-CN" sz="1100" dirty="0"/>
              <a:t> </a:t>
            </a:r>
            <a:r>
              <a:rPr lang="en-US" altLang="zh-CN" dirty="0" smtClean="0"/>
              <a:t>.t </a:t>
            </a:r>
            <a:r>
              <a:rPr lang="en-US" altLang="zh-CN" dirty="0"/>
              <a:t>for any </a:t>
            </a:r>
            <a:r>
              <a:rPr lang="en-US" altLang="zh-CN" dirty="0" smtClean="0"/>
              <a:t>0≤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&lt; </a:t>
            </a:r>
            <a:r>
              <a:rPr lang="en-US" altLang="zh-CN" dirty="0" smtClean="0"/>
              <a:t>j ≤ n)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3371839"/>
              </p:ext>
            </p:extLst>
          </p:nvPr>
        </p:nvGraphicFramePr>
        <p:xfrm>
          <a:off x="223934" y="3032448"/>
          <a:ext cx="8716866" cy="356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44"/>
                <a:gridCol w="1327423"/>
                <a:gridCol w="1998717"/>
                <a:gridCol w="1390953"/>
                <a:gridCol w="2257529"/>
              </a:tblGrid>
              <a:tr h="94372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1" dirty="0" smtClean="0"/>
                        <a:t>Sensors on</a:t>
                      </a:r>
                      <a:endParaRPr lang="zh-CN" alt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1" dirty="0" smtClean="0"/>
                        <a:t>Time (s) per point</a:t>
                      </a:r>
                      <a:endParaRPr lang="zh-CN" alt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1" dirty="0" smtClean="0"/>
                        <a:t>Points per day</a:t>
                      </a:r>
                      <a:endParaRPr lang="zh-CN" alt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1" dirty="0" smtClean="0"/>
                        <a:t>Number of Sensors</a:t>
                      </a:r>
                      <a:endParaRPr lang="zh-CN" alt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1" dirty="0" smtClean="0"/>
                        <a:t>total points per day</a:t>
                      </a:r>
                      <a:endParaRPr lang="zh-CN" altLang="en-US" sz="2000" b="1" dirty="0"/>
                    </a:p>
                  </a:txBody>
                  <a:tcPr marL="68580" marR="68580" marT="34290" marB="34290"/>
                </a:tc>
              </a:tr>
              <a:tr h="65482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dirty="0" smtClean="0"/>
                        <a:t>Truck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1-30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2.88K  - 86.4K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20K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/>
                        <a:t>57.6M  - 1.728G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</a:tr>
              <a:tr h="65482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dirty="0" smtClean="0"/>
                        <a:t>Service Car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1-5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/>
                        <a:t>17.28k- 86.4K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100K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1.728G - 8.64G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</a:tr>
              <a:tr h="65482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dirty="0" smtClean="0"/>
                        <a:t>Sharing bikes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1-10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/>
                        <a:t>8.64K  - 86.4K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1M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9.6G -</a:t>
                      </a:r>
                      <a:r>
                        <a:rPr lang="en-US" altLang="zh-CN" sz="2000" b="0" baseline="0" dirty="0" smtClean="0"/>
                        <a:t> </a:t>
                      </a:r>
                      <a:r>
                        <a:rPr lang="en-US" altLang="zh-CN" sz="2000" b="0" dirty="0" smtClean="0"/>
                        <a:t>96G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</a:tr>
              <a:tr h="65482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dirty="0" smtClean="0"/>
                        <a:t>Smartphones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1-60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/>
                        <a:t>1.44K  - 86.4K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10M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14.4G -</a:t>
                      </a:r>
                      <a:r>
                        <a:rPr lang="en-US" altLang="zh-CN" sz="2000" b="0" baseline="0" dirty="0" smtClean="0"/>
                        <a:t> </a:t>
                      </a:r>
                      <a:r>
                        <a:rPr lang="en-US" altLang="zh-CN" sz="2000" b="0" dirty="0" smtClean="0"/>
                        <a:t>864G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021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line simplification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</a:t>
            </a:r>
            <a:r>
              <a:rPr lang="en-US" altLang="zh-CN" dirty="0"/>
              <a:t>and easy to implement, </a:t>
            </a:r>
          </a:p>
          <a:p>
            <a:r>
              <a:rPr lang="en-US" altLang="zh-CN" dirty="0"/>
              <a:t>no need of extra knowledge and suitable for freely moving objects, </a:t>
            </a:r>
          </a:p>
          <a:p>
            <a:r>
              <a:rPr lang="en-US" altLang="zh-CN" dirty="0"/>
              <a:t>bounded errors, and </a:t>
            </a:r>
          </a:p>
          <a:p>
            <a:r>
              <a:rPr lang="en-US" altLang="zh-CN" dirty="0"/>
              <a:t>good compression ratios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5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15" y="2938130"/>
            <a:ext cx="6762970" cy="22545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Global distance checking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0396" y="5643593"/>
            <a:ext cx="7517156" cy="421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Example of the Global </a:t>
            </a:r>
            <a:r>
              <a:rPr lang="en-US" altLang="zh-CN" sz="2000" dirty="0"/>
              <a:t>Distance Checking </a:t>
            </a:r>
            <a:r>
              <a:rPr lang="en-US" altLang="zh-CN" sz="2000" dirty="0" smtClean="0"/>
              <a:t>of Algorithm Douglas-</a:t>
            </a:r>
            <a:r>
              <a:rPr lang="en-US" altLang="zh-CN" sz="2000" dirty="0" err="1" smtClean="0"/>
              <a:t>Peucker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1" y="1533102"/>
            <a:ext cx="795551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 the following example, 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6</a:t>
            </a:r>
            <a:r>
              <a:rPr lang="en-US" altLang="zh-CN" sz="2800" dirty="0"/>
              <a:t> is checked 4 times, i.e., to line segments P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14</a:t>
            </a:r>
            <a:r>
              <a:rPr lang="en-US" altLang="zh-CN" sz="2800" dirty="0"/>
              <a:t>, P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, P</a:t>
            </a:r>
            <a:r>
              <a:rPr lang="en-US" altLang="zh-CN" sz="2800" baseline="-25000" dirty="0"/>
              <a:t>5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 and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8</a:t>
            </a:r>
            <a:r>
              <a:rPr lang="en-US" altLang="zh-CN" sz="2800" dirty="0" smtClean="0"/>
              <a:t>.</a:t>
            </a:r>
            <a:endParaRPr lang="zh-CN" altLang="en-US" sz="2800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5985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34704"/>
            <a:ext cx="7610281" cy="2013566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(1</a:t>
            </a:r>
            <a:r>
              <a:rPr lang="en-US" altLang="zh-CN" dirty="0">
                <a:solidFill>
                  <a:srgbClr val="FF0000"/>
                </a:solidFill>
              </a:rPr>
              <a:t>) Choosing the </a:t>
            </a:r>
            <a:r>
              <a:rPr lang="en-US" altLang="zh-CN" dirty="0" smtClean="0">
                <a:solidFill>
                  <a:srgbClr val="FF0000"/>
                </a:solidFill>
              </a:rPr>
              <a:t>‘first’ </a:t>
            </a:r>
            <a:r>
              <a:rPr lang="en-US" altLang="zh-CN" i="1" dirty="0">
                <a:solidFill>
                  <a:srgbClr val="FF0000"/>
                </a:solidFill>
              </a:rPr>
              <a:t>active point</a:t>
            </a:r>
            <a:r>
              <a:rPr lang="en-US" altLang="zh-CN" dirty="0">
                <a:solidFill>
                  <a:srgbClr val="FF0000"/>
                </a:solidFill>
              </a:rPr>
              <a:t> after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baseline="-15000" dirty="0" smtClean="0">
                <a:solidFill>
                  <a:srgbClr val="FF0000"/>
                </a:solidFill>
              </a:rPr>
              <a:t>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8" y="3565600"/>
            <a:ext cx="5538974" cy="251894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131832" y="4869351"/>
            <a:ext cx="569167" cy="513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31981" y="3015329"/>
            <a:ext cx="2000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Jump P</a:t>
            </a:r>
            <a:r>
              <a:rPr lang="en-US" altLang="zh-CN" sz="2400" baseline="-15000" dirty="0"/>
              <a:t>1</a:t>
            </a:r>
            <a:r>
              <a:rPr lang="en-US" altLang="zh-CN" sz="2400" dirty="0" smtClean="0"/>
              <a:t>, P</a:t>
            </a:r>
            <a:r>
              <a:rPr lang="en-US" altLang="zh-CN" sz="2400" baseline="-15000" dirty="0"/>
              <a:t>2</a:t>
            </a:r>
            <a:r>
              <a:rPr lang="en-US" altLang="zh-CN" sz="2400" dirty="0" smtClean="0"/>
              <a:t>, P</a:t>
            </a:r>
            <a:r>
              <a:rPr lang="en-US" altLang="zh-CN" sz="2400" baseline="-15000" dirty="0" smtClean="0"/>
              <a:t>3</a:t>
            </a:r>
            <a:endParaRPr lang="zh-CN" altLang="en-US" sz="2400" baseline="-15000" dirty="0"/>
          </a:p>
        </p:txBody>
      </p:sp>
    </p:spTree>
    <p:extLst>
      <p:ext uri="{BB962C8B-B14F-4D97-AF65-F5344CB8AC3E}">
        <p14:creationId xmlns="" xmlns:p14="http://schemas.microsoft.com/office/powerpoint/2010/main" val="42082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6042"/>
            <a:ext cx="7991243" cy="1808294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2) Adjusting the distance </a:t>
            </a:r>
            <a:r>
              <a:rPr lang="en-US" altLang="zh-CN" dirty="0" smtClean="0">
                <a:solidFill>
                  <a:srgbClr val="FF0000"/>
                </a:solidFill>
              </a:rPr>
              <a:t>condition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527" y="2517227"/>
            <a:ext cx="2050781" cy="309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27" y="4743602"/>
            <a:ext cx="5798862" cy="1789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554" y="3105051"/>
            <a:ext cx="647700" cy="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785" y="3918375"/>
            <a:ext cx="685800" cy="381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67254" y="3151706"/>
            <a:ext cx="2208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= max {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/>
              <a:t>5</a:t>
            </a:r>
            <a:r>
              <a:rPr lang="en-US" altLang="zh-CN" sz="2000" dirty="0" smtClean="0"/>
              <a:t>)} </a:t>
            </a:r>
          </a:p>
          <a:p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/>
              <a:t>, L</a:t>
            </a:r>
            <a:r>
              <a:rPr lang="en-US" altLang="zh-CN" sz="2400" baseline="-15000" dirty="0"/>
              <a:t>5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370358" y="3957264"/>
            <a:ext cx="4645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= max {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3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5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7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 smtClean="0"/>
              <a:t>)}</a:t>
            </a:r>
          </a:p>
          <a:p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3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9137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6042"/>
            <a:ext cx="7610281" cy="1687916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2) Adjusting the distance </a:t>
            </a:r>
            <a:r>
              <a:rPr lang="en-US" altLang="zh-CN" dirty="0" smtClean="0">
                <a:solidFill>
                  <a:srgbClr val="FF0000"/>
                </a:solidFill>
              </a:rPr>
              <a:t>condition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527" y="2556585"/>
            <a:ext cx="2050781" cy="309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27" y="4424082"/>
            <a:ext cx="5798862" cy="1789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54" y="3024035"/>
            <a:ext cx="647700" cy="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785" y="3538773"/>
            <a:ext cx="685800" cy="381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67254" y="3070690"/>
            <a:ext cx="3519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= max {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/>
              <a:t>5</a:t>
            </a:r>
            <a:r>
              <a:rPr lang="en-US" altLang="zh-CN" sz="2000" dirty="0" smtClean="0"/>
              <a:t>)} =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/>
              <a:t>, L</a:t>
            </a:r>
            <a:r>
              <a:rPr lang="en-US" altLang="zh-CN" sz="2400" baseline="-15000" dirty="0"/>
              <a:t>5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370358" y="3577662"/>
            <a:ext cx="4645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= max {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3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5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7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 smtClean="0"/>
              <a:t>)}</a:t>
            </a:r>
          </a:p>
          <a:p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3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0260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6712"/>
            <a:ext cx="7610281" cy="2498756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</a:t>
            </a:r>
            <a:r>
              <a:rPr lang="en-US" altLang="zh-CN" dirty="0"/>
              <a:t>) Choosing the </a:t>
            </a:r>
            <a:r>
              <a:rPr lang="en-US" altLang="zh-CN" dirty="0" smtClean="0"/>
              <a:t>first </a:t>
            </a:r>
            <a:r>
              <a:rPr lang="en-US" altLang="zh-CN" i="1" dirty="0"/>
              <a:t>active point</a:t>
            </a:r>
            <a:r>
              <a:rPr lang="en-US" altLang="zh-CN" dirty="0"/>
              <a:t> after </a:t>
            </a:r>
            <a:r>
              <a:rPr lang="en-US" altLang="zh-CN" dirty="0" smtClean="0"/>
              <a:t>P</a:t>
            </a:r>
            <a:r>
              <a:rPr lang="en-US" altLang="zh-CN" baseline="-15000" dirty="0" smtClean="0"/>
              <a:t>s</a:t>
            </a:r>
            <a:endParaRPr lang="en-US" altLang="zh-CN" dirty="0" smtClean="0"/>
          </a:p>
          <a:p>
            <a:pPr lvl="1"/>
            <a:r>
              <a:rPr lang="en-US" altLang="zh-CN" dirty="0"/>
              <a:t>(2) Adjusting the distance </a:t>
            </a:r>
            <a:r>
              <a:rPr lang="en-US" altLang="zh-CN" dirty="0" smtClean="0"/>
              <a:t>condition</a:t>
            </a:r>
            <a:r>
              <a:rPr lang="en-US" altLang="zh-CN" b="1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3) Making </a:t>
            </a:r>
            <a:r>
              <a:rPr lang="en-US" altLang="zh-CN" dirty="0" smtClean="0">
                <a:solidFill>
                  <a:srgbClr val="FF0000"/>
                </a:solidFill>
              </a:rPr>
              <a:t>the </a:t>
            </a:r>
            <a:r>
              <a:rPr lang="en-US" altLang="zh-CN" i="1" dirty="0" smtClean="0">
                <a:solidFill>
                  <a:srgbClr val="FF0000"/>
                </a:solidFill>
              </a:rPr>
              <a:t>directed line segment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more close to the </a:t>
            </a:r>
            <a:r>
              <a:rPr lang="en-US" altLang="zh-CN" i="1" dirty="0">
                <a:solidFill>
                  <a:srgbClr val="FF0000"/>
                </a:solidFill>
              </a:rPr>
              <a:t>active </a:t>
            </a:r>
            <a:r>
              <a:rPr lang="en-US" altLang="zh-CN" i="1" dirty="0" smtClean="0">
                <a:solidFill>
                  <a:srgbClr val="FF0000"/>
                </a:solidFill>
              </a:rPr>
              <a:t>point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96" y="2911152"/>
            <a:ext cx="2050781" cy="309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26" y="4729139"/>
            <a:ext cx="5780201" cy="17836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401" y="3977321"/>
            <a:ext cx="652208" cy="3623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396718" y="3960224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3</a:t>
            </a:r>
            <a:r>
              <a:rPr lang="en-US" altLang="zh-CN" sz="2000" dirty="0" smtClean="0"/>
              <a:t>)</a:t>
            </a:r>
            <a:endParaRPr lang="zh-CN" altLang="en-US" sz="2000" baseline="-25000" dirty="0"/>
          </a:p>
        </p:txBody>
      </p:sp>
      <p:sp>
        <p:nvSpPr>
          <p:cNvPr id="11" name="矩形 10"/>
          <p:cNvSpPr/>
          <p:nvPr/>
        </p:nvSpPr>
        <p:spPr>
          <a:xfrm>
            <a:off x="1333753" y="396799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5</a:t>
            </a:r>
            <a:r>
              <a:rPr lang="en-US" altLang="zh-CN" sz="2000" dirty="0"/>
              <a:t>, L</a:t>
            </a:r>
            <a:r>
              <a:rPr lang="en-US" altLang="zh-CN" sz="2400" baseline="-15000" dirty="0"/>
              <a:t>4</a:t>
            </a:r>
            <a:r>
              <a:rPr lang="en-US" altLang="zh-CN" sz="2000" dirty="0" smtClean="0"/>
              <a:t>) &lt;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333752" y="4337322"/>
            <a:ext cx="7343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we use </a:t>
            </a:r>
            <a:r>
              <a:rPr lang="en-US" altLang="zh-CN" sz="2000" dirty="0" err="1"/>
              <a:t>ped</a:t>
            </a:r>
            <a:r>
              <a:rPr lang="en-US" altLang="zh-CN" sz="2000" dirty="0"/>
              <a:t>(P</a:t>
            </a:r>
            <a:r>
              <a:rPr lang="en-US" altLang="zh-CN" sz="2400" baseline="-15000" dirty="0"/>
              <a:t>4</a:t>
            </a:r>
            <a:r>
              <a:rPr lang="en-US" altLang="zh-CN" sz="2000" dirty="0"/>
              <a:t>, L</a:t>
            </a:r>
            <a:r>
              <a:rPr lang="en-US" altLang="zh-CN" sz="2400" baseline="-15000" dirty="0"/>
              <a:t>3</a:t>
            </a:r>
            <a:r>
              <a:rPr lang="en-US" altLang="zh-CN" sz="2000" dirty="0"/>
              <a:t>) instead of </a:t>
            </a:r>
            <a:r>
              <a:rPr lang="en-US" altLang="zh-CN" sz="2000" dirty="0" err="1"/>
              <a:t>ped</a:t>
            </a:r>
            <a:r>
              <a:rPr lang="en-US" altLang="zh-CN" sz="2000" dirty="0"/>
              <a:t>(P</a:t>
            </a:r>
            <a:r>
              <a:rPr lang="en-US" altLang="zh-CN" sz="2400" baseline="-15000" dirty="0"/>
              <a:t>5</a:t>
            </a:r>
            <a:r>
              <a:rPr lang="en-US" altLang="zh-CN" sz="2000" dirty="0"/>
              <a:t>, L</a:t>
            </a:r>
            <a:r>
              <a:rPr lang="en-US" altLang="zh-CN" sz="2400" baseline="-15000" dirty="0"/>
              <a:t>4</a:t>
            </a:r>
            <a:r>
              <a:rPr lang="en-US" altLang="zh-CN" sz="2000" dirty="0"/>
              <a:t>) to update  L</a:t>
            </a:r>
            <a:r>
              <a:rPr lang="en-US" altLang="zh-CN" sz="2000" baseline="-15000" dirty="0"/>
              <a:t>5</a:t>
            </a:r>
            <a:endParaRPr lang="zh-CN" altLang="en-US" sz="2000" baseline="-15000" dirty="0"/>
          </a:p>
        </p:txBody>
      </p:sp>
    </p:spTree>
    <p:extLst>
      <p:ext uri="{BB962C8B-B14F-4D97-AF65-F5344CB8AC3E}">
        <p14:creationId xmlns="" xmlns:p14="http://schemas.microsoft.com/office/powerpoint/2010/main" val="8986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6712"/>
            <a:ext cx="7610281" cy="2498756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</a:t>
            </a:r>
            <a:r>
              <a:rPr lang="en-US" altLang="zh-CN" dirty="0"/>
              <a:t>) Choosing the </a:t>
            </a:r>
            <a:r>
              <a:rPr lang="en-US" altLang="zh-CN" dirty="0" smtClean="0"/>
              <a:t>first </a:t>
            </a:r>
            <a:r>
              <a:rPr lang="en-US" altLang="zh-CN" i="1" dirty="0"/>
              <a:t>active point</a:t>
            </a:r>
            <a:r>
              <a:rPr lang="en-US" altLang="zh-CN" dirty="0"/>
              <a:t> after </a:t>
            </a:r>
            <a:r>
              <a:rPr lang="en-US" altLang="zh-CN" dirty="0" smtClean="0"/>
              <a:t>P</a:t>
            </a:r>
            <a:r>
              <a:rPr lang="en-US" altLang="zh-CN" baseline="-15000" dirty="0" smtClean="0"/>
              <a:t>s</a:t>
            </a:r>
            <a:endParaRPr lang="en-US" altLang="zh-CN" dirty="0" smtClean="0"/>
          </a:p>
          <a:p>
            <a:pPr lvl="1"/>
            <a:r>
              <a:rPr lang="en-US" altLang="zh-CN" dirty="0"/>
              <a:t>(2) Adjusting the distance </a:t>
            </a:r>
            <a:r>
              <a:rPr lang="en-US" altLang="zh-CN" dirty="0" smtClean="0"/>
              <a:t>condition</a:t>
            </a:r>
            <a:r>
              <a:rPr lang="en-US" altLang="zh-CN" b="1" dirty="0" smtClean="0"/>
              <a:t>: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3) Making </a:t>
            </a:r>
            <a:r>
              <a:rPr lang="en-US" altLang="zh-CN" dirty="0" smtClean="0"/>
              <a:t>the </a:t>
            </a:r>
            <a:r>
              <a:rPr lang="en-US" altLang="zh-CN" i="1" dirty="0" smtClean="0"/>
              <a:t>directed line segment </a:t>
            </a:r>
            <a:r>
              <a:rPr lang="en-US" altLang="zh-CN" b="1" dirty="0" smtClean="0">
                <a:latin typeface="+mj-lt"/>
              </a:rPr>
              <a:t>L</a:t>
            </a:r>
            <a:r>
              <a:rPr lang="en-US" altLang="zh-CN" dirty="0" smtClean="0"/>
              <a:t> </a:t>
            </a:r>
            <a:r>
              <a:rPr lang="en-US" altLang="zh-CN" dirty="0"/>
              <a:t>more close to the </a:t>
            </a:r>
            <a:r>
              <a:rPr lang="en-US" altLang="zh-CN" i="1" dirty="0"/>
              <a:t>active </a:t>
            </a:r>
            <a:r>
              <a:rPr lang="en-US" altLang="zh-CN" i="1" dirty="0" smtClean="0"/>
              <a:t>point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96" y="2911152"/>
            <a:ext cx="2050781" cy="309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26" y="4729139"/>
            <a:ext cx="5780201" cy="17836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97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Cases Study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5" y="1489709"/>
            <a:ext cx="4438113" cy="19053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16073" y="342171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MSS9"/>
              </a:rPr>
              <a:t>Taxi </a:t>
            </a:r>
            <a:r>
              <a:rPr lang="en-US" altLang="zh-CN" b="1" dirty="0">
                <a:latin typeface="CMR9"/>
              </a:rPr>
              <a:t>- raw data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80" y="1489709"/>
            <a:ext cx="4464085" cy="19011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16990" y="3412385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MSS9"/>
              </a:rPr>
              <a:t>Taxi </a:t>
            </a:r>
            <a:r>
              <a:rPr lang="en-US" altLang="zh-CN" b="1" dirty="0">
                <a:latin typeface="CMR9"/>
              </a:rPr>
              <a:t>- </a:t>
            </a:r>
            <a:r>
              <a:rPr lang="en-US" altLang="zh-CN" b="1" dirty="0">
                <a:latin typeface="CMSS9"/>
              </a:rPr>
              <a:t>OPERB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5" y="3953977"/>
            <a:ext cx="4438113" cy="18844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45" y="5943689"/>
            <a:ext cx="2631233" cy="2438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279" y="3973993"/>
            <a:ext cx="4458455" cy="18496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9747" y="5923640"/>
            <a:ext cx="2582680" cy="2254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6457" y="974767"/>
            <a:ext cx="1065549" cy="286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67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The distribution of line segments </a:t>
            </a:r>
            <a:r>
              <a:rPr lang="en-US" altLang="zh-CN" sz="3600" b="1" dirty="0" smtClean="0"/>
              <a:t>of OPERB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2" y="1615006"/>
            <a:ext cx="4949889" cy="4552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11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40" y="1690690"/>
            <a:ext cx="6115597" cy="48211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Motivation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2315"/>
            <a:ext cx="8142127" cy="304370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zh-CN" dirty="0" smtClean="0"/>
              <a:t>The uploading and saving of the raw GPS data is</a:t>
            </a:r>
          </a:p>
          <a:p>
            <a:pPr lvl="1"/>
            <a:r>
              <a:rPr lang="en-US" altLang="zh-CN" dirty="0" smtClean="0"/>
              <a:t>wasting of network bandwidth and Storage space</a:t>
            </a:r>
          </a:p>
          <a:p>
            <a:pPr lvl="1"/>
            <a:r>
              <a:rPr lang="en-US" altLang="zh-CN" dirty="0" smtClean="0"/>
              <a:t>slowing the performance of queries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Line-based </a:t>
            </a:r>
            <a:r>
              <a:rPr lang="en-US" altLang="zh-CN" dirty="0">
                <a:solidFill>
                  <a:srgbClr val="FF0000"/>
                </a:solidFill>
              </a:rPr>
              <a:t>trajectory simplification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FF0000"/>
                </a:solidFill>
              </a:rPr>
              <a:t>trajectory simplification</a:t>
            </a:r>
            <a:r>
              <a:rPr lang="en-US" altLang="zh-CN" dirty="0"/>
              <a:t> for convenience) algorithms </a:t>
            </a:r>
            <a:r>
              <a:rPr lang="en-US" altLang="zh-CN" dirty="0" smtClean="0"/>
              <a:t>alleviate this </a:t>
            </a:r>
            <a:r>
              <a:rPr lang="en-US" altLang="zh-CN" dirty="0"/>
              <a:t>issue, and are commonly used in practice.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0006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Outline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4640"/>
            <a:ext cx="6854501" cy="2686886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b="1" dirty="0">
                <a:solidFill>
                  <a:schemeClr val="accent5"/>
                </a:solidFill>
              </a:rPr>
              <a:t>The </a:t>
            </a:r>
            <a:r>
              <a:rPr lang="en-US" altLang="zh-CN" b="1" dirty="0" smtClean="0">
                <a:solidFill>
                  <a:schemeClr val="accent5"/>
                </a:solidFill>
              </a:rPr>
              <a:t>trajectory simplification </a:t>
            </a:r>
            <a:r>
              <a:rPr lang="en-US" altLang="zh-CN" b="1" dirty="0">
                <a:solidFill>
                  <a:schemeClr val="accent5"/>
                </a:solidFill>
              </a:rPr>
              <a:t>problem: analyses and challenges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One-pass Error-bounded Approach 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Experimental Study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66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Trajectory simplification</a:t>
            </a:r>
            <a:endParaRPr lang="en-US" altLang="zh-CN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62551"/>
            <a:ext cx="8198109" cy="2365635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Trajectory</a:t>
            </a:r>
            <a:r>
              <a:rPr lang="en-US" altLang="zh-CN" sz="2400" dirty="0" smtClean="0"/>
              <a:t> </a:t>
            </a:r>
            <a:r>
              <a:rPr lang="en-US" altLang="zh-CN" dirty="0"/>
              <a:t>simplification technologies </a:t>
            </a:r>
            <a:r>
              <a:rPr lang="en-US" altLang="zh-CN" dirty="0" smtClean="0"/>
              <a:t>remove </a:t>
            </a:r>
            <a:r>
              <a:rPr lang="en-US" altLang="zh-CN" dirty="0"/>
              <a:t>redundant </a:t>
            </a:r>
            <a:r>
              <a:rPr lang="en-US" altLang="zh-CN" dirty="0" smtClean="0"/>
              <a:t>points </a:t>
            </a:r>
            <a:r>
              <a:rPr lang="en-US" altLang="zh-CN" dirty="0"/>
              <a:t>from the original trajectory</a:t>
            </a:r>
          </a:p>
          <a:p>
            <a:pPr lvl="1"/>
            <a:r>
              <a:rPr lang="en-US" altLang="zh-CN" dirty="0" smtClean="0"/>
              <a:t>A raw trajectory is seen as a </a:t>
            </a:r>
            <a:r>
              <a:rPr lang="en-US" altLang="zh-CN" b="1" dirty="0" smtClean="0"/>
              <a:t>fine</a:t>
            </a:r>
            <a:r>
              <a:rPr lang="en-US" altLang="zh-CN" dirty="0" smtClean="0"/>
              <a:t> consecutive piece-wise line segments. </a:t>
            </a:r>
          </a:p>
          <a:p>
            <a:pPr lvl="1"/>
            <a:r>
              <a:rPr lang="en-US" altLang="zh-CN" dirty="0" smtClean="0"/>
              <a:t>After simplified, it is replaced by a </a:t>
            </a:r>
            <a:r>
              <a:rPr lang="en-US" altLang="zh-CN" b="1" dirty="0" smtClean="0"/>
              <a:t>coarse</a:t>
            </a:r>
            <a:r>
              <a:rPr lang="en-US" altLang="zh-CN" dirty="0" smtClean="0"/>
              <a:t> consecutive piece-wise line segments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63" y="3786211"/>
            <a:ext cx="7182709" cy="217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90" y="3788236"/>
            <a:ext cx="7187317" cy="21781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1621" y="5823653"/>
            <a:ext cx="4013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Example of trajectory</a:t>
            </a:r>
            <a:r>
              <a:rPr lang="en-US" altLang="zh-CN" b="1" dirty="0" smtClean="0"/>
              <a:t> </a:t>
            </a:r>
            <a:r>
              <a:rPr lang="en-US" altLang="zh-CN" sz="2000" b="1" dirty="0"/>
              <a:t>simplification 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69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76890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Problem </a:t>
            </a:r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statement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81703"/>
            <a:ext cx="2057400" cy="365125"/>
          </a:xfrm>
        </p:spPr>
        <p:txBody>
          <a:bodyPr/>
          <a:lstStyle/>
          <a:p>
            <a:fld id="{E47F779D-2A81-4DD5-824E-E63906A42AE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8650" y="1625614"/>
            <a:ext cx="7886701" cy="2355764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“</a:t>
            </a:r>
            <a:r>
              <a:rPr lang="en-US" altLang="zh-CN" dirty="0">
                <a:solidFill>
                  <a:srgbClr val="FF0000"/>
                </a:solidFill>
              </a:rPr>
              <a:t>Min-#</a:t>
            </a:r>
            <a:r>
              <a:rPr lang="en-US" altLang="zh-CN" dirty="0"/>
              <a:t>” </a:t>
            </a:r>
            <a:r>
              <a:rPr lang="en-US" altLang="zh-CN" dirty="0" smtClean="0"/>
              <a:t>problem of trajectory simplification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</a:rPr>
              <a:t>ompression ratio</a:t>
            </a:r>
            <a:r>
              <a:rPr lang="en-US" altLang="zh-CN" dirty="0" smtClean="0"/>
              <a:t>: to </a:t>
            </a:r>
            <a:r>
              <a:rPr lang="en-US" altLang="zh-CN" dirty="0"/>
              <a:t>get the minimal number of line </a:t>
            </a:r>
            <a:r>
              <a:rPr lang="en-US" altLang="zh-CN" dirty="0" smtClean="0"/>
              <a:t>segments to represent the original trajectory</a:t>
            </a:r>
            <a:endParaRPr lang="en-US" altLang="zh-CN" dirty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Error-bounded</a:t>
            </a:r>
            <a:r>
              <a:rPr lang="en-US" altLang="zh-CN" dirty="0"/>
              <a:t>: </a:t>
            </a:r>
            <a:r>
              <a:rPr lang="en-US" altLang="zh-CN" dirty="0" smtClean="0"/>
              <a:t>to ensure that the distance </a:t>
            </a:r>
            <a:r>
              <a:rPr lang="en-US" altLang="zh-CN" dirty="0"/>
              <a:t>of any original point to its corresponding line segment is less than a pre-defined threshold </a:t>
            </a:r>
            <a:r>
              <a:rPr lang="el-GR" altLang="zh-CN" b="1" dirty="0" smtClean="0"/>
              <a:t>ζ</a:t>
            </a:r>
            <a:endParaRPr lang="en-US" altLang="zh-CN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94" y="3950165"/>
            <a:ext cx="6430445" cy="19488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908" y="3953298"/>
            <a:ext cx="6430445" cy="1948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272" y="3963446"/>
            <a:ext cx="6434569" cy="19500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1006" y="3885658"/>
            <a:ext cx="312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l-GR" altLang="zh-CN" sz="2000" b="1" dirty="0"/>
              <a:t>ζ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047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Challenges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5865"/>
            <a:ext cx="8123464" cy="174800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optimal </a:t>
            </a:r>
            <a:r>
              <a:rPr lang="en-US" altLang="zh-CN" dirty="0"/>
              <a:t>algorithm </a:t>
            </a:r>
            <a:r>
              <a:rPr lang="en-US" altLang="zh-CN" dirty="0" smtClean="0"/>
              <a:t>has a time complexity of 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Sub-optimal algorithms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Good (near optimal) compression ratios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Error-bounded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7657407"/>
              </p:ext>
            </p:extLst>
          </p:nvPr>
        </p:nvGraphicFramePr>
        <p:xfrm>
          <a:off x="895739" y="3166322"/>
          <a:ext cx="7669762" cy="184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729"/>
                <a:gridCol w="793102"/>
                <a:gridCol w="1707502"/>
                <a:gridCol w="1959429"/>
              </a:tblGrid>
              <a:tr h="369708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Algorithm</a:t>
                      </a:r>
                      <a:endParaRPr lang="zh-CN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Type</a:t>
                      </a:r>
                      <a:endParaRPr lang="zh-CN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Time complexity</a:t>
                      </a:r>
                      <a:endParaRPr lang="zh-CN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Space complexity</a:t>
                      </a:r>
                      <a:endParaRPr lang="zh-CN" altLang="en-US" sz="1800" b="1" dirty="0"/>
                    </a:p>
                  </a:txBody>
                  <a:tcPr marL="68580" marR="68580" marT="34290" marB="34290"/>
                </a:tc>
              </a:tr>
              <a:tr h="36970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Douglas-</a:t>
                      </a:r>
                      <a:r>
                        <a:rPr lang="en-US" altLang="zh-CN" sz="1800" dirty="0" err="1" smtClean="0"/>
                        <a:t>Peucker</a:t>
                      </a:r>
                      <a:r>
                        <a:rPr lang="en-US" altLang="zh-CN" sz="1800" dirty="0" smtClean="0"/>
                        <a:t> (DP)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Batch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altLang="zh-CN" sz="180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O(n)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</a:tr>
              <a:tr h="36970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Theo </a:t>
                      </a:r>
                      <a:r>
                        <a:rPr lang="en-US" altLang="zh-CN" sz="1800" dirty="0" err="1" smtClean="0"/>
                        <a:t>Pavlidis</a:t>
                      </a:r>
                      <a:r>
                        <a:rPr lang="en-US" altLang="zh-CN" sz="1800" dirty="0" smtClean="0"/>
                        <a:t> (TP)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Batch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altLang="zh-CN" sz="180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/K)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O(n)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</a:tr>
              <a:tr h="36970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Opening windows (OPW)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Online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altLang="zh-CN" sz="180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O(n)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</a:tr>
              <a:tr h="36970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Bounded quadrant system (BQS)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Online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altLang="zh-CN" sz="180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O(n)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412597" y="5207088"/>
            <a:ext cx="8339518" cy="11602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u="sng" dirty="0" smtClean="0">
                <a:solidFill>
                  <a:srgbClr val="FF0000"/>
                </a:solidFill>
              </a:rPr>
              <a:t>Global distance checking</a:t>
            </a:r>
            <a:r>
              <a:rPr lang="en-US" altLang="zh-CN" dirty="0"/>
              <a:t>: a point is checked multiple times.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They are </a:t>
            </a:r>
            <a:r>
              <a:rPr lang="en-US" altLang="zh-CN" dirty="0" smtClean="0">
                <a:solidFill>
                  <a:srgbClr val="FF0000"/>
                </a:solidFill>
              </a:rPr>
              <a:t>not efficient enough</a:t>
            </a:r>
            <a:r>
              <a:rPr lang="en-US" altLang="zh-CN" dirty="0" smtClean="0"/>
              <a:t> for compressing big trajectory data, especially with limited computing resources, e.g., mobile devices.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001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878" y="393119"/>
            <a:ext cx="856550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Objective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32857"/>
            <a:ext cx="7968342" cy="321906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One-pass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error-bounded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approach applying a </a:t>
            </a:r>
            <a:r>
              <a:rPr lang="en-US" altLang="zh-CN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local distance checking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method</a:t>
            </a:r>
          </a:p>
          <a:p>
            <a:r>
              <a:rPr lang="en-US" altLang="zh-CN" dirty="0" smtClean="0"/>
              <a:t>Desired features:</a:t>
            </a:r>
          </a:p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One-pass: each </a:t>
            </a:r>
            <a:r>
              <a:rPr lang="en-US" altLang="zh-CN" sz="2800" dirty="0">
                <a:solidFill>
                  <a:srgbClr val="FF0000"/>
                </a:solidFill>
              </a:rPr>
              <a:t>point is checked only once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2"/>
            <a:r>
              <a:rPr lang="en-US" altLang="zh-CN" sz="2400" dirty="0" smtClean="0">
                <a:solidFill>
                  <a:srgbClr val="FF0000"/>
                </a:solidFill>
              </a:rPr>
              <a:t>O(n) time and O(1) space complexities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Error bounded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Good compression ratio</a:t>
            </a:r>
            <a:endParaRPr lang="zh-CN" altLang="en-US" sz="2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7350" y="5337391"/>
            <a:ext cx="821093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Is </a:t>
            </a:r>
            <a:r>
              <a:rPr lang="en-US" altLang="zh-CN" sz="2800" dirty="0">
                <a:solidFill>
                  <a:srgbClr val="FF0000"/>
                </a:solidFill>
              </a:rPr>
              <a:t>there such an algorithm satisfying all these features?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868866" y="3993503"/>
            <a:ext cx="140037" cy="6158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6142954" y="3874613"/>
            <a:ext cx="252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same as the above algorithms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1386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4155</TotalTime>
  <Words>2141</Words>
  <Application>Microsoft Office PowerPoint</Application>
  <PresentationFormat>全屏显示(4:3)</PresentationFormat>
  <Paragraphs>355</Paragraphs>
  <Slides>38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One-pass Error-bounded Trajectory Simplification</vt:lpstr>
      <vt:lpstr>GPS sensors are everywhere</vt:lpstr>
      <vt:lpstr>Trajectory data is big</vt:lpstr>
      <vt:lpstr>Motivation</vt:lpstr>
      <vt:lpstr>Outline</vt:lpstr>
      <vt:lpstr>Trajectory simplification</vt:lpstr>
      <vt:lpstr>Problem statement</vt:lpstr>
      <vt:lpstr>Challenges</vt:lpstr>
      <vt:lpstr>Objective</vt:lpstr>
      <vt:lpstr>Outline</vt:lpstr>
      <vt:lpstr>(1) The naïve local distance checking</vt:lpstr>
      <vt:lpstr>(2) Swing the directed line segment L </vt:lpstr>
      <vt:lpstr>(2) Swing the directed line segment L      --- Partitioning the data points</vt:lpstr>
      <vt:lpstr>(2) Swing the directed line segment L      --- Updating L according to point type</vt:lpstr>
      <vt:lpstr>(2) Swing the directed line segment L      --- Updating L according to point type</vt:lpstr>
      <vt:lpstr>(2) Swing the directed line segment L      --- Updating L according to point type</vt:lpstr>
      <vt:lpstr>(2) Swing the directed line segment L      --- Updating L by Fitting Function F</vt:lpstr>
      <vt:lpstr>(3) Algorithm OPERB</vt:lpstr>
      <vt:lpstr>(4) Optimization technologies</vt:lpstr>
      <vt:lpstr>(5) Algorithm OPERB-A</vt:lpstr>
      <vt:lpstr>(5) Algorithm OPERB-A</vt:lpstr>
      <vt:lpstr>Outline</vt:lpstr>
      <vt:lpstr>Configuration</vt:lpstr>
      <vt:lpstr>Execution time</vt:lpstr>
      <vt:lpstr>Compression ratio</vt:lpstr>
      <vt:lpstr>Outline</vt:lpstr>
      <vt:lpstr>4. Conclusion</vt:lpstr>
      <vt:lpstr>Thanks for listening！</vt:lpstr>
      <vt:lpstr>Trajectory Datasets and Full version of Our VLDB 2017 paper</vt:lpstr>
      <vt:lpstr>Advantages of line simplification</vt:lpstr>
      <vt:lpstr>Global distance checking</vt:lpstr>
      <vt:lpstr>(4) Optimization technologies</vt:lpstr>
      <vt:lpstr>(4) Optimization technologies</vt:lpstr>
      <vt:lpstr>(4) Optimization technologies</vt:lpstr>
      <vt:lpstr>(4) Optimization technologies</vt:lpstr>
      <vt:lpstr>(4) Optimization technologies</vt:lpstr>
      <vt:lpstr>Cases Study</vt:lpstr>
      <vt:lpstr>The distribution of line segments of OPERB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One-pass Error-bounded Trajectory Compression</dc:title>
  <dc:creator>Lin</dc:creator>
  <cp:lastModifiedBy>shuai.ma</cp:lastModifiedBy>
  <cp:revision>539</cp:revision>
  <dcterms:created xsi:type="dcterms:W3CDTF">2017-08-15T02:53:37Z</dcterms:created>
  <dcterms:modified xsi:type="dcterms:W3CDTF">2018-05-24T01:26:04Z</dcterms:modified>
</cp:coreProperties>
</file>