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84" r:id="rId5"/>
    <p:sldId id="317" r:id="rId6"/>
    <p:sldId id="318" r:id="rId7"/>
    <p:sldId id="319" r:id="rId8"/>
    <p:sldId id="320" r:id="rId9"/>
    <p:sldId id="321" r:id="rId10"/>
    <p:sldId id="323" r:id="rId11"/>
    <p:sldId id="273" r:id="rId12"/>
    <p:sldId id="278" r:id="rId13"/>
    <p:sldId id="279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77549" autoAdjust="0"/>
  </p:normalViewPr>
  <p:slideViewPr>
    <p:cSldViewPr snapToGrid="0">
      <p:cViewPr varScale="1">
        <p:scale>
          <a:sx n="73" d="100"/>
          <a:sy n="73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-198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5EFD-5065-467D-8A9C-587A06CDA2D5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3D714-E71F-42E1-BA39-AACDD64CE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9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Nowaday</a:t>
            </a:r>
            <a:r>
              <a:rPr lang="en-US" altLang="zh-CN" baseline="0" dirty="0" smtClean="0"/>
              <a:t>s , </a:t>
            </a:r>
            <a:r>
              <a:rPr lang="en-US" altLang="zh-CN" baseline="0" dirty="0" err="1" smtClean="0"/>
              <a:t>gps</a:t>
            </a:r>
            <a:r>
              <a:rPr lang="en-US" altLang="zh-CN" baseline="0" dirty="0" smtClean="0"/>
              <a:t> sensors are everywhere, they are deployed in cars, sharing bikes, smartphones, smart wearable devices, and so 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These sensors collect positions of moving objects, each position information is a triple, including x, y and t, where </a:t>
            </a:r>
            <a:r>
              <a:rPr lang="en-US" altLang="zh-CN" sz="1200" i="1" dirty="0" smtClean="0"/>
              <a:t>x</a:t>
            </a:r>
            <a:r>
              <a:rPr lang="en-US" altLang="zh-CN" sz="1200" dirty="0" smtClean="0"/>
              <a:t> is latitude, </a:t>
            </a:r>
            <a:r>
              <a:rPr lang="en-US" altLang="zh-CN" sz="1200" i="1" dirty="0" smtClean="0"/>
              <a:t>y</a:t>
            </a:r>
            <a:r>
              <a:rPr lang="en-US" altLang="zh-CN" sz="1200" dirty="0" smtClean="0"/>
              <a:t> is longitude, and </a:t>
            </a:r>
            <a:r>
              <a:rPr lang="en-US" altLang="zh-CN" sz="1200" i="1" dirty="0" smtClean="0"/>
              <a:t>t</a:t>
            </a:r>
            <a:r>
              <a:rPr lang="en-US" altLang="zh-CN" sz="1200" dirty="0" smtClean="0"/>
              <a:t> is time.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8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 data points collected</a:t>
            </a:r>
            <a:r>
              <a:rPr lang="en-US" altLang="zh-CN" baseline="0" dirty="0" smtClean="0"/>
              <a:t> by a sensor forms a trajectory, which </a:t>
            </a:r>
            <a:r>
              <a:rPr lang="en-US" altLang="zh-CN" dirty="0" smtClean="0"/>
              <a:t>is a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sequence of data points in a monotonically increasing order of their associated time values.</a:t>
            </a:r>
          </a:p>
          <a:p>
            <a:r>
              <a:rPr lang="en-US" altLang="zh-CN" dirty="0" smtClean="0"/>
              <a:t>Different sensors</a:t>
            </a:r>
            <a:r>
              <a:rPr lang="en-US" altLang="zh-CN" baseline="0" dirty="0" smtClean="0"/>
              <a:t> collect data points at </a:t>
            </a:r>
            <a:r>
              <a:rPr lang="en-US" altLang="zh-CN" dirty="0" smtClean="0"/>
              <a:t>different sampling rates.</a:t>
            </a:r>
          </a:p>
          <a:p>
            <a:r>
              <a:rPr lang="en-US" altLang="zh-CN" dirty="0" smtClean="0"/>
              <a:t>For example, a </a:t>
            </a:r>
            <a:r>
              <a:rPr lang="en-US" altLang="zh-CN" dirty="0" err="1" smtClean="0"/>
              <a:t>gps</a:t>
            </a:r>
            <a:r>
              <a:rPr lang="en-US" altLang="zh-CN" dirty="0" smtClean="0"/>
              <a:t> sensor in a truck</a:t>
            </a:r>
            <a:r>
              <a:rPr lang="en-US" altLang="zh-CN" baseline="0" dirty="0" smtClean="0"/>
              <a:t> collects a data point at every 1 to 30 seconds, which produces 2.88K – 86.4K points every day. For a company having 20K trucks, it is 57.6M to 1.728 billion points every day.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0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0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3D714-E71F-42E1-BA39-AACDD64CE4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8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1229-A452-4B69-9F08-71F3433619F8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05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FD55-9405-4958-8EB5-0BF3F57A3D8F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45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F4BB-CC36-4688-9047-F641BD337387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0B07D-E306-4271-AAB3-813381F80726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beihang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83708" y="17092"/>
            <a:ext cx="2751746" cy="5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71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AB7-B9CA-43BF-9468-67C58E31DB9A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92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2ED3-6AFD-4A7E-BEC0-7F08B2B8EE3A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C531-6A76-489B-A441-9DBDD296D104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73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39D5-6785-47E4-ABA0-41CBB032387C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47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C9CF-1017-4A41-93C8-0FC2A27F496D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10FF-C599-4B24-A0BA-1C353267D89A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2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940A2-2D1A-44E3-9585-3E8A6A741D59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95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94DE-16DC-430D-96C1-6371584E4AAA}" type="datetime1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779D-2A81-4DD5-824E-E63906A42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63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journal/77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992" y="2459422"/>
            <a:ext cx="9144000" cy="105767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One-pass Trajectory Simplification 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Using the </a:t>
            </a:r>
            <a:r>
              <a:rPr lang="en-US" altLang="zh-CN" sz="36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Synchronous Euclidean </a:t>
            </a:r>
            <a:r>
              <a:rPr lang="en-US" altLang="zh-CN" sz="36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Distance</a:t>
            </a:r>
            <a:endParaRPr lang="zh-CN" altLang="en-US" sz="36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220" y="4074372"/>
            <a:ext cx="8187559" cy="926151"/>
          </a:xfrm>
        </p:spPr>
        <p:txBody>
          <a:bodyPr>
            <a:normAutofit fontScale="92500"/>
          </a:bodyPr>
          <a:lstStyle/>
          <a:p>
            <a:r>
              <a:rPr lang="en-US" altLang="zh-CN" dirty="0" err="1"/>
              <a:t>Xuelian</a:t>
            </a:r>
            <a:r>
              <a:rPr lang="en-US" altLang="zh-CN" dirty="0"/>
              <a:t> </a:t>
            </a:r>
            <a:r>
              <a:rPr lang="en-US" altLang="zh-CN" dirty="0" smtClean="0"/>
              <a:t>Lin, </a:t>
            </a:r>
            <a:r>
              <a:rPr lang="en-US" altLang="zh-CN" dirty="0" err="1"/>
              <a:t>Jiahao</a:t>
            </a:r>
            <a:r>
              <a:rPr lang="en-US" altLang="zh-CN" dirty="0"/>
              <a:t> </a:t>
            </a:r>
            <a:r>
              <a:rPr lang="en-US" altLang="zh-CN" dirty="0" smtClean="0"/>
              <a:t>Jiang,  </a:t>
            </a:r>
            <a:r>
              <a:rPr lang="en-US" altLang="zh-CN" dirty="0" err="1"/>
              <a:t>Shuai</a:t>
            </a:r>
            <a:r>
              <a:rPr lang="en-US" altLang="zh-CN" dirty="0"/>
              <a:t> </a:t>
            </a:r>
            <a:r>
              <a:rPr lang="en-US" altLang="zh-CN" dirty="0" smtClean="0"/>
              <a:t>Ma*,  </a:t>
            </a:r>
            <a:r>
              <a:rPr lang="en-US" altLang="zh-CN" dirty="0" err="1"/>
              <a:t>Yimeng</a:t>
            </a:r>
            <a:r>
              <a:rPr lang="en-US" altLang="zh-CN" dirty="0"/>
              <a:t> </a:t>
            </a:r>
            <a:r>
              <a:rPr lang="en-US" altLang="zh-CN" dirty="0" err="1" smtClean="0"/>
              <a:t>Zuo</a:t>
            </a:r>
            <a:r>
              <a:rPr lang="en-US" altLang="zh-CN" dirty="0"/>
              <a:t> </a:t>
            </a:r>
            <a:r>
              <a:rPr lang="en-US" altLang="zh-CN" dirty="0" smtClean="0"/>
              <a:t>&amp;  </a:t>
            </a:r>
            <a:r>
              <a:rPr lang="en-US" altLang="zh-CN" dirty="0" err="1"/>
              <a:t>Chunming</a:t>
            </a:r>
            <a:r>
              <a:rPr lang="en-US" altLang="zh-CN" dirty="0"/>
              <a:t> </a:t>
            </a:r>
            <a:r>
              <a:rPr lang="en-US" altLang="zh-CN" dirty="0" smtClean="0"/>
              <a:t>Hu</a:t>
            </a:r>
          </a:p>
          <a:p>
            <a:r>
              <a:rPr lang="en-US" altLang="zh-CN" sz="2000" dirty="0" smtClean="0"/>
              <a:t>{linxl</a:t>
            </a:r>
            <a:r>
              <a:rPr lang="en-US" altLang="zh-CN" sz="2000" dirty="0"/>
              <a:t>, </a:t>
            </a:r>
            <a:r>
              <a:rPr lang="en-US" altLang="zh-CN" sz="2000" dirty="0" err="1" smtClean="0"/>
              <a:t>jiangjh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mashuai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zuoym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hucm</a:t>
            </a:r>
            <a:r>
              <a:rPr lang="en-US" altLang="zh-CN" sz="2000" dirty="0" smtClean="0"/>
              <a:t>}@</a:t>
            </a:r>
            <a:r>
              <a:rPr lang="en-US" altLang="zh-CN" sz="2000" dirty="0"/>
              <a:t>buaa.edu.cn</a:t>
            </a:r>
            <a:endParaRPr lang="zh-CN" altLang="en-US" sz="2000" dirty="0"/>
          </a:p>
        </p:txBody>
      </p:sp>
      <p:pic>
        <p:nvPicPr>
          <p:cNvPr id="4" name="Picture 23" descr="201009141738210957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0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604543" y="5452696"/>
            <a:ext cx="6537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2000" i="1" u="sng" dirty="0">
                <a:solidFill>
                  <a:srgbClr val="A345C9"/>
                </a:solidFill>
                <a:latin typeface="-apple-system"/>
                <a:hlinkClick r:id="rId3"/>
              </a:rPr>
              <a:t>The VLDB </a:t>
            </a:r>
            <a:r>
              <a:rPr lang="fr-FR" altLang="zh-CN" sz="2000" i="1" u="sng" dirty="0" smtClean="0">
                <a:solidFill>
                  <a:srgbClr val="A345C9"/>
                </a:solidFill>
                <a:latin typeface="-apple-system"/>
                <a:hlinkClick r:id="rId3"/>
              </a:rPr>
              <a:t>Journal</a:t>
            </a:r>
            <a:r>
              <a:rPr lang="fr-FR" altLang="zh-CN" sz="2000" dirty="0" smtClean="0">
                <a:solidFill>
                  <a:srgbClr val="333333"/>
                </a:solidFill>
                <a:latin typeface="-apple-system"/>
              </a:rPr>
              <a:t>,</a:t>
            </a:r>
            <a:r>
              <a:rPr lang="fr-FR" altLang="zh-CN" sz="2000" b="1" dirty="0" smtClean="0">
                <a:solidFill>
                  <a:srgbClr val="333333"/>
                </a:solidFill>
                <a:latin typeface="-apple-system"/>
              </a:rPr>
              <a:t>volume</a:t>
            </a:r>
            <a:r>
              <a:rPr lang="fr-FR" altLang="zh-CN" sz="2000" b="1" dirty="0">
                <a:solidFill>
                  <a:srgbClr val="333333"/>
                </a:solidFill>
                <a:latin typeface="-apple-system"/>
              </a:rPr>
              <a:t> 28</a:t>
            </a:r>
            <a:r>
              <a:rPr lang="fr-FR" altLang="zh-CN" sz="2000" dirty="0">
                <a:solidFill>
                  <a:srgbClr val="333333"/>
                </a:solidFill>
                <a:latin typeface="-apple-system"/>
              </a:rPr>
              <a:t>, </a:t>
            </a:r>
            <a:r>
              <a:rPr lang="fr-FR" altLang="zh-CN" sz="2000" dirty="0" smtClean="0">
                <a:solidFill>
                  <a:srgbClr val="333333"/>
                </a:solidFill>
                <a:latin typeface="-apple-system"/>
              </a:rPr>
              <a:t>pages 897–921 (2019</a:t>
            </a:r>
            <a:r>
              <a:rPr lang="fr-FR" altLang="zh-CN" sz="2000" dirty="0">
                <a:solidFill>
                  <a:srgbClr val="333333"/>
                </a:solidFill>
                <a:latin typeface="-apple-system"/>
              </a:rPr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47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Key ideas of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CISED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532993"/>
            <a:ext cx="8263102" cy="364396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5. The intersection of circles is further approximated by the intersection of their </a:t>
            </a:r>
            <a:r>
              <a:rPr lang="en-US" altLang="zh-CN" sz="2400" dirty="0"/>
              <a:t>Inscribed regular polygons</a:t>
            </a:r>
            <a:r>
              <a:rPr lang="en-US" altLang="zh-CN" sz="2400" b="1" dirty="0" smtClean="0">
                <a:latin typeface="CMR10"/>
              </a:rPr>
              <a:t>.</a:t>
            </a:r>
          </a:p>
          <a:p>
            <a:r>
              <a:rPr lang="en-US" altLang="zh-CN" sz="2400" dirty="0" smtClean="0"/>
              <a:t>6. Speedup </a:t>
            </a:r>
            <a:r>
              <a:rPr lang="en-US" altLang="zh-CN" sz="2400" dirty="0"/>
              <a:t>Inscribed Regular Polygon </a:t>
            </a:r>
            <a:r>
              <a:rPr lang="en-US" altLang="zh-CN" sz="2400" dirty="0" smtClean="0"/>
              <a:t>Intersection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29679" y="1501902"/>
            <a:ext cx="73992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MR10"/>
              </a:rPr>
              <a:t>Consider a sub-trajectory </a:t>
            </a:r>
            <a:r>
              <a:rPr lang="en-US" altLang="zh-CN" sz="2400" b="1" dirty="0" err="1">
                <a:latin typeface="CMSY10"/>
              </a:rPr>
              <a:t>T</a:t>
            </a:r>
            <a:r>
              <a:rPr lang="en-US" altLang="zh-CN" sz="1600" b="1" dirty="0" err="1">
                <a:latin typeface="CMMI7"/>
              </a:rPr>
              <a:t>s</a:t>
            </a:r>
            <a:r>
              <a:rPr lang="en-US" altLang="zh-CN" sz="2400" b="1" dirty="0">
                <a:latin typeface="CMR10"/>
              </a:rPr>
              <a:t>[</a:t>
            </a:r>
            <a:r>
              <a:rPr lang="en-US" altLang="zh-CN" sz="2400" b="1" dirty="0">
                <a:latin typeface="CMMI10"/>
              </a:rPr>
              <a:t>P</a:t>
            </a:r>
            <a:r>
              <a:rPr lang="en-US" altLang="zh-CN" sz="1600" b="1" dirty="0">
                <a:latin typeface="CMMI7"/>
              </a:rPr>
              <a:t>s</a:t>
            </a:r>
            <a:r>
              <a:rPr lang="en-US" altLang="zh-CN" sz="2400" b="1" dirty="0">
                <a:latin typeface="CMMI10"/>
              </a:rPr>
              <a:t>,…, </a:t>
            </a:r>
            <a:r>
              <a:rPr lang="en-US" altLang="zh-CN" sz="2400" b="1" dirty="0" err="1">
                <a:latin typeface="CMMI10"/>
              </a:rPr>
              <a:t>P</a:t>
            </a:r>
            <a:r>
              <a:rPr lang="en-US" altLang="zh-CN" sz="1600" b="1" dirty="0" err="1">
                <a:latin typeface="CMMI7"/>
              </a:rPr>
              <a:t>s</a:t>
            </a:r>
            <a:r>
              <a:rPr lang="en-US" altLang="zh-CN" sz="1600" b="1" dirty="0" err="1">
                <a:latin typeface="CMR7"/>
              </a:rPr>
              <a:t>+</a:t>
            </a:r>
            <a:r>
              <a:rPr lang="en-US" altLang="zh-CN" sz="1600" b="1" dirty="0" err="1">
                <a:latin typeface="CMMI7"/>
              </a:rPr>
              <a:t>k</a:t>
            </a:r>
            <a:r>
              <a:rPr lang="en-US" altLang="zh-CN" sz="2400" b="1" dirty="0">
                <a:latin typeface="CMR10"/>
              </a:rPr>
              <a:t>] and an error bound</a:t>
            </a:r>
            <a:r>
              <a:rPr lang="el-GR" altLang="zh-CN" sz="2800" b="1" dirty="0">
                <a:latin typeface="CMR10"/>
              </a:rPr>
              <a:t>ε</a:t>
            </a:r>
            <a:r>
              <a:rPr lang="en-US" altLang="zh-CN" sz="2800" b="1" dirty="0">
                <a:latin typeface="CMR10"/>
              </a:rPr>
              <a:t>:</a:t>
            </a:r>
            <a:r>
              <a:rPr lang="en-US" altLang="zh-CN" sz="2400" b="1" dirty="0">
                <a:latin typeface="CMR10"/>
              </a:rPr>
              <a:t> 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087" y="3914686"/>
            <a:ext cx="5030466" cy="26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5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64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Experimental Setting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51617"/>
            <a:ext cx="8058150" cy="5145126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Algorithms (using SED)</a:t>
            </a:r>
          </a:p>
          <a:p>
            <a:pPr lvl="1"/>
            <a:r>
              <a:rPr lang="en-US" altLang="zh-CN" dirty="0" smtClean="0"/>
              <a:t>Algorithm </a:t>
            </a:r>
            <a:r>
              <a:rPr lang="en-US" altLang="zh-CN" b="1" dirty="0" smtClean="0"/>
              <a:t>CISED-S</a:t>
            </a:r>
            <a:endParaRPr lang="en-US" altLang="zh-CN" b="1" dirty="0"/>
          </a:p>
          <a:p>
            <a:pPr lvl="1"/>
            <a:r>
              <a:rPr lang="en-US" altLang="zh-CN" dirty="0" smtClean="0"/>
              <a:t>Algorithm </a:t>
            </a:r>
            <a:r>
              <a:rPr lang="en-US" altLang="zh-CN" b="1" dirty="0" smtClean="0"/>
              <a:t>CISED-W</a:t>
            </a:r>
            <a:endParaRPr lang="en-US" altLang="zh-CN" b="1" dirty="0"/>
          </a:p>
          <a:p>
            <a:pPr lvl="1"/>
            <a:r>
              <a:rPr lang="en-US" altLang="zh-CN" dirty="0" smtClean="0"/>
              <a:t>Algorithm </a:t>
            </a:r>
            <a:r>
              <a:rPr lang="en-US" altLang="zh-CN" b="1" dirty="0"/>
              <a:t>Douglas-</a:t>
            </a:r>
            <a:r>
              <a:rPr lang="en-US" altLang="zh-CN" b="1" dirty="0" err="1"/>
              <a:t>Peucker</a:t>
            </a:r>
            <a:r>
              <a:rPr lang="en-US" altLang="zh-CN" dirty="0"/>
              <a:t> (</a:t>
            </a:r>
            <a:r>
              <a:rPr lang="en-US" altLang="zh-CN" b="1" dirty="0"/>
              <a:t>DP</a:t>
            </a:r>
            <a:r>
              <a:rPr lang="en-US" altLang="zh-CN" dirty="0"/>
              <a:t>) [</a:t>
            </a:r>
            <a:r>
              <a:rPr lang="en-US" altLang="zh-CN" dirty="0" smtClean="0"/>
              <a:t>20] </a:t>
            </a:r>
            <a:r>
              <a:rPr lang="en-US" altLang="zh-CN" sz="2000" dirty="0"/>
              <a:t>: </a:t>
            </a:r>
            <a:r>
              <a:rPr lang="en-US" altLang="zh-CN" dirty="0"/>
              <a:t>a classic batch algorithm with an excellent compression ratio</a:t>
            </a:r>
          </a:p>
          <a:p>
            <a:pPr lvl="1"/>
            <a:r>
              <a:rPr lang="en-US" altLang="zh-CN" dirty="0" smtClean="0"/>
              <a:t>Algorithm </a:t>
            </a:r>
            <a:r>
              <a:rPr lang="en-US" altLang="zh-CN" b="1" dirty="0" smtClean="0"/>
              <a:t>SQUISH-E </a:t>
            </a:r>
            <a:r>
              <a:rPr lang="en-US" altLang="zh-CN" dirty="0"/>
              <a:t>[23], the fastest existing </a:t>
            </a:r>
            <a:r>
              <a:rPr lang="en-US" altLang="zh-CN" dirty="0" smtClean="0"/>
              <a:t>algorithm</a:t>
            </a:r>
            <a:endParaRPr lang="en-US" altLang="zh-CN" sz="1000" dirty="0" smtClean="0"/>
          </a:p>
          <a:p>
            <a:r>
              <a:rPr lang="en-US" altLang="zh-CN" dirty="0" smtClean="0"/>
              <a:t>Real-life datasets</a:t>
            </a:r>
          </a:p>
          <a:p>
            <a:pPr lvl="4">
              <a:lnSpc>
                <a:spcPct val="100000"/>
              </a:lnSpc>
            </a:pPr>
            <a:endParaRPr lang="en-US" altLang="zh-CN" sz="600" dirty="0"/>
          </a:p>
          <a:p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40" y="4427390"/>
            <a:ext cx="7751379" cy="11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61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78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Experimental Results: Execution time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03542"/>
            <a:ext cx="7886700" cy="60612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CISED(s) are the fastest algorithm(s)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40" y="1831416"/>
            <a:ext cx="5041024" cy="24982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341" y="4347735"/>
            <a:ext cx="5041024" cy="24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6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9632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Experimental Results: Compression ratio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28351"/>
            <a:ext cx="8515350" cy="64530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CISED is comparable with DP</a:t>
            </a:r>
            <a:r>
              <a:rPr lang="en-US" altLang="zh-CN" dirty="0"/>
              <a:t> </a:t>
            </a:r>
            <a:r>
              <a:rPr lang="en-US" altLang="zh-CN" dirty="0" smtClean="0"/>
              <a:t>and better than SQUISH-E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96" y="1892303"/>
            <a:ext cx="4906064" cy="24017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58" y="4334143"/>
            <a:ext cx="4880507" cy="24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Thanks</a:t>
            </a:r>
            <a:r>
              <a:rPr lang="zh-CN" altLang="en-US" b="1" dirty="0" smtClean="0">
                <a:solidFill>
                  <a:srgbClr val="0070C0"/>
                </a:solidFill>
              </a:rPr>
              <a:t>！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0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gss2.bdstatic.com/-fo3dSag_xI4khGkpoWK1HF6hhy/baike/c0%3Dbaike116%2C5%2C5%2C116%2C38/sign=82a21c4b8a0a19d8df0e8c575293e9ee/cc11728b4710b91286e1b304c9fdfc03924522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510" y="1616041"/>
            <a:ext cx="1616478" cy="24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GPS sensors are everywhere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496997"/>
            <a:ext cx="7886700" cy="1491623"/>
          </a:xfrm>
        </p:spPr>
        <p:txBody>
          <a:bodyPr>
            <a:noAutofit/>
          </a:bodyPr>
          <a:lstStyle/>
          <a:p>
            <a:r>
              <a:rPr lang="en-US" altLang="zh-CN" b="1" dirty="0" smtClean="0"/>
              <a:t>GPS data </a:t>
            </a:r>
            <a:r>
              <a:rPr lang="en-US" altLang="zh-CN" b="1" dirty="0" smtClean="0">
                <a:solidFill>
                  <a:srgbClr val="FF0000"/>
                </a:solidFill>
              </a:rPr>
              <a:t>points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b="1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P(x, y, t)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altLang="zh-CN" dirty="0" smtClean="0"/>
              <a:t>where </a:t>
            </a:r>
            <a:r>
              <a:rPr lang="en-US" altLang="zh-CN" i="1" dirty="0"/>
              <a:t>x</a:t>
            </a:r>
            <a:r>
              <a:rPr lang="en-US" altLang="zh-CN" dirty="0"/>
              <a:t> is latitude, </a:t>
            </a:r>
            <a:r>
              <a:rPr lang="en-US" altLang="zh-CN" i="1" dirty="0"/>
              <a:t>y</a:t>
            </a:r>
            <a:r>
              <a:rPr lang="en-US" altLang="zh-CN" dirty="0"/>
              <a:t> is longitude, and </a:t>
            </a:r>
            <a:r>
              <a:rPr lang="en-US" altLang="zh-CN" i="1" dirty="0"/>
              <a:t>t</a:t>
            </a:r>
            <a:r>
              <a:rPr lang="en-US" altLang="zh-CN" dirty="0"/>
              <a:t> is time. 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02637" y="1739859"/>
            <a:ext cx="2439559" cy="1971687"/>
            <a:chOff x="4988270" y="3531775"/>
            <a:chExt cx="2215459" cy="147903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8270" y="3572539"/>
              <a:ext cx="2215459" cy="1438275"/>
            </a:xfrm>
            <a:prstGeom prst="rect">
              <a:avLst/>
            </a:prstGeom>
          </p:spPr>
        </p:pic>
        <p:pic>
          <p:nvPicPr>
            <p:cNvPr id="1028" name="Picture 4" descr="https://gss3.bdstatic.com/-Po3dSag_xI4khGkpoWK1HF6hhy/baike/w%3D268%3Bg%3D0/sign=d46f747d8c82b9013dadc4354bb6ce4a/e4dde71190ef76c6bc7ca4719b16fdfaaf516739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6744" y="3531775"/>
              <a:ext cx="991339" cy="91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860" y="1794178"/>
            <a:ext cx="2550284" cy="19161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2869" y="3803560"/>
            <a:ext cx="1355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Vehicles</a:t>
            </a:r>
          </a:p>
        </p:txBody>
      </p:sp>
      <p:sp>
        <p:nvSpPr>
          <p:cNvPr id="10" name="矩形 9"/>
          <p:cNvSpPr/>
          <p:nvPr/>
        </p:nvSpPr>
        <p:spPr>
          <a:xfrm>
            <a:off x="2924160" y="3817533"/>
            <a:ext cx="15549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Sharing bikes</a:t>
            </a:r>
          </a:p>
        </p:txBody>
      </p:sp>
      <p:sp>
        <p:nvSpPr>
          <p:cNvPr id="11" name="矩形 10"/>
          <p:cNvSpPr/>
          <p:nvPr/>
        </p:nvSpPr>
        <p:spPr>
          <a:xfrm>
            <a:off x="4953247" y="3838312"/>
            <a:ext cx="1576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Smartphones</a:t>
            </a:r>
          </a:p>
        </p:txBody>
      </p:sp>
      <p:sp>
        <p:nvSpPr>
          <p:cNvPr id="13" name="矩形 12"/>
          <p:cNvSpPr/>
          <p:nvPr/>
        </p:nvSpPr>
        <p:spPr>
          <a:xfrm>
            <a:off x="6516950" y="3844102"/>
            <a:ext cx="2660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Smart wearable </a:t>
            </a:r>
            <a:r>
              <a:rPr lang="en-US" altLang="zh-CN" sz="2000" dirty="0"/>
              <a:t>devices</a:t>
            </a:r>
            <a:endParaRPr lang="zh-CN" altLang="en-US" sz="20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8661" y="2103856"/>
            <a:ext cx="870416" cy="11265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7428" y="2106978"/>
            <a:ext cx="1127075" cy="109404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9270" y="5058142"/>
            <a:ext cx="4100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e.g. (34.6259, 111.4085, 1499644819000)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818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76" y="2867074"/>
            <a:ext cx="2061886" cy="20133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230" y="2867075"/>
            <a:ext cx="2702588" cy="19717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7853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Trajectory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data</a:t>
            </a:r>
            <a:endParaRPr lang="en-US" altLang="zh-CN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3155"/>
            <a:ext cx="8312150" cy="1343743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Trajectory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T[P</a:t>
            </a:r>
            <a:r>
              <a:rPr lang="en-US" altLang="zh-CN" sz="1600" dirty="0"/>
              <a:t>0</a:t>
            </a:r>
            <a:r>
              <a:rPr lang="en-US" altLang="zh-CN" dirty="0" smtClean="0"/>
              <a:t>,…, </a:t>
            </a:r>
            <a:r>
              <a:rPr lang="en-US" altLang="zh-CN" dirty="0" err="1" smtClean="0"/>
              <a:t>P</a:t>
            </a:r>
            <a:r>
              <a:rPr lang="en-US" altLang="zh-CN" sz="1600" dirty="0" err="1"/>
              <a:t>n</a:t>
            </a:r>
            <a:r>
              <a:rPr lang="en-US" altLang="zh-CN" dirty="0" smtClean="0"/>
              <a:t>]  is </a:t>
            </a:r>
            <a:r>
              <a:rPr lang="en-US" altLang="zh-CN" dirty="0"/>
              <a:t>a </a:t>
            </a:r>
            <a:r>
              <a:rPr lang="en-US" altLang="zh-CN" dirty="0" smtClean="0"/>
              <a:t>sequence of </a:t>
            </a:r>
            <a:r>
              <a:rPr lang="en-US" altLang="zh-CN" dirty="0"/>
              <a:t>data points in a monotonically increasing order of their </a:t>
            </a:r>
            <a:r>
              <a:rPr lang="en-US" altLang="zh-CN" dirty="0" smtClean="0"/>
              <a:t>associated </a:t>
            </a:r>
            <a:r>
              <a:rPr lang="en-US" altLang="zh-CN" dirty="0"/>
              <a:t>time values (i.e., </a:t>
            </a:r>
            <a:r>
              <a:rPr lang="en-US" altLang="zh-CN" dirty="0" smtClean="0"/>
              <a:t>P</a:t>
            </a:r>
            <a:r>
              <a:rPr lang="en-US" altLang="zh-CN" sz="1800" dirty="0"/>
              <a:t>i</a:t>
            </a:r>
            <a:r>
              <a:rPr lang="en-US" altLang="zh-CN" dirty="0" smtClean="0"/>
              <a:t>.t </a:t>
            </a:r>
            <a:r>
              <a:rPr lang="en-US" altLang="zh-CN" dirty="0"/>
              <a:t>&lt; </a:t>
            </a:r>
            <a:r>
              <a:rPr lang="en-US" altLang="zh-CN" dirty="0" err="1"/>
              <a:t>P</a:t>
            </a:r>
            <a:r>
              <a:rPr lang="en-US" altLang="zh-CN" sz="1800" dirty="0" err="1"/>
              <a:t>j</a:t>
            </a:r>
            <a:r>
              <a:rPr lang="en-US" altLang="zh-CN" sz="1100" dirty="0"/>
              <a:t> </a:t>
            </a:r>
            <a:r>
              <a:rPr lang="en-US" altLang="zh-CN" dirty="0" smtClean="0"/>
              <a:t>.t </a:t>
            </a:r>
            <a:r>
              <a:rPr lang="en-US" altLang="zh-CN" dirty="0"/>
              <a:t>for any </a:t>
            </a:r>
            <a:r>
              <a:rPr lang="en-US" altLang="zh-CN" dirty="0" smtClean="0"/>
              <a:t>0≤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</a:t>
            </a:r>
            <a:r>
              <a:rPr lang="en-US" altLang="zh-CN" dirty="0"/>
              <a:t>&lt; </a:t>
            </a:r>
            <a:r>
              <a:rPr lang="en-US" altLang="zh-CN" dirty="0" smtClean="0"/>
              <a:t>j ≤ n)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uploading and saving of the raw GPS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pPr lvl="1"/>
            <a:r>
              <a:rPr lang="en-US" altLang="zh-CN" dirty="0" smtClean="0"/>
              <a:t>wastes network </a:t>
            </a:r>
            <a:r>
              <a:rPr lang="en-US" altLang="zh-CN" dirty="0"/>
              <a:t>bandwidth and </a:t>
            </a:r>
            <a:r>
              <a:rPr lang="en-US" altLang="zh-CN" dirty="0" smtClean="0"/>
              <a:t>storage </a:t>
            </a:r>
            <a:r>
              <a:rPr lang="en-US" altLang="zh-CN" dirty="0" smtClean="0"/>
              <a:t>space, and</a:t>
            </a:r>
            <a:endParaRPr lang="en-US" altLang="zh-CN" dirty="0"/>
          </a:p>
          <a:p>
            <a:pPr lvl="1"/>
            <a:r>
              <a:rPr lang="en-US" altLang="zh-CN" dirty="0" smtClean="0"/>
              <a:t>slows </a:t>
            </a:r>
            <a:r>
              <a:rPr lang="en-US" altLang="zh-CN" dirty="0"/>
              <a:t>the performance of queries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1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Trajectory Simplification</a:t>
            </a:r>
            <a:endParaRPr lang="en-US" altLang="zh-CN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404900"/>
            <a:ext cx="8198109" cy="4953864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Trajectory</a:t>
            </a:r>
            <a:r>
              <a:rPr lang="en-US" altLang="zh-CN" sz="2000" dirty="0" smtClean="0"/>
              <a:t> </a:t>
            </a:r>
            <a:r>
              <a:rPr lang="en-US" altLang="zh-CN" sz="2400" dirty="0"/>
              <a:t>simplification technologies </a:t>
            </a:r>
            <a:r>
              <a:rPr lang="en-US" altLang="zh-CN" sz="2400" dirty="0" smtClean="0"/>
              <a:t>remove </a:t>
            </a:r>
            <a:r>
              <a:rPr lang="en-US" altLang="zh-CN" sz="2400" dirty="0"/>
              <a:t>redundant </a:t>
            </a:r>
            <a:r>
              <a:rPr lang="en-US" altLang="zh-CN" sz="2400" dirty="0" smtClean="0"/>
              <a:t>points </a:t>
            </a:r>
            <a:r>
              <a:rPr lang="en-US" altLang="zh-CN" sz="2400" dirty="0"/>
              <a:t>from the original </a:t>
            </a:r>
            <a:r>
              <a:rPr lang="en-US" altLang="zh-CN" sz="2400" dirty="0" smtClean="0"/>
              <a:t>trajectory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dirty="0"/>
              <a:t>A distance metric </a:t>
            </a:r>
            <a:r>
              <a:rPr lang="en-US" altLang="zh-CN" dirty="0" smtClean="0"/>
              <a:t>(e.g., the </a:t>
            </a:r>
            <a:r>
              <a:rPr lang="en-US" altLang="zh-CN" dirty="0">
                <a:solidFill>
                  <a:srgbClr val="FF0000"/>
                </a:solidFill>
              </a:rPr>
              <a:t>Synchronous Euclidean Distance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SED</a:t>
            </a:r>
            <a:r>
              <a:rPr lang="en-US" altLang="zh-CN" dirty="0"/>
              <a:t>) is </a:t>
            </a:r>
            <a:r>
              <a:rPr lang="en-US" altLang="zh-CN" dirty="0" smtClean="0"/>
              <a:t>needed </a:t>
            </a:r>
            <a:r>
              <a:rPr lang="en-US" altLang="zh-CN" dirty="0"/>
              <a:t>to decide which </a:t>
            </a:r>
            <a:r>
              <a:rPr lang="en-US" altLang="zh-CN" dirty="0" smtClean="0"/>
              <a:t>point </a:t>
            </a:r>
            <a:r>
              <a:rPr lang="en-US" altLang="zh-CN" dirty="0"/>
              <a:t>could be removed.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 lvl="1"/>
            <a:endParaRPr lang="en-US" altLang="zh-CN" sz="2000" dirty="0" smtClean="0"/>
          </a:p>
          <a:p>
            <a:r>
              <a:rPr lang="en-US" altLang="zh-CN" sz="2400" dirty="0" smtClean="0"/>
              <a:t>Trajectory</a:t>
            </a:r>
            <a:r>
              <a:rPr lang="en-US" altLang="zh-CN" sz="2000" dirty="0" smtClean="0"/>
              <a:t> </a:t>
            </a:r>
            <a:r>
              <a:rPr lang="en-US" altLang="zh-CN" sz="2400" dirty="0" smtClean="0"/>
              <a:t>simplification </a:t>
            </a:r>
            <a:r>
              <a:rPr lang="en-US" altLang="zh-CN" sz="2400" dirty="0"/>
              <a:t>algorithms using SED have been </a:t>
            </a:r>
            <a:r>
              <a:rPr lang="en-US" altLang="zh-CN" sz="2400" dirty="0" smtClean="0"/>
              <a:t>developed, </a:t>
            </a:r>
            <a:r>
              <a:rPr lang="en-US" altLang="zh-CN" sz="2400" dirty="0"/>
              <a:t>including </a:t>
            </a:r>
          </a:p>
          <a:p>
            <a:pPr lvl="1"/>
            <a:r>
              <a:rPr lang="en-US" altLang="zh-CN" sz="2000" dirty="0"/>
              <a:t>batch algorithms (e.g., Douglas-</a:t>
            </a:r>
            <a:r>
              <a:rPr lang="en-US" altLang="zh-CN" sz="2000" dirty="0" err="1"/>
              <a:t>Peucker</a:t>
            </a:r>
            <a:r>
              <a:rPr lang="en-US" altLang="zh-CN" sz="2000" dirty="0"/>
              <a:t> [20]) </a:t>
            </a:r>
          </a:p>
          <a:p>
            <a:pPr lvl="1"/>
            <a:r>
              <a:rPr lang="en-US" altLang="zh-CN" sz="2000" dirty="0"/>
              <a:t>online algorithms (e.g., SQUISH-E [23</a:t>
            </a:r>
            <a:r>
              <a:rPr lang="en-US" altLang="zh-CN" sz="2000" dirty="0" smtClean="0"/>
              <a:t>])</a:t>
            </a:r>
            <a:endParaRPr lang="en-US" altLang="zh-CN" sz="24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361" y="2904371"/>
            <a:ext cx="4755068" cy="84082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0477" y="3489452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70C0"/>
                </a:solidFill>
              </a:rPr>
              <a:t>Q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55012" y="3461429"/>
            <a:ext cx="75544" cy="8057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0588" y="3955420"/>
            <a:ext cx="7903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The SED of point P to line segment |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P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s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P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e</a:t>
            </a:r>
            <a:r>
              <a:rPr lang="en-US" altLang="zh-CN" sz="2000" dirty="0" smtClean="0">
                <a:solidFill>
                  <a:srgbClr val="0070C0"/>
                </a:solidFill>
              </a:rPr>
              <a:t>| is |PQ|, where Q is the point </a:t>
            </a:r>
            <a:r>
              <a:rPr lang="en-US" altLang="zh-CN" sz="2000" dirty="0">
                <a:solidFill>
                  <a:srgbClr val="0070C0"/>
                </a:solidFill>
              </a:rPr>
              <a:t>on the line segment </a:t>
            </a:r>
            <a:r>
              <a:rPr lang="en-US" altLang="zh-CN" sz="2000" dirty="0" smtClean="0">
                <a:solidFill>
                  <a:srgbClr val="0070C0"/>
                </a:solidFill>
              </a:rPr>
              <a:t>that the moving object would appear at time P.t if it moved from P</a:t>
            </a:r>
            <a:r>
              <a:rPr lang="en-US" altLang="zh-CN" sz="1400" dirty="0" smtClean="0">
                <a:solidFill>
                  <a:srgbClr val="0070C0"/>
                </a:solidFill>
              </a:rPr>
              <a:t>s</a:t>
            </a:r>
            <a:r>
              <a:rPr lang="en-US" altLang="zh-CN" sz="2000" dirty="0" smtClean="0">
                <a:solidFill>
                  <a:srgbClr val="0070C0"/>
                </a:solidFill>
              </a:rPr>
              <a:t> to 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P</a:t>
            </a:r>
            <a:r>
              <a:rPr lang="en-US" altLang="zh-CN" sz="1400" dirty="0" err="1" smtClean="0">
                <a:solidFill>
                  <a:srgbClr val="0070C0"/>
                </a:solidFill>
              </a:rPr>
              <a:t>e</a:t>
            </a:r>
            <a:r>
              <a:rPr lang="en-US" altLang="zh-CN" sz="2000" dirty="0" smtClean="0">
                <a:solidFill>
                  <a:srgbClr val="0070C0"/>
                </a:solidFill>
              </a:rPr>
              <a:t> at a uniform speed.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cxnSp>
        <p:nvCxnSpPr>
          <p:cNvPr id="12" name="直接连接符 11"/>
          <p:cNvCxnSpPr>
            <a:endCxn id="9" idx="5"/>
          </p:cNvCxnSpPr>
          <p:nvPr/>
        </p:nvCxnSpPr>
        <p:spPr>
          <a:xfrm>
            <a:off x="3878317" y="3237191"/>
            <a:ext cx="241176" cy="29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1695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Challenges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97572"/>
            <a:ext cx="7886700" cy="484526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The current line simplification </a:t>
            </a:r>
            <a:r>
              <a:rPr lang="en-US" altLang="zh-CN" dirty="0"/>
              <a:t>methods </a:t>
            </a:r>
            <a:r>
              <a:rPr lang="en-US" altLang="zh-CN" dirty="0" smtClean="0"/>
              <a:t>using SED still </a:t>
            </a:r>
            <a:r>
              <a:rPr lang="en-US" altLang="zh-CN" dirty="0"/>
              <a:t>have </a:t>
            </a:r>
            <a:r>
              <a:rPr lang="en-US" altLang="zh-CN" dirty="0">
                <a:solidFill>
                  <a:srgbClr val="FF0000"/>
                </a:solidFill>
              </a:rPr>
              <a:t>high time and/or </a:t>
            </a:r>
            <a:r>
              <a:rPr lang="en-US" altLang="zh-CN" dirty="0" smtClean="0">
                <a:solidFill>
                  <a:srgbClr val="FF0000"/>
                </a:solidFill>
              </a:rPr>
              <a:t>space complexities</a:t>
            </a:r>
            <a:r>
              <a:rPr lang="en-US" altLang="zh-CN" dirty="0"/>
              <a:t>, which </a:t>
            </a:r>
            <a:r>
              <a:rPr lang="en-US" altLang="zh-CN" dirty="0" smtClean="0"/>
              <a:t>hinder </a:t>
            </a:r>
            <a:r>
              <a:rPr lang="en-US" altLang="zh-CN" dirty="0"/>
              <a:t>their utilities in </a:t>
            </a:r>
            <a:r>
              <a:rPr lang="en-US" altLang="zh-CN" dirty="0" smtClean="0"/>
              <a:t>resource-constrained </a:t>
            </a:r>
            <a:r>
              <a:rPr lang="en-US" altLang="zh-CN" dirty="0"/>
              <a:t>devices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What we need of </a:t>
            </a:r>
            <a:r>
              <a:rPr lang="en-US" altLang="zh-CN" dirty="0"/>
              <a:t>a </a:t>
            </a:r>
            <a:r>
              <a:rPr lang="en-US" altLang="zh-CN" dirty="0" smtClean="0"/>
              <a:t>trajectory simplification method:</a:t>
            </a:r>
          </a:p>
          <a:p>
            <a:pPr lvl="1"/>
            <a:r>
              <a:rPr lang="en-US" altLang="zh-CN" dirty="0"/>
              <a:t>Error bounded (by SED)</a:t>
            </a:r>
            <a:endParaRPr lang="en-US" altLang="zh-CN" sz="2000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Efficient</a:t>
            </a:r>
            <a:r>
              <a:rPr lang="en-US" altLang="zh-CN" dirty="0" smtClean="0"/>
              <a:t>: O(n</a:t>
            </a:r>
            <a:r>
              <a:rPr lang="en-US" altLang="zh-CN" dirty="0"/>
              <a:t>) time and O(1) space complexities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Effective</a:t>
            </a:r>
            <a:r>
              <a:rPr lang="en-US" altLang="zh-CN" dirty="0" smtClean="0"/>
              <a:t>: good </a:t>
            </a:r>
            <a:r>
              <a:rPr lang="en-US" altLang="zh-CN" dirty="0"/>
              <a:t>compression </a:t>
            </a:r>
            <a:r>
              <a:rPr lang="en-US" altLang="zh-CN" dirty="0" smtClean="0"/>
              <a:t>ratio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16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754" y="544127"/>
            <a:ext cx="7886700" cy="1102110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One-pass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and error bounded Trajectory </a:t>
            </a:r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Simplification Using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Spatio</a:t>
            </a:r>
            <a:r>
              <a:rPr lang="en-US" altLang="zh-CN" dirty="0" smtClean="0"/>
              <a:t>-temporal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one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ntersection using the 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/>
              <a:t>ynchronous 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uclidean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istance (</a:t>
            </a:r>
            <a:r>
              <a:rPr lang="en-US" altLang="zh-CN" dirty="0">
                <a:solidFill>
                  <a:srgbClr val="FF0000"/>
                </a:solidFill>
              </a:rPr>
              <a:t>CISED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Error bounded (by SED)</a:t>
            </a:r>
            <a:endParaRPr lang="en-US" altLang="zh-CN" sz="2000" dirty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Efficient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Effective</a:t>
            </a:r>
            <a:endParaRPr lang="zh-CN" altLang="en-US" dirty="0"/>
          </a:p>
          <a:p>
            <a:r>
              <a:rPr lang="en-US" altLang="zh-CN" dirty="0" smtClean="0"/>
              <a:t>Two </a:t>
            </a:r>
            <a:r>
              <a:rPr lang="en-US" altLang="zh-CN" dirty="0" smtClean="0"/>
              <a:t>versions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CISED-S</a:t>
            </a:r>
            <a:r>
              <a:rPr lang="en-US" altLang="zh-CN" dirty="0" smtClean="0"/>
              <a:t>: Strong simplification </a:t>
            </a:r>
            <a:r>
              <a:rPr lang="en-US" altLang="zh-CN" dirty="0"/>
              <a:t>that only </a:t>
            </a:r>
            <a:r>
              <a:rPr lang="en-US" altLang="zh-CN" dirty="0" smtClean="0"/>
              <a:t>has original </a:t>
            </a:r>
            <a:r>
              <a:rPr lang="en-US" altLang="zh-CN" dirty="0"/>
              <a:t>points in its </a:t>
            </a:r>
            <a:r>
              <a:rPr lang="en-US" altLang="zh-CN" dirty="0" smtClean="0"/>
              <a:t>outputs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CISED-W</a:t>
            </a:r>
            <a:r>
              <a:rPr lang="en-US" altLang="zh-CN" dirty="0" smtClean="0"/>
              <a:t>: Weak simplification </a:t>
            </a:r>
            <a:r>
              <a:rPr lang="en-US" altLang="zh-CN" dirty="0"/>
              <a:t>that allows </a:t>
            </a:r>
            <a:r>
              <a:rPr lang="en-US" altLang="zh-CN" dirty="0" smtClean="0"/>
              <a:t>interpolated data </a:t>
            </a:r>
            <a:r>
              <a:rPr lang="en-US" altLang="zh-CN" dirty="0"/>
              <a:t>points in its outputs.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82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Key ideas of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CISED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772" y="2411480"/>
            <a:ext cx="8000343" cy="327610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1. Presents </a:t>
            </a:r>
            <a:r>
              <a:rPr lang="en-US" altLang="zh-CN" sz="2400" dirty="0"/>
              <a:t>data points in a x-y-t 3D </a:t>
            </a:r>
            <a:r>
              <a:rPr lang="en-US" altLang="zh-CN" sz="2400" dirty="0" smtClean="0"/>
              <a:t>space, taking point  </a:t>
            </a:r>
            <a:r>
              <a:rPr lang="en-US" altLang="zh-CN" sz="2400" dirty="0" smtClean="0">
                <a:latin typeface="CMMI10"/>
              </a:rPr>
              <a:t>P</a:t>
            </a:r>
            <a:r>
              <a:rPr lang="en-US" altLang="zh-CN" sz="1800" dirty="0" smtClean="0">
                <a:latin typeface="CMMI7"/>
              </a:rPr>
              <a:t>s </a:t>
            </a:r>
            <a:r>
              <a:rPr lang="en-US" altLang="zh-CN" sz="2400" dirty="0"/>
              <a:t>as the </a:t>
            </a:r>
            <a:r>
              <a:rPr lang="en-US" altLang="zh-CN" sz="2400" dirty="0" smtClean="0"/>
              <a:t>origin</a:t>
            </a:r>
            <a:endParaRPr lang="en-US" altLang="zh-CN" sz="2400" dirty="0"/>
          </a:p>
          <a:p>
            <a:r>
              <a:rPr lang="en-US" altLang="zh-CN" sz="2400" dirty="0" smtClean="0"/>
              <a:t>2. Logically </a:t>
            </a:r>
            <a:r>
              <a:rPr lang="en-US" altLang="zh-CN" sz="2400" dirty="0"/>
              <a:t>builds a </a:t>
            </a:r>
            <a:r>
              <a:rPr lang="en-US" altLang="zh-CN" sz="2400" dirty="0" err="1">
                <a:solidFill>
                  <a:srgbClr val="FF0000"/>
                </a:solidFill>
              </a:rPr>
              <a:t>Spatio</a:t>
            </a:r>
            <a:r>
              <a:rPr lang="en-US" altLang="zh-CN" sz="2400" dirty="0">
                <a:solidFill>
                  <a:srgbClr val="FF0000"/>
                </a:solidFill>
              </a:rPr>
              <a:t>-temporal Cone </a:t>
            </a:r>
            <a:r>
              <a:rPr lang="en-US" altLang="zh-CN" sz="2400" dirty="0" smtClean="0"/>
              <a:t>for each point </a:t>
            </a:r>
            <a:r>
              <a:rPr lang="en-US" altLang="zh-CN" sz="2400" dirty="0" err="1" smtClean="0"/>
              <a:t>P</a:t>
            </a:r>
            <a:r>
              <a:rPr lang="en-US" altLang="zh-CN" sz="1400" b="1" dirty="0" err="1" smtClean="0">
                <a:latin typeface="CMMI7"/>
              </a:rPr>
              <a:t>s</a:t>
            </a:r>
            <a:r>
              <a:rPr lang="en-US" altLang="zh-CN" sz="1400" b="1" dirty="0" err="1" smtClean="0">
                <a:latin typeface="CMR7"/>
              </a:rPr>
              <a:t>+</a:t>
            </a:r>
            <a:r>
              <a:rPr lang="en-US" altLang="zh-CN" sz="1400" b="1" dirty="0" err="1" smtClean="0">
                <a:latin typeface="CMMI7"/>
              </a:rPr>
              <a:t>i</a:t>
            </a:r>
            <a:r>
              <a:rPr lang="en-US" altLang="zh-CN" sz="1400" b="1" dirty="0" smtClean="0">
                <a:latin typeface="CMMI7"/>
              </a:rPr>
              <a:t>,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>
                <a:ea typeface="宋体" panose="02010600030101010101" pitchFamily="2" charset="-122"/>
              </a:rPr>
              <a:t>∈[1, k]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8649" y="1502273"/>
            <a:ext cx="825259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MR10"/>
              </a:rPr>
              <a:t>Consider </a:t>
            </a:r>
            <a:r>
              <a:rPr lang="en-US" altLang="zh-CN" sz="2400" b="1" dirty="0">
                <a:latin typeface="CMR10"/>
              </a:rPr>
              <a:t>a </a:t>
            </a:r>
            <a:r>
              <a:rPr lang="en-US" altLang="zh-CN" sz="2400" b="1" dirty="0" smtClean="0">
                <a:latin typeface="CMR10"/>
              </a:rPr>
              <a:t>sub-trajectory </a:t>
            </a:r>
            <a:r>
              <a:rPr lang="en-US" altLang="zh-CN" sz="2400" b="1" dirty="0" err="1" smtClean="0">
                <a:latin typeface="CMSY10"/>
              </a:rPr>
              <a:t>T</a:t>
            </a:r>
            <a:r>
              <a:rPr lang="en-US" altLang="zh-CN" b="1" dirty="0" err="1" smtClean="0">
                <a:latin typeface="CMMI7"/>
              </a:rPr>
              <a:t>s</a:t>
            </a:r>
            <a:r>
              <a:rPr lang="en-US" altLang="zh-CN" sz="2400" b="1" dirty="0" smtClean="0">
                <a:latin typeface="CMR10"/>
              </a:rPr>
              <a:t>[</a:t>
            </a:r>
            <a:r>
              <a:rPr lang="en-US" altLang="zh-CN" sz="2400" b="1" dirty="0" smtClean="0">
                <a:latin typeface="CMMI10"/>
              </a:rPr>
              <a:t>P</a:t>
            </a:r>
            <a:r>
              <a:rPr lang="en-US" altLang="zh-CN" b="1" dirty="0" smtClean="0">
                <a:latin typeface="CMMI7"/>
              </a:rPr>
              <a:t>s</a:t>
            </a:r>
            <a:r>
              <a:rPr lang="en-US" altLang="zh-CN" sz="2400" b="1" dirty="0" smtClean="0">
                <a:latin typeface="CMMI10"/>
              </a:rPr>
              <a:t>,…, </a:t>
            </a:r>
            <a:r>
              <a:rPr lang="en-US" altLang="zh-CN" sz="2400" b="1" dirty="0" err="1" smtClean="0">
                <a:latin typeface="CMMI10"/>
              </a:rPr>
              <a:t>P</a:t>
            </a:r>
            <a:r>
              <a:rPr lang="en-US" altLang="zh-CN" b="1" dirty="0" err="1" smtClean="0">
                <a:latin typeface="CMMI7"/>
              </a:rPr>
              <a:t>s</a:t>
            </a:r>
            <a:r>
              <a:rPr lang="en-US" altLang="zh-CN" b="1" dirty="0" err="1" smtClean="0">
                <a:latin typeface="CMR7"/>
              </a:rPr>
              <a:t>+</a:t>
            </a:r>
            <a:r>
              <a:rPr lang="en-US" altLang="zh-CN" b="1" dirty="0" err="1" smtClean="0">
                <a:latin typeface="CMMI7"/>
              </a:rPr>
              <a:t>k</a:t>
            </a:r>
            <a:r>
              <a:rPr lang="en-US" altLang="zh-CN" sz="2400" b="1" dirty="0" smtClean="0">
                <a:latin typeface="CMR10"/>
              </a:rPr>
              <a:t>] and an error bound</a:t>
            </a:r>
            <a:r>
              <a:rPr lang="el-GR" altLang="zh-CN" sz="2800" b="1" dirty="0" smtClean="0">
                <a:solidFill>
                  <a:srgbClr val="FF0000"/>
                </a:solidFill>
                <a:latin typeface="CMR10"/>
                <a:ea typeface="宋体" panose="02010600030101010101" pitchFamily="2" charset="-122"/>
              </a:rPr>
              <a:t>ε</a:t>
            </a:r>
            <a:r>
              <a:rPr lang="en-US" altLang="zh-CN" sz="2800" b="1" dirty="0" smtClean="0">
                <a:latin typeface="CMR10"/>
                <a:ea typeface="宋体" panose="02010600030101010101" pitchFamily="2" charset="-122"/>
              </a:rPr>
              <a:t>:</a:t>
            </a:r>
            <a:r>
              <a:rPr lang="en-US" altLang="zh-CN" sz="2400" b="1" dirty="0" smtClean="0">
                <a:latin typeface="CMR10"/>
              </a:rPr>
              <a:t> 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98" y="3531972"/>
            <a:ext cx="6987188" cy="3189504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5129044" y="4719145"/>
            <a:ext cx="222032" cy="304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960876" y="4581043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000" b="1" dirty="0">
                <a:latin typeface="CMR10"/>
              </a:rPr>
              <a:t>ε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492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Key ideas of CISED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396469"/>
            <a:ext cx="7886700" cy="364396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3. If those cones have some </a:t>
            </a:r>
            <a:r>
              <a:rPr lang="en-US" altLang="zh-CN" sz="2400" dirty="0" smtClean="0">
                <a:solidFill>
                  <a:srgbClr val="FF0000"/>
                </a:solidFill>
              </a:rPr>
              <a:t>common intersection</a:t>
            </a:r>
            <a:r>
              <a:rPr lang="en-US" altLang="zh-CN" sz="2400" dirty="0" smtClean="0"/>
              <a:t>, then points {</a:t>
            </a:r>
            <a:r>
              <a:rPr lang="en-US" altLang="zh-CN" sz="2400" b="1" dirty="0" smtClean="0">
                <a:latin typeface="CMMI10"/>
              </a:rPr>
              <a:t>P</a:t>
            </a:r>
            <a:r>
              <a:rPr lang="en-US" altLang="zh-CN" sz="1800" b="1" dirty="0" smtClean="0">
                <a:latin typeface="CMMI7"/>
              </a:rPr>
              <a:t>s</a:t>
            </a:r>
            <a:r>
              <a:rPr lang="en-US" altLang="zh-CN" sz="1600" b="1" dirty="0" smtClean="0">
                <a:latin typeface="CMMI7"/>
              </a:rPr>
              <a:t>+1</a:t>
            </a:r>
            <a:r>
              <a:rPr lang="en-US" altLang="zh-CN" sz="2400" b="1" dirty="0" smtClean="0">
                <a:latin typeface="CMMI10"/>
              </a:rPr>
              <a:t>,…, P</a:t>
            </a:r>
            <a:r>
              <a:rPr lang="en-US" altLang="zh-CN" sz="1600" b="1" dirty="0" smtClean="0">
                <a:latin typeface="CMMI7"/>
              </a:rPr>
              <a:t>s</a:t>
            </a:r>
            <a:r>
              <a:rPr lang="en-US" altLang="zh-CN" sz="1600" b="1" dirty="0" smtClean="0">
                <a:latin typeface="CMR7"/>
              </a:rPr>
              <a:t>+</a:t>
            </a:r>
            <a:r>
              <a:rPr lang="en-US" altLang="zh-CN" sz="1600" b="1" dirty="0" smtClean="0">
                <a:latin typeface="CMMI7"/>
              </a:rPr>
              <a:t>k-1</a:t>
            </a:r>
            <a:r>
              <a:rPr lang="en-US" altLang="zh-CN" sz="2400" b="1" dirty="0" smtClean="0">
                <a:latin typeface="CMR10"/>
              </a:rPr>
              <a:t>} can be removed. 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8650" y="1481984"/>
            <a:ext cx="73992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MR10"/>
              </a:rPr>
              <a:t>Consider a sub-trajectory </a:t>
            </a:r>
            <a:r>
              <a:rPr lang="en-US" altLang="zh-CN" sz="2400" b="1" dirty="0" err="1">
                <a:latin typeface="CMSY10"/>
              </a:rPr>
              <a:t>T</a:t>
            </a:r>
            <a:r>
              <a:rPr lang="en-US" altLang="zh-CN" b="1" dirty="0" err="1">
                <a:latin typeface="CMMI7"/>
              </a:rPr>
              <a:t>s</a:t>
            </a:r>
            <a:r>
              <a:rPr lang="en-US" altLang="zh-CN" sz="2400" b="1" dirty="0">
                <a:latin typeface="CMR10"/>
              </a:rPr>
              <a:t>[</a:t>
            </a:r>
            <a:r>
              <a:rPr lang="en-US" altLang="zh-CN" sz="2400" b="1" dirty="0">
                <a:latin typeface="CMMI10"/>
              </a:rPr>
              <a:t>P</a:t>
            </a:r>
            <a:r>
              <a:rPr lang="en-US" altLang="zh-CN" b="1" dirty="0">
                <a:latin typeface="CMMI7"/>
              </a:rPr>
              <a:t>s</a:t>
            </a:r>
            <a:r>
              <a:rPr lang="en-US" altLang="zh-CN" sz="2400" b="1" dirty="0">
                <a:latin typeface="CMMI10"/>
              </a:rPr>
              <a:t>,…, </a:t>
            </a:r>
            <a:r>
              <a:rPr lang="en-US" altLang="zh-CN" sz="2400" b="1" dirty="0" err="1">
                <a:latin typeface="CMMI10"/>
              </a:rPr>
              <a:t>P</a:t>
            </a:r>
            <a:r>
              <a:rPr lang="en-US" altLang="zh-CN" b="1" dirty="0" err="1">
                <a:latin typeface="CMMI7"/>
              </a:rPr>
              <a:t>s</a:t>
            </a:r>
            <a:r>
              <a:rPr lang="en-US" altLang="zh-CN" b="1" dirty="0" err="1">
                <a:latin typeface="CMR7"/>
              </a:rPr>
              <a:t>+</a:t>
            </a:r>
            <a:r>
              <a:rPr lang="en-US" altLang="zh-CN" b="1" dirty="0" err="1">
                <a:latin typeface="CMMI7"/>
              </a:rPr>
              <a:t>k</a:t>
            </a:r>
            <a:r>
              <a:rPr lang="en-US" altLang="zh-CN" sz="2400" b="1" dirty="0">
                <a:latin typeface="CMR10"/>
              </a:rPr>
              <a:t>] and an error bound</a:t>
            </a:r>
            <a:r>
              <a:rPr lang="el-GR" altLang="zh-CN" sz="2800" b="1" dirty="0">
                <a:latin typeface="CMR10"/>
              </a:rPr>
              <a:t>ε</a:t>
            </a:r>
            <a:r>
              <a:rPr lang="en-US" altLang="zh-CN" sz="2800" b="1" dirty="0">
                <a:latin typeface="CMR10"/>
              </a:rPr>
              <a:t>:</a:t>
            </a:r>
            <a:r>
              <a:rPr lang="en-US" altLang="zh-CN" sz="2400" b="1" dirty="0">
                <a:latin typeface="CMR10"/>
              </a:rPr>
              <a:t> 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11" y="3108631"/>
            <a:ext cx="4837531" cy="36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5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b="1" dirty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Key ideas of </a:t>
            </a:r>
            <a:r>
              <a:rPr lang="en-US" altLang="zh-CN" sz="3200" b="1" dirty="0" smtClean="0">
                <a:solidFill>
                  <a:schemeClr val="accent5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CISED</a:t>
            </a:r>
            <a:endParaRPr lang="zh-CN" altLang="en-US" sz="3200" b="1" dirty="0">
              <a:solidFill>
                <a:schemeClr val="accent5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7452" y="2543894"/>
            <a:ext cx="7886700" cy="364396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4. The existing of </a:t>
            </a:r>
            <a:r>
              <a:rPr lang="en-US" altLang="zh-CN" sz="2400" dirty="0" smtClean="0">
                <a:solidFill>
                  <a:srgbClr val="FF0000"/>
                </a:solidFill>
              </a:rPr>
              <a:t>common intersection of those </a:t>
            </a:r>
            <a:r>
              <a:rPr lang="en-US" altLang="zh-CN" sz="2400" dirty="0" smtClean="0"/>
              <a:t>cones can be checked by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intersection of circles</a:t>
            </a:r>
            <a:r>
              <a:rPr lang="en-US" altLang="zh-CN" sz="2400" dirty="0" smtClean="0"/>
              <a:t> on a plane of t=</a:t>
            </a:r>
            <a:r>
              <a:rPr lang="en-US" altLang="zh-CN" sz="2400" dirty="0" err="1" smtClean="0"/>
              <a:t>t</a:t>
            </a:r>
            <a:r>
              <a:rPr lang="en-US" altLang="zh-CN" sz="1600" dirty="0" err="1" smtClean="0"/>
              <a:t>c</a:t>
            </a:r>
            <a:r>
              <a:rPr lang="en-US" altLang="zh-CN" sz="2400" b="1" dirty="0" smtClean="0">
                <a:latin typeface="CMR10"/>
              </a:rPr>
              <a:t>. 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F779D-2A81-4DD5-824E-E63906A42AE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7452" y="1482854"/>
            <a:ext cx="739928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MR10"/>
              </a:rPr>
              <a:t>Consider a sub-trajectory </a:t>
            </a:r>
            <a:r>
              <a:rPr lang="en-US" altLang="zh-CN" sz="2400" b="1" dirty="0" err="1">
                <a:latin typeface="CMSY10"/>
              </a:rPr>
              <a:t>T</a:t>
            </a:r>
            <a:r>
              <a:rPr lang="en-US" altLang="zh-CN" sz="1600" b="1" dirty="0" err="1">
                <a:latin typeface="CMMI7"/>
              </a:rPr>
              <a:t>s</a:t>
            </a:r>
            <a:r>
              <a:rPr lang="en-US" altLang="zh-CN" sz="2400" b="1" dirty="0">
                <a:latin typeface="CMR10"/>
              </a:rPr>
              <a:t>[</a:t>
            </a:r>
            <a:r>
              <a:rPr lang="en-US" altLang="zh-CN" sz="2400" b="1" dirty="0">
                <a:latin typeface="CMMI10"/>
              </a:rPr>
              <a:t>P</a:t>
            </a:r>
            <a:r>
              <a:rPr lang="en-US" altLang="zh-CN" sz="1600" b="1" dirty="0">
                <a:latin typeface="CMMI7"/>
              </a:rPr>
              <a:t>s</a:t>
            </a:r>
            <a:r>
              <a:rPr lang="en-US" altLang="zh-CN" sz="2400" b="1" dirty="0">
                <a:latin typeface="CMMI10"/>
              </a:rPr>
              <a:t>,…, </a:t>
            </a:r>
            <a:r>
              <a:rPr lang="en-US" altLang="zh-CN" sz="2400" b="1" dirty="0" err="1">
                <a:latin typeface="CMMI10"/>
              </a:rPr>
              <a:t>P</a:t>
            </a:r>
            <a:r>
              <a:rPr lang="en-US" altLang="zh-CN" sz="1600" b="1" dirty="0" err="1">
                <a:latin typeface="CMMI7"/>
              </a:rPr>
              <a:t>s</a:t>
            </a:r>
            <a:r>
              <a:rPr lang="en-US" altLang="zh-CN" sz="1600" b="1" dirty="0" err="1">
                <a:latin typeface="CMR7"/>
              </a:rPr>
              <a:t>+</a:t>
            </a:r>
            <a:r>
              <a:rPr lang="en-US" altLang="zh-CN" sz="1600" b="1" dirty="0" err="1">
                <a:latin typeface="CMMI7"/>
              </a:rPr>
              <a:t>k</a:t>
            </a:r>
            <a:r>
              <a:rPr lang="en-US" altLang="zh-CN" sz="2400" b="1" dirty="0">
                <a:latin typeface="CMR10"/>
              </a:rPr>
              <a:t>] and an error bound</a:t>
            </a:r>
            <a:r>
              <a:rPr lang="el-GR" altLang="zh-CN" sz="2800" b="1" dirty="0">
                <a:latin typeface="CMR10"/>
              </a:rPr>
              <a:t>ε</a:t>
            </a:r>
            <a:r>
              <a:rPr lang="en-US" altLang="zh-CN" sz="2800" b="1" dirty="0">
                <a:latin typeface="CMR10"/>
              </a:rPr>
              <a:t>:</a:t>
            </a:r>
            <a:r>
              <a:rPr lang="en-US" altLang="zh-CN" sz="2400" b="1" dirty="0">
                <a:latin typeface="CMR10"/>
              </a:rPr>
              <a:t> 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05" y="3486126"/>
            <a:ext cx="4820045" cy="316771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83449" y="5069984"/>
            <a:ext cx="2181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intersection of circles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07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2|14.5|17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4513</TotalTime>
  <Words>748</Words>
  <Application>Microsoft Office PowerPoint</Application>
  <PresentationFormat>全屏显示(4:3)</PresentationFormat>
  <Paragraphs>100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-apple-system</vt:lpstr>
      <vt:lpstr>Arial Unicode MS</vt:lpstr>
      <vt:lpstr>CMMI10</vt:lpstr>
      <vt:lpstr>CMMI7</vt:lpstr>
      <vt:lpstr>CMR10</vt:lpstr>
      <vt:lpstr>CMR7</vt:lpstr>
      <vt:lpstr>CMSY10</vt:lpstr>
      <vt:lpstr>宋体</vt:lpstr>
      <vt:lpstr>Arial</vt:lpstr>
      <vt:lpstr>Calibri</vt:lpstr>
      <vt:lpstr>Calibri Light</vt:lpstr>
      <vt:lpstr>Cambria Math</vt:lpstr>
      <vt:lpstr>Office 主题</vt:lpstr>
      <vt:lpstr>One-pass Trajectory Simplification Using the Synchronous Euclidean Distance</vt:lpstr>
      <vt:lpstr>GPS sensors are everywhere</vt:lpstr>
      <vt:lpstr>Trajectory data</vt:lpstr>
      <vt:lpstr>Trajectory Simplification</vt:lpstr>
      <vt:lpstr>Challenges</vt:lpstr>
      <vt:lpstr>One-pass and error bounded Trajectory Simplification Using SED</vt:lpstr>
      <vt:lpstr>Key ideas of CISED</vt:lpstr>
      <vt:lpstr>Key ideas of CISED</vt:lpstr>
      <vt:lpstr>Key ideas of CISED</vt:lpstr>
      <vt:lpstr>Key ideas of CISED</vt:lpstr>
      <vt:lpstr>Experimental Setting</vt:lpstr>
      <vt:lpstr>Experimental Results: Execution time</vt:lpstr>
      <vt:lpstr>Experimental Results: Compression ratio</vt:lpstr>
      <vt:lpstr>Thanks！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One-pass Error-bounded Trajectory Compression</dc:title>
  <dc:creator>Lin</dc:creator>
  <cp:lastModifiedBy>linxl</cp:lastModifiedBy>
  <cp:revision>614</cp:revision>
  <dcterms:created xsi:type="dcterms:W3CDTF">2017-08-15T02:53:37Z</dcterms:created>
  <dcterms:modified xsi:type="dcterms:W3CDTF">2020-08-18T14:48:17Z</dcterms:modified>
</cp:coreProperties>
</file>