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86" r:id="rId3"/>
    <p:sldId id="274" r:id="rId4"/>
    <p:sldId id="277" r:id="rId5"/>
    <p:sldId id="262" r:id="rId6"/>
    <p:sldId id="267" r:id="rId7"/>
    <p:sldId id="268" r:id="rId8"/>
    <p:sldId id="282" r:id="rId9"/>
    <p:sldId id="269" r:id="rId10"/>
    <p:sldId id="263" r:id="rId11"/>
    <p:sldId id="272" r:id="rId12"/>
    <p:sldId id="283" r:id="rId13"/>
    <p:sldId id="264" r:id="rId14"/>
    <p:sldId id="284" r:id="rId15"/>
    <p:sldId id="266" r:id="rId16"/>
    <p:sldId id="273" r:id="rId17"/>
    <p:sldId id="285" r:id="rId18"/>
    <p:sldId id="265" r:id="rId19"/>
    <p:sldId id="260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0D1"/>
    <a:srgbClr val="008CFF"/>
    <a:srgbClr val="0DD100"/>
    <a:srgbClr val="BD0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87" autoAdjust="0"/>
  </p:normalViewPr>
  <p:slideViewPr>
    <p:cSldViewPr snapToGrid="0">
      <p:cViewPr varScale="1">
        <p:scale>
          <a:sx n="76" d="100"/>
          <a:sy n="76" d="100"/>
        </p:scale>
        <p:origin x="180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84DAD-1327-457C-B86B-5EEEA1E09428}" type="datetimeFigureOut">
              <a:rPr lang="zh-CN" altLang="en-US" smtClean="0"/>
              <a:pPr/>
              <a:t>2016/2/26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C0641-2DEB-40A2-B0CA-D1CA65F3F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95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33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779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815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704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9945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051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579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69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826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1791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555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72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858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696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989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717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495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444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C0641-2DEB-40A2-B0CA-D1CA65F3F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58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7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36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1" y="111903"/>
            <a:ext cx="8623495" cy="771676"/>
          </a:xfrm>
        </p:spPr>
        <p:txBody>
          <a:bodyPr>
            <a:normAutofit/>
          </a:bodyPr>
          <a:lstStyle>
            <a:lvl1pPr>
              <a:defRPr sz="3800" b="1" baseline="0">
                <a:solidFill>
                  <a:srgbClr val="002060"/>
                </a:solidFill>
                <a:latin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286" y="883579"/>
            <a:ext cx="8609428" cy="5770440"/>
          </a:xfrm>
        </p:spPr>
        <p:txBody>
          <a:bodyPr/>
          <a:lstStyle>
            <a:lvl1pPr indent="-3600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l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880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indent="-288000">
              <a:buClr>
                <a:schemeClr val="accent5">
                  <a:lumMod val="75000"/>
                </a:schemeClr>
              </a:buCl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6260" y="6356352"/>
            <a:ext cx="2057400" cy="365125"/>
          </a:xfrm>
        </p:spPr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262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381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53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45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8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3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21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16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0E8F2-D4F6-47F1-B405-FD5164D311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9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000" y="728133"/>
            <a:ext cx="8877300" cy="1695687"/>
          </a:xfrm>
        </p:spPr>
        <p:txBody>
          <a:bodyPr>
            <a:noAutofit/>
          </a:bodyPr>
          <a:lstStyle/>
          <a:p>
            <a:r>
              <a:rPr lang="en-US" altLang="zh-CN" sz="36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 Enabled Weighted PageRank</a:t>
            </a:r>
            <a:endParaRPr lang="zh-CN" altLang="en-US" sz="3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06400" y="3327182"/>
            <a:ext cx="8500533" cy="1597937"/>
          </a:xfrm>
        </p:spPr>
        <p:txBody>
          <a:bodyPr>
            <a:noAutofit/>
          </a:bodyPr>
          <a:lstStyle/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Dongsheng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Luo, Chen Gong,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Renjun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Hu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Liang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Duan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Shuai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Niannian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Wu,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Xuelian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Lin</a:t>
            </a:r>
          </a:p>
          <a:p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TeamBUAA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0036" y="4961407"/>
            <a:ext cx="4493259" cy="94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5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100" y="111903"/>
            <a:ext cx="8908559" cy="771676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Citation, Venue &amp; Author Ensembles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>
                    <a:solidFill>
                      <a:srgbClr val="C00000"/>
                    </a:solidFill>
                  </a:rPr>
                  <a:t>Citation Ensemble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S1: extract the article citation graph, and associate time information (</a:t>
                </a:r>
                <a:r>
                  <a:rPr lang="en-US" altLang="zh-CN" i="1" dirty="0" smtClean="0"/>
                  <a:t>i.e.</a:t>
                </a:r>
                <a:r>
                  <a:rPr lang="en-US" altLang="zh-CN" dirty="0" smtClean="0"/>
                  <a:t> publication year </a:t>
                </a:r>
                <a:r>
                  <a:rPr lang="en-US" altLang="zh-CN" dirty="0"/>
                  <a:t>and peak year of </a:t>
                </a:r>
                <a:r>
                  <a:rPr lang="en-US" altLang="zh-CN" dirty="0" smtClean="0"/>
                  <a:t>citations);</a:t>
                </a:r>
              </a:p>
              <a:p>
                <a:pPr lvl="1"/>
                <a:r>
                  <a:rPr lang="en-US" altLang="zh-CN" dirty="0" smtClean="0"/>
                  <a:t>S2: compute importance of articles using time-weighted PageRank;</a:t>
                </a:r>
              </a:p>
              <a:p>
                <a:pPr lvl="1"/>
                <a:r>
                  <a:rPr lang="en-US" altLang="zh-CN" dirty="0" smtClean="0"/>
                  <a:t>S3: map each article to the corresponding importance.</a:t>
                </a:r>
              </a:p>
              <a:p>
                <a:pPr lvl="1"/>
                <a:r>
                  <a:rPr lang="en-US" altLang="zh-CN" dirty="0" smtClean="0"/>
                  <a:t>Give an improved result compared with using traditional PageRank on the article citation graph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 smtClean="0">
                    <a:solidFill>
                      <a:srgbClr val="C00000"/>
                    </a:solidFill>
                  </a:rPr>
                  <a:t>Venue Ensemble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Similar to citation ensemble except: </a:t>
                </a:r>
              </a:p>
              <a:p>
                <a:pPr lvl="2"/>
                <a:r>
                  <a:rPr lang="en-US" altLang="zh-CN" dirty="0" smtClean="0"/>
                  <a:t>1) extract the venue citation graph;</a:t>
                </a:r>
              </a:p>
              <a:p>
                <a:pPr lvl="2"/>
                <a:r>
                  <a:rPr lang="en-US" altLang="zh-CN" dirty="0" smtClean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𝐴𝑟𝑡𝑖𝑐𝑙𝑒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𝐴𝑟𝑡𝑖𝑐𝑙𝑒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 smtClean="0"/>
                  <a:t>;</a:t>
                </a:r>
              </a:p>
              <a:p>
                <a:pPr lvl="2"/>
                <a:r>
                  <a:rPr lang="en-US" altLang="zh-CN" dirty="0" smtClean="0"/>
                  <a:t>3) map each article to the importance of its venue. </a:t>
                </a:r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50" t="-1901" b="-2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77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Citation, Venue &amp; Author Ensembles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>
                    <a:solidFill>
                      <a:srgbClr val="C00000"/>
                    </a:solidFill>
                  </a:rPr>
                  <a:t>Author Ensemble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author citation graph is too large to handle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S1: </a:t>
                </a:r>
                <a:r>
                  <a:rPr lang="en-US" altLang="zh-CN" dirty="0"/>
                  <a:t>compute </a:t>
                </a:r>
                <a:r>
                  <a:rPr lang="en-US" altLang="zh-CN" dirty="0" smtClean="0"/>
                  <a:t>the importance of each author as the average importance of his/her articles produced by citation ensemble;</a:t>
                </a:r>
                <a:endParaRPr lang="en-US" altLang="zh-CN" dirty="0"/>
              </a:p>
              <a:p>
                <a:pPr lvl="1"/>
                <a:r>
                  <a:rPr lang="en-US" altLang="zh-CN" dirty="0" smtClean="0"/>
                  <a:t>S2: </a:t>
                </a:r>
                <a:r>
                  <a:rPr lang="en-US" altLang="zh-CN" dirty="0"/>
                  <a:t>map each </a:t>
                </a:r>
                <a:r>
                  <a:rPr lang="en-US" altLang="zh-CN" dirty="0" smtClean="0"/>
                  <a:t>article </a:t>
                </a:r>
                <a:r>
                  <a:rPr lang="en-US" altLang="zh-CN" dirty="0"/>
                  <a:t>to the </a:t>
                </a:r>
                <a:r>
                  <a:rPr lang="en-US" altLang="zh-CN" dirty="0" smtClean="0"/>
                  <a:t>average importance </a:t>
                </a:r>
                <a:r>
                  <a:rPr lang="en-US" altLang="zh-CN" dirty="0"/>
                  <a:t>of its </a:t>
                </a:r>
                <a:r>
                  <a:rPr lang="en-US" altLang="zh-CN" dirty="0" smtClean="0"/>
                  <a:t>authors.</a:t>
                </a:r>
              </a:p>
              <a:p>
                <a:pPr lvl="1"/>
                <a:r>
                  <a:rPr lang="en-US" altLang="zh-CN" dirty="0" smtClean="0"/>
                  <a:t>Not the best, but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imple</a:t>
                </a:r>
                <a:r>
                  <a:rPr lang="en-US" altLang="zh-CN" dirty="0" smtClean="0"/>
                  <a:t> and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efficient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C00000"/>
                    </a:solidFill>
                  </a:rPr>
                  <a:t>Final ranking: assemble the ensembles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i="1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i="1" dirty="0" smtClean="0">
                    <a:solidFill>
                      <a:srgbClr val="C00000"/>
                    </a:solidFill>
                  </a:rPr>
                  <a:t>Affiliation Ensemble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𝑎𝑓</m:t>
                        </m:r>
                      </m:sub>
                    </m:sSub>
                  </m:oMath>
                </a14:m>
                <a:endParaRPr lang="en-US" altLang="zh-CN" i="1" dirty="0"/>
              </a:p>
              <a:p>
                <a:pPr lvl="1"/>
                <a:r>
                  <a:rPr lang="en-US" altLang="zh-CN" dirty="0" smtClean="0"/>
                  <a:t>The same as either venue ensemble or author ensemble</a:t>
                </a:r>
              </a:p>
              <a:p>
                <a:pPr lvl="1"/>
                <a:r>
                  <a:rPr lang="en-US" altLang="zh-CN" dirty="0" smtClean="0">
                    <a:solidFill>
                      <a:srgbClr val="FF0000"/>
                    </a:solidFill>
                  </a:rPr>
                  <a:t>NOT used</a:t>
                </a:r>
                <a:r>
                  <a:rPr lang="en-US" altLang="zh-CN" dirty="0" smtClean="0"/>
                  <a:t>: </a:t>
                </a:r>
                <a:r>
                  <a:rPr lang="en-US" altLang="zh-CN" i="1" dirty="0" smtClean="0"/>
                  <a:t>the result becomes worse after incorporating affiliation ensemble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50" t="-1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2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/>
              <a:t>Ensemble enabled Weighted PageRank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Time Weighted PageRank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Citation, Venue and Author Ensembles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Incorporating External Data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Evaluation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7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External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WHY using external data?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Data missing </a:t>
            </a:r>
            <a:r>
              <a:rPr lang="en-US" altLang="zh-CN" dirty="0" smtClean="0"/>
              <a:t>problem in MAG</a:t>
            </a:r>
          </a:p>
          <a:p>
            <a:pPr lvl="2"/>
            <a:r>
              <a:rPr lang="en-US" altLang="zh-CN" dirty="0" smtClean="0"/>
              <a:t>64% (77M/120M) articles have no venues (phase 1)</a:t>
            </a:r>
          </a:p>
          <a:p>
            <a:pPr lvl="2"/>
            <a:r>
              <a:rPr lang="en-US" altLang="zh-CN" dirty="0" smtClean="0"/>
              <a:t>articles without venues are</a:t>
            </a:r>
            <a:r>
              <a:rPr lang="en-US" altLang="zh-CN" dirty="0" smtClean="0">
                <a:solidFill>
                  <a:srgbClr val="FF0000"/>
                </a:solidFill>
              </a:rPr>
              <a:t> underestimated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Fill in missing venues using external data</a:t>
            </a:r>
          </a:p>
          <a:p>
            <a:pPr lvl="1"/>
            <a:r>
              <a:rPr lang="en-US" altLang="zh-CN" dirty="0" smtClean="0"/>
              <a:t>Collect raw data from publicly available Digital Libraries;</a:t>
            </a:r>
          </a:p>
          <a:p>
            <a:pPr lvl="1"/>
            <a:r>
              <a:rPr lang="en-US" altLang="zh-CN" dirty="0" smtClean="0"/>
              <a:t>Remove stop words, numbers</a:t>
            </a:r>
            <a:r>
              <a:rPr lang="en-US" altLang="zh-CN" dirty="0"/>
              <a:t> </a:t>
            </a:r>
            <a:r>
              <a:rPr lang="en-US" altLang="zh-CN" dirty="0" smtClean="0"/>
              <a:t>and years;</a:t>
            </a:r>
          </a:p>
          <a:p>
            <a:pPr lvl="2"/>
            <a:r>
              <a:rPr lang="en-US" altLang="zh-CN" i="1" dirty="0" smtClean="0">
                <a:solidFill>
                  <a:srgbClr val="FF0000"/>
                </a:solidFill>
              </a:rPr>
              <a:t>9th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International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Conference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on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Web Search and Data Mining, </a:t>
            </a:r>
            <a:r>
              <a:rPr lang="en-US" altLang="zh-CN" i="1" dirty="0" smtClean="0">
                <a:solidFill>
                  <a:srgbClr val="FF0000"/>
                </a:solidFill>
              </a:rPr>
              <a:t>2016</a:t>
            </a:r>
            <a:endParaRPr lang="en-US" altLang="zh-CN" i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zh-CN" dirty="0" smtClean="0">
                <a:sym typeface="Wingdings" panose="05000000000000000000" pitchFamily="2" charset="2"/>
              </a:rPr>
              <a:t>Link collected venue names to existing ones in MAG</a:t>
            </a:r>
          </a:p>
          <a:p>
            <a:pPr lvl="2"/>
            <a:r>
              <a:rPr lang="en-US" altLang="zh-CN" dirty="0" smtClean="0">
                <a:sym typeface="Wingdings" panose="05000000000000000000" pitchFamily="2" charset="2"/>
              </a:rPr>
              <a:t>Combine name similarities and topic similarities</a:t>
            </a:r>
          </a:p>
          <a:p>
            <a:r>
              <a:rPr lang="en-US" altLang="zh-CN" dirty="0" smtClean="0">
                <a:sym typeface="Wingdings" panose="05000000000000000000" pitchFamily="2" charset="2"/>
              </a:rPr>
              <a:t>Fill in (collect) venues for 0.34M (2.8M) articles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75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Ensemble enabled Weighted PageRank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Time Weighted PageRank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Citation, Venue and Author Ensembles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Incorporating External Data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Evaluation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48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Settings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67286" y="882000"/>
                <a:ext cx="8609428" cy="54045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Dataset: MAG</a:t>
                </a:r>
              </a:p>
              <a:p>
                <a:r>
                  <a:rPr lang="en-US" altLang="zh-CN" dirty="0" smtClean="0"/>
                  <a:t>Metric: pairwise accuracy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PairAcc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agreed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pairs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pairs</m:t>
                        </m:r>
                      </m:den>
                    </m:f>
                  </m:oMath>
                </a14:m>
                <a:endParaRPr lang="en-US" altLang="zh-CN" dirty="0" smtClean="0"/>
              </a:p>
              <a:p>
                <a:r>
                  <a:rPr lang="en-US" altLang="zh-CN" dirty="0"/>
                  <a:t>A</a:t>
                </a:r>
                <a:r>
                  <a:rPr lang="en-US" altLang="zh-CN" dirty="0" smtClean="0"/>
                  <a:t>lgorithms</a:t>
                </a:r>
              </a:p>
              <a:p>
                <a:pPr lvl="1"/>
                <a:r>
                  <a:rPr lang="en-US" altLang="zh-CN" dirty="0" smtClean="0"/>
                  <a:t>PR: PageRank on the article citation graph;</a:t>
                </a:r>
              </a:p>
              <a:p>
                <a:pPr lvl="1"/>
                <a:r>
                  <a:rPr lang="en-US" altLang="zh-CN" dirty="0" smtClean="0"/>
                  <a:t>WPR: time-Weighted PageRank, i.e. citation ensemble;</a:t>
                </a:r>
              </a:p>
              <a:p>
                <a:pPr lvl="1"/>
                <a:r>
                  <a:rPr lang="en-US" altLang="zh-CN" dirty="0" err="1" smtClean="0"/>
                  <a:t>MulRank</a:t>
                </a:r>
                <a:r>
                  <a:rPr lang="en-US" altLang="zh-CN" dirty="0" smtClean="0"/>
                  <a:t>[1]: exploits multiple types of entities simultaneously;</a:t>
                </a:r>
              </a:p>
              <a:p>
                <a:pPr lvl="1"/>
                <a:r>
                  <a:rPr lang="en-US" altLang="zh-CN" dirty="0" smtClean="0">
                    <a:solidFill>
                      <a:srgbClr val="FF0000"/>
                    </a:solidFill>
                  </a:rPr>
                  <a:t>EWPR</a:t>
                </a:r>
                <a:r>
                  <a:rPr lang="en-US" altLang="zh-CN" dirty="0" smtClean="0"/>
                  <a:t>: our method with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and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pPr lvl="1"/>
                <a:r>
                  <a:rPr lang="en-US" altLang="zh-CN" dirty="0" smtClean="0"/>
                  <a:t>EWPR*: further uses affiliation ensemble with weight 0.3.</a:t>
                </a:r>
              </a:p>
              <a:p>
                <a:r>
                  <a:rPr lang="en-US" altLang="zh-CN" dirty="0" smtClean="0"/>
                  <a:t>Without using external Data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6" y="882000"/>
                <a:ext cx="8609428" cy="5404500"/>
              </a:xfrm>
              <a:blipFill rotWithShape="0">
                <a:blip r:embed="rId3"/>
                <a:stretch>
                  <a:fillRect l="-850" t="-2032" r="-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7286" y="6311900"/>
            <a:ext cx="8476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[1] </a:t>
            </a:r>
            <a:r>
              <a:rPr lang="en-US" altLang="zh-CN" sz="1400" dirty="0" err="1" smtClean="0"/>
              <a:t>Xiaorui</a:t>
            </a:r>
            <a:r>
              <a:rPr lang="en-US" altLang="zh-CN" sz="1400" dirty="0" smtClean="0"/>
              <a:t> Jiang, et al. Towards an Effective and Unbiased Ranking of Scientific Literature through Mutual Reinforcement. In CIKM, 2012.</a:t>
            </a:r>
            <a:endParaRPr lang="zh-CN" altLang="en-US" sz="14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0" y="6330951"/>
            <a:ext cx="914400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929188" y="890001"/>
            <a:ext cx="3657600" cy="1588711"/>
            <a:chOff x="4900613" y="1217950"/>
            <a:chExt cx="3657600" cy="1588711"/>
          </a:xfrm>
        </p:grpSpPr>
        <p:sp>
          <p:nvSpPr>
            <p:cNvPr id="7" name="文本框 6"/>
            <p:cNvSpPr txBox="1"/>
            <p:nvPr/>
          </p:nvSpPr>
          <p:spPr>
            <a:xfrm>
              <a:off x="4900613" y="1217950"/>
              <a:ext cx="36576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2060"/>
                  </a:solidFill>
                </a:rPr>
                <a:t>All pairs: {a&gt;b}, {a&gt;c}, 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{b&gt;c}</a:t>
              </a:r>
            </a:p>
            <a:p>
              <a:r>
                <a:rPr lang="en-US" altLang="zh-CN" sz="2400" dirty="0" smtClean="0">
                  <a:solidFill>
                    <a:srgbClr val="002060"/>
                  </a:solidFill>
                </a:rPr>
                <a:t>Ranking: {a&gt;b}, {a&gt;c}, 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{b&lt;c}</a:t>
              </a:r>
            </a:p>
            <a:p>
              <a:r>
                <a:rPr lang="en-US" altLang="zh-CN" sz="2400" dirty="0" smtClean="0">
                  <a:solidFill>
                    <a:srgbClr val="002060"/>
                  </a:solidFill>
                </a:rPr>
                <a:t>Agreed pairs: </a:t>
              </a:r>
              <a:r>
                <a:rPr lang="en-US" altLang="zh-CN" sz="2400" dirty="0">
                  <a:solidFill>
                    <a:srgbClr val="002060"/>
                  </a:solidFill>
                </a:rPr>
                <a:t>{a&gt;b}, {a&gt;c</a:t>
              </a:r>
              <a:r>
                <a:rPr lang="en-US" altLang="zh-CN" sz="2400" dirty="0" smtClean="0">
                  <a:solidFill>
                    <a:srgbClr val="002060"/>
                  </a:solidFill>
                </a:rPr>
                <a:t>}</a:t>
              </a:r>
            </a:p>
            <a:p>
              <a:pPr algn="ctr"/>
              <a:r>
                <a:rPr lang="en-US" altLang="zh-CN" sz="2400" dirty="0" err="1" smtClean="0">
                  <a:solidFill>
                    <a:srgbClr val="002060"/>
                  </a:solidFill>
                </a:rPr>
                <a:t>PairAcc</a:t>
              </a:r>
              <a:r>
                <a:rPr lang="en-US" altLang="zh-CN" sz="2400" dirty="0" smtClean="0">
                  <a:solidFill>
                    <a:srgbClr val="002060"/>
                  </a:solidFill>
                </a:rPr>
                <a:t> = 2/3</a:t>
              </a:r>
              <a:endParaRPr lang="zh-CN" altLang="en-US" sz="2400" dirty="0">
                <a:solidFill>
                  <a:srgbClr val="002060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900613" y="1217950"/>
              <a:ext cx="3529012" cy="158871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241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70" y="735189"/>
            <a:ext cx="8464728" cy="107764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</a:t>
            </a:r>
            <a:r>
              <a:rPr lang="en-US" altLang="zh-CN" dirty="0" smtClean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400" y="1910110"/>
            <a:ext cx="8609428" cy="4446242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Exp-1: PR </a:t>
            </a:r>
            <a:r>
              <a:rPr lang="en-US" altLang="zh-CN" i="1" dirty="0" smtClean="0">
                <a:solidFill>
                  <a:srgbClr val="C00000"/>
                </a:solidFill>
              </a:rPr>
              <a:t>vs.</a:t>
            </a:r>
            <a:r>
              <a:rPr lang="en-US" altLang="zh-CN" dirty="0" smtClean="0">
                <a:solidFill>
                  <a:srgbClr val="C00000"/>
                </a:solidFill>
              </a:rPr>
              <a:t> WPR</a:t>
            </a:r>
          </a:p>
          <a:p>
            <a:pPr lvl="1"/>
            <a:r>
              <a:rPr lang="en-US" altLang="zh-CN" dirty="0" smtClean="0"/>
              <a:t>WPR outperforms PR by dealing with dynamism of data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Exp-2: WPR </a:t>
            </a:r>
            <a:r>
              <a:rPr lang="en-US" altLang="zh-CN" i="1" dirty="0" smtClean="0">
                <a:solidFill>
                  <a:srgbClr val="C00000"/>
                </a:solidFill>
              </a:rPr>
              <a:t>vs.</a:t>
            </a:r>
            <a:r>
              <a:rPr lang="en-US" altLang="zh-CN" dirty="0" smtClean="0">
                <a:solidFill>
                  <a:srgbClr val="C00000"/>
                </a:solidFill>
              </a:rPr>
              <a:t> EWPR</a:t>
            </a:r>
          </a:p>
          <a:p>
            <a:pPr lvl="1"/>
            <a:r>
              <a:rPr lang="en-US" altLang="zh-CN" dirty="0" smtClean="0"/>
              <a:t>EWPR outperforms WPR by combining contributions of heterogeneous entities</a:t>
            </a:r>
          </a:p>
          <a:p>
            <a:r>
              <a:rPr lang="en-US" altLang="zh-CN" dirty="0" smtClean="0">
                <a:solidFill>
                  <a:srgbClr val="C00000"/>
                </a:solidFill>
              </a:rPr>
              <a:t>Exp-3: </a:t>
            </a:r>
            <a:r>
              <a:rPr lang="en-US" altLang="zh-CN" dirty="0" err="1" smtClean="0">
                <a:solidFill>
                  <a:srgbClr val="C00000"/>
                </a:solidFill>
              </a:rPr>
              <a:t>MulRank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i="1" dirty="0" smtClean="0">
                <a:solidFill>
                  <a:srgbClr val="C00000"/>
                </a:solidFill>
              </a:rPr>
              <a:t>vs.</a:t>
            </a:r>
            <a:r>
              <a:rPr lang="en-US" altLang="zh-CN" dirty="0" smtClean="0">
                <a:solidFill>
                  <a:srgbClr val="C00000"/>
                </a:solidFill>
              </a:rPr>
              <a:t> EWPR</a:t>
            </a:r>
          </a:p>
          <a:p>
            <a:pPr lvl="1"/>
            <a:r>
              <a:rPr lang="en-US" altLang="zh-CN" dirty="0" smtClean="0"/>
              <a:t>EWPR performs better since </a:t>
            </a:r>
            <a:r>
              <a:rPr lang="en-US" altLang="zh-CN" dirty="0" err="1" smtClean="0"/>
              <a:t>MulRank</a:t>
            </a:r>
            <a:r>
              <a:rPr lang="en-US" altLang="zh-CN" dirty="0" smtClean="0"/>
              <a:t> suffers from error </a:t>
            </a:r>
            <a:r>
              <a:rPr lang="en-US" altLang="zh-CN" dirty="0"/>
              <a:t>propagation </a:t>
            </a:r>
            <a:r>
              <a:rPr lang="en-US" altLang="zh-CN" dirty="0" smtClean="0"/>
              <a:t>in </a:t>
            </a:r>
            <a:r>
              <a:rPr lang="en-US" altLang="zh-CN" dirty="0"/>
              <a:t>noisy data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C00000"/>
                </a:solidFill>
              </a:rPr>
              <a:t>Exp-4: EWPR </a:t>
            </a:r>
            <a:r>
              <a:rPr lang="en-US" altLang="zh-CN" i="1" dirty="0" smtClean="0">
                <a:solidFill>
                  <a:srgbClr val="C00000"/>
                </a:solidFill>
              </a:rPr>
              <a:t>vs.</a:t>
            </a:r>
            <a:r>
              <a:rPr lang="en-US" altLang="zh-CN" dirty="0" smtClean="0">
                <a:solidFill>
                  <a:srgbClr val="C00000"/>
                </a:solidFill>
              </a:rPr>
              <a:t> EWPR*</a:t>
            </a:r>
          </a:p>
          <a:p>
            <a:pPr lvl="1"/>
            <a:r>
              <a:rPr lang="en-US" altLang="zh-CN" dirty="0" smtClean="0"/>
              <a:t>EWPR </a:t>
            </a:r>
            <a:r>
              <a:rPr lang="en-US" altLang="zh-CN" dirty="0"/>
              <a:t>performs better since affiliation ensemble </a:t>
            </a:r>
            <a:r>
              <a:rPr lang="en-US" altLang="zh-CN" dirty="0" smtClean="0"/>
              <a:t>has </a:t>
            </a:r>
            <a:r>
              <a:rPr lang="en-US" altLang="zh-CN" dirty="0"/>
              <a:t>negative </a:t>
            </a:r>
            <a:r>
              <a:rPr lang="en-US" altLang="zh-CN" dirty="0" smtClean="0"/>
              <a:t>effects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3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Ensemble enabled Weighted PageRank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Time Weighted PageRank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Citation, Venue and Author Ensembles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Incorporating External Data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Evaluation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Summary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493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855" y="882000"/>
            <a:ext cx="8609428" cy="5696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Problem: </a:t>
            </a:r>
            <a:r>
              <a:rPr lang="en-US" altLang="zh-CN" i="1" dirty="0" smtClean="0"/>
              <a:t>rank </a:t>
            </a:r>
            <a:r>
              <a:rPr lang="en-US" altLang="zh-CN" i="1" dirty="0"/>
              <a:t>nodes in a heterogeneous graph based on </a:t>
            </a:r>
            <a:r>
              <a:rPr lang="en-US" altLang="zh-CN" i="1" dirty="0" smtClean="0"/>
              <a:t>query-independent node importance</a:t>
            </a:r>
            <a:endParaRPr lang="en-US" altLang="zh-CN" i="1" dirty="0"/>
          </a:p>
          <a:p>
            <a:pPr lvl="1"/>
            <a:r>
              <a:rPr lang="en-US" altLang="zh-CN" dirty="0" smtClean="0"/>
              <a:t>Challenges: Dynamism &amp; Heterogeneity</a:t>
            </a:r>
          </a:p>
          <a:p>
            <a:pPr marL="397800" lvl="1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Solution: </a:t>
            </a:r>
            <a:r>
              <a:rPr lang="en-US" altLang="zh-CN" i="1" dirty="0" smtClean="0"/>
              <a:t>ensemble enabled Weighted PageRank</a:t>
            </a:r>
          </a:p>
          <a:p>
            <a:pPr lvl="1"/>
            <a:r>
              <a:rPr lang="en-US" altLang="zh-CN" dirty="0" smtClean="0"/>
              <a:t>Time-weighted PageRank deals with the dynamism in data</a:t>
            </a:r>
          </a:p>
          <a:p>
            <a:pPr lvl="1"/>
            <a:r>
              <a:rPr lang="en-US" altLang="zh-CN" dirty="0" smtClean="0"/>
              <a:t>Ensemble model assembles </a:t>
            </a:r>
            <a:r>
              <a:rPr lang="en-US" altLang="zh-CN" dirty="0"/>
              <a:t>the contributions of the heterogeneous </a:t>
            </a:r>
            <a:r>
              <a:rPr lang="en-US" altLang="zh-CN" dirty="0" smtClean="0"/>
              <a:t>entities</a:t>
            </a:r>
          </a:p>
          <a:p>
            <a:pPr lvl="1"/>
            <a:r>
              <a:rPr lang="en-US" altLang="zh-CN" dirty="0" smtClean="0"/>
              <a:t>Using </a:t>
            </a:r>
            <a:r>
              <a:rPr lang="en-US" altLang="zh-CN" dirty="0"/>
              <a:t>external data </a:t>
            </a:r>
            <a:r>
              <a:rPr lang="en-US" altLang="zh-CN" dirty="0" smtClean="0"/>
              <a:t>to deal </a:t>
            </a:r>
            <a:r>
              <a:rPr lang="en-US" altLang="zh-CN" dirty="0"/>
              <a:t>with </a:t>
            </a:r>
            <a:r>
              <a:rPr lang="en-US" altLang="zh-CN" dirty="0" smtClean="0"/>
              <a:t>the data </a:t>
            </a:r>
            <a:r>
              <a:rPr lang="en-US" altLang="zh-CN" dirty="0"/>
              <a:t>missing problem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8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438" y="2269314"/>
            <a:ext cx="8623495" cy="2116948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/>
              <a:t>Thanks!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Q&amp;A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97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&amp; Challenges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Problem: </a:t>
            </a:r>
            <a:r>
              <a:rPr lang="en-US" altLang="zh-CN" i="1" dirty="0" smtClean="0"/>
              <a:t>rank nodes in a heterogeneous graph based on query-independent node importance </a:t>
            </a:r>
          </a:p>
          <a:p>
            <a:r>
              <a:rPr lang="en-US" altLang="zh-CN" dirty="0" smtClean="0"/>
              <a:t>Challenges: dynamism &amp; heterogeneity </a:t>
            </a:r>
          </a:p>
          <a:p>
            <a:pPr lvl="1"/>
            <a:r>
              <a:rPr lang="en-US" altLang="zh-CN" dirty="0" smtClean="0"/>
              <a:t> Entities and their importance </a:t>
            </a:r>
            <a:r>
              <a:rPr lang="en-US" altLang="zh-CN" dirty="0" smtClean="0">
                <a:solidFill>
                  <a:srgbClr val="FF0000"/>
                </a:solidFill>
              </a:rPr>
              <a:t>evolve with time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Multiple types </a:t>
            </a:r>
            <a:r>
              <a:rPr lang="en-US" altLang="zh-CN" dirty="0" smtClean="0"/>
              <a:t>of entities involve with </a:t>
            </a:r>
            <a:r>
              <a:rPr lang="en-US" altLang="zh-CN" dirty="0" smtClean="0">
                <a:solidFill>
                  <a:srgbClr val="FF0000"/>
                </a:solidFill>
              </a:rPr>
              <a:t>different</a:t>
            </a:r>
            <a:r>
              <a:rPr lang="en-US" altLang="zh-CN" dirty="0" smtClean="0"/>
              <a:t> contributions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2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179047" y="3327400"/>
            <a:ext cx="6743701" cy="2876460"/>
            <a:chOff x="868478" y="2133708"/>
            <a:chExt cx="7664000" cy="308113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6258" y="2133708"/>
              <a:ext cx="6649279" cy="2683301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868478" y="4786267"/>
              <a:ext cx="7664000" cy="428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The Heterogeneous Microsoft Academic Graph </a:t>
              </a:r>
              <a:r>
                <a:rPr lang="en-US" altLang="zh-CN" sz="20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[1]</a:t>
              </a:r>
              <a:endPara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70340" y="6500129"/>
            <a:ext cx="8476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[1] Arnab Sinha, et al. An Overview of Microsoft Academic Service (MAS) and Applications. In WWW, 2015.</a:t>
            </a:r>
            <a:endParaRPr lang="zh-CN" altLang="en-US" sz="1400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0" y="6445251"/>
            <a:ext cx="914400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85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828657" y="2250327"/>
            <a:ext cx="7529939" cy="3254941"/>
            <a:chOff x="828657" y="2415427"/>
            <a:chExt cx="7529939" cy="3254941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85370" y="2960157"/>
              <a:ext cx="5073226" cy="2710211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7065" y="2415427"/>
              <a:ext cx="3254327" cy="741033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657" y="2521232"/>
              <a:ext cx="2746486" cy="2601388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400" y="111600"/>
            <a:ext cx="8834509" cy="771676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Solution</a:t>
            </a:r>
            <a:r>
              <a:rPr lang="en-US" altLang="zh-CN" sz="3600" dirty="0" smtClean="0"/>
              <a:t>:</a:t>
            </a:r>
            <a:r>
              <a:rPr lang="en-US" altLang="zh-CN" sz="3200" dirty="0" smtClean="0"/>
              <a:t> </a:t>
            </a:r>
            <a:r>
              <a:rPr lang="en-US" altLang="zh-CN" sz="2800" dirty="0" smtClean="0"/>
              <a:t>Ensemble enabled Weighted PageRank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4261051" y="5270010"/>
            <a:ext cx="4568440" cy="1221860"/>
            <a:chOff x="4261051" y="5435110"/>
            <a:chExt cx="4568440" cy="1221860"/>
          </a:xfrm>
        </p:grpSpPr>
        <p:sp>
          <p:nvSpPr>
            <p:cNvPr id="9" name="云形标注 8"/>
            <p:cNvSpPr/>
            <p:nvPr/>
          </p:nvSpPr>
          <p:spPr>
            <a:xfrm>
              <a:off x="4261051" y="5435110"/>
              <a:ext cx="4568440" cy="1127981"/>
            </a:xfrm>
            <a:prstGeom prst="cloudCallout">
              <a:avLst>
                <a:gd name="adj1" fmla="val -7329"/>
                <a:gd name="adj2" fmla="val -8773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4502127" y="5579752"/>
              <a:ext cx="408628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Assemble the </a:t>
              </a: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contributions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</a:t>
              </a: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heterogeneous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entities</a:t>
              </a:r>
            </a:p>
            <a:p>
              <a:pPr algn="ctr"/>
              <a:endParaRPr lang="zh-CN" altLang="en-US" sz="1600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308532" y="1187751"/>
            <a:ext cx="3342336" cy="1107996"/>
            <a:chOff x="4308532" y="1352851"/>
            <a:chExt cx="3342336" cy="1107996"/>
          </a:xfrm>
        </p:grpSpPr>
        <p:sp>
          <p:nvSpPr>
            <p:cNvPr id="34" name="文本框 33"/>
            <p:cNvSpPr txBox="1"/>
            <p:nvPr/>
          </p:nvSpPr>
          <p:spPr>
            <a:xfrm>
              <a:off x="4308532" y="1352851"/>
              <a:ext cx="324137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Deal with the </a:t>
              </a:r>
              <a:b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dynamism in data</a:t>
              </a:r>
              <a:endPara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8" name="云形标注 7"/>
            <p:cNvSpPr/>
            <p:nvPr/>
          </p:nvSpPr>
          <p:spPr>
            <a:xfrm>
              <a:off x="4308532" y="1352851"/>
              <a:ext cx="3342336" cy="978175"/>
            </a:xfrm>
            <a:prstGeom prst="cloudCallout">
              <a:avLst>
                <a:gd name="adj1" fmla="val -23257"/>
                <a:gd name="adj2" fmla="val 67233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381168" y="5202222"/>
            <a:ext cx="2949398" cy="1213619"/>
            <a:chOff x="381168" y="5367322"/>
            <a:chExt cx="2949398" cy="1213619"/>
          </a:xfrm>
        </p:grpSpPr>
        <p:sp>
          <p:nvSpPr>
            <p:cNvPr id="41" name="文本框 40"/>
            <p:cNvSpPr txBox="1"/>
            <p:nvPr/>
          </p:nvSpPr>
          <p:spPr>
            <a:xfrm>
              <a:off x="381168" y="5561738"/>
              <a:ext cx="29146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Deal with the data missing problem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云形标注 10"/>
            <p:cNvSpPr/>
            <p:nvPr/>
          </p:nvSpPr>
          <p:spPr>
            <a:xfrm>
              <a:off x="415893" y="5367322"/>
              <a:ext cx="2914673" cy="1213619"/>
            </a:xfrm>
            <a:prstGeom prst="cloudCallout">
              <a:avLst>
                <a:gd name="adj1" fmla="val 11920"/>
                <a:gd name="adj2" fmla="val -78785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523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 smtClean="0"/>
              <a:t>Ensemble enabled Weighted PageRank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Time Weighted PageRank</a:t>
            </a:r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Citation, Venue and Author Ensembles</a:t>
            </a:r>
          </a:p>
          <a:p>
            <a:pPr lvl="1">
              <a:lnSpc>
                <a:spcPct val="100000"/>
              </a:lnSpc>
            </a:pPr>
            <a:r>
              <a:rPr lang="en-US" altLang="zh-CN" dirty="0" smtClean="0"/>
              <a:t>Incorporating External Data</a:t>
            </a:r>
          </a:p>
          <a:p>
            <a:pPr>
              <a:lnSpc>
                <a:spcPct val="100000"/>
              </a:lnSpc>
            </a:pPr>
            <a:r>
              <a:rPr lang="en-US" altLang="zh-CN" dirty="0" smtClean="0"/>
              <a:t>Evaluation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118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Why Weighted PageRank?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67286" y="882000"/>
                <a:ext cx="8546625" cy="259720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Traditional PageRank</a:t>
                </a:r>
              </a:p>
              <a:p>
                <a:pPr lvl="1"/>
                <a:r>
                  <a:rPr lang="en-US" altLang="zh-CN" sz="2400" b="0" dirty="0" smtClean="0"/>
                  <a:t>Update rule: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𝑃𝑅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type m:val="lin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𝑃𝑅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zh-CN" sz="2400" dirty="0" smtClean="0">
                  <a:latin typeface="Niagara Engraved" panose="04020502070703030202" pitchFamily="82" charset="0"/>
                </a:endParaRPr>
              </a:p>
              <a:p>
                <a:pPr lvl="1"/>
                <a:r>
                  <a:rPr lang="en-US" altLang="zh-CN" dirty="0" smtClean="0"/>
                  <a:t>Assumption of equally propagating</a:t>
                </a:r>
              </a:p>
              <a:p>
                <a:pPr lvl="2"/>
                <a:r>
                  <a:rPr lang="en-US" altLang="zh-CN" dirty="0" smtClean="0"/>
                  <a:t>Articles are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equally influenced</a:t>
                </a:r>
                <a:r>
                  <a:rPr lang="en-US" altLang="zh-CN" dirty="0" smtClean="0"/>
                  <a:t> by references</a:t>
                </a:r>
                <a:endParaRPr lang="en-US" altLang="zh-CN" dirty="0"/>
              </a:p>
              <a:p>
                <a:pPr lvl="1"/>
                <a:r>
                  <a:rPr lang="en-US" altLang="zh-CN" sz="2400" dirty="0" smtClean="0">
                    <a:solidFill>
                      <a:srgbClr val="FF0000"/>
                    </a:solidFill>
                  </a:rPr>
                  <a:t>Bias:</a:t>
                </a:r>
                <a:r>
                  <a:rPr lang="en-US" altLang="zh-CN" sz="2400" dirty="0" smtClean="0"/>
                  <a:t> favor </a:t>
                </a:r>
                <a:r>
                  <a:rPr lang="en-US" altLang="zh-CN" sz="2400" dirty="0"/>
                  <a:t>older </a:t>
                </a:r>
                <a:r>
                  <a:rPr lang="en-US" altLang="zh-CN" sz="2400" dirty="0" smtClean="0"/>
                  <a:t>articles while </a:t>
                </a:r>
                <a:r>
                  <a:rPr lang="en-US" altLang="zh-CN" sz="2400" dirty="0"/>
                  <a:t>underestimate new </a:t>
                </a:r>
                <a:r>
                  <a:rPr lang="en-US" altLang="zh-CN" sz="2400" dirty="0" smtClean="0"/>
                  <a:t>ones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286" y="882000"/>
                <a:ext cx="8546625" cy="2597208"/>
              </a:xfrm>
              <a:blipFill rotWithShape="0">
                <a:blip r:embed="rId3"/>
                <a:stretch>
                  <a:fillRect l="-856" t="-7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166596" y="3384000"/>
            <a:ext cx="4030102" cy="3114199"/>
            <a:chOff x="166596" y="3384000"/>
            <a:chExt cx="4030102" cy="31141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/>
                <p:cNvSpPr/>
                <p:nvPr/>
              </p:nvSpPr>
              <p:spPr>
                <a:xfrm>
                  <a:off x="166596" y="5245994"/>
                  <a:ext cx="1229183" cy="12003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dirty="0" smtClean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CN" alt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dirty="0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altLang="zh-CN" dirty="0"/>
                </a:p>
              </p:txBody>
            </p:sp>
          </mc:Choice>
          <mc:Fallback xmlns=""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596" y="5245994"/>
                  <a:ext cx="1229183" cy="120032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文本框 51"/>
            <p:cNvSpPr txBox="1"/>
            <p:nvPr/>
          </p:nvSpPr>
          <p:spPr>
            <a:xfrm>
              <a:off x="2323512" y="5667202"/>
              <a:ext cx="18731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rgbClr val="FF0000"/>
                  </a:solidFill>
                </a:rPr>
                <a:t>equally propagating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306255" y="3384000"/>
              <a:ext cx="14318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PageRank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35679" y="3753872"/>
              <a:ext cx="2438994" cy="2675586"/>
              <a:chOff x="635679" y="3753872"/>
              <a:chExt cx="2438994" cy="2675586"/>
            </a:xfrm>
          </p:grpSpPr>
          <p:cxnSp>
            <p:nvCxnSpPr>
              <p:cNvPr id="104" name="直接箭头连接符 103"/>
              <p:cNvCxnSpPr>
                <a:stCxn id="117" idx="6"/>
              </p:cNvCxnSpPr>
              <p:nvPr/>
            </p:nvCxnSpPr>
            <p:spPr>
              <a:xfrm>
                <a:off x="1210264" y="5067181"/>
                <a:ext cx="802299" cy="10542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>
                <a:stCxn id="117" idx="6"/>
              </p:cNvCxnSpPr>
              <p:nvPr/>
            </p:nvCxnSpPr>
            <p:spPr>
              <a:xfrm flipV="1">
                <a:off x="1210264" y="4195702"/>
                <a:ext cx="852448" cy="871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箭头连接符 105"/>
              <p:cNvCxnSpPr>
                <a:stCxn id="117" idx="6"/>
              </p:cNvCxnSpPr>
              <p:nvPr/>
            </p:nvCxnSpPr>
            <p:spPr>
              <a:xfrm>
                <a:off x="1210264" y="5067181"/>
                <a:ext cx="1428361" cy="363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文本框 106"/>
                  <p:cNvSpPr txBox="1"/>
                  <p:nvPr/>
                </p:nvSpPr>
                <p:spPr>
                  <a:xfrm>
                    <a:off x="635679" y="4220061"/>
                    <a:ext cx="130293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li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7" name="文本框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679" y="4220061"/>
                    <a:ext cx="130293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116393" r="-29907" b="-17541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8" name="组合 107"/>
              <p:cNvGrpSpPr>
                <a:grpSpLocks noChangeAspect="1"/>
              </p:cNvGrpSpPr>
              <p:nvPr/>
            </p:nvGrpSpPr>
            <p:grpSpPr>
              <a:xfrm>
                <a:off x="1968385" y="3753872"/>
                <a:ext cx="444700" cy="488230"/>
                <a:chOff x="-2909495" y="3685606"/>
                <a:chExt cx="492528" cy="540740"/>
              </a:xfrm>
            </p:grpSpPr>
            <p:sp>
              <p:nvSpPr>
                <p:cNvPr id="111" name="椭圆 110"/>
                <p:cNvSpPr/>
                <p:nvPr/>
              </p:nvSpPr>
              <p:spPr>
                <a:xfrm>
                  <a:off x="-2888455" y="3754858"/>
                  <a:ext cx="471488" cy="471488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文本框 111"/>
                    <p:cNvSpPr txBox="1"/>
                    <p:nvPr/>
                  </p:nvSpPr>
                  <p:spPr>
                    <a:xfrm>
                      <a:off x="-2909495" y="3685606"/>
                      <a:ext cx="47148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112" name="文本框 1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909495" y="3685606"/>
                      <a:ext cx="471488" cy="523220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r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文本框 108"/>
                  <p:cNvSpPr txBox="1"/>
                  <p:nvPr/>
                </p:nvSpPr>
                <p:spPr>
                  <a:xfrm>
                    <a:off x="1378112" y="4702693"/>
                    <a:ext cx="130293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li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文本框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78112" y="4702693"/>
                    <a:ext cx="1302937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116393" r="-29907" b="-17541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文本框 109"/>
                  <p:cNvSpPr txBox="1"/>
                  <p:nvPr/>
                </p:nvSpPr>
                <p:spPr>
                  <a:xfrm>
                    <a:off x="1460685" y="5350626"/>
                    <a:ext cx="130293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li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0" name="文本框 10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0685" y="5350626"/>
                    <a:ext cx="1302937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t="-118333" r="-30047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6" name="组合 55"/>
              <p:cNvGrpSpPr>
                <a:grpSpLocks noChangeAspect="1"/>
              </p:cNvGrpSpPr>
              <p:nvPr/>
            </p:nvGrpSpPr>
            <p:grpSpPr>
              <a:xfrm>
                <a:off x="2629973" y="4783736"/>
                <a:ext cx="444700" cy="500930"/>
                <a:chOff x="-2909495" y="3657474"/>
                <a:chExt cx="492528" cy="554806"/>
              </a:xfrm>
            </p:grpSpPr>
            <p:sp>
              <p:nvSpPr>
                <p:cNvPr id="57" name="椭圆 56"/>
                <p:cNvSpPr/>
                <p:nvPr/>
              </p:nvSpPr>
              <p:spPr>
                <a:xfrm>
                  <a:off x="-2888455" y="3740792"/>
                  <a:ext cx="471488" cy="471488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文本框 57"/>
                    <p:cNvSpPr txBox="1"/>
                    <p:nvPr/>
                  </p:nvSpPr>
                  <p:spPr>
                    <a:xfrm>
                      <a:off x="-2909495" y="3657474"/>
                      <a:ext cx="47148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58" name="文本框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909495" y="3657474"/>
                      <a:ext cx="471488" cy="523220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r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9" name="组合 58"/>
              <p:cNvGrpSpPr>
                <a:grpSpLocks noChangeAspect="1"/>
              </p:cNvGrpSpPr>
              <p:nvPr/>
            </p:nvGrpSpPr>
            <p:grpSpPr>
              <a:xfrm>
                <a:off x="1994747" y="5928528"/>
                <a:ext cx="444700" cy="500930"/>
                <a:chOff x="-2909495" y="3657474"/>
                <a:chExt cx="492528" cy="554806"/>
              </a:xfrm>
            </p:grpSpPr>
            <p:sp>
              <p:nvSpPr>
                <p:cNvPr id="60" name="椭圆 59"/>
                <p:cNvSpPr/>
                <p:nvPr/>
              </p:nvSpPr>
              <p:spPr>
                <a:xfrm>
                  <a:off x="-2888455" y="3740792"/>
                  <a:ext cx="471488" cy="471488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文本框 60"/>
                    <p:cNvSpPr txBox="1"/>
                    <p:nvPr/>
                  </p:nvSpPr>
                  <p:spPr>
                    <a:xfrm>
                      <a:off x="-2909495" y="3657474"/>
                      <a:ext cx="47148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61" name="文本框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909495" y="3657474"/>
                      <a:ext cx="471488" cy="523220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r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2" name="组合 61"/>
              <p:cNvGrpSpPr>
                <a:grpSpLocks noChangeAspect="1"/>
              </p:cNvGrpSpPr>
              <p:nvPr/>
            </p:nvGrpSpPr>
            <p:grpSpPr>
              <a:xfrm>
                <a:off x="774893" y="4780619"/>
                <a:ext cx="432000" cy="475530"/>
                <a:chOff x="-2895429" y="3685606"/>
                <a:chExt cx="478462" cy="526674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-2888455" y="3740792"/>
                  <a:ext cx="471488" cy="471488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文本框 63"/>
                    <p:cNvSpPr txBox="1"/>
                    <p:nvPr/>
                  </p:nvSpPr>
                  <p:spPr>
                    <a:xfrm>
                      <a:off x="-2895429" y="3685606"/>
                      <a:ext cx="47148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64" name="文本框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895429" y="3685606"/>
                      <a:ext cx="471488" cy="523220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0" name="组合 9"/>
          <p:cNvGrpSpPr/>
          <p:nvPr/>
        </p:nvGrpSpPr>
        <p:grpSpPr>
          <a:xfrm>
            <a:off x="3464533" y="3384000"/>
            <a:ext cx="5187482" cy="3196653"/>
            <a:chOff x="3464533" y="3384000"/>
            <a:chExt cx="5187482" cy="3196653"/>
          </a:xfrm>
        </p:grpSpPr>
        <p:grpSp>
          <p:nvGrpSpPr>
            <p:cNvPr id="101" name="组合 100"/>
            <p:cNvGrpSpPr/>
            <p:nvPr/>
          </p:nvGrpSpPr>
          <p:grpSpPr>
            <a:xfrm>
              <a:off x="3464533" y="4310111"/>
              <a:ext cx="2749253" cy="1569660"/>
              <a:chOff x="2941102" y="3918446"/>
              <a:chExt cx="2749253" cy="1569660"/>
            </a:xfrm>
          </p:grpSpPr>
          <p:cxnSp>
            <p:nvCxnSpPr>
              <p:cNvPr id="93" name="直接箭头连接符 92"/>
              <p:cNvCxnSpPr>
                <a:endCxn id="96" idx="3"/>
              </p:cNvCxnSpPr>
              <p:nvPr/>
            </p:nvCxnSpPr>
            <p:spPr>
              <a:xfrm flipV="1">
                <a:off x="2978118" y="4703276"/>
                <a:ext cx="2712237" cy="2617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文本框 95"/>
                  <p:cNvSpPr txBox="1"/>
                  <p:nvPr/>
                </p:nvSpPr>
                <p:spPr>
                  <a:xfrm>
                    <a:off x="2941102" y="3918446"/>
                    <a:ext cx="2749253" cy="15696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4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In practice, </a:t>
                    </a:r>
                  </a:p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altLang="zh-CN" sz="24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and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1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altLang="zh-CN" sz="2400" i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 algn="ctr"/>
                    <a:r>
                      <a:rPr lang="en-US" altLang="zh-CN" sz="2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</a:t>
                    </a:r>
                    <a:r>
                      <a:rPr lang="en-US" altLang="zh-CN" sz="240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ay have different impacts on </a:t>
                    </a:r>
                    <a14:m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a14:m>
                    <a:endParaRPr lang="zh-CN" altLang="en-US" sz="2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6" name="文本框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1102" y="3918446"/>
                    <a:ext cx="2749253" cy="1569660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3101" r="-222" b="-775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3" name="文本框 102"/>
            <p:cNvSpPr txBox="1"/>
            <p:nvPr/>
          </p:nvSpPr>
          <p:spPr>
            <a:xfrm>
              <a:off x="5437463" y="5749656"/>
              <a:ext cx="208966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FF0000"/>
                  </a:solidFill>
                </a:rPr>
                <a:t>discriminately</a:t>
              </a:r>
              <a:r>
                <a:rPr lang="en-US" altLang="zh-CN" sz="2400" dirty="0"/>
                <a:t> 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propagating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5760000" y="3384000"/>
              <a:ext cx="266989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Weighted PageRank</a:t>
              </a:r>
              <a:endPara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6213021" y="3766625"/>
              <a:ext cx="2438994" cy="2700987"/>
              <a:chOff x="635679" y="3728471"/>
              <a:chExt cx="2438994" cy="2700987"/>
            </a:xfrm>
          </p:grpSpPr>
          <p:cxnSp>
            <p:nvCxnSpPr>
              <p:cNvPr id="67" name="直接箭头连接符 66"/>
              <p:cNvCxnSpPr/>
              <p:nvPr/>
            </p:nvCxnSpPr>
            <p:spPr>
              <a:xfrm>
                <a:off x="1210264" y="5067181"/>
                <a:ext cx="802299" cy="10542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/>
              <p:cNvCxnSpPr/>
              <p:nvPr/>
            </p:nvCxnSpPr>
            <p:spPr>
              <a:xfrm flipV="1">
                <a:off x="1210264" y="4195702"/>
                <a:ext cx="852448" cy="871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/>
              <p:cNvCxnSpPr/>
              <p:nvPr/>
            </p:nvCxnSpPr>
            <p:spPr>
              <a:xfrm>
                <a:off x="1210264" y="5067181"/>
                <a:ext cx="1428361" cy="3631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文本框 69"/>
                  <p:cNvSpPr txBox="1"/>
                  <p:nvPr/>
                </p:nvSpPr>
                <p:spPr>
                  <a:xfrm>
                    <a:off x="635679" y="4220061"/>
                    <a:ext cx="130293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li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文本框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679" y="4220061"/>
                    <a:ext cx="1302937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t="-118333" r="-29907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1" name="组合 70"/>
              <p:cNvGrpSpPr>
                <a:grpSpLocks noChangeAspect="1"/>
              </p:cNvGrpSpPr>
              <p:nvPr/>
            </p:nvGrpSpPr>
            <p:grpSpPr>
              <a:xfrm>
                <a:off x="1968385" y="3728471"/>
                <a:ext cx="444700" cy="500930"/>
                <a:chOff x="-2909495" y="3657474"/>
                <a:chExt cx="492528" cy="554806"/>
              </a:xfrm>
            </p:grpSpPr>
            <p:sp>
              <p:nvSpPr>
                <p:cNvPr id="83" name="椭圆 82"/>
                <p:cNvSpPr/>
                <p:nvPr/>
              </p:nvSpPr>
              <p:spPr>
                <a:xfrm>
                  <a:off x="-2888455" y="3740792"/>
                  <a:ext cx="471488" cy="471488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文本框 83"/>
                    <p:cNvSpPr txBox="1"/>
                    <p:nvPr/>
                  </p:nvSpPr>
                  <p:spPr>
                    <a:xfrm>
                      <a:off x="-2909495" y="3657474"/>
                      <a:ext cx="47148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84" name="文本框 8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909495" y="3657474"/>
                      <a:ext cx="471488" cy="523220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r="-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文本框 71"/>
                  <p:cNvSpPr txBox="1"/>
                  <p:nvPr/>
                </p:nvSpPr>
                <p:spPr>
                  <a:xfrm>
                    <a:off x="1367545" y="4714253"/>
                    <a:ext cx="130293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li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文本框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7545" y="4714253"/>
                    <a:ext cx="1302937" cy="369332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t="-118333" r="-29907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文本框 72"/>
                  <p:cNvSpPr txBox="1"/>
                  <p:nvPr/>
                </p:nvSpPr>
                <p:spPr>
                  <a:xfrm>
                    <a:off x="1464159" y="5336735"/>
                    <a:ext cx="130293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type m:val="li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12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文本框 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4159" y="5336735"/>
                    <a:ext cx="1302937" cy="369332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t="-118333" r="-29907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4" name="组合 73"/>
              <p:cNvGrpSpPr>
                <a:grpSpLocks noChangeAspect="1"/>
              </p:cNvGrpSpPr>
              <p:nvPr/>
            </p:nvGrpSpPr>
            <p:grpSpPr>
              <a:xfrm>
                <a:off x="2629973" y="4783736"/>
                <a:ext cx="444700" cy="500930"/>
                <a:chOff x="-2909495" y="3657474"/>
                <a:chExt cx="492528" cy="554806"/>
              </a:xfrm>
            </p:grpSpPr>
            <p:sp>
              <p:nvSpPr>
                <p:cNvPr id="81" name="椭圆 80"/>
                <p:cNvSpPr/>
                <p:nvPr/>
              </p:nvSpPr>
              <p:spPr>
                <a:xfrm>
                  <a:off x="-2888455" y="3740792"/>
                  <a:ext cx="471488" cy="471488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文本框 81"/>
                    <p:cNvSpPr txBox="1"/>
                    <p:nvPr/>
                  </p:nvSpPr>
                  <p:spPr>
                    <a:xfrm>
                      <a:off x="-2909495" y="3657474"/>
                      <a:ext cx="47148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82" name="文本框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909495" y="3657474"/>
                      <a:ext cx="471488" cy="523220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r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5" name="组合 74"/>
              <p:cNvGrpSpPr>
                <a:grpSpLocks noChangeAspect="1"/>
              </p:cNvGrpSpPr>
              <p:nvPr/>
            </p:nvGrpSpPr>
            <p:grpSpPr>
              <a:xfrm>
                <a:off x="1994747" y="5928528"/>
                <a:ext cx="444700" cy="500930"/>
                <a:chOff x="-2909495" y="3657474"/>
                <a:chExt cx="492528" cy="554806"/>
              </a:xfrm>
            </p:grpSpPr>
            <p:sp>
              <p:nvSpPr>
                <p:cNvPr id="79" name="椭圆 78"/>
                <p:cNvSpPr/>
                <p:nvPr/>
              </p:nvSpPr>
              <p:spPr>
                <a:xfrm>
                  <a:off x="-2888455" y="3740792"/>
                  <a:ext cx="471488" cy="471488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文本框 79"/>
                    <p:cNvSpPr txBox="1"/>
                    <p:nvPr/>
                  </p:nvSpPr>
                  <p:spPr>
                    <a:xfrm>
                      <a:off x="-2909495" y="3657474"/>
                      <a:ext cx="47148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80" name="文本框 7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909495" y="3657474"/>
                      <a:ext cx="471488" cy="523220"/>
                    </a:xfrm>
                    <a:prstGeom prst="rect">
                      <a:avLst/>
                    </a:prstGeom>
                    <a:blipFill rotWithShape="0">
                      <a:blip r:embed="rId18"/>
                      <a:stretch>
                        <a:fillRect r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6" name="组合 75"/>
              <p:cNvGrpSpPr>
                <a:grpSpLocks noChangeAspect="1"/>
              </p:cNvGrpSpPr>
              <p:nvPr/>
            </p:nvGrpSpPr>
            <p:grpSpPr>
              <a:xfrm>
                <a:off x="774893" y="4780619"/>
                <a:ext cx="432000" cy="475530"/>
                <a:chOff x="-2895429" y="3685606"/>
                <a:chExt cx="478462" cy="526674"/>
              </a:xfrm>
            </p:grpSpPr>
            <p:sp>
              <p:nvSpPr>
                <p:cNvPr id="77" name="椭圆 76"/>
                <p:cNvSpPr/>
                <p:nvPr/>
              </p:nvSpPr>
              <p:spPr>
                <a:xfrm>
                  <a:off x="-2888455" y="3740792"/>
                  <a:ext cx="471488" cy="471488"/>
                </a:xfrm>
                <a:prstGeom prst="ellipse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文本框 77"/>
                    <p:cNvSpPr txBox="1"/>
                    <p:nvPr/>
                  </p:nvSpPr>
                  <p:spPr>
                    <a:xfrm>
                      <a:off x="-2895429" y="3685606"/>
                      <a:ext cx="471488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oMath>
                        </m:oMathPara>
                      </a14:m>
                      <a:endParaRPr lang="zh-CN" altLang="en-US" sz="2400" dirty="0"/>
                    </a:p>
                  </p:txBody>
                </p:sp>
              </mc:Choice>
              <mc:Fallback xmlns="">
                <p:sp>
                  <p:nvSpPr>
                    <p:cNvPr id="78" name="文本框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895429" y="3685606"/>
                      <a:ext cx="471488" cy="523220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298181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98465" y="3493016"/>
            <a:ext cx="6904865" cy="2814349"/>
            <a:chOff x="929635" y="3506441"/>
            <a:chExt cx="6904865" cy="281434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9499" y="3687329"/>
              <a:ext cx="6525001" cy="2354789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3003549" y="5920680"/>
              <a:ext cx="3136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# of years </a:t>
              </a:r>
              <a:r>
                <a:rPr lang="en-US" altLang="zh-CN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</a:t>
              </a:r>
              <a:r>
                <a:rPr lang="en-US" altLang="zh-CN" sz="2000" dirty="0" smtClean="0"/>
                <a:t> publication</a:t>
              </a:r>
              <a:endParaRPr lang="zh-CN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 rot="10800000">
                  <a:off x="929635" y="3506441"/>
                  <a:ext cx="492443" cy="2614294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total # of citations 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a14:m>
                  <a:r>
                    <a:rPr lang="en-US" altLang="zh-CN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endPara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929635" y="3506441"/>
                  <a:ext cx="492443" cy="261429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7226" r="-12346" b="-41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Time-Weighted PageRank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How to evaluate the weights (impacts of articles) for discriminately propagating?</a:t>
            </a:r>
          </a:p>
          <a:p>
            <a:pPr lvl="1"/>
            <a:r>
              <a:rPr lang="en-US" altLang="zh-CN" dirty="0" smtClean="0"/>
              <a:t>Original WPR[1]: </a:t>
            </a:r>
            <a:r>
              <a:rPr lang="en-US" altLang="zh-CN" dirty="0" smtClean="0">
                <a:solidFill>
                  <a:srgbClr val="FF0000"/>
                </a:solidFill>
              </a:rPr>
              <a:t>based on popularity while ignore dynamism </a:t>
            </a:r>
          </a:p>
          <a:p>
            <a:pPr lvl="1"/>
            <a:r>
              <a:rPr lang="en-US" altLang="zh-CN" dirty="0" smtClean="0"/>
              <a:t>Intuitions of impacts of articles</a:t>
            </a:r>
          </a:p>
          <a:p>
            <a:pPr lvl="2"/>
            <a:r>
              <a:rPr lang="en-US" altLang="zh-CN" dirty="0" smtClean="0">
                <a:solidFill>
                  <a:srgbClr val="FF0000"/>
                </a:solidFill>
              </a:rPr>
              <a:t>Time decaying </a:t>
            </a:r>
          </a:p>
          <a:p>
            <a:pPr lvl="2"/>
            <a:r>
              <a:rPr lang="en-US" altLang="zh-CN" dirty="0" smtClean="0"/>
              <a:t>The number of citations is a good indicator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39151" y="6479278"/>
            <a:ext cx="8476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[1] </a:t>
            </a:r>
            <a:r>
              <a:rPr lang="en-US" altLang="zh-CN" sz="1400" dirty="0" err="1" smtClean="0"/>
              <a:t>Wenpu</a:t>
            </a:r>
            <a:r>
              <a:rPr lang="en-US" altLang="zh-CN" sz="1400" dirty="0" smtClean="0"/>
              <a:t> Xing and Ali </a:t>
            </a:r>
            <a:r>
              <a:rPr lang="en-US" altLang="zh-CN" sz="1400" dirty="0" err="1" smtClean="0"/>
              <a:t>Ghorbani</a:t>
            </a:r>
            <a:r>
              <a:rPr lang="en-US" altLang="zh-CN" sz="1400" dirty="0" smtClean="0"/>
              <a:t>. Weighted PageRank Algorithm. In CNSR, 2004.</a:t>
            </a:r>
            <a:endParaRPr lang="zh-CN" altLang="en-US" sz="14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6454326"/>
            <a:ext cx="9144000" cy="0"/>
          </a:xfrm>
          <a:prstGeom prst="line">
            <a:avLst/>
          </a:prstGeom>
          <a:ln w="2857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061869" y="4138131"/>
            <a:ext cx="2530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Time-Weighted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45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Time-Weighted PageRank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>
                    <a:solidFill>
                      <a:srgbClr val="C00000"/>
                    </a:solidFill>
                  </a:rPr>
                  <a:t>Propagating based on time-weighted impacts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)∙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𝑃𝑅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en-US" altLang="zh-CN" dirty="0" smtClean="0">
                    <a:solidFill>
                      <a:srgbClr val="C00000"/>
                    </a:solidFill>
                  </a:rPr>
                  <a:t>Time-weighted impact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                 1    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              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𝑃𝑒𝑎𝑘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  <m:e>
                            <m:f>
                              <m:fPr>
                                <m:type m:val="li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𝑃𝑒𝑎𝑘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den>
                            </m:f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𝑃𝑒𝑎𝑘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CN" dirty="0" smtClean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𝑃𝑒𝑎𝑘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dirty="0" smtClean="0"/>
                  <a:t>: associated time information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 smtClean="0"/>
                  <a:t>:decaying factor</a:t>
                </a:r>
              </a:p>
              <a:p>
                <a:pPr lvl="1"/>
                <a:endParaRPr lang="en-US" altLang="zh-CN" dirty="0" smtClean="0"/>
              </a:p>
              <a:p>
                <a:r>
                  <a:rPr lang="en-US" altLang="zh-CN" dirty="0" smtClean="0">
                    <a:solidFill>
                      <a:srgbClr val="C00000"/>
                    </a:solidFill>
                  </a:rPr>
                  <a:t>Remarks</a:t>
                </a:r>
              </a:p>
              <a:p>
                <a:pPr lvl="1"/>
                <a:r>
                  <a:rPr lang="en-US" altLang="zh-CN" dirty="0" smtClean="0"/>
                  <a:t>Combine </a:t>
                </a:r>
                <a:r>
                  <a:rPr lang="en-US" altLang="zh-CN" dirty="0"/>
                  <a:t>both structural and time information </a:t>
                </a:r>
              </a:p>
              <a:p>
                <a:pPr lvl="1"/>
                <a:r>
                  <a:rPr lang="en-US" altLang="zh-CN" dirty="0" smtClean="0"/>
                  <a:t>Deal with the </a:t>
                </a:r>
                <a:r>
                  <a:rPr lang="en-US" altLang="zh-CN" dirty="0"/>
                  <a:t>dynamism of data</a:t>
                </a:r>
              </a:p>
              <a:p>
                <a:pPr lvl="1"/>
                <a:r>
                  <a:rPr lang="en-US" altLang="zh-CN" dirty="0"/>
                  <a:t>Alleviate the bias through decayed </a:t>
                </a:r>
                <a:r>
                  <a:rPr lang="en-US" altLang="zh-CN" dirty="0" smtClean="0"/>
                  <a:t>time-weighted impacts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50" t="-1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76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Ensemble enabled Weighted PageRank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Time Weighted PageRank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Citation, Venue and Author Ensembles</a:t>
            </a:r>
          </a:p>
          <a:p>
            <a:pPr lvl="1">
              <a:lnSpc>
                <a:spcPct val="100000"/>
              </a:lnSpc>
            </a:pPr>
            <a:r>
              <a:rPr lang="en-US" altLang="zh-CN" dirty="0"/>
              <a:t>Incorporating External Data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Evaluation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24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Ensembles?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Case study: to rank a new article</a:t>
            </a:r>
          </a:p>
          <a:p>
            <a:pPr lvl="1"/>
            <a:r>
              <a:rPr lang="en-US" altLang="zh-CN" dirty="0" smtClean="0"/>
              <a:t>No seen citations: </a:t>
            </a:r>
            <a:r>
              <a:rPr lang="en-US" altLang="zh-CN" dirty="0" smtClean="0">
                <a:solidFill>
                  <a:srgbClr val="FF0000"/>
                </a:solidFill>
              </a:rPr>
              <a:t>only using citation information fails</a:t>
            </a:r>
          </a:p>
          <a:p>
            <a:pPr lvl="1"/>
            <a:r>
              <a:rPr lang="en-US" altLang="zh-CN" dirty="0" smtClean="0"/>
              <a:t>Venue and author information can be incorporated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Observation</a:t>
            </a:r>
          </a:p>
          <a:p>
            <a:pPr lvl="1"/>
            <a:r>
              <a:rPr lang="en-US" altLang="zh-CN" dirty="0" smtClean="0"/>
              <a:t>Articles can be ranked </a:t>
            </a:r>
            <a:r>
              <a:rPr lang="en-US" altLang="zh-CN" dirty="0" smtClean="0">
                <a:solidFill>
                  <a:srgbClr val="FF0000"/>
                </a:solidFill>
              </a:rPr>
              <a:t>according to various factors</a:t>
            </a:r>
            <a:r>
              <a:rPr lang="en-US" altLang="zh-CN" dirty="0" smtClean="0"/>
              <a:t>, e.g. citations, venues, authors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Ensemble Model</a:t>
            </a:r>
          </a:p>
          <a:p>
            <a:pPr lvl="1"/>
            <a:r>
              <a:rPr lang="en-US" altLang="zh-CN" dirty="0"/>
              <a:t>Each </a:t>
            </a:r>
            <a:r>
              <a:rPr lang="en-US" altLang="zh-CN" dirty="0" smtClean="0"/>
              <a:t>ensemble exploits single type </a:t>
            </a:r>
            <a:r>
              <a:rPr lang="en-US" altLang="zh-CN" dirty="0"/>
              <a:t>of </a:t>
            </a:r>
            <a:r>
              <a:rPr lang="en-US" altLang="zh-CN" dirty="0" smtClean="0"/>
              <a:t>entities</a:t>
            </a:r>
          </a:p>
          <a:p>
            <a:pPr lvl="1"/>
            <a:r>
              <a:rPr lang="en-US" altLang="zh-CN" dirty="0" smtClean="0"/>
              <a:t>Assemble various ensembles: </a:t>
            </a:r>
            <a:r>
              <a:rPr lang="en-US" altLang="zh-CN" dirty="0" smtClean="0">
                <a:solidFill>
                  <a:srgbClr val="FF0000"/>
                </a:solidFill>
              </a:rPr>
              <a:t>assemble </a:t>
            </a:r>
            <a:r>
              <a:rPr lang="en-US" altLang="zh-CN" dirty="0">
                <a:solidFill>
                  <a:srgbClr val="FF0000"/>
                </a:solidFill>
              </a:rPr>
              <a:t>the </a:t>
            </a:r>
            <a:r>
              <a:rPr lang="en-US" altLang="zh-CN" dirty="0" smtClean="0">
                <a:solidFill>
                  <a:srgbClr val="FF0000"/>
                </a:solidFill>
              </a:rPr>
              <a:t>different contributions </a:t>
            </a:r>
            <a:r>
              <a:rPr lang="en-US" altLang="zh-CN" dirty="0"/>
              <a:t>of the heterogeneous entities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8F2-D4F6-47F1-B405-FD5164D3112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26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24353</TotalTime>
  <Words>724</Words>
  <Application>Microsoft Office PowerPoint</Application>
  <PresentationFormat>全屏显示(4:3)</PresentationFormat>
  <Paragraphs>217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宋体</vt:lpstr>
      <vt:lpstr>Arial</vt:lpstr>
      <vt:lpstr>Calibri</vt:lpstr>
      <vt:lpstr>Calibri Light</vt:lpstr>
      <vt:lpstr>Cambria Math</vt:lpstr>
      <vt:lpstr>Niagara Engraved</vt:lpstr>
      <vt:lpstr>Times New Roman</vt:lpstr>
      <vt:lpstr>Wingdings</vt:lpstr>
      <vt:lpstr>Office 主题</vt:lpstr>
      <vt:lpstr>Ensemble Enabled Weighted PageRank</vt:lpstr>
      <vt:lpstr>Problem &amp; Challenges</vt:lpstr>
      <vt:lpstr>Solution: Ensemble enabled Weighted PageRank</vt:lpstr>
      <vt:lpstr>Outline</vt:lpstr>
      <vt:lpstr>Why Weighted PageRank?</vt:lpstr>
      <vt:lpstr>Time-Weighted PageRank</vt:lpstr>
      <vt:lpstr>Time-Weighted PageRank</vt:lpstr>
      <vt:lpstr>Outline</vt:lpstr>
      <vt:lpstr>Why Ensembles?</vt:lpstr>
      <vt:lpstr>Citation, Venue &amp; Author Ensembles</vt:lpstr>
      <vt:lpstr>Citation, Venue &amp; Author Ensembles</vt:lpstr>
      <vt:lpstr>Outline</vt:lpstr>
      <vt:lpstr>Use External Data</vt:lpstr>
      <vt:lpstr>Outline</vt:lpstr>
      <vt:lpstr>Experimental Settings</vt:lpstr>
      <vt:lpstr>Experimental Results</vt:lpstr>
      <vt:lpstr>Outline</vt:lpstr>
      <vt:lpstr>Summary</vt:lpstr>
      <vt:lpstr>Thanks!  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Reliability to  Boost the Throughput over  Screen-Camera Links</dc:title>
  <dc:creator>王安然</dc:creator>
  <cp:lastModifiedBy>Renjun Hu</cp:lastModifiedBy>
  <cp:revision>1752</cp:revision>
  <dcterms:created xsi:type="dcterms:W3CDTF">2014-08-26T06:03:35Z</dcterms:created>
  <dcterms:modified xsi:type="dcterms:W3CDTF">2016-02-26T15:34:25Z</dcterms:modified>
</cp:coreProperties>
</file>