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Ch9IrgmX78SCuGUogpE0/E3xA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81EBA9-0DAF-48F1-A7A6-DF0B0AE0F374}">
  <a:tblStyle styleId="{9481EBA9-0DAF-48F1-A7A6-DF0B0AE0F37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127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98D3B930-F06D-4C77-8178-19CFFFFE9795}" styleName="Table_1">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6.xml"/><Relationship Id="rId22" Type="http://schemas.openxmlformats.org/officeDocument/2006/relationships/font" Target="fonts/LibreFranklin-boldItalic.fntdata"/><Relationship Id="rId10" Type="http://schemas.openxmlformats.org/officeDocument/2006/relationships/slide" Target="slides/slide5.xml"/><Relationship Id="rId21" Type="http://schemas.openxmlformats.org/officeDocument/2006/relationships/font" Target="fonts/LibreFranklin-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597f93e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e597f93e4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4dd9eb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e44dd9eb5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597f93e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p:txBody>
      </p:sp>
      <p:sp>
        <p:nvSpPr>
          <p:cNvPr id="124" name="Google Shape;124;ge597f93e4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15.png"/><Relationship Id="rId10" Type="http://schemas.openxmlformats.org/officeDocument/2006/relationships/image" Target="../media/image14.png"/><Relationship Id="rId9" Type="http://schemas.openxmlformats.org/officeDocument/2006/relationships/image" Target="../media/image19.jp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312300" y="142252"/>
            <a:ext cx="6879900" cy="3297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Libre Franklin"/>
              <a:buNone/>
            </a:pPr>
            <a:r>
              <a:rPr b="1" lang="en-US" sz="3000">
                <a:latin typeface="Libre Franklin"/>
                <a:ea typeface="Libre Franklin"/>
                <a:cs typeface="Libre Franklin"/>
                <a:sym typeface="Libre Franklin"/>
              </a:rPr>
              <a:t>PREDICTING AN AIRLINE’S CUSTOMERS’ SATISFACTION USING </a:t>
            </a:r>
            <a:r>
              <a:rPr b="1" lang="en-US" sz="3000">
                <a:latin typeface="Libre Franklin"/>
                <a:ea typeface="Libre Franklin"/>
                <a:cs typeface="Libre Franklin"/>
                <a:sym typeface="Libre Franklin"/>
              </a:rPr>
              <a:t>SUPERVISED</a:t>
            </a:r>
            <a:r>
              <a:rPr b="1" lang="en-US" sz="3000">
                <a:solidFill>
                  <a:srgbClr val="FF0000"/>
                </a:solidFill>
                <a:latin typeface="Libre Franklin"/>
                <a:ea typeface="Libre Franklin"/>
                <a:cs typeface="Libre Franklin"/>
                <a:sym typeface="Libre Franklin"/>
              </a:rPr>
              <a:t> </a:t>
            </a:r>
            <a:r>
              <a:rPr b="1" lang="en-US" sz="3000">
                <a:latin typeface="Libre Franklin"/>
                <a:ea typeface="Libre Franklin"/>
                <a:cs typeface="Libre Franklin"/>
                <a:sym typeface="Libre Franklin"/>
              </a:rPr>
              <a:t>MACHINE LEARNING</a:t>
            </a:r>
            <a:endParaRPr sz="3000">
              <a:latin typeface="Libre Franklin"/>
              <a:ea typeface="Libre Franklin"/>
              <a:cs typeface="Libre Franklin"/>
              <a:sym typeface="Libre Franklin"/>
            </a:endParaRPr>
          </a:p>
        </p:txBody>
      </p:sp>
      <p:sp>
        <p:nvSpPr>
          <p:cNvPr id="85" name="Google Shape;85;p1"/>
          <p:cNvSpPr txBox="1"/>
          <p:nvPr>
            <p:ph idx="1" type="subTitle"/>
          </p:nvPr>
        </p:nvSpPr>
        <p:spPr>
          <a:xfrm>
            <a:off x="5370425" y="3847600"/>
            <a:ext cx="6763800" cy="1456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70000"/>
              </a:lnSpc>
              <a:spcBef>
                <a:spcPts val="0"/>
              </a:spcBef>
              <a:spcAft>
                <a:spcPts val="0"/>
              </a:spcAft>
              <a:buClr>
                <a:schemeClr val="dk1"/>
              </a:buClr>
              <a:buSzPts val="2590"/>
              <a:buNone/>
            </a:pPr>
            <a:r>
              <a:rPr lang="en-US" sz="1990">
                <a:latin typeface="Libre Franklin"/>
                <a:ea typeface="Libre Franklin"/>
                <a:cs typeface="Libre Franklin"/>
                <a:sym typeface="Libre Franklin"/>
              </a:rPr>
              <a:t>FINAL PROJECT PROPOSAL</a:t>
            </a:r>
            <a:endParaRPr sz="1620">
              <a:latin typeface="Libre Franklin"/>
              <a:ea typeface="Libre Franklin"/>
              <a:cs typeface="Libre Franklin"/>
              <a:sym typeface="Libre Franklin"/>
            </a:endParaRPr>
          </a:p>
          <a:p>
            <a:pPr indent="0" lvl="0" marL="0" rtl="0" algn="l">
              <a:lnSpc>
                <a:spcPct val="70000"/>
              </a:lnSpc>
              <a:spcBef>
                <a:spcPts val="1000"/>
              </a:spcBef>
              <a:spcAft>
                <a:spcPts val="0"/>
              </a:spcAft>
              <a:buClr>
                <a:schemeClr val="dk1"/>
              </a:buClr>
              <a:buSzPts val="2590"/>
              <a:buNone/>
            </a:pPr>
            <a:r>
              <a:rPr lang="en-US" sz="1990">
                <a:latin typeface="Libre Franklin"/>
                <a:ea typeface="Libre Franklin"/>
                <a:cs typeface="Libre Franklin"/>
                <a:sym typeface="Libre Franklin"/>
              </a:rPr>
              <a:t>SHIFT ACADEMY DATA SCIENCE BOOTCAMP</a:t>
            </a:r>
            <a:endParaRPr sz="1620">
              <a:latin typeface="Libre Franklin"/>
              <a:ea typeface="Libre Franklin"/>
              <a:cs typeface="Libre Franklin"/>
              <a:sym typeface="Libre Franklin"/>
            </a:endParaRPr>
          </a:p>
          <a:p>
            <a:pPr indent="0" lvl="0" marL="0" rtl="0" algn="l">
              <a:lnSpc>
                <a:spcPct val="70000"/>
              </a:lnSpc>
              <a:spcBef>
                <a:spcPts val="1000"/>
              </a:spcBef>
              <a:spcAft>
                <a:spcPts val="0"/>
              </a:spcAft>
              <a:buClr>
                <a:schemeClr val="dk1"/>
              </a:buClr>
              <a:buSzPts val="2590"/>
              <a:buNone/>
            </a:pPr>
            <a:r>
              <a:rPr lang="en-US" sz="1990">
                <a:latin typeface="Libre Franklin"/>
                <a:ea typeface="Libre Franklin"/>
                <a:cs typeface="Libre Franklin"/>
                <a:sym typeface="Libre Franklin"/>
              </a:rPr>
              <a:t>BATCH 10 – GROUP 6</a:t>
            </a:r>
            <a:endParaRPr sz="1990">
              <a:latin typeface="Libre Franklin"/>
              <a:ea typeface="Libre Franklin"/>
              <a:cs typeface="Libre Franklin"/>
              <a:sym typeface="Libre Franklin"/>
            </a:endParaRPr>
          </a:p>
          <a:p>
            <a:pPr indent="0" lvl="0" marL="0" rtl="0" algn="l">
              <a:lnSpc>
                <a:spcPct val="70000"/>
              </a:lnSpc>
              <a:spcBef>
                <a:spcPts val="1000"/>
              </a:spcBef>
              <a:spcAft>
                <a:spcPts val="0"/>
              </a:spcAft>
              <a:buNone/>
            </a:pPr>
            <a:r>
              <a:t/>
            </a:r>
            <a:endParaRPr sz="1990">
              <a:latin typeface="Libre Franklin"/>
              <a:ea typeface="Libre Franklin"/>
              <a:cs typeface="Libre Franklin"/>
              <a:sym typeface="Libre Franklin"/>
            </a:endParaRPr>
          </a:p>
          <a:p>
            <a:pPr indent="0" lvl="0" marL="0" rtl="0" algn="l">
              <a:lnSpc>
                <a:spcPct val="70000"/>
              </a:lnSpc>
              <a:spcBef>
                <a:spcPts val="1000"/>
              </a:spcBef>
              <a:spcAft>
                <a:spcPts val="0"/>
              </a:spcAft>
              <a:buClr>
                <a:schemeClr val="dk1"/>
              </a:buClr>
              <a:buSzPts val="2590"/>
              <a:buNone/>
            </a:pPr>
            <a:r>
              <a:t/>
            </a:r>
            <a:endParaRPr sz="1990">
              <a:latin typeface="Libre Franklin"/>
              <a:ea typeface="Libre Franklin"/>
              <a:cs typeface="Libre Franklin"/>
              <a:sym typeface="Libre Franklin"/>
            </a:endParaRPr>
          </a:p>
        </p:txBody>
      </p:sp>
      <p:pic>
        <p:nvPicPr>
          <p:cNvPr id="86" name="Google Shape;86;p1"/>
          <p:cNvPicPr preferRelativeResize="0"/>
          <p:nvPr/>
        </p:nvPicPr>
        <p:blipFill rotWithShape="1">
          <a:blip r:embed="rId3">
            <a:alphaModFix/>
          </a:blip>
          <a:srcRect b="0" l="0" r="0" t="0"/>
          <a:stretch/>
        </p:blipFill>
        <p:spPr>
          <a:xfrm>
            <a:off x="0" y="3"/>
            <a:ext cx="5143498" cy="6857996"/>
          </a:xfrm>
          <a:prstGeom prst="rect">
            <a:avLst/>
          </a:prstGeom>
          <a:noFill/>
          <a:ln>
            <a:noFill/>
          </a:ln>
        </p:spPr>
      </p:pic>
      <p:cxnSp>
        <p:nvCxnSpPr>
          <p:cNvPr id="87" name="Google Shape;87;p1"/>
          <p:cNvCxnSpPr/>
          <p:nvPr/>
        </p:nvCxnSpPr>
        <p:spPr>
          <a:xfrm>
            <a:off x="5370421" y="3548777"/>
            <a:ext cx="6763800" cy="0"/>
          </a:xfrm>
          <a:prstGeom prst="straightConnector1">
            <a:avLst/>
          </a:prstGeom>
          <a:noFill/>
          <a:ln cap="flat" cmpd="sng" w="9525">
            <a:solidFill>
              <a:schemeClr val="accent1"/>
            </a:solidFill>
            <a:prstDash val="solid"/>
            <a:miter lim="800000"/>
            <a:headEnd len="sm" w="sm" type="none"/>
            <a:tailEnd len="sm" w="sm" type="none"/>
          </a:ln>
        </p:spPr>
      </p:cxnSp>
      <p:grpSp>
        <p:nvGrpSpPr>
          <p:cNvPr id="88" name="Google Shape;88;p1"/>
          <p:cNvGrpSpPr/>
          <p:nvPr/>
        </p:nvGrpSpPr>
        <p:grpSpPr>
          <a:xfrm>
            <a:off x="10792211" y="142284"/>
            <a:ext cx="1283675" cy="579247"/>
            <a:chOff x="1921164" y="2816703"/>
            <a:chExt cx="2713832" cy="1224593"/>
          </a:xfrm>
        </p:grpSpPr>
        <p:pic>
          <p:nvPicPr>
            <p:cNvPr id="89" name="Google Shape;89;p1"/>
            <p:cNvPicPr preferRelativeResize="0"/>
            <p:nvPr/>
          </p:nvPicPr>
          <p:blipFill rotWithShape="1">
            <a:blip r:embed="rId4">
              <a:alphaModFix/>
            </a:blip>
            <a:srcRect b="0" l="0" r="0" t="0"/>
            <a:stretch/>
          </p:blipFill>
          <p:spPr>
            <a:xfrm>
              <a:off x="3146714" y="2882800"/>
              <a:ext cx="1488282" cy="1092398"/>
            </a:xfrm>
            <a:prstGeom prst="rect">
              <a:avLst/>
            </a:prstGeom>
            <a:noFill/>
            <a:ln>
              <a:noFill/>
            </a:ln>
          </p:spPr>
        </p:pic>
        <p:pic>
          <p:nvPicPr>
            <p:cNvPr id="90" name="Google Shape;90;p1"/>
            <p:cNvPicPr preferRelativeResize="0"/>
            <p:nvPr/>
          </p:nvPicPr>
          <p:blipFill rotWithShape="1">
            <a:blip r:embed="rId5">
              <a:alphaModFix/>
            </a:blip>
            <a:srcRect b="0" l="0" r="0" t="0"/>
            <a:stretch/>
          </p:blipFill>
          <p:spPr>
            <a:xfrm>
              <a:off x="1921164" y="2816703"/>
              <a:ext cx="1225550" cy="1224593"/>
            </a:xfrm>
            <a:prstGeom prst="rect">
              <a:avLst/>
            </a:prstGeom>
            <a:noFill/>
            <a:ln>
              <a:noFill/>
            </a:ln>
          </p:spPr>
        </p:pic>
      </p:grpSp>
      <p:sp>
        <p:nvSpPr>
          <p:cNvPr id="91" name="Google Shape;91;p1"/>
          <p:cNvSpPr txBox="1"/>
          <p:nvPr/>
        </p:nvSpPr>
        <p:spPr>
          <a:xfrm>
            <a:off x="5312125" y="4858450"/>
            <a:ext cx="6763800" cy="1200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Ma’shum Abdul Jabbar</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Lovidya Helmi</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solidFill>
                  <a:schemeClr val="dk1"/>
                </a:solidFill>
                <a:latin typeface="Calibri"/>
                <a:ea typeface="Calibri"/>
                <a:cs typeface="Calibri"/>
                <a:sym typeface="Calibri"/>
              </a:rPr>
              <a:t>Damasus Made Singgih Aditama</a:t>
            </a:r>
            <a:endParaRPr sz="2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Libre Franklin"/>
              <a:buNone/>
            </a:pPr>
            <a:r>
              <a:rPr b="1" lang="en-US">
                <a:latin typeface="Libre Franklin"/>
                <a:ea typeface="Libre Franklin"/>
                <a:cs typeface="Libre Franklin"/>
                <a:sym typeface="Libre Franklin"/>
              </a:rPr>
              <a:t>PROJECT FLOW</a:t>
            </a:r>
            <a:endParaRPr/>
          </a:p>
        </p:txBody>
      </p:sp>
      <p:grpSp>
        <p:nvGrpSpPr>
          <p:cNvPr id="196" name="Google Shape;196;p10"/>
          <p:cNvGrpSpPr/>
          <p:nvPr/>
        </p:nvGrpSpPr>
        <p:grpSpPr>
          <a:xfrm>
            <a:off x="10792211" y="142284"/>
            <a:ext cx="1283675" cy="579247"/>
            <a:chOff x="1921164" y="2816703"/>
            <a:chExt cx="2713832" cy="1224593"/>
          </a:xfrm>
        </p:grpSpPr>
        <p:pic>
          <p:nvPicPr>
            <p:cNvPr id="197" name="Google Shape;197;p10"/>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98" name="Google Shape;198;p10"/>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graphicFrame>
        <p:nvGraphicFramePr>
          <p:cNvPr id="199" name="Google Shape;199;p10"/>
          <p:cNvGraphicFramePr/>
          <p:nvPr/>
        </p:nvGraphicFramePr>
        <p:xfrm>
          <a:off x="526473" y="1825625"/>
          <a:ext cx="3000000" cy="3000000"/>
        </p:xfrm>
        <a:graphic>
          <a:graphicData uri="http://schemas.openxmlformats.org/drawingml/2006/table">
            <a:tbl>
              <a:tblPr bandRow="1" firstRow="1">
                <a:noFill/>
                <a:tableStyleId>{98D3B930-F06D-4C77-8178-19CFFFFE9795}</a:tableStyleId>
              </a:tblPr>
              <a:tblGrid>
                <a:gridCol w="1660075"/>
                <a:gridCol w="1719250"/>
                <a:gridCol w="1926250"/>
                <a:gridCol w="1945725"/>
                <a:gridCol w="2057075"/>
                <a:gridCol w="1858375"/>
              </a:tblGrid>
              <a:tr h="639225">
                <a:tc>
                  <a:txBody>
                    <a:bodyPr/>
                    <a:lstStyle/>
                    <a:p>
                      <a:pPr indent="0" lvl="0" marL="0" marR="0" rtl="0" algn="ctr">
                        <a:lnSpc>
                          <a:spcPct val="114000"/>
                        </a:lnSpc>
                        <a:spcBef>
                          <a:spcPts val="0"/>
                        </a:spcBef>
                        <a:spcAft>
                          <a:spcPts val="0"/>
                        </a:spcAft>
                        <a:buClr>
                          <a:schemeClr val="dk1"/>
                        </a:buClr>
                        <a:buSzPts val="1800"/>
                        <a:buFont typeface="Arial"/>
                        <a:buNone/>
                      </a:pPr>
                      <a:r>
                        <a:rPr b="1" i="0" lang="en-US" sz="1800" u="none"/>
                        <a:t>SUBMISSION OF PROPOSAL</a:t>
                      </a:r>
                      <a:endParaRPr/>
                    </a:p>
                  </a:txBody>
                  <a:tcPr marT="45725" marB="45725" marR="91450" marL="914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254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chemeClr val="dk1"/>
                        </a:buClr>
                        <a:buSzPts val="1800"/>
                        <a:buFont typeface="Arial"/>
                        <a:buNone/>
                      </a:pPr>
                      <a:r>
                        <a:rPr b="1" i="0" lang="en-US" sz="1800" u="none"/>
                        <a:t>DATA CLEANING</a:t>
                      </a:r>
                      <a:endParaRPr/>
                    </a:p>
                    <a:p>
                      <a:pPr indent="-171450" lvl="0" marL="285750" marR="0" rtl="0" algn="ctr">
                        <a:spcBef>
                          <a:spcPts val="0"/>
                        </a:spcBef>
                        <a:spcAft>
                          <a:spcPts val="0"/>
                        </a:spcAft>
                        <a:buClr>
                          <a:schemeClr val="dk1"/>
                        </a:buClr>
                        <a:buSzPts val="1800"/>
                        <a:buFont typeface="Arial"/>
                        <a:buNone/>
                      </a:pPr>
                      <a:r>
                        <a:t/>
                      </a:r>
                      <a:endParaRPr b="1" i="0" sz="1800" u="none"/>
                    </a:p>
                  </a:txBody>
                  <a:tcPr marT="45725" marB="45725" marR="91450" marL="914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25400">
                      <a:solidFill>
                        <a:schemeClr val="accent4"/>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i="0" lang="en-US" sz="1800" u="none"/>
                        <a:t>EXPLORATORY DATA ANALYSIS</a:t>
                      </a:r>
                      <a:endParaRPr/>
                    </a:p>
                  </a:txBody>
                  <a:tcPr marT="45725" marB="45725" marR="91450" marL="914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25400">
                      <a:solidFill>
                        <a:schemeClr val="accent4"/>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en-US" sz="1800"/>
                        <a:t>MODELING</a:t>
                      </a:r>
                      <a:endParaRPr/>
                    </a:p>
                  </a:txBody>
                  <a:tcPr marT="45725" marB="45725" marR="91450" marL="91450" anchor="ctr">
                    <a:lnL cap="flat" cmpd="sng" w="12700">
                      <a:solidFill>
                        <a:schemeClr val="accent4"/>
                      </a:solidFill>
                      <a:prstDash val="solid"/>
                      <a:round/>
                      <a:headEnd len="sm" w="sm" type="none"/>
                      <a:tailEnd len="sm" w="sm" type="none"/>
                    </a:lnL>
                  </a:tcPr>
                </a:tc>
                <a:tc>
                  <a:txBody>
                    <a:bodyPr/>
                    <a:lstStyle/>
                    <a:p>
                      <a:pPr indent="0" lvl="0" marL="0" marR="0" rtl="0" algn="ctr">
                        <a:lnSpc>
                          <a:spcPct val="114000"/>
                        </a:lnSpc>
                        <a:spcBef>
                          <a:spcPts val="0"/>
                        </a:spcBef>
                        <a:spcAft>
                          <a:spcPts val="0"/>
                        </a:spcAft>
                        <a:buNone/>
                      </a:pPr>
                      <a:r>
                        <a:rPr lang="en-US" sz="1800"/>
                        <a:t>EVALUATION</a:t>
                      </a:r>
                      <a:endParaRPr/>
                    </a:p>
                  </a:txBody>
                  <a:tcPr marT="45725" marB="45725" marR="91450" marL="91450" anchor="ctr"/>
                </a:tc>
                <a:tc>
                  <a:txBody>
                    <a:bodyPr/>
                    <a:lstStyle/>
                    <a:p>
                      <a:pPr indent="0" lvl="0" marL="0" marR="0" rtl="0" algn="ctr">
                        <a:lnSpc>
                          <a:spcPct val="114000"/>
                        </a:lnSpc>
                        <a:spcBef>
                          <a:spcPts val="0"/>
                        </a:spcBef>
                        <a:spcAft>
                          <a:spcPts val="0"/>
                        </a:spcAft>
                        <a:buNone/>
                      </a:pPr>
                      <a:r>
                        <a:rPr b="1" i="0" lang="en-US" sz="1800" u="none"/>
                        <a:t>FINAL PRESENTATION</a:t>
                      </a:r>
                      <a:endParaRPr/>
                    </a:p>
                  </a:txBody>
                  <a:tcPr marT="45725" marB="45725" marR="91450" marL="91450" anchor="ctr"/>
                </a:tc>
              </a:tr>
              <a:tr h="2838850">
                <a:tc>
                  <a:txBody>
                    <a:bodyPr/>
                    <a:lstStyle/>
                    <a:p>
                      <a:pPr indent="-285750" lvl="0" marL="285750" marR="0" rtl="0" algn="l">
                        <a:lnSpc>
                          <a:spcPct val="114000"/>
                        </a:lnSpc>
                        <a:spcBef>
                          <a:spcPts val="0"/>
                        </a:spcBef>
                        <a:spcAft>
                          <a:spcPts val="0"/>
                        </a:spcAft>
                        <a:buClr>
                          <a:schemeClr val="dk1"/>
                        </a:buClr>
                        <a:buSzPts val="1800"/>
                        <a:buFont typeface="Arial"/>
                        <a:buChar char="•"/>
                      </a:pPr>
                      <a:r>
                        <a:rPr lang="en-US" sz="1800"/>
                        <a:t>Selecting dataset</a:t>
                      </a:r>
                      <a:endParaRPr/>
                    </a:p>
                    <a:p>
                      <a:pPr indent="-285750" lvl="0" marL="285750" marR="0" rtl="0" algn="l">
                        <a:lnSpc>
                          <a:spcPct val="114000"/>
                        </a:lnSpc>
                        <a:spcBef>
                          <a:spcPts val="0"/>
                        </a:spcBef>
                        <a:spcAft>
                          <a:spcPts val="0"/>
                        </a:spcAft>
                        <a:buClr>
                          <a:schemeClr val="dk1"/>
                        </a:buClr>
                        <a:buSzPts val="1800"/>
                        <a:buFont typeface="Arial"/>
                        <a:buChar char="•"/>
                      </a:pPr>
                      <a:r>
                        <a:rPr lang="en-US" sz="1800"/>
                        <a:t>Determining the outline of project</a:t>
                      </a:r>
                      <a:endParaRPr/>
                    </a:p>
                    <a:p>
                      <a:pPr indent="-285750" lvl="0" marL="285750" marR="0" rtl="0" algn="l">
                        <a:lnSpc>
                          <a:spcPct val="114000"/>
                        </a:lnSpc>
                        <a:spcBef>
                          <a:spcPts val="0"/>
                        </a:spcBef>
                        <a:spcAft>
                          <a:spcPts val="0"/>
                        </a:spcAft>
                        <a:buClr>
                          <a:schemeClr val="dk1"/>
                        </a:buClr>
                        <a:buSzPts val="1800"/>
                        <a:buFont typeface="Arial"/>
                        <a:buChar char="•"/>
                      </a:pPr>
                      <a:r>
                        <a:rPr lang="en-US" sz="1800"/>
                        <a:t>Finalizing the proposal</a:t>
                      </a:r>
                      <a:endParaRPr/>
                    </a:p>
                  </a:txBody>
                  <a:tcPr marT="45725" marB="45725" marR="91450" marL="9145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285750" lvl="0" marL="285750" marR="0" rtl="0" algn="l">
                        <a:lnSpc>
                          <a:spcPct val="114000"/>
                        </a:lnSpc>
                        <a:spcBef>
                          <a:spcPts val="0"/>
                        </a:spcBef>
                        <a:spcAft>
                          <a:spcPts val="0"/>
                        </a:spcAft>
                        <a:buClr>
                          <a:schemeClr val="dk1"/>
                        </a:buClr>
                        <a:buSzPts val="1800"/>
                        <a:buFont typeface="Arial"/>
                        <a:buChar char="•"/>
                      </a:pPr>
                      <a:r>
                        <a:rPr lang="en-US" sz="1800"/>
                        <a:t>Data pre- processing</a:t>
                      </a:r>
                      <a:endParaRPr/>
                    </a:p>
                    <a:p>
                      <a:pPr indent="-285750" lvl="0" marL="285750" marR="0" rtl="0" algn="l">
                        <a:lnSpc>
                          <a:spcPct val="114000"/>
                        </a:lnSpc>
                        <a:spcBef>
                          <a:spcPts val="0"/>
                        </a:spcBef>
                        <a:spcAft>
                          <a:spcPts val="0"/>
                        </a:spcAft>
                        <a:buClr>
                          <a:schemeClr val="dk1"/>
                        </a:buClr>
                        <a:buSzPts val="1800"/>
                        <a:buFont typeface="Arial"/>
                        <a:buChar char="•"/>
                      </a:pPr>
                      <a:r>
                        <a:rPr lang="en-US" sz="1800"/>
                        <a:t>Encoding</a:t>
                      </a:r>
                      <a:endParaRPr/>
                    </a:p>
                    <a:p>
                      <a:pPr indent="-285750" lvl="0" marL="285750" marR="0" rtl="0" algn="l">
                        <a:lnSpc>
                          <a:spcPct val="114000"/>
                        </a:lnSpc>
                        <a:spcBef>
                          <a:spcPts val="0"/>
                        </a:spcBef>
                        <a:spcAft>
                          <a:spcPts val="0"/>
                        </a:spcAft>
                        <a:buClr>
                          <a:schemeClr val="dk1"/>
                        </a:buClr>
                        <a:buSzPts val="1800"/>
                        <a:buFont typeface="Arial"/>
                        <a:buChar char="•"/>
                      </a:pPr>
                      <a:r>
                        <a:rPr lang="en-US" sz="1800"/>
                        <a:t>Treatment of null values</a:t>
                      </a:r>
                      <a:endParaRPr/>
                    </a:p>
                  </a:txBody>
                  <a:tcPr marT="45725" marB="45725" marR="91450" marL="9145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254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285750" lvl="0" marL="285750" marR="0" rtl="0" algn="l">
                        <a:lnSpc>
                          <a:spcPct val="114000"/>
                        </a:lnSpc>
                        <a:spcBef>
                          <a:spcPts val="0"/>
                        </a:spcBef>
                        <a:spcAft>
                          <a:spcPts val="0"/>
                        </a:spcAft>
                        <a:buClr>
                          <a:schemeClr val="dk1"/>
                        </a:buClr>
                        <a:buSzPts val="1800"/>
                        <a:buFont typeface="Arial"/>
                        <a:buChar char="•"/>
                      </a:pPr>
                      <a:r>
                        <a:rPr lang="en-US" sz="1800"/>
                        <a:t>Visualization to get the insights of data</a:t>
                      </a:r>
                      <a:endParaRPr sz="1800"/>
                    </a:p>
                    <a:p>
                      <a:pPr indent="-285750" lvl="0" marL="285750" marR="0" rtl="0" algn="l">
                        <a:lnSpc>
                          <a:spcPct val="114000"/>
                        </a:lnSpc>
                        <a:spcBef>
                          <a:spcPts val="0"/>
                        </a:spcBef>
                        <a:spcAft>
                          <a:spcPts val="0"/>
                        </a:spcAft>
                        <a:buClr>
                          <a:schemeClr val="dk1"/>
                        </a:buClr>
                        <a:buSzPts val="1800"/>
                        <a:buChar char="•"/>
                      </a:pPr>
                      <a:r>
                        <a:rPr lang="en-US" sz="1800"/>
                        <a:t>Use USML for EDA (PCA?)</a:t>
                      </a:r>
                      <a:endParaRPr sz="1800"/>
                    </a:p>
                    <a:p>
                      <a:pPr indent="0" lvl="0" marL="0" marR="0" rtl="0" algn="l">
                        <a:spcBef>
                          <a:spcPts val="0"/>
                        </a:spcBef>
                        <a:spcAft>
                          <a:spcPts val="0"/>
                        </a:spcAft>
                        <a:buNone/>
                      </a:pPr>
                      <a:r>
                        <a:t/>
                      </a:r>
                      <a:endParaRPr sz="1800"/>
                    </a:p>
                  </a:txBody>
                  <a:tcPr marT="45725" marB="45725" marR="91450" marL="9145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254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285750" lvl="0" marL="285750" marR="0" rtl="0" algn="l">
                        <a:lnSpc>
                          <a:spcPct val="114000"/>
                        </a:lnSpc>
                        <a:spcBef>
                          <a:spcPts val="0"/>
                        </a:spcBef>
                        <a:spcAft>
                          <a:spcPts val="0"/>
                        </a:spcAft>
                        <a:buClr>
                          <a:schemeClr val="dk1"/>
                        </a:buClr>
                        <a:buSzPts val="1800"/>
                        <a:buFont typeface="Arial"/>
                        <a:buChar char="•"/>
                      </a:pPr>
                      <a:r>
                        <a:rPr lang="en-US" sz="1800"/>
                        <a:t>Testing various classification algorithms with training data (KNN? XGboost? Random forest? *TBD)</a:t>
                      </a:r>
                      <a:endParaRPr sz="1800"/>
                    </a:p>
                    <a:p>
                      <a:pPr indent="0" lvl="0" marL="457200" marR="0" rtl="0" algn="l">
                        <a:lnSpc>
                          <a:spcPct val="114000"/>
                        </a:lnSpc>
                        <a:spcBef>
                          <a:spcPts val="0"/>
                        </a:spcBef>
                        <a:spcAft>
                          <a:spcPts val="0"/>
                        </a:spcAft>
                        <a:buNone/>
                      </a:pPr>
                      <a:r>
                        <a:t/>
                      </a:r>
                      <a:endParaRPr sz="1800"/>
                    </a:p>
                    <a:p>
                      <a:pPr indent="0" lvl="0" marL="457200" marR="0" rtl="0" algn="l">
                        <a:lnSpc>
                          <a:spcPct val="114000"/>
                        </a:lnSpc>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lnL cap="flat" cmpd="sng" w="12700">
                      <a:solidFill>
                        <a:schemeClr val="accent4"/>
                      </a:solidFill>
                      <a:prstDash val="solid"/>
                      <a:round/>
                      <a:headEnd len="sm" w="sm" type="none"/>
                      <a:tailEnd len="sm" w="sm" type="none"/>
                    </a:lnL>
                  </a:tcPr>
                </a:tc>
                <a:tc>
                  <a:txBody>
                    <a:bodyPr/>
                    <a:lstStyle/>
                    <a:p>
                      <a:pPr indent="-342900" lvl="0" marL="457200" rtl="0" algn="l">
                        <a:lnSpc>
                          <a:spcPct val="114000"/>
                        </a:lnSpc>
                        <a:spcBef>
                          <a:spcPts val="0"/>
                        </a:spcBef>
                        <a:spcAft>
                          <a:spcPts val="0"/>
                        </a:spcAft>
                        <a:buClr>
                          <a:schemeClr val="dk1"/>
                        </a:buClr>
                        <a:buSzPts val="1800"/>
                        <a:buChar char="•"/>
                      </a:pPr>
                      <a:r>
                        <a:rPr lang="en-US" sz="1800"/>
                        <a:t>Evaluating performance metrics (recall, precision, f1 score, ROC/AUC) using test data</a:t>
                      </a:r>
                      <a:endParaRPr sz="1800"/>
                    </a:p>
                    <a:p>
                      <a:pPr indent="0" lvl="0" marL="457200" marR="0" rtl="0" algn="l">
                        <a:lnSpc>
                          <a:spcPct val="114000"/>
                        </a:lnSpc>
                        <a:spcBef>
                          <a:spcPts val="0"/>
                        </a:spcBef>
                        <a:spcAft>
                          <a:spcPts val="0"/>
                        </a:spcAft>
                        <a:buNone/>
                      </a:pPr>
                      <a:r>
                        <a:t/>
                      </a:r>
                      <a:endParaRPr sz="1800"/>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lang="en-US" sz="1800"/>
                        <a:t>Finalizing presentation slides</a:t>
                      </a:r>
                      <a:endParaRPr/>
                    </a:p>
                    <a:p>
                      <a:pPr indent="-285750" lvl="0" marL="285750" marR="0" rtl="0" algn="l">
                        <a:spcBef>
                          <a:spcPts val="0"/>
                        </a:spcBef>
                        <a:spcAft>
                          <a:spcPts val="0"/>
                        </a:spcAft>
                        <a:buClr>
                          <a:schemeClr val="dk1"/>
                        </a:buClr>
                        <a:buSzPts val="1800"/>
                        <a:buFont typeface="Arial"/>
                        <a:buChar char="•"/>
                      </a:pPr>
                      <a:r>
                        <a:rPr lang="en-US" sz="1800"/>
                        <a:t>Know how to present effectively</a:t>
                      </a:r>
                      <a:endParaRPr/>
                    </a:p>
                    <a:p>
                      <a:pPr indent="-285750" lvl="0" marL="285750" marR="0" rtl="0" algn="l">
                        <a:spcBef>
                          <a:spcPts val="0"/>
                        </a:spcBef>
                        <a:spcAft>
                          <a:spcPts val="0"/>
                        </a:spcAft>
                        <a:buClr>
                          <a:schemeClr val="dk1"/>
                        </a:buClr>
                        <a:buSzPts val="1800"/>
                        <a:buFont typeface="Arial"/>
                        <a:buChar char="•"/>
                      </a:pPr>
                      <a:r>
                        <a:rPr lang="en-US" sz="1800"/>
                        <a:t>Anticipating any sort of questions</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e597f93e45_0_33"/>
          <p:cNvSpPr txBox="1"/>
          <p:nvPr>
            <p:ph type="title"/>
          </p:nvPr>
        </p:nvSpPr>
        <p:spPr>
          <a:xfrm>
            <a:off x="526473" y="365125"/>
            <a:ext cx="11166900" cy="59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Libre Franklin"/>
              <a:buNone/>
            </a:pPr>
            <a:r>
              <a:rPr b="1" lang="en-US">
                <a:latin typeface="Libre Franklin"/>
                <a:ea typeface="Libre Franklin"/>
                <a:cs typeface="Libre Franklin"/>
                <a:sym typeface="Libre Franklin"/>
              </a:rPr>
              <a:t>TIMELINE</a:t>
            </a:r>
            <a:endParaRPr/>
          </a:p>
        </p:txBody>
      </p:sp>
      <p:grpSp>
        <p:nvGrpSpPr>
          <p:cNvPr id="205" name="Google Shape;205;ge597f93e45_0_33"/>
          <p:cNvGrpSpPr/>
          <p:nvPr/>
        </p:nvGrpSpPr>
        <p:grpSpPr>
          <a:xfrm>
            <a:off x="10792188" y="142251"/>
            <a:ext cx="1283643" cy="579233"/>
            <a:chOff x="1921164" y="2816703"/>
            <a:chExt cx="2713832" cy="1224595"/>
          </a:xfrm>
        </p:grpSpPr>
        <p:pic>
          <p:nvPicPr>
            <p:cNvPr id="206" name="Google Shape;206;ge597f93e45_0_33"/>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207" name="Google Shape;207;ge597f93e45_0_33"/>
            <p:cNvPicPr preferRelativeResize="0"/>
            <p:nvPr/>
          </p:nvPicPr>
          <p:blipFill rotWithShape="1">
            <a:blip r:embed="rId4">
              <a:alphaModFix/>
            </a:blip>
            <a:srcRect b="0" l="0" r="0" t="0"/>
            <a:stretch/>
          </p:blipFill>
          <p:spPr>
            <a:xfrm>
              <a:off x="1921164" y="2816703"/>
              <a:ext cx="1225549" cy="1224595"/>
            </a:xfrm>
            <a:prstGeom prst="rect">
              <a:avLst/>
            </a:prstGeom>
            <a:noFill/>
            <a:ln>
              <a:noFill/>
            </a:ln>
          </p:spPr>
        </p:pic>
      </p:grpSp>
      <p:pic>
        <p:nvPicPr>
          <p:cNvPr id="208" name="Google Shape;208;ge597f93e45_0_33"/>
          <p:cNvPicPr preferRelativeResize="0"/>
          <p:nvPr/>
        </p:nvPicPr>
        <p:blipFill>
          <a:blip r:embed="rId5">
            <a:alphaModFix/>
          </a:blip>
          <a:stretch>
            <a:fillRect/>
          </a:stretch>
        </p:blipFill>
        <p:spPr>
          <a:xfrm>
            <a:off x="1405500" y="1287825"/>
            <a:ext cx="9408850" cy="488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Libre Franklin"/>
              <a:buNone/>
            </a:pPr>
            <a:r>
              <a:rPr b="1" lang="en-US">
                <a:latin typeface="Libre Franklin"/>
                <a:ea typeface="Libre Franklin"/>
                <a:cs typeface="Libre Franklin"/>
                <a:sym typeface="Libre Franklin"/>
              </a:rPr>
              <a:t>TOOLS</a:t>
            </a:r>
            <a:endParaRPr/>
          </a:p>
        </p:txBody>
      </p:sp>
      <p:grpSp>
        <p:nvGrpSpPr>
          <p:cNvPr id="214" name="Google Shape;214;p11"/>
          <p:cNvGrpSpPr/>
          <p:nvPr/>
        </p:nvGrpSpPr>
        <p:grpSpPr>
          <a:xfrm>
            <a:off x="10792211" y="142284"/>
            <a:ext cx="1283675" cy="579247"/>
            <a:chOff x="1921164" y="2816703"/>
            <a:chExt cx="2713832" cy="1224593"/>
          </a:xfrm>
        </p:grpSpPr>
        <p:pic>
          <p:nvPicPr>
            <p:cNvPr id="215" name="Google Shape;215;p11"/>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sp>
        <p:nvSpPr>
          <p:cNvPr id="217" name="Google Shape;217;p11"/>
          <p:cNvSpPr txBox="1"/>
          <p:nvPr/>
        </p:nvSpPr>
        <p:spPr>
          <a:xfrm>
            <a:off x="744278" y="1667875"/>
            <a:ext cx="3569100" cy="2924400"/>
          </a:xfrm>
          <a:prstGeom prst="rect">
            <a:avLst/>
          </a:prstGeom>
          <a:noFill/>
          <a:ln>
            <a:noFill/>
          </a:ln>
        </p:spPr>
        <p:txBody>
          <a:bodyPr anchorCtr="0" anchor="t" bIns="45700" lIns="91425" spcFirstLastPara="1" rIns="91425" wrap="square" tIns="45700">
            <a:spAutoFit/>
          </a:bodyPr>
          <a:lstStyle/>
          <a:p>
            <a:pPr indent="-368300" lvl="0" marL="342900" marR="0" rtl="0" algn="l">
              <a:spcBef>
                <a:spcPts val="0"/>
              </a:spcBef>
              <a:spcAft>
                <a:spcPts val="0"/>
              </a:spcAft>
              <a:buClr>
                <a:srgbClr val="000000"/>
              </a:buClr>
              <a:buSzPts val="2200"/>
              <a:buFont typeface="Calibri"/>
              <a:buAutoNum type="arabicPeriod"/>
            </a:pPr>
            <a:r>
              <a:rPr lang="en-US" sz="2200">
                <a:latin typeface="Calibri"/>
                <a:ea typeface="Calibri"/>
                <a:cs typeface="Calibri"/>
                <a:sym typeface="Calibri"/>
              </a:rPr>
              <a:t>Github</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solidFill>
                  <a:srgbClr val="000000"/>
                </a:solidFill>
                <a:latin typeface="Calibri"/>
                <a:ea typeface="Calibri"/>
                <a:cs typeface="Calibri"/>
                <a:sym typeface="Calibri"/>
              </a:rPr>
              <a:t>Pandas</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latin typeface="Calibri"/>
                <a:ea typeface="Calibri"/>
                <a:cs typeface="Calibri"/>
                <a:sym typeface="Calibri"/>
              </a:rPr>
              <a:t>Google Colab</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solidFill>
                  <a:srgbClr val="000000"/>
                </a:solidFill>
                <a:latin typeface="Calibri"/>
                <a:ea typeface="Calibri"/>
                <a:cs typeface="Calibri"/>
                <a:sym typeface="Calibri"/>
              </a:rPr>
              <a:t>Matplotlib</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solidFill>
                  <a:srgbClr val="000000"/>
                </a:solidFill>
                <a:latin typeface="Calibri"/>
                <a:ea typeface="Calibri"/>
                <a:cs typeface="Calibri"/>
                <a:sym typeface="Calibri"/>
              </a:rPr>
              <a:t>Seaborn</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solidFill>
                  <a:srgbClr val="000000"/>
                </a:solidFill>
                <a:latin typeface="Calibri"/>
                <a:ea typeface="Calibri"/>
                <a:cs typeface="Calibri"/>
                <a:sym typeface="Calibri"/>
              </a:rPr>
              <a:t>Scikit-learn</a:t>
            </a:r>
            <a:endParaRPr sz="2200">
              <a:latin typeface="Calibri"/>
              <a:ea typeface="Calibri"/>
              <a:cs typeface="Calibri"/>
              <a:sym typeface="Calibri"/>
            </a:endParaRPr>
          </a:p>
          <a:p>
            <a:pPr indent="-368300" lvl="0" marL="342900" marR="0" rtl="0" algn="l">
              <a:spcBef>
                <a:spcPts val="600"/>
              </a:spcBef>
              <a:spcAft>
                <a:spcPts val="0"/>
              </a:spcAft>
              <a:buClr>
                <a:srgbClr val="000000"/>
              </a:buClr>
              <a:buSzPts val="2200"/>
              <a:buFont typeface="Calibri"/>
              <a:buAutoNum type="arabicPeriod"/>
            </a:pPr>
            <a:r>
              <a:rPr lang="en-US" sz="2200">
                <a:latin typeface="Calibri"/>
                <a:ea typeface="Calibri"/>
                <a:cs typeface="Calibri"/>
                <a:sym typeface="Calibri"/>
              </a:rPr>
              <a:t>Numpy</a:t>
            </a:r>
            <a:endParaRPr sz="2200">
              <a:solidFill>
                <a:srgbClr val="000000"/>
              </a:solidFill>
              <a:latin typeface="Calibri"/>
              <a:ea typeface="Calibri"/>
              <a:cs typeface="Calibri"/>
              <a:sym typeface="Calibri"/>
            </a:endParaRPr>
          </a:p>
        </p:txBody>
      </p:sp>
      <p:grpSp>
        <p:nvGrpSpPr>
          <p:cNvPr id="218" name="Google Shape;218;p11"/>
          <p:cNvGrpSpPr/>
          <p:nvPr/>
        </p:nvGrpSpPr>
        <p:grpSpPr>
          <a:xfrm>
            <a:off x="4519699" y="1337223"/>
            <a:ext cx="6903354" cy="3931403"/>
            <a:chOff x="526474" y="1365698"/>
            <a:chExt cx="6903354" cy="3931403"/>
          </a:xfrm>
        </p:grpSpPr>
        <p:pic>
          <p:nvPicPr>
            <p:cNvPr id="219" name="Google Shape;219;p11"/>
            <p:cNvPicPr preferRelativeResize="0"/>
            <p:nvPr/>
          </p:nvPicPr>
          <p:blipFill rotWithShape="1">
            <a:blip r:embed="rId5">
              <a:alphaModFix/>
            </a:blip>
            <a:srcRect b="0" l="0" r="0" t="0"/>
            <a:stretch/>
          </p:blipFill>
          <p:spPr>
            <a:xfrm>
              <a:off x="4762166" y="4096285"/>
              <a:ext cx="2667663" cy="1200817"/>
            </a:xfrm>
            <a:prstGeom prst="rect">
              <a:avLst/>
            </a:prstGeom>
            <a:noFill/>
            <a:ln>
              <a:noFill/>
            </a:ln>
          </p:spPr>
        </p:pic>
        <p:pic>
          <p:nvPicPr>
            <p:cNvPr id="220" name="Google Shape;220;p11"/>
            <p:cNvPicPr preferRelativeResize="0"/>
            <p:nvPr/>
          </p:nvPicPr>
          <p:blipFill rotWithShape="1">
            <a:blip r:embed="rId6">
              <a:alphaModFix/>
            </a:blip>
            <a:srcRect b="0" l="0" r="0" t="0"/>
            <a:stretch/>
          </p:blipFill>
          <p:spPr>
            <a:xfrm>
              <a:off x="599761" y="3129059"/>
              <a:ext cx="4030056" cy="967213"/>
            </a:xfrm>
            <a:prstGeom prst="rect">
              <a:avLst/>
            </a:prstGeom>
            <a:noFill/>
            <a:ln>
              <a:noFill/>
            </a:ln>
          </p:spPr>
        </p:pic>
        <p:pic>
          <p:nvPicPr>
            <p:cNvPr id="221" name="Google Shape;221;p11"/>
            <p:cNvPicPr preferRelativeResize="0"/>
            <p:nvPr/>
          </p:nvPicPr>
          <p:blipFill rotWithShape="1">
            <a:blip r:embed="rId7">
              <a:alphaModFix/>
            </a:blip>
            <a:srcRect b="0" l="0" r="0" t="0"/>
            <a:stretch/>
          </p:blipFill>
          <p:spPr>
            <a:xfrm>
              <a:off x="673373" y="4172481"/>
              <a:ext cx="3882838" cy="1113568"/>
            </a:xfrm>
            <a:prstGeom prst="rect">
              <a:avLst/>
            </a:prstGeom>
            <a:noFill/>
            <a:ln>
              <a:noFill/>
            </a:ln>
          </p:spPr>
        </p:pic>
        <p:pic>
          <p:nvPicPr>
            <p:cNvPr id="222" name="Google Shape;222;p11"/>
            <p:cNvPicPr preferRelativeResize="0"/>
            <p:nvPr/>
          </p:nvPicPr>
          <p:blipFill rotWithShape="1">
            <a:blip r:embed="rId8">
              <a:alphaModFix/>
            </a:blip>
            <a:srcRect b="0" l="0" r="0" t="0"/>
            <a:stretch/>
          </p:blipFill>
          <p:spPr>
            <a:xfrm>
              <a:off x="4976193" y="2802062"/>
              <a:ext cx="2321288" cy="1257015"/>
            </a:xfrm>
            <a:prstGeom prst="rect">
              <a:avLst/>
            </a:prstGeom>
            <a:noFill/>
            <a:ln>
              <a:noFill/>
            </a:ln>
          </p:spPr>
        </p:pic>
        <p:pic>
          <p:nvPicPr>
            <p:cNvPr id="223" name="Google Shape;223;p11"/>
            <p:cNvPicPr preferRelativeResize="0"/>
            <p:nvPr/>
          </p:nvPicPr>
          <p:blipFill>
            <a:blip r:embed="rId9">
              <a:alphaModFix/>
            </a:blip>
            <a:stretch>
              <a:fillRect/>
            </a:stretch>
          </p:blipFill>
          <p:spPr>
            <a:xfrm>
              <a:off x="4976200" y="1365698"/>
              <a:ext cx="2321273" cy="1026640"/>
            </a:xfrm>
            <a:prstGeom prst="rect">
              <a:avLst/>
            </a:prstGeom>
            <a:noFill/>
            <a:ln>
              <a:noFill/>
            </a:ln>
          </p:spPr>
        </p:pic>
        <p:pic>
          <p:nvPicPr>
            <p:cNvPr id="224" name="Google Shape;224;p11"/>
            <p:cNvPicPr preferRelativeResize="0"/>
            <p:nvPr/>
          </p:nvPicPr>
          <p:blipFill>
            <a:blip r:embed="rId10">
              <a:alphaModFix/>
            </a:blip>
            <a:stretch>
              <a:fillRect/>
            </a:stretch>
          </p:blipFill>
          <p:spPr>
            <a:xfrm>
              <a:off x="526474" y="1579900"/>
              <a:ext cx="2667650" cy="1472955"/>
            </a:xfrm>
            <a:prstGeom prst="rect">
              <a:avLst/>
            </a:prstGeom>
            <a:noFill/>
            <a:ln>
              <a:noFill/>
            </a:ln>
          </p:spPr>
        </p:pic>
        <p:pic>
          <p:nvPicPr>
            <p:cNvPr id="225" name="Google Shape;225;p11"/>
            <p:cNvPicPr preferRelativeResize="0"/>
            <p:nvPr/>
          </p:nvPicPr>
          <p:blipFill rotWithShape="1">
            <a:blip r:embed="rId11">
              <a:alphaModFix/>
            </a:blip>
            <a:srcRect b="0" l="0" r="0" t="0"/>
            <a:stretch/>
          </p:blipFill>
          <p:spPr>
            <a:xfrm>
              <a:off x="2575299" y="1546265"/>
              <a:ext cx="2400900" cy="970327"/>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44dd9eb59_0_11"/>
          <p:cNvSpPr txBox="1"/>
          <p:nvPr>
            <p:ph type="title"/>
          </p:nvPr>
        </p:nvSpPr>
        <p:spPr>
          <a:xfrm>
            <a:off x="526473" y="365125"/>
            <a:ext cx="11166900" cy="59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Libre Franklin"/>
              <a:buNone/>
            </a:pPr>
            <a:r>
              <a:rPr b="1" lang="en-US">
                <a:latin typeface="Libre Franklin"/>
                <a:ea typeface="Libre Franklin"/>
                <a:cs typeface="Libre Franklin"/>
                <a:sym typeface="Libre Franklin"/>
              </a:rPr>
              <a:t>APPENDIX</a:t>
            </a:r>
            <a:endParaRPr/>
          </a:p>
        </p:txBody>
      </p:sp>
      <p:grpSp>
        <p:nvGrpSpPr>
          <p:cNvPr id="231" name="Google Shape;231;ge44dd9eb59_0_11"/>
          <p:cNvGrpSpPr/>
          <p:nvPr/>
        </p:nvGrpSpPr>
        <p:grpSpPr>
          <a:xfrm>
            <a:off x="10792188" y="142251"/>
            <a:ext cx="1283643" cy="579233"/>
            <a:chOff x="1921164" y="2816703"/>
            <a:chExt cx="2713832" cy="1224595"/>
          </a:xfrm>
        </p:grpSpPr>
        <p:pic>
          <p:nvPicPr>
            <p:cNvPr id="232" name="Google Shape;232;ge44dd9eb59_0_11"/>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233" name="Google Shape;233;ge44dd9eb59_0_11"/>
            <p:cNvPicPr preferRelativeResize="0"/>
            <p:nvPr/>
          </p:nvPicPr>
          <p:blipFill rotWithShape="1">
            <a:blip r:embed="rId4">
              <a:alphaModFix/>
            </a:blip>
            <a:srcRect b="0" l="0" r="0" t="0"/>
            <a:stretch/>
          </p:blipFill>
          <p:spPr>
            <a:xfrm>
              <a:off x="1921164" y="2816703"/>
              <a:ext cx="1225549" cy="1224595"/>
            </a:xfrm>
            <a:prstGeom prst="rect">
              <a:avLst/>
            </a:prstGeom>
            <a:noFill/>
            <a:ln>
              <a:noFill/>
            </a:ln>
          </p:spPr>
        </p:pic>
      </p:grpSp>
      <p:pic>
        <p:nvPicPr>
          <p:cNvPr id="234" name="Google Shape;234;ge44dd9eb59_0_11"/>
          <p:cNvPicPr preferRelativeResize="0"/>
          <p:nvPr/>
        </p:nvPicPr>
        <p:blipFill>
          <a:blip r:embed="rId5">
            <a:alphaModFix/>
          </a:blip>
          <a:stretch>
            <a:fillRect/>
          </a:stretch>
        </p:blipFill>
        <p:spPr>
          <a:xfrm>
            <a:off x="467093" y="1176251"/>
            <a:ext cx="11257826" cy="371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CONTENTS </a:t>
            </a:r>
            <a:endParaRPr/>
          </a:p>
        </p:txBody>
      </p:sp>
      <p:grpSp>
        <p:nvGrpSpPr>
          <p:cNvPr id="97" name="Google Shape;97;p2"/>
          <p:cNvGrpSpPr/>
          <p:nvPr/>
        </p:nvGrpSpPr>
        <p:grpSpPr>
          <a:xfrm>
            <a:off x="2147537" y="1367835"/>
            <a:ext cx="7924877" cy="4482832"/>
            <a:chOff x="6179127" y="2905992"/>
            <a:chExt cx="5514109" cy="2774373"/>
          </a:xfrm>
        </p:grpSpPr>
        <p:sp>
          <p:nvSpPr>
            <p:cNvPr id="98" name="Google Shape;98;p2"/>
            <p:cNvSpPr/>
            <p:nvPr/>
          </p:nvSpPr>
          <p:spPr>
            <a:xfrm>
              <a:off x="6179128" y="4301838"/>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4. PROJECT FLOW</a:t>
              </a:r>
              <a:endParaRPr/>
            </a:p>
          </p:txBody>
        </p:sp>
        <p:sp>
          <p:nvSpPr>
            <p:cNvPr id="99" name="Google Shape;99;p2"/>
            <p:cNvSpPr/>
            <p:nvPr/>
          </p:nvSpPr>
          <p:spPr>
            <a:xfrm>
              <a:off x="9855200" y="4301838"/>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6. TOOLS</a:t>
              </a:r>
              <a:endParaRPr/>
            </a:p>
          </p:txBody>
        </p:sp>
        <p:sp>
          <p:nvSpPr>
            <p:cNvPr id="100" name="Google Shape;100;p2"/>
            <p:cNvSpPr/>
            <p:nvPr/>
          </p:nvSpPr>
          <p:spPr>
            <a:xfrm>
              <a:off x="8017164" y="4301838"/>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5. TIMELINE</a:t>
              </a:r>
              <a:endParaRPr/>
            </a:p>
          </p:txBody>
        </p:sp>
        <p:sp>
          <p:nvSpPr>
            <p:cNvPr id="101" name="Google Shape;101;p2"/>
            <p:cNvSpPr/>
            <p:nvPr/>
          </p:nvSpPr>
          <p:spPr>
            <a:xfrm>
              <a:off x="6179127" y="2905992"/>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1. BACKGROUND</a:t>
              </a:r>
              <a:endParaRPr/>
            </a:p>
          </p:txBody>
        </p:sp>
        <p:sp>
          <p:nvSpPr>
            <p:cNvPr id="102" name="Google Shape;102;p2"/>
            <p:cNvSpPr/>
            <p:nvPr/>
          </p:nvSpPr>
          <p:spPr>
            <a:xfrm>
              <a:off x="8017164" y="2905992"/>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2. GOALS</a:t>
              </a:r>
              <a:endParaRPr/>
            </a:p>
          </p:txBody>
        </p:sp>
        <p:sp>
          <p:nvSpPr>
            <p:cNvPr id="103" name="Google Shape;103;p2"/>
            <p:cNvSpPr/>
            <p:nvPr/>
          </p:nvSpPr>
          <p:spPr>
            <a:xfrm>
              <a:off x="9855200" y="2905992"/>
              <a:ext cx="1838036" cy="1378527"/>
            </a:xfrm>
            <a:prstGeom prst="roundRect">
              <a:avLst>
                <a:gd fmla="val 16667" name="adj"/>
              </a:avLst>
            </a:prstGeom>
            <a:noFill/>
            <a:ln cap="flat" cmpd="sng" w="12700">
              <a:solidFill>
                <a:srgbClr val="31538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t/>
              </a:r>
              <a:endParaRPr b="1" sz="15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500">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1500" u="none" cap="none" strike="noStrike">
                  <a:solidFill>
                    <a:schemeClr val="dk1"/>
                  </a:solidFill>
                  <a:latin typeface="Calibri"/>
                  <a:ea typeface="Calibri"/>
                  <a:cs typeface="Calibri"/>
                  <a:sym typeface="Calibri"/>
                </a:rPr>
                <a:t>3. DATA </a:t>
              </a:r>
              <a:r>
                <a:rPr b="1" lang="en-US" sz="1500">
                  <a:solidFill>
                    <a:schemeClr val="dk1"/>
                  </a:solidFill>
                  <a:latin typeface="Calibri"/>
                  <a:ea typeface="Calibri"/>
                  <a:cs typeface="Calibri"/>
                  <a:sym typeface="Calibri"/>
                </a:rPr>
                <a:t>UNDERSTANDING</a:t>
              </a:r>
              <a:endParaRPr/>
            </a:p>
          </p:txBody>
        </p:sp>
      </p:grpSp>
      <p:grpSp>
        <p:nvGrpSpPr>
          <p:cNvPr id="104" name="Google Shape;104;p2"/>
          <p:cNvGrpSpPr/>
          <p:nvPr/>
        </p:nvGrpSpPr>
        <p:grpSpPr>
          <a:xfrm>
            <a:off x="10792211" y="142284"/>
            <a:ext cx="1283675" cy="579247"/>
            <a:chOff x="1921164" y="2816703"/>
            <a:chExt cx="2713832" cy="1224593"/>
          </a:xfrm>
        </p:grpSpPr>
        <p:pic>
          <p:nvPicPr>
            <p:cNvPr id="105" name="Google Shape;105;p2"/>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06" name="Google Shape;106;p2"/>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pic>
        <p:nvPicPr>
          <p:cNvPr id="107" name="Google Shape;107;p2"/>
          <p:cNvPicPr preferRelativeResize="0"/>
          <p:nvPr/>
        </p:nvPicPr>
        <p:blipFill>
          <a:blip r:embed="rId5">
            <a:alphaModFix/>
          </a:blip>
          <a:stretch>
            <a:fillRect/>
          </a:stretch>
        </p:blipFill>
        <p:spPr>
          <a:xfrm>
            <a:off x="2572850" y="1474396"/>
            <a:ext cx="1842736" cy="1670956"/>
          </a:xfrm>
          <a:prstGeom prst="rect">
            <a:avLst/>
          </a:prstGeom>
          <a:noFill/>
          <a:ln cap="flat" cmpd="sng" w="12700">
            <a:solidFill>
              <a:srgbClr val="31538F"/>
            </a:solidFill>
            <a:prstDash val="solid"/>
            <a:miter lim="8000"/>
            <a:headEnd len="sm" w="sm" type="none"/>
            <a:tailEnd len="sm" w="sm" type="none"/>
          </a:ln>
        </p:spPr>
      </p:pic>
      <p:pic>
        <p:nvPicPr>
          <p:cNvPr id="108" name="Google Shape;108;p2"/>
          <p:cNvPicPr preferRelativeResize="0"/>
          <p:nvPr/>
        </p:nvPicPr>
        <p:blipFill>
          <a:blip r:embed="rId6">
            <a:alphaModFix/>
          </a:blip>
          <a:stretch>
            <a:fillRect/>
          </a:stretch>
        </p:blipFill>
        <p:spPr>
          <a:xfrm>
            <a:off x="5237575" y="1474400"/>
            <a:ext cx="1591022" cy="1670950"/>
          </a:xfrm>
          <a:prstGeom prst="rect">
            <a:avLst/>
          </a:prstGeom>
          <a:noFill/>
          <a:ln cap="flat" cmpd="sng" w="12700">
            <a:solidFill>
              <a:srgbClr val="31538F"/>
            </a:solidFill>
            <a:prstDash val="solid"/>
            <a:miter lim="8000"/>
            <a:headEnd len="sm" w="sm" type="none"/>
            <a:tailEnd len="sm" w="sm" type="none"/>
          </a:ln>
        </p:spPr>
      </p:pic>
      <p:pic>
        <p:nvPicPr>
          <p:cNvPr id="109" name="Google Shape;109;p2"/>
          <p:cNvPicPr preferRelativeResize="0"/>
          <p:nvPr/>
        </p:nvPicPr>
        <p:blipFill>
          <a:blip r:embed="rId7">
            <a:alphaModFix/>
          </a:blip>
          <a:stretch>
            <a:fillRect/>
          </a:stretch>
        </p:blipFill>
        <p:spPr>
          <a:xfrm>
            <a:off x="7866125" y="1511413"/>
            <a:ext cx="1670950" cy="1670950"/>
          </a:xfrm>
          <a:prstGeom prst="rect">
            <a:avLst/>
          </a:prstGeom>
          <a:noFill/>
          <a:ln cap="flat" cmpd="sng" w="12700">
            <a:solidFill>
              <a:srgbClr val="31538F"/>
            </a:solidFill>
            <a:prstDash val="solid"/>
            <a:miter lim="8000"/>
            <a:headEnd len="sm" w="sm" type="none"/>
            <a:tailEnd len="sm" w="sm" type="none"/>
          </a:ln>
        </p:spPr>
      </p:pic>
      <p:pic>
        <p:nvPicPr>
          <p:cNvPr id="110" name="Google Shape;110;p2"/>
          <p:cNvPicPr preferRelativeResize="0"/>
          <p:nvPr/>
        </p:nvPicPr>
        <p:blipFill>
          <a:blip r:embed="rId8">
            <a:alphaModFix/>
          </a:blip>
          <a:stretch>
            <a:fillRect/>
          </a:stretch>
        </p:blipFill>
        <p:spPr>
          <a:xfrm>
            <a:off x="2786102" y="3828127"/>
            <a:ext cx="1416225" cy="1416225"/>
          </a:xfrm>
          <a:prstGeom prst="rect">
            <a:avLst/>
          </a:prstGeom>
          <a:noFill/>
          <a:ln cap="flat" cmpd="sng" w="12700">
            <a:solidFill>
              <a:srgbClr val="31538F"/>
            </a:solidFill>
            <a:prstDash val="solid"/>
            <a:miter lim="8000"/>
            <a:headEnd len="sm" w="sm" type="none"/>
            <a:tailEnd len="sm" w="sm" type="none"/>
          </a:ln>
        </p:spPr>
      </p:pic>
      <p:pic>
        <p:nvPicPr>
          <p:cNvPr id="111" name="Google Shape;111;p2"/>
          <p:cNvPicPr preferRelativeResize="0"/>
          <p:nvPr/>
        </p:nvPicPr>
        <p:blipFill>
          <a:blip r:embed="rId9">
            <a:alphaModFix/>
          </a:blip>
          <a:stretch>
            <a:fillRect/>
          </a:stretch>
        </p:blipFill>
        <p:spPr>
          <a:xfrm>
            <a:off x="5322050" y="3737800"/>
            <a:ext cx="1506550" cy="1506550"/>
          </a:xfrm>
          <a:prstGeom prst="rect">
            <a:avLst/>
          </a:prstGeom>
          <a:noFill/>
          <a:ln cap="flat" cmpd="sng" w="12700">
            <a:solidFill>
              <a:srgbClr val="31538F"/>
            </a:solidFill>
            <a:prstDash val="solid"/>
            <a:miter lim="8000"/>
            <a:headEnd len="sm" w="sm" type="none"/>
            <a:tailEnd len="sm" w="sm" type="none"/>
          </a:ln>
        </p:spPr>
      </p:pic>
      <p:pic>
        <p:nvPicPr>
          <p:cNvPr id="112" name="Google Shape;112;p2"/>
          <p:cNvPicPr preferRelativeResize="0"/>
          <p:nvPr/>
        </p:nvPicPr>
        <p:blipFill>
          <a:blip r:embed="rId10">
            <a:alphaModFix/>
          </a:blip>
          <a:stretch>
            <a:fillRect/>
          </a:stretch>
        </p:blipFill>
        <p:spPr>
          <a:xfrm>
            <a:off x="7948325" y="3737800"/>
            <a:ext cx="1506550" cy="1506550"/>
          </a:xfrm>
          <a:prstGeom prst="rect">
            <a:avLst/>
          </a:prstGeom>
          <a:noFill/>
          <a:ln cap="flat" cmpd="sng" w="12700">
            <a:solidFill>
              <a:srgbClr val="31538F"/>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BACKGROUND</a:t>
            </a:r>
            <a:endParaRPr/>
          </a:p>
        </p:txBody>
      </p:sp>
      <p:sp>
        <p:nvSpPr>
          <p:cNvPr id="118" name="Google Shape;118;p3"/>
          <p:cNvSpPr txBox="1"/>
          <p:nvPr>
            <p:ph idx="1" type="body"/>
          </p:nvPr>
        </p:nvSpPr>
        <p:spPr>
          <a:xfrm>
            <a:off x="526475" y="1163775"/>
            <a:ext cx="11166900" cy="52533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sz="3000" u="sng"/>
              <a:t>OVERVIEW</a:t>
            </a:r>
            <a:endParaRPr sz="3000" u="sng"/>
          </a:p>
          <a:p>
            <a:pPr indent="0" lvl="0" marL="228600" rtl="0" algn="l">
              <a:lnSpc>
                <a:spcPct val="90000"/>
              </a:lnSpc>
              <a:spcBef>
                <a:spcPts val="0"/>
              </a:spcBef>
              <a:spcAft>
                <a:spcPts val="0"/>
              </a:spcAft>
              <a:buNone/>
            </a:pPr>
            <a:r>
              <a:t/>
            </a:r>
            <a:endParaRPr sz="1400" u="sng"/>
          </a:p>
          <a:p>
            <a:pPr indent="-254514" lvl="0" marL="457200" rtl="0" algn="l">
              <a:lnSpc>
                <a:spcPct val="114000"/>
              </a:lnSpc>
              <a:spcBef>
                <a:spcPts val="500"/>
              </a:spcBef>
              <a:spcAft>
                <a:spcPts val="0"/>
              </a:spcAft>
              <a:buSzPts val="2208"/>
              <a:buChar char="•"/>
            </a:pPr>
            <a:r>
              <a:rPr lang="en-US" sz="2208"/>
              <a:t>As an industry that focuses on service, customer satisfaction is always on top of mind for airlines. Unhappy or disengaged customers naturally mean fewer passengers and less revenue. Therefore, it’s important that customers have an excellent experience every time they travel.</a:t>
            </a:r>
            <a:endParaRPr sz="2208"/>
          </a:p>
          <a:p>
            <a:pPr indent="0" lvl="0" marL="0" rtl="0" algn="l">
              <a:lnSpc>
                <a:spcPct val="114000"/>
              </a:lnSpc>
              <a:spcBef>
                <a:spcPts val="500"/>
              </a:spcBef>
              <a:spcAft>
                <a:spcPts val="0"/>
              </a:spcAft>
              <a:buNone/>
            </a:pPr>
            <a:r>
              <a:t/>
            </a:r>
            <a:endParaRPr sz="1508"/>
          </a:p>
          <a:p>
            <a:pPr indent="-254514" lvl="0" marL="457200" rtl="0" algn="l">
              <a:lnSpc>
                <a:spcPct val="114000"/>
              </a:lnSpc>
              <a:spcBef>
                <a:spcPts val="500"/>
              </a:spcBef>
              <a:spcAft>
                <a:spcPts val="0"/>
              </a:spcAft>
              <a:buSzPts val="2208"/>
              <a:buChar char="•"/>
            </a:pPr>
            <a:r>
              <a:rPr lang="en-US" sz="2208"/>
              <a:t>Higher satisfaction increases customer loyalty, resulting in customers who are willing to purchase more of – and spend more for – products and services. Knowing the relationship between customer satisfaction and yield is critical.</a:t>
            </a:r>
            <a:endParaRPr sz="2500"/>
          </a:p>
        </p:txBody>
      </p:sp>
      <p:grpSp>
        <p:nvGrpSpPr>
          <p:cNvPr id="119" name="Google Shape;119;p3"/>
          <p:cNvGrpSpPr/>
          <p:nvPr/>
        </p:nvGrpSpPr>
        <p:grpSpPr>
          <a:xfrm>
            <a:off x="10792211" y="142284"/>
            <a:ext cx="1283675" cy="579247"/>
            <a:chOff x="1921164" y="2816703"/>
            <a:chExt cx="2713832" cy="1224593"/>
          </a:xfrm>
        </p:grpSpPr>
        <p:pic>
          <p:nvPicPr>
            <p:cNvPr id="120" name="Google Shape;120;p3"/>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21" name="Google Shape;121;p3"/>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597f93e45_0_19"/>
          <p:cNvSpPr txBox="1"/>
          <p:nvPr>
            <p:ph type="title"/>
          </p:nvPr>
        </p:nvSpPr>
        <p:spPr>
          <a:xfrm>
            <a:off x="526473" y="365125"/>
            <a:ext cx="11166900" cy="59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BACKGROUND</a:t>
            </a:r>
            <a:endParaRPr/>
          </a:p>
        </p:txBody>
      </p:sp>
      <p:sp>
        <p:nvSpPr>
          <p:cNvPr id="127" name="Google Shape;127;ge597f93e45_0_19"/>
          <p:cNvSpPr txBox="1"/>
          <p:nvPr>
            <p:ph idx="1" type="body"/>
          </p:nvPr>
        </p:nvSpPr>
        <p:spPr>
          <a:xfrm>
            <a:off x="526475" y="1184425"/>
            <a:ext cx="11344500" cy="54831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sz="3000" u="sng"/>
              <a:t>SIMPLIFIED BUSINESS MODEL</a:t>
            </a:r>
            <a:endParaRPr sz="3000" u="sng"/>
          </a:p>
          <a:p>
            <a:pPr indent="0" lvl="0" marL="228600" rtl="0" algn="l">
              <a:lnSpc>
                <a:spcPct val="90000"/>
              </a:lnSpc>
              <a:spcBef>
                <a:spcPts val="0"/>
              </a:spcBef>
              <a:spcAft>
                <a:spcPts val="0"/>
              </a:spcAft>
              <a:buNone/>
            </a:pPr>
            <a:r>
              <a:t/>
            </a:r>
            <a:endParaRPr sz="1500" u="sng"/>
          </a:p>
          <a:p>
            <a:pPr indent="-254514" lvl="0" marL="457200" rtl="0" algn="l">
              <a:lnSpc>
                <a:spcPct val="114000"/>
              </a:lnSpc>
              <a:spcBef>
                <a:spcPts val="500"/>
              </a:spcBef>
              <a:spcAft>
                <a:spcPts val="0"/>
              </a:spcAft>
              <a:buSzPts val="2208"/>
              <a:buChar char="•"/>
            </a:pPr>
            <a:r>
              <a:rPr lang="en-US" sz="2200"/>
              <a:t>Airline revenue mainly comes from passengers’ ticket fees</a:t>
            </a:r>
            <a:endParaRPr sz="2200"/>
          </a:p>
          <a:p>
            <a:pPr indent="-254000" lvl="0" marL="457200" rtl="0" algn="l">
              <a:lnSpc>
                <a:spcPct val="114000"/>
              </a:lnSpc>
              <a:spcBef>
                <a:spcPts val="0"/>
              </a:spcBef>
              <a:spcAft>
                <a:spcPts val="0"/>
              </a:spcAft>
              <a:buSzPts val="2200"/>
              <a:buChar char="•"/>
            </a:pPr>
            <a:r>
              <a:rPr lang="en-US" sz="2200"/>
              <a:t>Cost of flying is influenced by many factors primarily fuel and labor fees</a:t>
            </a:r>
            <a:endParaRPr sz="2200"/>
          </a:p>
          <a:p>
            <a:pPr indent="0" lvl="0" marL="0" rtl="0" algn="l">
              <a:lnSpc>
                <a:spcPct val="114000"/>
              </a:lnSpc>
              <a:spcBef>
                <a:spcPts val="500"/>
              </a:spcBef>
              <a:spcAft>
                <a:spcPts val="0"/>
              </a:spcAft>
              <a:buNone/>
            </a:pPr>
            <a:r>
              <a:t/>
            </a:r>
            <a:endParaRPr sz="1500"/>
          </a:p>
          <a:p>
            <a:pPr indent="0" lvl="0" marL="228600" rtl="0" algn="l">
              <a:lnSpc>
                <a:spcPct val="114000"/>
              </a:lnSpc>
              <a:spcBef>
                <a:spcPts val="500"/>
              </a:spcBef>
              <a:spcAft>
                <a:spcPts val="0"/>
              </a:spcAft>
              <a:buNone/>
            </a:pPr>
            <a:r>
              <a:rPr b="1" lang="en-US" sz="2400"/>
              <a:t>EXAMPLE: JKT-DPS, One-way flight, National Full-Service Carrier on 01AUG21 </a:t>
            </a:r>
            <a:r>
              <a:rPr lang="en-US" sz="1500"/>
              <a:t>(Google Flight)</a:t>
            </a:r>
            <a:endParaRPr b="1" sz="2200"/>
          </a:p>
          <a:p>
            <a:pPr indent="-254000" lvl="0" marL="457200" rtl="0" algn="l">
              <a:lnSpc>
                <a:spcPct val="114000"/>
              </a:lnSpc>
              <a:spcBef>
                <a:spcPts val="500"/>
              </a:spcBef>
              <a:spcAft>
                <a:spcPts val="0"/>
              </a:spcAft>
              <a:buSzPts val="2200"/>
              <a:buChar char="•"/>
            </a:pPr>
            <a:r>
              <a:rPr lang="en-US" sz="2200"/>
              <a:t>Business-class fare = 5.224.300 IDR; Economy-class fare = 1.321.600 IDR </a:t>
            </a:r>
            <a:endParaRPr sz="1700"/>
          </a:p>
          <a:p>
            <a:pPr indent="-254000" lvl="0" marL="457200" rtl="0" algn="l">
              <a:lnSpc>
                <a:spcPct val="114000"/>
              </a:lnSpc>
              <a:spcBef>
                <a:spcPts val="0"/>
              </a:spcBef>
              <a:spcAft>
                <a:spcPts val="0"/>
              </a:spcAft>
              <a:buSzPts val="2200"/>
              <a:buChar char="•"/>
            </a:pPr>
            <a:r>
              <a:rPr lang="en-US" sz="2200"/>
              <a:t>Aircraft: Boeing 737 with a capacity of 12 on Business and 150 on Economy</a:t>
            </a:r>
            <a:endParaRPr sz="2200"/>
          </a:p>
          <a:p>
            <a:pPr indent="-254000" lvl="0" marL="457200" rtl="0" algn="l">
              <a:lnSpc>
                <a:spcPct val="114000"/>
              </a:lnSpc>
              <a:spcBef>
                <a:spcPts val="0"/>
              </a:spcBef>
              <a:spcAft>
                <a:spcPts val="0"/>
              </a:spcAft>
              <a:buSzPts val="2200"/>
              <a:buChar char="•"/>
            </a:pPr>
            <a:r>
              <a:rPr lang="en-US" sz="2200"/>
              <a:t>Revenue at full load </a:t>
            </a:r>
            <a:r>
              <a:rPr lang="en-US" sz="2400">
                <a:solidFill>
                  <a:srgbClr val="202124"/>
                </a:solidFill>
                <a:highlight>
                  <a:srgbClr val="FFFFFF"/>
                </a:highlight>
                <a:latin typeface="Arial"/>
                <a:ea typeface="Arial"/>
                <a:cs typeface="Arial"/>
                <a:sym typeface="Arial"/>
              </a:rPr>
              <a:t>≈</a:t>
            </a:r>
            <a:r>
              <a:rPr lang="en-US" sz="2200"/>
              <a:t> 260 million IDR*, while Total Cost per flight </a:t>
            </a:r>
            <a:r>
              <a:rPr lang="en-US" sz="2400">
                <a:solidFill>
                  <a:srgbClr val="202124"/>
                </a:solidFill>
                <a:highlight>
                  <a:srgbClr val="FFFFFF"/>
                </a:highlight>
                <a:latin typeface="Arial"/>
                <a:ea typeface="Arial"/>
                <a:cs typeface="Arial"/>
                <a:sym typeface="Arial"/>
              </a:rPr>
              <a:t>≈</a:t>
            </a:r>
            <a:r>
              <a:rPr lang="en-US" sz="2200"/>
              <a:t> 165 million IDR*</a:t>
            </a:r>
            <a:endParaRPr sz="2200"/>
          </a:p>
          <a:p>
            <a:pPr indent="-254000" lvl="0" marL="457200" rtl="0" algn="l">
              <a:lnSpc>
                <a:spcPct val="114000"/>
              </a:lnSpc>
              <a:spcBef>
                <a:spcPts val="0"/>
              </a:spcBef>
              <a:spcAft>
                <a:spcPts val="0"/>
              </a:spcAft>
              <a:buSzPts val="2200"/>
              <a:buChar char="•"/>
            </a:pPr>
            <a:r>
              <a:rPr lang="en-US" sz="2200"/>
              <a:t>Needs 90 to 126 passengers just to break even</a:t>
            </a:r>
            <a:endParaRPr sz="2200"/>
          </a:p>
          <a:p>
            <a:pPr indent="-254000" lvl="0" marL="457200" rtl="0" algn="l">
              <a:lnSpc>
                <a:spcPct val="114000"/>
              </a:lnSpc>
              <a:spcBef>
                <a:spcPts val="0"/>
              </a:spcBef>
              <a:spcAft>
                <a:spcPts val="0"/>
              </a:spcAft>
              <a:buSzPts val="2200"/>
              <a:buChar char="•"/>
            </a:pPr>
            <a:r>
              <a:rPr lang="en-US" sz="2200"/>
              <a:t>In the same route, Low Cost Carriers put significantly lower fares. </a:t>
            </a:r>
            <a:endParaRPr sz="2200"/>
          </a:p>
          <a:p>
            <a:pPr indent="-254000" lvl="0" marL="457200" rtl="0" algn="l">
              <a:lnSpc>
                <a:spcPct val="114000"/>
              </a:lnSpc>
              <a:spcBef>
                <a:spcPts val="0"/>
              </a:spcBef>
              <a:spcAft>
                <a:spcPts val="0"/>
              </a:spcAft>
              <a:buSzPts val="2200"/>
              <a:buChar char="•"/>
            </a:pPr>
            <a:r>
              <a:rPr lang="en-US" sz="2200"/>
              <a:t>If we are talking about fares alone, full service carriers would’ve gone bankrupt long ago</a:t>
            </a:r>
            <a:endParaRPr sz="2200"/>
          </a:p>
          <a:p>
            <a:pPr indent="-254000" lvl="0" marL="457200" rtl="0" algn="l">
              <a:lnSpc>
                <a:spcPct val="114000"/>
              </a:lnSpc>
              <a:spcBef>
                <a:spcPts val="0"/>
              </a:spcBef>
              <a:spcAft>
                <a:spcPts val="0"/>
              </a:spcAft>
              <a:buSzPts val="2200"/>
              <a:buChar char="•"/>
            </a:pPr>
            <a:r>
              <a:rPr lang="en-US" sz="2200"/>
              <a:t>The cutting edge: </a:t>
            </a:r>
            <a:r>
              <a:rPr lang="en-US" sz="2200" u="sng"/>
              <a:t>passenger comfort and satisfaction</a:t>
            </a:r>
            <a:r>
              <a:rPr lang="en-US" sz="2200"/>
              <a:t> (especially true for Full Service Carrier)</a:t>
            </a:r>
            <a:endParaRPr sz="1200"/>
          </a:p>
          <a:p>
            <a:pPr indent="0" lvl="0" marL="7772400" rtl="0" algn="l">
              <a:lnSpc>
                <a:spcPct val="114000"/>
              </a:lnSpc>
              <a:spcBef>
                <a:spcPts val="500"/>
              </a:spcBef>
              <a:spcAft>
                <a:spcPts val="0"/>
              </a:spcAft>
              <a:buNone/>
            </a:pPr>
            <a:r>
              <a:rPr lang="en-US" sz="1300"/>
              <a:t>*Conservative estimates from different sources</a:t>
            </a:r>
            <a:endParaRPr sz="1300"/>
          </a:p>
        </p:txBody>
      </p:sp>
      <p:grpSp>
        <p:nvGrpSpPr>
          <p:cNvPr id="128" name="Google Shape;128;ge597f93e45_0_19"/>
          <p:cNvGrpSpPr/>
          <p:nvPr/>
        </p:nvGrpSpPr>
        <p:grpSpPr>
          <a:xfrm>
            <a:off x="10792188" y="142251"/>
            <a:ext cx="1283643" cy="579233"/>
            <a:chOff x="1921164" y="2816703"/>
            <a:chExt cx="2713832" cy="1224595"/>
          </a:xfrm>
        </p:grpSpPr>
        <p:pic>
          <p:nvPicPr>
            <p:cNvPr id="129" name="Google Shape;129;ge597f93e45_0_19"/>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30" name="Google Shape;130;ge597f93e45_0_19"/>
            <p:cNvPicPr preferRelativeResize="0"/>
            <p:nvPr/>
          </p:nvPicPr>
          <p:blipFill rotWithShape="1">
            <a:blip r:embed="rId4">
              <a:alphaModFix/>
            </a:blip>
            <a:srcRect b="0" l="0" r="0" t="0"/>
            <a:stretch/>
          </p:blipFill>
          <p:spPr>
            <a:xfrm>
              <a:off x="1921164" y="2816703"/>
              <a:ext cx="1225549" cy="122459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512623" y="282500"/>
            <a:ext cx="11166900" cy="59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GOALS</a:t>
            </a:r>
            <a:endParaRPr/>
          </a:p>
        </p:txBody>
      </p:sp>
      <p:grpSp>
        <p:nvGrpSpPr>
          <p:cNvPr id="136" name="Google Shape;136;p4"/>
          <p:cNvGrpSpPr/>
          <p:nvPr/>
        </p:nvGrpSpPr>
        <p:grpSpPr>
          <a:xfrm>
            <a:off x="527275" y="1427019"/>
            <a:ext cx="11343731" cy="4373293"/>
            <a:chOff x="813" y="471054"/>
            <a:chExt cx="11343731" cy="3629891"/>
          </a:xfrm>
        </p:grpSpPr>
        <p:sp>
          <p:nvSpPr>
            <p:cNvPr id="137" name="Google Shape;137;p4"/>
            <p:cNvSpPr/>
            <p:nvPr/>
          </p:nvSpPr>
          <p:spPr>
            <a:xfrm>
              <a:off x="813" y="471054"/>
              <a:ext cx="2558373" cy="20811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813" y="471054"/>
              <a:ext cx="2558373" cy="2081181"/>
            </a:xfrm>
            <a:prstGeom prst="rect">
              <a:avLst/>
            </a:prstGeom>
            <a:noFill/>
            <a:ln>
              <a:noFill/>
            </a:ln>
          </p:spPr>
          <p:txBody>
            <a:bodyPr anchorCtr="0" anchor="ctr" bIns="81275" lIns="227575" spcFirstLastPara="1" rIns="227575" wrap="square" tIns="81275">
              <a:noAutofit/>
            </a:bodyPr>
            <a:lstStyle/>
            <a:p>
              <a:pPr indent="0" lvl="0" marL="0" marR="0" rtl="0" algn="r">
                <a:lnSpc>
                  <a:spcPct val="114000"/>
                </a:lnSpc>
                <a:spcBef>
                  <a:spcPts val="0"/>
                </a:spcBef>
                <a:spcAft>
                  <a:spcPts val="0"/>
                </a:spcAft>
                <a:buClr>
                  <a:schemeClr val="dk1"/>
                </a:buClr>
                <a:buSzPts val="3200"/>
                <a:buFont typeface="Calibri"/>
                <a:buNone/>
              </a:pPr>
              <a:r>
                <a:rPr b="0" i="0" lang="en-US" sz="3200" u="sng" cap="none" strike="noStrike">
                  <a:solidFill>
                    <a:schemeClr val="dk1"/>
                  </a:solidFill>
                  <a:latin typeface="Calibri"/>
                  <a:ea typeface="Calibri"/>
                  <a:cs typeface="Calibri"/>
                  <a:sym typeface="Calibri"/>
                </a:rPr>
                <a:t>BUSINESS GOAL</a:t>
              </a:r>
              <a:endParaRPr/>
            </a:p>
          </p:txBody>
        </p:sp>
        <p:sp>
          <p:nvSpPr>
            <p:cNvPr id="139" name="Google Shape;139;p4"/>
            <p:cNvSpPr/>
            <p:nvPr/>
          </p:nvSpPr>
          <p:spPr>
            <a:xfrm>
              <a:off x="2559187" y="546395"/>
              <a:ext cx="547397" cy="1930500"/>
            </a:xfrm>
            <a:prstGeom prst="leftBrace">
              <a:avLst>
                <a:gd fmla="val 35000" name="adj1"/>
                <a:gd fmla="val 50000" name="adj2"/>
              </a:avLst>
            </a:prstGeom>
            <a:noFill/>
            <a:ln cap="flat" cmpd="sng" w="12700">
              <a:solidFill>
                <a:srgbClr val="CA97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325544" y="546395"/>
              <a:ext cx="8018889" cy="1930500"/>
            </a:xfrm>
            <a:prstGeom prst="rect">
              <a:avLst/>
            </a:prstGeom>
            <a:solidFill>
              <a:schemeClr val="lt1"/>
            </a:solidFill>
            <a:ln cap="flat" cmpd="sng" w="12700">
              <a:solidFill>
                <a:srgbClr val="E6AD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3325544" y="546395"/>
              <a:ext cx="8019000" cy="1930500"/>
            </a:xfrm>
            <a:prstGeom prst="rect">
              <a:avLst/>
            </a:prstGeom>
            <a:noFill/>
            <a:ln>
              <a:noFill/>
            </a:ln>
          </p:spPr>
          <p:txBody>
            <a:bodyPr anchorCtr="0" anchor="ctr" bIns="91425" lIns="91425" spcFirstLastPara="1" rIns="91425" wrap="square" tIns="914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Discovering which aspects of the Airline’s provided service that need to be emphasized in order to gain the highest customer satisfaction.</a:t>
              </a:r>
              <a:endParaRPr>
                <a:solidFill>
                  <a:schemeClr val="dk1"/>
                </a:solidFill>
              </a:endParaRPr>
            </a:p>
            <a:p>
              <a:pPr indent="-228600" lvl="1" marL="228600" marR="0" rtl="0" algn="l">
                <a:lnSpc>
                  <a:spcPct val="90000"/>
                </a:lnSpc>
                <a:spcBef>
                  <a:spcPts val="36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With this information, the Airline can allocate their resources better in th</a:t>
              </a:r>
              <a:r>
                <a:rPr lang="en-US" sz="2400">
                  <a:solidFill>
                    <a:schemeClr val="dk1"/>
                  </a:solidFill>
                  <a:latin typeface="Calibri"/>
                  <a:ea typeface="Calibri"/>
                  <a:cs typeface="Calibri"/>
                  <a:sym typeface="Calibri"/>
                </a:rPr>
                <a:t>ose</a:t>
              </a:r>
              <a:r>
                <a:rPr b="0" i="0" lang="en-US" sz="2400" u="none" cap="none" strike="noStrike">
                  <a:solidFill>
                    <a:schemeClr val="dk1"/>
                  </a:solidFill>
                  <a:latin typeface="Calibri"/>
                  <a:ea typeface="Calibri"/>
                  <a:cs typeface="Calibri"/>
                  <a:sym typeface="Calibri"/>
                </a:rPr>
                <a:t> aspects to maximize passengers’ satisfaction</a:t>
              </a:r>
              <a:r>
                <a:rPr lang="en-US" sz="2400">
                  <a:solidFill>
                    <a:schemeClr val="dk1"/>
                  </a:solidFill>
                  <a:latin typeface="Calibri"/>
                  <a:ea typeface="Calibri"/>
                  <a:cs typeface="Calibri"/>
                  <a:sym typeface="Calibri"/>
                </a:rPr>
                <a:t>.</a:t>
              </a:r>
              <a:endParaRPr>
                <a:solidFill>
                  <a:schemeClr val="dk1"/>
                </a:solidFill>
              </a:endParaRPr>
            </a:p>
          </p:txBody>
        </p:sp>
        <p:sp>
          <p:nvSpPr>
            <p:cNvPr id="142" name="Google Shape;142;p4"/>
            <p:cNvSpPr/>
            <p:nvPr/>
          </p:nvSpPr>
          <p:spPr>
            <a:xfrm>
              <a:off x="813" y="2786236"/>
              <a:ext cx="2537474" cy="1314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813" y="2786236"/>
              <a:ext cx="2537474" cy="1314709"/>
            </a:xfrm>
            <a:prstGeom prst="rect">
              <a:avLst/>
            </a:prstGeom>
            <a:noFill/>
            <a:ln>
              <a:noFill/>
            </a:ln>
          </p:spPr>
          <p:txBody>
            <a:bodyPr anchorCtr="0" anchor="t" bIns="81275" lIns="227575" spcFirstLastPara="1" rIns="227575" wrap="square" tIns="81275">
              <a:noAutofit/>
            </a:bodyPr>
            <a:lstStyle/>
            <a:p>
              <a:pPr indent="0" lvl="0" marL="0" marR="0" rtl="0" algn="r">
                <a:lnSpc>
                  <a:spcPct val="114000"/>
                </a:lnSpc>
                <a:spcBef>
                  <a:spcPts val="0"/>
                </a:spcBef>
                <a:spcAft>
                  <a:spcPts val="0"/>
                </a:spcAft>
                <a:buClr>
                  <a:schemeClr val="dk1"/>
                </a:buClr>
                <a:buSzPts val="3200"/>
                <a:buFont typeface="Calibri"/>
                <a:buNone/>
              </a:pPr>
              <a:r>
                <a:rPr b="0" i="0" lang="en-US" sz="3200" u="sng" cap="none" strike="noStrike">
                  <a:solidFill>
                    <a:schemeClr val="dk1"/>
                  </a:solidFill>
                  <a:latin typeface="Calibri"/>
                  <a:ea typeface="Calibri"/>
                  <a:cs typeface="Calibri"/>
                  <a:sym typeface="Calibri"/>
                </a:rPr>
                <a:t>PREDICTION GOAL</a:t>
              </a:r>
              <a:endParaRPr/>
            </a:p>
          </p:txBody>
        </p:sp>
        <p:sp>
          <p:nvSpPr>
            <p:cNvPr id="144" name="Google Shape;144;p4"/>
            <p:cNvSpPr/>
            <p:nvPr/>
          </p:nvSpPr>
          <p:spPr>
            <a:xfrm>
              <a:off x="2538288" y="2800090"/>
              <a:ext cx="523573" cy="1287000"/>
            </a:xfrm>
            <a:prstGeom prst="leftBrace">
              <a:avLst>
                <a:gd fmla="val 35000" name="adj1"/>
                <a:gd fmla="val 50000" name="adj2"/>
              </a:avLst>
            </a:prstGeom>
            <a:noFill/>
            <a:ln cap="flat" cmpd="sng" w="12700">
              <a:solidFill>
                <a:srgbClr val="CA97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257892" y="2800090"/>
              <a:ext cx="8074766" cy="1287000"/>
            </a:xfrm>
            <a:prstGeom prst="rect">
              <a:avLst/>
            </a:prstGeom>
            <a:solidFill>
              <a:schemeClr val="lt1"/>
            </a:solidFill>
            <a:ln cap="flat" cmpd="sng" w="12700">
              <a:solidFill>
                <a:srgbClr val="E6AD0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3257892" y="2800090"/>
              <a:ext cx="8074800" cy="1287000"/>
            </a:xfrm>
            <a:prstGeom prst="rect">
              <a:avLst/>
            </a:prstGeom>
            <a:noFill/>
            <a:ln>
              <a:noFill/>
            </a:ln>
          </p:spPr>
          <p:txBody>
            <a:bodyPr anchorCtr="0" anchor="ctr" bIns="91425" lIns="91425" spcFirstLastPara="1" rIns="91425" wrap="square" tIns="914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Predicting whether future customers would be satisfied with the Airline’s service given the details of the other parameters values with </a:t>
              </a:r>
              <a:r>
                <a:rPr lang="en-US" sz="2400">
                  <a:solidFill>
                    <a:schemeClr val="dk1"/>
                  </a:solidFill>
                  <a:latin typeface="Calibri"/>
                  <a:ea typeface="Calibri"/>
                  <a:cs typeface="Calibri"/>
                  <a:sym typeface="Calibri"/>
                </a:rPr>
                <a:t>Supervised Machine Learning (Classification)</a:t>
              </a:r>
              <a:endParaRPr sz="2400">
                <a:solidFill>
                  <a:schemeClr val="dk1"/>
                </a:solidFill>
                <a:latin typeface="Calibri"/>
                <a:ea typeface="Calibri"/>
                <a:cs typeface="Calibri"/>
                <a:sym typeface="Calibri"/>
              </a:endParaRPr>
            </a:p>
          </p:txBody>
        </p:sp>
      </p:grpSp>
      <p:grpSp>
        <p:nvGrpSpPr>
          <p:cNvPr id="147" name="Google Shape;147;p4"/>
          <p:cNvGrpSpPr/>
          <p:nvPr/>
        </p:nvGrpSpPr>
        <p:grpSpPr>
          <a:xfrm>
            <a:off x="10792211" y="142284"/>
            <a:ext cx="1283675" cy="579247"/>
            <a:chOff x="1921164" y="2816703"/>
            <a:chExt cx="2713832" cy="1224593"/>
          </a:xfrm>
        </p:grpSpPr>
        <p:pic>
          <p:nvPicPr>
            <p:cNvPr id="148" name="Google Shape;148;p4"/>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49" name="Google Shape;149;p4"/>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DATA UNDERSTANDING</a:t>
            </a:r>
            <a:endParaRPr/>
          </a:p>
        </p:txBody>
      </p:sp>
      <p:sp>
        <p:nvSpPr>
          <p:cNvPr id="155" name="Google Shape;155;p5"/>
          <p:cNvSpPr txBox="1"/>
          <p:nvPr>
            <p:ph idx="1" type="body"/>
          </p:nvPr>
        </p:nvSpPr>
        <p:spPr>
          <a:xfrm>
            <a:off x="526473" y="1163781"/>
            <a:ext cx="11166900" cy="552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t>ABOUT</a:t>
            </a:r>
            <a:endParaRPr/>
          </a:p>
          <a:p>
            <a:pPr indent="0" lvl="0" marL="0" rtl="0" algn="l">
              <a:lnSpc>
                <a:spcPct val="90000"/>
              </a:lnSpc>
              <a:spcBef>
                <a:spcPts val="1000"/>
              </a:spcBef>
              <a:spcAft>
                <a:spcPts val="0"/>
              </a:spcAft>
              <a:buClr>
                <a:schemeClr val="dk1"/>
              </a:buClr>
              <a:buSzPts val="2800"/>
              <a:buNone/>
            </a:pPr>
            <a:r>
              <a:t/>
            </a:r>
            <a:endParaRPr u="sng"/>
          </a:p>
          <a:p>
            <a:pPr indent="-50800" lvl="0" marL="228600" rtl="0" algn="l">
              <a:lnSpc>
                <a:spcPct val="90000"/>
              </a:lnSpc>
              <a:spcBef>
                <a:spcPts val="1000"/>
              </a:spcBef>
              <a:spcAft>
                <a:spcPts val="0"/>
              </a:spcAft>
              <a:buClr>
                <a:schemeClr val="dk1"/>
              </a:buClr>
              <a:buSzPts val="2800"/>
              <a:buNone/>
            </a:pPr>
            <a:r>
              <a:t/>
            </a:r>
            <a:endParaRPr u="sng"/>
          </a:p>
          <a:p>
            <a:pPr indent="-50800" lvl="0" marL="228600" rtl="0" algn="l">
              <a:lnSpc>
                <a:spcPct val="90000"/>
              </a:lnSpc>
              <a:spcBef>
                <a:spcPts val="1000"/>
              </a:spcBef>
              <a:spcAft>
                <a:spcPts val="0"/>
              </a:spcAft>
              <a:buClr>
                <a:schemeClr val="dk1"/>
              </a:buClr>
              <a:buSzPts val="2800"/>
              <a:buNone/>
            </a:pPr>
            <a:r>
              <a:t/>
            </a:r>
            <a:endParaRPr u="sng"/>
          </a:p>
          <a:p>
            <a:pPr indent="-50800" lvl="0" marL="22860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p:txBody>
      </p:sp>
      <p:grpSp>
        <p:nvGrpSpPr>
          <p:cNvPr id="156" name="Google Shape;156;p5"/>
          <p:cNvGrpSpPr/>
          <p:nvPr/>
        </p:nvGrpSpPr>
        <p:grpSpPr>
          <a:xfrm>
            <a:off x="10792211" y="142284"/>
            <a:ext cx="1283675" cy="579247"/>
            <a:chOff x="1921164" y="2816703"/>
            <a:chExt cx="2713832" cy="1224593"/>
          </a:xfrm>
        </p:grpSpPr>
        <p:pic>
          <p:nvPicPr>
            <p:cNvPr id="157" name="Google Shape;157;p5"/>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58" name="Google Shape;158;p5"/>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graphicFrame>
        <p:nvGraphicFramePr>
          <p:cNvPr id="159" name="Google Shape;159;p5"/>
          <p:cNvGraphicFramePr/>
          <p:nvPr/>
        </p:nvGraphicFramePr>
        <p:xfrm>
          <a:off x="749911" y="1764913"/>
          <a:ext cx="3000000" cy="3000000"/>
        </p:xfrm>
        <a:graphic>
          <a:graphicData uri="http://schemas.openxmlformats.org/drawingml/2006/table">
            <a:tbl>
              <a:tblPr bandRow="1">
                <a:noFill/>
                <a:tableStyleId>{9481EBA9-0DAF-48F1-A7A6-DF0B0AE0F374}</a:tableStyleId>
              </a:tblPr>
              <a:tblGrid>
                <a:gridCol w="1350850"/>
                <a:gridCol w="5098325"/>
              </a:tblGrid>
              <a:tr h="931075">
                <a:tc>
                  <a:txBody>
                    <a:bodyPr/>
                    <a:lstStyle/>
                    <a:p>
                      <a:pPr indent="0" lvl="0" marL="0" marR="0" rtl="0" algn="l">
                        <a:spcBef>
                          <a:spcPts val="0"/>
                        </a:spcBef>
                        <a:spcAft>
                          <a:spcPts val="0"/>
                        </a:spcAft>
                        <a:buNone/>
                      </a:pPr>
                      <a:r>
                        <a:rPr b="0" lang="en-US" sz="2200" u="none" cap="none" strike="noStrike"/>
                        <a:t>Dataset source</a:t>
                      </a:r>
                      <a:endParaRPr sz="2200"/>
                    </a:p>
                  </a:txBody>
                  <a:tcPr marT="45725" marB="45725" marR="91450" marL="91450" anchor="ctr"/>
                </a:tc>
                <a:tc>
                  <a:txBody>
                    <a:bodyPr/>
                    <a:lstStyle/>
                    <a:p>
                      <a:pPr indent="0" lvl="0" marL="0" marR="0" rtl="0" algn="l">
                        <a:spcBef>
                          <a:spcPts val="0"/>
                        </a:spcBef>
                        <a:spcAft>
                          <a:spcPts val="0"/>
                        </a:spcAft>
                        <a:buNone/>
                      </a:pPr>
                      <a:r>
                        <a:rPr b="0" lang="en-US" sz="2200"/>
                        <a:t>https://www.kaggle.com/sjleshrac/airlines-customer-satisfaction</a:t>
                      </a:r>
                      <a:endParaRPr sz="2200"/>
                    </a:p>
                  </a:txBody>
                  <a:tcPr marT="45725" marB="45725" marR="91450" marL="91450" anchor="ctr"/>
                </a:tc>
              </a:tr>
              <a:tr h="931075">
                <a:tc>
                  <a:txBody>
                    <a:bodyPr/>
                    <a:lstStyle/>
                    <a:p>
                      <a:pPr indent="0" lvl="0" marL="0" marR="0" rtl="0" algn="l">
                        <a:spcBef>
                          <a:spcPts val="0"/>
                        </a:spcBef>
                        <a:spcAft>
                          <a:spcPts val="0"/>
                        </a:spcAft>
                        <a:buNone/>
                      </a:pPr>
                      <a:r>
                        <a:rPr lang="en-US" sz="2200"/>
                        <a:t>Airline</a:t>
                      </a:r>
                      <a:endParaRPr b="0" sz="2200" u="none" cap="none" strike="noStrike"/>
                    </a:p>
                  </a:txBody>
                  <a:tcPr marT="45725" marB="45725" marR="91450" marL="91450" anchor="ctr"/>
                </a:tc>
                <a:tc>
                  <a:txBody>
                    <a:bodyPr/>
                    <a:lstStyle/>
                    <a:p>
                      <a:pPr indent="0" lvl="0" marL="0" marR="0" rtl="0" algn="l">
                        <a:spcBef>
                          <a:spcPts val="0"/>
                        </a:spcBef>
                        <a:spcAft>
                          <a:spcPts val="0"/>
                        </a:spcAft>
                        <a:buNone/>
                      </a:pPr>
                      <a:r>
                        <a:rPr lang="en-US" sz="2200"/>
                        <a:t>Anonymous (masked as Invistico Airline)</a:t>
                      </a:r>
                      <a:endParaRPr b="0" sz="2200"/>
                    </a:p>
                  </a:txBody>
                  <a:tcPr marT="45725" marB="45725" marR="91450" marL="91450" anchor="ctr"/>
                </a:tc>
              </a:tr>
              <a:tr h="931075">
                <a:tc>
                  <a:txBody>
                    <a:bodyPr/>
                    <a:lstStyle/>
                    <a:p>
                      <a:pPr indent="0" lvl="0" marL="0" marR="0" rtl="0" algn="l">
                        <a:spcBef>
                          <a:spcPts val="0"/>
                        </a:spcBef>
                        <a:spcAft>
                          <a:spcPts val="0"/>
                        </a:spcAft>
                        <a:buNone/>
                      </a:pPr>
                      <a:r>
                        <a:rPr lang="en-US" sz="2200"/>
                        <a:t>Data size</a:t>
                      </a:r>
                      <a:endParaRPr sz="2200"/>
                    </a:p>
                  </a:txBody>
                  <a:tcPr marT="45725" marB="45725" marR="91450" marL="91450" anchor="ctr"/>
                </a:tc>
                <a:tc>
                  <a:txBody>
                    <a:bodyPr/>
                    <a:lstStyle/>
                    <a:p>
                      <a:pPr indent="0" lvl="0" marL="0" marR="0" rtl="0" algn="l">
                        <a:spcBef>
                          <a:spcPts val="0"/>
                        </a:spcBef>
                        <a:spcAft>
                          <a:spcPts val="0"/>
                        </a:spcAft>
                        <a:buNone/>
                      </a:pPr>
                      <a:r>
                        <a:rPr lang="en-US" sz="2200"/>
                        <a:t>189k entries</a:t>
                      </a:r>
                      <a:endParaRPr sz="2200"/>
                    </a:p>
                    <a:p>
                      <a:pPr indent="0" lvl="0" marL="0" marR="0" rtl="0" algn="l">
                        <a:spcBef>
                          <a:spcPts val="0"/>
                        </a:spcBef>
                        <a:spcAft>
                          <a:spcPts val="0"/>
                        </a:spcAft>
                        <a:buNone/>
                      </a:pPr>
                      <a:r>
                        <a:rPr lang="en-US" sz="2200"/>
                        <a:t>Plan = 20% training and 80% test</a:t>
                      </a:r>
                      <a:endParaRPr sz="2200"/>
                    </a:p>
                  </a:txBody>
                  <a:tcPr marT="45725" marB="45725" marR="91450" marL="91450" anchor="ctr"/>
                </a:tc>
              </a:tr>
              <a:tr h="1097275">
                <a:tc>
                  <a:txBody>
                    <a:bodyPr/>
                    <a:lstStyle/>
                    <a:p>
                      <a:pPr indent="0" lvl="0" marL="0" marR="0" rtl="0" algn="l">
                        <a:spcBef>
                          <a:spcPts val="0"/>
                        </a:spcBef>
                        <a:spcAft>
                          <a:spcPts val="0"/>
                        </a:spcAft>
                        <a:buNone/>
                      </a:pPr>
                      <a:r>
                        <a:rPr lang="en-US" sz="2200"/>
                        <a:t>No. of columns</a:t>
                      </a:r>
                      <a:endParaRPr sz="2200"/>
                    </a:p>
                  </a:txBody>
                  <a:tcPr marT="45725" marB="45725" marR="91450" marL="91450" anchor="ctr"/>
                </a:tc>
                <a:tc>
                  <a:txBody>
                    <a:bodyPr/>
                    <a:lstStyle/>
                    <a:p>
                      <a:pPr indent="0" lvl="0" marL="0" marR="0" rtl="0" algn="l">
                        <a:spcBef>
                          <a:spcPts val="0"/>
                        </a:spcBef>
                        <a:spcAft>
                          <a:spcPts val="0"/>
                        </a:spcAft>
                        <a:buNone/>
                      </a:pPr>
                      <a:r>
                        <a:rPr lang="en-US" sz="2200"/>
                        <a:t>23</a:t>
                      </a:r>
                      <a:endParaRPr sz="2200"/>
                    </a:p>
                    <a:p>
                      <a:pPr indent="0" lvl="0" marL="0" marR="0" rtl="0" algn="l">
                        <a:spcBef>
                          <a:spcPts val="0"/>
                        </a:spcBef>
                        <a:spcAft>
                          <a:spcPts val="0"/>
                        </a:spcAft>
                        <a:buNone/>
                      </a:pPr>
                      <a:r>
                        <a:rPr lang="en-US" sz="2200"/>
                        <a:t>5 categorical</a:t>
                      </a:r>
                      <a:endParaRPr sz="2200"/>
                    </a:p>
                    <a:p>
                      <a:pPr indent="0" lvl="0" marL="0" marR="0" rtl="0" algn="l">
                        <a:spcBef>
                          <a:spcPts val="0"/>
                        </a:spcBef>
                        <a:spcAft>
                          <a:spcPts val="0"/>
                        </a:spcAft>
                        <a:buNone/>
                      </a:pPr>
                      <a:r>
                        <a:rPr lang="en-US" sz="2200"/>
                        <a:t>18 numerical</a:t>
                      </a:r>
                      <a:endParaRPr sz="2200"/>
                    </a:p>
                  </a:txBody>
                  <a:tcPr marT="45725" marB="45725" marR="91450" marL="91450" anchor="ctr"/>
                </a:tc>
              </a:tr>
            </a:tbl>
          </a:graphicData>
        </a:graphic>
      </p:graphicFrame>
      <p:pic>
        <p:nvPicPr>
          <p:cNvPr id="160" name="Google Shape;160;p5"/>
          <p:cNvPicPr preferRelativeResize="0"/>
          <p:nvPr/>
        </p:nvPicPr>
        <p:blipFill>
          <a:blip r:embed="rId5">
            <a:alphaModFix/>
          </a:blip>
          <a:stretch>
            <a:fillRect/>
          </a:stretch>
        </p:blipFill>
        <p:spPr>
          <a:xfrm>
            <a:off x="7323000" y="1208337"/>
            <a:ext cx="4582450" cy="54314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DATA UNDERSTANDING</a:t>
            </a:r>
            <a:endParaRPr/>
          </a:p>
        </p:txBody>
      </p:sp>
      <p:sp>
        <p:nvSpPr>
          <p:cNvPr id="166" name="Google Shape;166;p6"/>
          <p:cNvSpPr txBox="1"/>
          <p:nvPr>
            <p:ph idx="1" type="body"/>
          </p:nvPr>
        </p:nvSpPr>
        <p:spPr>
          <a:xfrm>
            <a:off x="526473" y="1184564"/>
            <a:ext cx="11166900" cy="53340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chemeClr val="dk1"/>
              </a:buClr>
              <a:buSzPts val="3000"/>
              <a:buChar char="•"/>
            </a:pPr>
            <a:r>
              <a:rPr lang="en-US" sz="3000" u="sng"/>
              <a:t>DESCRIPTION (part 1)</a:t>
            </a:r>
            <a:endParaRPr sz="3000"/>
          </a:p>
          <a:p>
            <a:pPr indent="0" lvl="0" marL="0" rtl="0" algn="l">
              <a:lnSpc>
                <a:spcPct val="90000"/>
              </a:lnSpc>
              <a:spcBef>
                <a:spcPts val="1000"/>
              </a:spcBef>
              <a:spcAft>
                <a:spcPts val="0"/>
              </a:spcAft>
              <a:buClr>
                <a:schemeClr val="dk1"/>
              </a:buClr>
              <a:buSzPts val="3200"/>
              <a:buNone/>
            </a:pPr>
            <a:r>
              <a:t/>
            </a:r>
            <a:endParaRPr sz="3200" u="sng"/>
          </a:p>
        </p:txBody>
      </p:sp>
      <p:grpSp>
        <p:nvGrpSpPr>
          <p:cNvPr id="167" name="Google Shape;167;p6"/>
          <p:cNvGrpSpPr/>
          <p:nvPr/>
        </p:nvGrpSpPr>
        <p:grpSpPr>
          <a:xfrm>
            <a:off x="10792211" y="142284"/>
            <a:ext cx="1283675" cy="579247"/>
            <a:chOff x="1921164" y="2816703"/>
            <a:chExt cx="2713832" cy="1224593"/>
          </a:xfrm>
        </p:grpSpPr>
        <p:pic>
          <p:nvPicPr>
            <p:cNvPr id="168" name="Google Shape;168;p6"/>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69" name="Google Shape;169;p6"/>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graphicFrame>
        <p:nvGraphicFramePr>
          <p:cNvPr id="170" name="Google Shape;170;p6"/>
          <p:cNvGraphicFramePr/>
          <p:nvPr/>
        </p:nvGraphicFramePr>
        <p:xfrm>
          <a:off x="785091" y="1841884"/>
          <a:ext cx="3000000" cy="3000000"/>
        </p:xfrm>
        <a:graphic>
          <a:graphicData uri="http://schemas.openxmlformats.org/drawingml/2006/table">
            <a:tbl>
              <a:tblPr bandRow="1" firstRow="1">
                <a:noFill/>
                <a:tableStyleId>{9481EBA9-0DAF-48F1-A7A6-DF0B0AE0F374}</a:tableStyleId>
              </a:tblPr>
              <a:tblGrid>
                <a:gridCol w="2216525"/>
                <a:gridCol w="1649900"/>
                <a:gridCol w="7041725"/>
              </a:tblGrid>
              <a:tr h="370850">
                <a:tc>
                  <a:txBody>
                    <a:bodyPr/>
                    <a:lstStyle/>
                    <a:p>
                      <a:pPr indent="0" lvl="0" marL="0" marR="0" rtl="0" algn="l">
                        <a:spcBef>
                          <a:spcPts val="0"/>
                        </a:spcBef>
                        <a:spcAft>
                          <a:spcPts val="0"/>
                        </a:spcAft>
                        <a:buNone/>
                      </a:pPr>
                      <a:r>
                        <a:rPr lang="en-US" sz="2000"/>
                        <a:t>Column Names</a:t>
                      </a:r>
                      <a:endParaRPr/>
                    </a:p>
                  </a:txBody>
                  <a:tcPr marT="45725" marB="45725" marR="91450" marL="91450"/>
                </a:tc>
                <a:tc>
                  <a:txBody>
                    <a:bodyPr/>
                    <a:lstStyle/>
                    <a:p>
                      <a:pPr indent="0" lvl="0" marL="0" marR="0" rtl="0" algn="l">
                        <a:spcBef>
                          <a:spcPts val="0"/>
                        </a:spcBef>
                        <a:spcAft>
                          <a:spcPts val="0"/>
                        </a:spcAft>
                        <a:buNone/>
                      </a:pPr>
                      <a:r>
                        <a:rPr lang="en-US" sz="2000"/>
                        <a:t>Type</a:t>
                      </a:r>
                      <a:endParaRPr/>
                    </a:p>
                  </a:txBody>
                  <a:tcPr marT="45725" marB="45725" marR="91450" marL="91450"/>
                </a:tc>
                <a:tc>
                  <a:txBody>
                    <a:bodyPr/>
                    <a:lstStyle/>
                    <a:p>
                      <a:pPr indent="0" lvl="0" marL="0" marR="0" rtl="0" algn="l">
                        <a:spcBef>
                          <a:spcPts val="0"/>
                        </a:spcBef>
                        <a:spcAft>
                          <a:spcPts val="0"/>
                        </a:spcAft>
                        <a:buNone/>
                      </a:pPr>
                      <a:r>
                        <a:rPr lang="en-US" sz="2000"/>
                        <a:t>Description</a:t>
                      </a:r>
                      <a:endParaRPr/>
                    </a:p>
                  </a:txBody>
                  <a:tcPr marT="45725" marB="45725" marR="91450" marL="91450"/>
                </a:tc>
              </a:tr>
              <a:tr h="370850">
                <a:tc>
                  <a:txBody>
                    <a:bodyPr/>
                    <a:lstStyle/>
                    <a:p>
                      <a:pPr indent="0" lvl="0" marL="0" marR="0" rtl="0" algn="l">
                        <a:spcBef>
                          <a:spcPts val="0"/>
                        </a:spcBef>
                        <a:spcAft>
                          <a:spcPts val="0"/>
                        </a:spcAft>
                        <a:buNone/>
                      </a:pPr>
                      <a:r>
                        <a:rPr b="0" i="0" lang="en-US" sz="2000">
                          <a:solidFill>
                            <a:schemeClr val="dk1"/>
                          </a:solidFill>
                          <a:latin typeface="Calibri"/>
                          <a:ea typeface="Calibri"/>
                          <a:cs typeface="Calibri"/>
                          <a:sym typeface="Calibri"/>
                        </a:rPr>
                        <a:t>Satisfaction</a:t>
                      </a:r>
                      <a:endParaRPr sz="2000"/>
                    </a:p>
                  </a:txBody>
                  <a:tcPr marT="45725" marB="45725" marR="91450" marL="91450"/>
                </a:tc>
                <a:tc>
                  <a:txBody>
                    <a:bodyPr/>
                    <a:lstStyle/>
                    <a:p>
                      <a:pPr indent="0" lvl="0" marL="0" marR="0" rtl="0" algn="l">
                        <a:spcBef>
                          <a:spcPts val="0"/>
                        </a:spcBef>
                        <a:spcAft>
                          <a:spcPts val="0"/>
                        </a:spcAft>
                        <a:buNone/>
                      </a:pPr>
                      <a:r>
                        <a:rPr lang="en-US" sz="2000"/>
                        <a:t>Categorical</a:t>
                      </a:r>
                      <a:endParaRPr sz="2000"/>
                    </a:p>
                  </a:txBody>
                  <a:tcPr marT="45725" marB="45725" marR="91450" marL="91450"/>
                </a:tc>
                <a:tc>
                  <a:txBody>
                    <a:bodyPr/>
                    <a:lstStyle/>
                    <a:p>
                      <a:pPr indent="0" lvl="0" marL="0" marR="0" rtl="0" algn="l">
                        <a:spcBef>
                          <a:spcPts val="0"/>
                        </a:spcBef>
                        <a:spcAft>
                          <a:spcPts val="0"/>
                        </a:spcAft>
                        <a:buNone/>
                      </a:pPr>
                      <a:r>
                        <a:rPr lang="en-US" sz="2000"/>
                        <a:t>Satisfied or Dissatisfied (0 or 1)</a:t>
                      </a:r>
                      <a:endParaRPr sz="2000"/>
                    </a:p>
                  </a:txBody>
                  <a:tcPr marT="45725" marB="45725" marR="91450" marL="91450"/>
                </a:tc>
              </a:tr>
              <a:tr h="370850">
                <a:tc>
                  <a:txBody>
                    <a:bodyPr/>
                    <a:lstStyle/>
                    <a:p>
                      <a:pPr indent="0" lvl="0" marL="0" marR="0" rtl="0" algn="l">
                        <a:spcBef>
                          <a:spcPts val="0"/>
                        </a:spcBef>
                        <a:spcAft>
                          <a:spcPts val="0"/>
                        </a:spcAft>
                        <a:buNone/>
                      </a:pPr>
                      <a:r>
                        <a:rPr lang="en-US" sz="2000"/>
                        <a:t>Gender</a:t>
                      </a:r>
                      <a:endParaRPr sz="2000"/>
                    </a:p>
                  </a:txBody>
                  <a:tcPr marT="45725" marB="45725" marR="91450" marL="91450"/>
                </a:tc>
                <a:tc>
                  <a:txBody>
                    <a:bodyPr/>
                    <a:lstStyle/>
                    <a:p>
                      <a:pPr indent="0" lvl="0" marL="0" marR="0" rtl="0" algn="l">
                        <a:spcBef>
                          <a:spcPts val="0"/>
                        </a:spcBef>
                        <a:spcAft>
                          <a:spcPts val="0"/>
                        </a:spcAft>
                        <a:buNone/>
                      </a:pPr>
                      <a:r>
                        <a:rPr lang="en-US" sz="2000"/>
                        <a:t>Categorical</a:t>
                      </a:r>
                      <a:endParaRPr sz="2000"/>
                    </a:p>
                  </a:txBody>
                  <a:tcPr marT="45725" marB="45725" marR="91450" marL="91450"/>
                </a:tc>
                <a:tc>
                  <a:txBody>
                    <a:bodyPr/>
                    <a:lstStyle/>
                    <a:p>
                      <a:pPr indent="0" lvl="0" marL="0" marR="0" rtl="0" algn="l">
                        <a:spcBef>
                          <a:spcPts val="0"/>
                        </a:spcBef>
                        <a:spcAft>
                          <a:spcPts val="0"/>
                        </a:spcAft>
                        <a:buNone/>
                      </a:pPr>
                      <a:r>
                        <a:rPr lang="en-US" sz="2000"/>
                        <a:t>Male or Female (0 or 1)</a:t>
                      </a:r>
                      <a:endParaRPr sz="2000"/>
                    </a:p>
                  </a:txBody>
                  <a:tcPr marT="45725" marB="45725" marR="91450" marL="91450"/>
                </a:tc>
              </a:tr>
              <a:tr h="370850">
                <a:tc>
                  <a:txBody>
                    <a:bodyPr/>
                    <a:lstStyle/>
                    <a:p>
                      <a:pPr indent="0" lvl="0" marL="0" marR="0" rtl="0" algn="l">
                        <a:spcBef>
                          <a:spcPts val="0"/>
                        </a:spcBef>
                        <a:spcAft>
                          <a:spcPts val="0"/>
                        </a:spcAft>
                        <a:buNone/>
                      </a:pPr>
                      <a:r>
                        <a:rPr lang="en-US" sz="2000"/>
                        <a:t>Customer type</a:t>
                      </a:r>
                      <a:endParaRPr sz="2000"/>
                    </a:p>
                  </a:txBody>
                  <a:tcPr marT="45725" marB="45725" marR="91450" marL="91450"/>
                </a:tc>
                <a:tc>
                  <a:txBody>
                    <a:bodyPr/>
                    <a:lstStyle/>
                    <a:p>
                      <a:pPr indent="0" lvl="0" marL="0" marR="0" rtl="0" algn="l">
                        <a:spcBef>
                          <a:spcPts val="0"/>
                        </a:spcBef>
                        <a:spcAft>
                          <a:spcPts val="0"/>
                        </a:spcAft>
                        <a:buNone/>
                      </a:pPr>
                      <a:r>
                        <a:rPr lang="en-US" sz="2000"/>
                        <a:t>Numerical</a:t>
                      </a:r>
                      <a:endParaRPr sz="2000"/>
                    </a:p>
                  </a:txBody>
                  <a:tcPr marT="45725" marB="45725" marR="91450" marL="91450"/>
                </a:tc>
                <a:tc>
                  <a:txBody>
                    <a:bodyPr/>
                    <a:lstStyle/>
                    <a:p>
                      <a:pPr indent="0" lvl="0" marL="0" marR="0" rtl="0" algn="l">
                        <a:spcBef>
                          <a:spcPts val="0"/>
                        </a:spcBef>
                        <a:spcAft>
                          <a:spcPts val="0"/>
                        </a:spcAft>
                        <a:buNone/>
                      </a:pPr>
                      <a:r>
                        <a:rPr lang="en-US" sz="2000"/>
                        <a:t>Loyal or Disloyal (0 or 1)</a:t>
                      </a:r>
                      <a:endParaRPr sz="2000"/>
                    </a:p>
                  </a:txBody>
                  <a:tcPr marT="45725" marB="45725" marR="91450" marL="91450"/>
                </a:tc>
              </a:tr>
              <a:tr h="370850">
                <a:tc>
                  <a:txBody>
                    <a:bodyPr/>
                    <a:lstStyle/>
                    <a:p>
                      <a:pPr indent="0" lvl="0" marL="0" marR="0" rtl="0" algn="l">
                        <a:spcBef>
                          <a:spcPts val="0"/>
                        </a:spcBef>
                        <a:spcAft>
                          <a:spcPts val="0"/>
                        </a:spcAft>
                        <a:buNone/>
                      </a:pPr>
                      <a:r>
                        <a:rPr lang="en-US" sz="2000"/>
                        <a:t>Age</a:t>
                      </a:r>
                      <a:endParaRPr sz="2000"/>
                    </a:p>
                  </a:txBody>
                  <a:tcPr marT="45725" marB="45725" marR="91450" marL="91450"/>
                </a:tc>
                <a:tc>
                  <a:txBody>
                    <a:bodyPr/>
                    <a:lstStyle/>
                    <a:p>
                      <a:pPr indent="0" lvl="0" marL="0" marR="0" rtl="0" algn="l">
                        <a:spcBef>
                          <a:spcPts val="0"/>
                        </a:spcBef>
                        <a:spcAft>
                          <a:spcPts val="0"/>
                        </a:spcAft>
                        <a:buNone/>
                      </a:pPr>
                      <a:r>
                        <a:rPr lang="en-US" sz="2000"/>
                        <a:t>Numerical</a:t>
                      </a:r>
                      <a:endParaRPr sz="2000"/>
                    </a:p>
                  </a:txBody>
                  <a:tcPr marT="45725" marB="45725" marR="91450" marL="91450"/>
                </a:tc>
                <a:tc>
                  <a:txBody>
                    <a:bodyPr/>
                    <a:lstStyle/>
                    <a:p>
                      <a:pPr indent="0" lvl="0" marL="0" marR="0" rtl="0" algn="l">
                        <a:spcBef>
                          <a:spcPts val="0"/>
                        </a:spcBef>
                        <a:spcAft>
                          <a:spcPts val="0"/>
                        </a:spcAft>
                        <a:buNone/>
                      </a:pPr>
                      <a:r>
                        <a:rPr lang="en-US" sz="2000"/>
                        <a:t>Number showing the age of passengers at the time of survey</a:t>
                      </a:r>
                      <a:endParaRPr sz="2000"/>
                    </a:p>
                  </a:txBody>
                  <a:tcPr marT="45725" marB="45725" marR="91450" marL="91450"/>
                </a:tc>
              </a:tr>
              <a:tr h="319325">
                <a:tc>
                  <a:txBody>
                    <a:bodyPr/>
                    <a:lstStyle/>
                    <a:p>
                      <a:pPr indent="0" lvl="0" marL="0" marR="0" rtl="0" algn="l">
                        <a:spcBef>
                          <a:spcPts val="0"/>
                        </a:spcBef>
                        <a:spcAft>
                          <a:spcPts val="0"/>
                        </a:spcAft>
                        <a:buNone/>
                      </a:pPr>
                      <a:r>
                        <a:rPr lang="en-US" sz="2000"/>
                        <a:t>Type of travel</a:t>
                      </a:r>
                      <a:endParaRPr sz="2000"/>
                    </a:p>
                  </a:txBody>
                  <a:tcPr marT="45725" marB="45725" marR="91450" marL="91450"/>
                </a:tc>
                <a:tc>
                  <a:txBody>
                    <a:bodyPr/>
                    <a:lstStyle/>
                    <a:p>
                      <a:pPr indent="0" lvl="0" marL="0" marR="0" rtl="0" algn="l">
                        <a:spcBef>
                          <a:spcPts val="0"/>
                        </a:spcBef>
                        <a:spcAft>
                          <a:spcPts val="0"/>
                        </a:spcAft>
                        <a:buNone/>
                      </a:pPr>
                      <a:r>
                        <a:rPr lang="en-US" sz="2000"/>
                        <a:t>Categorical</a:t>
                      </a:r>
                      <a:endParaRPr sz="2000"/>
                    </a:p>
                  </a:txBody>
                  <a:tcPr marT="45725" marB="45725" marR="91450" marL="91450"/>
                </a:tc>
                <a:tc>
                  <a:txBody>
                    <a:bodyPr/>
                    <a:lstStyle/>
                    <a:p>
                      <a:pPr indent="0" lvl="0" marL="0" marR="0" rtl="0" algn="l">
                        <a:spcBef>
                          <a:spcPts val="0"/>
                        </a:spcBef>
                        <a:spcAft>
                          <a:spcPts val="0"/>
                        </a:spcAft>
                        <a:buNone/>
                      </a:pPr>
                      <a:r>
                        <a:rPr lang="en-US" sz="2000"/>
                        <a:t>Personal Travel or Business Travel (0 or 1)</a:t>
                      </a:r>
                      <a:endParaRPr sz="2000"/>
                    </a:p>
                  </a:txBody>
                  <a:tcPr marT="45725" marB="45725" marR="91450" marL="91450"/>
                </a:tc>
              </a:tr>
              <a:tr h="370850">
                <a:tc>
                  <a:txBody>
                    <a:bodyPr/>
                    <a:lstStyle/>
                    <a:p>
                      <a:pPr indent="0" lvl="0" marL="0" marR="0" rtl="0" algn="l">
                        <a:spcBef>
                          <a:spcPts val="0"/>
                        </a:spcBef>
                        <a:spcAft>
                          <a:spcPts val="0"/>
                        </a:spcAft>
                        <a:buNone/>
                      </a:pPr>
                      <a:r>
                        <a:rPr lang="en-US" sz="2000"/>
                        <a:t>Class</a:t>
                      </a:r>
                      <a:endParaRPr sz="2000"/>
                    </a:p>
                  </a:txBody>
                  <a:tcPr marT="45725" marB="45725" marR="91450" marL="91450"/>
                </a:tc>
                <a:tc>
                  <a:txBody>
                    <a:bodyPr/>
                    <a:lstStyle/>
                    <a:p>
                      <a:pPr indent="0" lvl="0" marL="0" marR="0" rtl="0" algn="l">
                        <a:spcBef>
                          <a:spcPts val="0"/>
                        </a:spcBef>
                        <a:spcAft>
                          <a:spcPts val="0"/>
                        </a:spcAft>
                        <a:buNone/>
                      </a:pPr>
                      <a:r>
                        <a:rPr lang="en-US" sz="2000"/>
                        <a:t>Categorical</a:t>
                      </a:r>
                      <a:endParaRPr sz="2000"/>
                    </a:p>
                  </a:txBody>
                  <a:tcPr marT="45725" marB="45725" marR="91450" marL="91450"/>
                </a:tc>
                <a:tc>
                  <a:txBody>
                    <a:bodyPr/>
                    <a:lstStyle/>
                    <a:p>
                      <a:pPr indent="0" lvl="0" marL="0" marR="0" rtl="0" algn="l">
                        <a:spcBef>
                          <a:spcPts val="0"/>
                        </a:spcBef>
                        <a:spcAft>
                          <a:spcPts val="0"/>
                        </a:spcAft>
                        <a:buNone/>
                      </a:pPr>
                      <a:r>
                        <a:rPr lang="en-US" sz="2000"/>
                        <a:t>Travel class of the passengers (Business, Economy, Economy plus)</a:t>
                      </a:r>
                      <a:endParaRPr sz="2000"/>
                    </a:p>
                  </a:txBody>
                  <a:tcPr marT="45725" marB="45725" marR="91450" marL="91450"/>
                </a:tc>
              </a:tr>
              <a:tr h="370850">
                <a:tc>
                  <a:txBody>
                    <a:bodyPr/>
                    <a:lstStyle/>
                    <a:p>
                      <a:pPr indent="0" lvl="0" marL="0" marR="0" rtl="0" algn="l">
                        <a:spcBef>
                          <a:spcPts val="0"/>
                        </a:spcBef>
                        <a:spcAft>
                          <a:spcPts val="0"/>
                        </a:spcAft>
                        <a:buNone/>
                      </a:pPr>
                      <a:r>
                        <a:rPr lang="en-US" sz="2000"/>
                        <a:t>Flight distance</a:t>
                      </a:r>
                      <a:endParaRPr sz="2000"/>
                    </a:p>
                  </a:txBody>
                  <a:tcPr marT="45725" marB="45725" marR="91450" marL="91450"/>
                </a:tc>
                <a:tc>
                  <a:txBody>
                    <a:bodyPr/>
                    <a:lstStyle/>
                    <a:p>
                      <a:pPr indent="0" lvl="0" marL="0" marR="0" rtl="0" algn="l">
                        <a:spcBef>
                          <a:spcPts val="0"/>
                        </a:spcBef>
                        <a:spcAft>
                          <a:spcPts val="0"/>
                        </a:spcAft>
                        <a:buNone/>
                      </a:pPr>
                      <a:r>
                        <a:rPr lang="en-US" sz="2000"/>
                        <a:t>Numerical</a:t>
                      </a:r>
                      <a:endParaRPr sz="2000"/>
                    </a:p>
                  </a:txBody>
                  <a:tcPr marT="45725" marB="45725" marR="91450" marL="91450"/>
                </a:tc>
                <a:tc>
                  <a:txBody>
                    <a:bodyPr/>
                    <a:lstStyle/>
                    <a:p>
                      <a:pPr indent="0" lvl="0" marL="0" marR="0" rtl="0" algn="l">
                        <a:spcBef>
                          <a:spcPts val="0"/>
                        </a:spcBef>
                        <a:spcAft>
                          <a:spcPts val="0"/>
                        </a:spcAft>
                        <a:buNone/>
                      </a:pPr>
                      <a:r>
                        <a:rPr lang="en-US" sz="2000"/>
                        <a:t>Number showing the distance of journey (km)</a:t>
                      </a:r>
                      <a:endParaRPr sz="2000"/>
                    </a:p>
                  </a:txBody>
                  <a:tcPr marT="45725" marB="45725" marR="91450" marL="91450"/>
                </a:tc>
              </a:tr>
              <a:tr h="435950">
                <a:tc>
                  <a:txBody>
                    <a:bodyPr/>
                    <a:lstStyle/>
                    <a:p>
                      <a:pPr indent="0" lvl="0" marL="0" marR="0" rtl="0" algn="l">
                        <a:spcBef>
                          <a:spcPts val="0"/>
                        </a:spcBef>
                        <a:spcAft>
                          <a:spcPts val="0"/>
                        </a:spcAft>
                        <a:buNone/>
                      </a:pPr>
                      <a:r>
                        <a:rPr lang="en-US" sz="2000"/>
                        <a:t>Departure delay </a:t>
                      </a:r>
                      <a:endParaRPr sz="2000"/>
                    </a:p>
                  </a:txBody>
                  <a:tcPr marT="45725" marB="45725" marR="91450" marL="91450"/>
                </a:tc>
                <a:tc>
                  <a:txBody>
                    <a:bodyPr/>
                    <a:lstStyle/>
                    <a:p>
                      <a:pPr indent="0" lvl="0" marL="0" marR="0" rtl="0" algn="l">
                        <a:spcBef>
                          <a:spcPts val="0"/>
                        </a:spcBef>
                        <a:spcAft>
                          <a:spcPts val="0"/>
                        </a:spcAft>
                        <a:buNone/>
                      </a:pPr>
                      <a:r>
                        <a:rPr lang="en-US" sz="2000"/>
                        <a:t>Numerical</a:t>
                      </a:r>
                      <a:endParaRPr sz="2000"/>
                    </a:p>
                  </a:txBody>
                  <a:tcPr marT="45725" marB="45725" marR="91450" marL="91450"/>
                </a:tc>
                <a:tc>
                  <a:txBody>
                    <a:bodyPr/>
                    <a:lstStyle/>
                    <a:p>
                      <a:pPr indent="0" lvl="0" marL="0" marR="0" rtl="0" algn="l">
                        <a:spcBef>
                          <a:spcPts val="0"/>
                        </a:spcBef>
                        <a:spcAft>
                          <a:spcPts val="0"/>
                        </a:spcAft>
                        <a:buNone/>
                      </a:pPr>
                      <a:r>
                        <a:rPr lang="en-US" sz="2000"/>
                        <a:t>Minutes delayed from the Estimated Time of Departure (ETD)</a:t>
                      </a:r>
                      <a:endParaRPr sz="2000"/>
                    </a:p>
                  </a:txBody>
                  <a:tcPr marT="45725" marB="45725" marR="91450" marL="91450"/>
                </a:tc>
              </a:tr>
              <a:tr h="370850">
                <a:tc>
                  <a:txBody>
                    <a:bodyPr/>
                    <a:lstStyle/>
                    <a:p>
                      <a:pPr indent="0" lvl="0" marL="0" marR="0" rtl="0" algn="l">
                        <a:spcBef>
                          <a:spcPts val="0"/>
                        </a:spcBef>
                        <a:spcAft>
                          <a:spcPts val="0"/>
                        </a:spcAft>
                        <a:buNone/>
                      </a:pPr>
                      <a:r>
                        <a:rPr lang="en-US" sz="2000"/>
                        <a:t>Arrival delay</a:t>
                      </a:r>
                      <a:endParaRPr sz="2000"/>
                    </a:p>
                  </a:txBody>
                  <a:tcPr marT="45725" marB="45725" marR="91450" marL="91450"/>
                </a:tc>
                <a:tc>
                  <a:txBody>
                    <a:bodyPr/>
                    <a:lstStyle/>
                    <a:p>
                      <a:pPr indent="0" lvl="0" marL="0" marR="0" rtl="0" algn="l">
                        <a:spcBef>
                          <a:spcPts val="0"/>
                        </a:spcBef>
                        <a:spcAft>
                          <a:spcPts val="0"/>
                        </a:spcAft>
                        <a:buNone/>
                      </a:pPr>
                      <a:r>
                        <a:rPr lang="en-US" sz="2000"/>
                        <a:t>Numerical</a:t>
                      </a:r>
                      <a:endParaRPr sz="2000"/>
                    </a:p>
                  </a:txBody>
                  <a:tcPr marT="45725" marB="45725" marR="91450" marL="91450"/>
                </a:tc>
                <a:tc>
                  <a:txBody>
                    <a:bodyPr/>
                    <a:lstStyle/>
                    <a:p>
                      <a:pPr indent="0" lvl="0" marL="0" marR="0" rtl="0" algn="l">
                        <a:spcBef>
                          <a:spcPts val="0"/>
                        </a:spcBef>
                        <a:spcAft>
                          <a:spcPts val="0"/>
                        </a:spcAft>
                        <a:buNone/>
                      </a:pPr>
                      <a:r>
                        <a:rPr lang="en-US" sz="2000"/>
                        <a:t>Minutes delayed from the Estimated Time of Arrivals (ETA)</a:t>
                      </a:r>
                      <a:endParaRPr sz="20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Libre Franklin"/>
              <a:buNone/>
            </a:pPr>
            <a:r>
              <a:rPr b="1" lang="en-US">
                <a:latin typeface="Libre Franklin"/>
                <a:ea typeface="Libre Franklin"/>
                <a:cs typeface="Libre Franklin"/>
                <a:sym typeface="Libre Franklin"/>
              </a:rPr>
              <a:t>DATA UNDERSTANDING</a:t>
            </a:r>
            <a:endParaRPr/>
          </a:p>
        </p:txBody>
      </p:sp>
      <p:sp>
        <p:nvSpPr>
          <p:cNvPr id="176" name="Google Shape;176;p7"/>
          <p:cNvSpPr txBox="1"/>
          <p:nvPr>
            <p:ph idx="1" type="body"/>
          </p:nvPr>
        </p:nvSpPr>
        <p:spPr>
          <a:xfrm>
            <a:off x="512550" y="1209825"/>
            <a:ext cx="11166900" cy="2143200"/>
          </a:xfrm>
          <a:prstGeom prst="rect">
            <a:avLst/>
          </a:prstGeom>
          <a:noFill/>
          <a:ln>
            <a:noFill/>
          </a:ln>
        </p:spPr>
        <p:txBody>
          <a:bodyPr anchorCtr="0" anchor="t" bIns="45700" lIns="91425" spcFirstLastPara="1" rIns="91425" wrap="square" tIns="45700">
            <a:normAutofit fontScale="77500" lnSpcReduction="20000"/>
          </a:bodyPr>
          <a:lstStyle/>
          <a:p>
            <a:pPr indent="-231602" lvl="0" marL="228600" rtl="0" algn="l">
              <a:lnSpc>
                <a:spcPct val="90000"/>
              </a:lnSpc>
              <a:spcBef>
                <a:spcPts val="0"/>
              </a:spcBef>
              <a:spcAft>
                <a:spcPts val="0"/>
              </a:spcAft>
              <a:buClr>
                <a:schemeClr val="dk1"/>
              </a:buClr>
              <a:buSzPct val="106563"/>
              <a:buChar char="•"/>
            </a:pPr>
            <a:r>
              <a:rPr lang="en-US" sz="3931" u="sng"/>
              <a:t>DESCRIPTION (part 2):</a:t>
            </a:r>
            <a:r>
              <a:rPr lang="en-US" sz="4190" u="sng"/>
              <a:t> </a:t>
            </a:r>
            <a:endParaRPr sz="4190"/>
          </a:p>
          <a:p>
            <a:pPr indent="0" lvl="0" marL="263525" rtl="0" algn="l">
              <a:lnSpc>
                <a:spcPct val="114000"/>
              </a:lnSpc>
              <a:spcBef>
                <a:spcPts val="1000"/>
              </a:spcBef>
              <a:spcAft>
                <a:spcPts val="0"/>
              </a:spcAft>
              <a:buClr>
                <a:schemeClr val="dk1"/>
              </a:buClr>
              <a:buSzPct val="83927"/>
              <a:buNone/>
            </a:pPr>
            <a:r>
              <a:rPr lang="en-US" sz="2859"/>
              <a:t>The following column names are pretty self-explanatory and refers to the level of satisfaction that were given numerical values of 0-5 by passengers where:</a:t>
            </a:r>
            <a:endParaRPr sz="2859"/>
          </a:p>
          <a:p>
            <a:pPr indent="0" lvl="0" marL="263525" rtl="0" algn="l">
              <a:lnSpc>
                <a:spcPct val="114000"/>
              </a:lnSpc>
              <a:spcBef>
                <a:spcPts val="1000"/>
              </a:spcBef>
              <a:spcAft>
                <a:spcPts val="0"/>
              </a:spcAft>
              <a:buClr>
                <a:schemeClr val="dk1"/>
              </a:buClr>
              <a:buSzPct val="83927"/>
              <a:buNone/>
            </a:pPr>
            <a:r>
              <a:rPr lang="en-US" sz="2859"/>
              <a:t>0 = either service unavailable or n</a:t>
            </a:r>
            <a:r>
              <a:rPr lang="en-US" sz="2859"/>
              <a:t>ull</a:t>
            </a:r>
            <a:r>
              <a:rPr lang="en-US" sz="2859"/>
              <a:t>; 1 = least satisfied; 5 = most satisfied</a:t>
            </a:r>
            <a:endParaRPr sz="2859"/>
          </a:p>
          <a:p>
            <a:pPr indent="0" lvl="0" marL="0" rtl="0" algn="l">
              <a:lnSpc>
                <a:spcPct val="90000"/>
              </a:lnSpc>
              <a:spcBef>
                <a:spcPts val="1000"/>
              </a:spcBef>
              <a:spcAft>
                <a:spcPts val="0"/>
              </a:spcAft>
              <a:buClr>
                <a:schemeClr val="dk1"/>
              </a:buClr>
              <a:buSzPct val="100000"/>
              <a:buNone/>
            </a:pPr>
            <a:r>
              <a:t/>
            </a:r>
            <a:endParaRPr sz="3200" u="sng"/>
          </a:p>
        </p:txBody>
      </p:sp>
      <p:grpSp>
        <p:nvGrpSpPr>
          <p:cNvPr id="177" name="Google Shape;177;p7"/>
          <p:cNvGrpSpPr/>
          <p:nvPr/>
        </p:nvGrpSpPr>
        <p:grpSpPr>
          <a:xfrm>
            <a:off x="10792211" y="142284"/>
            <a:ext cx="1283675" cy="579247"/>
            <a:chOff x="1921164" y="2816703"/>
            <a:chExt cx="2713832" cy="1224593"/>
          </a:xfrm>
        </p:grpSpPr>
        <p:pic>
          <p:nvPicPr>
            <p:cNvPr id="178" name="Google Shape;178;p7"/>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79" name="Google Shape;179;p7"/>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graphicFrame>
        <p:nvGraphicFramePr>
          <p:cNvPr id="180" name="Google Shape;180;p7"/>
          <p:cNvGraphicFramePr/>
          <p:nvPr/>
        </p:nvGraphicFramePr>
        <p:xfrm>
          <a:off x="898880" y="3099323"/>
          <a:ext cx="3000000" cy="3000000"/>
        </p:xfrm>
        <a:graphic>
          <a:graphicData uri="http://schemas.openxmlformats.org/drawingml/2006/table">
            <a:tbl>
              <a:tblPr bandRow="1" firstRow="1">
                <a:noFill/>
                <a:tableStyleId>{9481EBA9-0DAF-48F1-A7A6-DF0B0AE0F374}</a:tableStyleId>
              </a:tblPr>
              <a:tblGrid>
                <a:gridCol w="5086275"/>
                <a:gridCol w="5680375"/>
              </a:tblGrid>
              <a:tr h="393350">
                <a:tc>
                  <a:txBody>
                    <a:bodyPr/>
                    <a:lstStyle/>
                    <a:p>
                      <a:pPr indent="0" lvl="0" marL="0" marR="0" rtl="0" algn="l">
                        <a:spcBef>
                          <a:spcPts val="0"/>
                        </a:spcBef>
                        <a:spcAft>
                          <a:spcPts val="0"/>
                        </a:spcAft>
                        <a:buNone/>
                      </a:pPr>
                      <a:r>
                        <a:rPr lang="en-US" sz="2000"/>
                        <a:t>Column Names</a:t>
                      </a:r>
                      <a:endParaRPr/>
                    </a:p>
                  </a:txBody>
                  <a:tcPr marT="45725" marB="45725" marR="91450" marL="91450"/>
                </a:tc>
                <a:tc>
                  <a:txBody>
                    <a:bodyPr/>
                    <a:lstStyle/>
                    <a:p>
                      <a:pPr indent="0" lvl="0" marL="0" marR="0" rtl="0" algn="l">
                        <a:spcBef>
                          <a:spcPts val="0"/>
                        </a:spcBef>
                        <a:spcAft>
                          <a:spcPts val="0"/>
                        </a:spcAft>
                        <a:buNone/>
                      </a:pPr>
                      <a:r>
                        <a:rPr lang="en-US" sz="2000"/>
                        <a:t>Column Names</a:t>
                      </a:r>
                      <a:endParaRPr/>
                    </a:p>
                  </a:txBody>
                  <a:tcPr marT="45725" marB="45725" marR="91450" marL="91450"/>
                </a:tc>
              </a:tr>
              <a:tr h="433500">
                <a:tc>
                  <a:txBody>
                    <a:bodyPr/>
                    <a:lstStyle/>
                    <a:p>
                      <a:pPr indent="0" lvl="0" marL="0" marR="0" rtl="0" algn="l">
                        <a:spcBef>
                          <a:spcPts val="0"/>
                        </a:spcBef>
                        <a:spcAft>
                          <a:spcPts val="0"/>
                        </a:spcAft>
                        <a:buNone/>
                      </a:pPr>
                      <a:r>
                        <a:rPr lang="en-US" sz="2000"/>
                        <a:t>Seat comfort</a:t>
                      </a:r>
                      <a:endParaRPr/>
                    </a:p>
                  </a:txBody>
                  <a:tcPr marT="45725" marB="45725" marR="91450" marL="91450"/>
                </a:tc>
                <a:tc>
                  <a:txBody>
                    <a:bodyPr/>
                    <a:lstStyle/>
                    <a:p>
                      <a:pPr indent="0" lvl="0" marL="0" marR="0" rtl="0" algn="l">
                        <a:spcBef>
                          <a:spcPts val="0"/>
                        </a:spcBef>
                        <a:spcAft>
                          <a:spcPts val="0"/>
                        </a:spcAft>
                        <a:buNone/>
                      </a:pPr>
                      <a:r>
                        <a:rPr lang="en-US" sz="2000"/>
                        <a:t>Ease of online booking</a:t>
                      </a:r>
                      <a:endParaRPr/>
                    </a:p>
                  </a:txBody>
                  <a:tcPr marT="45725" marB="45725" marR="91450" marL="91450"/>
                </a:tc>
              </a:tr>
              <a:tr h="321025">
                <a:tc>
                  <a:txBody>
                    <a:bodyPr/>
                    <a:lstStyle/>
                    <a:p>
                      <a:pPr indent="0" lvl="0" marL="0" marR="0" rtl="0" algn="l">
                        <a:spcBef>
                          <a:spcPts val="0"/>
                        </a:spcBef>
                        <a:spcAft>
                          <a:spcPts val="0"/>
                        </a:spcAft>
                        <a:buNone/>
                      </a:pPr>
                      <a:r>
                        <a:rPr lang="en-US" sz="2000"/>
                        <a:t>Time convenience</a:t>
                      </a:r>
                      <a:endParaRPr/>
                    </a:p>
                  </a:txBody>
                  <a:tcPr marT="45725" marB="45725" marR="91450" marL="91450"/>
                </a:tc>
                <a:tc>
                  <a:txBody>
                    <a:bodyPr/>
                    <a:lstStyle/>
                    <a:p>
                      <a:pPr indent="0" lvl="0" marL="0" marR="0" rtl="0" algn="l">
                        <a:spcBef>
                          <a:spcPts val="0"/>
                        </a:spcBef>
                        <a:spcAft>
                          <a:spcPts val="0"/>
                        </a:spcAft>
                        <a:buNone/>
                      </a:pPr>
                      <a:r>
                        <a:rPr lang="en-US" sz="2000"/>
                        <a:t>On-board service</a:t>
                      </a:r>
                      <a:endParaRPr/>
                    </a:p>
                  </a:txBody>
                  <a:tcPr marT="45725" marB="45725" marR="91450" marL="91450"/>
                </a:tc>
              </a:tr>
              <a:tr h="433500">
                <a:tc>
                  <a:txBody>
                    <a:bodyPr/>
                    <a:lstStyle/>
                    <a:p>
                      <a:pPr indent="0" lvl="0" marL="0" marR="0" rtl="0" algn="l">
                        <a:spcBef>
                          <a:spcPts val="0"/>
                        </a:spcBef>
                        <a:spcAft>
                          <a:spcPts val="0"/>
                        </a:spcAft>
                        <a:buNone/>
                      </a:pPr>
                      <a:r>
                        <a:rPr lang="en-US" sz="2000"/>
                        <a:t>Food and drink</a:t>
                      </a:r>
                      <a:endParaRPr/>
                    </a:p>
                  </a:txBody>
                  <a:tcPr marT="45725" marB="45725" marR="91450" marL="91450"/>
                </a:tc>
                <a:tc>
                  <a:txBody>
                    <a:bodyPr/>
                    <a:lstStyle/>
                    <a:p>
                      <a:pPr indent="0" lvl="0" marL="0" marR="0" rtl="0" algn="l">
                        <a:spcBef>
                          <a:spcPts val="0"/>
                        </a:spcBef>
                        <a:spcAft>
                          <a:spcPts val="0"/>
                        </a:spcAft>
                        <a:buNone/>
                      </a:pPr>
                      <a:r>
                        <a:rPr lang="en-US" sz="2000"/>
                        <a:t>Leg room service</a:t>
                      </a:r>
                      <a:endParaRPr/>
                    </a:p>
                  </a:txBody>
                  <a:tcPr marT="45725" marB="45725" marR="91450" marL="91450"/>
                </a:tc>
              </a:tr>
              <a:tr h="433500">
                <a:tc>
                  <a:txBody>
                    <a:bodyPr/>
                    <a:lstStyle/>
                    <a:p>
                      <a:pPr indent="0" lvl="0" marL="0" marR="0" rtl="0" algn="l">
                        <a:spcBef>
                          <a:spcPts val="0"/>
                        </a:spcBef>
                        <a:spcAft>
                          <a:spcPts val="0"/>
                        </a:spcAft>
                        <a:buNone/>
                      </a:pPr>
                      <a:r>
                        <a:rPr lang="en-US" sz="2000"/>
                        <a:t>Gate location</a:t>
                      </a:r>
                      <a:endParaRPr/>
                    </a:p>
                  </a:txBody>
                  <a:tcPr marT="45725" marB="45725" marR="91450" marL="91450"/>
                </a:tc>
                <a:tc>
                  <a:txBody>
                    <a:bodyPr/>
                    <a:lstStyle/>
                    <a:p>
                      <a:pPr indent="0" lvl="0" marL="0" marR="0" rtl="0" algn="l">
                        <a:spcBef>
                          <a:spcPts val="0"/>
                        </a:spcBef>
                        <a:spcAft>
                          <a:spcPts val="0"/>
                        </a:spcAft>
                        <a:buNone/>
                      </a:pPr>
                      <a:r>
                        <a:rPr lang="en-US" sz="2000"/>
                        <a:t>Baggage handling</a:t>
                      </a:r>
                      <a:endParaRPr/>
                    </a:p>
                  </a:txBody>
                  <a:tcPr marT="45725" marB="45725" marR="91450" marL="91450"/>
                </a:tc>
              </a:tr>
              <a:tr h="433500">
                <a:tc>
                  <a:txBody>
                    <a:bodyPr/>
                    <a:lstStyle/>
                    <a:p>
                      <a:pPr indent="0" lvl="0" marL="0" marR="0" rtl="0" algn="l">
                        <a:spcBef>
                          <a:spcPts val="0"/>
                        </a:spcBef>
                        <a:spcAft>
                          <a:spcPts val="0"/>
                        </a:spcAft>
                        <a:buNone/>
                      </a:pPr>
                      <a:r>
                        <a:rPr lang="en-US" sz="2000"/>
                        <a:t>Inflight wifi </a:t>
                      </a:r>
                      <a:endParaRPr/>
                    </a:p>
                  </a:txBody>
                  <a:tcPr marT="45725" marB="45725" marR="91450" marL="91450"/>
                </a:tc>
                <a:tc>
                  <a:txBody>
                    <a:bodyPr/>
                    <a:lstStyle/>
                    <a:p>
                      <a:pPr indent="0" lvl="0" marL="0" marR="0" rtl="0" algn="l">
                        <a:spcBef>
                          <a:spcPts val="0"/>
                        </a:spcBef>
                        <a:spcAft>
                          <a:spcPts val="0"/>
                        </a:spcAft>
                        <a:buNone/>
                      </a:pPr>
                      <a:r>
                        <a:rPr lang="en-US" sz="2000"/>
                        <a:t>Check-in service</a:t>
                      </a:r>
                      <a:endParaRPr/>
                    </a:p>
                  </a:txBody>
                  <a:tcPr marT="45725" marB="45725" marR="91450" marL="91450"/>
                </a:tc>
              </a:tr>
              <a:tr h="433500">
                <a:tc>
                  <a:txBody>
                    <a:bodyPr/>
                    <a:lstStyle/>
                    <a:p>
                      <a:pPr indent="0" lvl="0" marL="0" marR="0" rtl="0" algn="l">
                        <a:spcBef>
                          <a:spcPts val="0"/>
                        </a:spcBef>
                        <a:spcAft>
                          <a:spcPts val="0"/>
                        </a:spcAft>
                        <a:buNone/>
                      </a:pPr>
                      <a:r>
                        <a:rPr lang="en-US" sz="2000"/>
                        <a:t>Inflight entertainment</a:t>
                      </a:r>
                      <a:endParaRPr/>
                    </a:p>
                  </a:txBody>
                  <a:tcPr marT="45725" marB="45725" marR="91450" marL="91450"/>
                </a:tc>
                <a:tc>
                  <a:txBody>
                    <a:bodyPr/>
                    <a:lstStyle/>
                    <a:p>
                      <a:pPr indent="0" lvl="0" marL="0" marR="0" rtl="0" algn="l">
                        <a:spcBef>
                          <a:spcPts val="0"/>
                        </a:spcBef>
                        <a:spcAft>
                          <a:spcPts val="0"/>
                        </a:spcAft>
                        <a:buNone/>
                      </a:pPr>
                      <a:r>
                        <a:rPr lang="en-US" sz="2000"/>
                        <a:t>Cleanliness</a:t>
                      </a:r>
                      <a:endParaRPr/>
                    </a:p>
                  </a:txBody>
                  <a:tcPr marT="45725" marB="45725" marR="91450" marL="91450"/>
                </a:tc>
              </a:tr>
              <a:tr h="433500">
                <a:tc>
                  <a:txBody>
                    <a:bodyPr/>
                    <a:lstStyle/>
                    <a:p>
                      <a:pPr indent="0" lvl="0" marL="0" marR="0" rtl="0" algn="l">
                        <a:spcBef>
                          <a:spcPts val="0"/>
                        </a:spcBef>
                        <a:spcAft>
                          <a:spcPts val="0"/>
                        </a:spcAft>
                        <a:buNone/>
                      </a:pPr>
                      <a:r>
                        <a:rPr lang="en-US" sz="2000"/>
                        <a:t>Online support</a:t>
                      </a:r>
                      <a:endParaRPr/>
                    </a:p>
                  </a:txBody>
                  <a:tcPr marT="45725" marB="45725" marR="91450" marL="91450"/>
                </a:tc>
                <a:tc>
                  <a:txBody>
                    <a:bodyPr/>
                    <a:lstStyle/>
                    <a:p>
                      <a:pPr indent="0" lvl="0" marL="0" marR="0" rtl="0" algn="l">
                        <a:spcBef>
                          <a:spcPts val="0"/>
                        </a:spcBef>
                        <a:spcAft>
                          <a:spcPts val="0"/>
                        </a:spcAft>
                        <a:buNone/>
                      </a:pPr>
                      <a:r>
                        <a:rPr lang="en-US" sz="2000"/>
                        <a:t>Online boarding</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526473" y="365125"/>
            <a:ext cx="11166763" cy="59083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Libre Franklin"/>
              <a:buNone/>
            </a:pPr>
            <a:r>
              <a:rPr b="1" lang="en-US">
                <a:latin typeface="Libre Franklin"/>
                <a:ea typeface="Libre Franklin"/>
                <a:cs typeface="Libre Franklin"/>
                <a:sym typeface="Libre Franklin"/>
              </a:rPr>
              <a:t>DATA UNDERSTANDING</a:t>
            </a:r>
            <a:endParaRPr/>
          </a:p>
        </p:txBody>
      </p:sp>
      <p:sp>
        <p:nvSpPr>
          <p:cNvPr id="186" name="Google Shape;186;p9"/>
          <p:cNvSpPr txBox="1"/>
          <p:nvPr>
            <p:ph idx="1" type="body"/>
          </p:nvPr>
        </p:nvSpPr>
        <p:spPr>
          <a:xfrm>
            <a:off x="526475" y="5078175"/>
            <a:ext cx="11295300" cy="15186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Char char="•"/>
            </a:pPr>
            <a:r>
              <a:rPr lang="en-US" sz="2200"/>
              <a:t>From all responses towards satisfaction: ~71K passengers are satisfied (54.7%), while ~58K passengers are dissatisfied (45.3%)</a:t>
            </a:r>
            <a:endParaRPr sz="2200"/>
          </a:p>
        </p:txBody>
      </p:sp>
      <p:grpSp>
        <p:nvGrpSpPr>
          <p:cNvPr id="187" name="Google Shape;187;p9"/>
          <p:cNvGrpSpPr/>
          <p:nvPr/>
        </p:nvGrpSpPr>
        <p:grpSpPr>
          <a:xfrm>
            <a:off x="10792211" y="142284"/>
            <a:ext cx="1283675" cy="579247"/>
            <a:chOff x="1921164" y="2816703"/>
            <a:chExt cx="2713832" cy="1224593"/>
          </a:xfrm>
        </p:grpSpPr>
        <p:pic>
          <p:nvPicPr>
            <p:cNvPr id="188" name="Google Shape;188;p9"/>
            <p:cNvPicPr preferRelativeResize="0"/>
            <p:nvPr/>
          </p:nvPicPr>
          <p:blipFill rotWithShape="1">
            <a:blip r:embed="rId3">
              <a:alphaModFix/>
            </a:blip>
            <a:srcRect b="0" l="0" r="0" t="0"/>
            <a:stretch/>
          </p:blipFill>
          <p:spPr>
            <a:xfrm>
              <a:off x="3146714" y="2882800"/>
              <a:ext cx="1488282" cy="1092398"/>
            </a:xfrm>
            <a:prstGeom prst="rect">
              <a:avLst/>
            </a:prstGeom>
            <a:noFill/>
            <a:ln>
              <a:noFill/>
            </a:ln>
          </p:spPr>
        </p:pic>
        <p:pic>
          <p:nvPicPr>
            <p:cNvPr id="189" name="Google Shape;189;p9"/>
            <p:cNvPicPr preferRelativeResize="0"/>
            <p:nvPr/>
          </p:nvPicPr>
          <p:blipFill rotWithShape="1">
            <a:blip r:embed="rId4">
              <a:alphaModFix/>
            </a:blip>
            <a:srcRect b="0" l="0" r="0" t="0"/>
            <a:stretch/>
          </p:blipFill>
          <p:spPr>
            <a:xfrm>
              <a:off x="1921164" y="2816703"/>
              <a:ext cx="1225550" cy="1224593"/>
            </a:xfrm>
            <a:prstGeom prst="rect">
              <a:avLst/>
            </a:prstGeom>
            <a:noFill/>
            <a:ln>
              <a:noFill/>
            </a:ln>
          </p:spPr>
        </p:pic>
      </p:grpSp>
      <p:pic>
        <p:nvPicPr>
          <p:cNvPr id="190" name="Google Shape;190;p9"/>
          <p:cNvPicPr preferRelativeResize="0"/>
          <p:nvPr/>
        </p:nvPicPr>
        <p:blipFill>
          <a:blip r:embed="rId5">
            <a:alphaModFix/>
          </a:blip>
          <a:stretch>
            <a:fillRect/>
          </a:stretch>
        </p:blipFill>
        <p:spPr>
          <a:xfrm>
            <a:off x="3328102" y="1211900"/>
            <a:ext cx="5563650" cy="377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2021-07-14T11:55:26Z</dcterms:created>
  <dc:creator>Damasus Made Singgih Adhitama</dc:creator>
</cp:coreProperties>
</file>