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Fira Sans Extra Condensed Medium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hOjBc8NP1X9wP/J9BJVyzAI6H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425B13-9CDF-45F0-96DD-FC3091835636}">
  <a:tblStyle styleId="{C6425B13-9CDF-45F0-96DD-FC309183563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FFC000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FFC000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3378675A-42FB-4094-8D88-F17FC87A24A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6B2B3D-5F46-4B6B-95EC-B35B05E1BF1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FiraSansExtraCondensedMedium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FiraSansExtraCondensedMedium-italic.fntdata"/><Relationship Id="rId45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GillSans-regular.fntdata"/><Relationship Id="rId47" Type="http://schemas.openxmlformats.org/officeDocument/2006/relationships/font" Target="fonts/FiraSansExtraCondensedMedium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8a5bb73c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8a5bb73c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8a5bb73c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e8a5bb73c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5a31144c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e95a31144c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95a31144c_4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e95a31144c_4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8a5bb73c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e8a5bb73c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95a31144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e95a31144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95a31144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e95a31144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95a31144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e95a31144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95a31144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e95a31144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8a5bb73c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e8a5bb73c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6d6449bb5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e6d6449bb5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6449b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d6449b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6d6449bb5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e6d6449bb5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8a5bb73c4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e8a5bb73c4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a5bb73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8a5bb73c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a5bb73c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e8a5bb73c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d6449bb5_0_119"/>
          <p:cNvSpPr txBox="1"/>
          <p:nvPr>
            <p:ph type="ctrTitle"/>
          </p:nvPr>
        </p:nvSpPr>
        <p:spPr>
          <a:xfrm>
            <a:off x="717567" y="1685250"/>
            <a:ext cx="5378400" cy="3302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9" name="Google Shape;89;ge6d6449bb5_0_119"/>
          <p:cNvSpPr txBox="1"/>
          <p:nvPr>
            <p:ph idx="1" type="subTitle"/>
          </p:nvPr>
        </p:nvSpPr>
        <p:spPr>
          <a:xfrm>
            <a:off x="717567" y="4644750"/>
            <a:ext cx="5378400" cy="52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d6449bb5_0_12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ge6d6449bb5_0_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d6449bb5_0_125"/>
          <p:cNvSpPr txBox="1"/>
          <p:nvPr>
            <p:ph type="title"/>
          </p:nvPr>
        </p:nvSpPr>
        <p:spPr>
          <a:xfrm>
            <a:off x="947033" y="715533"/>
            <a:ext cx="10298100" cy="6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5" name="Google Shape;95;ge6d6449bb5_0_125"/>
          <p:cNvSpPr txBox="1"/>
          <p:nvPr>
            <p:ph idx="1" type="body"/>
          </p:nvPr>
        </p:nvSpPr>
        <p:spPr>
          <a:xfrm>
            <a:off x="947033" y="1536633"/>
            <a:ext cx="10298100" cy="460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6" name="Google Shape;96;ge6d6449bb5_0_1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6449bb5_0_129"/>
          <p:cNvSpPr txBox="1"/>
          <p:nvPr>
            <p:ph type="title"/>
          </p:nvPr>
        </p:nvSpPr>
        <p:spPr>
          <a:xfrm>
            <a:off x="947033" y="715533"/>
            <a:ext cx="10298100" cy="6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9" name="Google Shape;99;ge6d6449bb5_0_12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ge6d6449bb5_0_12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1" name="Google Shape;101;ge6d6449bb5_0_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d6449bb5_0_134"/>
          <p:cNvSpPr txBox="1"/>
          <p:nvPr>
            <p:ph type="title"/>
          </p:nvPr>
        </p:nvSpPr>
        <p:spPr>
          <a:xfrm>
            <a:off x="609600" y="546100"/>
            <a:ext cx="10972800" cy="38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d6449bb5_0_13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6" name="Google Shape;106;ge6d6449bb5_0_13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7" name="Google Shape;107;ge6d6449bb5_0_1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d6449bb5_0_14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0" name="Google Shape;110;ge6d6449bb5_0_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d6449bb5_0_14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6d6449bb5_0_14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4" name="Google Shape;114;ge6d6449bb5_0_14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ge6d6449bb5_0_14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6" name="Google Shape;116;ge6d6449bb5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d6449bb5_0_14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ge6d6449bb5_0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d6449bb5_0_15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" name="Google Shape;122;ge6d6449bb5_0_15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ge6d6449bb5_0_1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d6449bb5_0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  <a:defRPr b="0" i="0" sz="4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d6449bb5_0_116"/>
          <p:cNvSpPr txBox="1"/>
          <p:nvPr>
            <p:ph type="title"/>
          </p:nvPr>
        </p:nvSpPr>
        <p:spPr>
          <a:xfrm>
            <a:off x="947033" y="715533"/>
            <a:ext cx="10298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Fira Sans Extra Condensed Medium"/>
              <a:buNone/>
              <a:defRPr sz="3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6" name="Google Shape;86;ge6d6449bb5_0_116"/>
          <p:cNvSpPr txBox="1"/>
          <p:nvPr>
            <p:ph idx="1" type="body"/>
          </p:nvPr>
        </p:nvSpPr>
        <p:spPr>
          <a:xfrm>
            <a:off x="947033" y="1536633"/>
            <a:ext cx="10298100" cy="4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"/>
          <p:cNvPicPr preferRelativeResize="0"/>
          <p:nvPr/>
        </p:nvPicPr>
        <p:blipFill rotWithShape="1">
          <a:blip r:embed="rId5">
            <a:alphaModFix/>
          </a:blip>
          <a:srcRect b="0" l="35125" r="28155" t="0"/>
          <a:stretch/>
        </p:blipFill>
        <p:spPr>
          <a:xfrm>
            <a:off x="0" y="0"/>
            <a:ext cx="4196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/>
        </p:nvSpPr>
        <p:spPr>
          <a:xfrm>
            <a:off x="4268700" y="1124725"/>
            <a:ext cx="7923300" cy="19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b="1" lang="en-US" sz="33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Memprediksi Kepuasan Para Pelanggan Sebuah Maskapai Penerbangan Menggunakan </a:t>
            </a:r>
            <a:r>
              <a:rPr b="1" i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Supervised Machine Learning</a:t>
            </a:r>
            <a:endParaRPr b="1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349700" y="4996079"/>
            <a:ext cx="67638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1800">
                <a:latin typeface="Rockwell"/>
                <a:ea typeface="Rockwell"/>
                <a:cs typeface="Rockwell"/>
                <a:sym typeface="Rockwell"/>
              </a:rPr>
              <a:t>Final Project Presentation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1800">
                <a:latin typeface="Rockwell"/>
                <a:ea typeface="Rockwell"/>
                <a:cs typeface="Rockwell"/>
                <a:sym typeface="Rockwell"/>
              </a:rPr>
              <a:t>Shift Academy Data Science Bootcamp</a:t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1800">
                <a:latin typeface="Rockwell"/>
                <a:ea typeface="Rockwell"/>
                <a:cs typeface="Rockwell"/>
                <a:sym typeface="Rockwell"/>
              </a:rPr>
              <a:t>Batch 10 – Group 6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6" name="Google Shape;136;p1"/>
          <p:cNvCxnSpPr/>
          <p:nvPr/>
        </p:nvCxnSpPr>
        <p:spPr>
          <a:xfrm flipH="1" rot="10800000">
            <a:off x="4349700" y="4078200"/>
            <a:ext cx="7537500" cy="35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8a5bb73c4_0_16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4</a:t>
            </a:r>
            <a:r>
              <a:rPr lang="en-US"/>
              <a:t>. Pemahaman Data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3" name="Google Shape;253;ge8a5bb73c4_0_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254" name="Google Shape;254;ge8a5bb73c4_0_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55" name="Google Shape;255;ge8a5bb73c4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6" name="Google Shape;256;ge8a5bb73c4_0_16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262" name="Google Shape;26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63" name="Google Shape;26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12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12"/>
          <p:cNvSpPr txBox="1"/>
          <p:nvPr/>
        </p:nvSpPr>
        <p:spPr>
          <a:xfrm>
            <a:off x="659472" y="1674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Tentang Data 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66" name="Google Shape;266;p12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267" name="Google Shape;26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12"/>
          <p:cNvSpPr txBox="1"/>
          <p:nvPr/>
        </p:nvSpPr>
        <p:spPr>
          <a:xfrm>
            <a:off x="827175" y="1233225"/>
            <a:ext cx="49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70" name="Google Shape;270;p12"/>
          <p:cNvGraphicFramePr/>
          <p:nvPr/>
        </p:nvGraphicFramePr>
        <p:xfrm>
          <a:off x="749911" y="14222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{C6425B13-9CDF-45F0-96DD-FC3091835636}</a:tableStyleId>
              </a:tblPr>
              <a:tblGrid>
                <a:gridCol w="2242525"/>
                <a:gridCol w="7620675"/>
              </a:tblGrid>
              <a:tr h="66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Sumber Dataset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https://www.kaggle.com/sjleshrac/airlines-customer-satisfaction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62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Maskapai</a:t>
                      </a:r>
                      <a:endParaRPr sz="19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Anonim (masked as Invistico Airline)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Ukuran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129.880 baris data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>
                    <a:solidFill>
                      <a:srgbClr val="CFE2F3"/>
                    </a:solidFill>
                  </a:tcPr>
                </a:tc>
              </a:tr>
              <a:tr h="86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Jumlah Atribut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23 = 15 ordinal + 4 kategorikal + 4 numerikal</a:t>
                      </a:r>
                      <a:endParaRPr sz="19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1" name="Google Shape;271;p12"/>
          <p:cNvCxnSpPr/>
          <p:nvPr/>
        </p:nvCxnSpPr>
        <p:spPr>
          <a:xfrm>
            <a:off x="750149" y="1149519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0" name="Google Shape;280;p13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281" name="Google Shape;28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13"/>
          <p:cNvSpPr txBox="1"/>
          <p:nvPr/>
        </p:nvSpPr>
        <p:spPr>
          <a:xfrm>
            <a:off x="659472" y="1674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Tentang Data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84" name="Google Shape;284;p13"/>
          <p:cNvCxnSpPr/>
          <p:nvPr/>
        </p:nvCxnSpPr>
        <p:spPr>
          <a:xfrm>
            <a:off x="750149" y="1131619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85" name="Google Shape;285;p13"/>
          <p:cNvGraphicFramePr/>
          <p:nvPr/>
        </p:nvGraphicFramePr>
        <p:xfrm>
          <a:off x="1482625" y="13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{3378675A-42FB-4094-8D88-F17FC87A24AA}</a:tableStyleId>
              </a:tblPr>
              <a:tblGrid>
                <a:gridCol w="1943100"/>
                <a:gridCol w="1019175"/>
                <a:gridCol w="57626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Nama Kolom</a:t>
                      </a:r>
                      <a:endParaRPr b="1"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8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Tipe Data</a:t>
                      </a:r>
                      <a:endParaRPr b="1"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8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Deskripsi</a:t>
                      </a:r>
                      <a:endParaRPr b="1"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85:0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Satisfaction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Kategorikal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Kepuasan pelanggan: Dissatisfied (0) atau Satisfied (1)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Gender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Kategorikal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Jenis kelamin: Male (0) atau Female (1)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2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Customer type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Kategorikal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Tipe pelanggan: Loyal (0) atau Disloyal (1)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3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Age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Numerikal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Usia pelanggan saat mengisi survey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4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Type of travel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Kategorikal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Tipe perjalanan: Business Travel (0) atau Personal Travel (1)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5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Class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Kelas penerbangan: Economy (0), Premium Economy (1), Business (2)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6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Flight distance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Numerikal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Jarak penerbangan dalam satuan kilometer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7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Departure delay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Numerikal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Penundaan keberangkatan dari jadwal dalam satuan menit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8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Arrival delay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Numerikal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Penundaan kedatangan dari jadwal dalam satuan menit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9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Seat comfort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Kenyamanan kursi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0:2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Time convenience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Kenyamanan waktu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5:11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291" name="Google Shape;2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92" name="Google Shape;2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3" name="Google Shape;293;p14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4" name="Google Shape;294;p14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295" name="Google Shape;29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4"/>
          <p:cNvSpPr txBox="1"/>
          <p:nvPr/>
        </p:nvSpPr>
        <p:spPr>
          <a:xfrm>
            <a:off x="659472" y="1674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Tentang Data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>
            <a:off x="823674" y="1149519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99" name="Google Shape;299;p14"/>
          <p:cNvGraphicFramePr/>
          <p:nvPr/>
        </p:nvGraphicFramePr>
        <p:xfrm>
          <a:off x="1554825" y="14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{3378675A-42FB-4094-8D88-F17FC87A24AA}</a:tableStyleId>
              </a:tblPr>
              <a:tblGrid>
                <a:gridCol w="1943100"/>
                <a:gridCol w="1019175"/>
                <a:gridCol w="5762625"/>
              </a:tblGrid>
              <a:tr h="33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Nama Kolom</a:t>
                      </a:r>
                      <a:endParaRPr b="1"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9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Tipe Data</a:t>
                      </a:r>
                      <a:endParaRPr b="1"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9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Deskripsi</a:t>
                      </a:r>
                      <a:endParaRPr b="1"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99:0:2"/>
                      </a:ext>
                    </a:extLst>
                  </a:tcPr>
                </a:tc>
              </a:tr>
              <a:tr h="33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Food and drink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Makanan &amp; minuman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Gate location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Lokasi gerbang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2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Inflight wifi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Layanan Wifi di dalam pesawat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3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Inflight entertainment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Layanan Hiburan di dalam pesawat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4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Online support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Dukungan bantuan via daring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5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Ease of online booking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Kemudahan reservasi secara daring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6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On-board service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Layanan di dalam kabin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7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Leg room service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Ruang kaki di kursi penumpang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8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Baggage handling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Penanganan bagasi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9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Check-in service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Layanan check-in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0:2"/>
                      </a:ext>
                    </a:extLst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Cleanliness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Kebersihan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1:2"/>
                      </a:ext>
                    </a:extLst>
                  </a:tcPr>
                </a:tc>
              </a:tr>
              <a:tr h="33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Online boarding: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Ordinal</a:t>
                      </a:r>
                      <a:endParaRPr/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Boarding secara daring</a:t>
                      </a:r>
                      <a:endParaRPr sz="12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9:12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8a5bb73c4_0_24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5</a:t>
            </a:r>
            <a:r>
              <a:rPr lang="en-US"/>
              <a:t>. </a:t>
            </a:r>
            <a:r>
              <a:rPr i="1" lang="en-US"/>
              <a:t>Data Cleansing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05" name="Google Shape;305;ge8a5bb73c4_0_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306" name="Google Shape;306;ge8a5bb73c4_0_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307" name="Google Shape;307;ge8a5bb73c4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8" name="Google Shape;308;ge8a5bb73c4_0_24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314" name="Google Shape;3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315" name="Google Shape;3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6" name="Google Shape;316;p16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16"/>
          <p:cNvSpPr txBox="1"/>
          <p:nvPr/>
        </p:nvSpPr>
        <p:spPr>
          <a:xfrm>
            <a:off x="659472" y="735792"/>
            <a:ext cx="10765612" cy="741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Memuat Data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18" name="Google Shape;318;p16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319" name="Google Shape;31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" name="Google Shape;321;p16"/>
          <p:cNvCxnSpPr/>
          <p:nvPr/>
        </p:nvCxnSpPr>
        <p:spPr>
          <a:xfrm>
            <a:off x="733249" y="1418119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2" name="Google Shape;322;p16"/>
          <p:cNvGrpSpPr/>
          <p:nvPr/>
        </p:nvGrpSpPr>
        <p:grpSpPr>
          <a:xfrm>
            <a:off x="659401" y="2477044"/>
            <a:ext cx="10765746" cy="3191788"/>
            <a:chOff x="659401" y="1925294"/>
            <a:chExt cx="10765746" cy="3191788"/>
          </a:xfrm>
        </p:grpSpPr>
        <p:grpSp>
          <p:nvGrpSpPr>
            <p:cNvPr id="323" name="Google Shape;323;p16"/>
            <p:cNvGrpSpPr/>
            <p:nvPr/>
          </p:nvGrpSpPr>
          <p:grpSpPr>
            <a:xfrm>
              <a:off x="659401" y="2716374"/>
              <a:ext cx="10765746" cy="2400708"/>
              <a:chOff x="152400" y="1629500"/>
              <a:chExt cx="15078075" cy="3362336"/>
            </a:xfrm>
          </p:grpSpPr>
          <p:pic>
            <p:nvPicPr>
              <p:cNvPr id="324" name="Google Shape;324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52400" y="1629511"/>
                <a:ext cx="10448925" cy="3362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0563225" y="1629500"/>
                <a:ext cx="4667250" cy="3314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6" name="Google Shape;326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3250" y="1925294"/>
              <a:ext cx="8372475" cy="34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Google Shape;3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4025" y="2029476"/>
            <a:ext cx="2181000" cy="12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1775" y="1477100"/>
            <a:ext cx="1097075" cy="1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334" name="Google Shape;3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335" name="Google Shape;3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6" name="Google Shape;336;p17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17"/>
          <p:cNvSpPr txBox="1"/>
          <p:nvPr/>
        </p:nvSpPr>
        <p:spPr>
          <a:xfrm>
            <a:off x="659472" y="735792"/>
            <a:ext cx="10765612" cy="741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Pengecekan Data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38" name="Google Shape;338;p17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339" name="Google Shape;33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50" y="1588225"/>
            <a:ext cx="4292320" cy="46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6175" y="1620575"/>
            <a:ext cx="2428625" cy="4592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17"/>
          <p:cNvCxnSpPr/>
          <p:nvPr/>
        </p:nvCxnSpPr>
        <p:spPr>
          <a:xfrm>
            <a:off x="733249" y="1418119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349" name="Google Shape;349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350" name="Google Shape;3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1" name="Google Shape;351;p18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18"/>
          <p:cNvSpPr txBox="1"/>
          <p:nvPr/>
        </p:nvSpPr>
        <p:spPr>
          <a:xfrm>
            <a:off x="659472" y="735792"/>
            <a:ext cx="10765612" cy="741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Persiapan</a:t>
            </a: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data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53" name="Google Shape;353;p18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354" name="Google Shape;35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6" name="Google Shape;356;p18"/>
          <p:cNvCxnSpPr/>
          <p:nvPr/>
        </p:nvCxnSpPr>
        <p:spPr>
          <a:xfrm>
            <a:off x="733249" y="1418119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7" name="Google Shape;357;p18"/>
          <p:cNvPicPr preferRelativeResize="0"/>
          <p:nvPr/>
        </p:nvPicPr>
        <p:blipFill rotWithShape="1">
          <a:blip r:embed="rId5">
            <a:alphaModFix/>
          </a:blip>
          <a:srcRect b="47832" l="0" r="0" t="0"/>
          <a:stretch/>
        </p:blipFill>
        <p:spPr>
          <a:xfrm>
            <a:off x="791900" y="1988200"/>
            <a:ext cx="10691824" cy="76709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8"/>
          <p:cNvSpPr txBox="1"/>
          <p:nvPr/>
        </p:nvSpPr>
        <p:spPr>
          <a:xfrm>
            <a:off x="733313" y="1494150"/>
            <a:ext cx="106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Imputasi NULL Values Arrival delay : 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750138" y="2823775"/>
            <a:ext cx="106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Ubah Tipe Data Arrival delay : 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0" name="Google Shape;36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900" y="3266400"/>
            <a:ext cx="5751466" cy="7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4737423"/>
            <a:ext cx="4349324" cy="7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8"/>
          <p:cNvSpPr txBox="1"/>
          <p:nvPr/>
        </p:nvSpPr>
        <p:spPr>
          <a:xfrm>
            <a:off x="791900" y="4260438"/>
            <a:ext cx="620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Imputasi data ordinal bernilai 0 dengan NaN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95a31144c_4_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368" name="Google Shape;368;ge95a31144c_4_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369" name="Google Shape;369;ge95a31144c_4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0" name="Google Shape;370;ge95a31144c_4_26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ge95a31144c_4_26"/>
          <p:cNvSpPr txBox="1"/>
          <p:nvPr/>
        </p:nvSpPr>
        <p:spPr>
          <a:xfrm>
            <a:off x="659472" y="735792"/>
            <a:ext cx="10765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Persiapan data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72" name="Google Shape;372;ge95a31144c_4_26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373" name="Google Shape;373;ge95a31144c_4_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ge95a31144c_4_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5" name="Google Shape;375;ge95a31144c_4_26"/>
          <p:cNvCxnSpPr/>
          <p:nvPr/>
        </p:nvCxnSpPr>
        <p:spPr>
          <a:xfrm>
            <a:off x="733249" y="1418119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ge95a31144c_4_26"/>
          <p:cNvSpPr txBox="1"/>
          <p:nvPr/>
        </p:nvSpPr>
        <p:spPr>
          <a:xfrm>
            <a:off x="659475" y="1615925"/>
            <a:ext cx="581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Imputasi data ordinal 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bernilai 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NaN dengan Modus</a:t>
            </a:r>
            <a:endParaRPr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7" name="Google Shape;377;ge95a31144c_4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75" y="2161800"/>
            <a:ext cx="5700975" cy="63722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e95a31144c_4_26"/>
          <p:cNvSpPr txBox="1"/>
          <p:nvPr/>
        </p:nvSpPr>
        <p:spPr>
          <a:xfrm>
            <a:off x="659469" y="3093700"/>
            <a:ext cx="570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Ubah Tipe Data ordinal : 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9" name="Google Shape;379;ge95a31144c_4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75" y="3610863"/>
            <a:ext cx="5700974" cy="5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e95a31144c_4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91675" y="1819925"/>
            <a:ext cx="2205675" cy="41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e95a31144c_4_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2875" y="1788167"/>
            <a:ext cx="2416400" cy="425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95a31144c_4_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387" name="Google Shape;387;ge95a31144c_4_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388" name="Google Shape;388;ge95a31144c_4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9" name="Google Shape;389;ge95a31144c_4_59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ge95a31144c_4_59"/>
          <p:cNvSpPr txBox="1"/>
          <p:nvPr/>
        </p:nvSpPr>
        <p:spPr>
          <a:xfrm>
            <a:off x="659472" y="735792"/>
            <a:ext cx="10765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Persiapan data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91" name="Google Shape;391;ge95a31144c_4_59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392" name="Google Shape;392;ge95a31144c_4_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ge95a31144c_4_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4" name="Google Shape;394;ge95a31144c_4_59"/>
          <p:cNvCxnSpPr/>
          <p:nvPr/>
        </p:nvCxnSpPr>
        <p:spPr>
          <a:xfrm>
            <a:off x="733249" y="1418119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5" name="Google Shape;395;ge95a31144c_4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75" y="2117500"/>
            <a:ext cx="10691701" cy="411905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e95a31144c_4_59"/>
          <p:cNvSpPr txBox="1"/>
          <p:nvPr/>
        </p:nvSpPr>
        <p:spPr>
          <a:xfrm>
            <a:off x="733244" y="1601650"/>
            <a:ext cx="570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Encoding :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142" name="Google Shape;142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659472" y="1674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Anggota Kelompok</a:t>
            </a:r>
            <a:endParaRPr b="0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45" name="Google Shape;145;p2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6" name="Google Shape;146;p2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147" name="Google Shape;14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"/>
          <p:cNvSpPr/>
          <p:nvPr/>
        </p:nvSpPr>
        <p:spPr>
          <a:xfrm>
            <a:off x="1922875" y="1888950"/>
            <a:ext cx="2310000" cy="2310000"/>
          </a:xfrm>
          <a:prstGeom prst="rect">
            <a:avLst/>
          </a:prstGeom>
          <a:solidFill>
            <a:srgbClr val="F2F3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Ma’shum Abdul Jabbar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4762275" y="1893525"/>
            <a:ext cx="2310000" cy="2310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Lovidya Helmi</a:t>
            </a:r>
            <a:endParaRPr sz="2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7601675" y="1893525"/>
            <a:ext cx="2310000" cy="23100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Damasus Made Singgih Aditama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02" name="Google Shape;40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03" name="Google Shape;40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4" name="Google Shape;404;p19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19"/>
          <p:cNvSpPr txBox="1"/>
          <p:nvPr/>
        </p:nvSpPr>
        <p:spPr>
          <a:xfrm>
            <a:off x="659472" y="735792"/>
            <a:ext cx="10765612" cy="741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Pencilan - </a:t>
            </a: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bukan pencilan sejati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407" name="Google Shape;40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9" name="Google Shape;409;p19"/>
          <p:cNvCxnSpPr/>
          <p:nvPr/>
        </p:nvCxnSpPr>
        <p:spPr>
          <a:xfrm>
            <a:off x="733249" y="1418119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0" name="Google Shape;4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120" y="1600036"/>
            <a:ext cx="55340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1600023"/>
            <a:ext cx="4276979" cy="457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8a5bb73c4_0_32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6</a:t>
            </a:r>
            <a:r>
              <a:rPr lang="en-US"/>
              <a:t>. </a:t>
            </a:r>
            <a:r>
              <a:rPr i="1" lang="en-US"/>
              <a:t>Exploratory</a:t>
            </a:r>
            <a:r>
              <a:rPr i="1" lang="en-US"/>
              <a:t> Data Analysis</a:t>
            </a:r>
            <a:r>
              <a:rPr lang="en-US"/>
              <a:t> (EDA)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7" name="Google Shape;417;ge8a5bb73c4_0_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18" name="Google Shape;418;ge8a5bb73c4_0_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19" name="Google Shape;419;ge8a5bb73c4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0" name="Google Shape;420;ge8a5bb73c4_0_32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26" name="Google Shape;42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27" name="Google Shape;42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21"/>
          <p:cNvSpPr txBox="1"/>
          <p:nvPr/>
        </p:nvSpPr>
        <p:spPr>
          <a:xfrm>
            <a:off x="659472" y="1674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Apakah target responsnya seimbang?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29" name="Google Shape;429;p21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21"/>
          <p:cNvCxnSpPr/>
          <p:nvPr/>
        </p:nvCxnSpPr>
        <p:spPr>
          <a:xfrm>
            <a:off x="733248" y="1179569"/>
            <a:ext cx="106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1" name="Google Shape;431;p21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432" name="Google Shape;43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4" name="Google Shape;4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274" y="1855588"/>
            <a:ext cx="5680175" cy="38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95a31144c_0_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40" name="Google Shape;440;ge95a31144c_0_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41" name="Google Shape;441;ge95a31144c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ge95a31144c_0_1"/>
          <p:cNvSpPr txBox="1"/>
          <p:nvPr/>
        </p:nvSpPr>
        <p:spPr>
          <a:xfrm>
            <a:off x="659475" y="5013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Faktor usia 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43" name="Google Shape;443;ge95a31144c_0_1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4" name="Google Shape;444;ge95a31144c_0_1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445" name="Google Shape;445;ge95a31144c_0_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ge95a31144c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7" name="Google Shape;447;ge95a31144c_0_1"/>
          <p:cNvCxnSpPr/>
          <p:nvPr/>
        </p:nvCxnSpPr>
        <p:spPr>
          <a:xfrm>
            <a:off x="733248" y="1179569"/>
            <a:ext cx="106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8" name="Google Shape;448;ge95a31144c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50" y="1706913"/>
            <a:ext cx="10691701" cy="366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95a31144c_0_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54" name="Google Shape;454;ge95a31144c_0_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55" name="Google Shape;455;ge95a31144c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ge95a31144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249" y="2142392"/>
            <a:ext cx="10691700" cy="40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e95a31144c_0_24"/>
          <p:cNvSpPr txBox="1"/>
          <p:nvPr/>
        </p:nvSpPr>
        <p:spPr>
          <a:xfrm>
            <a:off x="659475" y="5013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Faktor jarak penerbangan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58" name="Google Shape;458;ge95a31144c_0_24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9" name="Google Shape;459;ge95a31144c_0_24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460" name="Google Shape;460;ge95a31144c_0_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ge95a31144c_0_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2" name="Google Shape;462;ge95a31144c_0_24"/>
          <p:cNvCxnSpPr/>
          <p:nvPr/>
        </p:nvCxnSpPr>
        <p:spPr>
          <a:xfrm>
            <a:off x="733248" y="1179569"/>
            <a:ext cx="106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ge95a31144c_0_24"/>
          <p:cNvSpPr txBox="1"/>
          <p:nvPr/>
        </p:nvSpPr>
        <p:spPr>
          <a:xfrm>
            <a:off x="733275" y="1329675"/>
            <a:ext cx="1069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i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hort-haul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900">
                <a:solidFill>
                  <a:srgbClr val="202124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≤ 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1000 km. </a:t>
            </a:r>
            <a:r>
              <a:rPr i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Long-haul </a:t>
            </a:r>
            <a:r>
              <a:rPr lang="en-US" sz="1900">
                <a:solidFill>
                  <a:srgbClr val="202124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≥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3000km. </a:t>
            </a:r>
            <a:r>
              <a:rPr i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Medium-haul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~1000 - 3000 km</a:t>
            </a:r>
            <a:endParaRPr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64" name="Google Shape;464;ge95a31144c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875" y="1803489"/>
            <a:ext cx="10515599" cy="408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95a31144c_0_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70" name="Google Shape;470;ge95a31144c_0_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71" name="Google Shape;471;ge95a31144c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ge95a31144c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250" y="2142400"/>
            <a:ext cx="10691700" cy="23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e95a31144c_0_44"/>
          <p:cNvSpPr txBox="1"/>
          <p:nvPr/>
        </p:nvSpPr>
        <p:spPr>
          <a:xfrm>
            <a:off x="659475" y="5013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Faktor kelas dan gender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74" name="Google Shape;474;ge95a31144c_0_44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5" name="Google Shape;475;ge95a31144c_0_44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476" name="Google Shape;476;ge95a31144c_0_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ge95a31144c_0_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8" name="Google Shape;478;ge95a31144c_0_44"/>
          <p:cNvCxnSpPr/>
          <p:nvPr/>
        </p:nvCxnSpPr>
        <p:spPr>
          <a:xfrm>
            <a:off x="733248" y="1179569"/>
            <a:ext cx="106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79" name="Google Shape;479;ge95a31144c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250" y="2603525"/>
            <a:ext cx="10691700" cy="2046558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e95a31144c_0_44"/>
          <p:cNvSpPr txBox="1"/>
          <p:nvPr/>
        </p:nvSpPr>
        <p:spPr>
          <a:xfrm>
            <a:off x="733275" y="1329675"/>
            <a:ext cx="106917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Respons puas dari sisi gender: Perempuan &gt; Laki-laki</a:t>
            </a:r>
            <a:endParaRPr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Respons puas dari sisi kelas: Kelas bisnis &gt; Ekonomi + Ekonomi Plus</a:t>
            </a:r>
            <a:endParaRPr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95a31144c_0_6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486" name="Google Shape;486;ge95a31144c_0_6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487" name="Google Shape;487;ge95a31144c_0_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ge95a31144c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250" y="1820075"/>
            <a:ext cx="10691700" cy="23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e95a31144c_0_69"/>
          <p:cNvSpPr txBox="1"/>
          <p:nvPr/>
        </p:nvSpPr>
        <p:spPr>
          <a:xfrm>
            <a:off x="659475" y="5013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Faktor kenyamanan kursi &amp; layanan hiburan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90" name="Google Shape;490;ge95a31144c_0_69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1" name="Google Shape;491;ge95a31144c_0_69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492" name="Google Shape;492;ge95a31144c_0_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ge95a31144c_0_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4" name="Google Shape;494;ge95a31144c_0_69"/>
          <p:cNvCxnSpPr/>
          <p:nvPr/>
        </p:nvCxnSpPr>
        <p:spPr>
          <a:xfrm>
            <a:off x="733248" y="1179569"/>
            <a:ext cx="106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5" name="Google Shape;495;ge95a31144c_0_69"/>
          <p:cNvSpPr txBox="1"/>
          <p:nvPr/>
        </p:nvSpPr>
        <p:spPr>
          <a:xfrm>
            <a:off x="733250" y="1344325"/>
            <a:ext cx="1069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Respons nilai maksimum </a:t>
            </a:r>
            <a:endParaRPr sz="19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96" name="Google Shape;496;ge95a31144c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300" y="2059525"/>
            <a:ext cx="10515601" cy="1714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8a5bb73c4_0_40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7. </a:t>
            </a:r>
            <a:r>
              <a:rPr i="1" lang="en-US"/>
              <a:t>Feature Selection and Modelling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502" name="Google Shape;502;ge8a5bb73c4_0_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03" name="Google Shape;503;ge8a5bb73c4_0_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04" name="Google Shape;504;ge8a5bb73c4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5" name="Google Shape;505;ge8a5bb73c4_0_40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6d6449bb5_1_8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11" name="Google Shape;511;ge6d6449bb5_1_8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12" name="Google Shape;512;ge6d6449bb5_1_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3" name="Google Shape;513;ge6d6449bb5_1_88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ge6d6449bb5_1_88"/>
          <p:cNvSpPr txBox="1"/>
          <p:nvPr/>
        </p:nvSpPr>
        <p:spPr>
          <a:xfrm>
            <a:off x="659472" y="501650"/>
            <a:ext cx="99477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Metode </a:t>
            </a:r>
            <a:r>
              <a:rPr i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 selection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15" name="Google Shape;515;ge6d6449bb5_1_88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516" name="Google Shape;516;ge6d6449bb5_1_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ge6d6449bb5_1_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ge6d6449bb5_1_88"/>
          <p:cNvSpPr txBox="1"/>
          <p:nvPr/>
        </p:nvSpPr>
        <p:spPr>
          <a:xfrm>
            <a:off x="838200" y="1407950"/>
            <a:ext cx="841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AutoNum type="arabicPeriod"/>
            </a:pPr>
            <a:r>
              <a:rPr lang="en-US" sz="2000">
                <a:latin typeface="Rockwell"/>
                <a:ea typeface="Rockwell"/>
                <a:cs typeface="Rockwell"/>
                <a:sym typeface="Rockwell"/>
              </a:rPr>
              <a:t>Heatmap Correlation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AutoNum type="arabicPeriod"/>
            </a:pPr>
            <a:r>
              <a:rPr lang="en-US" sz="2000">
                <a:latin typeface="Rockwell"/>
                <a:ea typeface="Rockwell"/>
                <a:cs typeface="Rockwell"/>
                <a:sym typeface="Rockwell"/>
              </a:rPr>
              <a:t>SelectKBest with Chi-square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AutoNum type="arabicPeriod"/>
            </a:pPr>
            <a:r>
              <a:rPr lang="en-US" sz="2000">
                <a:latin typeface="Rockwell"/>
                <a:ea typeface="Rockwell"/>
                <a:cs typeface="Rockwell"/>
                <a:sym typeface="Rockwell"/>
              </a:rPr>
              <a:t>Feature Importance (built-in di scikit-learn)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AutoNum type="arabicPeriod"/>
            </a:pPr>
            <a:r>
              <a:rPr lang="en-US" sz="2000">
                <a:latin typeface="Rockwell"/>
                <a:ea typeface="Rockwell"/>
                <a:cs typeface="Rockwell"/>
                <a:sym typeface="Rockwell"/>
              </a:rPr>
              <a:t>Wrapper Method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AutoNum type="arabicPeriod"/>
            </a:pPr>
            <a:r>
              <a:rPr lang="en-US" sz="2000">
                <a:latin typeface="Rockwell"/>
                <a:ea typeface="Rockwell"/>
                <a:cs typeface="Rockwell"/>
                <a:sym typeface="Rockwell"/>
              </a:rPr>
              <a:t>Permutation Importance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24" name="Google Shape;52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25" name="Google Shape;52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6" name="Google Shape;526;p27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" name="Google Shape;527;p27"/>
          <p:cNvSpPr txBox="1"/>
          <p:nvPr/>
        </p:nvSpPr>
        <p:spPr>
          <a:xfrm>
            <a:off x="659472" y="501650"/>
            <a:ext cx="9947568" cy="97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Hasil </a:t>
            </a:r>
            <a:r>
              <a:rPr i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 selection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28" name="Google Shape;528;p27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529" name="Google Shape;52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1" name="Google Shape;5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266824"/>
            <a:ext cx="10586875" cy="466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7"/>
          <p:cNvSpPr txBox="1"/>
          <p:nvPr/>
        </p:nvSpPr>
        <p:spPr>
          <a:xfrm>
            <a:off x="1271325" y="1687750"/>
            <a:ext cx="101886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d6449bb5_0_97"/>
          <p:cNvSpPr txBox="1"/>
          <p:nvPr/>
        </p:nvSpPr>
        <p:spPr>
          <a:xfrm>
            <a:off x="-179295" y="2083984"/>
            <a:ext cx="2604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0050" spcFirstLastPara="1" rIns="0" wrap="square" tIns="109075">
            <a:noAutofit/>
          </a:bodyPr>
          <a:lstStyle/>
          <a:p>
            <a:pPr indent="-38735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Sans Extra Condensed Medium"/>
              <a:buAutoNum type="arabicPeriod"/>
            </a:pPr>
            <a:r>
              <a:rPr lang="en-US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Latar 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Belakang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" name="Google Shape;157;ge6d6449bb5_0_97"/>
          <p:cNvSpPr txBox="1"/>
          <p:nvPr/>
        </p:nvSpPr>
        <p:spPr>
          <a:xfrm>
            <a:off x="659472" y="1674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Agenda</a:t>
            </a:r>
            <a:endParaRPr b="0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8" name="Google Shape;158;ge6d6449bb5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38" y="1576984"/>
            <a:ext cx="9346128" cy="38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6d6449bb5_1_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38" name="Google Shape;538;ge6d6449bb5_1_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39" name="Google Shape;539;ge6d6449bb5_1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0" name="Google Shape;540;ge6d6449bb5_1_32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1" name="Google Shape;541;ge6d6449bb5_1_32"/>
          <p:cNvSpPr txBox="1"/>
          <p:nvPr/>
        </p:nvSpPr>
        <p:spPr>
          <a:xfrm>
            <a:off x="659472" y="273050"/>
            <a:ext cx="99477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Hasil dari model yang didapat: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42" name="Google Shape;542;ge6d6449bb5_1_32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543" name="Google Shape;543;ge6d6449bb5_1_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ge6d6449bb5_1_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45" name="Google Shape;545;ge6d6449bb5_1_32"/>
          <p:cNvGraphicFramePr/>
          <p:nvPr/>
        </p:nvGraphicFramePr>
        <p:xfrm>
          <a:off x="1221575" y="1164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{D46B2B3D-5F46-4B6B-95EC-B35B05E1BF1C}</a:tableStyleId>
              </a:tblPr>
              <a:tblGrid>
                <a:gridCol w="1255150"/>
                <a:gridCol w="2334350"/>
                <a:gridCol w="1209325"/>
                <a:gridCol w="1212400"/>
                <a:gridCol w="926300"/>
                <a:gridCol w="1075950"/>
                <a:gridCol w="1256050"/>
              </a:tblGrid>
              <a:tr h="3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Model</a:t>
                      </a:r>
                      <a:endParaRPr b="1"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Skema</a:t>
                      </a:r>
                      <a:endParaRPr sz="15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Precision</a:t>
                      </a:r>
                      <a:endParaRPr b="1"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Accuracy</a:t>
                      </a:r>
                      <a:endParaRPr b="1"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Recall</a:t>
                      </a:r>
                      <a:endParaRPr b="1"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F1-score</a:t>
                      </a:r>
                      <a:endParaRPr b="1"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ROC/AUC</a:t>
                      </a:r>
                      <a:endParaRPr b="1"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59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Logistic Regression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Base Model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0.79066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0.79066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 + Top 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0.84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0.84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0.84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0.84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0.83746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 + Top 6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0.80861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Decision Tree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Base Model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0.93125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0.93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0.9267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 + Top 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0.90147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 + Top 6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0.89058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Random Forest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Base Model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0.95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0.95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0.95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0.95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0.9548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0.92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0.92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0.92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0.92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0.91745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 + Top 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0.91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0.90529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Grid search + Top 6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0.89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0.88824</a:t>
                      </a:r>
                      <a:endParaRPr sz="13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28575" marL="28575" anchor="b">
                    <a:lnL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ge6d6449bb5_1_32"/>
          <p:cNvSpPr/>
          <p:nvPr/>
        </p:nvSpPr>
        <p:spPr>
          <a:xfrm>
            <a:off x="1221700" y="3450025"/>
            <a:ext cx="9269400" cy="47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8a5bb73c4_0_48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8. Hasil dan Rekomendasi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2" name="Google Shape;552;ge8a5bb73c4_0_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53" name="Google Shape;553;ge8a5bb73c4_0_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54" name="Google Shape;554;ge8a5bb73c4_0_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5" name="Google Shape;555;ge8a5bb73c4_0_48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61" name="Google Shape;56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62" name="Google Shape;56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29"/>
          <p:cNvSpPr txBox="1"/>
          <p:nvPr/>
        </p:nvSpPr>
        <p:spPr>
          <a:xfrm>
            <a:off x="640080" y="267786"/>
            <a:ext cx="106072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 terbaik: Decision Tree with GridSearchCV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64" name="Google Shape;564;p29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5" name="Google Shape;565;p29"/>
          <p:cNvSpPr txBox="1"/>
          <p:nvPr/>
        </p:nvSpPr>
        <p:spPr>
          <a:xfrm>
            <a:off x="640080" y="1222502"/>
            <a:ext cx="10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66" name="Google Shape;566;p29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567" name="Google Shape;56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Google Shape;569;p29"/>
          <p:cNvGrpSpPr/>
          <p:nvPr/>
        </p:nvGrpSpPr>
        <p:grpSpPr>
          <a:xfrm>
            <a:off x="838208" y="1507005"/>
            <a:ext cx="5730162" cy="914400"/>
            <a:chOff x="585758" y="2953605"/>
            <a:chExt cx="5730162" cy="914400"/>
          </a:xfrm>
        </p:grpSpPr>
        <p:sp>
          <p:nvSpPr>
            <p:cNvPr id="570" name="Google Shape;570;p29"/>
            <p:cNvSpPr/>
            <p:nvPr/>
          </p:nvSpPr>
          <p:spPr>
            <a:xfrm>
              <a:off x="585758" y="2953605"/>
              <a:ext cx="1219200" cy="914400"/>
            </a:xfrm>
            <a:prstGeom prst="roundRect">
              <a:avLst>
                <a:gd fmla="val 16667" name="adj"/>
              </a:avLst>
            </a:prstGeom>
            <a:solidFill>
              <a:srgbClr val="C55A1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93</a:t>
              </a: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%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Precision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063813" y="2953605"/>
              <a:ext cx="1219200" cy="9144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93</a:t>
              </a: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%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Recall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541866" y="2953605"/>
              <a:ext cx="1219200" cy="9144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93</a:t>
              </a: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%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F1-score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5019920" y="2953605"/>
              <a:ext cx="1296000" cy="91440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92</a:t>
              </a:r>
              <a:r>
                <a:rPr b="1" lang="en-US" sz="3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%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ROC/AUC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574" name="Google Shape;5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175" y="3225475"/>
            <a:ext cx="4114801" cy="199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9963" y="1507000"/>
            <a:ext cx="36861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582" name="Google Shape;5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583" name="Google Shape;5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4" name="Google Shape;584;p31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31"/>
          <p:cNvSpPr txBox="1"/>
          <p:nvPr/>
        </p:nvSpPr>
        <p:spPr>
          <a:xfrm>
            <a:off x="659472" y="1674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Rekomendasi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86" name="Google Shape;586;p31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587" name="Google Shape;58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9" name="Google Shape;589;p31"/>
          <p:cNvSpPr txBox="1"/>
          <p:nvPr/>
        </p:nvSpPr>
        <p:spPr>
          <a:xfrm>
            <a:off x="659475" y="1493025"/>
            <a:ext cx="10841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Memaksimalkan kepuasan pelanggan =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kenyamanan kursi 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dan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layanan hiburan di dalam kabin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Menetapkan penumpang prioritas, perhatikan: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tipe pelanggan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kelas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dan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jenis kelamin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Peningkatan kualitas dalam pelayanan: range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usia di luar 39-60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dan sektor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medium- haul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1. Latar Belakang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165" name="Google Shape;16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7" name="Google Shape;167;p4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174" name="Google Shape;17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p5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7" name="Google Shape;177;p5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178" name="Google Shape;17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5"/>
          <p:cNvSpPr txBox="1"/>
          <p:nvPr/>
        </p:nvSpPr>
        <p:spPr>
          <a:xfrm>
            <a:off x="659472" y="1674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Apa persoalannya?</a:t>
            </a:r>
            <a:endParaRPr b="0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768887" y="1381062"/>
            <a:ext cx="106206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2300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Latar Belakang</a:t>
            </a:r>
            <a:endParaRPr sz="2300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t/>
            </a:r>
            <a:endParaRPr b="1" sz="2300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82" name="Google Shape;182;p5"/>
          <p:cNvCxnSpPr/>
          <p:nvPr/>
        </p:nvCxnSpPr>
        <p:spPr>
          <a:xfrm>
            <a:off x="733249" y="182177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5"/>
          <p:cNvSpPr txBox="1"/>
          <p:nvPr/>
        </p:nvSpPr>
        <p:spPr>
          <a:xfrm>
            <a:off x="823675" y="2095000"/>
            <a:ext cx="10620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Disamping faktor keselamatan, kepuasan pelanggan selalu menjadi prioritas maskapai. Ketidakpuasan pelanggan mampu berdampak langsung kepada turunnya jumlah penumpang dan dalam jangka panjang, dapat berdampak kepada pemasukan maskapai.</a:t>
            </a:r>
            <a:endParaRPr sz="19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823675" y="3572488"/>
            <a:ext cx="10620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Maskapai perlu mengetahui 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aspek - aspek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yang dapat mempengaruhi kepuasaan pelanggan, aspek yang dilihat dalam </a:t>
            </a:r>
            <a:r>
              <a:rPr i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final project</a:t>
            </a:r>
            <a:r>
              <a:rPr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ini yaitu dari faktor penumpang dan juga faktor pelayanan yang diberikan oleh maskapai.</a:t>
            </a:r>
            <a:endParaRPr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8a5bb73c4_0_0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2</a:t>
            </a:r>
            <a:r>
              <a:rPr lang="en-US"/>
              <a:t>. Tujuan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e8a5bb73c4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191" name="Google Shape;191;ge8a5bb73c4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192" name="Google Shape;192;ge8a5bb73c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ge8a5bb73c4_0_0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199" name="Google Shape;19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00" name="Google Shape;20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1" name="Google Shape;201;p7"/>
          <p:cNvCxnSpPr/>
          <p:nvPr/>
        </p:nvCxnSpPr>
        <p:spPr>
          <a:xfrm>
            <a:off x="733249" y="6356350"/>
            <a:ext cx="10691835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2" name="Google Shape;202;p7"/>
          <p:cNvGrpSpPr/>
          <p:nvPr/>
        </p:nvGrpSpPr>
        <p:grpSpPr>
          <a:xfrm>
            <a:off x="1573926" y="1064275"/>
            <a:ext cx="3479515" cy="2407266"/>
            <a:chOff x="1684602" y="1617663"/>
            <a:chExt cx="3614705" cy="2407266"/>
          </a:xfrm>
        </p:grpSpPr>
        <p:sp>
          <p:nvSpPr>
            <p:cNvPr id="203" name="Google Shape;203;p7"/>
            <p:cNvSpPr txBox="1"/>
            <p:nvPr/>
          </p:nvSpPr>
          <p:spPr>
            <a:xfrm>
              <a:off x="1684602" y="1617663"/>
              <a:ext cx="36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000" u="none" cap="none" strike="noStrike">
                  <a:solidFill>
                    <a:srgbClr val="002060"/>
                  </a:solidFill>
                  <a:latin typeface="Rockwell"/>
                  <a:ea typeface="Rockwell"/>
                  <a:cs typeface="Rockwell"/>
                  <a:sym typeface="Rockwell"/>
                </a:rPr>
                <a:t>Tujuan Bisnis</a:t>
              </a:r>
              <a:endParaRPr sz="2000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1684607" y="2101029"/>
              <a:ext cx="3614700" cy="19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3655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●"/>
              </a:pP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Mengetahui aspek fasilitas yang paling </a:t>
              </a: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berpengaruh terhadap </a:t>
              </a: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kepuasan pelanggan,</a:t>
              </a:r>
              <a:endParaRPr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33655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●"/>
              </a:pP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Dapat memprediksi kepuasan pelanggan</a:t>
              </a:r>
              <a:endParaRPr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1770695" y="2024119"/>
              <a:ext cx="3498600" cy="3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6" name="Google Shape;206;p7"/>
          <p:cNvGrpSpPr/>
          <p:nvPr/>
        </p:nvGrpSpPr>
        <p:grpSpPr>
          <a:xfrm>
            <a:off x="6556806" y="1064275"/>
            <a:ext cx="3761836" cy="1622465"/>
            <a:chOff x="7047355" y="1617654"/>
            <a:chExt cx="3460041" cy="1622465"/>
          </a:xfrm>
        </p:grpSpPr>
        <p:sp>
          <p:nvSpPr>
            <p:cNvPr id="207" name="Google Shape;207;p7"/>
            <p:cNvSpPr txBox="1"/>
            <p:nvPr/>
          </p:nvSpPr>
          <p:spPr>
            <a:xfrm>
              <a:off x="7047361" y="1617654"/>
              <a:ext cx="345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Rockwell"/>
                  <a:ea typeface="Rockwell"/>
                  <a:cs typeface="Rockwell"/>
                  <a:sym typeface="Rockwell"/>
                </a:rPr>
                <a:t>Tujuan </a:t>
              </a:r>
              <a:r>
                <a:rPr i="1" lang="en-US" sz="2000">
                  <a:solidFill>
                    <a:srgbClr val="002060"/>
                  </a:solidFill>
                  <a:latin typeface="Rockwell"/>
                  <a:ea typeface="Rockwell"/>
                  <a:cs typeface="Rockwell"/>
                  <a:sym typeface="Rockwell"/>
                </a:rPr>
                <a:t>Machine Learning</a:t>
              </a:r>
              <a:endParaRPr i="1" sz="2000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7047355" y="2101019"/>
              <a:ext cx="34599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Selaras dengan tujuan bisnis, dengan mencari </a:t>
              </a:r>
              <a:r>
                <a:rPr i="1"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importance </a:t>
              </a: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dan membuat model </a:t>
              </a:r>
              <a:r>
                <a:rPr i="1"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Machine learning </a:t>
              </a:r>
              <a:r>
                <a:rPr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yang sesuai.</a:t>
              </a:r>
              <a:r>
                <a:rPr i="1" lang="en-US" sz="17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 </a:t>
              </a:r>
              <a:endParaRPr sz="17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209" name="Google Shape;209;p7"/>
            <p:cNvCxnSpPr/>
            <p:nvPr/>
          </p:nvCxnSpPr>
          <p:spPr>
            <a:xfrm>
              <a:off x="7133446" y="2017769"/>
              <a:ext cx="337395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0" name="Google Shape;210;p7"/>
          <p:cNvGrpSpPr/>
          <p:nvPr/>
        </p:nvGrpSpPr>
        <p:grpSpPr>
          <a:xfrm>
            <a:off x="10678886" y="147643"/>
            <a:ext cx="1319093" cy="571097"/>
            <a:chOff x="10080354" y="147643"/>
            <a:chExt cx="1917625" cy="830229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6" cy="82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7"/>
          <p:cNvSpPr txBox="1"/>
          <p:nvPr/>
        </p:nvSpPr>
        <p:spPr>
          <a:xfrm>
            <a:off x="3322125" y="3923525"/>
            <a:ext cx="1631400" cy="140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Supervised Machine Learning </a:t>
            </a:r>
            <a:r>
              <a:rPr i="1" lang="en-US"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(Classification Method)</a:t>
            </a:r>
            <a:endParaRPr b="1" i="1" sz="1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2772576" y="4487818"/>
            <a:ext cx="507300" cy="7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718850" y="3923525"/>
            <a:ext cx="2003400" cy="21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dari survey</a:t>
            </a:r>
            <a:r>
              <a:rPr lang="en-US"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yang dilakukan maskapai terhadap penumpang yang pernah terbang dengan maskapai tersebut</a:t>
            </a:r>
            <a:endParaRPr sz="1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7"/>
          <p:cNvSpPr/>
          <p:nvPr/>
        </p:nvSpPr>
        <p:spPr>
          <a:xfrm rot="-1207593">
            <a:off x="5041243" y="3850731"/>
            <a:ext cx="716663" cy="7740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7"/>
          <p:cNvSpPr/>
          <p:nvPr/>
        </p:nvSpPr>
        <p:spPr>
          <a:xfrm rot="900797">
            <a:off x="5041387" y="4925055"/>
            <a:ext cx="716870" cy="7742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5789575" y="5383223"/>
            <a:ext cx="15702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 Importance</a:t>
            </a:r>
            <a:endParaRPr b="1" i="1" sz="1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7"/>
          <p:cNvSpPr/>
          <p:nvPr/>
        </p:nvSpPr>
        <p:spPr>
          <a:xfrm rot="1604359">
            <a:off x="7481386" y="3970169"/>
            <a:ext cx="838127" cy="7742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7"/>
          <p:cNvSpPr/>
          <p:nvPr/>
        </p:nvSpPr>
        <p:spPr>
          <a:xfrm rot="-1842051">
            <a:off x="7491229" y="5134759"/>
            <a:ext cx="818520" cy="7741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5785525" y="3829700"/>
            <a:ext cx="1578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Classifier Models</a:t>
            </a:r>
            <a:endParaRPr b="1" i="1" sz="1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659472" y="167473"/>
            <a:ext cx="10515600" cy="846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Apa yang coba kami capai?</a:t>
            </a:r>
            <a:endParaRPr sz="32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516725" y="3604150"/>
            <a:ext cx="11283900" cy="26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8346600" y="4433075"/>
            <a:ext cx="32712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Tujuan Bisnis &amp; </a:t>
            </a:r>
            <a:r>
              <a:rPr b="1" i="1" lang="en-US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Machine Learning</a:t>
            </a:r>
            <a:endParaRPr b="1" i="1" sz="1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a5bb73c4_0_8"/>
          <p:cNvSpPr txBox="1"/>
          <p:nvPr>
            <p:ph type="title"/>
          </p:nvPr>
        </p:nvSpPr>
        <p:spPr>
          <a:xfrm>
            <a:off x="838200" y="4878445"/>
            <a:ext cx="10515600" cy="13257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1257300" rotWithShape="0" algn="bl" dir="7140000" dist="1905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lang="en-US"/>
              <a:t>3</a:t>
            </a:r>
            <a:r>
              <a:rPr lang="en-US"/>
              <a:t>. Alur Kerja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0" name="Google Shape;230;ge8a5bb73c4_0_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231" name="Google Shape;231;ge8a5bb73c4_0_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32" name="Google Shape;232;ge8a5bb73c4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3" name="Google Shape;233;ge8a5bb73c4_0_8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Agustus 2021</a:t>
            </a:r>
            <a:endParaRPr/>
          </a:p>
        </p:txBody>
      </p:sp>
      <p:sp>
        <p:nvSpPr>
          <p:cNvPr id="239" name="Google Shape;239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</a:t>
            </a:r>
            <a:endParaRPr/>
          </a:p>
        </p:txBody>
      </p: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1" name="Google Shape;241;p10"/>
          <p:cNvCxnSpPr/>
          <p:nvPr/>
        </p:nvCxnSpPr>
        <p:spPr>
          <a:xfrm>
            <a:off x="733249" y="6356350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10"/>
          <p:cNvSpPr txBox="1"/>
          <p:nvPr/>
        </p:nvSpPr>
        <p:spPr>
          <a:xfrm>
            <a:off x="659472" y="226465"/>
            <a:ext cx="10765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Alur Kerja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43" name="Google Shape;243;p10"/>
          <p:cNvGrpSpPr/>
          <p:nvPr/>
        </p:nvGrpSpPr>
        <p:grpSpPr>
          <a:xfrm>
            <a:off x="10679103" y="147646"/>
            <a:ext cx="1319134" cy="571114"/>
            <a:chOff x="10080354" y="147643"/>
            <a:chExt cx="1917625" cy="830229"/>
          </a:xfrm>
        </p:grpSpPr>
        <p:pic>
          <p:nvPicPr>
            <p:cNvPr id="244" name="Google Shape;24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06750" y="176910"/>
              <a:ext cx="1091229" cy="80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0354" y="147643"/>
              <a:ext cx="826397" cy="8257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6" name="Google Shape;246;p10"/>
          <p:cNvCxnSpPr/>
          <p:nvPr/>
        </p:nvCxnSpPr>
        <p:spPr>
          <a:xfrm>
            <a:off x="733249" y="908792"/>
            <a:ext cx="1069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50" y="1175700"/>
            <a:ext cx="10691699" cy="448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mart Art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0E0E0"/>
      </a:lt2>
      <a:accent1>
        <a:srgbClr val="FFC04D"/>
      </a:accent1>
      <a:accent2>
        <a:srgbClr val="FF981D"/>
      </a:accent2>
      <a:accent3>
        <a:srgbClr val="FC6835"/>
      </a:accent3>
      <a:accent4>
        <a:srgbClr val="F85E8A"/>
      </a:accent4>
      <a:accent5>
        <a:srgbClr val="C763AE"/>
      </a:accent5>
      <a:accent6>
        <a:srgbClr val="8951A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2021-05-29T09:47:58Z</dcterms:created>
</cp:coreProperties>
</file>