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0" r:id="rId2"/>
    <p:sldId id="268" r:id="rId3"/>
    <p:sldId id="270" r:id="rId4"/>
    <p:sldId id="256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2" r:id="rId16"/>
    <p:sldId id="265" r:id="rId17"/>
  </p:sldIdLst>
  <p:sldSz cx="18288000" cy="10287000"/>
  <p:notesSz cx="10287000" cy="18288000"/>
  <p:embeddedFontLst>
    <p:embeddedFont>
      <p:font typeface="양진체 " panose="02020503000000000000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2F1EE"/>
    <a:srgbClr val="31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55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54400" cy="11430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6E689F3B-23FE-5BD6-0A86-338ED2D243A2}"/>
              </a:ext>
            </a:extLst>
          </p:cNvPr>
          <p:cNvSpPr txBox="1"/>
          <p:nvPr userDrawn="1"/>
        </p:nvSpPr>
        <p:spPr>
          <a:xfrm>
            <a:off x="381000" y="9495711"/>
            <a:ext cx="1905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1BF5372B-B3A8-2A0E-BD6E-6ED60EDDD224}"/>
              </a:ext>
            </a:extLst>
          </p:cNvPr>
          <p:cNvSpPr txBox="1"/>
          <p:nvPr userDrawn="1"/>
        </p:nvSpPr>
        <p:spPr>
          <a:xfrm>
            <a:off x="13411200" y="949571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C2D87C63-F5FE-0457-ADE4-A09A318EABF2}"/>
              </a:ext>
            </a:extLst>
          </p:cNvPr>
          <p:cNvSpPr txBox="1"/>
          <p:nvPr userDrawn="1"/>
        </p:nvSpPr>
        <p:spPr>
          <a:xfrm>
            <a:off x="381000" y="9495711"/>
            <a:ext cx="1905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8F8D2D60-8E3A-1AEA-43B5-81830EE50FD5}"/>
              </a:ext>
            </a:extLst>
          </p:cNvPr>
          <p:cNvSpPr txBox="1"/>
          <p:nvPr userDrawn="1"/>
        </p:nvSpPr>
        <p:spPr>
          <a:xfrm>
            <a:off x="13411200" y="949571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4599276"/>
            <a:ext cx="116356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150784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S-Core Dream 5 Medium" pitchFamily="34" charset="0"/>
              </a:rPr>
              <a:t>Team </a:t>
            </a:r>
            <a:r>
              <a:rPr lang="en-US" sz="3200" b="1" i="1" kern="0" spc="-1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S-Core Dream 5 Medium" pitchFamily="34" charset="0"/>
              </a:rPr>
              <a:t>CarpeDiem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462FFD3F-2A1E-87CA-0F04-0C290E8D3270}"/>
              </a:ext>
            </a:extLst>
          </p:cNvPr>
          <p:cNvSpPr txBox="1"/>
          <p:nvPr/>
        </p:nvSpPr>
        <p:spPr>
          <a:xfrm>
            <a:off x="10134600" y="8072540"/>
            <a:ext cx="701387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기획자 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G-Pos 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김도형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  <a:cs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메인 프로그래머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선빈동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최찬욱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서브 프로그래머 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CAT&amp;DOG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문창일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서브 </a:t>
            </a:r>
            <a:r>
              <a:rPr lang="ko-KR" altLang="en-US" sz="2000" dirty="0">
                <a:solidFill>
                  <a:srgbClr val="E1E0DA"/>
                </a:solidFill>
                <a:latin typeface="+mj-ea"/>
                <a:ea typeface="+mj-ea"/>
              </a:rPr>
              <a:t>프로그래머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en-US" altLang="ko-KR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UPnL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류지민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6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75E-4F4E-DBC6-7614-9D093B4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슬롯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5BE00-1BF6-4354-2A59-CD49A8EE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34582"/>
            <a:ext cx="7772400" cy="52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52E4-3207-6C05-2BDD-CC9BC10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효과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329CA1-789B-11E8-AAE9-494408003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 t="7072" r="6451" b="5706"/>
          <a:stretch/>
        </p:blipFill>
        <p:spPr>
          <a:xfrm>
            <a:off x="6477000" y="2400300"/>
            <a:ext cx="4114800" cy="5638800"/>
          </a:xfrm>
          <a:prstGeom prst="rect">
            <a:avLst/>
          </a:prstGeom>
          <a:ln w="57150">
            <a:solidFill>
              <a:schemeClr val="tx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916A6-1404-92A5-3B9B-EEBC620E6F2F}"/>
              </a:ext>
            </a:extLst>
          </p:cNvPr>
          <p:cNvSpPr txBox="1"/>
          <p:nvPr/>
        </p:nvSpPr>
        <p:spPr>
          <a:xfrm>
            <a:off x="1905000" y="733121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이만큼의 자원을 받는다 </a:t>
            </a:r>
            <a:r>
              <a:rPr lang="en-US" altLang="ko-KR" sz="4000" dirty="0"/>
              <a:t>-&gt;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8DD0E-C170-0141-F527-E4749A92887E}"/>
              </a:ext>
            </a:extLst>
          </p:cNvPr>
          <p:cNvSpPr txBox="1"/>
          <p:nvPr/>
        </p:nvSpPr>
        <p:spPr>
          <a:xfrm>
            <a:off x="11430000" y="2389267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 카드는</a:t>
            </a:r>
            <a:endParaRPr lang="en-US" altLang="ko-KR" sz="4000" dirty="0"/>
          </a:p>
          <a:p>
            <a:r>
              <a:rPr lang="en-US" altLang="ko-KR" sz="4000" dirty="0"/>
              <a:t>&lt;</a:t>
            </a:r>
            <a:r>
              <a:rPr lang="ko-KR" altLang="en-US" sz="4000" dirty="0"/>
              <a:t>종료 카드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88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52E4-3207-6C05-2BDD-CC9BC10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시장</a:t>
            </a:r>
          </a:p>
        </p:txBody>
      </p:sp>
      <p:pic>
        <p:nvPicPr>
          <p:cNvPr id="4" name="그림 3" descr="텍스트, 컴퓨터, 스크린샷, 여러개이(가) 표시된 사진&#10;&#10;자동 생성된 설명">
            <a:extLst>
              <a:ext uri="{FF2B5EF4-FFF2-40B4-BE49-F238E27FC236}">
                <a16:creationId xmlns:a16="http://schemas.microsoft.com/office/drawing/2014/main" id="{EFB6EDB2-F7ED-2892-CBD5-0E8EBAF56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3955"/>
            <a:ext cx="12649200" cy="70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2A35D-FB0E-C311-1826-95AC3607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조건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7C131-064A-ED4A-ED65-CD703747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 t="7072" r="6451" b="5706"/>
          <a:stretch/>
        </p:blipFill>
        <p:spPr>
          <a:xfrm>
            <a:off x="6791960" y="2628900"/>
            <a:ext cx="4191000" cy="5743222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5633A7-D8F3-A035-1613-6AD6AA1B5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2848" r="3346" b="3450"/>
          <a:stretch/>
        </p:blipFill>
        <p:spPr>
          <a:xfrm>
            <a:off x="1447800" y="2628900"/>
            <a:ext cx="4114800" cy="5731328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28119-0912-0E50-99AB-247651041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7" t="-602" r="1354" b="-1"/>
          <a:stretch/>
        </p:blipFill>
        <p:spPr>
          <a:xfrm>
            <a:off x="12192000" y="2628900"/>
            <a:ext cx="4048093" cy="5743222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135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4599276"/>
            <a:ext cx="116356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전략 요소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111760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How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play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Better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80C3FB6A-D7F9-1002-4A1B-C6400BB17E6F}"/>
              </a:ext>
            </a:extLst>
          </p:cNvPr>
          <p:cNvSpPr txBox="1"/>
          <p:nvPr/>
        </p:nvSpPr>
        <p:spPr>
          <a:xfrm>
            <a:off x="13661857" y="36526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5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7B19-F45B-3244-C649-879AECFE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당신의 전략은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2E816-F8CA-4560-5CDD-B60BAF2D78AD}"/>
              </a:ext>
            </a:extLst>
          </p:cNvPr>
          <p:cNvGrpSpPr/>
          <p:nvPr/>
        </p:nvGrpSpPr>
        <p:grpSpPr>
          <a:xfrm>
            <a:off x="2109715" y="2588266"/>
            <a:ext cx="4571999" cy="4166175"/>
            <a:chOff x="1066800" y="2171700"/>
            <a:chExt cx="4571999" cy="41661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AABEA7-2EE6-7553-09DE-80C04475D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34" t="23645" r="6978" b="11333"/>
            <a:stretch/>
          </p:blipFill>
          <p:spPr>
            <a:xfrm>
              <a:off x="1066800" y="2171700"/>
              <a:ext cx="4571999" cy="32799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D59832-19D0-8CEF-804E-B4663B54B3E5}"/>
                </a:ext>
              </a:extLst>
            </p:cNvPr>
            <p:cNvSpPr txBox="1"/>
            <p:nvPr/>
          </p:nvSpPr>
          <p:spPr>
            <a:xfrm>
              <a:off x="2309885" y="5753100"/>
              <a:ext cx="2085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/>
                <a:t>초반 투자형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2F42C5-F3DA-5794-D0F5-9628AEB8004F}"/>
              </a:ext>
            </a:extLst>
          </p:cNvPr>
          <p:cNvGrpSpPr/>
          <p:nvPr/>
        </p:nvGrpSpPr>
        <p:grpSpPr>
          <a:xfrm>
            <a:off x="7872486" y="4838700"/>
            <a:ext cx="2543028" cy="4370146"/>
            <a:chOff x="6585732" y="3941499"/>
            <a:chExt cx="2543028" cy="43701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44138F-76A3-23F5-8775-4CDB41E0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48" t="4346" r="6452" b="6629"/>
            <a:stretch/>
          </p:blipFill>
          <p:spPr>
            <a:xfrm>
              <a:off x="6585732" y="3941499"/>
              <a:ext cx="2543028" cy="36232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59F1FB-08FB-7EFF-E09C-3CA864E25EB5}"/>
                </a:ext>
              </a:extLst>
            </p:cNvPr>
            <p:cNvSpPr txBox="1"/>
            <p:nvPr/>
          </p:nvSpPr>
          <p:spPr>
            <a:xfrm>
              <a:off x="6650025" y="7726870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/>
                <a:t>우량주 선호형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A9D570-19E7-2786-2081-DE06129888DF}"/>
              </a:ext>
            </a:extLst>
          </p:cNvPr>
          <p:cNvGrpSpPr/>
          <p:nvPr/>
        </p:nvGrpSpPr>
        <p:grpSpPr>
          <a:xfrm>
            <a:off x="11641846" y="2317864"/>
            <a:ext cx="3531736" cy="4436577"/>
            <a:chOff x="8883641" y="1520298"/>
            <a:chExt cx="3531736" cy="44365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E1D897-AB2B-DED5-DA64-D4625D023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7" t="-602" r="1354" b="-1"/>
            <a:stretch/>
          </p:blipFill>
          <p:spPr>
            <a:xfrm>
              <a:off x="9372600" y="1520298"/>
              <a:ext cx="2553803" cy="3623202"/>
            </a:xfrm>
            <a:prstGeom prst="rect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4C0EF-334F-E26F-6EFE-57DF1FDD5442}"/>
                </a:ext>
              </a:extLst>
            </p:cNvPr>
            <p:cNvSpPr txBox="1"/>
            <p:nvPr/>
          </p:nvSpPr>
          <p:spPr>
            <a:xfrm>
              <a:off x="8883641" y="5372100"/>
              <a:ext cx="35317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/>
                <a:t>이때만을 </a:t>
              </a:r>
              <a:r>
                <a:rPr lang="ko-KR" altLang="en-US" sz="3200" dirty="0" err="1"/>
                <a:t>기다렸다형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34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26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10672" y="2037834"/>
            <a:ext cx="6371182" cy="6371182"/>
            <a:chOff x="5310672" y="2037834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10672" y="2037834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13887" y="2910366"/>
            <a:ext cx="4626118" cy="4626118"/>
            <a:chOff x="3413887" y="2910366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887" y="2910366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8095" y="3817679"/>
            <a:ext cx="2811492" cy="2811492"/>
            <a:chOff x="1778095" y="3817679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095" y="3817679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9802" y="5223425"/>
            <a:ext cx="4235371" cy="73500"/>
            <a:chOff x="5779802" y="5223425"/>
            <a:chExt cx="4235371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802" y="5223425"/>
              <a:ext cx="4235371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02433" y="4555949"/>
            <a:ext cx="84749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kern="0" spc="-300" dirty="0">
                <a:solidFill>
                  <a:srgbClr val="E1E0DA"/>
                </a:solidFill>
                <a:latin typeface="양진체 " panose="02020503000000000000" pitchFamily="18" charset="-127"/>
                <a:cs typeface="S-Core Dream 5 Medium" pitchFamily="34" charset="0"/>
              </a:rPr>
              <a:t>감사합니다!</a:t>
            </a:r>
            <a:endParaRPr lang="en-US" dirty="0"/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7389A30B-97B5-D4A0-D41F-84A810A943F7}"/>
              </a:ext>
            </a:extLst>
          </p:cNvPr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4" name="Object 19">
            <a:extLst>
              <a:ext uri="{FF2B5EF4-FFF2-40B4-BE49-F238E27FC236}">
                <a16:creationId xmlns:a16="http://schemas.microsoft.com/office/drawing/2014/main" id="{E78EFE11-B7BD-FC22-1DD4-1E6FC670E8E7}"/>
              </a:ext>
            </a:extLst>
          </p:cNvPr>
          <p:cNvSpPr txBox="1"/>
          <p:nvPr/>
        </p:nvSpPr>
        <p:spPr>
          <a:xfrm>
            <a:off x="10134600" y="8072540"/>
            <a:ext cx="701387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기획자 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G-Pos 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  <a:cs typeface="S-Core Dream 3 Light" pitchFamily="34" charset="0"/>
              </a:rPr>
              <a:t>김도형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  <a:cs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메인 프로그래머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선빈동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최찬욱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서브 프로그래머 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CAT&amp;DOG </a:t>
            </a:r>
            <a:r>
              <a:rPr lang="ko-KR" altLang="en-US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문창일</a:t>
            </a:r>
            <a:endParaRPr lang="en-US" altLang="ko-KR" sz="2000" dirty="0">
              <a:solidFill>
                <a:srgbClr val="E1E0DA"/>
              </a:solidFill>
              <a:latin typeface="양진체 " panose="02020503000000000000" pitchFamily="18" charset="-127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서브 </a:t>
            </a:r>
            <a:r>
              <a:rPr lang="ko-KR" altLang="en-US" sz="2000" dirty="0">
                <a:solidFill>
                  <a:srgbClr val="E1E0DA"/>
                </a:solidFill>
                <a:latin typeface="+mj-ea"/>
                <a:ea typeface="+mj-ea"/>
              </a:rPr>
              <a:t>프로그래머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en-US" altLang="ko-KR" sz="2000" dirty="0" err="1">
                <a:solidFill>
                  <a:srgbClr val="E1E0DA"/>
                </a:solidFill>
                <a:latin typeface="양진체 " panose="02020503000000000000" pitchFamily="18" charset="-127"/>
              </a:rPr>
              <a:t>UPnL</a:t>
            </a:r>
            <a:r>
              <a:rPr lang="en-US" altLang="ko-KR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 </a:t>
            </a:r>
            <a:r>
              <a:rPr lang="ko-KR" altLang="en-US" sz="2000" dirty="0">
                <a:solidFill>
                  <a:srgbClr val="E1E0DA"/>
                </a:solidFill>
                <a:latin typeface="양진체 " panose="02020503000000000000" pitchFamily="18" charset="-127"/>
              </a:rPr>
              <a:t>류지민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C89C5C-9624-148C-2CD7-3E9BC2241C9A}"/>
              </a:ext>
            </a:extLst>
          </p:cNvPr>
          <p:cNvGrpSpPr/>
          <p:nvPr/>
        </p:nvGrpSpPr>
        <p:grpSpPr>
          <a:xfrm>
            <a:off x="2737756" y="1562100"/>
            <a:ext cx="7543799" cy="2971800"/>
            <a:chOff x="2286000" y="1219200"/>
            <a:chExt cx="7543799" cy="2971800"/>
          </a:xfrm>
        </p:grpSpPr>
        <p:pic>
          <p:nvPicPr>
            <p:cNvPr id="3" name="그래픽 2" descr="동전 윤곽선">
              <a:extLst>
                <a:ext uri="{FF2B5EF4-FFF2-40B4-BE49-F238E27FC236}">
                  <a16:creationId xmlns:a16="http://schemas.microsoft.com/office/drawing/2014/main" id="{15FB2F2E-1516-6824-591D-723A62C6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6000" y="1219200"/>
              <a:ext cx="2971800" cy="2971800"/>
            </a:xfrm>
            <a:prstGeom prst="rect">
              <a:avLst/>
            </a:prstGeom>
          </p:spPr>
        </p:pic>
        <p:pic>
          <p:nvPicPr>
            <p:cNvPr id="5" name="그래픽 4" descr="사용자 크라운 남자 단색으로 채워진">
              <a:extLst>
                <a:ext uri="{FF2B5EF4-FFF2-40B4-BE49-F238E27FC236}">
                  <a16:creationId xmlns:a16="http://schemas.microsoft.com/office/drawing/2014/main" id="{808A1745-0E4F-EF48-207B-D16BA7C7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5199" y="1447800"/>
              <a:ext cx="2514600" cy="2514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E76275-CE61-B7B7-6402-DDFE863294A8}"/>
                </a:ext>
              </a:extLst>
            </p:cNvPr>
            <p:cNvSpPr txBox="1"/>
            <p:nvPr/>
          </p:nvSpPr>
          <p:spPr>
            <a:xfrm>
              <a:off x="5648344" y="2019300"/>
              <a:ext cx="12763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S</a:t>
              </a:r>
              <a:endPara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FA0EBF-29B2-C2B5-6317-8DFD121A464A}"/>
              </a:ext>
            </a:extLst>
          </p:cNvPr>
          <p:cNvGrpSpPr/>
          <p:nvPr/>
        </p:nvGrpSpPr>
        <p:grpSpPr>
          <a:xfrm>
            <a:off x="6738255" y="5330905"/>
            <a:ext cx="8166969" cy="2971800"/>
            <a:chOff x="6509656" y="5600700"/>
            <a:chExt cx="8166969" cy="2971800"/>
          </a:xfrm>
        </p:grpSpPr>
        <p:pic>
          <p:nvPicPr>
            <p:cNvPr id="8" name="그래픽 7" descr="하트가 있는 웃는 얼굴(윤곽선) 윤곽선">
              <a:extLst>
                <a:ext uri="{FF2B5EF4-FFF2-40B4-BE49-F238E27FC236}">
                  <a16:creationId xmlns:a16="http://schemas.microsoft.com/office/drawing/2014/main" id="{20A9F3E7-5BC1-D949-3652-F620DCA7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9656" y="5753100"/>
              <a:ext cx="2667000" cy="2667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AB94E-4563-0514-A3B1-6DCA23DEDD55}"/>
                </a:ext>
              </a:extLst>
            </p:cNvPr>
            <p:cNvSpPr txBox="1"/>
            <p:nvPr/>
          </p:nvSpPr>
          <p:spPr>
            <a:xfrm>
              <a:off x="9808028" y="6532602"/>
              <a:ext cx="12763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S</a:t>
              </a:r>
              <a:endPara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그래픽 9" descr="동전 윤곽선">
              <a:extLst>
                <a:ext uri="{FF2B5EF4-FFF2-40B4-BE49-F238E27FC236}">
                  <a16:creationId xmlns:a16="http://schemas.microsoft.com/office/drawing/2014/main" id="{32E88296-66FF-D2B6-E978-AA736409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4825" y="5600700"/>
              <a:ext cx="2971800" cy="297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49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D13F-8F4E-9640-E958-1BB48E9A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A94703-17AB-7366-FD5F-04B08A078312}"/>
              </a:ext>
            </a:extLst>
          </p:cNvPr>
          <p:cNvGrpSpPr/>
          <p:nvPr/>
        </p:nvGrpSpPr>
        <p:grpSpPr>
          <a:xfrm>
            <a:off x="7417462" y="3416962"/>
            <a:ext cx="3453076" cy="3453076"/>
            <a:chOff x="7417462" y="3416962"/>
            <a:chExt cx="3453076" cy="3453076"/>
          </a:xfrm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30C45385-DD1E-69FD-AA87-93B310E545B0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6" name="Object 14">
                <a:extLst>
                  <a:ext uri="{FF2B5EF4-FFF2-40B4-BE49-F238E27FC236}">
                    <a16:creationId xmlns:a16="http://schemas.microsoft.com/office/drawing/2014/main" id="{36FB0217-24BE-1C44-D936-31049F1EA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BCB6A6-3848-9000-8E75-04E49818EFE1}"/>
                </a:ext>
              </a:extLst>
            </p:cNvPr>
            <p:cNvSpPr txBox="1"/>
            <p:nvPr/>
          </p:nvSpPr>
          <p:spPr>
            <a:xfrm>
              <a:off x="7961626" y="4758779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진행 방식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0FED1-F262-74A8-28DC-C5BFF4ADC81C}"/>
              </a:ext>
            </a:extLst>
          </p:cNvPr>
          <p:cNvGrpSpPr/>
          <p:nvPr/>
        </p:nvGrpSpPr>
        <p:grpSpPr>
          <a:xfrm>
            <a:off x="2362200" y="3416961"/>
            <a:ext cx="3453076" cy="3453076"/>
            <a:chOff x="7417462" y="3416962"/>
            <a:chExt cx="3453076" cy="3453076"/>
          </a:xfrm>
        </p:grpSpPr>
        <p:grpSp>
          <p:nvGrpSpPr>
            <p:cNvPr id="8" name="그룹 1003">
              <a:extLst>
                <a:ext uri="{FF2B5EF4-FFF2-40B4-BE49-F238E27FC236}">
                  <a16:creationId xmlns:a16="http://schemas.microsoft.com/office/drawing/2014/main" id="{EA9CF2ED-624C-0DB6-0CC2-15909E1F5767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10" name="Object 14">
                <a:extLst>
                  <a:ext uri="{FF2B5EF4-FFF2-40B4-BE49-F238E27FC236}">
                    <a16:creationId xmlns:a16="http://schemas.microsoft.com/office/drawing/2014/main" id="{B9A34FD0-DEE3-9998-9B95-870A79B6B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84E39-685E-48D1-5FEF-B09755DB60EF}"/>
                </a:ext>
              </a:extLst>
            </p:cNvPr>
            <p:cNvSpPr txBox="1"/>
            <p:nvPr/>
          </p:nvSpPr>
          <p:spPr>
            <a:xfrm>
              <a:off x="8014523" y="4758779"/>
              <a:ext cx="22589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요소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257576-BF21-95E6-C98F-341EE56102AB}"/>
              </a:ext>
            </a:extLst>
          </p:cNvPr>
          <p:cNvGrpSpPr/>
          <p:nvPr/>
        </p:nvGrpSpPr>
        <p:grpSpPr>
          <a:xfrm>
            <a:off x="12573000" y="3416961"/>
            <a:ext cx="3453076" cy="3453076"/>
            <a:chOff x="7417462" y="3416962"/>
            <a:chExt cx="3453076" cy="3453076"/>
          </a:xfrm>
        </p:grpSpPr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EE6E8926-A141-AB8E-AF66-2C420659D486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14" name="Object 14">
                <a:extLst>
                  <a:ext uri="{FF2B5EF4-FFF2-40B4-BE49-F238E27FC236}">
                    <a16:creationId xmlns:a16="http://schemas.microsoft.com/office/drawing/2014/main" id="{18B62291-8B3B-2D14-88E3-453F7BB3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BA18A-DABC-66E8-9BBB-515CCAC9B635}"/>
                </a:ext>
              </a:extLst>
            </p:cNvPr>
            <p:cNvSpPr txBox="1"/>
            <p:nvPr/>
          </p:nvSpPr>
          <p:spPr>
            <a:xfrm>
              <a:off x="8024143" y="4758779"/>
              <a:ext cx="22397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전략 요소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504903-8AD4-B32A-D5B9-BA21D1991D05}"/>
              </a:ext>
            </a:extLst>
          </p:cNvPr>
          <p:cNvSpPr txBox="1"/>
          <p:nvPr/>
        </p:nvSpPr>
        <p:spPr>
          <a:xfrm>
            <a:off x="6242709" y="44202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419FD-4ECA-CF3F-AEA6-B3E482138167}"/>
              </a:ext>
            </a:extLst>
          </p:cNvPr>
          <p:cNvSpPr txBox="1"/>
          <p:nvPr/>
        </p:nvSpPr>
        <p:spPr>
          <a:xfrm>
            <a:off x="11414702" y="4589500"/>
            <a:ext cx="780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ko-KR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26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3860612"/>
            <a:ext cx="1163560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게임 요소 </a:t>
            </a:r>
            <a:endParaRPr lang="en-US" altLang="ko-KR" sz="9600" i="1" kern="0" spc="-300" dirty="0">
              <a:solidFill>
                <a:srgbClr val="E1E0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진행 방식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905294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How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play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GoldenRing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80C3FB6A-D7F9-1002-4A1B-C6400BB17E6F}"/>
              </a:ext>
            </a:extLst>
          </p:cNvPr>
          <p:cNvSpPr txBox="1"/>
          <p:nvPr/>
        </p:nvSpPr>
        <p:spPr>
          <a:xfrm>
            <a:off x="13661857" y="36526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374A-FA5E-E2C1-D8F1-8DC4D20D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순환형 카드게임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04A59-39EA-CF60-A9DB-AC9891FD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85900"/>
            <a:ext cx="12997270" cy="74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44A3-E840-E6D3-6983-2FF21E9C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돈과 자원 </a:t>
            </a:r>
            <a:r>
              <a:rPr lang="en-US" altLang="ko-KR" dirty="0"/>
              <a:t>= </a:t>
            </a:r>
            <a:r>
              <a:rPr lang="ko-KR" altLang="en-US" dirty="0"/>
              <a:t>화폐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AC7E5-3F88-9A3F-8A68-C1163189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54" y="4691731"/>
            <a:ext cx="8948291" cy="90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9AA72-A14A-4FD5-A7FB-0A12028ECD6B}"/>
              </a:ext>
            </a:extLst>
          </p:cNvPr>
          <p:cNvSpPr txBox="1"/>
          <p:nvPr/>
        </p:nvSpPr>
        <p:spPr>
          <a:xfrm>
            <a:off x="4800600" y="3543300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B2E41-6F23-CB74-5528-E7F308B1BC2E}"/>
              </a:ext>
            </a:extLst>
          </p:cNvPr>
          <p:cNvSpPr txBox="1"/>
          <p:nvPr/>
        </p:nvSpPr>
        <p:spPr>
          <a:xfrm>
            <a:off x="9400940" y="3543300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 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706FF-192F-8478-E89A-525678A3F6C1}"/>
              </a:ext>
            </a:extLst>
          </p:cNvPr>
          <p:cNvSpPr txBox="1"/>
          <p:nvPr/>
        </p:nvSpPr>
        <p:spPr>
          <a:xfrm>
            <a:off x="6578060" y="6084460"/>
            <a:ext cx="7061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행복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권력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건강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인기 등등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3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2B4F-B1D5-A188-F3A0-4AD0D77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E4DDB-3F4D-068E-FD93-2F23D67B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702606"/>
            <a:ext cx="12192002" cy="6869894"/>
          </a:xfrm>
          <a:prstGeom prst="rect">
            <a:avLst/>
          </a:prstGeom>
        </p:spPr>
      </p:pic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EF2D5-EE94-1E91-EBCB-7C9E9A3392FA}"/>
              </a:ext>
            </a:extLst>
          </p:cNvPr>
          <p:cNvSpPr/>
          <p:nvPr/>
        </p:nvSpPr>
        <p:spPr>
          <a:xfrm>
            <a:off x="8001000" y="1333500"/>
            <a:ext cx="1828800" cy="8145462"/>
          </a:xfrm>
          <a:prstGeom prst="parallelogram">
            <a:avLst>
              <a:gd name="adj" fmla="val 6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522D66-79D2-0CA9-CDDB-3C84EDCCC3C9}"/>
              </a:ext>
            </a:extLst>
          </p:cNvPr>
          <p:cNvSpPr/>
          <p:nvPr/>
        </p:nvSpPr>
        <p:spPr>
          <a:xfrm rot="482754">
            <a:off x="9169294" y="1040112"/>
            <a:ext cx="6640061" cy="84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2F2BCD-6CAB-F9F8-1840-BFDA91784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9" r="1"/>
          <a:stretch/>
        </p:blipFill>
        <p:spPr>
          <a:xfrm>
            <a:off x="8458201" y="1704398"/>
            <a:ext cx="6653048" cy="6868102"/>
          </a:xfrm>
          <a:prstGeom prst="rect">
            <a:avLst/>
          </a:prstGeom>
        </p:spPr>
      </p:pic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6DB7D34-D29B-0FE9-A0DB-7A1203BBFEF4}"/>
              </a:ext>
            </a:extLst>
          </p:cNvPr>
          <p:cNvSpPr/>
          <p:nvPr/>
        </p:nvSpPr>
        <p:spPr>
          <a:xfrm>
            <a:off x="7772400" y="1181101"/>
            <a:ext cx="1828800" cy="8145462"/>
          </a:xfrm>
          <a:prstGeom prst="parallelogram">
            <a:avLst>
              <a:gd name="adj" fmla="val 6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7852-BC03-FC1B-9527-64D97F925D96}"/>
              </a:ext>
            </a:extLst>
          </p:cNvPr>
          <p:cNvSpPr txBox="1"/>
          <p:nvPr/>
        </p:nvSpPr>
        <p:spPr>
          <a:xfrm>
            <a:off x="427727" y="4219007"/>
            <a:ext cx="22765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엔진 카드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3130-37CA-3EC0-6E57-184D5D53600F}"/>
              </a:ext>
            </a:extLst>
          </p:cNvPr>
          <p:cNvSpPr txBox="1"/>
          <p:nvPr/>
        </p:nvSpPr>
        <p:spPr>
          <a:xfrm>
            <a:off x="15382957" y="4219007"/>
            <a:ext cx="2274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교환 카드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330917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D1E3-1DDB-D73F-9ABA-83914B27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AA296-DD5C-FFD0-4D6D-2737E4E6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62100"/>
            <a:ext cx="13106400" cy="74280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8F2D-6896-69D1-432D-0118B7404E08}"/>
              </a:ext>
            </a:extLst>
          </p:cNvPr>
          <p:cNvSpPr/>
          <p:nvPr/>
        </p:nvSpPr>
        <p:spPr>
          <a:xfrm>
            <a:off x="6477000" y="4000500"/>
            <a:ext cx="5105400" cy="5334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781EE07-687A-5884-E8FC-180E33EB4C63}"/>
              </a:ext>
            </a:extLst>
          </p:cNvPr>
          <p:cNvSpPr/>
          <p:nvPr/>
        </p:nvSpPr>
        <p:spPr>
          <a:xfrm rot="2371691">
            <a:off x="10525135" y="1110166"/>
            <a:ext cx="1371600" cy="2438400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6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A3DD-52B8-0C1D-AEE9-78C0350A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F2870-0E8A-BCA4-A847-D7F492AB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3100"/>
            <a:ext cx="4925915" cy="677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B0B3A-5FE4-0007-3F43-87704F219B0F}"/>
              </a:ext>
            </a:extLst>
          </p:cNvPr>
          <p:cNvSpPr txBox="1"/>
          <p:nvPr/>
        </p:nvSpPr>
        <p:spPr>
          <a:xfrm>
            <a:off x="6400800" y="1333243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사용 가능한 턴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BF11A-317A-578A-C77F-689058AF1111}"/>
              </a:ext>
            </a:extLst>
          </p:cNvPr>
          <p:cNvSpPr txBox="1"/>
          <p:nvPr/>
        </p:nvSpPr>
        <p:spPr>
          <a:xfrm>
            <a:off x="4953000" y="3238500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FF"/>
                </a:solidFill>
              </a:rPr>
              <a:t>슬롯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F43C3-BC31-1DD3-F572-E916534F1AF0}"/>
              </a:ext>
            </a:extLst>
          </p:cNvPr>
          <p:cNvSpPr txBox="1"/>
          <p:nvPr/>
        </p:nvSpPr>
        <p:spPr>
          <a:xfrm>
            <a:off x="11582400" y="2095500"/>
            <a:ext cx="3464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지불해야 할 비용</a:t>
            </a:r>
            <a:endParaRPr lang="en-US" altLang="ko-KR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다섯 개 중 하나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D035-EA3C-AD97-33EA-EC5B6A84696E}"/>
              </a:ext>
            </a:extLst>
          </p:cNvPr>
          <p:cNvSpPr txBox="1"/>
          <p:nvPr/>
        </p:nvSpPr>
        <p:spPr>
          <a:xfrm>
            <a:off x="6629400" y="6515100"/>
            <a:ext cx="334258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매 턴 발동되는 효과</a:t>
            </a:r>
            <a:endParaRPr lang="en-US" altLang="ko-KR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돈을 </a:t>
            </a:r>
            <a:r>
              <a:rPr lang="en-US" altLang="ko-KR" sz="4400" dirty="0">
                <a:solidFill>
                  <a:srgbClr val="000000"/>
                </a:solidFill>
              </a:rPr>
              <a:t>3 </a:t>
            </a:r>
            <a:r>
              <a:rPr lang="ko-KR" altLang="en-US" sz="3200" dirty="0">
                <a:solidFill>
                  <a:srgbClr val="000000"/>
                </a:solidFill>
              </a:rPr>
              <a:t>얻는다</a:t>
            </a:r>
          </a:p>
        </p:txBody>
      </p:sp>
    </p:spTree>
    <p:extLst>
      <p:ext uri="{BB962C8B-B14F-4D97-AF65-F5344CB8AC3E}">
        <p14:creationId xmlns:p14="http://schemas.microsoft.com/office/powerpoint/2010/main" val="144729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3">
      <a:dk1>
        <a:srgbClr val="42637E"/>
      </a:dk1>
      <a:lt1>
        <a:srgbClr val="E1E0DA"/>
      </a:lt1>
      <a:dk2>
        <a:srgbClr val="F5F4E1"/>
      </a:dk2>
      <a:lt2>
        <a:srgbClr val="B4B3AB"/>
      </a:lt2>
      <a:accent1>
        <a:srgbClr val="D1A722"/>
      </a:accent1>
      <a:accent2>
        <a:srgbClr val="FF5050"/>
      </a:accent2>
      <a:accent3>
        <a:srgbClr val="3366FF"/>
      </a:accent3>
      <a:accent4>
        <a:srgbClr val="009900"/>
      </a:accent4>
      <a:accent5>
        <a:srgbClr val="3BDAFF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Calibri"/>
        <a:ea typeface="양진체 "/>
        <a:cs typeface=""/>
      </a:majorFont>
      <a:minorFont>
        <a:latin typeface="Calibri"/>
        <a:ea typeface="양진체 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156</Words>
  <Application>Microsoft Office PowerPoint</Application>
  <PresentationFormat>사용자 지정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양진체 </vt:lpstr>
      <vt:lpstr>Calibri</vt:lpstr>
      <vt:lpstr>Office Theme</vt:lpstr>
      <vt:lpstr>PowerPoint 프레젠테이션</vt:lpstr>
      <vt:lpstr>PowerPoint 프레젠테이션</vt:lpstr>
      <vt:lpstr>발표 내용</vt:lpstr>
      <vt:lpstr>PowerPoint 프레젠테이션</vt:lpstr>
      <vt:lpstr>자원 순환형 카드게임</vt:lpstr>
      <vt:lpstr>돈과 자원 = 화폐</vt:lpstr>
      <vt:lpstr>카드 구매</vt:lpstr>
      <vt:lpstr>자원 얻기</vt:lpstr>
      <vt:lpstr>카드</vt:lpstr>
      <vt:lpstr>슬롯</vt:lpstr>
      <vt:lpstr>카드 효과</vt:lpstr>
      <vt:lpstr>시장</vt:lpstr>
      <vt:lpstr>게임 종료 조건</vt:lpstr>
      <vt:lpstr>PowerPoint 프레젠테이션</vt:lpstr>
      <vt:lpstr>당신의 전략은?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류지민</cp:lastModifiedBy>
  <cp:revision>23</cp:revision>
  <dcterms:created xsi:type="dcterms:W3CDTF">2023-01-07T21:57:00Z</dcterms:created>
  <dcterms:modified xsi:type="dcterms:W3CDTF">2023-01-08T04:51:35Z</dcterms:modified>
</cp:coreProperties>
</file>