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60" r:id="rId5"/>
    <p:sldId id="267" r:id="rId6"/>
    <p:sldId id="266" r:id="rId7"/>
    <p:sldId id="265" r:id="rId8"/>
    <p:sldId id="264" r:id="rId9"/>
    <p:sldId id="277" r:id="rId10"/>
    <p:sldId id="280" r:id="rId11"/>
    <p:sldId id="278" r:id="rId12"/>
    <p:sldId id="271" r:id="rId13"/>
    <p:sldId id="279"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7" autoAdjust="0"/>
    <p:restoredTop sz="94660"/>
  </p:normalViewPr>
  <p:slideViewPr>
    <p:cSldViewPr snapToGrid="0">
      <p:cViewPr varScale="1">
        <p:scale>
          <a:sx n="81" d="100"/>
          <a:sy n="81" d="100"/>
        </p:scale>
        <p:origin x="787" y="6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5EF23-2135-41DD-B15D-89F792F6B392}"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45541-B37C-40FA-BBD2-F0B4D17A3DD1}" type="slidenum">
              <a:rPr lang="en-US" smtClean="0"/>
              <a:t>‹#›</a:t>
            </a:fld>
            <a:endParaRPr lang="en-US"/>
          </a:p>
        </p:txBody>
      </p:sp>
    </p:spTree>
    <p:extLst>
      <p:ext uri="{BB962C8B-B14F-4D97-AF65-F5344CB8AC3E}">
        <p14:creationId xmlns:p14="http://schemas.microsoft.com/office/powerpoint/2010/main" val="274266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9B15-4851-4BC4-B420-7483CF60D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FF6988-96E9-4A7B-8D32-35B3D9786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FF7525-9AF0-4A96-99B5-D28463780743}"/>
              </a:ext>
            </a:extLst>
          </p:cNvPr>
          <p:cNvSpPr>
            <a:spLocks noGrp="1"/>
          </p:cNvSpPr>
          <p:nvPr>
            <p:ph type="dt" sz="half" idx="10"/>
          </p:nvPr>
        </p:nvSpPr>
        <p:spPr/>
        <p:txBody>
          <a:bodyPr/>
          <a:lstStyle/>
          <a:p>
            <a:fld id="{BDF955A5-DDC2-403F-BA4C-E6FB0518BB01}" type="datetime1">
              <a:rPr lang="en-US" smtClean="0"/>
              <a:t>8/11/2019</a:t>
            </a:fld>
            <a:endParaRPr lang="en-US"/>
          </a:p>
        </p:txBody>
      </p:sp>
      <p:sp>
        <p:nvSpPr>
          <p:cNvPr id="5" name="Footer Placeholder 4">
            <a:extLst>
              <a:ext uri="{FF2B5EF4-FFF2-40B4-BE49-F238E27FC236}">
                <a16:creationId xmlns:a16="http://schemas.microsoft.com/office/drawing/2014/main" id="{74FA8080-7B52-4770-A567-25979B451936}"/>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AD61CC16-F802-48FF-93BB-B50F2E8EF062}"/>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64678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E6E-FB0C-4EBF-B55A-CC3F7E1E89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77B4E-4D29-4FC9-83C0-42372B7C1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EB3FB-AF69-4BC9-9858-FEA5EE16B2DA}"/>
              </a:ext>
            </a:extLst>
          </p:cNvPr>
          <p:cNvSpPr>
            <a:spLocks noGrp="1"/>
          </p:cNvSpPr>
          <p:nvPr>
            <p:ph type="dt" sz="half" idx="10"/>
          </p:nvPr>
        </p:nvSpPr>
        <p:spPr/>
        <p:txBody>
          <a:bodyPr/>
          <a:lstStyle/>
          <a:p>
            <a:fld id="{A9F94E13-3E78-4DA2-BBB1-0A2E0BC65E44}" type="datetime1">
              <a:rPr lang="en-US" smtClean="0"/>
              <a:t>8/11/2019</a:t>
            </a:fld>
            <a:endParaRPr lang="en-US"/>
          </a:p>
        </p:txBody>
      </p:sp>
      <p:sp>
        <p:nvSpPr>
          <p:cNvPr id="5" name="Footer Placeholder 4">
            <a:extLst>
              <a:ext uri="{FF2B5EF4-FFF2-40B4-BE49-F238E27FC236}">
                <a16:creationId xmlns:a16="http://schemas.microsoft.com/office/drawing/2014/main" id="{44429BE0-E084-46BD-A93D-7768D328D8BD}"/>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D0D85BC2-8428-4C86-9E0F-2879CC8FA218}"/>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206670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DBAEC-AEC0-41CA-BCCF-6C95920B22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0E15A-7820-43F5-B3FA-600D393B0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87D7C-A210-446C-AD8F-E150ACF60E80}"/>
              </a:ext>
            </a:extLst>
          </p:cNvPr>
          <p:cNvSpPr>
            <a:spLocks noGrp="1"/>
          </p:cNvSpPr>
          <p:nvPr>
            <p:ph type="dt" sz="half" idx="10"/>
          </p:nvPr>
        </p:nvSpPr>
        <p:spPr/>
        <p:txBody>
          <a:bodyPr/>
          <a:lstStyle/>
          <a:p>
            <a:fld id="{2A0899F6-B018-485D-BDF4-840B77D19BDC}" type="datetime1">
              <a:rPr lang="en-US" smtClean="0"/>
              <a:t>8/11/2019</a:t>
            </a:fld>
            <a:endParaRPr lang="en-US"/>
          </a:p>
        </p:txBody>
      </p:sp>
      <p:sp>
        <p:nvSpPr>
          <p:cNvPr id="5" name="Footer Placeholder 4">
            <a:extLst>
              <a:ext uri="{FF2B5EF4-FFF2-40B4-BE49-F238E27FC236}">
                <a16:creationId xmlns:a16="http://schemas.microsoft.com/office/drawing/2014/main" id="{B4459AC1-7E72-4B6B-863A-77330104051A}"/>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C51BE944-28FC-43DE-864F-32137BB7EE40}"/>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88644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39B0-3200-4682-90B3-697A714A9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F5A2F-1335-410A-8C40-42394B5B11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A420F-2C7C-4365-992A-8BFE604FAECC}"/>
              </a:ext>
            </a:extLst>
          </p:cNvPr>
          <p:cNvSpPr>
            <a:spLocks noGrp="1"/>
          </p:cNvSpPr>
          <p:nvPr>
            <p:ph type="dt" sz="half" idx="10"/>
          </p:nvPr>
        </p:nvSpPr>
        <p:spPr/>
        <p:txBody>
          <a:bodyPr/>
          <a:lstStyle/>
          <a:p>
            <a:fld id="{E0200A22-C3AD-4C3B-A141-280FCDC944B9}" type="datetime1">
              <a:rPr lang="en-US" smtClean="0"/>
              <a:t>8/11/2019</a:t>
            </a:fld>
            <a:endParaRPr lang="en-US"/>
          </a:p>
        </p:txBody>
      </p:sp>
      <p:sp>
        <p:nvSpPr>
          <p:cNvPr id="5" name="Footer Placeholder 4">
            <a:extLst>
              <a:ext uri="{FF2B5EF4-FFF2-40B4-BE49-F238E27FC236}">
                <a16:creationId xmlns:a16="http://schemas.microsoft.com/office/drawing/2014/main" id="{B0A0E264-BE19-4EBC-90BB-2BB91E7AE4CC}"/>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0C95FB00-64CC-4A30-9942-9D9FDE92A407}"/>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179063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4B10-806A-412D-AB91-1AFD0E5F0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F2075-1DC6-4BC4-8EF8-489521FD7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DDD67B-C9D5-4D1E-9ECA-5A209139258A}"/>
              </a:ext>
            </a:extLst>
          </p:cNvPr>
          <p:cNvSpPr>
            <a:spLocks noGrp="1"/>
          </p:cNvSpPr>
          <p:nvPr>
            <p:ph type="dt" sz="half" idx="10"/>
          </p:nvPr>
        </p:nvSpPr>
        <p:spPr/>
        <p:txBody>
          <a:bodyPr/>
          <a:lstStyle/>
          <a:p>
            <a:fld id="{6C78FFD5-A454-49DE-8DC8-8F1EE8BC9889}" type="datetime1">
              <a:rPr lang="en-US" smtClean="0"/>
              <a:t>8/11/2019</a:t>
            </a:fld>
            <a:endParaRPr lang="en-US"/>
          </a:p>
        </p:txBody>
      </p:sp>
      <p:sp>
        <p:nvSpPr>
          <p:cNvPr id="5" name="Footer Placeholder 4">
            <a:extLst>
              <a:ext uri="{FF2B5EF4-FFF2-40B4-BE49-F238E27FC236}">
                <a16:creationId xmlns:a16="http://schemas.microsoft.com/office/drawing/2014/main" id="{434B5974-2FB3-478A-B0B0-62341AE50D60}"/>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5F95F91A-77D7-43F0-8166-58BACA3BD3A2}"/>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72544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BD8D-BCFD-423E-995E-F3DE96E73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9A875-3794-46EE-8899-DDAD53F57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597A14-F5C4-4B22-ADB0-AB77CBB93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D61D6-26F5-4C2B-A8DC-2CC2C0FEF26C}"/>
              </a:ext>
            </a:extLst>
          </p:cNvPr>
          <p:cNvSpPr>
            <a:spLocks noGrp="1"/>
          </p:cNvSpPr>
          <p:nvPr>
            <p:ph type="dt" sz="half" idx="10"/>
          </p:nvPr>
        </p:nvSpPr>
        <p:spPr/>
        <p:txBody>
          <a:bodyPr/>
          <a:lstStyle/>
          <a:p>
            <a:fld id="{18F7C48E-85F2-485A-9F1A-13691846EE26}" type="datetime1">
              <a:rPr lang="en-US" smtClean="0"/>
              <a:t>8/11/2019</a:t>
            </a:fld>
            <a:endParaRPr lang="en-US"/>
          </a:p>
        </p:txBody>
      </p:sp>
      <p:sp>
        <p:nvSpPr>
          <p:cNvPr id="6" name="Footer Placeholder 5">
            <a:extLst>
              <a:ext uri="{FF2B5EF4-FFF2-40B4-BE49-F238E27FC236}">
                <a16:creationId xmlns:a16="http://schemas.microsoft.com/office/drawing/2014/main" id="{2EB37CA2-E065-41C4-BB02-944C2C70B685}"/>
              </a:ext>
            </a:extLst>
          </p:cNvPr>
          <p:cNvSpPr>
            <a:spLocks noGrp="1"/>
          </p:cNvSpPr>
          <p:nvPr>
            <p:ph type="ftr" sz="quarter" idx="11"/>
          </p:nvPr>
        </p:nvSpPr>
        <p:spPr/>
        <p:txBody>
          <a:bodyPr/>
          <a:lstStyle/>
          <a:p>
            <a:r>
              <a:rPr lang="en-US"/>
              <a:t>INFO 6210 - Data Management and Database Design</a:t>
            </a:r>
          </a:p>
        </p:txBody>
      </p:sp>
      <p:sp>
        <p:nvSpPr>
          <p:cNvPr id="7" name="Slide Number Placeholder 6">
            <a:extLst>
              <a:ext uri="{FF2B5EF4-FFF2-40B4-BE49-F238E27FC236}">
                <a16:creationId xmlns:a16="http://schemas.microsoft.com/office/drawing/2014/main" id="{79A8520E-36FD-4C29-8FA6-0D1BE2D8621A}"/>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97348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A462-7F2A-48BE-8370-DB9EC7C581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2501C-B237-4301-920D-703683EAF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3B1BE-633D-437B-AFA7-49CD0B34EB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E0A5E4-77BF-4E14-B3B0-0306DE1F1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BEB06-58CF-4D88-89CA-2D0617316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FBC76-A7AF-49BD-9F1B-48B5CF84E9AD}"/>
              </a:ext>
            </a:extLst>
          </p:cNvPr>
          <p:cNvSpPr>
            <a:spLocks noGrp="1"/>
          </p:cNvSpPr>
          <p:nvPr>
            <p:ph type="dt" sz="half" idx="10"/>
          </p:nvPr>
        </p:nvSpPr>
        <p:spPr/>
        <p:txBody>
          <a:bodyPr/>
          <a:lstStyle/>
          <a:p>
            <a:fld id="{62B0841B-2EAA-44D0-9CDC-B8EA698D6460}" type="datetime1">
              <a:rPr lang="en-US" smtClean="0"/>
              <a:t>8/11/2019</a:t>
            </a:fld>
            <a:endParaRPr lang="en-US"/>
          </a:p>
        </p:txBody>
      </p:sp>
      <p:sp>
        <p:nvSpPr>
          <p:cNvPr id="8" name="Footer Placeholder 7">
            <a:extLst>
              <a:ext uri="{FF2B5EF4-FFF2-40B4-BE49-F238E27FC236}">
                <a16:creationId xmlns:a16="http://schemas.microsoft.com/office/drawing/2014/main" id="{75262D11-8955-4BB8-8512-3ECFB4B5A257}"/>
              </a:ext>
            </a:extLst>
          </p:cNvPr>
          <p:cNvSpPr>
            <a:spLocks noGrp="1"/>
          </p:cNvSpPr>
          <p:nvPr>
            <p:ph type="ftr" sz="quarter" idx="11"/>
          </p:nvPr>
        </p:nvSpPr>
        <p:spPr/>
        <p:txBody>
          <a:bodyPr/>
          <a:lstStyle/>
          <a:p>
            <a:r>
              <a:rPr lang="en-US"/>
              <a:t>INFO 6210 - Data Management and Database Design</a:t>
            </a:r>
          </a:p>
        </p:txBody>
      </p:sp>
      <p:sp>
        <p:nvSpPr>
          <p:cNvPr id="9" name="Slide Number Placeholder 8">
            <a:extLst>
              <a:ext uri="{FF2B5EF4-FFF2-40B4-BE49-F238E27FC236}">
                <a16:creationId xmlns:a16="http://schemas.microsoft.com/office/drawing/2014/main" id="{57B59264-C2D3-4FFA-A26E-506902157006}"/>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123777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DCDB-5EDE-4E05-8458-79A7714E0C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472E5D-E326-4F07-8F80-D73C3CB6C030}"/>
              </a:ext>
            </a:extLst>
          </p:cNvPr>
          <p:cNvSpPr>
            <a:spLocks noGrp="1"/>
          </p:cNvSpPr>
          <p:nvPr>
            <p:ph type="dt" sz="half" idx="10"/>
          </p:nvPr>
        </p:nvSpPr>
        <p:spPr/>
        <p:txBody>
          <a:bodyPr/>
          <a:lstStyle/>
          <a:p>
            <a:fld id="{99D80EA3-838A-4068-85B7-34E159BC2EA5}" type="datetime1">
              <a:rPr lang="en-US" smtClean="0"/>
              <a:t>8/11/2019</a:t>
            </a:fld>
            <a:endParaRPr lang="en-US"/>
          </a:p>
        </p:txBody>
      </p:sp>
      <p:sp>
        <p:nvSpPr>
          <p:cNvPr id="4" name="Footer Placeholder 3">
            <a:extLst>
              <a:ext uri="{FF2B5EF4-FFF2-40B4-BE49-F238E27FC236}">
                <a16:creationId xmlns:a16="http://schemas.microsoft.com/office/drawing/2014/main" id="{846C80F2-88C5-48F8-93BD-9CA5395536AE}"/>
              </a:ext>
            </a:extLst>
          </p:cNvPr>
          <p:cNvSpPr>
            <a:spLocks noGrp="1"/>
          </p:cNvSpPr>
          <p:nvPr>
            <p:ph type="ftr" sz="quarter" idx="11"/>
          </p:nvPr>
        </p:nvSpPr>
        <p:spPr/>
        <p:txBody>
          <a:bodyPr/>
          <a:lstStyle/>
          <a:p>
            <a:r>
              <a:rPr lang="en-US"/>
              <a:t>INFO 6210 - Data Management and Database Design</a:t>
            </a:r>
          </a:p>
        </p:txBody>
      </p:sp>
      <p:sp>
        <p:nvSpPr>
          <p:cNvPr id="5" name="Slide Number Placeholder 4">
            <a:extLst>
              <a:ext uri="{FF2B5EF4-FFF2-40B4-BE49-F238E27FC236}">
                <a16:creationId xmlns:a16="http://schemas.microsoft.com/office/drawing/2014/main" id="{D98CCD1C-F812-47FE-8F4D-D071552CABE6}"/>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46818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BDEE3-01F7-46D9-8BEF-D1268BB30695}"/>
              </a:ext>
            </a:extLst>
          </p:cNvPr>
          <p:cNvSpPr>
            <a:spLocks noGrp="1"/>
          </p:cNvSpPr>
          <p:nvPr>
            <p:ph type="dt" sz="half" idx="10"/>
          </p:nvPr>
        </p:nvSpPr>
        <p:spPr/>
        <p:txBody>
          <a:bodyPr/>
          <a:lstStyle/>
          <a:p>
            <a:fld id="{E8010F0B-D14A-4301-8F20-6E5ED3B6B4B5}" type="datetime1">
              <a:rPr lang="en-US" smtClean="0"/>
              <a:t>8/11/2019</a:t>
            </a:fld>
            <a:endParaRPr lang="en-US"/>
          </a:p>
        </p:txBody>
      </p:sp>
      <p:sp>
        <p:nvSpPr>
          <p:cNvPr id="3" name="Footer Placeholder 2">
            <a:extLst>
              <a:ext uri="{FF2B5EF4-FFF2-40B4-BE49-F238E27FC236}">
                <a16:creationId xmlns:a16="http://schemas.microsoft.com/office/drawing/2014/main" id="{4471C6B4-B1C8-4910-B3F1-C32B7FD4B2E6}"/>
              </a:ext>
            </a:extLst>
          </p:cNvPr>
          <p:cNvSpPr>
            <a:spLocks noGrp="1"/>
          </p:cNvSpPr>
          <p:nvPr>
            <p:ph type="ftr" sz="quarter" idx="11"/>
          </p:nvPr>
        </p:nvSpPr>
        <p:spPr/>
        <p:txBody>
          <a:bodyPr/>
          <a:lstStyle/>
          <a:p>
            <a:r>
              <a:rPr lang="en-US"/>
              <a:t>INFO 6210 - Data Management and Database Design</a:t>
            </a:r>
          </a:p>
        </p:txBody>
      </p:sp>
      <p:sp>
        <p:nvSpPr>
          <p:cNvPr id="4" name="Slide Number Placeholder 3">
            <a:extLst>
              <a:ext uri="{FF2B5EF4-FFF2-40B4-BE49-F238E27FC236}">
                <a16:creationId xmlns:a16="http://schemas.microsoft.com/office/drawing/2014/main" id="{533F99D5-A7A5-4AA9-8AEC-A868597B8345}"/>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258655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0E21-D0FC-4BA4-99F5-59108FBBF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A0797-9D8C-4DCA-9D7E-61114AB3C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0A4CB-8352-450C-9C89-531D44BCD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13106-EC7B-4FFE-8FB4-0D97A98673FB}"/>
              </a:ext>
            </a:extLst>
          </p:cNvPr>
          <p:cNvSpPr>
            <a:spLocks noGrp="1"/>
          </p:cNvSpPr>
          <p:nvPr>
            <p:ph type="dt" sz="half" idx="10"/>
          </p:nvPr>
        </p:nvSpPr>
        <p:spPr/>
        <p:txBody>
          <a:bodyPr/>
          <a:lstStyle/>
          <a:p>
            <a:fld id="{9BC5F2C8-13EA-48CA-B41E-9FAAA2FF62BB}" type="datetime1">
              <a:rPr lang="en-US" smtClean="0"/>
              <a:t>8/11/2019</a:t>
            </a:fld>
            <a:endParaRPr lang="en-US"/>
          </a:p>
        </p:txBody>
      </p:sp>
      <p:sp>
        <p:nvSpPr>
          <p:cNvPr id="6" name="Footer Placeholder 5">
            <a:extLst>
              <a:ext uri="{FF2B5EF4-FFF2-40B4-BE49-F238E27FC236}">
                <a16:creationId xmlns:a16="http://schemas.microsoft.com/office/drawing/2014/main" id="{8575B8A2-157E-4737-95BA-456C0ED1A9F5}"/>
              </a:ext>
            </a:extLst>
          </p:cNvPr>
          <p:cNvSpPr>
            <a:spLocks noGrp="1"/>
          </p:cNvSpPr>
          <p:nvPr>
            <p:ph type="ftr" sz="quarter" idx="11"/>
          </p:nvPr>
        </p:nvSpPr>
        <p:spPr/>
        <p:txBody>
          <a:bodyPr/>
          <a:lstStyle/>
          <a:p>
            <a:r>
              <a:rPr lang="en-US"/>
              <a:t>INFO 6210 - Data Management and Database Design</a:t>
            </a:r>
          </a:p>
        </p:txBody>
      </p:sp>
      <p:sp>
        <p:nvSpPr>
          <p:cNvPr id="7" name="Slide Number Placeholder 6">
            <a:extLst>
              <a:ext uri="{FF2B5EF4-FFF2-40B4-BE49-F238E27FC236}">
                <a16:creationId xmlns:a16="http://schemas.microsoft.com/office/drawing/2014/main" id="{E10DD7CE-F4ED-4C86-B924-D4F7C6B7F69D}"/>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14056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844C-967C-481C-8A2E-67EA6B5F7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8B8F69-DA54-49EE-B072-7D1F0FAFF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BB575-7180-4C3A-AEB8-528F8177E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B4A3-A1A2-4E99-BC6D-D7573372D717}"/>
              </a:ext>
            </a:extLst>
          </p:cNvPr>
          <p:cNvSpPr>
            <a:spLocks noGrp="1"/>
          </p:cNvSpPr>
          <p:nvPr>
            <p:ph type="dt" sz="half" idx="10"/>
          </p:nvPr>
        </p:nvSpPr>
        <p:spPr/>
        <p:txBody>
          <a:bodyPr/>
          <a:lstStyle/>
          <a:p>
            <a:fld id="{96959821-60BC-4BEA-A368-49E616E17DB6}" type="datetime1">
              <a:rPr lang="en-US" smtClean="0"/>
              <a:t>8/11/2019</a:t>
            </a:fld>
            <a:endParaRPr lang="en-US"/>
          </a:p>
        </p:txBody>
      </p:sp>
      <p:sp>
        <p:nvSpPr>
          <p:cNvPr id="6" name="Footer Placeholder 5">
            <a:extLst>
              <a:ext uri="{FF2B5EF4-FFF2-40B4-BE49-F238E27FC236}">
                <a16:creationId xmlns:a16="http://schemas.microsoft.com/office/drawing/2014/main" id="{9F72A06F-976B-46C2-A427-513642AC9293}"/>
              </a:ext>
            </a:extLst>
          </p:cNvPr>
          <p:cNvSpPr>
            <a:spLocks noGrp="1"/>
          </p:cNvSpPr>
          <p:nvPr>
            <p:ph type="ftr" sz="quarter" idx="11"/>
          </p:nvPr>
        </p:nvSpPr>
        <p:spPr/>
        <p:txBody>
          <a:bodyPr/>
          <a:lstStyle/>
          <a:p>
            <a:r>
              <a:rPr lang="en-US"/>
              <a:t>INFO 6210 - Data Management and Database Design</a:t>
            </a:r>
          </a:p>
        </p:txBody>
      </p:sp>
      <p:sp>
        <p:nvSpPr>
          <p:cNvPr id="7" name="Slide Number Placeholder 6">
            <a:extLst>
              <a:ext uri="{FF2B5EF4-FFF2-40B4-BE49-F238E27FC236}">
                <a16:creationId xmlns:a16="http://schemas.microsoft.com/office/drawing/2014/main" id="{341142AE-EC91-4A9F-93BF-0DEBEAF3A3A8}"/>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87438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0A618-6457-43CD-9373-03B38A162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9F659-E389-4F4E-A866-11CEA3C00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C2325-5ECE-4B00-AA32-9438C0097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A17BD-41A9-4F52-9642-6AD34557B900}" type="datetime1">
              <a:rPr lang="en-US" smtClean="0"/>
              <a:t>8/11/2019</a:t>
            </a:fld>
            <a:endParaRPr lang="en-US"/>
          </a:p>
        </p:txBody>
      </p:sp>
      <p:sp>
        <p:nvSpPr>
          <p:cNvPr id="5" name="Footer Placeholder 4">
            <a:extLst>
              <a:ext uri="{FF2B5EF4-FFF2-40B4-BE49-F238E27FC236}">
                <a16:creationId xmlns:a16="http://schemas.microsoft.com/office/drawing/2014/main" id="{91230903-31FB-480F-AAC8-D3978A029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INFO 6210 - Data Management and Database Design</a:t>
            </a:r>
          </a:p>
        </p:txBody>
      </p:sp>
      <p:sp>
        <p:nvSpPr>
          <p:cNvPr id="6" name="Slide Number Placeholder 5">
            <a:extLst>
              <a:ext uri="{FF2B5EF4-FFF2-40B4-BE49-F238E27FC236}">
                <a16:creationId xmlns:a16="http://schemas.microsoft.com/office/drawing/2014/main" id="{77B8DFD8-37F5-42D1-966F-CCF086174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9954B-FE70-4D2A-A756-8B0E04C347AF}" type="slidenum">
              <a:rPr lang="en-US" smtClean="0"/>
              <a:t>‹#›</a:t>
            </a:fld>
            <a:endParaRPr lang="en-US"/>
          </a:p>
        </p:txBody>
      </p:sp>
    </p:spTree>
    <p:extLst>
      <p:ext uri="{BB962C8B-B14F-4D97-AF65-F5344CB8AC3E}">
        <p14:creationId xmlns:p14="http://schemas.microsoft.com/office/powerpoint/2010/main" val="2135730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A5F4D29-C955-4642-939A-BA598173FDCC}"/>
              </a:ext>
            </a:extLst>
          </p:cNvPr>
          <p:cNvSpPr>
            <a:spLocks noGrp="1"/>
          </p:cNvSpPr>
          <p:nvPr>
            <p:ph type="ctrTitle"/>
          </p:nvPr>
        </p:nvSpPr>
        <p:spPr>
          <a:xfrm>
            <a:off x="804176" y="1701317"/>
            <a:ext cx="4805996" cy="1297115"/>
          </a:xfrm>
        </p:spPr>
        <p:txBody>
          <a:bodyPr anchor="t">
            <a:normAutofit/>
          </a:bodyPr>
          <a:lstStyle/>
          <a:p>
            <a:pPr algn="l"/>
            <a:r>
              <a:rPr lang="en-US" sz="4100" dirty="0">
                <a:solidFill>
                  <a:srgbClr val="000000"/>
                </a:solidFill>
              </a:rPr>
              <a:t>Data Management and Database Design</a:t>
            </a:r>
          </a:p>
        </p:txBody>
      </p:sp>
      <p:sp>
        <p:nvSpPr>
          <p:cNvPr id="3" name="Subtitle 2">
            <a:extLst>
              <a:ext uri="{FF2B5EF4-FFF2-40B4-BE49-F238E27FC236}">
                <a16:creationId xmlns:a16="http://schemas.microsoft.com/office/drawing/2014/main" id="{4FC193E0-9542-4B4A-8B6D-F6E548E5C194}"/>
              </a:ext>
            </a:extLst>
          </p:cNvPr>
          <p:cNvSpPr>
            <a:spLocks noGrp="1"/>
          </p:cNvSpPr>
          <p:nvPr>
            <p:ph type="subTitle" idx="1"/>
          </p:nvPr>
        </p:nvSpPr>
        <p:spPr>
          <a:xfrm>
            <a:off x="803869" y="2860931"/>
            <a:ext cx="4805691" cy="858648"/>
          </a:xfrm>
        </p:spPr>
        <p:txBody>
          <a:bodyPr anchor="b">
            <a:noAutofit/>
          </a:bodyPr>
          <a:lstStyle/>
          <a:p>
            <a:pPr algn="l"/>
            <a:endParaRPr lang="en-US" dirty="0">
              <a:solidFill>
                <a:srgbClr val="000000"/>
              </a:solidFill>
              <a:latin typeface="+mj-lt"/>
              <a:ea typeface="+mj-ea"/>
              <a:cs typeface="+mj-cs"/>
            </a:endParaRPr>
          </a:p>
          <a:p>
            <a:pPr algn="l"/>
            <a:r>
              <a:rPr lang="en-US" dirty="0">
                <a:solidFill>
                  <a:srgbClr val="000000"/>
                </a:solidFill>
                <a:latin typeface="+mj-lt"/>
                <a:ea typeface="+mj-ea"/>
                <a:cs typeface="+mj-cs"/>
              </a:rPr>
              <a:t>Role-based access control</a:t>
            </a:r>
          </a:p>
          <a:p>
            <a:pPr algn="l"/>
            <a:r>
              <a:rPr lang="en-US" dirty="0">
                <a:solidFill>
                  <a:srgbClr val="000000"/>
                </a:solidFill>
                <a:latin typeface="+mj-lt"/>
                <a:ea typeface="+mj-ea"/>
                <a:cs typeface="+mj-cs"/>
              </a:rPr>
              <a:t>Group 20</a:t>
            </a:r>
          </a:p>
        </p:txBody>
      </p:sp>
      <p:sp>
        <p:nvSpPr>
          <p:cNvPr id="3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13" descr="Database">
            <a:extLst>
              <a:ext uri="{FF2B5EF4-FFF2-40B4-BE49-F238E27FC236}">
                <a16:creationId xmlns:a16="http://schemas.microsoft.com/office/drawing/2014/main" id="{7D3AA2B8-246C-4096-9390-6D2DA9DF85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
        <p:nvSpPr>
          <p:cNvPr id="27" name="Subtitle 2">
            <a:extLst>
              <a:ext uri="{FF2B5EF4-FFF2-40B4-BE49-F238E27FC236}">
                <a16:creationId xmlns:a16="http://schemas.microsoft.com/office/drawing/2014/main" id="{35809A45-88C4-4BAA-ADEA-D9C2BFB7D7E1}"/>
              </a:ext>
            </a:extLst>
          </p:cNvPr>
          <p:cNvSpPr txBox="1">
            <a:spLocks/>
          </p:cNvSpPr>
          <p:nvPr/>
        </p:nvSpPr>
        <p:spPr>
          <a:xfrm>
            <a:off x="804175" y="4607511"/>
            <a:ext cx="4805691" cy="177553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000000"/>
              </a:solidFill>
              <a:latin typeface="+mj-lt"/>
              <a:ea typeface="+mj-ea"/>
              <a:cs typeface="+mj-cs"/>
            </a:endParaRPr>
          </a:p>
          <a:p>
            <a:pPr algn="l"/>
            <a:r>
              <a:rPr lang="en-US" dirty="0">
                <a:solidFill>
                  <a:srgbClr val="000000"/>
                </a:solidFill>
                <a:latin typeface="+mj-lt"/>
                <a:ea typeface="+mj-ea"/>
                <a:cs typeface="+mj-cs"/>
              </a:rPr>
              <a:t>Presented by,</a:t>
            </a:r>
          </a:p>
          <a:p>
            <a:pPr algn="l"/>
            <a:r>
              <a:rPr lang="en-US" dirty="0">
                <a:solidFill>
                  <a:srgbClr val="000000"/>
                </a:solidFill>
                <a:latin typeface="+mj-lt"/>
                <a:ea typeface="+mj-ea"/>
                <a:cs typeface="+mj-cs"/>
              </a:rPr>
              <a:t>Ashwin Muthiah Murugappan</a:t>
            </a:r>
          </a:p>
          <a:p>
            <a:pPr algn="l"/>
            <a:r>
              <a:rPr lang="en-US" dirty="0">
                <a:solidFill>
                  <a:srgbClr val="000000"/>
                </a:solidFill>
                <a:latin typeface="+mj-lt"/>
                <a:ea typeface="+mj-ea"/>
                <a:cs typeface="+mj-cs"/>
              </a:rPr>
              <a:t>Vijayalakshmi Siddappa</a:t>
            </a:r>
          </a:p>
          <a:p>
            <a:pPr algn="l"/>
            <a:r>
              <a:rPr lang="en-US" dirty="0">
                <a:solidFill>
                  <a:srgbClr val="000000"/>
                </a:solidFill>
                <a:latin typeface="+mj-lt"/>
                <a:ea typeface="+mj-ea"/>
                <a:cs typeface="+mj-cs"/>
              </a:rPr>
              <a:t>Naga Mahesh Tiruveedhula</a:t>
            </a:r>
          </a:p>
        </p:txBody>
      </p:sp>
    </p:spTree>
    <p:extLst>
      <p:ext uri="{BB962C8B-B14F-4D97-AF65-F5344CB8AC3E}">
        <p14:creationId xmlns:p14="http://schemas.microsoft.com/office/powerpoint/2010/main" val="312955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5F1-BAE7-4581-9461-3E8C2A5731FE}"/>
              </a:ext>
            </a:extLst>
          </p:cNvPr>
          <p:cNvSpPr>
            <a:spLocks noGrp="1"/>
          </p:cNvSpPr>
          <p:nvPr>
            <p:ph type="title"/>
          </p:nvPr>
        </p:nvSpPr>
        <p:spPr>
          <a:xfrm>
            <a:off x="838200" y="723578"/>
            <a:ext cx="4595071" cy="1645501"/>
          </a:xfrm>
        </p:spPr>
        <p:txBody>
          <a:bodyPr>
            <a:normAutofit/>
          </a:bodyPr>
          <a:lstStyle/>
          <a:p>
            <a:r>
              <a:rPr lang="en-US" u="sng" dirty="0"/>
              <a:t>Views</a:t>
            </a:r>
          </a:p>
        </p:txBody>
      </p:sp>
      <p:sp>
        <p:nvSpPr>
          <p:cNvPr id="4" name="Footer Placeholder 3">
            <a:extLst>
              <a:ext uri="{FF2B5EF4-FFF2-40B4-BE49-F238E27FC236}">
                <a16:creationId xmlns:a16="http://schemas.microsoft.com/office/drawing/2014/main" id="{1D5F8AE1-8FCD-4DBC-9C87-354E448AE193}"/>
              </a:ext>
            </a:extLst>
          </p:cNvPr>
          <p:cNvSpPr>
            <a:spLocks noGrp="1"/>
          </p:cNvSpPr>
          <p:nvPr>
            <p:ph type="ftr" sz="quarter" idx="11"/>
          </p:nvPr>
        </p:nvSpPr>
        <p:spPr>
          <a:xfrm>
            <a:off x="836593" y="6355080"/>
            <a:ext cx="4595071" cy="365125"/>
          </a:xfrm>
        </p:spPr>
        <p:txBody>
          <a:bodyPr>
            <a:normAutofit/>
          </a:bodyPr>
          <a:lstStyle/>
          <a:p>
            <a:pPr algn="l">
              <a:spcAft>
                <a:spcPts val="600"/>
              </a:spcAft>
            </a:pPr>
            <a:r>
              <a:rPr lang="en-US">
                <a:solidFill>
                  <a:schemeClr val="tx1">
                    <a:alpha val="80000"/>
                  </a:schemeClr>
                </a:solidFill>
              </a:rPr>
              <a:t>INFO 6210 - Data Management and Database Design</a:t>
            </a:r>
          </a:p>
        </p:txBody>
      </p:sp>
      <p:sp>
        <p:nvSpPr>
          <p:cNvPr id="19" name="Rectangle 18">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8524797-8CD5-42B9-A0B5-8DA8561E759C}"/>
              </a:ext>
            </a:extLst>
          </p:cNvPr>
          <p:cNvSpPr>
            <a:spLocks noGrp="1"/>
          </p:cNvSpPr>
          <p:nvPr>
            <p:ph type="sldNum" sz="quarter" idx="12"/>
          </p:nvPr>
        </p:nvSpPr>
        <p:spPr>
          <a:xfrm>
            <a:off x="10572750" y="6355080"/>
            <a:ext cx="1306147" cy="365125"/>
          </a:xfrm>
        </p:spPr>
        <p:txBody>
          <a:bodyPr>
            <a:normAutofit/>
          </a:bodyPr>
          <a:lstStyle/>
          <a:p>
            <a:pPr>
              <a:spcAft>
                <a:spcPts val="600"/>
              </a:spcAft>
            </a:pPr>
            <a:fld id="{28C9954B-FE70-4D2A-A756-8B0E04C347AF}" type="slidenum">
              <a:rPr lang="en-US">
                <a:solidFill>
                  <a:prstClr val="black">
                    <a:alpha val="80000"/>
                  </a:prstClr>
                </a:solidFill>
              </a:rPr>
              <a:pPr>
                <a:spcAft>
                  <a:spcPts val="600"/>
                </a:spcAft>
              </a:pPr>
              <a:t>10</a:t>
            </a:fld>
            <a:endParaRPr lang="en-US">
              <a:solidFill>
                <a:prstClr val="black">
                  <a:alpha val="80000"/>
                </a:prstClr>
              </a:solidFill>
            </a:endParaRPr>
          </a:p>
        </p:txBody>
      </p:sp>
      <p:sp>
        <p:nvSpPr>
          <p:cNvPr id="23" name="Rectangle 22">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Eyes">
            <a:extLst>
              <a:ext uri="{FF2B5EF4-FFF2-40B4-BE49-F238E27FC236}">
                <a16:creationId xmlns:a16="http://schemas.microsoft.com/office/drawing/2014/main" id="{D04D3491-6F9A-4199-A3FE-9DEF38E07F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14580" y="364169"/>
            <a:ext cx="2364317" cy="2364317"/>
          </a:xfrm>
          <a:prstGeom prst="rect">
            <a:avLst/>
          </a:prstGeom>
        </p:spPr>
      </p:pic>
      <p:sp>
        <p:nvSpPr>
          <p:cNvPr id="18" name="Content Placeholder 20">
            <a:extLst>
              <a:ext uri="{FF2B5EF4-FFF2-40B4-BE49-F238E27FC236}">
                <a16:creationId xmlns:a16="http://schemas.microsoft.com/office/drawing/2014/main" id="{43ACA782-D0C7-4614-BC68-73861F25EAAC}"/>
              </a:ext>
            </a:extLst>
          </p:cNvPr>
          <p:cNvSpPr txBox="1">
            <a:spLocks/>
          </p:cNvSpPr>
          <p:nvPr/>
        </p:nvSpPr>
        <p:spPr>
          <a:xfrm>
            <a:off x="517689" y="2505927"/>
            <a:ext cx="4595071" cy="3628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view gives the number of male and female employees for each role.</a:t>
            </a:r>
          </a:p>
          <a:p>
            <a:r>
              <a:rPr lang="en-US" dirty="0"/>
              <a:t>We can see that ratio of female is higher in the sales related role.</a:t>
            </a:r>
          </a:p>
        </p:txBody>
      </p:sp>
      <p:pic>
        <p:nvPicPr>
          <p:cNvPr id="6" name="Picture 5">
            <a:extLst>
              <a:ext uri="{FF2B5EF4-FFF2-40B4-BE49-F238E27FC236}">
                <a16:creationId xmlns:a16="http://schemas.microsoft.com/office/drawing/2014/main" id="{E2C811A7-4BF7-4DF7-8359-D7E880B68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016" y="557259"/>
            <a:ext cx="2799757" cy="2043066"/>
          </a:xfrm>
          <a:prstGeom prst="rect">
            <a:avLst/>
          </a:prstGeom>
        </p:spPr>
      </p:pic>
      <p:pic>
        <p:nvPicPr>
          <p:cNvPr id="8" name="Picture 7">
            <a:extLst>
              <a:ext uri="{FF2B5EF4-FFF2-40B4-BE49-F238E27FC236}">
                <a16:creationId xmlns:a16="http://schemas.microsoft.com/office/drawing/2014/main" id="{7B3962E7-B775-4CFC-904C-43912BFE3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0133" y="3695630"/>
            <a:ext cx="5465887" cy="2438792"/>
          </a:xfrm>
          <a:prstGeom prst="rect">
            <a:avLst/>
          </a:prstGeom>
        </p:spPr>
      </p:pic>
    </p:spTree>
    <p:extLst>
      <p:ext uri="{BB962C8B-B14F-4D97-AF65-F5344CB8AC3E}">
        <p14:creationId xmlns:p14="http://schemas.microsoft.com/office/powerpoint/2010/main" val="305364973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1EFD0-B79C-4740-9B6E-AAD805D37344}"/>
              </a:ext>
            </a:extLst>
          </p:cNvPr>
          <p:cNvSpPr>
            <a:spLocks noGrp="1"/>
          </p:cNvSpPr>
          <p:nvPr>
            <p:ph type="title"/>
          </p:nvPr>
        </p:nvSpPr>
        <p:spPr>
          <a:xfrm>
            <a:off x="490537" y="663623"/>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Reports and Visualization</a:t>
            </a:r>
            <a:endParaRPr lang="en-US" sz="3200" kern="1200" dirty="0">
              <a:solidFill>
                <a:schemeClr val="bg1"/>
              </a:solidFill>
              <a:latin typeface="+mj-lt"/>
              <a:ea typeface="+mj-ea"/>
              <a:cs typeface="+mj-cs"/>
            </a:endParaRPr>
          </a:p>
        </p:txBody>
      </p:sp>
      <p:sp>
        <p:nvSpPr>
          <p:cNvPr id="4" name="Footer Placeholder 3">
            <a:extLst>
              <a:ext uri="{FF2B5EF4-FFF2-40B4-BE49-F238E27FC236}">
                <a16:creationId xmlns:a16="http://schemas.microsoft.com/office/drawing/2014/main" id="{200B6009-4190-4709-B6F8-75F9390FFBA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INFO 6210 - Data Management and Database Design</a:t>
            </a:r>
          </a:p>
        </p:txBody>
      </p:sp>
      <p:sp>
        <p:nvSpPr>
          <p:cNvPr id="5" name="Slide Number Placeholder 4">
            <a:extLst>
              <a:ext uri="{FF2B5EF4-FFF2-40B4-BE49-F238E27FC236}">
                <a16:creationId xmlns:a16="http://schemas.microsoft.com/office/drawing/2014/main" id="{43F3818D-997A-4695-911F-FC0F7E4AEB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8C9954B-FE70-4D2A-A756-8B0E04C347AF}" type="slidenum">
              <a:rPr lang="en-US" smtClean="0"/>
              <a:pPr>
                <a:spcAft>
                  <a:spcPts val="600"/>
                </a:spcAft>
              </a:pPr>
              <a:t>11</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832C86ED-1E15-C24A-ACE8-9AF64A1BB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371" y="1565273"/>
            <a:ext cx="7707544" cy="4354762"/>
          </a:xfrm>
          <a:prstGeom prst="rect">
            <a:avLst/>
          </a:prstGeom>
        </p:spPr>
      </p:pic>
      <p:sp>
        <p:nvSpPr>
          <p:cNvPr id="3" name="TextBox 2">
            <a:extLst>
              <a:ext uri="{FF2B5EF4-FFF2-40B4-BE49-F238E27FC236}">
                <a16:creationId xmlns:a16="http://schemas.microsoft.com/office/drawing/2014/main" id="{99E39A13-BD01-47B5-A5FA-82D178F0C665}"/>
              </a:ext>
            </a:extLst>
          </p:cNvPr>
          <p:cNvSpPr txBox="1"/>
          <p:nvPr/>
        </p:nvSpPr>
        <p:spPr>
          <a:xfrm>
            <a:off x="311085" y="2356701"/>
            <a:ext cx="34690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Report shows number of accounts each user has.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Sum of NumberOfAccounts is on the X-axis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UserId is on the Y-Axis</a:t>
            </a:r>
          </a:p>
        </p:txBody>
      </p:sp>
    </p:spTree>
    <p:extLst>
      <p:ext uri="{BB962C8B-B14F-4D97-AF65-F5344CB8AC3E}">
        <p14:creationId xmlns:p14="http://schemas.microsoft.com/office/powerpoint/2010/main" val="422224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1EFD0-B79C-4740-9B6E-AAD805D373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Reports and Visualization</a:t>
            </a:r>
            <a:endParaRPr lang="en-US" sz="3200" kern="1200" dirty="0">
              <a:solidFill>
                <a:schemeClr val="bg1"/>
              </a:solidFill>
              <a:latin typeface="+mj-lt"/>
              <a:ea typeface="+mj-ea"/>
              <a:cs typeface="+mj-cs"/>
            </a:endParaRPr>
          </a:p>
        </p:txBody>
      </p:sp>
      <p:pic>
        <p:nvPicPr>
          <p:cNvPr id="8" name="Picture 7" descr="A screenshot of a cell phone&#10;&#10;Description automatically generated">
            <a:extLst>
              <a:ext uri="{FF2B5EF4-FFF2-40B4-BE49-F238E27FC236}">
                <a16:creationId xmlns:a16="http://schemas.microsoft.com/office/drawing/2014/main" id="{FF779B71-0D9A-5744-9C2E-7BE7FFDF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51" y="1609239"/>
            <a:ext cx="7174203" cy="4394199"/>
          </a:xfrm>
          <a:prstGeom prst="rect">
            <a:avLst/>
          </a:prstGeom>
        </p:spPr>
      </p:pic>
      <p:sp>
        <p:nvSpPr>
          <p:cNvPr id="4" name="Footer Placeholder 3">
            <a:extLst>
              <a:ext uri="{FF2B5EF4-FFF2-40B4-BE49-F238E27FC236}">
                <a16:creationId xmlns:a16="http://schemas.microsoft.com/office/drawing/2014/main" id="{200B6009-4190-4709-B6F8-75F9390FFBA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INFO 6210 - Data Management and Database Design</a:t>
            </a:r>
          </a:p>
        </p:txBody>
      </p:sp>
      <p:sp>
        <p:nvSpPr>
          <p:cNvPr id="5" name="Slide Number Placeholder 4">
            <a:extLst>
              <a:ext uri="{FF2B5EF4-FFF2-40B4-BE49-F238E27FC236}">
                <a16:creationId xmlns:a16="http://schemas.microsoft.com/office/drawing/2014/main" id="{43F3818D-997A-4695-911F-FC0F7E4AEB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8C9954B-FE70-4D2A-A756-8B0E04C347AF}" type="slidenum">
              <a:rPr lang="en-US" smtClean="0"/>
              <a:pPr>
                <a:spcAft>
                  <a:spcPts val="600"/>
                </a:spcAft>
              </a:pPr>
              <a:t>12</a:t>
            </a:fld>
            <a:endParaRPr lang="en-US"/>
          </a:p>
        </p:txBody>
      </p:sp>
      <p:sp>
        <p:nvSpPr>
          <p:cNvPr id="7" name="TextBox 6">
            <a:extLst>
              <a:ext uri="{FF2B5EF4-FFF2-40B4-BE49-F238E27FC236}">
                <a16:creationId xmlns:a16="http://schemas.microsoft.com/office/drawing/2014/main" id="{44EB459C-8691-4EEA-BC73-C50109DA1519}"/>
              </a:ext>
            </a:extLst>
          </p:cNvPr>
          <p:cNvSpPr txBox="1"/>
          <p:nvPr/>
        </p:nvSpPr>
        <p:spPr>
          <a:xfrm>
            <a:off x="311085" y="2356701"/>
            <a:ext cx="346906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Report primarily shows number of employees for each role.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RoleName on the x-axis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SumOfEmployees on the Y-axis</a:t>
            </a:r>
          </a:p>
          <a:p>
            <a:endParaRPr lang="en-US" dirty="0"/>
          </a:p>
          <a:p>
            <a:pPr marL="285750" indent="-285750">
              <a:buFont typeface="Arial" panose="020B0604020202020204" pitchFamily="34" charset="0"/>
              <a:buChar char="•"/>
            </a:pPr>
            <a:r>
              <a:rPr lang="en-US" dirty="0"/>
              <a:t>Additionally, we can also get the count of male and female employees in each role.</a:t>
            </a:r>
          </a:p>
        </p:txBody>
      </p:sp>
    </p:spTree>
    <p:extLst>
      <p:ext uri="{BB962C8B-B14F-4D97-AF65-F5344CB8AC3E}">
        <p14:creationId xmlns:p14="http://schemas.microsoft.com/office/powerpoint/2010/main" val="828514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1EFD0-B79C-4740-9B6E-AAD805D373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Reports and Visualization</a:t>
            </a:r>
            <a:endParaRPr lang="en-US" sz="3200" kern="1200" dirty="0">
              <a:solidFill>
                <a:schemeClr val="bg1"/>
              </a:solidFill>
              <a:latin typeface="+mj-lt"/>
              <a:ea typeface="+mj-ea"/>
              <a:cs typeface="+mj-cs"/>
            </a:endParaRPr>
          </a:p>
        </p:txBody>
      </p:sp>
      <p:pic>
        <p:nvPicPr>
          <p:cNvPr id="6" name="Picture 5" descr="A screenshot of a social media post&#10;&#10;Description automatically generated">
            <a:extLst>
              <a:ext uri="{FF2B5EF4-FFF2-40B4-BE49-F238E27FC236}">
                <a16:creationId xmlns:a16="http://schemas.microsoft.com/office/drawing/2014/main" id="{91BA65B7-7887-4043-B782-7B1CC952D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923" y="1675227"/>
            <a:ext cx="7203604" cy="4394199"/>
          </a:xfrm>
          <a:prstGeom prst="rect">
            <a:avLst/>
          </a:prstGeom>
        </p:spPr>
      </p:pic>
      <p:sp>
        <p:nvSpPr>
          <p:cNvPr id="4" name="Footer Placeholder 3">
            <a:extLst>
              <a:ext uri="{FF2B5EF4-FFF2-40B4-BE49-F238E27FC236}">
                <a16:creationId xmlns:a16="http://schemas.microsoft.com/office/drawing/2014/main" id="{200B6009-4190-4709-B6F8-75F9390FFBA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INFO 6210 - Data Management and Database Design</a:t>
            </a:r>
          </a:p>
        </p:txBody>
      </p:sp>
      <p:sp>
        <p:nvSpPr>
          <p:cNvPr id="5" name="Slide Number Placeholder 4">
            <a:extLst>
              <a:ext uri="{FF2B5EF4-FFF2-40B4-BE49-F238E27FC236}">
                <a16:creationId xmlns:a16="http://schemas.microsoft.com/office/drawing/2014/main" id="{43F3818D-997A-4695-911F-FC0F7E4AEB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8C9954B-FE70-4D2A-A756-8B0E04C347AF}" type="slidenum">
              <a:rPr lang="en-US" smtClean="0"/>
              <a:pPr>
                <a:spcAft>
                  <a:spcPts val="600"/>
                </a:spcAft>
              </a:pPr>
              <a:t>13</a:t>
            </a:fld>
            <a:endParaRPr lang="en-US"/>
          </a:p>
        </p:txBody>
      </p:sp>
      <p:sp>
        <p:nvSpPr>
          <p:cNvPr id="7" name="TextBox 6">
            <a:extLst>
              <a:ext uri="{FF2B5EF4-FFF2-40B4-BE49-F238E27FC236}">
                <a16:creationId xmlns:a16="http://schemas.microsoft.com/office/drawing/2014/main" id="{1E56B5FE-B10D-4C9B-AD71-A7D89A1427A8}"/>
              </a:ext>
            </a:extLst>
          </p:cNvPr>
          <p:cNvSpPr txBox="1"/>
          <p:nvPr/>
        </p:nvSpPr>
        <p:spPr>
          <a:xfrm>
            <a:off x="339366" y="2432115"/>
            <a:ext cx="346906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Report shows number of users/employees each team has.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TeamId/Team Name on the x-axis.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Sum of NumUsers on the Y-Axis.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095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8756AE-F909-46D4-9DF9-02E8A85E3519}"/>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a:solidFill>
                  <a:srgbClr val="000000"/>
                </a:solidFill>
              </a:rPr>
              <a:t>Any questions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B010F15C-F508-45E4-BCBE-0C129EE6E244}"/>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4" name="Footer Placeholder 3">
            <a:extLst>
              <a:ext uri="{FF2B5EF4-FFF2-40B4-BE49-F238E27FC236}">
                <a16:creationId xmlns:a16="http://schemas.microsoft.com/office/drawing/2014/main" id="{4F6EF54D-CF83-4B2E-84E4-6EEE8291DF20}"/>
              </a:ext>
            </a:extLst>
          </p:cNvPr>
          <p:cNvSpPr>
            <a:spLocks noGrp="1"/>
          </p:cNvSpPr>
          <p:nvPr>
            <p:ph type="ftr" sz="quarter" idx="11"/>
          </p:nvPr>
        </p:nvSpPr>
        <p:spPr>
          <a:xfrm>
            <a:off x="5046689" y="6223702"/>
            <a:ext cx="5615514" cy="314067"/>
          </a:xfrm>
        </p:spPr>
        <p:txBody>
          <a:bodyPr vert="horz" lIns="91440" tIns="45720" rIns="91440" bIns="45720" rtlCol="0" anchor="ctr">
            <a:normAutofit/>
          </a:bodyPr>
          <a:lstStyle/>
          <a:p>
            <a:pPr algn="r">
              <a:spcAft>
                <a:spcPts val="600"/>
              </a:spcAft>
              <a:defRPr/>
            </a:pPr>
            <a:r>
              <a:rPr lang="en-US" sz="1100" kern="1200">
                <a:solidFill>
                  <a:srgbClr val="898989"/>
                </a:solidFill>
                <a:latin typeface="Calibri" panose="020F0502020204030204"/>
                <a:ea typeface="+mn-ea"/>
                <a:cs typeface="+mn-cs"/>
              </a:rPr>
              <a:t>INFO 6210 - Data Management and Database Design</a:t>
            </a:r>
          </a:p>
        </p:txBody>
      </p:sp>
      <p:sp>
        <p:nvSpPr>
          <p:cNvPr id="5" name="Slide Number Placeholder 4">
            <a:extLst>
              <a:ext uri="{FF2B5EF4-FFF2-40B4-BE49-F238E27FC236}">
                <a16:creationId xmlns:a16="http://schemas.microsoft.com/office/drawing/2014/main" id="{DE5377C6-4342-486D-A424-EF4777740C12}"/>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defRPr/>
            </a:pPr>
            <a:fld id="{28C9954B-FE70-4D2A-A756-8B0E04C347AF}" type="slidenum">
              <a:rPr lang="en-US" sz="1100">
                <a:solidFill>
                  <a:srgbClr val="898989"/>
                </a:solidFill>
                <a:latin typeface="Calibri" panose="020F0502020204030204"/>
              </a:rPr>
              <a:pPr>
                <a:spcAft>
                  <a:spcPts val="600"/>
                </a:spcAft>
                <a:defRPr/>
              </a:pPr>
              <a:t>14</a:t>
            </a:fld>
            <a:endParaRPr lang="en-US" sz="1100">
              <a:solidFill>
                <a:srgbClr val="898989"/>
              </a:solidFill>
              <a:latin typeface="Calibri" panose="020F0502020204030204"/>
            </a:endParaRPr>
          </a:p>
        </p:txBody>
      </p:sp>
    </p:spTree>
    <p:extLst>
      <p:ext uri="{BB962C8B-B14F-4D97-AF65-F5344CB8AC3E}">
        <p14:creationId xmlns:p14="http://schemas.microsoft.com/office/powerpoint/2010/main" val="305044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31B4B59-DB5C-4382-9F7B-35A7FB76E760}"/>
              </a:ext>
            </a:extLst>
          </p:cNvPr>
          <p:cNvSpPr>
            <a:spLocks noGrp="1"/>
          </p:cNvSpPr>
          <p:nvPr>
            <p:ph type="title"/>
          </p:nvPr>
        </p:nvSpPr>
        <p:spPr>
          <a:xfrm>
            <a:off x="804484"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Thank you</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Winking Face with No Fill">
            <a:extLst>
              <a:ext uri="{FF2B5EF4-FFF2-40B4-BE49-F238E27FC236}">
                <a16:creationId xmlns:a16="http://schemas.microsoft.com/office/drawing/2014/main" id="{5AADE4CD-7FEB-4CE0-9514-864A371896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
        <p:nvSpPr>
          <p:cNvPr id="4" name="Footer Placeholder 3">
            <a:extLst>
              <a:ext uri="{FF2B5EF4-FFF2-40B4-BE49-F238E27FC236}">
                <a16:creationId xmlns:a16="http://schemas.microsoft.com/office/drawing/2014/main" id="{A3CBA8E7-F55A-4AE6-A7E1-DED963AE9AB5}"/>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a:spcAft>
                <a:spcPts val="600"/>
              </a:spcAft>
            </a:pPr>
            <a:r>
              <a:rPr lang="en-US" sz="1100" kern="1200">
                <a:solidFill>
                  <a:srgbClr val="898989"/>
                </a:solidFill>
                <a:latin typeface="+mn-lt"/>
                <a:ea typeface="+mn-ea"/>
                <a:cs typeface="+mn-cs"/>
              </a:rPr>
              <a:t>INFO 6210 - Data Management and Database Design</a:t>
            </a:r>
          </a:p>
        </p:txBody>
      </p:sp>
      <p:sp>
        <p:nvSpPr>
          <p:cNvPr id="5" name="Slide Number Placeholder 4">
            <a:extLst>
              <a:ext uri="{FF2B5EF4-FFF2-40B4-BE49-F238E27FC236}">
                <a16:creationId xmlns:a16="http://schemas.microsoft.com/office/drawing/2014/main" id="{67B5A908-B809-4521-9FC3-962F2C0733E4}"/>
              </a:ext>
            </a:extLst>
          </p:cNvPr>
          <p:cNvSpPr>
            <a:spLocks noGrp="1"/>
          </p:cNvSpPr>
          <p:nvPr>
            <p:ph type="sldNum" sz="quarter" idx="12"/>
          </p:nvPr>
        </p:nvSpPr>
        <p:spPr>
          <a:xfrm>
            <a:off x="10825930" y="6223702"/>
            <a:ext cx="570728" cy="314067"/>
          </a:xfrm>
          <a:prstGeom prst="ellipse">
            <a:avLst/>
          </a:prstGeom>
        </p:spPr>
        <p:txBody>
          <a:bodyPr vert="horz" lIns="91440" tIns="45720" rIns="91440" bIns="45720" rtlCol="0" anchor="ctr">
            <a:normAutofit/>
          </a:bodyPr>
          <a:lstStyle/>
          <a:p>
            <a:pPr>
              <a:lnSpc>
                <a:spcPct val="90000"/>
              </a:lnSpc>
              <a:spcAft>
                <a:spcPts val="600"/>
              </a:spcAft>
            </a:pPr>
            <a:fld id="{28C9954B-FE70-4D2A-A756-8B0E04C347AF}" type="slidenum">
              <a:rPr lang="en-US" sz="900">
                <a:solidFill>
                  <a:srgbClr val="898989"/>
                </a:solidFill>
              </a:rPr>
              <a:pPr>
                <a:lnSpc>
                  <a:spcPct val="90000"/>
                </a:lnSpc>
                <a:spcAft>
                  <a:spcPts val="600"/>
                </a:spcAft>
              </a:pPr>
              <a:t>15</a:t>
            </a:fld>
            <a:endParaRPr lang="en-US" sz="900">
              <a:solidFill>
                <a:srgbClr val="898989"/>
              </a:solidFill>
            </a:endParaRPr>
          </a:p>
        </p:txBody>
      </p:sp>
    </p:spTree>
    <p:extLst>
      <p:ext uri="{BB962C8B-B14F-4D97-AF65-F5344CB8AC3E}">
        <p14:creationId xmlns:p14="http://schemas.microsoft.com/office/powerpoint/2010/main" val="187265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46D3-3A01-4771-82A1-C19F6BE53DBB}"/>
              </a:ext>
            </a:extLst>
          </p:cNvPr>
          <p:cNvSpPr>
            <a:spLocks noGrp="1"/>
          </p:cNvSpPr>
          <p:nvPr>
            <p:ph type="title"/>
          </p:nvPr>
        </p:nvSpPr>
        <p:spPr>
          <a:xfrm>
            <a:off x="1136428" y="627564"/>
            <a:ext cx="7474172" cy="1325563"/>
          </a:xfrm>
        </p:spPr>
        <p:txBody>
          <a:bodyPr>
            <a:normAutofit/>
          </a:bodyPr>
          <a:lstStyle/>
          <a:p>
            <a:r>
              <a:rPr lang="en-US"/>
              <a:t>Role Based Access Control</a:t>
            </a:r>
            <a:endParaRPr lang="en-US" dirty="0"/>
          </a:p>
        </p:txBody>
      </p:sp>
      <p:sp>
        <p:nvSpPr>
          <p:cNvPr id="27" name="Content Placeholder 2">
            <a:extLst>
              <a:ext uri="{FF2B5EF4-FFF2-40B4-BE49-F238E27FC236}">
                <a16:creationId xmlns:a16="http://schemas.microsoft.com/office/drawing/2014/main" id="{627E8191-FFE4-42D0-9559-5EE0849F108F}"/>
              </a:ext>
            </a:extLst>
          </p:cNvPr>
          <p:cNvSpPr>
            <a:spLocks noGrp="1"/>
          </p:cNvSpPr>
          <p:nvPr>
            <p:ph idx="1"/>
          </p:nvPr>
        </p:nvSpPr>
        <p:spPr>
          <a:xfrm>
            <a:off x="1136429" y="2278173"/>
            <a:ext cx="6467867" cy="3450613"/>
          </a:xfrm>
        </p:spPr>
        <p:txBody>
          <a:bodyPr anchor="ctr">
            <a:normAutofit/>
          </a:bodyPr>
          <a:lstStyle/>
          <a:p>
            <a:r>
              <a:rPr lang="en-US" sz="1100"/>
              <a:t>Role-based access control (RBAC) is a method of restricting network access based on the roles of individual users within an enterprise.</a:t>
            </a:r>
          </a:p>
          <a:p>
            <a:r>
              <a:rPr lang="en-US" sz="1100"/>
              <a:t>RBAC lets employees have access rights only to the information they need to do their jobs and prevents them from accessing information that doesn't pertain to them.</a:t>
            </a:r>
          </a:p>
          <a:p>
            <a:r>
              <a:rPr lang="en-US" sz="1100"/>
              <a:t>In the role-based access control data model, roles are based on several factors, including authorization, responsibility and job competency.</a:t>
            </a:r>
          </a:p>
          <a:p>
            <a:r>
              <a:rPr lang="en-US" sz="1100"/>
              <a:t>As such, companies can designate whether a user is an end user, an administrator or a specialist user. In addition, access to computer resources can be limited to specific tasks, such as the ability to view, create or modify files.</a:t>
            </a:r>
          </a:p>
          <a:p>
            <a:r>
              <a:rPr lang="en-US" sz="1100"/>
              <a:t>Limiting network access is important for organizations that have many workers, employ contractors or permit access to third parties, like customers and vendors, making it difficult to monitor network access effectively.</a:t>
            </a:r>
          </a:p>
          <a:p>
            <a:r>
              <a:rPr lang="en-US" sz="1100"/>
              <a:t> Companies that depend on RBAC are better able to secure their sensitive data and critical applications.</a:t>
            </a:r>
          </a:p>
          <a:p>
            <a:r>
              <a:rPr lang="en-US" sz="1100"/>
              <a:t>Benefits - Improves operational efficiency, Enhances compliance, Giving administrators increased visibility, Reduces costs, Decreases risk of breaches and data leakage.</a:t>
            </a:r>
          </a:p>
        </p:txBody>
      </p:sp>
      <p:sp>
        <p:nvSpPr>
          <p:cNvPr id="4" name="Footer Placeholder 3">
            <a:extLst>
              <a:ext uri="{FF2B5EF4-FFF2-40B4-BE49-F238E27FC236}">
                <a16:creationId xmlns:a16="http://schemas.microsoft.com/office/drawing/2014/main" id="{25F8EF76-01F1-4531-B776-52EBAD03389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INFO 6210 - Data Management and Database Design</a:t>
            </a:r>
          </a:p>
        </p:txBody>
      </p:sp>
      <p:sp>
        <p:nvSpPr>
          <p:cNvPr id="53" name="Rectangle 4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0" descr="Database">
            <a:extLst>
              <a:ext uri="{FF2B5EF4-FFF2-40B4-BE49-F238E27FC236}">
                <a16:creationId xmlns:a16="http://schemas.microsoft.com/office/drawing/2014/main" id="{DC96F9F7-7AFD-4DEA-81DD-543BB093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E0F41331-33D0-4FF7-9464-BCE027E2ED88}"/>
              </a:ext>
            </a:extLst>
          </p:cNvPr>
          <p:cNvSpPr>
            <a:spLocks noGrp="1"/>
          </p:cNvSpPr>
          <p:nvPr>
            <p:ph type="sldNum" sz="quarter" idx="12"/>
          </p:nvPr>
        </p:nvSpPr>
        <p:spPr>
          <a:xfrm>
            <a:off x="10341428" y="6356350"/>
            <a:ext cx="1012371" cy="365125"/>
          </a:xfrm>
        </p:spPr>
        <p:txBody>
          <a:bodyPr>
            <a:normAutofit/>
          </a:bodyPr>
          <a:lstStyle/>
          <a:p>
            <a:pPr>
              <a:spcAft>
                <a:spcPts val="600"/>
              </a:spcAft>
            </a:pPr>
            <a:fld id="{28C9954B-FE70-4D2A-A756-8B0E04C347AF}" type="slidenum">
              <a:rPr lang="en-US" smtClean="0">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217123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D4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800F961-4244-4A62-AB93-F218C852D2BB}"/>
              </a:ext>
            </a:extLst>
          </p:cNvPr>
          <p:cNvSpPr txBox="1"/>
          <p:nvPr/>
        </p:nvSpPr>
        <p:spPr>
          <a:xfrm>
            <a:off x="178441" y="2074362"/>
            <a:ext cx="2593334" cy="252621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rgbClr val="FFFFFF"/>
                </a:solidFill>
                <a:latin typeface="+mj-lt"/>
                <a:ea typeface="+mj-ea"/>
                <a:cs typeface="+mj-cs"/>
              </a:rPr>
              <a:t>Entity Relationship Diagram</a:t>
            </a:r>
          </a:p>
        </p:txBody>
      </p:sp>
      <p:pic>
        <p:nvPicPr>
          <p:cNvPr id="42" name="Content Placeholder 7">
            <a:extLst>
              <a:ext uri="{FF2B5EF4-FFF2-40B4-BE49-F238E27FC236}">
                <a16:creationId xmlns:a16="http://schemas.microsoft.com/office/drawing/2014/main" id="{196B608A-6071-4FC6-A713-82690009E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62" y="91488"/>
            <a:ext cx="9191326" cy="6342016"/>
          </a:xfrm>
          <a:prstGeom prst="rect">
            <a:avLst/>
          </a:prstGeom>
        </p:spPr>
      </p:pic>
      <p:sp>
        <p:nvSpPr>
          <p:cNvPr id="4" name="Footer Placeholder 3">
            <a:extLst>
              <a:ext uri="{FF2B5EF4-FFF2-40B4-BE49-F238E27FC236}">
                <a16:creationId xmlns:a16="http://schemas.microsoft.com/office/drawing/2014/main" id="{F9A15BC4-B564-4112-BC4E-AEDE435F260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INFO 6210 - Data Management and Database Design</a:t>
            </a:r>
          </a:p>
        </p:txBody>
      </p:sp>
      <p:sp>
        <p:nvSpPr>
          <p:cNvPr id="5" name="Slide Number Placeholder 4">
            <a:extLst>
              <a:ext uri="{FF2B5EF4-FFF2-40B4-BE49-F238E27FC236}">
                <a16:creationId xmlns:a16="http://schemas.microsoft.com/office/drawing/2014/main" id="{3A28E270-1790-4086-9870-E6CBC23DFC23}"/>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28C9954B-FE70-4D2A-A756-8B0E04C347AF}" type="slidenum">
              <a:rPr lang="en-US">
                <a:solidFill>
                  <a:srgbClr val="898989"/>
                </a:solidFill>
              </a:rPr>
              <a:pPr>
                <a:spcAft>
                  <a:spcPts val="600"/>
                </a:spcAft>
              </a:pPr>
              <a:t>3</a:t>
            </a:fld>
            <a:endParaRPr lang="en-US">
              <a:solidFill>
                <a:srgbClr val="898989"/>
              </a:solidFill>
            </a:endParaRPr>
          </a:p>
        </p:txBody>
      </p:sp>
      <p:pic>
        <p:nvPicPr>
          <p:cNvPr id="8" name="Content Placeholder 7">
            <a:extLst>
              <a:ext uri="{FF2B5EF4-FFF2-40B4-BE49-F238E27FC236}">
                <a16:creationId xmlns:a16="http://schemas.microsoft.com/office/drawing/2014/main" id="{23645E54-0EA5-4149-9AAE-5FEDE4DDA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62" y="63207"/>
            <a:ext cx="9191326" cy="6342016"/>
          </a:xfrm>
          <a:prstGeom prst="rect">
            <a:avLst/>
          </a:prstGeom>
        </p:spPr>
      </p:pic>
    </p:spTree>
    <p:extLst>
      <p:ext uri="{BB962C8B-B14F-4D97-AF65-F5344CB8AC3E}">
        <p14:creationId xmlns:p14="http://schemas.microsoft.com/office/powerpoint/2010/main" val="345450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E4E5-C39E-47A1-BAF4-C54B9D3E3CE9}"/>
              </a:ext>
            </a:extLst>
          </p:cNvPr>
          <p:cNvSpPr>
            <a:spLocks noGrp="1"/>
          </p:cNvSpPr>
          <p:nvPr>
            <p:ph type="title"/>
          </p:nvPr>
        </p:nvSpPr>
        <p:spPr>
          <a:xfrm>
            <a:off x="259027" y="475705"/>
            <a:ext cx="4205901" cy="2152085"/>
          </a:xfrm>
        </p:spPr>
        <p:txBody>
          <a:bodyPr>
            <a:normAutofit/>
          </a:bodyPr>
          <a:lstStyle/>
          <a:p>
            <a:r>
              <a:rPr lang="en-US" sz="3400" u="sng" dirty="0"/>
              <a:t>SQL DDL</a:t>
            </a:r>
            <a:br>
              <a:rPr lang="en-US" sz="3400" u="sng" dirty="0"/>
            </a:br>
            <a:r>
              <a:rPr lang="en-US" sz="3400" dirty="0"/>
              <a:t>User - Role -UserRoleMapping</a:t>
            </a:r>
          </a:p>
        </p:txBody>
      </p:sp>
      <p:sp>
        <p:nvSpPr>
          <p:cNvPr id="32" name="Content Placeholder 31">
            <a:extLst>
              <a:ext uri="{FF2B5EF4-FFF2-40B4-BE49-F238E27FC236}">
                <a16:creationId xmlns:a16="http://schemas.microsoft.com/office/drawing/2014/main" id="{4BE2B10C-8E54-4C28-8D57-76DAA74DD31A}"/>
              </a:ext>
            </a:extLst>
          </p:cNvPr>
          <p:cNvSpPr>
            <a:spLocks noGrp="1"/>
          </p:cNvSpPr>
          <p:nvPr>
            <p:ph idx="1"/>
          </p:nvPr>
        </p:nvSpPr>
        <p:spPr>
          <a:xfrm>
            <a:off x="473858" y="2939171"/>
            <a:ext cx="3387105" cy="2433164"/>
          </a:xfrm>
        </p:spPr>
        <p:txBody>
          <a:bodyPr>
            <a:normAutofit/>
          </a:bodyPr>
          <a:lstStyle/>
          <a:p>
            <a:r>
              <a:rPr lang="en-US" sz="1800" dirty="0"/>
              <a:t>Let’s look at the entities USER , Role and User role mapping .</a:t>
            </a:r>
          </a:p>
          <a:p>
            <a:r>
              <a:rPr lang="en-US" sz="1800" dirty="0"/>
              <a:t>The UserRoleMapping entity is an Associative table .</a:t>
            </a:r>
          </a:p>
          <a:p>
            <a:r>
              <a:rPr lang="en-US" sz="1800" dirty="0"/>
              <a:t>The Associative Tables are used for Normalizing a many to many relationship between the User and the Role entity.</a:t>
            </a:r>
          </a:p>
        </p:txBody>
      </p:sp>
      <p:sp>
        <p:nvSpPr>
          <p:cNvPr id="91" name="Rectangle 90">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92">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Rectangle 94">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Content Placeholder 20">
            <a:extLst>
              <a:ext uri="{FF2B5EF4-FFF2-40B4-BE49-F238E27FC236}">
                <a16:creationId xmlns:a16="http://schemas.microsoft.com/office/drawing/2014/main" id="{A6488638-26EA-431E-A36F-61F6EAA2D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314" y="390528"/>
            <a:ext cx="3342708" cy="3537256"/>
          </a:xfrm>
          <a:prstGeom prst="rect">
            <a:avLst/>
          </a:prstGeom>
        </p:spPr>
      </p:pic>
      <p:sp>
        <p:nvSpPr>
          <p:cNvPr id="4" name="Footer Placeholder 3">
            <a:extLst>
              <a:ext uri="{FF2B5EF4-FFF2-40B4-BE49-F238E27FC236}">
                <a16:creationId xmlns:a16="http://schemas.microsoft.com/office/drawing/2014/main" id="{A952D606-D336-44E2-9A63-31E5F60A8747}"/>
              </a:ext>
            </a:extLst>
          </p:cNvPr>
          <p:cNvSpPr>
            <a:spLocks noGrp="1"/>
          </p:cNvSpPr>
          <p:nvPr>
            <p:ph type="ftr" sz="quarter" idx="11"/>
          </p:nvPr>
        </p:nvSpPr>
        <p:spPr>
          <a:xfrm>
            <a:off x="804673" y="6355080"/>
            <a:ext cx="3420634" cy="365125"/>
          </a:xfrm>
        </p:spPr>
        <p:txBody>
          <a:bodyPr>
            <a:normAutofit/>
          </a:bodyPr>
          <a:lstStyle/>
          <a:p>
            <a:pPr algn="l">
              <a:spcAft>
                <a:spcPts val="600"/>
              </a:spcAft>
            </a:pPr>
            <a:r>
              <a:rPr lang="en-US" sz="1100" dirty="0">
                <a:solidFill>
                  <a:schemeClr val="tx1">
                    <a:alpha val="80000"/>
                  </a:schemeClr>
                </a:solidFill>
              </a:rPr>
              <a:t>INFO 6210 - Data Management and Database Design</a:t>
            </a:r>
          </a:p>
        </p:txBody>
      </p:sp>
      <p:sp>
        <p:nvSpPr>
          <p:cNvPr id="97" name="Rectangle 96">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a:extLst>
              <a:ext uri="{FF2B5EF4-FFF2-40B4-BE49-F238E27FC236}">
                <a16:creationId xmlns:a16="http://schemas.microsoft.com/office/drawing/2014/main" id="{D2157C36-2810-41AA-85AE-9FEDBA953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096" y="4318312"/>
            <a:ext cx="3775899" cy="2057864"/>
          </a:xfrm>
          <a:prstGeom prst="rect">
            <a:avLst/>
          </a:prstGeom>
        </p:spPr>
      </p:pic>
      <p:sp>
        <p:nvSpPr>
          <p:cNvPr id="129" name="Rectangle 98">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Highlight">
            <a:extLst>
              <a:ext uri="{FF2B5EF4-FFF2-40B4-BE49-F238E27FC236}">
                <a16:creationId xmlns:a16="http://schemas.microsoft.com/office/drawing/2014/main" id="{5D28FCB8-9EA5-4210-9F37-74D5A3D45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4468" y="499580"/>
            <a:ext cx="2438503" cy="2438503"/>
          </a:xfrm>
          <a:prstGeom prst="rect">
            <a:avLst/>
          </a:prstGeom>
        </p:spPr>
      </p:pic>
      <p:sp>
        <p:nvSpPr>
          <p:cNvPr id="5" name="Slide Number Placeholder 4">
            <a:extLst>
              <a:ext uri="{FF2B5EF4-FFF2-40B4-BE49-F238E27FC236}">
                <a16:creationId xmlns:a16="http://schemas.microsoft.com/office/drawing/2014/main" id="{C937C856-2997-4AAF-9599-BD8CB2037D8E}"/>
              </a:ext>
            </a:extLst>
          </p:cNvPr>
          <p:cNvSpPr>
            <a:spLocks noGrp="1"/>
          </p:cNvSpPr>
          <p:nvPr>
            <p:ph type="sldNum" sz="quarter" idx="12"/>
          </p:nvPr>
        </p:nvSpPr>
        <p:spPr>
          <a:xfrm>
            <a:off x="10572750" y="6471181"/>
            <a:ext cx="1306147" cy="365125"/>
          </a:xfrm>
        </p:spPr>
        <p:txBody>
          <a:bodyPr>
            <a:normAutofit/>
          </a:bodyPr>
          <a:lstStyle/>
          <a:p>
            <a:pPr>
              <a:spcAft>
                <a:spcPts val="600"/>
              </a:spcAft>
            </a:pPr>
            <a:fld id="{28C9954B-FE70-4D2A-A756-8B0E04C347AF}" type="slidenum">
              <a:rPr lang="en-US" smtClean="0">
                <a:solidFill>
                  <a:prstClr val="black">
                    <a:alpha val="80000"/>
                  </a:prstClr>
                </a:solidFill>
              </a:rPr>
              <a:pPr>
                <a:spcAft>
                  <a:spcPts val="600"/>
                </a:spcAft>
              </a:pPr>
              <a:t>4</a:t>
            </a:fld>
            <a:endParaRPr lang="en-US">
              <a:solidFill>
                <a:prstClr val="black">
                  <a:alpha val="80000"/>
                </a:prstClr>
              </a:solidFill>
            </a:endParaRPr>
          </a:p>
        </p:txBody>
      </p:sp>
      <p:pic>
        <p:nvPicPr>
          <p:cNvPr id="23" name="Picture 22">
            <a:extLst>
              <a:ext uri="{FF2B5EF4-FFF2-40B4-BE49-F238E27FC236}">
                <a16:creationId xmlns:a16="http://schemas.microsoft.com/office/drawing/2014/main" id="{BE314939-4945-4FE9-9C9C-9013E01860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3316" y="4041066"/>
            <a:ext cx="2705581" cy="1670696"/>
          </a:xfrm>
          <a:prstGeom prst="rect">
            <a:avLst/>
          </a:prstGeom>
        </p:spPr>
      </p:pic>
    </p:spTree>
    <p:extLst>
      <p:ext uri="{BB962C8B-B14F-4D97-AF65-F5344CB8AC3E}">
        <p14:creationId xmlns:p14="http://schemas.microsoft.com/office/powerpoint/2010/main" val="41259861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9" name="Content Placeholder 78">
            <a:extLst>
              <a:ext uri="{FF2B5EF4-FFF2-40B4-BE49-F238E27FC236}">
                <a16:creationId xmlns:a16="http://schemas.microsoft.com/office/drawing/2014/main" id="{35FD73C8-A65F-4AA2-8975-C9591F5AB40D}"/>
              </a:ext>
            </a:extLst>
          </p:cNvPr>
          <p:cNvSpPr>
            <a:spLocks noGrp="1"/>
          </p:cNvSpPr>
          <p:nvPr>
            <p:ph idx="1"/>
          </p:nvPr>
        </p:nvSpPr>
        <p:spPr>
          <a:xfrm>
            <a:off x="389620" y="3042325"/>
            <a:ext cx="3387105" cy="2640777"/>
          </a:xfrm>
        </p:spPr>
        <p:txBody>
          <a:bodyPr>
            <a:normAutofit/>
          </a:bodyPr>
          <a:lstStyle/>
          <a:p>
            <a:r>
              <a:rPr lang="en-US" sz="1800" dirty="0"/>
              <a:t>Let’s look at the entities Role, Accounts and AccountRoleMapping.</a:t>
            </a:r>
          </a:p>
          <a:p>
            <a:r>
              <a:rPr lang="en-US" sz="1800" dirty="0"/>
              <a:t>The AccountRoleMapping entity is an Associative table .</a:t>
            </a:r>
          </a:p>
          <a:p>
            <a:r>
              <a:rPr lang="en-US" sz="1800" dirty="0"/>
              <a:t>The Associative Tables are used for Normalizing a many to many relationship between the Roles and the Accounts entity.</a:t>
            </a:r>
          </a:p>
          <a:p>
            <a:endParaRPr lang="en-US" sz="1800" dirty="0"/>
          </a:p>
        </p:txBody>
      </p:sp>
      <p:sp>
        <p:nvSpPr>
          <p:cNvPr id="82" name="Rectangle 81">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Highlight">
            <a:extLst>
              <a:ext uri="{FF2B5EF4-FFF2-40B4-BE49-F238E27FC236}">
                <a16:creationId xmlns:a16="http://schemas.microsoft.com/office/drawing/2014/main" id="{5D28FCB8-9EA5-4210-9F37-74D5A3D45D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9639" y="613781"/>
            <a:ext cx="2438503" cy="2438503"/>
          </a:xfrm>
          <a:prstGeom prst="rect">
            <a:avLst/>
          </a:prstGeom>
        </p:spPr>
      </p:pic>
      <p:sp>
        <p:nvSpPr>
          <p:cNvPr id="4" name="Footer Placeholder 3">
            <a:extLst>
              <a:ext uri="{FF2B5EF4-FFF2-40B4-BE49-F238E27FC236}">
                <a16:creationId xmlns:a16="http://schemas.microsoft.com/office/drawing/2014/main" id="{A952D606-D336-44E2-9A63-31E5F60A8747}"/>
              </a:ext>
            </a:extLst>
          </p:cNvPr>
          <p:cNvSpPr>
            <a:spLocks noGrp="1"/>
          </p:cNvSpPr>
          <p:nvPr>
            <p:ph type="ftr" sz="quarter" idx="11"/>
          </p:nvPr>
        </p:nvSpPr>
        <p:spPr>
          <a:xfrm>
            <a:off x="804673" y="6355080"/>
            <a:ext cx="3420634" cy="365125"/>
          </a:xfrm>
        </p:spPr>
        <p:txBody>
          <a:bodyPr>
            <a:normAutofit/>
          </a:bodyPr>
          <a:lstStyle/>
          <a:p>
            <a:pPr algn="l">
              <a:spcAft>
                <a:spcPts val="600"/>
              </a:spcAft>
            </a:pPr>
            <a:r>
              <a:rPr lang="en-US" sz="1100">
                <a:solidFill>
                  <a:schemeClr val="tx1">
                    <a:alpha val="80000"/>
                  </a:schemeClr>
                </a:solidFill>
              </a:rPr>
              <a:t>INFO 6210 - Data Management and Database Design</a:t>
            </a:r>
          </a:p>
        </p:txBody>
      </p:sp>
      <p:sp>
        <p:nvSpPr>
          <p:cNvPr id="88" name="Rectangle 87">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Content Placeholder 6">
            <a:extLst>
              <a:ext uri="{FF2B5EF4-FFF2-40B4-BE49-F238E27FC236}">
                <a16:creationId xmlns:a16="http://schemas.microsoft.com/office/drawing/2014/main" id="{30B1073F-E447-4103-8713-E35406629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463" y="4331596"/>
            <a:ext cx="3775899" cy="2038985"/>
          </a:xfrm>
          <a:prstGeom prst="rect">
            <a:avLst/>
          </a:prstGeom>
        </p:spPr>
      </p:pic>
      <p:sp>
        <p:nvSpPr>
          <p:cNvPr id="90" name="Rectangle 89">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2429FD6-3A0F-4029-8564-122B0CDBD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141" y="827079"/>
            <a:ext cx="4051947" cy="2664154"/>
          </a:xfrm>
          <a:prstGeom prst="rect">
            <a:avLst/>
          </a:prstGeom>
        </p:spPr>
      </p:pic>
      <p:sp>
        <p:nvSpPr>
          <p:cNvPr id="5" name="Slide Number Placeholder 4">
            <a:extLst>
              <a:ext uri="{FF2B5EF4-FFF2-40B4-BE49-F238E27FC236}">
                <a16:creationId xmlns:a16="http://schemas.microsoft.com/office/drawing/2014/main" id="{C937C856-2997-4AAF-9599-BD8CB2037D8E}"/>
              </a:ext>
            </a:extLst>
          </p:cNvPr>
          <p:cNvSpPr>
            <a:spLocks noGrp="1"/>
          </p:cNvSpPr>
          <p:nvPr>
            <p:ph type="sldNum" sz="quarter" idx="12"/>
          </p:nvPr>
        </p:nvSpPr>
        <p:spPr>
          <a:xfrm>
            <a:off x="10572750" y="6471181"/>
            <a:ext cx="1306147" cy="365125"/>
          </a:xfrm>
        </p:spPr>
        <p:txBody>
          <a:bodyPr>
            <a:normAutofit/>
          </a:bodyPr>
          <a:lstStyle/>
          <a:p>
            <a:pPr>
              <a:spcAft>
                <a:spcPts val="600"/>
              </a:spcAft>
            </a:pPr>
            <a:fld id="{28C9954B-FE70-4D2A-A756-8B0E04C347AF}" type="slidenum">
              <a:rPr lang="en-US">
                <a:solidFill>
                  <a:prstClr val="black">
                    <a:alpha val="80000"/>
                  </a:prstClr>
                </a:solidFill>
              </a:rPr>
              <a:pPr>
                <a:spcAft>
                  <a:spcPts val="600"/>
                </a:spcAft>
              </a:pPr>
              <a:t>5</a:t>
            </a:fld>
            <a:endParaRPr lang="en-US">
              <a:solidFill>
                <a:prstClr val="black">
                  <a:alpha val="80000"/>
                </a:prstClr>
              </a:solidFill>
            </a:endParaRPr>
          </a:p>
        </p:txBody>
      </p:sp>
      <p:pic>
        <p:nvPicPr>
          <p:cNvPr id="77" name="Content Placeholder 12">
            <a:extLst>
              <a:ext uri="{FF2B5EF4-FFF2-40B4-BE49-F238E27FC236}">
                <a16:creationId xmlns:a16="http://schemas.microsoft.com/office/drawing/2014/main" id="{78AB9A67-3E9A-46E9-96DE-A6E81578C0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5399" y="4362714"/>
            <a:ext cx="2606981" cy="1609810"/>
          </a:xfrm>
          <a:prstGeom prst="rect">
            <a:avLst/>
          </a:prstGeom>
        </p:spPr>
      </p:pic>
      <p:sp>
        <p:nvSpPr>
          <p:cNvPr id="59" name="Title 1">
            <a:extLst>
              <a:ext uri="{FF2B5EF4-FFF2-40B4-BE49-F238E27FC236}">
                <a16:creationId xmlns:a16="http://schemas.microsoft.com/office/drawing/2014/main" id="{48734457-B17B-4415-BF5A-C36A67F410E6}"/>
              </a:ext>
            </a:extLst>
          </p:cNvPr>
          <p:cNvSpPr txBox="1">
            <a:spLocks/>
          </p:cNvSpPr>
          <p:nvPr/>
        </p:nvSpPr>
        <p:spPr>
          <a:xfrm>
            <a:off x="353033" y="398256"/>
            <a:ext cx="4038415" cy="197209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SQL DDL</a:t>
            </a:r>
          </a:p>
          <a:p>
            <a:br>
              <a:rPr lang="en-US" dirty="0"/>
            </a:br>
            <a:r>
              <a:rPr lang="en-US" dirty="0"/>
              <a:t>Role - Accounts - AccountRoleMapping</a:t>
            </a:r>
          </a:p>
        </p:txBody>
      </p:sp>
    </p:spTree>
    <p:extLst>
      <p:ext uri="{BB962C8B-B14F-4D97-AF65-F5344CB8AC3E}">
        <p14:creationId xmlns:p14="http://schemas.microsoft.com/office/powerpoint/2010/main" val="6114957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E4E5-C39E-47A1-BAF4-C54B9D3E3CE9}"/>
              </a:ext>
            </a:extLst>
          </p:cNvPr>
          <p:cNvSpPr>
            <a:spLocks noGrp="1"/>
          </p:cNvSpPr>
          <p:nvPr>
            <p:ph type="title"/>
          </p:nvPr>
        </p:nvSpPr>
        <p:spPr>
          <a:xfrm>
            <a:off x="838200" y="723578"/>
            <a:ext cx="4595071" cy="1645501"/>
          </a:xfrm>
        </p:spPr>
        <p:txBody>
          <a:bodyPr>
            <a:normAutofit/>
          </a:bodyPr>
          <a:lstStyle/>
          <a:p>
            <a:r>
              <a:rPr lang="en-US" sz="3700" u="sng" dirty="0"/>
              <a:t>SQL DDL </a:t>
            </a:r>
            <a:br>
              <a:rPr lang="en-US" sz="3700" dirty="0"/>
            </a:br>
            <a:r>
              <a:rPr lang="en-US" sz="3700" dirty="0"/>
              <a:t>Password Encryption -</a:t>
            </a:r>
            <a:br>
              <a:rPr lang="en-US" sz="3700" dirty="0"/>
            </a:br>
            <a:r>
              <a:rPr lang="en-US" sz="3700" dirty="0"/>
              <a:t>Stored procedures</a:t>
            </a:r>
          </a:p>
        </p:txBody>
      </p:sp>
      <p:sp>
        <p:nvSpPr>
          <p:cNvPr id="21" name="Content Placeholder 20">
            <a:extLst>
              <a:ext uri="{FF2B5EF4-FFF2-40B4-BE49-F238E27FC236}">
                <a16:creationId xmlns:a16="http://schemas.microsoft.com/office/drawing/2014/main" id="{4A363BC6-AEFE-4DDA-A343-3B36820F7E68}"/>
              </a:ext>
            </a:extLst>
          </p:cNvPr>
          <p:cNvSpPr>
            <a:spLocks noGrp="1"/>
          </p:cNvSpPr>
          <p:nvPr>
            <p:ph idx="1"/>
          </p:nvPr>
        </p:nvSpPr>
        <p:spPr>
          <a:xfrm>
            <a:off x="838200" y="2548467"/>
            <a:ext cx="4595071" cy="3628495"/>
          </a:xfrm>
        </p:spPr>
        <p:txBody>
          <a:bodyPr>
            <a:normAutofit/>
          </a:bodyPr>
          <a:lstStyle/>
          <a:p>
            <a:r>
              <a:rPr lang="en-US" sz="2000" dirty="0"/>
              <a:t>Stored Procedures were used for inserting data into User Entity with Password Encryption .</a:t>
            </a:r>
          </a:p>
          <a:p>
            <a:r>
              <a:rPr lang="en-US" sz="2000" dirty="0"/>
              <a:t>HASHBYTES (Transact-SQL) was used to convert the Actual Password into an Encrypted form .</a:t>
            </a:r>
          </a:p>
        </p:txBody>
      </p:sp>
      <p:sp>
        <p:nvSpPr>
          <p:cNvPr id="4" name="Footer Placeholder 3">
            <a:extLst>
              <a:ext uri="{FF2B5EF4-FFF2-40B4-BE49-F238E27FC236}">
                <a16:creationId xmlns:a16="http://schemas.microsoft.com/office/drawing/2014/main" id="{A952D606-D336-44E2-9A63-31E5F60A8747}"/>
              </a:ext>
            </a:extLst>
          </p:cNvPr>
          <p:cNvSpPr>
            <a:spLocks noGrp="1"/>
          </p:cNvSpPr>
          <p:nvPr>
            <p:ph type="ftr" sz="quarter" idx="11"/>
          </p:nvPr>
        </p:nvSpPr>
        <p:spPr>
          <a:xfrm>
            <a:off x="836593" y="6355080"/>
            <a:ext cx="4595071" cy="365125"/>
          </a:xfrm>
        </p:spPr>
        <p:txBody>
          <a:bodyPr>
            <a:normAutofit/>
          </a:bodyPr>
          <a:lstStyle/>
          <a:p>
            <a:pPr algn="l">
              <a:spcAft>
                <a:spcPts val="600"/>
              </a:spcAft>
            </a:pPr>
            <a:r>
              <a:rPr lang="en-US">
                <a:solidFill>
                  <a:schemeClr val="tx1">
                    <a:alpha val="80000"/>
                  </a:schemeClr>
                </a:solidFill>
              </a:rPr>
              <a:t>INFO 6210 - Data Management and Database Design</a:t>
            </a:r>
          </a:p>
        </p:txBody>
      </p:sp>
      <p:sp>
        <p:nvSpPr>
          <p:cNvPr id="50" name="Rectangle 49">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937C856-2997-4AAF-9599-BD8CB2037D8E}"/>
              </a:ext>
            </a:extLst>
          </p:cNvPr>
          <p:cNvSpPr>
            <a:spLocks noGrp="1"/>
          </p:cNvSpPr>
          <p:nvPr>
            <p:ph type="sldNum" sz="quarter" idx="12"/>
          </p:nvPr>
        </p:nvSpPr>
        <p:spPr>
          <a:xfrm>
            <a:off x="10572750" y="6355080"/>
            <a:ext cx="1306147" cy="365125"/>
          </a:xfrm>
        </p:spPr>
        <p:txBody>
          <a:bodyPr>
            <a:normAutofit/>
          </a:bodyPr>
          <a:lstStyle/>
          <a:p>
            <a:pPr>
              <a:spcAft>
                <a:spcPts val="600"/>
              </a:spcAft>
            </a:pPr>
            <a:fld id="{28C9954B-FE70-4D2A-A756-8B0E04C347AF}" type="slidenum">
              <a:rPr lang="en-US">
                <a:solidFill>
                  <a:prstClr val="black">
                    <a:alpha val="80000"/>
                  </a:prstClr>
                </a:solidFill>
              </a:rPr>
              <a:pPr>
                <a:spcAft>
                  <a:spcPts val="600"/>
                </a:spcAft>
              </a:pPr>
              <a:t>6</a:t>
            </a:fld>
            <a:endParaRPr lang="en-US">
              <a:solidFill>
                <a:prstClr val="black">
                  <a:alpha val="80000"/>
                </a:prstClr>
              </a:solidFill>
            </a:endParaRPr>
          </a:p>
        </p:txBody>
      </p:sp>
      <p:sp>
        <p:nvSpPr>
          <p:cNvPr id="54" name="Rectangle 5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Content Placeholder 6">
            <a:extLst>
              <a:ext uri="{FF2B5EF4-FFF2-40B4-BE49-F238E27FC236}">
                <a16:creationId xmlns:a16="http://schemas.microsoft.com/office/drawing/2014/main" id="{522EFEF9-E33D-46F8-8F35-D9273A9E6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5892" y="298033"/>
            <a:ext cx="2922493" cy="2878655"/>
          </a:xfrm>
          <a:prstGeom prst="rect">
            <a:avLst/>
          </a:prstGeom>
        </p:spPr>
      </p:pic>
      <p:pic>
        <p:nvPicPr>
          <p:cNvPr id="10" name="Picture 9">
            <a:extLst>
              <a:ext uri="{FF2B5EF4-FFF2-40B4-BE49-F238E27FC236}">
                <a16:creationId xmlns:a16="http://schemas.microsoft.com/office/drawing/2014/main" id="{1BAEF0DD-34F0-4880-83CF-3CD2CF385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08" y="3816971"/>
            <a:ext cx="5446184" cy="2518860"/>
          </a:xfrm>
          <a:prstGeom prst="rect">
            <a:avLst/>
          </a:prstGeom>
        </p:spPr>
      </p:pic>
      <p:pic>
        <p:nvPicPr>
          <p:cNvPr id="9" name="Graphic 8" descr="Highlight">
            <a:extLst>
              <a:ext uri="{FF2B5EF4-FFF2-40B4-BE49-F238E27FC236}">
                <a16:creationId xmlns:a16="http://schemas.microsoft.com/office/drawing/2014/main" id="{5D28FCB8-9EA5-4210-9F37-74D5A3D45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86968" y="364169"/>
            <a:ext cx="2364317" cy="2364317"/>
          </a:xfrm>
          <a:prstGeom prst="rect">
            <a:avLst/>
          </a:prstGeom>
        </p:spPr>
      </p:pic>
    </p:spTree>
    <p:extLst>
      <p:ext uri="{BB962C8B-B14F-4D97-AF65-F5344CB8AC3E}">
        <p14:creationId xmlns:p14="http://schemas.microsoft.com/office/powerpoint/2010/main" val="36498948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E4E5-C39E-47A1-BAF4-C54B9D3E3CE9}"/>
              </a:ext>
            </a:extLst>
          </p:cNvPr>
          <p:cNvSpPr>
            <a:spLocks noGrp="1"/>
          </p:cNvSpPr>
          <p:nvPr>
            <p:ph type="title"/>
          </p:nvPr>
        </p:nvSpPr>
        <p:spPr>
          <a:xfrm>
            <a:off x="838200" y="723578"/>
            <a:ext cx="4595071" cy="1645501"/>
          </a:xfrm>
        </p:spPr>
        <p:txBody>
          <a:bodyPr>
            <a:normAutofit/>
          </a:bodyPr>
          <a:lstStyle/>
          <a:p>
            <a:r>
              <a:rPr lang="en-US" sz="3400" u="sng" dirty="0"/>
              <a:t>SQL DDL</a:t>
            </a:r>
            <a:br>
              <a:rPr lang="en-US" sz="3400" dirty="0"/>
            </a:br>
            <a:r>
              <a:rPr lang="en-US" sz="3400" dirty="0"/>
              <a:t>Function -</a:t>
            </a:r>
            <a:br>
              <a:rPr lang="en-US" sz="3400" dirty="0"/>
            </a:br>
            <a:r>
              <a:rPr lang="en-US" sz="3400" dirty="0"/>
              <a:t>Check Constrains</a:t>
            </a:r>
          </a:p>
        </p:txBody>
      </p:sp>
      <p:sp>
        <p:nvSpPr>
          <p:cNvPr id="4" name="Footer Placeholder 3">
            <a:extLst>
              <a:ext uri="{FF2B5EF4-FFF2-40B4-BE49-F238E27FC236}">
                <a16:creationId xmlns:a16="http://schemas.microsoft.com/office/drawing/2014/main" id="{A952D606-D336-44E2-9A63-31E5F60A8747}"/>
              </a:ext>
            </a:extLst>
          </p:cNvPr>
          <p:cNvSpPr>
            <a:spLocks noGrp="1"/>
          </p:cNvSpPr>
          <p:nvPr>
            <p:ph type="ftr" sz="quarter" idx="11"/>
          </p:nvPr>
        </p:nvSpPr>
        <p:spPr>
          <a:xfrm>
            <a:off x="836593" y="6355080"/>
            <a:ext cx="4595071" cy="365125"/>
          </a:xfrm>
        </p:spPr>
        <p:txBody>
          <a:bodyPr>
            <a:normAutofit/>
          </a:bodyPr>
          <a:lstStyle/>
          <a:p>
            <a:pPr algn="l">
              <a:spcAft>
                <a:spcPts val="600"/>
              </a:spcAft>
            </a:pPr>
            <a:r>
              <a:rPr lang="en-US">
                <a:solidFill>
                  <a:schemeClr val="tx1">
                    <a:alpha val="80000"/>
                  </a:schemeClr>
                </a:solidFill>
              </a:rPr>
              <a:t>INFO 6210 - Data Management and Database Design</a:t>
            </a:r>
          </a:p>
        </p:txBody>
      </p:sp>
      <p:sp>
        <p:nvSpPr>
          <p:cNvPr id="24" name="Rectangle 23">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937C856-2997-4AAF-9599-BD8CB2037D8E}"/>
              </a:ext>
            </a:extLst>
          </p:cNvPr>
          <p:cNvSpPr>
            <a:spLocks noGrp="1"/>
          </p:cNvSpPr>
          <p:nvPr>
            <p:ph type="sldNum" sz="quarter" idx="12"/>
          </p:nvPr>
        </p:nvSpPr>
        <p:spPr>
          <a:xfrm>
            <a:off x="10572750" y="6355080"/>
            <a:ext cx="1306147" cy="365125"/>
          </a:xfrm>
        </p:spPr>
        <p:txBody>
          <a:bodyPr>
            <a:normAutofit/>
          </a:bodyPr>
          <a:lstStyle/>
          <a:p>
            <a:pPr>
              <a:spcAft>
                <a:spcPts val="600"/>
              </a:spcAft>
            </a:pPr>
            <a:fld id="{28C9954B-FE70-4D2A-A756-8B0E04C347AF}" type="slidenum">
              <a:rPr lang="en-US">
                <a:solidFill>
                  <a:prstClr val="black">
                    <a:alpha val="80000"/>
                  </a:prstClr>
                </a:solidFill>
              </a:rPr>
              <a:pPr>
                <a:spcAft>
                  <a:spcPts val="600"/>
                </a:spcAft>
              </a:pPr>
              <a:t>7</a:t>
            </a:fld>
            <a:endParaRPr lang="en-US">
              <a:solidFill>
                <a:prstClr val="black">
                  <a:alpha val="80000"/>
                </a:prstClr>
              </a:solidFill>
            </a:endParaRPr>
          </a:p>
        </p:txBody>
      </p:sp>
      <p:sp>
        <p:nvSpPr>
          <p:cNvPr id="28" name="Rectangle 27">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01FA241-0656-474C-8A04-A48B6295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394" y="118073"/>
            <a:ext cx="2864678" cy="3072040"/>
          </a:xfrm>
          <a:prstGeom prst="rect">
            <a:avLst/>
          </a:prstGeom>
        </p:spPr>
      </p:pic>
      <p:sp>
        <p:nvSpPr>
          <p:cNvPr id="30" name="Rectangle 29">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Highlight">
            <a:extLst>
              <a:ext uri="{FF2B5EF4-FFF2-40B4-BE49-F238E27FC236}">
                <a16:creationId xmlns:a16="http://schemas.microsoft.com/office/drawing/2014/main" id="{5D28FCB8-9EA5-4210-9F37-74D5A3D45D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2775" y="509482"/>
            <a:ext cx="2364317" cy="2364317"/>
          </a:xfrm>
          <a:prstGeom prst="rect">
            <a:avLst/>
          </a:prstGeom>
        </p:spPr>
      </p:pic>
      <p:pic>
        <p:nvPicPr>
          <p:cNvPr id="13" name="Content Placeholder 12">
            <a:extLst>
              <a:ext uri="{FF2B5EF4-FFF2-40B4-BE49-F238E27FC236}">
                <a16:creationId xmlns:a16="http://schemas.microsoft.com/office/drawing/2014/main" id="{5CDFD0C1-1F14-4CB2-9474-942F31DBFBB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83394" y="3575487"/>
            <a:ext cx="5481864" cy="2981660"/>
          </a:xfrm>
        </p:spPr>
      </p:pic>
      <p:sp>
        <p:nvSpPr>
          <p:cNvPr id="23" name="Content Placeholder 20">
            <a:extLst>
              <a:ext uri="{FF2B5EF4-FFF2-40B4-BE49-F238E27FC236}">
                <a16:creationId xmlns:a16="http://schemas.microsoft.com/office/drawing/2014/main" id="{EB77F50C-D288-4DC9-81C1-CB9F7C4E8228}"/>
              </a:ext>
            </a:extLst>
          </p:cNvPr>
          <p:cNvSpPr txBox="1">
            <a:spLocks/>
          </p:cNvSpPr>
          <p:nvPr/>
        </p:nvSpPr>
        <p:spPr>
          <a:xfrm>
            <a:off x="838200" y="2548467"/>
            <a:ext cx="4595071" cy="3628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user-defined function (UDF) in SQL Server is a programming construct that accepts parameters, does work that typically makes use of the accepted parameters, and returns a type of result.</a:t>
            </a:r>
          </a:p>
          <a:p>
            <a:r>
              <a:rPr lang="en-US" sz="2000" dirty="0"/>
              <a:t>Here, the function Accepts the Role Id and User Id and checks if they are present in the User and Role tables Respectively.</a:t>
            </a:r>
          </a:p>
          <a:p>
            <a:r>
              <a:rPr lang="en-US" sz="2000" dirty="0"/>
              <a:t>If present the function returns  or else it returns 1.</a:t>
            </a:r>
          </a:p>
        </p:txBody>
      </p:sp>
    </p:spTree>
    <p:extLst>
      <p:ext uri="{BB962C8B-B14F-4D97-AF65-F5344CB8AC3E}">
        <p14:creationId xmlns:p14="http://schemas.microsoft.com/office/powerpoint/2010/main" val="2045281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5F1-BAE7-4581-9461-3E8C2A5731FE}"/>
              </a:ext>
            </a:extLst>
          </p:cNvPr>
          <p:cNvSpPr>
            <a:spLocks noGrp="1"/>
          </p:cNvSpPr>
          <p:nvPr>
            <p:ph type="title"/>
          </p:nvPr>
        </p:nvSpPr>
        <p:spPr>
          <a:xfrm>
            <a:off x="838200" y="723578"/>
            <a:ext cx="4595071" cy="1645501"/>
          </a:xfrm>
        </p:spPr>
        <p:txBody>
          <a:bodyPr vert="horz" lIns="91440" tIns="45720" rIns="91440" bIns="45720" rtlCol="0" anchor="ctr">
            <a:normAutofit/>
          </a:bodyPr>
          <a:lstStyle/>
          <a:p>
            <a:r>
              <a:rPr lang="en-US" u="sng"/>
              <a:t>Views</a:t>
            </a:r>
            <a:endParaRPr lang="en-US" u="sng" dirty="0"/>
          </a:p>
        </p:txBody>
      </p:sp>
      <p:sp>
        <p:nvSpPr>
          <p:cNvPr id="22" name="Content Placeholder 20">
            <a:extLst>
              <a:ext uri="{FF2B5EF4-FFF2-40B4-BE49-F238E27FC236}">
                <a16:creationId xmlns:a16="http://schemas.microsoft.com/office/drawing/2014/main" id="{62C0D99E-7C12-4AC4-878C-C535C523EAA4}"/>
              </a:ext>
            </a:extLst>
          </p:cNvPr>
          <p:cNvSpPr txBox="1">
            <a:spLocks/>
          </p:cNvSpPr>
          <p:nvPr/>
        </p:nvSpPr>
        <p:spPr>
          <a:xfrm>
            <a:off x="838200" y="2548467"/>
            <a:ext cx="4595071" cy="3628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SQL, a view is a virtual table based on the result-set of an SQL statement. A view contains rows and columns, just like a real table.</a:t>
            </a:r>
          </a:p>
          <a:p>
            <a:r>
              <a:rPr lang="en-US" sz="2000" dirty="0"/>
              <a:t> The fields in a view are fields from one or more real tables in the database.</a:t>
            </a:r>
          </a:p>
          <a:p>
            <a:r>
              <a:rPr lang="en-US" sz="2000" dirty="0"/>
              <a:t>This View on the right is used to report the Number of accounts per user.</a:t>
            </a:r>
          </a:p>
        </p:txBody>
      </p:sp>
      <p:sp>
        <p:nvSpPr>
          <p:cNvPr id="4" name="Footer Placeholder 3">
            <a:extLst>
              <a:ext uri="{FF2B5EF4-FFF2-40B4-BE49-F238E27FC236}">
                <a16:creationId xmlns:a16="http://schemas.microsoft.com/office/drawing/2014/main" id="{1D5F8AE1-8FCD-4DBC-9C87-354E448AE193}"/>
              </a:ext>
            </a:extLst>
          </p:cNvPr>
          <p:cNvSpPr>
            <a:spLocks noGrp="1"/>
          </p:cNvSpPr>
          <p:nvPr>
            <p:ph type="ftr" sz="quarter" idx="11"/>
          </p:nvPr>
        </p:nvSpPr>
        <p:spPr>
          <a:xfrm>
            <a:off x="836593" y="6355080"/>
            <a:ext cx="4595071"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INFO 6210 - Data Management and Database Design</a:t>
            </a:r>
          </a:p>
        </p:txBody>
      </p:sp>
      <p:sp>
        <p:nvSpPr>
          <p:cNvPr id="30" name="Rectangle 29">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8524797-8CD5-42B9-A0B5-8DA8561E759C}"/>
              </a:ext>
            </a:extLst>
          </p:cNvPr>
          <p:cNvSpPr>
            <a:spLocks noGrp="1"/>
          </p:cNvSpPr>
          <p:nvPr>
            <p:ph type="sldNum" sz="quarter" idx="12"/>
          </p:nvPr>
        </p:nvSpPr>
        <p:spPr>
          <a:xfrm>
            <a:off x="10572750" y="6355080"/>
            <a:ext cx="1306147" cy="365125"/>
          </a:xfrm>
        </p:spPr>
        <p:txBody>
          <a:bodyPr vert="horz" lIns="91440" tIns="45720" rIns="91440" bIns="45720" rtlCol="0" anchor="ctr">
            <a:normAutofit/>
          </a:bodyPr>
          <a:lstStyle/>
          <a:p>
            <a:pPr>
              <a:spcAft>
                <a:spcPts val="600"/>
              </a:spcAft>
            </a:pPr>
            <a:fld id="{28C9954B-FE70-4D2A-A756-8B0E04C347AF}" type="slidenum">
              <a:rPr lang="en-US" smtClean="0">
                <a:solidFill>
                  <a:prstClr val="black">
                    <a:alpha val="80000"/>
                  </a:prstClr>
                </a:solidFill>
              </a:rPr>
              <a:pPr>
                <a:spcAft>
                  <a:spcPts val="600"/>
                </a:spcAft>
              </a:pPr>
              <a:t>8</a:t>
            </a:fld>
            <a:endParaRPr lang="en-US">
              <a:solidFill>
                <a:prstClr val="black">
                  <a:alpha val="80000"/>
                </a:prstClr>
              </a:solidFill>
            </a:endParaRPr>
          </a:p>
        </p:txBody>
      </p:sp>
      <p:sp>
        <p:nvSpPr>
          <p:cNvPr id="34" name="Rectangle 3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4428868-97EF-46C4-B5D1-FA2D09969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911" y="75658"/>
            <a:ext cx="2068456" cy="3231964"/>
          </a:xfrm>
          <a:prstGeom prst="rect">
            <a:avLst/>
          </a:prstGeom>
        </p:spPr>
      </p:pic>
      <p:sp>
        <p:nvSpPr>
          <p:cNvPr id="36" name="Rectangle 35">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Eyes">
            <a:extLst>
              <a:ext uri="{FF2B5EF4-FFF2-40B4-BE49-F238E27FC236}">
                <a16:creationId xmlns:a16="http://schemas.microsoft.com/office/drawing/2014/main" id="{D04D3491-6F9A-4199-A3FE-9DEF38E07F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2775" y="509482"/>
            <a:ext cx="2364317" cy="2364317"/>
          </a:xfrm>
          <a:prstGeom prst="rect">
            <a:avLst/>
          </a:prstGeom>
        </p:spPr>
      </p:pic>
      <p:pic>
        <p:nvPicPr>
          <p:cNvPr id="10" name="Content Placeholder 9">
            <a:extLst>
              <a:ext uri="{FF2B5EF4-FFF2-40B4-BE49-F238E27FC236}">
                <a16:creationId xmlns:a16="http://schemas.microsoft.com/office/drawing/2014/main" id="{EAA82C68-7D4F-4D32-BDDE-604FF89C5EC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414339" y="3796452"/>
            <a:ext cx="3459321" cy="2559898"/>
          </a:xfrm>
          <a:prstGeom prst="rect">
            <a:avLst/>
          </a:prstGeom>
        </p:spPr>
      </p:pic>
    </p:spTree>
    <p:extLst>
      <p:ext uri="{BB962C8B-B14F-4D97-AF65-F5344CB8AC3E}">
        <p14:creationId xmlns:p14="http://schemas.microsoft.com/office/powerpoint/2010/main" val="21149886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5F1-BAE7-4581-9461-3E8C2A5731FE}"/>
              </a:ext>
            </a:extLst>
          </p:cNvPr>
          <p:cNvSpPr>
            <a:spLocks noGrp="1"/>
          </p:cNvSpPr>
          <p:nvPr>
            <p:ph type="title"/>
          </p:nvPr>
        </p:nvSpPr>
        <p:spPr>
          <a:xfrm>
            <a:off x="838200" y="723578"/>
            <a:ext cx="4595071" cy="1645501"/>
          </a:xfrm>
        </p:spPr>
        <p:txBody>
          <a:bodyPr vert="horz" lIns="91440" tIns="45720" rIns="91440" bIns="45720" rtlCol="0" anchor="ctr">
            <a:normAutofit/>
          </a:bodyPr>
          <a:lstStyle/>
          <a:p>
            <a:r>
              <a:rPr lang="en-US" u="sng" dirty="0"/>
              <a:t>Views</a:t>
            </a:r>
          </a:p>
        </p:txBody>
      </p:sp>
      <p:sp>
        <p:nvSpPr>
          <p:cNvPr id="18" name="Content Placeholder 20">
            <a:extLst>
              <a:ext uri="{FF2B5EF4-FFF2-40B4-BE49-F238E27FC236}">
                <a16:creationId xmlns:a16="http://schemas.microsoft.com/office/drawing/2014/main" id="{43ACA782-D0C7-4614-BC68-73861F25EAAC}"/>
              </a:ext>
            </a:extLst>
          </p:cNvPr>
          <p:cNvSpPr txBox="1">
            <a:spLocks/>
          </p:cNvSpPr>
          <p:nvPr/>
        </p:nvSpPr>
        <p:spPr>
          <a:xfrm>
            <a:off x="838200" y="2548467"/>
            <a:ext cx="4595071" cy="3628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view takes in a particular user and a particular account and specifies all the permissions for that user for that account.</a:t>
            </a:r>
          </a:p>
          <a:p>
            <a:r>
              <a:rPr lang="en-US" sz="2000" dirty="0"/>
              <a:t>For this example we have used the UserId = 3 and </a:t>
            </a:r>
            <a:r>
              <a:rPr lang="en-US" sz="2000" dirty="0" err="1"/>
              <a:t>AcccountId</a:t>
            </a:r>
            <a:r>
              <a:rPr lang="en-US" sz="2000" dirty="0"/>
              <a:t> = 3.</a:t>
            </a:r>
          </a:p>
        </p:txBody>
      </p:sp>
      <p:sp>
        <p:nvSpPr>
          <p:cNvPr id="4" name="Footer Placeholder 3">
            <a:extLst>
              <a:ext uri="{FF2B5EF4-FFF2-40B4-BE49-F238E27FC236}">
                <a16:creationId xmlns:a16="http://schemas.microsoft.com/office/drawing/2014/main" id="{1D5F8AE1-8FCD-4DBC-9C87-354E448AE193}"/>
              </a:ext>
            </a:extLst>
          </p:cNvPr>
          <p:cNvSpPr>
            <a:spLocks noGrp="1"/>
          </p:cNvSpPr>
          <p:nvPr>
            <p:ph type="ftr" sz="quarter" idx="11"/>
          </p:nvPr>
        </p:nvSpPr>
        <p:spPr>
          <a:xfrm>
            <a:off x="836593" y="6355080"/>
            <a:ext cx="4595071"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INFO 6210 - Data Management and Database Design</a:t>
            </a:r>
          </a:p>
        </p:txBody>
      </p:sp>
      <p:sp>
        <p:nvSpPr>
          <p:cNvPr id="30" name="Rectangle 29">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8524797-8CD5-42B9-A0B5-8DA8561E759C}"/>
              </a:ext>
            </a:extLst>
          </p:cNvPr>
          <p:cNvSpPr>
            <a:spLocks noGrp="1"/>
          </p:cNvSpPr>
          <p:nvPr>
            <p:ph type="sldNum" sz="quarter" idx="12"/>
          </p:nvPr>
        </p:nvSpPr>
        <p:spPr>
          <a:xfrm>
            <a:off x="10572750" y="6355080"/>
            <a:ext cx="1306147" cy="365125"/>
          </a:xfrm>
        </p:spPr>
        <p:txBody>
          <a:bodyPr vert="horz" lIns="91440" tIns="45720" rIns="91440" bIns="45720" rtlCol="0" anchor="ctr">
            <a:normAutofit/>
          </a:bodyPr>
          <a:lstStyle/>
          <a:p>
            <a:pPr>
              <a:spcAft>
                <a:spcPts val="600"/>
              </a:spcAft>
            </a:pPr>
            <a:fld id="{28C9954B-FE70-4D2A-A756-8B0E04C347AF}" type="slidenum">
              <a:rPr lang="en-US">
                <a:solidFill>
                  <a:prstClr val="black">
                    <a:alpha val="80000"/>
                  </a:prstClr>
                </a:solidFill>
              </a:rPr>
              <a:pPr>
                <a:spcAft>
                  <a:spcPts val="600"/>
                </a:spcAft>
              </a:pPr>
              <a:t>9</a:t>
            </a:fld>
            <a:endParaRPr lang="en-US">
              <a:solidFill>
                <a:prstClr val="black">
                  <a:alpha val="80000"/>
                </a:prstClr>
              </a:solidFill>
            </a:endParaRPr>
          </a:p>
        </p:txBody>
      </p:sp>
      <p:sp>
        <p:nvSpPr>
          <p:cNvPr id="34" name="Rectangle 3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62E3554A-4F87-442A-AF32-879CE0512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691" y="241713"/>
            <a:ext cx="2856357" cy="2899854"/>
          </a:xfrm>
          <a:prstGeom prst="rect">
            <a:avLst/>
          </a:prstGeom>
        </p:spPr>
      </p:pic>
      <p:sp>
        <p:nvSpPr>
          <p:cNvPr id="36" name="Rectangle 35">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Eyes">
            <a:extLst>
              <a:ext uri="{FF2B5EF4-FFF2-40B4-BE49-F238E27FC236}">
                <a16:creationId xmlns:a16="http://schemas.microsoft.com/office/drawing/2014/main" id="{D04D3491-6F9A-4199-A3FE-9DEF38E07F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2775" y="509482"/>
            <a:ext cx="2364317" cy="2364317"/>
          </a:xfrm>
          <a:prstGeom prst="rect">
            <a:avLst/>
          </a:prstGeom>
        </p:spPr>
      </p:pic>
      <p:pic>
        <p:nvPicPr>
          <p:cNvPr id="11" name="Picture 10">
            <a:extLst>
              <a:ext uri="{FF2B5EF4-FFF2-40B4-BE49-F238E27FC236}">
                <a16:creationId xmlns:a16="http://schemas.microsoft.com/office/drawing/2014/main" id="{28911B48-94CB-493F-9337-1994511935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1754" y="3501791"/>
            <a:ext cx="3275739" cy="3218414"/>
          </a:xfrm>
          <a:prstGeom prst="rect">
            <a:avLst/>
          </a:prstGeom>
        </p:spPr>
      </p:pic>
    </p:spTree>
    <p:extLst>
      <p:ext uri="{BB962C8B-B14F-4D97-AF65-F5344CB8AC3E}">
        <p14:creationId xmlns:p14="http://schemas.microsoft.com/office/powerpoint/2010/main" val="14775251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642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Management and Database Design</vt:lpstr>
      <vt:lpstr>Role Based Access Control</vt:lpstr>
      <vt:lpstr>PowerPoint Presentation</vt:lpstr>
      <vt:lpstr>SQL DDL User - Role -UserRoleMapping</vt:lpstr>
      <vt:lpstr>PowerPoint Presentation</vt:lpstr>
      <vt:lpstr>SQL DDL  Password Encryption - Stored procedures</vt:lpstr>
      <vt:lpstr>SQL DDL Function - Check Constrains</vt:lpstr>
      <vt:lpstr>Views</vt:lpstr>
      <vt:lpstr>Views</vt:lpstr>
      <vt:lpstr>Views</vt:lpstr>
      <vt:lpstr>Reports and Visualization</vt:lpstr>
      <vt:lpstr>Reports and Visualization</vt:lpstr>
      <vt:lpstr>Reports and Visualization</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and Database Design</dc:title>
  <dc:creator>Ashwin Muthiah Murugappan</dc:creator>
  <cp:lastModifiedBy>Ashwin Muthiah Murugappan</cp:lastModifiedBy>
  <cp:revision>1</cp:revision>
  <dcterms:created xsi:type="dcterms:W3CDTF">2019-08-11T14:13:10Z</dcterms:created>
  <dcterms:modified xsi:type="dcterms:W3CDTF">2019-08-11T15:37:23Z</dcterms:modified>
</cp:coreProperties>
</file>