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544" autoAdjust="0"/>
    <p:restoredTop sz="94660"/>
  </p:normalViewPr>
  <p:slideViewPr>
    <p:cSldViewPr snapToGrid="0">
      <p:cViewPr varScale="1">
        <p:scale>
          <a:sx n="68" d="100"/>
          <a:sy n="68" d="100"/>
        </p:scale>
        <p:origin x="116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ustomXml" Target="../customXml/item3.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ustomXml" Target="../customXml/item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ustomXml" Target="../customXml/item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4AA6A-164C-4BCD-8791-82E1A62EB78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884EE5F-43A6-423B-8C7B-4C86C90B0A0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F22DB44-8158-4320-9438-144795BBFFDC}"/>
              </a:ext>
            </a:extLst>
          </p:cNvPr>
          <p:cNvSpPr>
            <a:spLocks noGrp="1"/>
          </p:cNvSpPr>
          <p:nvPr>
            <p:ph type="dt" sz="half" idx="10"/>
          </p:nvPr>
        </p:nvSpPr>
        <p:spPr/>
        <p:txBody>
          <a:bodyPr/>
          <a:lstStyle/>
          <a:p>
            <a:fld id="{20286FDF-2D44-4E17-A0DB-B761D621241C}" type="datetimeFigureOut">
              <a:rPr lang="en-US" smtClean="0"/>
              <a:t>11/18/2021</a:t>
            </a:fld>
            <a:endParaRPr lang="en-US"/>
          </a:p>
        </p:txBody>
      </p:sp>
      <p:sp>
        <p:nvSpPr>
          <p:cNvPr id="5" name="Footer Placeholder 4">
            <a:extLst>
              <a:ext uri="{FF2B5EF4-FFF2-40B4-BE49-F238E27FC236}">
                <a16:creationId xmlns:a16="http://schemas.microsoft.com/office/drawing/2014/main" id="{678BB185-985F-4ABF-AFA4-CE3C0F7BFE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E0E089-F151-4B38-A66B-D184BBB7020F}"/>
              </a:ext>
            </a:extLst>
          </p:cNvPr>
          <p:cNvSpPr>
            <a:spLocks noGrp="1"/>
          </p:cNvSpPr>
          <p:nvPr>
            <p:ph type="sldNum" sz="quarter" idx="12"/>
          </p:nvPr>
        </p:nvSpPr>
        <p:spPr/>
        <p:txBody>
          <a:bodyPr/>
          <a:lstStyle/>
          <a:p>
            <a:fld id="{4E8B62E4-7380-4F48-A395-A3084AEE75CD}" type="slidenum">
              <a:rPr lang="en-US" smtClean="0"/>
              <a:t>‹#›</a:t>
            </a:fld>
            <a:endParaRPr lang="en-US"/>
          </a:p>
        </p:txBody>
      </p:sp>
    </p:spTree>
    <p:extLst>
      <p:ext uri="{BB962C8B-B14F-4D97-AF65-F5344CB8AC3E}">
        <p14:creationId xmlns:p14="http://schemas.microsoft.com/office/powerpoint/2010/main" val="30458640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045C5-36BB-41B4-BB74-7E779860509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771E0D4-1D26-454C-A062-379DA981B65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CCAB45-9485-43B9-B140-F3888FCD5C99}"/>
              </a:ext>
            </a:extLst>
          </p:cNvPr>
          <p:cNvSpPr>
            <a:spLocks noGrp="1"/>
          </p:cNvSpPr>
          <p:nvPr>
            <p:ph type="dt" sz="half" idx="10"/>
          </p:nvPr>
        </p:nvSpPr>
        <p:spPr/>
        <p:txBody>
          <a:bodyPr/>
          <a:lstStyle/>
          <a:p>
            <a:fld id="{20286FDF-2D44-4E17-A0DB-B761D621241C}" type="datetimeFigureOut">
              <a:rPr lang="en-US" smtClean="0"/>
              <a:t>11/18/2021</a:t>
            </a:fld>
            <a:endParaRPr lang="en-US"/>
          </a:p>
        </p:txBody>
      </p:sp>
      <p:sp>
        <p:nvSpPr>
          <p:cNvPr id="5" name="Footer Placeholder 4">
            <a:extLst>
              <a:ext uri="{FF2B5EF4-FFF2-40B4-BE49-F238E27FC236}">
                <a16:creationId xmlns:a16="http://schemas.microsoft.com/office/drawing/2014/main" id="{1927AA80-BF37-4C48-8602-BD07E6B887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140620-D75A-4581-9A68-3E78A0916222}"/>
              </a:ext>
            </a:extLst>
          </p:cNvPr>
          <p:cNvSpPr>
            <a:spLocks noGrp="1"/>
          </p:cNvSpPr>
          <p:nvPr>
            <p:ph type="sldNum" sz="quarter" idx="12"/>
          </p:nvPr>
        </p:nvSpPr>
        <p:spPr/>
        <p:txBody>
          <a:bodyPr/>
          <a:lstStyle/>
          <a:p>
            <a:fld id="{4E8B62E4-7380-4F48-A395-A3084AEE75CD}" type="slidenum">
              <a:rPr lang="en-US" smtClean="0"/>
              <a:t>‹#›</a:t>
            </a:fld>
            <a:endParaRPr lang="en-US"/>
          </a:p>
        </p:txBody>
      </p:sp>
    </p:spTree>
    <p:extLst>
      <p:ext uri="{BB962C8B-B14F-4D97-AF65-F5344CB8AC3E}">
        <p14:creationId xmlns:p14="http://schemas.microsoft.com/office/powerpoint/2010/main" val="17974550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4FB2255-8968-42FE-81B2-CE210DAA0C9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195C3A4-A5DE-4D87-AAD9-DBCA7EBB4A0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8523E7-4B10-4696-BFA4-D1DBE9C0BFF5}"/>
              </a:ext>
            </a:extLst>
          </p:cNvPr>
          <p:cNvSpPr>
            <a:spLocks noGrp="1"/>
          </p:cNvSpPr>
          <p:nvPr>
            <p:ph type="dt" sz="half" idx="10"/>
          </p:nvPr>
        </p:nvSpPr>
        <p:spPr/>
        <p:txBody>
          <a:bodyPr/>
          <a:lstStyle/>
          <a:p>
            <a:fld id="{20286FDF-2D44-4E17-A0DB-B761D621241C}" type="datetimeFigureOut">
              <a:rPr lang="en-US" smtClean="0"/>
              <a:t>11/18/2021</a:t>
            </a:fld>
            <a:endParaRPr lang="en-US"/>
          </a:p>
        </p:txBody>
      </p:sp>
      <p:sp>
        <p:nvSpPr>
          <p:cNvPr id="5" name="Footer Placeholder 4">
            <a:extLst>
              <a:ext uri="{FF2B5EF4-FFF2-40B4-BE49-F238E27FC236}">
                <a16:creationId xmlns:a16="http://schemas.microsoft.com/office/drawing/2014/main" id="{D355135B-6B2E-4E73-AC4D-82CE67E4D6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59E98B-219A-442D-814E-BDA7983C5FBE}"/>
              </a:ext>
            </a:extLst>
          </p:cNvPr>
          <p:cNvSpPr>
            <a:spLocks noGrp="1"/>
          </p:cNvSpPr>
          <p:nvPr>
            <p:ph type="sldNum" sz="quarter" idx="12"/>
          </p:nvPr>
        </p:nvSpPr>
        <p:spPr/>
        <p:txBody>
          <a:bodyPr/>
          <a:lstStyle/>
          <a:p>
            <a:fld id="{4E8B62E4-7380-4F48-A395-A3084AEE75CD}" type="slidenum">
              <a:rPr lang="en-US" smtClean="0"/>
              <a:t>‹#›</a:t>
            </a:fld>
            <a:endParaRPr lang="en-US"/>
          </a:p>
        </p:txBody>
      </p:sp>
    </p:spTree>
    <p:extLst>
      <p:ext uri="{BB962C8B-B14F-4D97-AF65-F5344CB8AC3E}">
        <p14:creationId xmlns:p14="http://schemas.microsoft.com/office/powerpoint/2010/main" val="14052887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326AA-ABEC-4F1D-B63A-2195ECCDD7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6098561-49EA-471E-B394-2C341D0FCA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66A3BC-8B79-490B-ADD9-75CA415B5E93}"/>
              </a:ext>
            </a:extLst>
          </p:cNvPr>
          <p:cNvSpPr>
            <a:spLocks noGrp="1"/>
          </p:cNvSpPr>
          <p:nvPr>
            <p:ph type="dt" sz="half" idx="10"/>
          </p:nvPr>
        </p:nvSpPr>
        <p:spPr/>
        <p:txBody>
          <a:bodyPr/>
          <a:lstStyle/>
          <a:p>
            <a:fld id="{20286FDF-2D44-4E17-A0DB-B761D621241C}" type="datetimeFigureOut">
              <a:rPr lang="en-US" smtClean="0"/>
              <a:t>11/18/2021</a:t>
            </a:fld>
            <a:endParaRPr lang="en-US"/>
          </a:p>
        </p:txBody>
      </p:sp>
      <p:sp>
        <p:nvSpPr>
          <p:cNvPr id="5" name="Footer Placeholder 4">
            <a:extLst>
              <a:ext uri="{FF2B5EF4-FFF2-40B4-BE49-F238E27FC236}">
                <a16:creationId xmlns:a16="http://schemas.microsoft.com/office/drawing/2014/main" id="{32644130-867C-4D83-AED0-25D540C761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9D89F6-C11F-42B2-9FCB-F1D93B3A8140}"/>
              </a:ext>
            </a:extLst>
          </p:cNvPr>
          <p:cNvSpPr>
            <a:spLocks noGrp="1"/>
          </p:cNvSpPr>
          <p:nvPr>
            <p:ph type="sldNum" sz="quarter" idx="12"/>
          </p:nvPr>
        </p:nvSpPr>
        <p:spPr/>
        <p:txBody>
          <a:bodyPr/>
          <a:lstStyle/>
          <a:p>
            <a:fld id="{4E8B62E4-7380-4F48-A395-A3084AEE75CD}" type="slidenum">
              <a:rPr lang="en-US" smtClean="0"/>
              <a:t>‹#›</a:t>
            </a:fld>
            <a:endParaRPr lang="en-US"/>
          </a:p>
        </p:txBody>
      </p:sp>
    </p:spTree>
    <p:extLst>
      <p:ext uri="{BB962C8B-B14F-4D97-AF65-F5344CB8AC3E}">
        <p14:creationId xmlns:p14="http://schemas.microsoft.com/office/powerpoint/2010/main" val="6399259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80894-4E9A-4CD9-B73F-8CB84EF5706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8E3EB9A-3C44-4A71-A516-7DC1BE7E1B3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E425040-9A3D-473B-8482-2E7062BB8DE8}"/>
              </a:ext>
            </a:extLst>
          </p:cNvPr>
          <p:cNvSpPr>
            <a:spLocks noGrp="1"/>
          </p:cNvSpPr>
          <p:nvPr>
            <p:ph type="dt" sz="half" idx="10"/>
          </p:nvPr>
        </p:nvSpPr>
        <p:spPr/>
        <p:txBody>
          <a:bodyPr/>
          <a:lstStyle/>
          <a:p>
            <a:fld id="{20286FDF-2D44-4E17-A0DB-B761D621241C}" type="datetimeFigureOut">
              <a:rPr lang="en-US" smtClean="0"/>
              <a:t>11/18/2021</a:t>
            </a:fld>
            <a:endParaRPr lang="en-US"/>
          </a:p>
        </p:txBody>
      </p:sp>
      <p:sp>
        <p:nvSpPr>
          <p:cNvPr id="5" name="Footer Placeholder 4">
            <a:extLst>
              <a:ext uri="{FF2B5EF4-FFF2-40B4-BE49-F238E27FC236}">
                <a16:creationId xmlns:a16="http://schemas.microsoft.com/office/drawing/2014/main" id="{C6682BAA-1E80-4031-95A2-3ADD79C123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3740BE-8281-4BC0-A169-30B834EE070F}"/>
              </a:ext>
            </a:extLst>
          </p:cNvPr>
          <p:cNvSpPr>
            <a:spLocks noGrp="1"/>
          </p:cNvSpPr>
          <p:nvPr>
            <p:ph type="sldNum" sz="quarter" idx="12"/>
          </p:nvPr>
        </p:nvSpPr>
        <p:spPr/>
        <p:txBody>
          <a:bodyPr/>
          <a:lstStyle/>
          <a:p>
            <a:fld id="{4E8B62E4-7380-4F48-A395-A3084AEE75CD}" type="slidenum">
              <a:rPr lang="en-US" smtClean="0"/>
              <a:t>‹#›</a:t>
            </a:fld>
            <a:endParaRPr lang="en-US"/>
          </a:p>
        </p:txBody>
      </p:sp>
    </p:spTree>
    <p:extLst>
      <p:ext uri="{BB962C8B-B14F-4D97-AF65-F5344CB8AC3E}">
        <p14:creationId xmlns:p14="http://schemas.microsoft.com/office/powerpoint/2010/main" val="41264792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7CFE4-4389-4199-9805-2373CDD33C1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4850661-B09A-41FC-9E17-A7F298ED0E3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C6AA7BE-FE74-4168-8C6B-FAC3639DF3E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7229604-03E0-40E1-A691-D5FB469198EA}"/>
              </a:ext>
            </a:extLst>
          </p:cNvPr>
          <p:cNvSpPr>
            <a:spLocks noGrp="1"/>
          </p:cNvSpPr>
          <p:nvPr>
            <p:ph type="dt" sz="half" idx="10"/>
          </p:nvPr>
        </p:nvSpPr>
        <p:spPr/>
        <p:txBody>
          <a:bodyPr/>
          <a:lstStyle/>
          <a:p>
            <a:fld id="{20286FDF-2D44-4E17-A0DB-B761D621241C}" type="datetimeFigureOut">
              <a:rPr lang="en-US" smtClean="0"/>
              <a:t>11/18/2021</a:t>
            </a:fld>
            <a:endParaRPr lang="en-US"/>
          </a:p>
        </p:txBody>
      </p:sp>
      <p:sp>
        <p:nvSpPr>
          <p:cNvPr id="6" name="Footer Placeholder 5">
            <a:extLst>
              <a:ext uri="{FF2B5EF4-FFF2-40B4-BE49-F238E27FC236}">
                <a16:creationId xmlns:a16="http://schemas.microsoft.com/office/drawing/2014/main" id="{156875C5-00C3-4962-8F4F-9AEE319A35D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87EF7FE-1351-4F96-BDEB-D9F1684355AE}"/>
              </a:ext>
            </a:extLst>
          </p:cNvPr>
          <p:cNvSpPr>
            <a:spLocks noGrp="1"/>
          </p:cNvSpPr>
          <p:nvPr>
            <p:ph type="sldNum" sz="quarter" idx="12"/>
          </p:nvPr>
        </p:nvSpPr>
        <p:spPr/>
        <p:txBody>
          <a:bodyPr/>
          <a:lstStyle/>
          <a:p>
            <a:fld id="{4E8B62E4-7380-4F48-A395-A3084AEE75CD}" type="slidenum">
              <a:rPr lang="en-US" smtClean="0"/>
              <a:t>‹#›</a:t>
            </a:fld>
            <a:endParaRPr lang="en-US"/>
          </a:p>
        </p:txBody>
      </p:sp>
    </p:spTree>
    <p:extLst>
      <p:ext uri="{BB962C8B-B14F-4D97-AF65-F5344CB8AC3E}">
        <p14:creationId xmlns:p14="http://schemas.microsoft.com/office/powerpoint/2010/main" val="27886687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09DEB-C860-4692-A9D1-85368F455C8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34E81A6-33A9-4756-9C52-B37403A6FD4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146A681-0E8F-45F6-A6C8-EFF8E3C142D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F0F5410-079F-4D68-B2C4-C65BDE3C906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025C514-216C-43FB-96C8-6C2FEAF0944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26D49B6-CDA7-4C66-B30F-4ABD87EC07C0}"/>
              </a:ext>
            </a:extLst>
          </p:cNvPr>
          <p:cNvSpPr>
            <a:spLocks noGrp="1"/>
          </p:cNvSpPr>
          <p:nvPr>
            <p:ph type="dt" sz="half" idx="10"/>
          </p:nvPr>
        </p:nvSpPr>
        <p:spPr/>
        <p:txBody>
          <a:bodyPr/>
          <a:lstStyle/>
          <a:p>
            <a:fld id="{20286FDF-2D44-4E17-A0DB-B761D621241C}" type="datetimeFigureOut">
              <a:rPr lang="en-US" smtClean="0"/>
              <a:t>11/18/2021</a:t>
            </a:fld>
            <a:endParaRPr lang="en-US"/>
          </a:p>
        </p:txBody>
      </p:sp>
      <p:sp>
        <p:nvSpPr>
          <p:cNvPr id="8" name="Footer Placeholder 7">
            <a:extLst>
              <a:ext uri="{FF2B5EF4-FFF2-40B4-BE49-F238E27FC236}">
                <a16:creationId xmlns:a16="http://schemas.microsoft.com/office/drawing/2014/main" id="{15812B9F-97E0-4719-BED7-C51831E263E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B1D2788-05D7-46E3-9734-7C8971BEF799}"/>
              </a:ext>
            </a:extLst>
          </p:cNvPr>
          <p:cNvSpPr>
            <a:spLocks noGrp="1"/>
          </p:cNvSpPr>
          <p:nvPr>
            <p:ph type="sldNum" sz="quarter" idx="12"/>
          </p:nvPr>
        </p:nvSpPr>
        <p:spPr/>
        <p:txBody>
          <a:bodyPr/>
          <a:lstStyle/>
          <a:p>
            <a:fld id="{4E8B62E4-7380-4F48-A395-A3084AEE75CD}" type="slidenum">
              <a:rPr lang="en-US" smtClean="0"/>
              <a:t>‹#›</a:t>
            </a:fld>
            <a:endParaRPr lang="en-US"/>
          </a:p>
        </p:txBody>
      </p:sp>
    </p:spTree>
    <p:extLst>
      <p:ext uri="{BB962C8B-B14F-4D97-AF65-F5344CB8AC3E}">
        <p14:creationId xmlns:p14="http://schemas.microsoft.com/office/powerpoint/2010/main" val="20863455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1FA2B-261F-4E49-8388-6DF0784B19A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9F6193D-E45B-4CE2-9913-2758C6492A82}"/>
              </a:ext>
            </a:extLst>
          </p:cNvPr>
          <p:cNvSpPr>
            <a:spLocks noGrp="1"/>
          </p:cNvSpPr>
          <p:nvPr>
            <p:ph type="dt" sz="half" idx="10"/>
          </p:nvPr>
        </p:nvSpPr>
        <p:spPr/>
        <p:txBody>
          <a:bodyPr/>
          <a:lstStyle/>
          <a:p>
            <a:fld id="{20286FDF-2D44-4E17-A0DB-B761D621241C}" type="datetimeFigureOut">
              <a:rPr lang="en-US" smtClean="0"/>
              <a:t>11/18/2021</a:t>
            </a:fld>
            <a:endParaRPr lang="en-US"/>
          </a:p>
        </p:txBody>
      </p:sp>
      <p:sp>
        <p:nvSpPr>
          <p:cNvPr id="4" name="Footer Placeholder 3">
            <a:extLst>
              <a:ext uri="{FF2B5EF4-FFF2-40B4-BE49-F238E27FC236}">
                <a16:creationId xmlns:a16="http://schemas.microsoft.com/office/drawing/2014/main" id="{A5652DC2-7B86-47AD-A947-98D96B501F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D06E40E-A9F7-4863-996C-6F4D215223D5}"/>
              </a:ext>
            </a:extLst>
          </p:cNvPr>
          <p:cNvSpPr>
            <a:spLocks noGrp="1"/>
          </p:cNvSpPr>
          <p:nvPr>
            <p:ph type="sldNum" sz="quarter" idx="12"/>
          </p:nvPr>
        </p:nvSpPr>
        <p:spPr/>
        <p:txBody>
          <a:bodyPr/>
          <a:lstStyle/>
          <a:p>
            <a:fld id="{4E8B62E4-7380-4F48-A395-A3084AEE75CD}" type="slidenum">
              <a:rPr lang="en-US" smtClean="0"/>
              <a:t>‹#›</a:t>
            </a:fld>
            <a:endParaRPr lang="en-US"/>
          </a:p>
        </p:txBody>
      </p:sp>
    </p:spTree>
    <p:extLst>
      <p:ext uri="{BB962C8B-B14F-4D97-AF65-F5344CB8AC3E}">
        <p14:creationId xmlns:p14="http://schemas.microsoft.com/office/powerpoint/2010/main" val="3283972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2B7F0A5-11E4-48EB-BA84-8A419F94F5DA}"/>
              </a:ext>
            </a:extLst>
          </p:cNvPr>
          <p:cNvSpPr>
            <a:spLocks noGrp="1"/>
          </p:cNvSpPr>
          <p:nvPr>
            <p:ph type="dt" sz="half" idx="10"/>
          </p:nvPr>
        </p:nvSpPr>
        <p:spPr/>
        <p:txBody>
          <a:bodyPr/>
          <a:lstStyle/>
          <a:p>
            <a:fld id="{20286FDF-2D44-4E17-A0DB-B761D621241C}" type="datetimeFigureOut">
              <a:rPr lang="en-US" smtClean="0"/>
              <a:t>11/18/2021</a:t>
            </a:fld>
            <a:endParaRPr lang="en-US"/>
          </a:p>
        </p:txBody>
      </p:sp>
      <p:sp>
        <p:nvSpPr>
          <p:cNvPr id="3" name="Footer Placeholder 2">
            <a:extLst>
              <a:ext uri="{FF2B5EF4-FFF2-40B4-BE49-F238E27FC236}">
                <a16:creationId xmlns:a16="http://schemas.microsoft.com/office/drawing/2014/main" id="{9A6C09F0-4633-4BFB-A0B8-8D6084C71E9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3E790D6-1C26-4F0E-8287-6FA3F6B5CD7F}"/>
              </a:ext>
            </a:extLst>
          </p:cNvPr>
          <p:cNvSpPr>
            <a:spLocks noGrp="1"/>
          </p:cNvSpPr>
          <p:nvPr>
            <p:ph type="sldNum" sz="quarter" idx="12"/>
          </p:nvPr>
        </p:nvSpPr>
        <p:spPr/>
        <p:txBody>
          <a:bodyPr/>
          <a:lstStyle/>
          <a:p>
            <a:fld id="{4E8B62E4-7380-4F48-A395-A3084AEE75CD}" type="slidenum">
              <a:rPr lang="en-US" smtClean="0"/>
              <a:t>‹#›</a:t>
            </a:fld>
            <a:endParaRPr lang="en-US"/>
          </a:p>
        </p:txBody>
      </p:sp>
    </p:spTree>
    <p:extLst>
      <p:ext uri="{BB962C8B-B14F-4D97-AF65-F5344CB8AC3E}">
        <p14:creationId xmlns:p14="http://schemas.microsoft.com/office/powerpoint/2010/main" val="12122911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139AB-1A35-48DF-B749-35939AD097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D88BB46-1102-4D35-958E-FC268D4EDC9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F1E8F45-67B7-45B0-A1A8-CE9097FC8A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4E999F4-ABA9-4290-BBE1-D55DBDED34D7}"/>
              </a:ext>
            </a:extLst>
          </p:cNvPr>
          <p:cNvSpPr>
            <a:spLocks noGrp="1"/>
          </p:cNvSpPr>
          <p:nvPr>
            <p:ph type="dt" sz="half" idx="10"/>
          </p:nvPr>
        </p:nvSpPr>
        <p:spPr/>
        <p:txBody>
          <a:bodyPr/>
          <a:lstStyle/>
          <a:p>
            <a:fld id="{20286FDF-2D44-4E17-A0DB-B761D621241C}" type="datetimeFigureOut">
              <a:rPr lang="en-US" smtClean="0"/>
              <a:t>11/18/2021</a:t>
            </a:fld>
            <a:endParaRPr lang="en-US"/>
          </a:p>
        </p:txBody>
      </p:sp>
      <p:sp>
        <p:nvSpPr>
          <p:cNvPr id="6" name="Footer Placeholder 5">
            <a:extLst>
              <a:ext uri="{FF2B5EF4-FFF2-40B4-BE49-F238E27FC236}">
                <a16:creationId xmlns:a16="http://schemas.microsoft.com/office/drawing/2014/main" id="{CFB42637-5752-4F75-AAAC-B99A17FC25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A3EFE06-EE24-4A8B-ADD8-4EB1E3908FB6}"/>
              </a:ext>
            </a:extLst>
          </p:cNvPr>
          <p:cNvSpPr>
            <a:spLocks noGrp="1"/>
          </p:cNvSpPr>
          <p:nvPr>
            <p:ph type="sldNum" sz="quarter" idx="12"/>
          </p:nvPr>
        </p:nvSpPr>
        <p:spPr/>
        <p:txBody>
          <a:bodyPr/>
          <a:lstStyle/>
          <a:p>
            <a:fld id="{4E8B62E4-7380-4F48-A395-A3084AEE75CD}" type="slidenum">
              <a:rPr lang="en-US" smtClean="0"/>
              <a:t>‹#›</a:t>
            </a:fld>
            <a:endParaRPr lang="en-US"/>
          </a:p>
        </p:txBody>
      </p:sp>
    </p:spTree>
    <p:extLst>
      <p:ext uri="{BB962C8B-B14F-4D97-AF65-F5344CB8AC3E}">
        <p14:creationId xmlns:p14="http://schemas.microsoft.com/office/powerpoint/2010/main" val="18641832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BDEB8-EBE6-43BE-B6C9-1832AA84D3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411071B-7744-4409-8E51-B4C6D2D66BF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B9D5413-1B82-41FE-869A-CF6C33C7E7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312B821-C2F2-4E0C-89C2-6B721FB1CEF4}"/>
              </a:ext>
            </a:extLst>
          </p:cNvPr>
          <p:cNvSpPr>
            <a:spLocks noGrp="1"/>
          </p:cNvSpPr>
          <p:nvPr>
            <p:ph type="dt" sz="half" idx="10"/>
          </p:nvPr>
        </p:nvSpPr>
        <p:spPr/>
        <p:txBody>
          <a:bodyPr/>
          <a:lstStyle/>
          <a:p>
            <a:fld id="{20286FDF-2D44-4E17-A0DB-B761D621241C}" type="datetimeFigureOut">
              <a:rPr lang="en-US" smtClean="0"/>
              <a:t>11/18/2021</a:t>
            </a:fld>
            <a:endParaRPr lang="en-US"/>
          </a:p>
        </p:txBody>
      </p:sp>
      <p:sp>
        <p:nvSpPr>
          <p:cNvPr id="6" name="Footer Placeholder 5">
            <a:extLst>
              <a:ext uri="{FF2B5EF4-FFF2-40B4-BE49-F238E27FC236}">
                <a16:creationId xmlns:a16="http://schemas.microsoft.com/office/drawing/2014/main" id="{A2E1A6F8-3CB8-4BD6-A102-EE23E1F99D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3408123-180E-4F9D-984A-67F57C4C617E}"/>
              </a:ext>
            </a:extLst>
          </p:cNvPr>
          <p:cNvSpPr>
            <a:spLocks noGrp="1"/>
          </p:cNvSpPr>
          <p:nvPr>
            <p:ph type="sldNum" sz="quarter" idx="12"/>
          </p:nvPr>
        </p:nvSpPr>
        <p:spPr/>
        <p:txBody>
          <a:bodyPr/>
          <a:lstStyle/>
          <a:p>
            <a:fld id="{4E8B62E4-7380-4F48-A395-A3084AEE75CD}" type="slidenum">
              <a:rPr lang="en-US" smtClean="0"/>
              <a:t>‹#›</a:t>
            </a:fld>
            <a:endParaRPr lang="en-US"/>
          </a:p>
        </p:txBody>
      </p:sp>
    </p:spTree>
    <p:extLst>
      <p:ext uri="{BB962C8B-B14F-4D97-AF65-F5344CB8AC3E}">
        <p14:creationId xmlns:p14="http://schemas.microsoft.com/office/powerpoint/2010/main" val="13324322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1570C64-A608-4EB5-868B-815F4A7636A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2217095-D111-49B4-8C4B-A122CE6AF01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5C8399-F74F-4FC3-A853-77D3FEAE7BD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286FDF-2D44-4E17-A0DB-B761D621241C}" type="datetimeFigureOut">
              <a:rPr lang="en-US" smtClean="0"/>
              <a:t>11/18/2021</a:t>
            </a:fld>
            <a:endParaRPr lang="en-US"/>
          </a:p>
        </p:txBody>
      </p:sp>
      <p:sp>
        <p:nvSpPr>
          <p:cNvPr id="5" name="Footer Placeholder 4">
            <a:extLst>
              <a:ext uri="{FF2B5EF4-FFF2-40B4-BE49-F238E27FC236}">
                <a16:creationId xmlns:a16="http://schemas.microsoft.com/office/drawing/2014/main" id="{2DDFAD97-3E0F-4AD3-A6E2-BFE79F401D6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57A1B4F-8709-4EFC-9193-E096EDDA9D7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8B62E4-7380-4F48-A395-A3084AEE75CD}" type="slidenum">
              <a:rPr lang="en-US" smtClean="0"/>
              <a:t>‹#›</a:t>
            </a:fld>
            <a:endParaRPr lang="en-US"/>
          </a:p>
        </p:txBody>
      </p:sp>
    </p:spTree>
    <p:extLst>
      <p:ext uri="{BB962C8B-B14F-4D97-AF65-F5344CB8AC3E}">
        <p14:creationId xmlns:p14="http://schemas.microsoft.com/office/powerpoint/2010/main" val="35114279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2529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060CB453-FCF3-4DE7-B090-7E61AEAC9A30}"/>
              </a:ext>
            </a:extLst>
          </p:cNvPr>
          <p:cNvSpPr/>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lnSpc>
                <a:spcPct val="90000"/>
              </a:lnSpc>
              <a:spcBef>
                <a:spcPct val="0"/>
              </a:spcBef>
              <a:spcAft>
                <a:spcPts val="600"/>
              </a:spcAft>
            </a:pPr>
            <a:r>
              <a:rPr lang="en-US" sz="2400" b="1" dirty="0">
                <a:ln w="0"/>
                <a:solidFill>
                  <a:schemeClr val="bg1"/>
                </a:solidFill>
                <a:effectLst>
                  <a:outerShdw blurRad="38100" dist="19050" dir="2700000" algn="tl" rotWithShape="0">
                    <a:schemeClr val="dk1">
                      <a:alpha val="40000"/>
                    </a:schemeClr>
                  </a:outerShdw>
                </a:effectLst>
                <a:latin typeface="Sansita" panose="03060502030602020506" pitchFamily="66" charset="0"/>
                <a:ea typeface="+mj-ea"/>
                <a:cs typeface="+mj-cs"/>
              </a:rPr>
              <a:t>Problem - 1</a:t>
            </a:r>
          </a:p>
        </p:txBody>
      </p:sp>
      <p:pic>
        <p:nvPicPr>
          <p:cNvPr id="2" name="Picture 1">
            <a:extLst>
              <a:ext uri="{FF2B5EF4-FFF2-40B4-BE49-F238E27FC236}">
                <a16:creationId xmlns:a16="http://schemas.microsoft.com/office/drawing/2014/main" id="{9AC7B026-56FB-48DD-951C-41EF9CDA45AE}"/>
              </a:ext>
            </a:extLst>
          </p:cNvPr>
          <p:cNvPicPr>
            <a:picLocks noChangeAspect="1"/>
          </p:cNvPicPr>
          <p:nvPr/>
        </p:nvPicPr>
        <p:blipFill>
          <a:blip r:embed="rId2"/>
          <a:stretch>
            <a:fillRect/>
          </a:stretch>
        </p:blipFill>
        <p:spPr>
          <a:xfrm>
            <a:off x="4212105" y="961812"/>
            <a:ext cx="6841188" cy="4930987"/>
          </a:xfrm>
          <a:prstGeom prst="rect">
            <a:avLst/>
          </a:prstGeom>
        </p:spPr>
      </p:pic>
      <p:sp>
        <p:nvSpPr>
          <p:cNvPr id="5" name="Rectangle 4">
            <a:extLst>
              <a:ext uri="{FF2B5EF4-FFF2-40B4-BE49-F238E27FC236}">
                <a16:creationId xmlns:a16="http://schemas.microsoft.com/office/drawing/2014/main" id="{1D719556-F3FF-4EF2-83E4-DAD69F0862B8}"/>
              </a:ext>
            </a:extLst>
          </p:cNvPr>
          <p:cNvSpPr/>
          <p:nvPr/>
        </p:nvSpPr>
        <p:spPr>
          <a:xfrm>
            <a:off x="7632699" y="3427305"/>
            <a:ext cx="1406155" cy="523220"/>
          </a:xfrm>
          <a:prstGeom prst="rect">
            <a:avLst/>
          </a:prstGeom>
          <a:noFill/>
        </p:spPr>
        <p:txBody>
          <a:bodyPr wrap="none" lIns="91440" tIns="45720" rIns="91440" bIns="45720">
            <a:spAutoFit/>
          </a:bodyPr>
          <a:lstStyle/>
          <a:p>
            <a:pPr algn="ctr"/>
            <a:r>
              <a:rPr lang="en-US" sz="2800" b="0" cap="none" spc="0" dirty="0">
                <a:ln w="0"/>
                <a:solidFill>
                  <a:srgbClr val="FF0000"/>
                </a:solidFill>
                <a:effectLst>
                  <a:outerShdw blurRad="38100" dist="19050" dir="2700000" algn="tl" rotWithShape="0">
                    <a:schemeClr val="dk1">
                      <a:alpha val="40000"/>
                    </a:schemeClr>
                  </a:outerShdw>
                </a:effectLst>
              </a:rPr>
              <a:t>Ans: 1/4</a:t>
            </a:r>
          </a:p>
        </p:txBody>
      </p:sp>
      <p:sp>
        <p:nvSpPr>
          <p:cNvPr id="9" name="Rectangle 8">
            <a:extLst>
              <a:ext uri="{FF2B5EF4-FFF2-40B4-BE49-F238E27FC236}">
                <a16:creationId xmlns:a16="http://schemas.microsoft.com/office/drawing/2014/main" id="{EAC05FC5-19B6-4AD8-88BD-B8EB5C41E0C2}"/>
              </a:ext>
            </a:extLst>
          </p:cNvPr>
          <p:cNvSpPr/>
          <p:nvPr/>
        </p:nvSpPr>
        <p:spPr>
          <a:xfrm>
            <a:off x="8812041" y="3968527"/>
            <a:ext cx="1406155" cy="523220"/>
          </a:xfrm>
          <a:prstGeom prst="rect">
            <a:avLst/>
          </a:prstGeom>
          <a:noFill/>
        </p:spPr>
        <p:txBody>
          <a:bodyPr wrap="none" lIns="91440" tIns="45720" rIns="91440" bIns="45720">
            <a:spAutoFit/>
          </a:bodyPr>
          <a:lstStyle/>
          <a:p>
            <a:pPr algn="ctr"/>
            <a:r>
              <a:rPr lang="en-US" sz="2800" b="0" cap="none" spc="0" dirty="0">
                <a:ln w="0"/>
                <a:solidFill>
                  <a:srgbClr val="FF0000"/>
                </a:solidFill>
                <a:effectLst>
                  <a:outerShdw blurRad="38100" dist="19050" dir="2700000" algn="tl" rotWithShape="0">
                    <a:schemeClr val="dk1">
                      <a:alpha val="40000"/>
                    </a:schemeClr>
                  </a:outerShdw>
                </a:effectLst>
              </a:rPr>
              <a:t>Ans: 5/8</a:t>
            </a:r>
          </a:p>
        </p:txBody>
      </p:sp>
      <p:sp>
        <p:nvSpPr>
          <p:cNvPr id="11" name="Rectangle 10">
            <a:extLst>
              <a:ext uri="{FF2B5EF4-FFF2-40B4-BE49-F238E27FC236}">
                <a16:creationId xmlns:a16="http://schemas.microsoft.com/office/drawing/2014/main" id="{63CB5CAD-A33E-478E-9206-13B33AB9A476}"/>
              </a:ext>
            </a:extLst>
          </p:cNvPr>
          <p:cNvSpPr/>
          <p:nvPr/>
        </p:nvSpPr>
        <p:spPr>
          <a:xfrm>
            <a:off x="7782755" y="4523528"/>
            <a:ext cx="1406155" cy="523220"/>
          </a:xfrm>
          <a:prstGeom prst="rect">
            <a:avLst/>
          </a:prstGeom>
          <a:noFill/>
        </p:spPr>
        <p:txBody>
          <a:bodyPr wrap="none" lIns="91440" tIns="45720" rIns="91440" bIns="45720">
            <a:spAutoFit/>
          </a:bodyPr>
          <a:lstStyle/>
          <a:p>
            <a:pPr algn="ctr"/>
            <a:r>
              <a:rPr lang="en-US" sz="2800" b="0" cap="none" spc="0" dirty="0">
                <a:ln w="0"/>
                <a:solidFill>
                  <a:srgbClr val="FF0000"/>
                </a:solidFill>
                <a:effectLst>
                  <a:outerShdw blurRad="38100" dist="19050" dir="2700000" algn="tl" rotWithShape="0">
                    <a:schemeClr val="dk1">
                      <a:alpha val="40000"/>
                    </a:schemeClr>
                  </a:outerShdw>
                </a:effectLst>
              </a:rPr>
              <a:t>Ans: 1/2</a:t>
            </a:r>
          </a:p>
        </p:txBody>
      </p:sp>
      <p:sp>
        <p:nvSpPr>
          <p:cNvPr id="12" name="Rectangle 11">
            <a:extLst>
              <a:ext uri="{FF2B5EF4-FFF2-40B4-BE49-F238E27FC236}">
                <a16:creationId xmlns:a16="http://schemas.microsoft.com/office/drawing/2014/main" id="{7E05FCFC-D27D-4607-AF1E-72B8466F9890}"/>
              </a:ext>
            </a:extLst>
          </p:cNvPr>
          <p:cNvSpPr/>
          <p:nvPr/>
        </p:nvSpPr>
        <p:spPr>
          <a:xfrm>
            <a:off x="5393656" y="5572958"/>
            <a:ext cx="1709122" cy="523220"/>
          </a:xfrm>
          <a:prstGeom prst="rect">
            <a:avLst/>
          </a:prstGeom>
          <a:noFill/>
        </p:spPr>
        <p:txBody>
          <a:bodyPr wrap="none" lIns="91440" tIns="45720" rIns="91440" bIns="45720">
            <a:spAutoFit/>
          </a:bodyPr>
          <a:lstStyle/>
          <a:p>
            <a:pPr algn="ctr"/>
            <a:r>
              <a:rPr lang="en-US" sz="2800" b="0" cap="none" spc="0" dirty="0">
                <a:ln w="0"/>
                <a:solidFill>
                  <a:srgbClr val="FF0000"/>
                </a:solidFill>
                <a:effectLst>
                  <a:outerShdw blurRad="38100" dist="19050" dir="2700000" algn="tl" rotWithShape="0">
                    <a:schemeClr val="dk1">
                      <a:alpha val="40000"/>
                    </a:schemeClr>
                  </a:outerShdw>
                </a:effectLst>
              </a:rPr>
              <a:t>Ans: a=0.6</a:t>
            </a:r>
          </a:p>
        </p:txBody>
      </p:sp>
    </p:spTree>
    <p:extLst>
      <p:ext uri="{BB962C8B-B14F-4D97-AF65-F5344CB8AC3E}">
        <p14:creationId xmlns:p14="http://schemas.microsoft.com/office/powerpoint/2010/main" val="21140104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3234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060CB453-FCF3-4DE7-B090-7E61AEAC9A30}"/>
              </a:ext>
            </a:extLst>
          </p:cNvPr>
          <p:cNvSpPr/>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lnSpc>
                <a:spcPct val="90000"/>
              </a:lnSpc>
              <a:spcBef>
                <a:spcPct val="0"/>
              </a:spcBef>
              <a:spcAft>
                <a:spcPts val="600"/>
              </a:spcAft>
            </a:pPr>
            <a:r>
              <a:rPr lang="en-US" sz="3600" b="1" kern="1200" cap="none" spc="0" dirty="0">
                <a:ln w="0"/>
                <a:solidFill>
                  <a:srgbClr val="FFFF00"/>
                </a:solidFill>
                <a:effectLst>
                  <a:outerShdw blurRad="38100" dist="19050" dir="2700000" algn="tl" rotWithShape="0">
                    <a:schemeClr val="dk1">
                      <a:alpha val="40000"/>
                    </a:schemeClr>
                  </a:outerShdw>
                </a:effectLst>
                <a:latin typeface="Sansita" panose="03060502030602020506" pitchFamily="66" charset="0"/>
                <a:ea typeface="+mj-ea"/>
                <a:cs typeface="+mj-cs"/>
              </a:rPr>
              <a:t>Solution</a:t>
            </a:r>
          </a:p>
        </p:txBody>
      </p:sp>
      <p:pic>
        <p:nvPicPr>
          <p:cNvPr id="5" name="Picture 4">
            <a:extLst>
              <a:ext uri="{FF2B5EF4-FFF2-40B4-BE49-F238E27FC236}">
                <a16:creationId xmlns:a16="http://schemas.microsoft.com/office/drawing/2014/main" id="{E5331217-DCBD-4834-9C2B-90FE220AF719}"/>
              </a:ext>
            </a:extLst>
          </p:cNvPr>
          <p:cNvPicPr>
            <a:picLocks noChangeAspect="1"/>
          </p:cNvPicPr>
          <p:nvPr/>
        </p:nvPicPr>
        <p:blipFill>
          <a:blip r:embed="rId2"/>
          <a:stretch>
            <a:fillRect/>
          </a:stretch>
        </p:blipFill>
        <p:spPr>
          <a:xfrm>
            <a:off x="3757889" y="432044"/>
            <a:ext cx="7369914" cy="2513890"/>
          </a:xfrm>
          <a:prstGeom prst="rect">
            <a:avLst/>
          </a:prstGeom>
        </p:spPr>
      </p:pic>
      <p:pic>
        <p:nvPicPr>
          <p:cNvPr id="6" name="Picture 5">
            <a:extLst>
              <a:ext uri="{FF2B5EF4-FFF2-40B4-BE49-F238E27FC236}">
                <a16:creationId xmlns:a16="http://schemas.microsoft.com/office/drawing/2014/main" id="{1FE61C26-07FD-4C3A-9A3F-D1329FF01E52}"/>
              </a:ext>
            </a:extLst>
          </p:cNvPr>
          <p:cNvPicPr>
            <a:picLocks noChangeAspect="1"/>
          </p:cNvPicPr>
          <p:nvPr/>
        </p:nvPicPr>
        <p:blipFill>
          <a:blip r:embed="rId3"/>
          <a:stretch>
            <a:fillRect/>
          </a:stretch>
        </p:blipFill>
        <p:spPr>
          <a:xfrm>
            <a:off x="3757889" y="3724959"/>
            <a:ext cx="5753903" cy="1743318"/>
          </a:xfrm>
          <a:prstGeom prst="rect">
            <a:avLst/>
          </a:prstGeom>
        </p:spPr>
      </p:pic>
    </p:spTree>
    <p:extLst>
      <p:ext uri="{BB962C8B-B14F-4D97-AF65-F5344CB8AC3E}">
        <p14:creationId xmlns:p14="http://schemas.microsoft.com/office/powerpoint/2010/main" val="203981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2529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060CB453-FCF3-4DE7-B090-7E61AEAC9A30}"/>
              </a:ext>
            </a:extLst>
          </p:cNvPr>
          <p:cNvSpPr/>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lnSpc>
                <a:spcPct val="90000"/>
              </a:lnSpc>
              <a:spcBef>
                <a:spcPct val="0"/>
              </a:spcBef>
              <a:spcAft>
                <a:spcPts val="600"/>
              </a:spcAft>
            </a:pPr>
            <a:r>
              <a:rPr lang="en-US" sz="2400" b="1" dirty="0">
                <a:ln w="0"/>
                <a:solidFill>
                  <a:schemeClr val="bg1"/>
                </a:solidFill>
                <a:effectLst>
                  <a:outerShdw blurRad="38100" dist="19050" dir="2700000" algn="tl" rotWithShape="0">
                    <a:schemeClr val="dk1">
                      <a:alpha val="40000"/>
                    </a:schemeClr>
                  </a:outerShdw>
                </a:effectLst>
                <a:latin typeface="Sansita" panose="03060502030602020506" pitchFamily="66" charset="0"/>
                <a:ea typeface="+mj-ea"/>
                <a:cs typeface="+mj-cs"/>
              </a:rPr>
              <a:t>Problem - 6</a:t>
            </a:r>
          </a:p>
        </p:txBody>
      </p:sp>
      <p:sp>
        <p:nvSpPr>
          <p:cNvPr id="4" name="Rectangle 3">
            <a:extLst>
              <a:ext uri="{FF2B5EF4-FFF2-40B4-BE49-F238E27FC236}">
                <a16:creationId xmlns:a16="http://schemas.microsoft.com/office/drawing/2014/main" id="{1219BCF7-450B-4C48-8D96-6B7C8A709BCB}"/>
              </a:ext>
            </a:extLst>
          </p:cNvPr>
          <p:cNvSpPr/>
          <p:nvPr/>
        </p:nvSpPr>
        <p:spPr>
          <a:xfrm>
            <a:off x="3024514" y="320037"/>
            <a:ext cx="8372846" cy="6186309"/>
          </a:xfrm>
          <a:prstGeom prst="rect">
            <a:avLst/>
          </a:prstGeom>
        </p:spPr>
        <p:txBody>
          <a:bodyPr wrap="square">
            <a:spAutoFit/>
          </a:bodyPr>
          <a:lstStyle/>
          <a:p>
            <a:r>
              <a:rPr lang="en-US" sz="3600" dirty="0">
                <a:latin typeface="Sansita" panose="03060502030602020506" pitchFamily="66" charset="0"/>
              </a:rPr>
              <a:t>Jobs are sent to a printer at an average rate of 3 jobs per hour.</a:t>
            </a:r>
          </a:p>
          <a:p>
            <a:endParaRPr lang="en-US" sz="3600" dirty="0">
              <a:latin typeface="Sansita" panose="03060502030602020506" pitchFamily="66" charset="0"/>
            </a:endParaRPr>
          </a:p>
          <a:p>
            <a:endParaRPr lang="en-US" sz="3600" dirty="0">
              <a:latin typeface="Sansita" panose="03060502030602020506" pitchFamily="66" charset="0"/>
            </a:endParaRPr>
          </a:p>
          <a:p>
            <a:endParaRPr lang="en-US" sz="3600" dirty="0">
              <a:latin typeface="Sansita" panose="03060502030602020506" pitchFamily="66" charset="0"/>
            </a:endParaRPr>
          </a:p>
          <a:p>
            <a:endParaRPr lang="en-US" sz="3600" dirty="0">
              <a:latin typeface="Sansita" panose="03060502030602020506" pitchFamily="66" charset="0"/>
            </a:endParaRPr>
          </a:p>
          <a:p>
            <a:endParaRPr lang="en-US" sz="3600" dirty="0">
              <a:latin typeface="Sansita" panose="03060502030602020506" pitchFamily="66" charset="0"/>
            </a:endParaRPr>
          </a:p>
          <a:p>
            <a:endParaRPr lang="en-US" sz="3600" dirty="0">
              <a:latin typeface="Sansita" panose="03060502030602020506" pitchFamily="66" charset="0"/>
            </a:endParaRPr>
          </a:p>
          <a:p>
            <a:r>
              <a:rPr lang="en-US" sz="3600" dirty="0">
                <a:solidFill>
                  <a:srgbClr val="FF0000"/>
                </a:solidFill>
                <a:latin typeface="Sansita" panose="03060502030602020506" pitchFamily="66" charset="0"/>
              </a:rPr>
              <a:t>(a) What is the expected time between jobs?</a:t>
            </a:r>
          </a:p>
          <a:p>
            <a:r>
              <a:rPr lang="en-US" sz="3600" dirty="0">
                <a:solidFill>
                  <a:srgbClr val="FF0000"/>
                </a:solidFill>
                <a:latin typeface="Sansita" panose="03060502030602020506" pitchFamily="66" charset="0"/>
              </a:rPr>
              <a:t>(b) What is the probability that the next job is sent within 5 minutes?</a:t>
            </a:r>
          </a:p>
        </p:txBody>
      </p:sp>
    </p:spTree>
    <p:extLst>
      <p:ext uri="{BB962C8B-B14F-4D97-AF65-F5344CB8AC3E}">
        <p14:creationId xmlns:p14="http://schemas.microsoft.com/office/powerpoint/2010/main" val="5125764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3234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060CB453-FCF3-4DE7-B090-7E61AEAC9A30}"/>
              </a:ext>
            </a:extLst>
          </p:cNvPr>
          <p:cNvSpPr/>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lnSpc>
                <a:spcPct val="90000"/>
              </a:lnSpc>
              <a:spcBef>
                <a:spcPct val="0"/>
              </a:spcBef>
              <a:spcAft>
                <a:spcPts val="600"/>
              </a:spcAft>
            </a:pPr>
            <a:r>
              <a:rPr lang="en-US" sz="3600" b="1" kern="1200" cap="none" spc="0" dirty="0">
                <a:ln w="0"/>
                <a:solidFill>
                  <a:srgbClr val="FFFF00"/>
                </a:solidFill>
                <a:effectLst>
                  <a:outerShdw blurRad="38100" dist="19050" dir="2700000" algn="tl" rotWithShape="0">
                    <a:schemeClr val="dk1">
                      <a:alpha val="40000"/>
                    </a:schemeClr>
                  </a:outerShdw>
                </a:effectLst>
                <a:latin typeface="Sansita" panose="03060502030602020506" pitchFamily="66" charset="0"/>
                <a:ea typeface="+mj-ea"/>
                <a:cs typeface="+mj-cs"/>
              </a:rPr>
              <a:t>Solution</a:t>
            </a:r>
          </a:p>
        </p:txBody>
      </p:sp>
      <p:pic>
        <p:nvPicPr>
          <p:cNvPr id="2" name="Picture 1">
            <a:extLst>
              <a:ext uri="{FF2B5EF4-FFF2-40B4-BE49-F238E27FC236}">
                <a16:creationId xmlns:a16="http://schemas.microsoft.com/office/drawing/2014/main" id="{F53ED45B-5157-4EE7-9CDE-218C2C9664F5}"/>
              </a:ext>
            </a:extLst>
          </p:cNvPr>
          <p:cNvPicPr>
            <a:picLocks noChangeAspect="1"/>
          </p:cNvPicPr>
          <p:nvPr/>
        </p:nvPicPr>
        <p:blipFill>
          <a:blip r:embed="rId2"/>
          <a:stretch>
            <a:fillRect/>
          </a:stretch>
        </p:blipFill>
        <p:spPr>
          <a:xfrm>
            <a:off x="3525170" y="2510908"/>
            <a:ext cx="9100738" cy="1836184"/>
          </a:xfrm>
          <a:prstGeom prst="rect">
            <a:avLst/>
          </a:prstGeom>
        </p:spPr>
      </p:pic>
    </p:spTree>
    <p:extLst>
      <p:ext uri="{BB962C8B-B14F-4D97-AF65-F5344CB8AC3E}">
        <p14:creationId xmlns:p14="http://schemas.microsoft.com/office/powerpoint/2010/main" val="5096191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2529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060CB453-FCF3-4DE7-B090-7E61AEAC9A30}"/>
              </a:ext>
            </a:extLst>
          </p:cNvPr>
          <p:cNvSpPr/>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lnSpc>
                <a:spcPct val="90000"/>
              </a:lnSpc>
              <a:spcBef>
                <a:spcPct val="0"/>
              </a:spcBef>
              <a:spcAft>
                <a:spcPts val="600"/>
              </a:spcAft>
            </a:pPr>
            <a:r>
              <a:rPr lang="en-US" sz="2400" b="1" dirty="0">
                <a:ln w="0"/>
                <a:solidFill>
                  <a:schemeClr val="bg1"/>
                </a:solidFill>
                <a:effectLst>
                  <a:outerShdw blurRad="38100" dist="19050" dir="2700000" algn="tl" rotWithShape="0">
                    <a:schemeClr val="dk1">
                      <a:alpha val="40000"/>
                    </a:schemeClr>
                  </a:outerShdw>
                </a:effectLst>
                <a:latin typeface="Sansita" panose="03060502030602020506" pitchFamily="66" charset="0"/>
                <a:ea typeface="+mj-ea"/>
                <a:cs typeface="+mj-cs"/>
              </a:rPr>
              <a:t>Problem - 7</a:t>
            </a:r>
          </a:p>
        </p:txBody>
      </p:sp>
      <p:sp>
        <p:nvSpPr>
          <p:cNvPr id="4" name="Rectangle 3">
            <a:extLst>
              <a:ext uri="{FF2B5EF4-FFF2-40B4-BE49-F238E27FC236}">
                <a16:creationId xmlns:a16="http://schemas.microsoft.com/office/drawing/2014/main" id="{1219BCF7-450B-4C48-8D96-6B7C8A709BCB}"/>
              </a:ext>
            </a:extLst>
          </p:cNvPr>
          <p:cNvSpPr/>
          <p:nvPr/>
        </p:nvSpPr>
        <p:spPr>
          <a:xfrm>
            <a:off x="3392434" y="1361046"/>
            <a:ext cx="8480698" cy="3046988"/>
          </a:xfrm>
          <a:prstGeom prst="rect">
            <a:avLst/>
          </a:prstGeom>
        </p:spPr>
        <p:txBody>
          <a:bodyPr wrap="square">
            <a:spAutoFit/>
          </a:bodyPr>
          <a:lstStyle/>
          <a:p>
            <a:pPr algn="just"/>
            <a:r>
              <a:rPr lang="en-US" sz="3200" dirty="0">
                <a:latin typeface="Sansita" panose="03060502030602020506" pitchFamily="66" charset="0"/>
              </a:rPr>
              <a:t>Suppose that the average household income in some country is 900 coins, and the standard deviation is 200 coins.</a:t>
            </a:r>
          </a:p>
          <a:p>
            <a:pPr algn="just"/>
            <a:r>
              <a:rPr lang="en-US" sz="3200" dirty="0">
                <a:latin typeface="Sansita" panose="03060502030602020506" pitchFamily="66" charset="0"/>
              </a:rPr>
              <a:t> Assuming the Normal distribution of incomes, </a:t>
            </a:r>
            <a:r>
              <a:rPr lang="en-US" sz="3200" dirty="0">
                <a:solidFill>
                  <a:srgbClr val="FF0000"/>
                </a:solidFill>
                <a:latin typeface="Sansita" panose="03060502030602020506" pitchFamily="66" charset="0"/>
              </a:rPr>
              <a:t>compute the proportion of “the middle class,” whose income is between 600 and 1200 coins.</a:t>
            </a:r>
          </a:p>
        </p:txBody>
      </p:sp>
    </p:spTree>
    <p:extLst>
      <p:ext uri="{BB962C8B-B14F-4D97-AF65-F5344CB8AC3E}">
        <p14:creationId xmlns:p14="http://schemas.microsoft.com/office/powerpoint/2010/main" val="4360784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3234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060CB453-FCF3-4DE7-B090-7E61AEAC9A30}"/>
              </a:ext>
            </a:extLst>
          </p:cNvPr>
          <p:cNvSpPr/>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lnSpc>
                <a:spcPct val="90000"/>
              </a:lnSpc>
              <a:spcBef>
                <a:spcPct val="0"/>
              </a:spcBef>
              <a:spcAft>
                <a:spcPts val="600"/>
              </a:spcAft>
            </a:pPr>
            <a:r>
              <a:rPr lang="en-US" sz="3600" b="1" kern="1200" cap="none" spc="0" dirty="0">
                <a:ln w="0"/>
                <a:solidFill>
                  <a:srgbClr val="FFFF00"/>
                </a:solidFill>
                <a:effectLst>
                  <a:outerShdw blurRad="38100" dist="19050" dir="2700000" algn="tl" rotWithShape="0">
                    <a:schemeClr val="dk1">
                      <a:alpha val="40000"/>
                    </a:schemeClr>
                  </a:outerShdw>
                </a:effectLst>
                <a:latin typeface="Sansita" panose="03060502030602020506" pitchFamily="66" charset="0"/>
                <a:ea typeface="+mj-ea"/>
                <a:cs typeface="+mj-cs"/>
              </a:rPr>
              <a:t>Solution</a:t>
            </a:r>
          </a:p>
        </p:txBody>
      </p:sp>
      <p:pic>
        <p:nvPicPr>
          <p:cNvPr id="4" name="Picture 3">
            <a:extLst>
              <a:ext uri="{FF2B5EF4-FFF2-40B4-BE49-F238E27FC236}">
                <a16:creationId xmlns:a16="http://schemas.microsoft.com/office/drawing/2014/main" id="{7994DD80-3DA1-4B3D-888C-331CE5C5DEBD}"/>
              </a:ext>
            </a:extLst>
          </p:cNvPr>
          <p:cNvPicPr>
            <a:picLocks noChangeAspect="1"/>
          </p:cNvPicPr>
          <p:nvPr/>
        </p:nvPicPr>
        <p:blipFill>
          <a:blip r:embed="rId2"/>
          <a:stretch>
            <a:fillRect/>
          </a:stretch>
        </p:blipFill>
        <p:spPr>
          <a:xfrm>
            <a:off x="3674071" y="2428735"/>
            <a:ext cx="7544853" cy="2000529"/>
          </a:xfrm>
          <a:prstGeom prst="rect">
            <a:avLst/>
          </a:prstGeom>
        </p:spPr>
      </p:pic>
    </p:spTree>
    <p:extLst>
      <p:ext uri="{BB962C8B-B14F-4D97-AF65-F5344CB8AC3E}">
        <p14:creationId xmlns:p14="http://schemas.microsoft.com/office/powerpoint/2010/main" val="520169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2529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060CB453-FCF3-4DE7-B090-7E61AEAC9A30}"/>
              </a:ext>
            </a:extLst>
          </p:cNvPr>
          <p:cNvSpPr/>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lnSpc>
                <a:spcPct val="90000"/>
              </a:lnSpc>
              <a:spcBef>
                <a:spcPct val="0"/>
              </a:spcBef>
              <a:spcAft>
                <a:spcPts val="600"/>
              </a:spcAft>
            </a:pPr>
            <a:r>
              <a:rPr lang="en-US" sz="2400" b="1" dirty="0">
                <a:ln w="0"/>
                <a:solidFill>
                  <a:schemeClr val="bg1"/>
                </a:solidFill>
                <a:effectLst>
                  <a:outerShdw blurRad="38100" dist="19050" dir="2700000" algn="tl" rotWithShape="0">
                    <a:schemeClr val="dk1">
                      <a:alpha val="40000"/>
                    </a:schemeClr>
                  </a:outerShdw>
                </a:effectLst>
                <a:latin typeface="Sansita" panose="03060502030602020506" pitchFamily="66" charset="0"/>
                <a:ea typeface="+mj-ea"/>
                <a:cs typeface="+mj-cs"/>
              </a:rPr>
              <a:t>Problem - 8</a:t>
            </a:r>
          </a:p>
        </p:txBody>
      </p:sp>
      <p:sp>
        <p:nvSpPr>
          <p:cNvPr id="4" name="Rectangle 3">
            <a:extLst>
              <a:ext uri="{FF2B5EF4-FFF2-40B4-BE49-F238E27FC236}">
                <a16:creationId xmlns:a16="http://schemas.microsoft.com/office/drawing/2014/main" id="{1219BCF7-450B-4C48-8D96-6B7C8A709BCB}"/>
              </a:ext>
            </a:extLst>
          </p:cNvPr>
          <p:cNvSpPr/>
          <p:nvPr/>
        </p:nvSpPr>
        <p:spPr>
          <a:xfrm>
            <a:off x="3392434" y="1375115"/>
            <a:ext cx="8480698" cy="3539430"/>
          </a:xfrm>
          <a:prstGeom prst="rect">
            <a:avLst/>
          </a:prstGeom>
        </p:spPr>
        <p:txBody>
          <a:bodyPr wrap="square">
            <a:spAutoFit/>
          </a:bodyPr>
          <a:lstStyle/>
          <a:p>
            <a:pPr algn="just"/>
            <a:r>
              <a:rPr lang="en-US" sz="2800" dirty="0">
                <a:latin typeface="Lora" panose="00000500000000000000" pitchFamily="2" charset="0"/>
              </a:rPr>
              <a:t>Suppose it has been observed that, on average, 180 cars per hour pass a specified point on a particular road in the morning rush hour. </a:t>
            </a:r>
          </a:p>
          <a:p>
            <a:pPr algn="just"/>
            <a:r>
              <a:rPr lang="en-US" sz="2800" dirty="0">
                <a:latin typeface="Lora" panose="00000500000000000000" pitchFamily="2" charset="0"/>
              </a:rPr>
              <a:t>Due to impending roadworks it is estimated that congestion will occur closer to the city </a:t>
            </a:r>
            <a:r>
              <a:rPr lang="en-US" sz="2800" dirty="0" err="1">
                <a:latin typeface="Lora" panose="00000500000000000000" pitchFamily="2" charset="0"/>
              </a:rPr>
              <a:t>centre</a:t>
            </a:r>
            <a:r>
              <a:rPr lang="en-US" sz="2800" dirty="0">
                <a:latin typeface="Lora" panose="00000500000000000000" pitchFamily="2" charset="0"/>
              </a:rPr>
              <a:t> if more than 5 cars pass the point in any one minute. What is the probability of congestion occurring?</a:t>
            </a:r>
            <a:endParaRPr lang="en-US" sz="2800" dirty="0">
              <a:solidFill>
                <a:srgbClr val="FF0000"/>
              </a:solidFill>
              <a:latin typeface="Lora" panose="00000500000000000000" pitchFamily="2" charset="0"/>
            </a:endParaRPr>
          </a:p>
        </p:txBody>
      </p:sp>
    </p:spTree>
    <p:extLst>
      <p:ext uri="{BB962C8B-B14F-4D97-AF65-F5344CB8AC3E}">
        <p14:creationId xmlns:p14="http://schemas.microsoft.com/office/powerpoint/2010/main" val="39110413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3234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060CB453-FCF3-4DE7-B090-7E61AEAC9A30}"/>
              </a:ext>
            </a:extLst>
          </p:cNvPr>
          <p:cNvSpPr/>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lnSpc>
                <a:spcPct val="90000"/>
              </a:lnSpc>
              <a:spcBef>
                <a:spcPct val="0"/>
              </a:spcBef>
              <a:spcAft>
                <a:spcPts val="600"/>
              </a:spcAft>
            </a:pPr>
            <a:r>
              <a:rPr lang="en-US" sz="3600" b="1" kern="1200" cap="none" spc="0" dirty="0">
                <a:ln w="0"/>
                <a:solidFill>
                  <a:srgbClr val="FFFF00"/>
                </a:solidFill>
                <a:effectLst>
                  <a:outerShdw blurRad="38100" dist="19050" dir="2700000" algn="tl" rotWithShape="0">
                    <a:schemeClr val="dk1">
                      <a:alpha val="40000"/>
                    </a:schemeClr>
                  </a:outerShdw>
                </a:effectLst>
                <a:latin typeface="Sansita" panose="03060502030602020506" pitchFamily="66" charset="0"/>
                <a:ea typeface="+mj-ea"/>
                <a:cs typeface="+mj-cs"/>
              </a:rPr>
              <a:t>Solution</a:t>
            </a:r>
          </a:p>
        </p:txBody>
      </p:sp>
      <p:pic>
        <p:nvPicPr>
          <p:cNvPr id="2" name="Picture 1">
            <a:extLst>
              <a:ext uri="{FF2B5EF4-FFF2-40B4-BE49-F238E27FC236}">
                <a16:creationId xmlns:a16="http://schemas.microsoft.com/office/drawing/2014/main" id="{57B53C51-F5CC-443A-B65F-D39CF4E33D2E}"/>
              </a:ext>
            </a:extLst>
          </p:cNvPr>
          <p:cNvPicPr>
            <a:picLocks noChangeAspect="1"/>
          </p:cNvPicPr>
          <p:nvPr/>
        </p:nvPicPr>
        <p:blipFill>
          <a:blip r:embed="rId2"/>
          <a:stretch>
            <a:fillRect/>
          </a:stretch>
        </p:blipFill>
        <p:spPr>
          <a:xfrm>
            <a:off x="3168161" y="253219"/>
            <a:ext cx="8794167" cy="2354344"/>
          </a:xfrm>
          <a:prstGeom prst="rect">
            <a:avLst/>
          </a:prstGeom>
        </p:spPr>
      </p:pic>
      <p:pic>
        <p:nvPicPr>
          <p:cNvPr id="5" name="Picture 4">
            <a:extLst>
              <a:ext uri="{FF2B5EF4-FFF2-40B4-BE49-F238E27FC236}">
                <a16:creationId xmlns:a16="http://schemas.microsoft.com/office/drawing/2014/main" id="{830BC6E3-A99C-46B8-BBEB-01A11DE0F119}"/>
              </a:ext>
            </a:extLst>
          </p:cNvPr>
          <p:cNvPicPr>
            <a:picLocks noChangeAspect="1"/>
          </p:cNvPicPr>
          <p:nvPr/>
        </p:nvPicPr>
        <p:blipFill>
          <a:blip r:embed="rId3"/>
          <a:stretch>
            <a:fillRect/>
          </a:stretch>
        </p:blipFill>
        <p:spPr>
          <a:xfrm>
            <a:off x="3497699" y="2661382"/>
            <a:ext cx="8305095" cy="1892591"/>
          </a:xfrm>
          <a:prstGeom prst="rect">
            <a:avLst/>
          </a:prstGeom>
        </p:spPr>
      </p:pic>
      <p:pic>
        <p:nvPicPr>
          <p:cNvPr id="6" name="Picture 5">
            <a:extLst>
              <a:ext uri="{FF2B5EF4-FFF2-40B4-BE49-F238E27FC236}">
                <a16:creationId xmlns:a16="http://schemas.microsoft.com/office/drawing/2014/main" id="{F82BA2EC-9A84-4EDF-9230-1E7EDE49E41F}"/>
              </a:ext>
            </a:extLst>
          </p:cNvPr>
          <p:cNvPicPr>
            <a:picLocks noChangeAspect="1"/>
          </p:cNvPicPr>
          <p:nvPr/>
        </p:nvPicPr>
        <p:blipFill>
          <a:blip r:embed="rId4"/>
          <a:stretch>
            <a:fillRect/>
          </a:stretch>
        </p:blipFill>
        <p:spPr>
          <a:xfrm>
            <a:off x="3650184" y="4783638"/>
            <a:ext cx="5296639" cy="419158"/>
          </a:xfrm>
          <a:prstGeom prst="rect">
            <a:avLst/>
          </a:prstGeom>
        </p:spPr>
      </p:pic>
    </p:spTree>
    <p:extLst>
      <p:ext uri="{BB962C8B-B14F-4D97-AF65-F5344CB8AC3E}">
        <p14:creationId xmlns:p14="http://schemas.microsoft.com/office/powerpoint/2010/main" val="41386382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2529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060CB453-FCF3-4DE7-B090-7E61AEAC9A30}"/>
              </a:ext>
            </a:extLst>
          </p:cNvPr>
          <p:cNvSpPr/>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lnSpc>
                <a:spcPct val="90000"/>
              </a:lnSpc>
              <a:spcBef>
                <a:spcPct val="0"/>
              </a:spcBef>
              <a:spcAft>
                <a:spcPts val="600"/>
              </a:spcAft>
            </a:pPr>
            <a:r>
              <a:rPr lang="en-US" sz="2400" b="1" dirty="0">
                <a:ln w="0"/>
                <a:solidFill>
                  <a:schemeClr val="bg1"/>
                </a:solidFill>
                <a:effectLst>
                  <a:outerShdw blurRad="38100" dist="19050" dir="2700000" algn="tl" rotWithShape="0">
                    <a:schemeClr val="dk1">
                      <a:alpha val="40000"/>
                    </a:schemeClr>
                  </a:outerShdw>
                </a:effectLst>
                <a:latin typeface="Sansita" panose="03060502030602020506" pitchFamily="66" charset="0"/>
                <a:ea typeface="+mj-ea"/>
                <a:cs typeface="+mj-cs"/>
              </a:rPr>
              <a:t>Problem - 9</a:t>
            </a:r>
          </a:p>
        </p:txBody>
      </p:sp>
      <p:sp>
        <p:nvSpPr>
          <p:cNvPr id="4" name="Rectangle 3">
            <a:extLst>
              <a:ext uri="{FF2B5EF4-FFF2-40B4-BE49-F238E27FC236}">
                <a16:creationId xmlns:a16="http://schemas.microsoft.com/office/drawing/2014/main" id="{1219BCF7-450B-4C48-8D96-6B7C8A709BCB}"/>
              </a:ext>
            </a:extLst>
          </p:cNvPr>
          <p:cNvSpPr/>
          <p:nvPr/>
        </p:nvSpPr>
        <p:spPr>
          <a:xfrm>
            <a:off x="3392434" y="2433791"/>
            <a:ext cx="8480698" cy="2554545"/>
          </a:xfrm>
          <a:prstGeom prst="rect">
            <a:avLst/>
          </a:prstGeom>
        </p:spPr>
        <p:txBody>
          <a:bodyPr wrap="square">
            <a:spAutoFit/>
          </a:bodyPr>
          <a:lstStyle/>
          <a:p>
            <a:pPr algn="just"/>
            <a:r>
              <a:rPr lang="en-US" sz="2000" dirty="0">
                <a:latin typeface="Lora" panose="00000500000000000000" pitchFamily="2" charset="0"/>
              </a:rPr>
              <a:t>A Council is considering whether to base a recovery vehicle on a stretch of road to help clear incidents as quickly as possible. The road concerned carries over 5000 vehicles during the peak rush hour period. Records show that, on average, the number of incidents during the morning rush hour is 5. </a:t>
            </a:r>
          </a:p>
          <a:p>
            <a:pPr algn="just"/>
            <a:r>
              <a:rPr lang="en-US" sz="2000" dirty="0">
                <a:latin typeface="Lora" panose="00000500000000000000" pitchFamily="2" charset="0"/>
              </a:rPr>
              <a:t>The Council won’t base a vehicle on the road if the probability of having more than 5 incidents in any one morning is less than 30%. Based on this information should the Council provide a vehicle?</a:t>
            </a:r>
          </a:p>
        </p:txBody>
      </p:sp>
    </p:spTree>
    <p:extLst>
      <p:ext uri="{BB962C8B-B14F-4D97-AF65-F5344CB8AC3E}">
        <p14:creationId xmlns:p14="http://schemas.microsoft.com/office/powerpoint/2010/main" val="24226803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3234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060CB453-FCF3-4DE7-B090-7E61AEAC9A30}"/>
              </a:ext>
            </a:extLst>
          </p:cNvPr>
          <p:cNvSpPr/>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lnSpc>
                <a:spcPct val="90000"/>
              </a:lnSpc>
              <a:spcBef>
                <a:spcPct val="0"/>
              </a:spcBef>
              <a:spcAft>
                <a:spcPts val="600"/>
              </a:spcAft>
            </a:pPr>
            <a:r>
              <a:rPr lang="en-US" sz="3600" b="1" kern="1200" cap="none" spc="0" dirty="0">
                <a:ln w="0"/>
                <a:solidFill>
                  <a:srgbClr val="FFFF00"/>
                </a:solidFill>
                <a:effectLst>
                  <a:outerShdw blurRad="38100" dist="19050" dir="2700000" algn="tl" rotWithShape="0">
                    <a:schemeClr val="dk1">
                      <a:alpha val="40000"/>
                    </a:schemeClr>
                  </a:outerShdw>
                </a:effectLst>
                <a:latin typeface="Sansita" panose="03060502030602020506" pitchFamily="66" charset="0"/>
                <a:ea typeface="+mj-ea"/>
                <a:cs typeface="+mj-cs"/>
              </a:rPr>
              <a:t>Solution</a:t>
            </a:r>
          </a:p>
        </p:txBody>
      </p:sp>
      <p:pic>
        <p:nvPicPr>
          <p:cNvPr id="4" name="Picture 3">
            <a:extLst>
              <a:ext uri="{FF2B5EF4-FFF2-40B4-BE49-F238E27FC236}">
                <a16:creationId xmlns:a16="http://schemas.microsoft.com/office/drawing/2014/main" id="{E73970FB-F5EC-4DC6-9A0B-45BBA1507D62}"/>
              </a:ext>
            </a:extLst>
          </p:cNvPr>
          <p:cNvPicPr>
            <a:picLocks noChangeAspect="1"/>
          </p:cNvPicPr>
          <p:nvPr/>
        </p:nvPicPr>
        <p:blipFill>
          <a:blip r:embed="rId2"/>
          <a:stretch>
            <a:fillRect/>
          </a:stretch>
        </p:blipFill>
        <p:spPr>
          <a:xfrm>
            <a:off x="3493242" y="108431"/>
            <a:ext cx="7957860" cy="5474814"/>
          </a:xfrm>
          <a:prstGeom prst="rect">
            <a:avLst/>
          </a:prstGeom>
        </p:spPr>
      </p:pic>
      <p:sp>
        <p:nvSpPr>
          <p:cNvPr id="7" name="Rectangle 6">
            <a:extLst>
              <a:ext uri="{FF2B5EF4-FFF2-40B4-BE49-F238E27FC236}">
                <a16:creationId xmlns:a16="http://schemas.microsoft.com/office/drawing/2014/main" id="{9D27FA41-7972-48BA-9BBB-0470DEEA3533}"/>
              </a:ext>
            </a:extLst>
          </p:cNvPr>
          <p:cNvSpPr/>
          <p:nvPr/>
        </p:nvSpPr>
        <p:spPr>
          <a:xfrm>
            <a:off x="3674268" y="6035956"/>
            <a:ext cx="5178341" cy="461665"/>
          </a:xfrm>
          <a:prstGeom prst="rect">
            <a:avLst/>
          </a:prstGeom>
        </p:spPr>
        <p:txBody>
          <a:bodyPr wrap="none">
            <a:spAutoFit/>
          </a:bodyPr>
          <a:lstStyle/>
          <a:p>
            <a:r>
              <a:rPr lang="en-US" sz="2400" dirty="0">
                <a:solidFill>
                  <a:srgbClr val="FF0000"/>
                </a:solidFill>
              </a:rPr>
              <a:t>So the Council should provide a vehicle. </a:t>
            </a:r>
          </a:p>
        </p:txBody>
      </p:sp>
    </p:spTree>
    <p:extLst>
      <p:ext uri="{BB962C8B-B14F-4D97-AF65-F5344CB8AC3E}">
        <p14:creationId xmlns:p14="http://schemas.microsoft.com/office/powerpoint/2010/main" val="29667982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3234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060CB453-FCF3-4DE7-B090-7E61AEAC9A30}"/>
              </a:ext>
            </a:extLst>
          </p:cNvPr>
          <p:cNvSpPr/>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lnSpc>
                <a:spcPct val="90000"/>
              </a:lnSpc>
              <a:spcBef>
                <a:spcPct val="0"/>
              </a:spcBef>
              <a:spcAft>
                <a:spcPts val="600"/>
              </a:spcAft>
            </a:pPr>
            <a:r>
              <a:rPr lang="en-US" sz="3600" b="1" kern="1200" cap="none" spc="0" dirty="0">
                <a:ln w="0"/>
                <a:solidFill>
                  <a:srgbClr val="FFFF00"/>
                </a:solidFill>
                <a:effectLst>
                  <a:outerShdw blurRad="38100" dist="19050" dir="2700000" algn="tl" rotWithShape="0">
                    <a:schemeClr val="dk1">
                      <a:alpha val="40000"/>
                    </a:schemeClr>
                  </a:outerShdw>
                </a:effectLst>
                <a:latin typeface="Sansita" panose="03060502030602020506" pitchFamily="66" charset="0"/>
                <a:ea typeface="+mj-ea"/>
                <a:cs typeface="+mj-cs"/>
              </a:rPr>
              <a:t>Solution</a:t>
            </a:r>
          </a:p>
        </p:txBody>
      </p:sp>
      <p:pic>
        <p:nvPicPr>
          <p:cNvPr id="4" name="Picture 3" descr="A screenshot of a cell phone&#10;&#10;Description automatically generated">
            <a:extLst>
              <a:ext uri="{FF2B5EF4-FFF2-40B4-BE49-F238E27FC236}">
                <a16:creationId xmlns:a16="http://schemas.microsoft.com/office/drawing/2014/main" id="{172CE4E3-6A89-43AC-BF45-F40467292ED3}"/>
              </a:ext>
            </a:extLst>
          </p:cNvPr>
          <p:cNvPicPr>
            <a:picLocks noChangeAspect="1"/>
          </p:cNvPicPr>
          <p:nvPr/>
        </p:nvPicPr>
        <p:blipFill>
          <a:blip r:embed="rId2"/>
          <a:stretch>
            <a:fillRect/>
          </a:stretch>
        </p:blipFill>
        <p:spPr>
          <a:xfrm>
            <a:off x="3743179" y="308531"/>
            <a:ext cx="7188199" cy="2551810"/>
          </a:xfrm>
          <a:prstGeom prst="rect">
            <a:avLst/>
          </a:prstGeom>
        </p:spPr>
      </p:pic>
      <p:pic>
        <p:nvPicPr>
          <p:cNvPr id="5" name="Picture 4">
            <a:extLst>
              <a:ext uri="{FF2B5EF4-FFF2-40B4-BE49-F238E27FC236}">
                <a16:creationId xmlns:a16="http://schemas.microsoft.com/office/drawing/2014/main" id="{B994AA8B-2334-4ACB-894F-223A75A197C8}"/>
              </a:ext>
            </a:extLst>
          </p:cNvPr>
          <p:cNvPicPr>
            <a:picLocks noChangeAspect="1"/>
          </p:cNvPicPr>
          <p:nvPr/>
        </p:nvPicPr>
        <p:blipFill>
          <a:blip r:embed="rId3"/>
          <a:stretch>
            <a:fillRect/>
          </a:stretch>
        </p:blipFill>
        <p:spPr>
          <a:xfrm>
            <a:off x="3617246" y="2939074"/>
            <a:ext cx="7440063" cy="3689128"/>
          </a:xfrm>
          <a:prstGeom prst="rect">
            <a:avLst/>
          </a:prstGeom>
        </p:spPr>
      </p:pic>
      <p:sp>
        <p:nvSpPr>
          <p:cNvPr id="6" name="Rectangle 5">
            <a:extLst>
              <a:ext uri="{FF2B5EF4-FFF2-40B4-BE49-F238E27FC236}">
                <a16:creationId xmlns:a16="http://schemas.microsoft.com/office/drawing/2014/main" id="{D9719588-79BE-4CA2-A491-FBAF59186D1E}"/>
              </a:ext>
            </a:extLst>
          </p:cNvPr>
          <p:cNvSpPr/>
          <p:nvPr/>
        </p:nvSpPr>
        <p:spPr>
          <a:xfrm>
            <a:off x="4445391" y="3657600"/>
            <a:ext cx="5838092" cy="309489"/>
          </a:xfrm>
          <a:prstGeom prst="rect">
            <a:avLst/>
          </a:prstGeom>
          <a:solidFill>
            <a:srgbClr val="FFFF00">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0286232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2529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060CB453-FCF3-4DE7-B090-7E61AEAC9A30}"/>
              </a:ext>
            </a:extLst>
          </p:cNvPr>
          <p:cNvSpPr/>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lnSpc>
                <a:spcPct val="90000"/>
              </a:lnSpc>
              <a:spcBef>
                <a:spcPct val="0"/>
              </a:spcBef>
              <a:spcAft>
                <a:spcPts val="600"/>
              </a:spcAft>
            </a:pPr>
            <a:r>
              <a:rPr lang="en-US" sz="2400" b="1" dirty="0">
                <a:ln w="0"/>
                <a:solidFill>
                  <a:schemeClr val="bg1"/>
                </a:solidFill>
                <a:effectLst>
                  <a:outerShdw blurRad="38100" dist="19050" dir="2700000" algn="tl" rotWithShape="0">
                    <a:schemeClr val="dk1">
                      <a:alpha val="40000"/>
                    </a:schemeClr>
                  </a:outerShdw>
                </a:effectLst>
                <a:latin typeface="Sansita" panose="03060502030602020506" pitchFamily="66" charset="0"/>
                <a:ea typeface="+mj-ea"/>
                <a:cs typeface="+mj-cs"/>
              </a:rPr>
              <a:t>Problem - 2</a:t>
            </a:r>
          </a:p>
        </p:txBody>
      </p:sp>
      <p:pic>
        <p:nvPicPr>
          <p:cNvPr id="4" name="Picture 3">
            <a:extLst>
              <a:ext uri="{FF2B5EF4-FFF2-40B4-BE49-F238E27FC236}">
                <a16:creationId xmlns:a16="http://schemas.microsoft.com/office/drawing/2014/main" id="{D027E131-4AB6-42C4-BDF4-9471D3958601}"/>
              </a:ext>
            </a:extLst>
          </p:cNvPr>
          <p:cNvPicPr>
            <a:picLocks noChangeAspect="1"/>
          </p:cNvPicPr>
          <p:nvPr/>
        </p:nvPicPr>
        <p:blipFill>
          <a:blip r:embed="rId2"/>
          <a:stretch>
            <a:fillRect/>
          </a:stretch>
        </p:blipFill>
        <p:spPr>
          <a:xfrm>
            <a:off x="3635540" y="1237943"/>
            <a:ext cx="8448608" cy="4676727"/>
          </a:xfrm>
          <a:prstGeom prst="rect">
            <a:avLst/>
          </a:prstGeom>
        </p:spPr>
      </p:pic>
      <p:sp>
        <p:nvSpPr>
          <p:cNvPr id="6" name="Rectangle 5">
            <a:extLst>
              <a:ext uri="{FF2B5EF4-FFF2-40B4-BE49-F238E27FC236}">
                <a16:creationId xmlns:a16="http://schemas.microsoft.com/office/drawing/2014/main" id="{73F96F30-B9BD-42EF-937D-85B881122A52}"/>
              </a:ext>
            </a:extLst>
          </p:cNvPr>
          <p:cNvSpPr/>
          <p:nvPr/>
        </p:nvSpPr>
        <p:spPr>
          <a:xfrm>
            <a:off x="6453689" y="3576306"/>
            <a:ext cx="1406155" cy="523220"/>
          </a:xfrm>
          <a:prstGeom prst="rect">
            <a:avLst/>
          </a:prstGeom>
          <a:noFill/>
        </p:spPr>
        <p:txBody>
          <a:bodyPr wrap="none" lIns="91440" tIns="45720" rIns="91440" bIns="45720">
            <a:spAutoFit/>
          </a:bodyPr>
          <a:lstStyle/>
          <a:p>
            <a:pPr algn="ctr"/>
            <a:r>
              <a:rPr lang="en-US" sz="2800" b="0" cap="none" spc="0" dirty="0">
                <a:ln w="0"/>
                <a:solidFill>
                  <a:srgbClr val="FF0000"/>
                </a:solidFill>
                <a:effectLst>
                  <a:outerShdw blurRad="38100" dist="19050" dir="2700000" algn="tl" rotWithShape="0">
                    <a:schemeClr val="dk1">
                      <a:alpha val="40000"/>
                    </a:schemeClr>
                  </a:outerShdw>
                </a:effectLst>
              </a:rPr>
              <a:t>Ans: 1/2</a:t>
            </a:r>
          </a:p>
        </p:txBody>
      </p:sp>
      <p:sp>
        <p:nvSpPr>
          <p:cNvPr id="7" name="Rectangle 6">
            <a:extLst>
              <a:ext uri="{FF2B5EF4-FFF2-40B4-BE49-F238E27FC236}">
                <a16:creationId xmlns:a16="http://schemas.microsoft.com/office/drawing/2014/main" id="{C6C0BCF7-78B0-45EB-9210-19F3F82FC806}"/>
              </a:ext>
            </a:extLst>
          </p:cNvPr>
          <p:cNvSpPr/>
          <p:nvPr/>
        </p:nvSpPr>
        <p:spPr>
          <a:xfrm>
            <a:off x="6453689" y="4160664"/>
            <a:ext cx="1406155" cy="523220"/>
          </a:xfrm>
          <a:prstGeom prst="rect">
            <a:avLst/>
          </a:prstGeom>
          <a:noFill/>
        </p:spPr>
        <p:txBody>
          <a:bodyPr wrap="none" lIns="91440" tIns="45720" rIns="91440" bIns="45720">
            <a:spAutoFit/>
          </a:bodyPr>
          <a:lstStyle/>
          <a:p>
            <a:pPr algn="ctr"/>
            <a:r>
              <a:rPr lang="en-US" sz="2800" b="0" cap="none" spc="0" dirty="0">
                <a:ln w="0"/>
                <a:solidFill>
                  <a:srgbClr val="FF0000"/>
                </a:solidFill>
                <a:effectLst>
                  <a:outerShdw blurRad="38100" dist="19050" dir="2700000" algn="tl" rotWithShape="0">
                    <a:schemeClr val="dk1">
                      <a:alpha val="40000"/>
                    </a:schemeClr>
                  </a:outerShdw>
                </a:effectLst>
              </a:rPr>
              <a:t>Ans: 1/4</a:t>
            </a:r>
          </a:p>
        </p:txBody>
      </p:sp>
      <p:sp>
        <p:nvSpPr>
          <p:cNvPr id="9" name="Rectangle 8">
            <a:extLst>
              <a:ext uri="{FF2B5EF4-FFF2-40B4-BE49-F238E27FC236}">
                <a16:creationId xmlns:a16="http://schemas.microsoft.com/office/drawing/2014/main" id="{1AF525D6-F4E5-4F0D-87CD-9E33280D78FA}"/>
              </a:ext>
            </a:extLst>
          </p:cNvPr>
          <p:cNvSpPr/>
          <p:nvPr/>
        </p:nvSpPr>
        <p:spPr>
          <a:xfrm>
            <a:off x="7347057" y="4745022"/>
            <a:ext cx="1588898" cy="523220"/>
          </a:xfrm>
          <a:prstGeom prst="rect">
            <a:avLst/>
          </a:prstGeom>
          <a:noFill/>
        </p:spPr>
        <p:txBody>
          <a:bodyPr wrap="none" lIns="91440" tIns="45720" rIns="91440" bIns="45720">
            <a:spAutoFit/>
          </a:bodyPr>
          <a:lstStyle/>
          <a:p>
            <a:pPr algn="ctr"/>
            <a:r>
              <a:rPr lang="en-US" sz="2800" b="0" cap="none" spc="0" dirty="0">
                <a:ln w="0"/>
                <a:solidFill>
                  <a:srgbClr val="FF0000"/>
                </a:solidFill>
                <a:effectLst>
                  <a:outerShdw blurRad="38100" dist="19050" dir="2700000" algn="tl" rotWithShape="0">
                    <a:schemeClr val="dk1">
                      <a:alpha val="40000"/>
                    </a:schemeClr>
                  </a:outerShdw>
                </a:effectLst>
              </a:rPr>
              <a:t>Ans: 1/16</a:t>
            </a:r>
          </a:p>
        </p:txBody>
      </p:sp>
    </p:spTree>
    <p:extLst>
      <p:ext uri="{BB962C8B-B14F-4D97-AF65-F5344CB8AC3E}">
        <p14:creationId xmlns:p14="http://schemas.microsoft.com/office/powerpoint/2010/main" val="11736808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3234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060CB453-FCF3-4DE7-B090-7E61AEAC9A30}"/>
              </a:ext>
            </a:extLst>
          </p:cNvPr>
          <p:cNvSpPr/>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lnSpc>
                <a:spcPct val="90000"/>
              </a:lnSpc>
              <a:spcBef>
                <a:spcPct val="0"/>
              </a:spcBef>
              <a:spcAft>
                <a:spcPts val="600"/>
              </a:spcAft>
            </a:pPr>
            <a:r>
              <a:rPr lang="en-US" sz="3600" b="1" kern="1200" cap="none" spc="0" dirty="0">
                <a:ln w="0"/>
                <a:solidFill>
                  <a:srgbClr val="FFFF00"/>
                </a:solidFill>
                <a:effectLst>
                  <a:outerShdw blurRad="38100" dist="19050" dir="2700000" algn="tl" rotWithShape="0">
                    <a:schemeClr val="dk1">
                      <a:alpha val="40000"/>
                    </a:schemeClr>
                  </a:outerShdw>
                </a:effectLst>
                <a:latin typeface="Sansita" panose="03060502030602020506" pitchFamily="66" charset="0"/>
                <a:ea typeface="+mj-ea"/>
                <a:cs typeface="+mj-cs"/>
              </a:rPr>
              <a:t>Solution</a:t>
            </a:r>
          </a:p>
        </p:txBody>
      </p:sp>
      <p:pic>
        <p:nvPicPr>
          <p:cNvPr id="2" name="Picture 1">
            <a:extLst>
              <a:ext uri="{FF2B5EF4-FFF2-40B4-BE49-F238E27FC236}">
                <a16:creationId xmlns:a16="http://schemas.microsoft.com/office/drawing/2014/main" id="{5C23033E-BB54-4957-9B8D-6C82A11FFE54}"/>
              </a:ext>
            </a:extLst>
          </p:cNvPr>
          <p:cNvPicPr>
            <a:picLocks noChangeAspect="1"/>
          </p:cNvPicPr>
          <p:nvPr/>
        </p:nvPicPr>
        <p:blipFill>
          <a:blip r:embed="rId2"/>
          <a:stretch>
            <a:fillRect/>
          </a:stretch>
        </p:blipFill>
        <p:spPr>
          <a:xfrm>
            <a:off x="3575314" y="1221657"/>
            <a:ext cx="9069066" cy="4667901"/>
          </a:xfrm>
          <a:prstGeom prst="rect">
            <a:avLst/>
          </a:prstGeom>
        </p:spPr>
      </p:pic>
    </p:spTree>
    <p:extLst>
      <p:ext uri="{BB962C8B-B14F-4D97-AF65-F5344CB8AC3E}">
        <p14:creationId xmlns:p14="http://schemas.microsoft.com/office/powerpoint/2010/main" val="13701061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2529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060CB453-FCF3-4DE7-B090-7E61AEAC9A30}"/>
              </a:ext>
            </a:extLst>
          </p:cNvPr>
          <p:cNvSpPr/>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lnSpc>
                <a:spcPct val="90000"/>
              </a:lnSpc>
              <a:spcBef>
                <a:spcPct val="0"/>
              </a:spcBef>
              <a:spcAft>
                <a:spcPts val="600"/>
              </a:spcAft>
            </a:pPr>
            <a:r>
              <a:rPr lang="en-US" sz="2400" b="1" dirty="0">
                <a:ln w="0"/>
                <a:solidFill>
                  <a:schemeClr val="bg1"/>
                </a:solidFill>
                <a:effectLst>
                  <a:outerShdw blurRad="38100" dist="19050" dir="2700000" algn="tl" rotWithShape="0">
                    <a:schemeClr val="dk1">
                      <a:alpha val="40000"/>
                    </a:schemeClr>
                  </a:outerShdw>
                </a:effectLst>
                <a:latin typeface="Sansita" panose="03060502030602020506" pitchFamily="66" charset="0"/>
                <a:ea typeface="+mj-ea"/>
                <a:cs typeface="+mj-cs"/>
              </a:rPr>
              <a:t>Problem - 3</a:t>
            </a:r>
          </a:p>
        </p:txBody>
      </p:sp>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AB0E754F-C5D9-4C5C-ADDA-A429DE996F8B}"/>
                  </a:ext>
                </a:extLst>
              </p:cNvPr>
              <p:cNvSpPr/>
              <p:nvPr/>
            </p:nvSpPr>
            <p:spPr>
              <a:xfrm>
                <a:off x="3365339" y="770598"/>
                <a:ext cx="8493725" cy="1077218"/>
              </a:xfrm>
              <a:prstGeom prst="rect">
                <a:avLst/>
              </a:prstGeom>
            </p:spPr>
            <p:txBody>
              <a:bodyPr wrap="square">
                <a:spAutoFit/>
              </a:bodyPr>
              <a:lstStyle/>
              <a:p>
                <a:r>
                  <a:rPr lang="en-US" sz="3200" dirty="0">
                    <a:solidFill>
                      <a:srgbClr val="000000"/>
                    </a:solidFill>
                    <a:latin typeface="Times-Roman"/>
                  </a:rPr>
                  <a:t>Find the PDF </a:t>
                </a:r>
                <a14:m>
                  <m:oMath xmlns:m="http://schemas.openxmlformats.org/officeDocument/2006/math">
                    <m:sSub>
                      <m:sSubPr>
                        <m:ctrlPr>
                          <a:rPr lang="en-US" sz="3200" b="0" i="1" dirty="0" smtClean="0">
                            <a:solidFill>
                              <a:srgbClr val="000000"/>
                            </a:solidFill>
                            <a:latin typeface="Cambria Math" panose="02040503050406030204" pitchFamily="18" charset="0"/>
                          </a:rPr>
                        </m:ctrlPr>
                      </m:sSubPr>
                      <m:e>
                        <m:r>
                          <a:rPr lang="en-US" sz="3200" i="1" dirty="0" smtClean="0">
                            <a:solidFill>
                              <a:srgbClr val="000000"/>
                            </a:solidFill>
                            <a:latin typeface="Cambria Math" panose="02040503050406030204" pitchFamily="18" charset="0"/>
                          </a:rPr>
                          <m:t>𝑓</m:t>
                        </m:r>
                      </m:e>
                      <m:sub>
                        <m:r>
                          <a:rPr lang="en-US" sz="3200" b="0" i="1" dirty="0" smtClean="0">
                            <a:solidFill>
                              <a:srgbClr val="000000"/>
                            </a:solidFill>
                            <a:latin typeface="Cambria Math" panose="02040503050406030204" pitchFamily="18" charset="0"/>
                          </a:rPr>
                          <m:t>𝑊</m:t>
                        </m:r>
                      </m:sub>
                    </m:sSub>
                    <m:r>
                      <a:rPr lang="en-US" sz="2800" b="0" i="1" dirty="0" smtClean="0">
                        <a:solidFill>
                          <a:srgbClr val="000000"/>
                        </a:solidFill>
                        <a:effectLst/>
                        <a:latin typeface="Cambria Math" panose="02040503050406030204" pitchFamily="18" charset="0"/>
                      </a:rPr>
                      <m:t> </m:t>
                    </m:r>
                    <m:r>
                      <a:rPr lang="en-US" sz="3200" i="1" dirty="0">
                        <a:solidFill>
                          <a:srgbClr val="000000"/>
                        </a:solidFill>
                        <a:latin typeface="Cambria Math" panose="02040503050406030204" pitchFamily="18" charset="0"/>
                      </a:rPr>
                      <m:t>(</m:t>
                    </m:r>
                    <m:r>
                      <a:rPr lang="en-US" sz="3200" b="0" i="1" dirty="0" smtClean="0">
                        <a:solidFill>
                          <a:srgbClr val="000000"/>
                        </a:solidFill>
                        <a:latin typeface="Cambria Math" panose="02040503050406030204" pitchFamily="18" charset="0"/>
                      </a:rPr>
                      <m:t>𝑤</m:t>
                    </m:r>
                    <m:r>
                      <a:rPr lang="en-US" sz="3200" i="1" dirty="0">
                        <a:solidFill>
                          <a:srgbClr val="000000"/>
                        </a:solidFill>
                        <a:latin typeface="Cambria Math" panose="02040503050406030204" pitchFamily="18" charset="0"/>
                      </a:rPr>
                      <m:t>) </m:t>
                    </m:r>
                  </m:oMath>
                </a14:m>
                <a:r>
                  <a:rPr lang="en-US" sz="3200" dirty="0">
                    <a:solidFill>
                      <a:srgbClr val="000000"/>
                    </a:solidFill>
                    <a:latin typeface="Times-Roman"/>
                  </a:rPr>
                  <a:t>of the random variable </a:t>
                </a:r>
                <a:r>
                  <a:rPr lang="en-US" sz="3200" i="1" dirty="0">
                    <a:solidFill>
                      <a:srgbClr val="000000"/>
                    </a:solidFill>
                    <a:latin typeface="Times-Italic"/>
                  </a:rPr>
                  <a:t>W</a:t>
                </a:r>
                <a:r>
                  <a:rPr lang="en-US" sz="3200" dirty="0"/>
                  <a:t> </a:t>
                </a:r>
                <a:br>
                  <a:rPr lang="en-US" sz="3200" dirty="0"/>
                </a:br>
                <a:endParaRPr lang="en-US" sz="3200" dirty="0"/>
              </a:p>
            </p:txBody>
          </p:sp>
        </mc:Choice>
        <mc:Fallback xmlns="">
          <p:sp>
            <p:nvSpPr>
              <p:cNvPr id="2" name="Rectangle 1">
                <a:extLst>
                  <a:ext uri="{FF2B5EF4-FFF2-40B4-BE49-F238E27FC236}">
                    <a16:creationId xmlns:a16="http://schemas.microsoft.com/office/drawing/2014/main" id="{AB0E754F-C5D9-4C5C-ADDA-A429DE996F8B}"/>
                  </a:ext>
                </a:extLst>
              </p:cNvPr>
              <p:cNvSpPr>
                <a:spLocks noRot="1" noChangeAspect="1" noMove="1" noResize="1" noEditPoints="1" noAdjustHandles="1" noChangeArrowheads="1" noChangeShapeType="1" noTextEdit="1"/>
              </p:cNvSpPr>
              <p:nvPr/>
            </p:nvSpPr>
            <p:spPr>
              <a:xfrm>
                <a:off x="3365339" y="770598"/>
                <a:ext cx="8493725" cy="1077218"/>
              </a:xfrm>
              <a:prstGeom prst="rect">
                <a:avLst/>
              </a:prstGeom>
              <a:blipFill>
                <a:blip r:embed="rId2"/>
                <a:stretch>
                  <a:fillRect l="-1795" t="-8475"/>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19D97DD2-F3C5-4667-97FD-29E817880473}"/>
              </a:ext>
            </a:extLst>
          </p:cNvPr>
          <p:cNvPicPr>
            <a:picLocks noChangeAspect="1"/>
          </p:cNvPicPr>
          <p:nvPr/>
        </p:nvPicPr>
        <p:blipFill>
          <a:blip r:embed="rId3"/>
          <a:stretch>
            <a:fillRect/>
          </a:stretch>
        </p:blipFill>
        <p:spPr>
          <a:xfrm>
            <a:off x="3936251" y="2125844"/>
            <a:ext cx="7711932" cy="2606312"/>
          </a:xfrm>
          <a:prstGeom prst="rect">
            <a:avLst/>
          </a:prstGeom>
        </p:spPr>
      </p:pic>
    </p:spTree>
    <p:extLst>
      <p:ext uri="{BB962C8B-B14F-4D97-AF65-F5344CB8AC3E}">
        <p14:creationId xmlns:p14="http://schemas.microsoft.com/office/powerpoint/2010/main" val="13814199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3234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060CB453-FCF3-4DE7-B090-7E61AEAC9A30}"/>
              </a:ext>
            </a:extLst>
          </p:cNvPr>
          <p:cNvSpPr/>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lnSpc>
                <a:spcPct val="90000"/>
              </a:lnSpc>
              <a:spcBef>
                <a:spcPct val="0"/>
              </a:spcBef>
              <a:spcAft>
                <a:spcPts val="600"/>
              </a:spcAft>
            </a:pPr>
            <a:r>
              <a:rPr lang="en-US" sz="3600" b="1" kern="1200" cap="none" spc="0" dirty="0">
                <a:ln w="0"/>
                <a:solidFill>
                  <a:srgbClr val="FFFF00"/>
                </a:solidFill>
                <a:effectLst>
                  <a:outerShdw blurRad="38100" dist="19050" dir="2700000" algn="tl" rotWithShape="0">
                    <a:schemeClr val="dk1">
                      <a:alpha val="40000"/>
                    </a:schemeClr>
                  </a:outerShdw>
                </a:effectLst>
                <a:latin typeface="Sansita" panose="03060502030602020506" pitchFamily="66" charset="0"/>
                <a:ea typeface="+mj-ea"/>
                <a:cs typeface="+mj-cs"/>
              </a:rPr>
              <a:t>Solution</a:t>
            </a:r>
          </a:p>
        </p:txBody>
      </p:sp>
      <p:pic>
        <p:nvPicPr>
          <p:cNvPr id="4" name="Picture 3">
            <a:extLst>
              <a:ext uri="{FF2B5EF4-FFF2-40B4-BE49-F238E27FC236}">
                <a16:creationId xmlns:a16="http://schemas.microsoft.com/office/drawing/2014/main" id="{6C018997-7884-460F-B228-289AB2B6B2BB}"/>
              </a:ext>
            </a:extLst>
          </p:cNvPr>
          <p:cNvPicPr>
            <a:picLocks noChangeAspect="1"/>
          </p:cNvPicPr>
          <p:nvPr/>
        </p:nvPicPr>
        <p:blipFill>
          <a:blip r:embed="rId2"/>
          <a:stretch>
            <a:fillRect/>
          </a:stretch>
        </p:blipFill>
        <p:spPr>
          <a:xfrm>
            <a:off x="3494301" y="2180492"/>
            <a:ext cx="8373912" cy="2187216"/>
          </a:xfrm>
          <a:prstGeom prst="rect">
            <a:avLst/>
          </a:prstGeom>
        </p:spPr>
      </p:pic>
    </p:spTree>
    <p:extLst>
      <p:ext uri="{BB962C8B-B14F-4D97-AF65-F5344CB8AC3E}">
        <p14:creationId xmlns:p14="http://schemas.microsoft.com/office/powerpoint/2010/main" val="20219294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2529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060CB453-FCF3-4DE7-B090-7E61AEAC9A30}"/>
              </a:ext>
            </a:extLst>
          </p:cNvPr>
          <p:cNvSpPr/>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lnSpc>
                <a:spcPct val="90000"/>
              </a:lnSpc>
              <a:spcBef>
                <a:spcPct val="0"/>
              </a:spcBef>
              <a:spcAft>
                <a:spcPts val="600"/>
              </a:spcAft>
            </a:pPr>
            <a:r>
              <a:rPr lang="en-US" sz="2400" b="1" dirty="0">
                <a:ln w="0"/>
                <a:solidFill>
                  <a:schemeClr val="bg1"/>
                </a:solidFill>
                <a:effectLst>
                  <a:outerShdw blurRad="38100" dist="19050" dir="2700000" algn="tl" rotWithShape="0">
                    <a:schemeClr val="dk1">
                      <a:alpha val="40000"/>
                    </a:schemeClr>
                  </a:outerShdw>
                </a:effectLst>
                <a:latin typeface="Sansita" panose="03060502030602020506" pitchFamily="66" charset="0"/>
                <a:ea typeface="+mj-ea"/>
                <a:cs typeface="+mj-cs"/>
              </a:rPr>
              <a:t>Problem - 4</a:t>
            </a:r>
          </a:p>
        </p:txBody>
      </p:sp>
      <p:sp>
        <p:nvSpPr>
          <p:cNvPr id="4" name="Rectangle 3">
            <a:extLst>
              <a:ext uri="{FF2B5EF4-FFF2-40B4-BE49-F238E27FC236}">
                <a16:creationId xmlns:a16="http://schemas.microsoft.com/office/drawing/2014/main" id="{1219BCF7-450B-4C48-8D96-6B7C8A709BCB}"/>
              </a:ext>
            </a:extLst>
          </p:cNvPr>
          <p:cNvSpPr/>
          <p:nvPr/>
        </p:nvSpPr>
        <p:spPr>
          <a:xfrm>
            <a:off x="3640963" y="916805"/>
            <a:ext cx="8372846" cy="3970318"/>
          </a:xfrm>
          <a:prstGeom prst="rect">
            <a:avLst/>
          </a:prstGeom>
        </p:spPr>
        <p:txBody>
          <a:bodyPr wrap="square">
            <a:spAutoFit/>
          </a:bodyPr>
          <a:lstStyle/>
          <a:p>
            <a:r>
              <a:rPr lang="en-US" sz="3600" dirty="0">
                <a:latin typeface="Sansita" panose="03060502030602020506" pitchFamily="66" charset="0"/>
              </a:rPr>
              <a:t>The peak temperature T , as measured in degrees Fahrenheit, on a July day in New Jersey is the Gaussian (85, 10) random variable.</a:t>
            </a:r>
          </a:p>
          <a:p>
            <a:endParaRPr lang="en-US" sz="3600" dirty="0">
              <a:latin typeface="Sansita" panose="03060502030602020506" pitchFamily="66" charset="0"/>
            </a:endParaRPr>
          </a:p>
          <a:p>
            <a:endParaRPr lang="en-US" sz="3600" dirty="0">
              <a:latin typeface="Sansita" panose="03060502030602020506" pitchFamily="66" charset="0"/>
            </a:endParaRPr>
          </a:p>
          <a:p>
            <a:r>
              <a:rPr lang="en-US" sz="3600" dirty="0">
                <a:latin typeface="Sansita" panose="03060502030602020506" pitchFamily="66" charset="0"/>
              </a:rPr>
              <a:t> </a:t>
            </a:r>
            <a:r>
              <a:rPr lang="en-US" sz="3200" dirty="0">
                <a:latin typeface="Sansita" panose="03060502030602020506" pitchFamily="66" charset="0"/>
              </a:rPr>
              <a:t>What is P[T &gt; 100], P[T &lt; 60], and P[70 ≤ T ≤ 100]?</a:t>
            </a:r>
            <a:endParaRPr lang="en-US" sz="3600" dirty="0">
              <a:latin typeface="Sansita" panose="03060502030602020506" pitchFamily="66" charset="0"/>
            </a:endParaRPr>
          </a:p>
        </p:txBody>
      </p:sp>
    </p:spTree>
    <p:extLst>
      <p:ext uri="{BB962C8B-B14F-4D97-AF65-F5344CB8AC3E}">
        <p14:creationId xmlns:p14="http://schemas.microsoft.com/office/powerpoint/2010/main" val="10774626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3234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060CB453-FCF3-4DE7-B090-7E61AEAC9A30}"/>
              </a:ext>
            </a:extLst>
          </p:cNvPr>
          <p:cNvSpPr/>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lnSpc>
                <a:spcPct val="90000"/>
              </a:lnSpc>
              <a:spcBef>
                <a:spcPct val="0"/>
              </a:spcBef>
              <a:spcAft>
                <a:spcPts val="600"/>
              </a:spcAft>
            </a:pPr>
            <a:r>
              <a:rPr lang="en-US" sz="3600" b="1" kern="1200" cap="none" spc="0" dirty="0">
                <a:ln w="0"/>
                <a:solidFill>
                  <a:srgbClr val="FFFF00"/>
                </a:solidFill>
                <a:effectLst>
                  <a:outerShdw blurRad="38100" dist="19050" dir="2700000" algn="tl" rotWithShape="0">
                    <a:schemeClr val="dk1">
                      <a:alpha val="40000"/>
                    </a:schemeClr>
                  </a:outerShdw>
                </a:effectLst>
                <a:latin typeface="Sansita" panose="03060502030602020506" pitchFamily="66" charset="0"/>
                <a:ea typeface="+mj-ea"/>
                <a:cs typeface="+mj-cs"/>
              </a:rPr>
              <a:t>Solution</a:t>
            </a:r>
          </a:p>
        </p:txBody>
      </p:sp>
      <p:pic>
        <p:nvPicPr>
          <p:cNvPr id="2" name="Picture 1">
            <a:extLst>
              <a:ext uri="{FF2B5EF4-FFF2-40B4-BE49-F238E27FC236}">
                <a16:creationId xmlns:a16="http://schemas.microsoft.com/office/drawing/2014/main" id="{676C6332-B107-43C0-8CC0-C2DAB0CFDBAF}"/>
              </a:ext>
            </a:extLst>
          </p:cNvPr>
          <p:cNvPicPr>
            <a:picLocks noChangeAspect="1"/>
          </p:cNvPicPr>
          <p:nvPr/>
        </p:nvPicPr>
        <p:blipFill>
          <a:blip r:embed="rId2"/>
          <a:stretch>
            <a:fillRect/>
          </a:stretch>
        </p:blipFill>
        <p:spPr>
          <a:xfrm>
            <a:off x="3653419" y="1828800"/>
            <a:ext cx="8250628" cy="2954838"/>
          </a:xfrm>
          <a:prstGeom prst="rect">
            <a:avLst/>
          </a:prstGeom>
        </p:spPr>
      </p:pic>
    </p:spTree>
    <p:extLst>
      <p:ext uri="{BB962C8B-B14F-4D97-AF65-F5344CB8AC3E}">
        <p14:creationId xmlns:p14="http://schemas.microsoft.com/office/powerpoint/2010/main" val="1344930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2529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060CB453-FCF3-4DE7-B090-7E61AEAC9A30}"/>
              </a:ext>
            </a:extLst>
          </p:cNvPr>
          <p:cNvSpPr/>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lnSpc>
                <a:spcPct val="90000"/>
              </a:lnSpc>
              <a:spcBef>
                <a:spcPct val="0"/>
              </a:spcBef>
              <a:spcAft>
                <a:spcPts val="600"/>
              </a:spcAft>
            </a:pPr>
            <a:r>
              <a:rPr lang="en-US" sz="2400" b="1" dirty="0">
                <a:ln w="0"/>
                <a:solidFill>
                  <a:schemeClr val="bg1"/>
                </a:solidFill>
                <a:effectLst>
                  <a:outerShdw blurRad="38100" dist="19050" dir="2700000" algn="tl" rotWithShape="0">
                    <a:schemeClr val="dk1">
                      <a:alpha val="40000"/>
                    </a:schemeClr>
                  </a:outerShdw>
                </a:effectLst>
                <a:latin typeface="Sansita" panose="03060502030602020506" pitchFamily="66" charset="0"/>
                <a:ea typeface="+mj-ea"/>
                <a:cs typeface="+mj-cs"/>
              </a:rPr>
              <a:t>Problem - 5</a:t>
            </a:r>
          </a:p>
        </p:txBody>
      </p:sp>
      <p:sp>
        <p:nvSpPr>
          <p:cNvPr id="4" name="Rectangle 3">
            <a:extLst>
              <a:ext uri="{FF2B5EF4-FFF2-40B4-BE49-F238E27FC236}">
                <a16:creationId xmlns:a16="http://schemas.microsoft.com/office/drawing/2014/main" id="{1219BCF7-450B-4C48-8D96-6B7C8A709BCB}"/>
              </a:ext>
            </a:extLst>
          </p:cNvPr>
          <p:cNvSpPr/>
          <p:nvPr/>
        </p:nvSpPr>
        <p:spPr>
          <a:xfrm>
            <a:off x="3024514" y="320037"/>
            <a:ext cx="8372846" cy="1754326"/>
          </a:xfrm>
          <a:prstGeom prst="rect">
            <a:avLst/>
          </a:prstGeom>
        </p:spPr>
        <p:txBody>
          <a:bodyPr wrap="square">
            <a:spAutoFit/>
          </a:bodyPr>
          <a:lstStyle/>
          <a:p>
            <a:r>
              <a:rPr lang="en-US" sz="3600" dirty="0">
                <a:latin typeface="Sansita" panose="03060502030602020506" pitchFamily="66" charset="0"/>
              </a:rPr>
              <a:t>The lifetime, in years, of some electronic component is a continuous random variable with the pdf</a:t>
            </a:r>
          </a:p>
        </p:txBody>
      </p:sp>
      <p:pic>
        <p:nvPicPr>
          <p:cNvPr id="2" name="Picture 1">
            <a:extLst>
              <a:ext uri="{FF2B5EF4-FFF2-40B4-BE49-F238E27FC236}">
                <a16:creationId xmlns:a16="http://schemas.microsoft.com/office/drawing/2014/main" id="{BB7F4343-175D-4D21-B8C7-B113A91FE06C}"/>
              </a:ext>
            </a:extLst>
          </p:cNvPr>
          <p:cNvPicPr>
            <a:picLocks noChangeAspect="1"/>
          </p:cNvPicPr>
          <p:nvPr/>
        </p:nvPicPr>
        <p:blipFill>
          <a:blip r:embed="rId2"/>
          <a:stretch>
            <a:fillRect/>
          </a:stretch>
        </p:blipFill>
        <p:spPr>
          <a:xfrm>
            <a:off x="4172444" y="2394400"/>
            <a:ext cx="6076987" cy="1754326"/>
          </a:xfrm>
          <a:prstGeom prst="rect">
            <a:avLst/>
          </a:prstGeom>
        </p:spPr>
      </p:pic>
      <p:sp>
        <p:nvSpPr>
          <p:cNvPr id="5" name="Rectangle 4">
            <a:extLst>
              <a:ext uri="{FF2B5EF4-FFF2-40B4-BE49-F238E27FC236}">
                <a16:creationId xmlns:a16="http://schemas.microsoft.com/office/drawing/2014/main" id="{80509DEB-2D1D-43E6-8415-5F8B384D4056}"/>
              </a:ext>
            </a:extLst>
          </p:cNvPr>
          <p:cNvSpPr/>
          <p:nvPr/>
        </p:nvSpPr>
        <p:spPr>
          <a:xfrm>
            <a:off x="2857862" y="4943656"/>
            <a:ext cx="9334138" cy="1754326"/>
          </a:xfrm>
          <a:prstGeom prst="rect">
            <a:avLst/>
          </a:prstGeom>
        </p:spPr>
        <p:txBody>
          <a:bodyPr wrap="square">
            <a:spAutoFit/>
          </a:bodyPr>
          <a:lstStyle/>
          <a:p>
            <a:r>
              <a:rPr lang="en-US" sz="3600" dirty="0">
                <a:solidFill>
                  <a:srgbClr val="FF0000"/>
                </a:solidFill>
                <a:latin typeface="Sansita" panose="03060502030602020506" pitchFamily="66" charset="0"/>
              </a:rPr>
              <a:t>Find k, F (x), and compute the probability for the lifetime to exceed 5 years. </a:t>
            </a:r>
            <a:br>
              <a:rPr lang="en-US" sz="3600" dirty="0">
                <a:solidFill>
                  <a:srgbClr val="FF0000"/>
                </a:solidFill>
                <a:latin typeface="Sansita" panose="03060502030602020506" pitchFamily="66" charset="0"/>
              </a:rPr>
            </a:br>
            <a:endParaRPr lang="en-US" sz="3600" dirty="0">
              <a:solidFill>
                <a:srgbClr val="FF0000"/>
              </a:solidFill>
              <a:latin typeface="Sansita" panose="03060502030602020506" pitchFamily="66" charset="0"/>
            </a:endParaRPr>
          </a:p>
        </p:txBody>
      </p:sp>
    </p:spTree>
    <p:extLst>
      <p:ext uri="{BB962C8B-B14F-4D97-AF65-F5344CB8AC3E}">
        <p14:creationId xmlns:p14="http://schemas.microsoft.com/office/powerpoint/2010/main" val="40771078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32D513E542BA34BA5395A8561D5E617" ma:contentTypeVersion="0" ma:contentTypeDescription="Create a new document." ma:contentTypeScope="" ma:versionID="04594d4dbfee50616683535ae2bf3312">
  <xsd:schema xmlns:xsd="http://www.w3.org/2001/XMLSchema" xmlns:xs="http://www.w3.org/2001/XMLSchema" xmlns:p="http://schemas.microsoft.com/office/2006/metadata/properties" targetNamespace="http://schemas.microsoft.com/office/2006/metadata/properties" ma:root="true" ma:fieldsID="d413257cd9829394d17656a545d5fa4e">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7BF81DF-8DA2-4B43-AA29-7538E07A7E9E}"/>
</file>

<file path=customXml/itemProps2.xml><?xml version="1.0" encoding="utf-8"?>
<ds:datastoreItem xmlns:ds="http://schemas.openxmlformats.org/officeDocument/2006/customXml" ds:itemID="{21D36A93-4A31-4C81-AA39-1DA7268F43DB}"/>
</file>

<file path=customXml/itemProps3.xml><?xml version="1.0" encoding="utf-8"?>
<ds:datastoreItem xmlns:ds="http://schemas.openxmlformats.org/officeDocument/2006/customXml" ds:itemID="{D81CC75C-4B98-444C-ABB4-306FC7B78A09}"/>
</file>

<file path=docProps/app.xml><?xml version="1.0" encoding="utf-8"?>
<Properties xmlns="http://schemas.openxmlformats.org/officeDocument/2006/extended-properties" xmlns:vt="http://schemas.openxmlformats.org/officeDocument/2006/docPropsVTypes">
  <TotalTime>108</TotalTime>
  <Words>422</Words>
  <Application>Microsoft Office PowerPoint</Application>
  <PresentationFormat>Widescreen</PresentationFormat>
  <Paragraphs>48</Paragraphs>
  <Slides>18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Arial</vt:lpstr>
      <vt:lpstr>Calibri</vt:lpstr>
      <vt:lpstr>Calibri Light</vt:lpstr>
      <vt:lpstr>Cambria Math</vt:lpstr>
      <vt:lpstr>Lora</vt:lpstr>
      <vt:lpstr>Sansita</vt:lpstr>
      <vt:lpstr>Times-Italic</vt:lpstr>
      <vt:lpstr>Times-Roman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azeem iqbal</dc:creator>
  <cp:lastModifiedBy>Azeem Iqbal</cp:lastModifiedBy>
  <cp:revision>10</cp:revision>
  <dcterms:created xsi:type="dcterms:W3CDTF">2019-11-18T15:51:48Z</dcterms:created>
  <dcterms:modified xsi:type="dcterms:W3CDTF">2021-11-18T07:44:58Z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0x010100532D513E542BA34BA5395A8561D5E617</vt:lpwstr>
  </property>
</Properties>
</file>