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12F47-426F-48C7-9734-FF7C20B80943}" v="3" dt="2020-06-09T01:56:34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19ee371" userId="S::2019ee371_student.uet.edu.pk#ext#@pern.onmicrosoft.com::cae99ab8-6204-4f4f-9c5c-2e7399fd6cfa" providerId="AD" clId="Web-{18E12F47-426F-48C7-9734-FF7C20B80943}"/>
    <pc:docChg chg="modSld">
      <pc:chgData name="2019ee371" userId="S::2019ee371_student.uet.edu.pk#ext#@pern.onmicrosoft.com::cae99ab8-6204-4f4f-9c5c-2e7399fd6cfa" providerId="AD" clId="Web-{18E12F47-426F-48C7-9734-FF7C20B80943}" dt="2020-06-09T01:56:34.953" v="2" actId="14100"/>
      <pc:docMkLst>
        <pc:docMk/>
      </pc:docMkLst>
      <pc:sldChg chg="modSp">
        <pc:chgData name="2019ee371" userId="S::2019ee371_student.uet.edu.pk#ext#@pern.onmicrosoft.com::cae99ab8-6204-4f4f-9c5c-2e7399fd6cfa" providerId="AD" clId="Web-{18E12F47-426F-48C7-9734-FF7C20B80943}" dt="2020-06-09T01:55:30.266" v="0" actId="14100"/>
        <pc:sldMkLst>
          <pc:docMk/>
          <pc:sldMk cId="2051357228" sldId="268"/>
        </pc:sldMkLst>
        <pc:picChg chg="mod">
          <ac:chgData name="2019ee371" userId="S::2019ee371_student.uet.edu.pk#ext#@pern.onmicrosoft.com::cae99ab8-6204-4f4f-9c5c-2e7399fd6cfa" providerId="AD" clId="Web-{18E12F47-426F-48C7-9734-FF7C20B80943}" dt="2020-06-09T01:55:30.266" v="0" actId="14100"/>
          <ac:picMkLst>
            <pc:docMk/>
            <pc:sldMk cId="2051357228" sldId="268"/>
            <ac:picMk id="11266" creationId="{00000000-0000-0000-0000-000000000000}"/>
          </ac:picMkLst>
        </pc:picChg>
      </pc:sldChg>
      <pc:sldChg chg="modSp">
        <pc:chgData name="2019ee371" userId="S::2019ee371_student.uet.edu.pk#ext#@pern.onmicrosoft.com::cae99ab8-6204-4f4f-9c5c-2e7399fd6cfa" providerId="AD" clId="Web-{18E12F47-426F-48C7-9734-FF7C20B80943}" dt="2020-06-09T01:56:34.953" v="2" actId="14100"/>
        <pc:sldMkLst>
          <pc:docMk/>
          <pc:sldMk cId="2123473500" sldId="269"/>
        </pc:sldMkLst>
        <pc:picChg chg="mod">
          <ac:chgData name="2019ee371" userId="S::2019ee371_student.uet.edu.pk#ext#@pern.onmicrosoft.com::cae99ab8-6204-4f4f-9c5c-2e7399fd6cfa" providerId="AD" clId="Web-{18E12F47-426F-48C7-9734-FF7C20B80943}" dt="2020-06-09T01:56:34.953" v="2" actId="14100"/>
          <ac:picMkLst>
            <pc:docMk/>
            <pc:sldMk cId="2123473500" sldId="269"/>
            <ac:picMk id="1229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8991600" cy="289975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20A80"/>
                </a:solidFill>
              </a:rPr>
              <a:t>COMMUNICATIONS SKILLS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0"/>
            <a:ext cx="8991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39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6- Empathy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90800"/>
            <a:ext cx="7772400" cy="3886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Using phrases as simple as “</a:t>
            </a:r>
            <a:r>
              <a:rPr lang="en-US" dirty="0">
                <a:solidFill>
                  <a:srgbClr val="FF0000"/>
                </a:solidFill>
              </a:rPr>
              <a:t>I understand where you are coming from</a:t>
            </a:r>
            <a:r>
              <a:rPr lang="en-US" dirty="0"/>
              <a:t>” demonstrate that you have been listening to the other person and respect their opinions.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IMPORTANT</a:t>
            </a:r>
            <a:r>
              <a:rPr lang="en-US" dirty="0"/>
              <a:t>: Even when you </a:t>
            </a:r>
            <a:r>
              <a:rPr lang="en-US" b="1" dirty="0">
                <a:solidFill>
                  <a:srgbClr val="7030A0"/>
                </a:solidFill>
              </a:rPr>
              <a:t>DISAGREE</a:t>
            </a:r>
            <a:r>
              <a:rPr lang="en-US" dirty="0"/>
              <a:t> </a:t>
            </a:r>
            <a:r>
              <a:rPr lang="en-US"/>
              <a:t>with an </a:t>
            </a:r>
            <a:r>
              <a:rPr lang="en-US" dirty="0"/>
              <a:t>employer, coworker or an employee, it is important for you to </a:t>
            </a:r>
            <a:r>
              <a:rPr lang="en-US" b="1" dirty="0"/>
              <a:t>understand and respect </a:t>
            </a:r>
            <a:r>
              <a:rPr lang="en-US" dirty="0"/>
              <a:t>their point of view.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"/>
            <a:ext cx="3505200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44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7- Open-mindedness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09800"/>
            <a:ext cx="77724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good communicator should enter into any conversation with a  </a:t>
            </a:r>
            <a:r>
              <a:rPr lang="en-US" b="1" dirty="0"/>
              <a:t>flexible</a:t>
            </a:r>
            <a:r>
              <a:rPr lang="en-US" dirty="0"/>
              <a:t>, open mind.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 open to listening and understanding the </a:t>
            </a:r>
            <a:r>
              <a:rPr lang="en-US" b="1" dirty="0"/>
              <a:t>other person’s point of view</a:t>
            </a:r>
            <a:r>
              <a:rPr lang="en-US" dirty="0"/>
              <a:t>, rather than simply getting your message across.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By being </a:t>
            </a:r>
            <a:r>
              <a:rPr lang="en-US" b="1" dirty="0"/>
              <a:t>willing to enter into a dialogue</a:t>
            </a:r>
            <a:r>
              <a:rPr lang="en-US" dirty="0"/>
              <a:t>, even with people with whom you disagree, you will be able to have more </a:t>
            </a:r>
            <a:r>
              <a:rPr lang="en-US" b="1" dirty="0">
                <a:solidFill>
                  <a:srgbClr val="7030A0"/>
                </a:solidFill>
              </a:rPr>
              <a:t>honest, productive </a:t>
            </a:r>
            <a:r>
              <a:rPr lang="en-US" dirty="0"/>
              <a:t>conversations.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11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8- Respect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People will be more open to communicating with you if you convey respect for them and their ideas.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Simple actions like </a:t>
            </a:r>
            <a:r>
              <a:rPr lang="en-US" sz="2400" b="1" dirty="0"/>
              <a:t>using a person's name</a:t>
            </a:r>
            <a:r>
              <a:rPr lang="en-US" sz="2400" dirty="0"/>
              <a:t>, </a:t>
            </a:r>
            <a:r>
              <a:rPr lang="en-US" sz="2400" b="1" dirty="0"/>
              <a:t>making eye contact</a:t>
            </a:r>
            <a:r>
              <a:rPr lang="en-US" sz="2400" dirty="0"/>
              <a:t>, and </a:t>
            </a:r>
            <a:r>
              <a:rPr lang="en-US" sz="2400" b="1" dirty="0"/>
              <a:t>actively listening</a:t>
            </a:r>
            <a:r>
              <a:rPr lang="en-US" sz="2400" dirty="0"/>
              <a:t> when a person speaks make the person feel appreciated.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On the phone, avoid </a:t>
            </a:r>
            <a:r>
              <a:rPr lang="en-US" sz="2400" b="1" dirty="0"/>
              <a:t>distractions</a:t>
            </a:r>
            <a:r>
              <a:rPr lang="en-US" sz="2400" dirty="0"/>
              <a:t> and stay </a:t>
            </a:r>
            <a:r>
              <a:rPr lang="en-US" sz="2400" b="1" dirty="0"/>
              <a:t>focused</a:t>
            </a:r>
            <a:r>
              <a:rPr lang="en-US" sz="2400" dirty="0"/>
              <a:t> on the conversation.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Convey respect through Email by </a:t>
            </a:r>
            <a:r>
              <a:rPr lang="en-US" sz="2400" b="1" dirty="0"/>
              <a:t>taking the time to edit your message</a:t>
            </a:r>
            <a:r>
              <a:rPr lang="en-US" sz="2400" dirty="0"/>
              <a:t>. If you send a sloppily written, confusing email, the recipient will think that you do not respect his/her enough to think through you communication.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58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84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9-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Being able to appropriately give and receive feedback is an important communication skill.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Managers and supervisors should continuously look for ways to provide employees with </a:t>
            </a:r>
            <a:r>
              <a:rPr lang="en-US" b="1" dirty="0"/>
              <a:t>constructive feedback</a:t>
            </a:r>
            <a:r>
              <a:rPr lang="en-US" dirty="0"/>
              <a:t>, be it through email, phone calls, or weekly status updates.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GIVING FEEDBACK </a:t>
            </a:r>
            <a:r>
              <a:rPr lang="en-US" dirty="0"/>
              <a:t>involves giving praise as well-something as simple as saying “</a:t>
            </a:r>
            <a:r>
              <a:rPr lang="en-US" dirty="0">
                <a:solidFill>
                  <a:srgbClr val="FF0000"/>
                </a:solidFill>
              </a:rPr>
              <a:t>good job</a:t>
            </a:r>
            <a:r>
              <a:rPr lang="en-US" dirty="0"/>
              <a:t>” or “</a:t>
            </a:r>
            <a:r>
              <a:rPr lang="en-US" dirty="0">
                <a:solidFill>
                  <a:srgbClr val="FF0000"/>
                </a:solidFill>
              </a:rPr>
              <a:t>thanks for taking care of that</a:t>
            </a:r>
            <a:r>
              <a:rPr lang="en-US" dirty="0"/>
              <a:t>” to an employee can greatly increase motivation.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RECEIVING FEEDBACK </a:t>
            </a:r>
            <a:r>
              <a:rPr lang="en-US" dirty="0"/>
              <a:t>involves careful listening, ask clarifying questions and making efforts to implement the feedback.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284838" cy="98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35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10- Picking The Right 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45720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An important communication skill is to simply </a:t>
            </a:r>
            <a:r>
              <a:rPr lang="en-US" b="1" dirty="0"/>
              <a:t>know what form of communication to use</a:t>
            </a:r>
            <a:r>
              <a:rPr lang="en-US" dirty="0"/>
              <a:t>. e.g. some serious conversations (layoffs, resignations, changes in salary, etc.) are almost best done in person.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should also think about the person with whom you wish to speak, if they are a very busy person (such as your boss) you might want to convey your message through email.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People will appreciate your </a:t>
            </a:r>
            <a:r>
              <a:rPr lang="en-US" dirty="0">
                <a:solidFill>
                  <a:srgbClr val="7030A0"/>
                </a:solidFill>
              </a:rPr>
              <a:t>thoughtful means </a:t>
            </a:r>
            <a:r>
              <a:rPr lang="en-US" dirty="0"/>
              <a:t>of communication and will be more likely to </a:t>
            </a:r>
            <a:r>
              <a:rPr lang="en-US" dirty="0">
                <a:solidFill>
                  <a:srgbClr val="7030A0"/>
                </a:solidFill>
              </a:rPr>
              <a:t>respond positively </a:t>
            </a:r>
            <a:r>
              <a:rPr lang="en-US" dirty="0"/>
              <a:t>to you.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28600"/>
            <a:ext cx="1667906" cy="139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47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Good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cs typeface="Calibri" panose="020F0502020204030204" pitchFamily="34" charset="0"/>
              </a:rPr>
              <a:t>The </a:t>
            </a:r>
            <a:r>
              <a:rPr lang="en-US" sz="2800" b="1" dirty="0">
                <a:cs typeface="Calibri" panose="020F0502020204030204" pitchFamily="34" charset="0"/>
              </a:rPr>
              <a:t>ability to communicate effectively </a:t>
            </a:r>
            <a:r>
              <a:rPr lang="en-US" sz="2800" dirty="0">
                <a:cs typeface="Calibri" panose="020F0502020204030204" pitchFamily="34" charset="0"/>
              </a:rPr>
              <a:t>with superiors, colleagues and staff is essential.</a:t>
            </a:r>
          </a:p>
          <a:p>
            <a:pPr algn="just"/>
            <a:endParaRPr lang="en-US" sz="2800" dirty="0">
              <a:cs typeface="Calibri" panose="020F0502020204030204" pitchFamily="34" charset="0"/>
            </a:endParaRPr>
          </a:p>
          <a:p>
            <a:pPr algn="just"/>
            <a:r>
              <a:rPr lang="en-US" sz="2800" dirty="0">
                <a:cs typeface="Calibri" panose="020F0502020204030204" pitchFamily="34" charset="0"/>
              </a:rPr>
              <a:t>Workers in the </a:t>
            </a:r>
            <a:r>
              <a:rPr lang="en-US" sz="2800" b="1" dirty="0">
                <a:cs typeface="Calibri" panose="020F0502020204030204" pitchFamily="34" charset="0"/>
              </a:rPr>
              <a:t>digital age </a:t>
            </a:r>
            <a:r>
              <a:rPr lang="en-US" sz="2800" dirty="0">
                <a:cs typeface="Calibri" panose="020F0502020204030204" pitchFamily="34" charset="0"/>
              </a:rPr>
              <a:t>must know how to effectively convey and receive messages in person as well as via phone, email and social media.</a:t>
            </a:r>
          </a:p>
          <a:p>
            <a:pPr algn="just"/>
            <a:endParaRPr lang="en-US" sz="2800" dirty="0">
              <a:cs typeface="Calibri" panose="020F0502020204030204" pitchFamily="34" charset="0"/>
            </a:endParaRPr>
          </a:p>
          <a:p>
            <a:pPr algn="just"/>
            <a:r>
              <a:rPr lang="en-US" sz="2800" dirty="0">
                <a:cs typeface="Calibri" panose="020F0502020204030204" pitchFamily="34" charset="0"/>
              </a:rPr>
              <a:t>Good communication skills will help you get </a:t>
            </a:r>
            <a:r>
              <a:rPr lang="en-US" sz="2800" b="1" dirty="0">
                <a:cs typeface="Calibri" panose="020F0502020204030204" pitchFamily="34" charset="0"/>
              </a:rPr>
              <a:t>hired</a:t>
            </a:r>
            <a:r>
              <a:rPr lang="en-US" sz="2800" dirty="0">
                <a:cs typeface="Calibri" panose="020F0502020204030204" pitchFamily="34" charset="0"/>
              </a:rPr>
              <a:t>, </a:t>
            </a:r>
            <a:r>
              <a:rPr lang="en-US" sz="2800" b="1" dirty="0">
                <a:cs typeface="Calibri" panose="020F0502020204030204" pitchFamily="34" charset="0"/>
              </a:rPr>
              <a:t>land promotions </a:t>
            </a:r>
            <a:r>
              <a:rPr lang="en-US" sz="2800" dirty="0">
                <a:cs typeface="Calibri" panose="020F0502020204030204" pitchFamily="34" charset="0"/>
              </a:rPr>
              <a:t>and be a </a:t>
            </a:r>
            <a:r>
              <a:rPr lang="en-US" sz="2800" b="1" dirty="0">
                <a:solidFill>
                  <a:srgbClr val="7030A0"/>
                </a:solidFill>
                <a:cs typeface="Calibri" panose="020F0502020204030204" pitchFamily="34" charset="0"/>
              </a:rPr>
              <a:t>SUCCESS</a:t>
            </a:r>
            <a:r>
              <a:rPr lang="en-US" sz="2800" dirty="0">
                <a:cs typeface="Calibri" panose="020F0502020204030204" pitchFamily="34" charset="0"/>
              </a:rPr>
              <a:t> throughout your career.</a:t>
            </a:r>
          </a:p>
        </p:txBody>
      </p:sp>
    </p:spTree>
    <p:extLst>
      <p:ext uri="{BB962C8B-B14F-4D97-AF65-F5344CB8AC3E}">
        <p14:creationId xmlns:p14="http://schemas.microsoft.com/office/powerpoint/2010/main" val="70501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28956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Top 10 Communication Skills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55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6096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Want to stand out from the competition?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These are the top 10 communication skills that recruiters and the hiring managers want to see on your resume and cover letter.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Highlight these skills and demonstrate them during job interviews, and you will make a </a:t>
            </a:r>
            <a:r>
              <a:rPr lang="en-US" sz="2800" b="1" dirty="0"/>
              <a:t>solid first impression</a:t>
            </a:r>
            <a:r>
              <a:rPr lang="en-US" sz="2800" dirty="0"/>
              <a:t>.</a:t>
            </a:r>
            <a:endParaRPr lang="en-US" sz="2800" b="1" dirty="0"/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CONTINUE</a:t>
            </a:r>
            <a:r>
              <a:rPr lang="en-US" sz="2800" dirty="0"/>
              <a:t> to develop these skills once you’re hired, and you will impress your boss, teammates and clients.</a:t>
            </a:r>
          </a:p>
        </p:txBody>
      </p:sp>
    </p:spTree>
    <p:extLst>
      <p:ext uri="{BB962C8B-B14F-4D97-AF65-F5344CB8AC3E}">
        <p14:creationId xmlns:p14="http://schemas.microsoft.com/office/powerpoint/2010/main" val="29214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1- Listening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10591"/>
            <a:ext cx="7772400" cy="5018808"/>
          </a:xfrm>
        </p:spPr>
        <p:txBody>
          <a:bodyPr>
            <a:normAutofit/>
          </a:bodyPr>
          <a:lstStyle/>
          <a:p>
            <a:r>
              <a:rPr lang="en-US" dirty="0"/>
              <a:t>Being a good listener is one of the best ways to be a good communicator.</a:t>
            </a:r>
          </a:p>
          <a:p>
            <a:r>
              <a:rPr lang="en-US" dirty="0"/>
              <a:t>No one likes to communicate with someone who only cares about putting in his/her words and does not take the time to listen to the other person.</a:t>
            </a:r>
          </a:p>
          <a:p>
            <a:r>
              <a:rPr lang="en-US" dirty="0"/>
              <a:t>If you’re not a good listener, its going to be hard to comprehend what you’re being asked to do.</a:t>
            </a:r>
          </a:p>
          <a:p>
            <a:r>
              <a:rPr lang="en-US" sz="20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TAKE THE TIME TO PRACTICE ACTIVE LISTENING.</a:t>
            </a:r>
            <a:endParaRPr lang="en-US" sz="28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Times New Roman" panose="02020603050405020304" pitchFamily="18" charset="0"/>
              </a:rPr>
              <a:t>Paying close attention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Times New Roman" panose="02020603050405020304" pitchFamily="18" charset="0"/>
              </a:rPr>
              <a:t>Ask clarifying questions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cs typeface="Times New Roman" panose="02020603050405020304" pitchFamily="18" charset="0"/>
              </a:rPr>
              <a:t>Rephrasing 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0403"/>
            <a:ext cx="3429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42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2- Non-Verbal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Your </a:t>
            </a:r>
            <a:r>
              <a:rPr lang="en-US" b="1" dirty="0"/>
              <a:t>body language, eye contact, hand gestures and tone of voice</a:t>
            </a:r>
            <a:r>
              <a:rPr lang="en-US" dirty="0"/>
              <a:t> all color the message you’re trying to convey.</a:t>
            </a:r>
          </a:p>
          <a:p>
            <a:pPr algn="just"/>
            <a:r>
              <a:rPr lang="en-US" dirty="0"/>
              <a:t>A relaxed, </a:t>
            </a:r>
            <a:r>
              <a:rPr lang="en-US" b="1" dirty="0"/>
              <a:t>open stance </a:t>
            </a:r>
            <a:r>
              <a:rPr lang="en-US" dirty="0"/>
              <a:t>(arms open, legs relaxed),and a </a:t>
            </a:r>
            <a:r>
              <a:rPr lang="en-US" b="1" dirty="0"/>
              <a:t>friendly tone </a:t>
            </a:r>
            <a:r>
              <a:rPr lang="en-US" dirty="0"/>
              <a:t>will make you appear approachable and will encourage others to speak openly with you.</a:t>
            </a:r>
          </a:p>
          <a:p>
            <a:pPr algn="just"/>
            <a:r>
              <a:rPr lang="en-US" b="1" dirty="0"/>
              <a:t>Eye contact </a:t>
            </a:r>
            <a:r>
              <a:rPr lang="en-US" dirty="0"/>
              <a:t>is also important; you want to look the person in the eye to demonstrate that you’re </a:t>
            </a:r>
            <a:r>
              <a:rPr lang="en-US" b="1" dirty="0"/>
              <a:t>focused</a:t>
            </a:r>
            <a:r>
              <a:rPr lang="en-US" dirty="0"/>
              <a:t> on the person and the conversation. ( be sure not to stare)</a:t>
            </a:r>
          </a:p>
          <a:p>
            <a:pPr algn="just"/>
            <a:r>
              <a:rPr lang="en-US" dirty="0"/>
              <a:t>Pay attention to </a:t>
            </a:r>
            <a:r>
              <a:rPr lang="en-US" b="1" dirty="0"/>
              <a:t>people’s non verbal signals</a:t>
            </a:r>
            <a:r>
              <a:rPr lang="en-US" dirty="0"/>
              <a:t>. e.g., if a person is not looking in the eye, he or she might be uncomfortable or hiding the truth.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1981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59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3-Clarity and Concision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Good verbal communication means </a:t>
            </a:r>
            <a:r>
              <a:rPr lang="en-US" b="1" dirty="0"/>
              <a:t>saying just enough</a:t>
            </a:r>
            <a:r>
              <a:rPr lang="en-US" dirty="0"/>
              <a:t>-don’t talk too much or too little.</a:t>
            </a:r>
          </a:p>
          <a:p>
            <a:endParaRPr lang="en-US" dirty="0"/>
          </a:p>
          <a:p>
            <a:r>
              <a:rPr lang="en-US" dirty="0"/>
              <a:t>Try to convey your message in as </a:t>
            </a:r>
            <a:r>
              <a:rPr lang="en-US" b="1" dirty="0"/>
              <a:t>few wor</a:t>
            </a:r>
            <a:r>
              <a:rPr lang="en-US" dirty="0"/>
              <a:t>ds as possible.</a:t>
            </a:r>
          </a:p>
          <a:p>
            <a:endParaRPr lang="en-US" dirty="0"/>
          </a:p>
          <a:p>
            <a:r>
              <a:rPr lang="en-US" dirty="0"/>
              <a:t>Say what you want </a:t>
            </a:r>
            <a:r>
              <a:rPr lang="en-US" b="1" dirty="0"/>
              <a:t>clearly and directly</a:t>
            </a:r>
            <a:r>
              <a:rPr lang="en-US" dirty="0"/>
              <a:t>, whether you’re speaking to someone in person, on the phone, or via Email.</a:t>
            </a:r>
          </a:p>
          <a:p>
            <a:endParaRPr lang="en-US" dirty="0"/>
          </a:p>
          <a:p>
            <a:r>
              <a:rPr lang="en-US" dirty="0"/>
              <a:t>If you </a:t>
            </a:r>
            <a:r>
              <a:rPr lang="en-US" b="1" dirty="0"/>
              <a:t>RAMBLE </a:t>
            </a:r>
            <a:r>
              <a:rPr lang="en-US" dirty="0"/>
              <a:t>on, your listener will either tune you out or will be unsure of exactly what you want.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4458"/>
            <a:ext cx="2590800" cy="175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87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4-Friendliness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Through a </a:t>
            </a:r>
            <a:r>
              <a:rPr lang="en-US" b="1" dirty="0"/>
              <a:t>friendly tone</a:t>
            </a:r>
            <a:r>
              <a:rPr lang="en-US" dirty="0"/>
              <a:t>, </a:t>
            </a:r>
            <a:r>
              <a:rPr lang="en-US" b="1" dirty="0"/>
              <a:t>a personal question</a:t>
            </a:r>
            <a:r>
              <a:rPr lang="en-US" dirty="0"/>
              <a:t>, or simply </a:t>
            </a:r>
            <a:r>
              <a:rPr lang="en-US" b="1" dirty="0"/>
              <a:t>a smile</a:t>
            </a:r>
            <a:r>
              <a:rPr lang="en-US" dirty="0"/>
              <a:t>, you will encourage your coworkers to engage in open and honest communication with you.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Its important to be </a:t>
            </a:r>
            <a:r>
              <a:rPr lang="en-US" b="1" dirty="0"/>
              <a:t>nice and polite </a:t>
            </a:r>
            <a:r>
              <a:rPr lang="en-US" dirty="0"/>
              <a:t>in all your workplace communications. i.e. face-to-face and written.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you can, </a:t>
            </a:r>
            <a:r>
              <a:rPr lang="en-US" b="1" dirty="0"/>
              <a:t>personalize your emails </a:t>
            </a:r>
            <a:r>
              <a:rPr lang="en-US" dirty="0"/>
              <a:t>to coworkers/or employees- a quick “</a:t>
            </a:r>
            <a:r>
              <a:rPr lang="en-US" b="1" dirty="0">
                <a:solidFill>
                  <a:srgbClr val="FF0000"/>
                </a:solidFill>
              </a:rPr>
              <a:t>I hope you all had a good weekend</a:t>
            </a:r>
            <a:r>
              <a:rPr lang="en-US" dirty="0"/>
              <a:t>” at the start of an email can personalize a message and make the recipient feel more appreciated.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4422"/>
            <a:ext cx="3276600" cy="135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27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5-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Confidence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important to be confident in your interactions with others.</a:t>
            </a:r>
          </a:p>
          <a:p>
            <a:endParaRPr lang="en-US" dirty="0"/>
          </a:p>
          <a:p>
            <a:r>
              <a:rPr lang="en-US" dirty="0"/>
              <a:t>Confidence shows your coworkers that </a:t>
            </a:r>
            <a:r>
              <a:rPr lang="en-US" b="1" dirty="0"/>
              <a:t>you believe in what you’re saying </a:t>
            </a:r>
            <a:r>
              <a:rPr lang="en-US" dirty="0"/>
              <a:t>and will follow through.</a:t>
            </a:r>
          </a:p>
          <a:p>
            <a:endParaRPr lang="en-US" dirty="0"/>
          </a:p>
          <a:p>
            <a:r>
              <a:rPr lang="en-US" dirty="0"/>
              <a:t>Exuding confidence can be as simple as making </a:t>
            </a:r>
            <a:r>
              <a:rPr lang="en-US" b="1" dirty="0"/>
              <a:t>eye contact </a:t>
            </a:r>
            <a:r>
              <a:rPr lang="en-US" dirty="0"/>
              <a:t>or using a </a:t>
            </a:r>
            <a:r>
              <a:rPr lang="en-US" b="1" dirty="0"/>
              <a:t>firm but friendly tone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AVOID</a:t>
            </a:r>
            <a:r>
              <a:rPr lang="en-US" dirty="0"/>
              <a:t> making statements sound like questions. Of course, be careful not to sound arrogant or aggressive.</a:t>
            </a:r>
          </a:p>
          <a:p>
            <a:endParaRPr lang="en-US" dirty="0"/>
          </a:p>
          <a:p>
            <a:r>
              <a:rPr lang="en-US" dirty="0"/>
              <a:t>Be </a:t>
            </a:r>
            <a:r>
              <a:rPr lang="en-US" b="1" dirty="0"/>
              <a:t>SURE</a:t>
            </a:r>
            <a:r>
              <a:rPr lang="en-US" dirty="0"/>
              <a:t> that you are always listening to others.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35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270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E62B0FF27A049AF7DCC45D50211D2" ma:contentTypeVersion="2" ma:contentTypeDescription="Create a new document." ma:contentTypeScope="" ma:versionID="28241c7ac601d1b01f16d00a8cf9bf10">
  <xsd:schema xmlns:xsd="http://www.w3.org/2001/XMLSchema" xmlns:xs="http://www.w3.org/2001/XMLSchema" xmlns:p="http://schemas.microsoft.com/office/2006/metadata/properties" xmlns:ns2="591cb193-2112-473e-86d5-07b38ee5dde5" targetNamespace="http://schemas.microsoft.com/office/2006/metadata/properties" ma:root="true" ma:fieldsID="a55eae449cd02de5e5c136be2b288cd1" ns2:_="">
    <xsd:import namespace="591cb193-2112-473e-86d5-07b38ee5d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cb193-2112-473e-86d5-07b38ee5dd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9ECEC0-065F-4848-8F92-F536933C8B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EC2861-3A9D-4CBB-8F7F-DB10C622C1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1cb193-2112-473e-86d5-07b38ee5d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74B8F0-0D76-4AE7-BFC7-06DD58524C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</TotalTime>
  <Words>1000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COMMUNICATIONS SKILLS</vt:lpstr>
      <vt:lpstr>Good Communication</vt:lpstr>
      <vt:lpstr>Top 10 Communication Skills</vt:lpstr>
      <vt:lpstr>PowerPoint Presentation</vt:lpstr>
      <vt:lpstr>1- Listening </vt:lpstr>
      <vt:lpstr>2- Non-Verbal Communication</vt:lpstr>
      <vt:lpstr>3-Clarity and Concision</vt:lpstr>
      <vt:lpstr>4-Friendliness </vt:lpstr>
      <vt:lpstr>5- Confidence</vt:lpstr>
      <vt:lpstr>6- Empathy</vt:lpstr>
      <vt:lpstr>7- Open-mindedness</vt:lpstr>
      <vt:lpstr>8- Respect </vt:lpstr>
      <vt:lpstr>9- Feedback</vt:lpstr>
      <vt:lpstr>10- Picking The Right Medium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skills</dc:title>
  <dc:creator>Kamran</dc:creator>
  <cp:lastModifiedBy>Kamran Shaheen</cp:lastModifiedBy>
  <cp:revision>60</cp:revision>
  <dcterms:created xsi:type="dcterms:W3CDTF">2006-08-16T00:00:00Z</dcterms:created>
  <dcterms:modified xsi:type="dcterms:W3CDTF">2020-06-09T01:56:38Z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0x010100C63E62B0FF27A049AF7DCC45D50211D2</vt:lpwstr>
  </property>
</Properties>
</file>