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2783D1-17C7-48D6-A271-081FAEF1F7AD}" v="6" dt="2020-08-26T05:47:02.8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019ee359" userId="S::2019ee359_student.uet.edu.pk#ext#@pern.onmicrosoft.com::9826b8bc-0f19-42f3-9534-bf96c265444e" providerId="AD" clId="Web-{FD2783D1-17C7-48D6-A271-081FAEF1F7AD}"/>
    <pc:docChg chg="modSld">
      <pc:chgData name="2019ee359" userId="S::2019ee359_student.uet.edu.pk#ext#@pern.onmicrosoft.com::9826b8bc-0f19-42f3-9534-bf96c265444e" providerId="AD" clId="Web-{FD2783D1-17C7-48D6-A271-081FAEF1F7AD}" dt="2020-08-26T05:47:02.765" v="4" actId="20577"/>
      <pc:docMkLst>
        <pc:docMk/>
      </pc:docMkLst>
      <pc:sldChg chg="modSp">
        <pc:chgData name="2019ee359" userId="S::2019ee359_student.uet.edu.pk#ext#@pern.onmicrosoft.com::9826b8bc-0f19-42f3-9534-bf96c265444e" providerId="AD" clId="Web-{FD2783D1-17C7-48D6-A271-081FAEF1F7AD}" dt="2020-08-26T05:47:02.249" v="2" actId="20577"/>
        <pc:sldMkLst>
          <pc:docMk/>
          <pc:sldMk cId="3046070911" sldId="269"/>
        </pc:sldMkLst>
        <pc:spChg chg="mod">
          <ac:chgData name="2019ee359" userId="S::2019ee359_student.uet.edu.pk#ext#@pern.onmicrosoft.com::9826b8bc-0f19-42f3-9534-bf96c265444e" providerId="AD" clId="Web-{FD2783D1-17C7-48D6-A271-081FAEF1F7AD}" dt="2020-08-26T05:47:02.249" v="2" actId="20577"/>
          <ac:spMkLst>
            <pc:docMk/>
            <pc:sldMk cId="3046070911" sldId="269"/>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8/25/2020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8/25/2020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8/25/2020</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GROUP DISCUSSION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4026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1905000"/>
            <a:ext cx="8153400" cy="4221163"/>
          </a:xfrm>
        </p:spPr>
        <p:txBody>
          <a:bodyPr>
            <a:normAutofit/>
          </a:bodyPr>
          <a:lstStyle/>
          <a:p>
            <a:pPr marL="0" indent="0">
              <a:buNone/>
            </a:pPr>
            <a:r>
              <a:rPr lang="en-US" b="1" dirty="0">
                <a:solidFill>
                  <a:schemeClr val="tx1"/>
                </a:solidFill>
              </a:rPr>
              <a:t>TALK SENSE</a:t>
            </a:r>
          </a:p>
          <a:p>
            <a:pPr marL="0" indent="0">
              <a:buNone/>
            </a:pPr>
            <a:endParaRPr lang="en-US" b="1" dirty="0">
              <a:solidFill>
                <a:schemeClr val="tx1"/>
              </a:solidFill>
            </a:endParaRPr>
          </a:p>
          <a:p>
            <a:pPr marL="0" indent="0" algn="just">
              <a:buNone/>
            </a:pPr>
            <a:r>
              <a:rPr lang="en-US" sz="2000" dirty="0">
                <a:solidFill>
                  <a:schemeClr val="tx1"/>
                </a:solidFill>
              </a:rPr>
              <a:t>Speak only when you have understood the topic. Some people have the tendency to, speak for the sake of it, for they think that this will help them dominate the discussion and shut the others up. But, this doesn’t work. when you start speaking, </a:t>
            </a:r>
            <a:r>
              <a:rPr lang="en-US" sz="2000" dirty="0">
                <a:solidFill>
                  <a:srgbClr val="FF0000"/>
                </a:solidFill>
              </a:rPr>
              <a:t>make it count</a:t>
            </a:r>
            <a:r>
              <a:rPr lang="en-US" sz="2000" dirty="0">
                <a:solidFill>
                  <a:schemeClr val="tx1"/>
                </a:solidFill>
              </a:rPr>
              <a:t>. Make sure that your arguments are sensible, and relevant to the theme of discussion.</a:t>
            </a:r>
          </a:p>
          <a:p>
            <a:pPr marL="0" indent="0" algn="just">
              <a:buNone/>
            </a:pPr>
            <a:endParaRPr lang="en-US" sz="2000" dirty="0">
              <a:solidFill>
                <a:schemeClr val="tx1"/>
              </a:solidFill>
            </a:endParaRPr>
          </a:p>
          <a:p>
            <a:pPr marL="0" indent="0" algn="just">
              <a:buNone/>
            </a:pPr>
            <a:r>
              <a:rPr lang="en-US" sz="2000" dirty="0">
                <a:solidFill>
                  <a:schemeClr val="tx1"/>
                </a:solidFill>
              </a:rPr>
              <a:t>Do not say anything that is factually incorrect, for others will be quick to jump on you. It will be impossible for you to reclaim your position after it.</a:t>
            </a:r>
          </a:p>
        </p:txBody>
      </p:sp>
    </p:spTree>
    <p:extLst>
      <p:ext uri="{BB962C8B-B14F-4D97-AF65-F5344CB8AC3E}">
        <p14:creationId xmlns:p14="http://schemas.microsoft.com/office/powerpoint/2010/main" val="2346081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981200"/>
            <a:ext cx="8229600" cy="4144963"/>
          </a:xfrm>
        </p:spPr>
        <p:txBody>
          <a:bodyPr/>
          <a:lstStyle/>
          <a:p>
            <a:pPr marL="0" indent="0">
              <a:buNone/>
            </a:pPr>
            <a:r>
              <a:rPr lang="en-US" b="1" dirty="0">
                <a:solidFill>
                  <a:schemeClr val="tx1"/>
                </a:solidFill>
              </a:rPr>
              <a:t>SPEAK CONFIDENTLY</a:t>
            </a:r>
          </a:p>
          <a:p>
            <a:pPr marL="0" indent="0">
              <a:buNone/>
            </a:pPr>
            <a:endParaRPr lang="en-US" b="1" dirty="0">
              <a:solidFill>
                <a:schemeClr val="tx1"/>
              </a:solidFill>
            </a:endParaRPr>
          </a:p>
          <a:p>
            <a:pPr marL="0" indent="0" algn="just">
              <a:buNone/>
            </a:pPr>
            <a:r>
              <a:rPr lang="en-US" sz="2000" dirty="0">
                <a:solidFill>
                  <a:schemeClr val="tx1"/>
                </a:solidFill>
              </a:rPr>
              <a:t>Since GD puts you in unfamiliar setting amongst strangers, there is bound to be nervousness and hesitation in you. This may stop you from expressing yourself confidently.</a:t>
            </a:r>
          </a:p>
          <a:p>
            <a:pPr marL="0" indent="0" algn="just">
              <a:buNone/>
            </a:pPr>
            <a:endParaRPr lang="en-US" sz="2000" dirty="0">
              <a:solidFill>
                <a:schemeClr val="tx1"/>
              </a:solidFill>
            </a:endParaRPr>
          </a:p>
          <a:p>
            <a:pPr marL="0" indent="0" algn="just">
              <a:buNone/>
            </a:pPr>
            <a:r>
              <a:rPr lang="en-US" sz="2000" dirty="0">
                <a:solidFill>
                  <a:schemeClr val="tx1"/>
                </a:solidFill>
              </a:rPr>
              <a:t>The way you speak has a bearing on how you are perceived and whether you are able </a:t>
            </a:r>
            <a:r>
              <a:rPr lang="en-US" sz="2000" dirty="0">
                <a:solidFill>
                  <a:srgbClr val="FF0000"/>
                </a:solidFill>
              </a:rPr>
              <a:t>to impress the panel </a:t>
            </a:r>
            <a:r>
              <a:rPr lang="en-US" sz="2000" dirty="0">
                <a:solidFill>
                  <a:schemeClr val="tx1"/>
                </a:solidFill>
              </a:rPr>
              <a:t>or not. Get hold of the language, be fluent and use appropriate words. </a:t>
            </a:r>
          </a:p>
          <a:p>
            <a:pPr marL="0" indent="0">
              <a:buNone/>
            </a:pPr>
            <a:endParaRPr lang="en-US" b="1" dirty="0"/>
          </a:p>
        </p:txBody>
      </p:sp>
    </p:spTree>
    <p:extLst>
      <p:ext uri="{BB962C8B-B14F-4D97-AF65-F5344CB8AC3E}">
        <p14:creationId xmlns:p14="http://schemas.microsoft.com/office/powerpoint/2010/main" val="2783002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A MUST !!</a:t>
            </a:r>
            <a:endParaRPr lang="en-US" sz="3600" dirty="0"/>
          </a:p>
        </p:txBody>
      </p:sp>
      <p:sp>
        <p:nvSpPr>
          <p:cNvPr id="3" name="Content Placeholder 2"/>
          <p:cNvSpPr>
            <a:spLocks noGrp="1"/>
          </p:cNvSpPr>
          <p:nvPr>
            <p:ph idx="1"/>
          </p:nvPr>
        </p:nvSpPr>
        <p:spPr>
          <a:xfrm>
            <a:off x="381000" y="2057400"/>
            <a:ext cx="8305800" cy="4068763"/>
          </a:xfrm>
        </p:spPr>
        <p:txBody>
          <a:bodyPr>
            <a:normAutofit fontScale="77500" lnSpcReduction="20000"/>
          </a:bodyPr>
          <a:lstStyle/>
          <a:p>
            <a:r>
              <a:rPr lang="en-US" sz="2800" b="1" dirty="0">
                <a:solidFill>
                  <a:schemeClr val="tx1"/>
                </a:solidFill>
              </a:rPr>
              <a:t>UNDERSTAND</a:t>
            </a:r>
            <a:r>
              <a:rPr lang="en-US" dirty="0">
                <a:solidFill>
                  <a:schemeClr val="tx1"/>
                </a:solidFill>
              </a:rPr>
              <a:t>…understand the topic before attempting to contribute</a:t>
            </a:r>
          </a:p>
          <a:p>
            <a:r>
              <a:rPr lang="en-US" sz="2800" b="1" dirty="0">
                <a:solidFill>
                  <a:schemeClr val="tx1"/>
                </a:solidFill>
              </a:rPr>
              <a:t>SPEAK</a:t>
            </a:r>
            <a:r>
              <a:rPr lang="en-US" b="1" dirty="0">
                <a:solidFill>
                  <a:schemeClr val="tx1"/>
                </a:solidFill>
              </a:rPr>
              <a:t>…</a:t>
            </a:r>
            <a:r>
              <a:rPr lang="en-US" dirty="0">
                <a:solidFill>
                  <a:schemeClr val="tx1"/>
                </a:solidFill>
              </a:rPr>
              <a:t>try and get a chance to speak</a:t>
            </a:r>
          </a:p>
          <a:p>
            <a:r>
              <a:rPr lang="en-US" sz="2800" b="1" dirty="0">
                <a:solidFill>
                  <a:schemeClr val="tx1"/>
                </a:solidFill>
              </a:rPr>
              <a:t>INITIATE</a:t>
            </a:r>
            <a:r>
              <a:rPr lang="en-US" b="1" dirty="0">
                <a:solidFill>
                  <a:schemeClr val="tx1"/>
                </a:solidFill>
              </a:rPr>
              <a:t>…</a:t>
            </a:r>
            <a:r>
              <a:rPr lang="en-US" dirty="0">
                <a:solidFill>
                  <a:schemeClr val="tx1"/>
                </a:solidFill>
              </a:rPr>
              <a:t>take the initiative, if possible.</a:t>
            </a:r>
          </a:p>
          <a:p>
            <a:r>
              <a:rPr lang="en-US" sz="2800" b="1" dirty="0">
                <a:solidFill>
                  <a:schemeClr val="tx1"/>
                </a:solidFill>
              </a:rPr>
              <a:t>STRUCTURE</a:t>
            </a:r>
            <a:r>
              <a:rPr lang="en-US" b="1" dirty="0">
                <a:solidFill>
                  <a:schemeClr val="tx1"/>
                </a:solidFill>
              </a:rPr>
              <a:t>…</a:t>
            </a:r>
            <a:r>
              <a:rPr lang="en-US" dirty="0">
                <a:solidFill>
                  <a:schemeClr val="tx1"/>
                </a:solidFill>
              </a:rPr>
              <a:t>structure arguments logically and</a:t>
            </a:r>
            <a:r>
              <a:rPr lang="en-US" b="1" dirty="0">
                <a:solidFill>
                  <a:schemeClr val="tx1"/>
                </a:solidFill>
              </a:rPr>
              <a:t> </a:t>
            </a:r>
            <a:r>
              <a:rPr lang="en-US" dirty="0">
                <a:solidFill>
                  <a:schemeClr val="tx1"/>
                </a:solidFill>
              </a:rPr>
              <a:t>justify your stand.</a:t>
            </a:r>
          </a:p>
          <a:p>
            <a:r>
              <a:rPr lang="en-US" sz="2800" b="1" dirty="0">
                <a:solidFill>
                  <a:schemeClr val="tx1"/>
                </a:solidFill>
              </a:rPr>
              <a:t>SUMMARIZ</a:t>
            </a:r>
            <a:r>
              <a:rPr lang="en-US" b="1" dirty="0">
                <a:solidFill>
                  <a:schemeClr val="tx1"/>
                </a:solidFill>
              </a:rPr>
              <a:t>E…</a:t>
            </a:r>
            <a:r>
              <a:rPr lang="en-US" dirty="0">
                <a:solidFill>
                  <a:schemeClr val="tx1"/>
                </a:solidFill>
              </a:rPr>
              <a:t>summarize the discussion effectively.</a:t>
            </a:r>
          </a:p>
          <a:p>
            <a:r>
              <a:rPr lang="en-US" sz="2800" b="1" dirty="0">
                <a:solidFill>
                  <a:schemeClr val="tx1"/>
                </a:solidFill>
              </a:rPr>
              <a:t>INVOLVE</a:t>
            </a:r>
            <a:r>
              <a:rPr lang="en-US" b="1" dirty="0">
                <a:solidFill>
                  <a:schemeClr val="tx1"/>
                </a:solidFill>
              </a:rPr>
              <a:t>…</a:t>
            </a:r>
            <a:r>
              <a:rPr lang="en-US" dirty="0">
                <a:solidFill>
                  <a:schemeClr val="tx1"/>
                </a:solidFill>
              </a:rPr>
              <a:t>take active part throughout the GD.</a:t>
            </a:r>
          </a:p>
          <a:p>
            <a:r>
              <a:rPr lang="en-US" sz="3100" b="1" dirty="0">
                <a:solidFill>
                  <a:schemeClr val="tx1"/>
                </a:solidFill>
              </a:rPr>
              <a:t>ASSERT</a:t>
            </a:r>
            <a:r>
              <a:rPr lang="en-US" b="1" dirty="0">
                <a:solidFill>
                  <a:schemeClr val="tx1"/>
                </a:solidFill>
              </a:rPr>
              <a:t>…</a:t>
            </a:r>
            <a:r>
              <a:rPr lang="en-US" dirty="0">
                <a:solidFill>
                  <a:schemeClr val="tx1"/>
                </a:solidFill>
              </a:rPr>
              <a:t>be assertive</a:t>
            </a:r>
          </a:p>
          <a:p>
            <a:r>
              <a:rPr lang="en-US" sz="3100" b="1" dirty="0">
                <a:solidFill>
                  <a:schemeClr val="tx1"/>
                </a:solidFill>
              </a:rPr>
              <a:t>EMPHASIZE</a:t>
            </a:r>
            <a:r>
              <a:rPr lang="en-US" b="1" dirty="0">
                <a:solidFill>
                  <a:schemeClr val="tx1"/>
                </a:solidFill>
              </a:rPr>
              <a:t>…</a:t>
            </a:r>
            <a:r>
              <a:rPr lang="en-US" dirty="0">
                <a:solidFill>
                  <a:schemeClr val="tx1"/>
                </a:solidFill>
              </a:rPr>
              <a:t>use non-verbal communication to emphasize points</a:t>
            </a:r>
          </a:p>
          <a:p>
            <a:r>
              <a:rPr lang="en-US" sz="3100" b="1" dirty="0">
                <a:solidFill>
                  <a:schemeClr val="tx1"/>
                </a:solidFill>
              </a:rPr>
              <a:t>QUALITY</a:t>
            </a:r>
            <a:r>
              <a:rPr lang="en-US" b="1" dirty="0">
                <a:solidFill>
                  <a:schemeClr val="tx1"/>
                </a:solidFill>
              </a:rPr>
              <a:t>…</a:t>
            </a:r>
            <a:r>
              <a:rPr lang="en-US" dirty="0">
                <a:solidFill>
                  <a:schemeClr val="tx1"/>
                </a:solidFill>
              </a:rPr>
              <a:t>it’s not ‘how much’ you say, but ‘what’ you say is important.</a:t>
            </a:r>
            <a:endParaRPr lang="en-US" b="1" dirty="0">
              <a:solidFill>
                <a:schemeClr val="tx1"/>
              </a:solidFill>
            </a:endParaRPr>
          </a:p>
        </p:txBody>
      </p:sp>
    </p:spTree>
    <p:extLst>
      <p:ext uri="{BB962C8B-B14F-4D97-AF65-F5344CB8AC3E}">
        <p14:creationId xmlns:p14="http://schemas.microsoft.com/office/powerpoint/2010/main" val="3942856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SKILLS CHECKED IN GD</a:t>
            </a:r>
          </a:p>
        </p:txBody>
      </p:sp>
      <p:sp>
        <p:nvSpPr>
          <p:cNvPr id="3" name="Content Placeholder 2"/>
          <p:cNvSpPr>
            <a:spLocks noGrp="1"/>
          </p:cNvSpPr>
          <p:nvPr>
            <p:ph idx="1"/>
          </p:nvPr>
        </p:nvSpPr>
        <p:spPr/>
        <p:txBody>
          <a:bodyPr>
            <a:normAutofit/>
          </a:bodyPr>
          <a:lstStyle/>
          <a:p>
            <a:pPr marL="0" indent="0">
              <a:buNone/>
            </a:pPr>
            <a:r>
              <a:rPr lang="en-US" b="1" dirty="0">
                <a:solidFill>
                  <a:schemeClr val="tx1"/>
                </a:solidFill>
              </a:rPr>
              <a:t>COMMUNICATION SKILLS</a:t>
            </a:r>
          </a:p>
          <a:p>
            <a:pPr marL="0" indent="0">
              <a:buNone/>
            </a:pPr>
            <a:r>
              <a:rPr lang="en-US" sz="2000" dirty="0">
                <a:solidFill>
                  <a:schemeClr val="tx1"/>
                </a:solidFill>
              </a:rPr>
              <a:t>Interpersonal Skills</a:t>
            </a:r>
          </a:p>
          <a:p>
            <a:pPr marL="0" indent="0">
              <a:buNone/>
            </a:pPr>
            <a:r>
              <a:rPr lang="en-US" b="1" dirty="0">
                <a:solidFill>
                  <a:schemeClr val="tx1"/>
                </a:solidFill>
              </a:rPr>
              <a:t>LEADERSHIP SKILLS</a:t>
            </a:r>
          </a:p>
          <a:p>
            <a:pPr marL="0" indent="0">
              <a:buNone/>
            </a:pPr>
            <a:r>
              <a:rPr lang="en-US" sz="2000" dirty="0">
                <a:solidFill>
                  <a:schemeClr val="tx1"/>
                </a:solidFill>
              </a:rPr>
              <a:t>Motivational Skills</a:t>
            </a:r>
          </a:p>
          <a:p>
            <a:pPr marL="0" indent="0">
              <a:buNone/>
            </a:pPr>
            <a:r>
              <a:rPr lang="en-US" b="1" dirty="0">
                <a:solidFill>
                  <a:schemeClr val="tx1"/>
                </a:solidFill>
              </a:rPr>
              <a:t>TEAM BUILDING SKILLS</a:t>
            </a:r>
          </a:p>
          <a:p>
            <a:pPr marL="0" indent="0">
              <a:buNone/>
            </a:pPr>
            <a:r>
              <a:rPr lang="en-US" sz="2000" dirty="0">
                <a:solidFill>
                  <a:schemeClr val="tx1"/>
                </a:solidFill>
              </a:rPr>
              <a:t>Tolerance</a:t>
            </a:r>
          </a:p>
          <a:p>
            <a:pPr marL="0" indent="0">
              <a:buNone/>
            </a:pPr>
            <a:r>
              <a:rPr lang="en-US" sz="2000" dirty="0">
                <a:solidFill>
                  <a:schemeClr val="tx1"/>
                </a:solidFill>
              </a:rPr>
              <a:t>Clarity over Ambiguity</a:t>
            </a:r>
          </a:p>
          <a:p>
            <a:pPr marL="0" indent="0">
              <a:buNone/>
            </a:pPr>
            <a:r>
              <a:rPr lang="en-US" sz="2000" dirty="0">
                <a:solidFill>
                  <a:schemeClr val="tx1"/>
                </a:solidFill>
              </a:rPr>
              <a:t>Divergent Thinking</a:t>
            </a:r>
          </a:p>
          <a:p>
            <a:pPr marL="0" indent="0">
              <a:buNone/>
            </a:pPr>
            <a:r>
              <a:rPr lang="en-US" sz="2000" dirty="0">
                <a:solidFill>
                  <a:schemeClr val="tx1"/>
                </a:solidFill>
              </a:rPr>
              <a:t>Listening Sk</a:t>
            </a:r>
            <a:r>
              <a:rPr lang="en-US" dirty="0">
                <a:solidFill>
                  <a:schemeClr val="tx1"/>
                </a:solidFill>
              </a:rPr>
              <a:t>ills</a:t>
            </a:r>
          </a:p>
          <a:p>
            <a:pPr marL="0" indent="0">
              <a:buNone/>
            </a:pPr>
            <a:r>
              <a:rPr lang="en-US" b="1" dirty="0">
                <a:solidFill>
                  <a:schemeClr val="tx1"/>
                </a:solidFill>
              </a:rPr>
              <a:t>PRESENTATION SKILLS</a:t>
            </a:r>
          </a:p>
          <a:p>
            <a:pPr marL="0" indent="0">
              <a:buNone/>
            </a:pPr>
            <a:r>
              <a:rPr lang="en-US" sz="2000" dirty="0">
                <a:solidFill>
                  <a:schemeClr val="tx1"/>
                </a:solidFill>
              </a:rPr>
              <a:t>Analytical/Logical skills</a:t>
            </a:r>
          </a:p>
          <a:p>
            <a:pPr marL="0" indent="0">
              <a:buNone/>
            </a:pP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1724637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sz="2800" b="1" dirty="0">
                <a:solidFill>
                  <a:schemeClr val="tx1"/>
                </a:solidFill>
              </a:rPr>
              <a:t>The group discussion is not similar to personal interview. GD involves group of people with different mindsets and opinions, who are clubbed together. Hence, an </a:t>
            </a:r>
            <a:r>
              <a:rPr lang="en-US" sz="2800" b="1" dirty="0">
                <a:solidFill>
                  <a:srgbClr val="FF0000"/>
                </a:solidFill>
              </a:rPr>
              <a:t>aspirant should learn how to conduct herself/himself in a group</a:t>
            </a:r>
            <a:r>
              <a:rPr lang="en-US" sz="2800" b="1" dirty="0">
                <a:solidFill>
                  <a:schemeClr val="tx1"/>
                </a:solidFill>
              </a:rPr>
              <a:t>. She/he should know how to seize the chance and show her/his knowledge and skills and also know how to take a back seat and listen to others’ views intently.</a:t>
            </a:r>
          </a:p>
        </p:txBody>
      </p:sp>
    </p:spTree>
    <p:extLst>
      <p:ext uri="{BB962C8B-B14F-4D97-AF65-F5344CB8AC3E}">
        <p14:creationId xmlns:p14="http://schemas.microsoft.com/office/powerpoint/2010/main" val="3046070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WHAT IS GROUP DISCUSSION?</a:t>
            </a:r>
          </a:p>
        </p:txBody>
      </p:sp>
      <p:sp>
        <p:nvSpPr>
          <p:cNvPr id="3" name="Content Placeholder 2"/>
          <p:cNvSpPr>
            <a:spLocks noGrp="1"/>
          </p:cNvSpPr>
          <p:nvPr>
            <p:ph idx="1"/>
          </p:nvPr>
        </p:nvSpPr>
        <p:spPr>
          <a:xfrm>
            <a:off x="381000" y="2209800"/>
            <a:ext cx="8305800" cy="3916363"/>
          </a:xfrm>
        </p:spPr>
        <p:txBody>
          <a:bodyPr>
            <a:normAutofit/>
          </a:bodyPr>
          <a:lstStyle/>
          <a:p>
            <a:pPr algn="just"/>
            <a:r>
              <a:rPr lang="en-US" sz="2800" dirty="0">
                <a:solidFill>
                  <a:schemeClr val="tx1"/>
                </a:solidFill>
              </a:rPr>
              <a:t>It is a platform where you are expected to discuss on an assigned topic and put </a:t>
            </a:r>
            <a:r>
              <a:rPr lang="en-US" sz="2800" dirty="0">
                <a:solidFill>
                  <a:srgbClr val="FF0000"/>
                </a:solidFill>
              </a:rPr>
              <a:t>forward your point of view</a:t>
            </a:r>
            <a:r>
              <a:rPr lang="en-US" sz="2800" dirty="0">
                <a:solidFill>
                  <a:schemeClr val="tx1"/>
                </a:solidFill>
              </a:rPr>
              <a:t> at your turn so that a meaningful discussion takes place and group can come up with </a:t>
            </a:r>
            <a:r>
              <a:rPr lang="en-US" sz="2800" dirty="0">
                <a:solidFill>
                  <a:srgbClr val="FF0000"/>
                </a:solidFill>
              </a:rPr>
              <a:t>logical take away message</a:t>
            </a:r>
            <a:r>
              <a:rPr lang="en-US" sz="2800" dirty="0">
                <a:solidFill>
                  <a:schemeClr val="tx1"/>
                </a:solidFill>
              </a:rPr>
              <a:t> as conclusion.</a:t>
            </a:r>
          </a:p>
          <a:p>
            <a:endParaRPr lang="en-US" sz="2000" dirty="0">
              <a:solidFill>
                <a:schemeClr val="tx1"/>
              </a:solidFill>
            </a:endParaRPr>
          </a:p>
        </p:txBody>
      </p:sp>
    </p:spTree>
    <p:extLst>
      <p:ext uri="{BB962C8B-B14F-4D97-AF65-F5344CB8AC3E}">
        <p14:creationId xmlns:p14="http://schemas.microsoft.com/office/powerpoint/2010/main" val="3602990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TRAITS REQUIRED</a:t>
            </a:r>
          </a:p>
        </p:txBody>
      </p:sp>
      <p:sp>
        <p:nvSpPr>
          <p:cNvPr id="3" name="Content Placeholder 2"/>
          <p:cNvSpPr>
            <a:spLocks noGrp="1"/>
          </p:cNvSpPr>
          <p:nvPr>
            <p:ph idx="1"/>
          </p:nvPr>
        </p:nvSpPr>
        <p:spPr>
          <a:xfrm>
            <a:off x="381000" y="1981200"/>
            <a:ext cx="8305800" cy="4144963"/>
          </a:xfrm>
        </p:spPr>
        <p:txBody>
          <a:bodyPr/>
          <a:lstStyle/>
          <a:p>
            <a:pPr marL="457200" indent="-457200">
              <a:buFont typeface="+mj-lt"/>
              <a:buAutoNum type="arabicPeriod"/>
            </a:pPr>
            <a:r>
              <a:rPr lang="en-US" b="1" dirty="0">
                <a:solidFill>
                  <a:schemeClr val="tx1"/>
                </a:solidFill>
              </a:rPr>
              <a:t>KNOWLEDGE</a:t>
            </a:r>
          </a:p>
          <a:p>
            <a:pPr marL="0" indent="0" algn="just">
              <a:buNone/>
            </a:pPr>
            <a:r>
              <a:rPr lang="en-US" dirty="0">
                <a:solidFill>
                  <a:schemeClr val="tx1"/>
                </a:solidFill>
              </a:rPr>
              <a:t>Knowledge about the subject can never be replaced in GD. No matter how good you might be communicating, but if your sentences don’t reflect that you are </a:t>
            </a:r>
            <a:r>
              <a:rPr lang="en-US" dirty="0">
                <a:solidFill>
                  <a:srgbClr val="FF0000"/>
                </a:solidFill>
              </a:rPr>
              <a:t>knowledge bank</a:t>
            </a:r>
            <a:r>
              <a:rPr lang="en-US" dirty="0">
                <a:solidFill>
                  <a:schemeClr val="tx1"/>
                </a:solidFill>
              </a:rPr>
              <a:t> then it’s probably not going to work out. You are required to talk in GD but inputs that don’t contain any substantial value will not help in any way. One has to keep himself updated by knowing what all is happening around the globe.</a:t>
            </a:r>
          </a:p>
        </p:txBody>
      </p:sp>
    </p:spTree>
    <p:extLst>
      <p:ext uri="{BB962C8B-B14F-4D97-AF65-F5344CB8AC3E}">
        <p14:creationId xmlns:p14="http://schemas.microsoft.com/office/powerpoint/2010/main" val="3879092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905000"/>
            <a:ext cx="8229600" cy="4221163"/>
          </a:xfrm>
        </p:spPr>
        <p:txBody>
          <a:bodyPr/>
          <a:lstStyle/>
          <a:p>
            <a:pPr marL="0" indent="0">
              <a:buNone/>
            </a:pPr>
            <a:r>
              <a:rPr lang="en-US" b="1" dirty="0">
                <a:solidFill>
                  <a:schemeClr val="tx1"/>
                </a:solidFill>
              </a:rPr>
              <a:t>2. ALERTNESS AND PRESENCE OF MIND</a:t>
            </a:r>
          </a:p>
          <a:p>
            <a:pPr marL="0" indent="0" algn="just">
              <a:buNone/>
            </a:pPr>
            <a:r>
              <a:rPr lang="en-US" sz="2000" dirty="0">
                <a:solidFill>
                  <a:schemeClr val="tx1"/>
                </a:solidFill>
              </a:rPr>
              <a:t>In a GD you are required to </a:t>
            </a:r>
            <a:r>
              <a:rPr lang="en-US" sz="2000" dirty="0">
                <a:solidFill>
                  <a:srgbClr val="FF0000"/>
                </a:solidFill>
              </a:rPr>
              <a:t>carefully listen</a:t>
            </a:r>
            <a:r>
              <a:rPr lang="en-US" sz="2000" dirty="0">
                <a:solidFill>
                  <a:schemeClr val="tx1"/>
                </a:solidFill>
              </a:rPr>
              <a:t> to the other persons thoughts and keep an argument, example or a supportive statement and fact </a:t>
            </a:r>
            <a:r>
              <a:rPr lang="en-US" sz="2000" dirty="0">
                <a:solidFill>
                  <a:srgbClr val="FF0000"/>
                </a:solidFill>
              </a:rPr>
              <a:t>ready to participate </a:t>
            </a:r>
            <a:r>
              <a:rPr lang="en-US" sz="2000" dirty="0">
                <a:solidFill>
                  <a:schemeClr val="tx1"/>
                </a:solidFill>
              </a:rPr>
              <a:t>in the discussion. This shows how alert you are, how much importance you give to when someone is putting his/her point forward. This also shows how good listener you are, at time, things turn up to be a mess when you feel that what is being said is not making sense. Don’t get irritated. Remember that you need to be calm and composed. Many times, after a mess happening in a GD, candidates who are calm are selected.</a:t>
            </a:r>
          </a:p>
          <a:p>
            <a:endParaRPr lang="en-US" dirty="0">
              <a:solidFill>
                <a:schemeClr val="tx1"/>
              </a:solidFill>
            </a:endParaRPr>
          </a:p>
        </p:txBody>
      </p:sp>
    </p:spTree>
    <p:extLst>
      <p:ext uri="{BB962C8B-B14F-4D97-AF65-F5344CB8AC3E}">
        <p14:creationId xmlns:p14="http://schemas.microsoft.com/office/powerpoint/2010/main" val="180835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1981200"/>
            <a:ext cx="8153400" cy="4144963"/>
          </a:xfrm>
        </p:spPr>
        <p:txBody>
          <a:bodyPr/>
          <a:lstStyle/>
          <a:p>
            <a:pPr marL="0" indent="0">
              <a:buNone/>
            </a:pPr>
            <a:r>
              <a:rPr lang="en-US" b="1" dirty="0">
                <a:solidFill>
                  <a:schemeClr val="tx1"/>
                </a:solidFill>
              </a:rPr>
              <a:t>3. OUT OF THE BOX THINKING</a:t>
            </a:r>
          </a:p>
          <a:p>
            <a:pPr algn="just"/>
            <a:r>
              <a:rPr lang="en-US" dirty="0">
                <a:solidFill>
                  <a:schemeClr val="tx1"/>
                </a:solidFill>
              </a:rPr>
              <a:t>This is something that can help you get further selected because this reflects that you have a </a:t>
            </a:r>
            <a:r>
              <a:rPr lang="en-US" dirty="0">
                <a:solidFill>
                  <a:srgbClr val="FF0000"/>
                </a:solidFill>
              </a:rPr>
              <a:t>different way of looking at things</a:t>
            </a:r>
            <a:r>
              <a:rPr lang="en-US" dirty="0">
                <a:solidFill>
                  <a:schemeClr val="tx1"/>
                </a:solidFill>
              </a:rPr>
              <a:t>. You need to be creative and have to put points that might amaze the panel. Remember, while working there are times when we need to find out solutions to the problem in a better way, thinking out of the box helps you finding smart and good solutions at times.</a:t>
            </a:r>
          </a:p>
        </p:txBody>
      </p:sp>
    </p:spTree>
    <p:extLst>
      <p:ext uri="{BB962C8B-B14F-4D97-AF65-F5344CB8AC3E}">
        <p14:creationId xmlns:p14="http://schemas.microsoft.com/office/powerpoint/2010/main" val="695780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Do’s and Don’ts</a:t>
            </a:r>
          </a:p>
        </p:txBody>
      </p:sp>
      <p:sp>
        <p:nvSpPr>
          <p:cNvPr id="3" name="Content Placeholder 2"/>
          <p:cNvSpPr>
            <a:spLocks noGrp="1"/>
          </p:cNvSpPr>
          <p:nvPr>
            <p:ph idx="1"/>
          </p:nvPr>
        </p:nvSpPr>
        <p:spPr>
          <a:xfrm>
            <a:off x="457200" y="1828800"/>
            <a:ext cx="8229600" cy="4297363"/>
          </a:xfrm>
        </p:spPr>
        <p:txBody>
          <a:bodyPr>
            <a:normAutofit/>
          </a:bodyPr>
          <a:lstStyle/>
          <a:p>
            <a:r>
              <a:rPr lang="en-US" sz="2000" dirty="0">
                <a:solidFill>
                  <a:schemeClr val="tx1"/>
                </a:solidFill>
              </a:rPr>
              <a:t>When the group discussion topic is announced and if you don’t get the topic properly, just request to repeat the topic. Do not show surprises.</a:t>
            </a:r>
          </a:p>
          <a:p>
            <a:r>
              <a:rPr lang="en-US" sz="2000" dirty="0">
                <a:solidFill>
                  <a:srgbClr val="FF0000"/>
                </a:solidFill>
              </a:rPr>
              <a:t>Correctly</a:t>
            </a:r>
            <a:r>
              <a:rPr lang="en-US" sz="2000" dirty="0">
                <a:solidFill>
                  <a:schemeClr val="tx1"/>
                </a:solidFill>
              </a:rPr>
              <a:t> saying what you want to say- speaking effectively and efficiently is very important.</a:t>
            </a:r>
          </a:p>
          <a:p>
            <a:r>
              <a:rPr lang="en-US" sz="2000" dirty="0">
                <a:solidFill>
                  <a:schemeClr val="tx1"/>
                </a:solidFill>
              </a:rPr>
              <a:t>Be a </a:t>
            </a:r>
            <a:r>
              <a:rPr lang="en-US" sz="2000" dirty="0">
                <a:solidFill>
                  <a:srgbClr val="FF0000"/>
                </a:solidFill>
              </a:rPr>
              <a:t>good listener</a:t>
            </a:r>
            <a:r>
              <a:rPr lang="en-US" sz="2000" dirty="0">
                <a:solidFill>
                  <a:schemeClr val="tx1"/>
                </a:solidFill>
              </a:rPr>
              <a:t>.</a:t>
            </a:r>
          </a:p>
          <a:p>
            <a:r>
              <a:rPr lang="en-US" sz="2000" dirty="0">
                <a:solidFill>
                  <a:schemeClr val="tx1"/>
                </a:solidFill>
              </a:rPr>
              <a:t>Do not use high</a:t>
            </a:r>
            <a:r>
              <a:rPr lang="en-US" sz="2000" dirty="0">
                <a:solidFill>
                  <a:srgbClr val="FF0000"/>
                </a:solidFill>
              </a:rPr>
              <a:t> vocabulary</a:t>
            </a:r>
            <a:r>
              <a:rPr lang="en-US" sz="2000" dirty="0">
                <a:solidFill>
                  <a:schemeClr val="tx1"/>
                </a:solidFill>
              </a:rPr>
              <a:t>.</a:t>
            </a:r>
          </a:p>
          <a:p>
            <a:r>
              <a:rPr lang="en-US" sz="2000" dirty="0">
                <a:solidFill>
                  <a:schemeClr val="tx1"/>
                </a:solidFill>
              </a:rPr>
              <a:t>Never use </a:t>
            </a:r>
            <a:r>
              <a:rPr lang="en-US" sz="2000" dirty="0">
                <a:solidFill>
                  <a:srgbClr val="FF0000"/>
                </a:solidFill>
              </a:rPr>
              <a:t>technical language </a:t>
            </a:r>
            <a:r>
              <a:rPr lang="en-US" sz="2000" dirty="0">
                <a:solidFill>
                  <a:schemeClr val="tx1"/>
                </a:solidFill>
              </a:rPr>
              <a:t>while speaking.</a:t>
            </a:r>
          </a:p>
          <a:p>
            <a:r>
              <a:rPr lang="en-US" sz="2000" dirty="0">
                <a:solidFill>
                  <a:schemeClr val="tx1"/>
                </a:solidFill>
              </a:rPr>
              <a:t>Not knowing is not a problem, </a:t>
            </a:r>
            <a:r>
              <a:rPr lang="en-US" sz="2000" dirty="0">
                <a:solidFill>
                  <a:srgbClr val="FF0000"/>
                </a:solidFill>
              </a:rPr>
              <a:t>do not try to bluff</a:t>
            </a:r>
            <a:r>
              <a:rPr lang="en-US" sz="2000" dirty="0">
                <a:solidFill>
                  <a:schemeClr val="tx1"/>
                </a:solidFill>
              </a:rPr>
              <a:t>.</a:t>
            </a:r>
          </a:p>
          <a:p>
            <a:r>
              <a:rPr lang="en-US" sz="2000" dirty="0">
                <a:solidFill>
                  <a:schemeClr val="tx1"/>
                </a:solidFill>
              </a:rPr>
              <a:t>Do not </a:t>
            </a:r>
            <a:r>
              <a:rPr lang="en-US" sz="2000" dirty="0">
                <a:solidFill>
                  <a:srgbClr val="FF0000"/>
                </a:solidFill>
              </a:rPr>
              <a:t>criticize on religion</a:t>
            </a:r>
            <a:r>
              <a:rPr lang="en-US" sz="2000" dirty="0">
                <a:solidFill>
                  <a:schemeClr val="tx1"/>
                </a:solidFill>
              </a:rPr>
              <a:t>.</a:t>
            </a:r>
          </a:p>
          <a:p>
            <a:r>
              <a:rPr lang="en-US" sz="2000" dirty="0">
                <a:solidFill>
                  <a:schemeClr val="tx1"/>
                </a:solidFill>
              </a:rPr>
              <a:t>Do not </a:t>
            </a:r>
            <a:r>
              <a:rPr lang="en-US" sz="2000" dirty="0">
                <a:solidFill>
                  <a:srgbClr val="FF0000"/>
                </a:solidFill>
              </a:rPr>
              <a:t>get personal</a:t>
            </a:r>
            <a:r>
              <a:rPr lang="en-US" sz="2000" dirty="0">
                <a:solidFill>
                  <a:schemeClr val="tx1"/>
                </a:solidFill>
              </a:rPr>
              <a:t> with anyone.</a:t>
            </a:r>
          </a:p>
        </p:txBody>
      </p:sp>
    </p:spTree>
    <p:extLst>
      <p:ext uri="{BB962C8B-B14F-4D97-AF65-F5344CB8AC3E}">
        <p14:creationId xmlns:p14="http://schemas.microsoft.com/office/powerpoint/2010/main" val="3634946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PURPOSE OF GROUP DISCUSSION</a:t>
            </a:r>
          </a:p>
        </p:txBody>
      </p:sp>
      <p:sp>
        <p:nvSpPr>
          <p:cNvPr id="3" name="Content Placeholder 2"/>
          <p:cNvSpPr>
            <a:spLocks noGrp="1"/>
          </p:cNvSpPr>
          <p:nvPr>
            <p:ph idx="1"/>
          </p:nvPr>
        </p:nvSpPr>
        <p:spPr>
          <a:xfrm>
            <a:off x="533400" y="2286000"/>
            <a:ext cx="8153400" cy="3840163"/>
          </a:xfrm>
        </p:spPr>
        <p:txBody>
          <a:bodyPr/>
          <a:lstStyle/>
          <a:p>
            <a:pPr algn="just"/>
            <a:r>
              <a:rPr lang="en-US" dirty="0">
                <a:solidFill>
                  <a:schemeClr val="tx1"/>
                </a:solidFill>
              </a:rPr>
              <a:t>To know </a:t>
            </a:r>
            <a:r>
              <a:rPr lang="en-US" b="1" dirty="0">
                <a:solidFill>
                  <a:schemeClr val="tx1"/>
                </a:solidFill>
              </a:rPr>
              <a:t>communication skills</a:t>
            </a:r>
          </a:p>
          <a:p>
            <a:pPr algn="just"/>
            <a:r>
              <a:rPr lang="en-US" dirty="0">
                <a:solidFill>
                  <a:schemeClr val="tx1"/>
                </a:solidFill>
              </a:rPr>
              <a:t>To judge </a:t>
            </a:r>
            <a:r>
              <a:rPr lang="en-US" b="1" dirty="0">
                <a:solidFill>
                  <a:schemeClr val="tx1"/>
                </a:solidFill>
              </a:rPr>
              <a:t>body language</a:t>
            </a:r>
          </a:p>
          <a:p>
            <a:pPr algn="just"/>
            <a:r>
              <a:rPr lang="en-US" dirty="0">
                <a:solidFill>
                  <a:schemeClr val="tx1"/>
                </a:solidFill>
              </a:rPr>
              <a:t>To understand </a:t>
            </a:r>
            <a:r>
              <a:rPr lang="en-US" b="1" dirty="0">
                <a:solidFill>
                  <a:schemeClr val="tx1"/>
                </a:solidFill>
              </a:rPr>
              <a:t>top of mind personality </a:t>
            </a:r>
          </a:p>
          <a:p>
            <a:pPr algn="just"/>
            <a:r>
              <a:rPr lang="en-US" dirty="0">
                <a:solidFill>
                  <a:schemeClr val="tx1"/>
                </a:solidFill>
              </a:rPr>
              <a:t>To understand </a:t>
            </a:r>
            <a:r>
              <a:rPr lang="en-US" b="1" dirty="0">
                <a:solidFill>
                  <a:schemeClr val="tx1"/>
                </a:solidFill>
              </a:rPr>
              <a:t>attitudinal attributes</a:t>
            </a:r>
          </a:p>
          <a:p>
            <a:pPr algn="just"/>
            <a:r>
              <a:rPr lang="en-US" dirty="0">
                <a:solidFill>
                  <a:schemeClr val="tx1"/>
                </a:solidFill>
              </a:rPr>
              <a:t>To understand </a:t>
            </a:r>
            <a:r>
              <a:rPr lang="en-US" b="1" dirty="0">
                <a:solidFill>
                  <a:schemeClr val="tx1"/>
                </a:solidFill>
              </a:rPr>
              <a:t>attributes of positivity</a:t>
            </a:r>
          </a:p>
          <a:p>
            <a:pPr algn="just"/>
            <a:r>
              <a:rPr lang="en-US" dirty="0">
                <a:solidFill>
                  <a:schemeClr val="tx1"/>
                </a:solidFill>
              </a:rPr>
              <a:t>To understand the </a:t>
            </a:r>
            <a:r>
              <a:rPr lang="en-US" b="1" dirty="0">
                <a:solidFill>
                  <a:schemeClr val="tx1"/>
                </a:solidFill>
              </a:rPr>
              <a:t>entrepreneurial traits</a:t>
            </a:r>
          </a:p>
        </p:txBody>
      </p:sp>
    </p:spTree>
    <p:extLst>
      <p:ext uri="{BB962C8B-B14F-4D97-AF65-F5344CB8AC3E}">
        <p14:creationId xmlns:p14="http://schemas.microsoft.com/office/powerpoint/2010/main" val="3328466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TIPS ON TAKING INITIATIVE IN GD</a:t>
            </a:r>
          </a:p>
        </p:txBody>
      </p:sp>
      <p:sp>
        <p:nvSpPr>
          <p:cNvPr id="3" name="Content Placeholder 2"/>
          <p:cNvSpPr>
            <a:spLocks noGrp="1"/>
          </p:cNvSpPr>
          <p:nvPr>
            <p:ph idx="1"/>
          </p:nvPr>
        </p:nvSpPr>
        <p:spPr>
          <a:xfrm>
            <a:off x="457200" y="2362200"/>
            <a:ext cx="8229600" cy="3763963"/>
          </a:xfrm>
        </p:spPr>
        <p:txBody>
          <a:bodyPr>
            <a:normAutofit/>
          </a:bodyPr>
          <a:lstStyle/>
          <a:p>
            <a:pPr marL="0" indent="0">
              <a:buNone/>
            </a:pPr>
            <a:r>
              <a:rPr lang="en-US" b="1" dirty="0">
                <a:solidFill>
                  <a:schemeClr val="tx1"/>
                </a:solidFill>
              </a:rPr>
              <a:t>SEIZE THE CHANCE</a:t>
            </a:r>
          </a:p>
          <a:p>
            <a:pPr marL="0" indent="0">
              <a:buNone/>
            </a:pPr>
            <a:endParaRPr lang="en-US" sz="2000" b="1" dirty="0">
              <a:solidFill>
                <a:schemeClr val="tx1"/>
              </a:solidFill>
            </a:endParaRPr>
          </a:p>
          <a:p>
            <a:pPr marL="0" indent="0" algn="just">
              <a:buNone/>
            </a:pPr>
            <a:r>
              <a:rPr lang="en-US" sz="2000" dirty="0">
                <a:solidFill>
                  <a:schemeClr val="tx1"/>
                </a:solidFill>
              </a:rPr>
              <a:t>Show the mentality to grab the chance. A positive frame of mind will ensure that the aspirant looks forward to the challenge. In a GD, you should </a:t>
            </a:r>
            <a:r>
              <a:rPr lang="en-US" sz="2000" dirty="0">
                <a:solidFill>
                  <a:srgbClr val="FF0000"/>
                </a:solidFill>
              </a:rPr>
              <a:t>try to begin the discussion</a:t>
            </a:r>
            <a:r>
              <a:rPr lang="en-US" sz="2000" dirty="0">
                <a:solidFill>
                  <a:schemeClr val="tx1"/>
                </a:solidFill>
              </a:rPr>
              <a:t>, without going overboard and hog the limelight. </a:t>
            </a:r>
          </a:p>
          <a:p>
            <a:pPr marL="0" indent="0" algn="just">
              <a:buNone/>
            </a:pPr>
            <a:endParaRPr lang="en-US" sz="2000" dirty="0">
              <a:solidFill>
                <a:schemeClr val="tx1"/>
              </a:solidFill>
            </a:endParaRPr>
          </a:p>
          <a:p>
            <a:pPr marL="0" indent="0" algn="just">
              <a:buNone/>
            </a:pPr>
            <a:r>
              <a:rPr lang="en-US" sz="2000" dirty="0">
                <a:solidFill>
                  <a:schemeClr val="tx1"/>
                </a:solidFill>
              </a:rPr>
              <a:t>The idea is to express your optimism and enthusiasm before the others and give an example of your leadership skills. The idea is not to dominate the proceedings and leave a bad taste.</a:t>
            </a:r>
          </a:p>
        </p:txBody>
      </p:sp>
    </p:spTree>
    <p:extLst>
      <p:ext uri="{BB962C8B-B14F-4D97-AF65-F5344CB8AC3E}">
        <p14:creationId xmlns:p14="http://schemas.microsoft.com/office/powerpoint/2010/main" val="3481976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2209800"/>
            <a:ext cx="8153400" cy="3916363"/>
          </a:xfrm>
        </p:spPr>
        <p:txBody>
          <a:bodyPr/>
          <a:lstStyle/>
          <a:p>
            <a:pPr marL="0" indent="0">
              <a:buNone/>
            </a:pPr>
            <a:r>
              <a:rPr lang="en-US" b="1" dirty="0">
                <a:solidFill>
                  <a:schemeClr val="tx1"/>
                </a:solidFill>
              </a:rPr>
              <a:t>BE FORTHCOMING</a:t>
            </a:r>
          </a:p>
          <a:p>
            <a:pPr marL="0" indent="0">
              <a:buNone/>
            </a:pPr>
            <a:endParaRPr lang="en-US" b="1" dirty="0">
              <a:solidFill>
                <a:schemeClr val="tx1"/>
              </a:solidFill>
            </a:endParaRPr>
          </a:p>
          <a:p>
            <a:pPr marL="0" indent="0" algn="just">
              <a:buNone/>
            </a:pPr>
            <a:r>
              <a:rPr lang="en-US" sz="2000" dirty="0">
                <a:solidFill>
                  <a:schemeClr val="tx1"/>
                </a:solidFill>
              </a:rPr>
              <a:t>GD offers aspirants the </a:t>
            </a:r>
            <a:r>
              <a:rPr lang="en-US" sz="2000" dirty="0">
                <a:solidFill>
                  <a:srgbClr val="FF0000"/>
                </a:solidFill>
              </a:rPr>
              <a:t>chance to air </a:t>
            </a:r>
            <a:r>
              <a:rPr lang="en-US" sz="2000" dirty="0">
                <a:solidFill>
                  <a:schemeClr val="tx1"/>
                </a:solidFill>
              </a:rPr>
              <a:t>their views on the topic under discussion. It is a platform to prove to the panel that you deserve to be selected. You can do this only when you put forward logical, intelligent arguments in a coherent manner, without any nervousness or hesitation.</a:t>
            </a:r>
          </a:p>
          <a:p>
            <a:pPr marL="0" indent="0" algn="just">
              <a:buNone/>
            </a:pPr>
            <a:endParaRPr lang="en-US" sz="2000" dirty="0">
              <a:solidFill>
                <a:schemeClr val="tx1"/>
              </a:solidFill>
            </a:endParaRPr>
          </a:p>
          <a:p>
            <a:pPr marL="0" indent="0" algn="just">
              <a:buNone/>
            </a:pPr>
            <a:r>
              <a:rPr lang="en-US" sz="2000" dirty="0">
                <a:solidFill>
                  <a:schemeClr val="tx1"/>
                </a:solidFill>
              </a:rPr>
              <a:t> Therefore, you need to be forthcoming in your attitude and not shy away from affirming your point.</a:t>
            </a:r>
          </a:p>
        </p:txBody>
      </p:sp>
    </p:spTree>
    <p:extLst>
      <p:ext uri="{BB962C8B-B14F-4D97-AF65-F5344CB8AC3E}">
        <p14:creationId xmlns:p14="http://schemas.microsoft.com/office/powerpoint/2010/main" val="2116604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63E62B0FF27A049AF7DCC45D50211D2" ma:contentTypeVersion="2" ma:contentTypeDescription="Create a new document." ma:contentTypeScope="" ma:versionID="28241c7ac601d1b01f16d00a8cf9bf10">
  <xsd:schema xmlns:xsd="http://www.w3.org/2001/XMLSchema" xmlns:xs="http://www.w3.org/2001/XMLSchema" xmlns:p="http://schemas.microsoft.com/office/2006/metadata/properties" xmlns:ns2="591cb193-2112-473e-86d5-07b38ee5dde5" targetNamespace="http://schemas.microsoft.com/office/2006/metadata/properties" ma:root="true" ma:fieldsID="a55eae449cd02de5e5c136be2b288cd1" ns2:_="">
    <xsd:import namespace="591cb193-2112-473e-86d5-07b38ee5dde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1cb193-2112-473e-86d5-07b38ee5dd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B35888-1FCF-4924-B8C6-F021899CC8A1}">
  <ds:schemaRefs>
    <ds:schemaRef ds:uri="http://schemas.microsoft.com/sharepoint/v3/contenttype/forms"/>
  </ds:schemaRefs>
</ds:datastoreItem>
</file>

<file path=customXml/itemProps2.xml><?xml version="1.0" encoding="utf-8"?>
<ds:datastoreItem xmlns:ds="http://schemas.openxmlformats.org/officeDocument/2006/customXml" ds:itemID="{196AFD38-403C-4320-BF7E-D4606300E6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1cb193-2112-473e-86d5-07b38ee5dd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B41CAD2-6CFA-4167-BC6B-C0F353C554D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Executive</Template>
  <TotalTime>107</TotalTime>
  <Words>970</Words>
  <Application>Microsoft Office PowerPoint</Application>
  <PresentationFormat>On-screen Show (4:3)</PresentationFormat>
  <Paragraphs>70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Executive</vt:lpstr>
      <vt:lpstr>GROUP DISCUSSION</vt:lpstr>
      <vt:lpstr>WHAT IS GROUP DISCUSSION?</vt:lpstr>
      <vt:lpstr>TRAITS REQUIRED</vt:lpstr>
      <vt:lpstr>PowerPoint Presentation</vt:lpstr>
      <vt:lpstr>PowerPoint Presentation</vt:lpstr>
      <vt:lpstr>Do’s and Don’ts</vt:lpstr>
      <vt:lpstr>PURPOSE OF GROUP DISCUSSION</vt:lpstr>
      <vt:lpstr>TIPS ON TAKING INITIATIVE IN GD</vt:lpstr>
      <vt:lpstr>PowerPoint Presentation</vt:lpstr>
      <vt:lpstr>PowerPoint Presentation</vt:lpstr>
      <vt:lpstr>PowerPoint Presentation</vt:lpstr>
      <vt:lpstr>A MUST !!</vt:lpstr>
      <vt:lpstr>SKILLS CHECKED IN GD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DISCUSSION</dc:title>
  <dc:creator>Kamran</dc:creator>
  <cp:lastModifiedBy>Kamran Shaheen</cp:lastModifiedBy>
  <cp:revision>39</cp:revision>
  <dcterms:created xsi:type="dcterms:W3CDTF">2006-08-16T00:00:00Z</dcterms:created>
  <dcterms:modified xsi:type="dcterms:W3CDTF">2020-08-26T05:47:04Z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0x010100C63E62B0FF27A049AF7DCC45D50211D2</vt:lpwstr>
  </property>
</Properties>
</file>