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2" y="1267485"/>
            <a:ext cx="7235981" cy="5133316"/>
          </a:xfrm>
        </p:spPr>
        <p:txBody>
          <a:bodyPr/>
          <a:lstStyle>
            <a:lvl1pPr>
              <a:defRPr sz="11500"/>
            </a:lvl1pPr>
          </a:lstStyle>
          <a:p>
            <a:r>
              <a:rPr lang="en-US" smtClean="0"/>
              <a:t>Click to edit Master title style</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fld id="{B6F15528-21DE-4FAA-801E-634DDDAF4B2B}" type="slidenum">
              <a:rPr lang="en-US" smtClean="0"/>
              <a:pPr/>
              <a:t>‹#›</a:t>
            </a:fld>
            <a:endParaRPr lang="en-US"/>
          </a:p>
        </p:txBody>
      </p:sp>
      <p:grpSp>
        <p:nvGrpSpPr>
          <p:cNvPr id="7" name="Group 6"/>
          <p:cNvGrpSpPr/>
          <p:nvPr/>
        </p:nvGrpSpPr>
        <p:grpSpPr>
          <a:xfrm>
            <a:off x="7467600" y="209550"/>
            <a:ext cx="657226" cy="43180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n-US" smtClean="0"/>
              <a:t>Click to edit Master title style</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01-Jul-20</a:t>
            </a:fld>
            <a:endParaRPr lang="en-US"/>
          </a:p>
        </p:txBody>
      </p:sp>
      <p:sp>
        <p:nvSpPr>
          <p:cNvPr id="10" name="Slide Number Placeholder 9"/>
          <p:cNvSpPr>
            <a:spLocks noGrp="1"/>
          </p:cNvSpPr>
          <p:nvPr>
            <p:ph type="sldNum" sz="quarter" idx="11"/>
          </p:nvPr>
        </p:nvSpPr>
        <p:spPr/>
        <p:txBody>
          <a:body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n-US" smtClean="0"/>
              <a:t>Click to edit Master title style</a:t>
            </a:r>
            <a:endParaRPr lang="en-US" dirty="0"/>
          </a:p>
        </p:txBody>
      </p:sp>
      <p:sp>
        <p:nvSpPr>
          <p:cNvPr id="19" name="Date Placeholder 18"/>
          <p:cNvSpPr>
            <a:spLocks noGrp="1"/>
          </p:cNvSpPr>
          <p:nvPr>
            <p:ph type="dt" sz="half" idx="10"/>
          </p:nvPr>
        </p:nvSpPr>
        <p:spPr/>
        <p:txBody>
          <a:bodyPr/>
          <a:lstStyle/>
          <a:p>
            <a:fld id="{1D8BD707-D9CF-40AE-B4C6-C98DA3205C09}" type="datetimeFigureOut">
              <a:rPr lang="en-US" smtClean="0"/>
              <a:pPr/>
              <a:t>01-Jul-20</a:t>
            </a:fld>
            <a:endParaRPr lang="en-US"/>
          </a:p>
        </p:txBody>
      </p:sp>
      <p:sp>
        <p:nvSpPr>
          <p:cNvPr id="20" name="Slide Number Placeholder 19"/>
          <p:cNvSpPr>
            <a:spLocks noGrp="1"/>
          </p:cNvSpPr>
          <p:nvPr>
            <p:ph type="sldNum" sz="quarter" idx="11"/>
          </p:nvPr>
        </p:nvSpPr>
        <p:spPr/>
        <p:txBody>
          <a:bodyPr/>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216152" y="841248"/>
            <a:ext cx="3730752"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9200" y="841248"/>
            <a:ext cx="3733800"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105400" y="841248"/>
            <a:ext cx="3735267"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1216152" y="1380744"/>
            <a:ext cx="3730752" cy="3840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01-Jul-20</a:t>
            </a:fld>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nchor="b"/>
          <a:lstStyle>
            <a:lvl1pPr algn="l">
              <a:defRPr sz="2000" b="1">
                <a:ln>
                  <a:noFill/>
                </a:ln>
                <a:solidFill>
                  <a:srgbClr val="FF7605"/>
                </a:solidFill>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Content Placeholder 13"/>
          <p:cNvSpPr>
            <a:spLocks noGrp="1"/>
          </p:cNvSpPr>
          <p:nvPr>
            <p:ph sz="quarter" idx="13"/>
          </p:nvPr>
        </p:nvSpPr>
        <p:spPr>
          <a:xfrm>
            <a:off x="914400" y="381000"/>
            <a:ext cx="48006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1D8BD707-D9CF-40AE-B4C6-C98DA3205C09}" type="datetimeFigureOut">
              <a:rPr lang="en-US" smtClean="0"/>
              <a:pPr/>
              <a:t>01-Jul-20</a:t>
            </a:fld>
            <a:endParaRPr lang="en-US"/>
          </a:p>
        </p:txBody>
      </p:sp>
      <p:sp>
        <p:nvSpPr>
          <p:cNvPr id="10" name="Slide Number Placeholder 9"/>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nchor="b"/>
          <a:lstStyle>
            <a:lvl1pPr algn="l">
              <a:defRPr sz="2000" b="1">
                <a:ln w="12700">
                  <a:noFill/>
                </a:ln>
                <a:solidFill>
                  <a:schemeClr val="tx1"/>
                </a:solidFill>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323975" y="381000"/>
            <a:ext cx="5867400" cy="4081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5257800"/>
            <a:ext cx="723900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838200"/>
            <a:ext cx="7467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B6F15528-21DE-4FAA-801E-634DDDAF4B2B}" type="slidenum">
              <a:rPr lang="en-US" smtClean="0"/>
              <a:pPr/>
              <a:t>‹#›</a:t>
            </a:fld>
            <a:endParaRPr lang="en-US"/>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01-Jul-20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914400" rtl="0" eaLnBrk="1" latinLnBrk="0" hangingPunct="1">
        <a:spcBef>
          <a:spcPct val="0"/>
        </a:spcBef>
        <a:buNone/>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762000"/>
            <a:ext cx="7235981" cy="4114801"/>
          </a:xfrm>
        </p:spPr>
        <p:txBody>
          <a:bodyPr>
            <a:normAutofit/>
          </a:bodyPr>
          <a:lstStyle/>
          <a:p>
            <a:r>
              <a:rPr lang="en-US" sz="6000" dirty="0" smtClean="0">
                <a:solidFill>
                  <a:schemeClr val="tx2">
                    <a:lumMod val="75000"/>
                  </a:schemeClr>
                </a:solidFill>
              </a:rPr>
              <a:t>PARAGRAPHS</a:t>
            </a:r>
            <a:endParaRPr lang="en-US" sz="6000" dirty="0">
              <a:solidFill>
                <a:schemeClr val="tx2">
                  <a:lumMod val="75000"/>
                </a:schemeClr>
              </a:solidFill>
            </a:endParaRPr>
          </a:p>
        </p:txBody>
      </p:sp>
      <p:sp>
        <p:nvSpPr>
          <p:cNvPr id="3" name="Subtitle 2"/>
          <p:cNvSpPr>
            <a:spLocks noGrp="1"/>
          </p:cNvSpPr>
          <p:nvPr>
            <p:ph type="subTitle" idx="1"/>
          </p:nvPr>
        </p:nvSpPr>
        <p:spPr>
          <a:xfrm>
            <a:off x="762000" y="76200"/>
            <a:ext cx="6553200" cy="1905000"/>
          </a:xfrm>
        </p:spPr>
        <p:txBody>
          <a:bodyPr>
            <a:noAutofit/>
          </a:bodyPr>
          <a:lstStyle/>
          <a:p>
            <a:pPr algn="ctr"/>
            <a:r>
              <a:rPr lang="en-US" sz="4800" b="1" dirty="0" smtClean="0">
                <a:solidFill>
                  <a:schemeClr val="accent4">
                    <a:lumMod val="50000"/>
                  </a:schemeClr>
                </a:solidFill>
                <a:latin typeface="Bahnschrift Condensed" panose="020B0502040204020203" pitchFamily="34" charset="0"/>
              </a:rPr>
              <a:t>How to Write a Good Paragraph?</a:t>
            </a:r>
            <a:endParaRPr lang="en-US" sz="4800" b="1" dirty="0">
              <a:solidFill>
                <a:schemeClr val="accent4">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2882652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4">
                    <a:lumMod val="50000"/>
                  </a:schemeClr>
                </a:solidFill>
                <a:effectLst/>
              </a:rPr>
              <a:t>Step 5: Conclude </a:t>
            </a:r>
          </a:p>
        </p:txBody>
      </p:sp>
      <p:sp>
        <p:nvSpPr>
          <p:cNvPr id="3" name="Content Placeholder 2"/>
          <p:cNvSpPr>
            <a:spLocks noGrp="1"/>
          </p:cNvSpPr>
          <p:nvPr>
            <p:ph idx="1"/>
          </p:nvPr>
        </p:nvSpPr>
        <p:spPr/>
        <p:txBody>
          <a:bodyPr>
            <a:normAutofit fontScale="77500" lnSpcReduction="20000"/>
          </a:bodyPr>
          <a:lstStyle/>
          <a:p>
            <a:pPr algn="just"/>
            <a:r>
              <a:rPr lang="en-US" dirty="0">
                <a:solidFill>
                  <a:schemeClr val="accent4">
                    <a:lumMod val="50000"/>
                  </a:schemeClr>
                </a:solidFill>
              </a:rPr>
              <a:t>After illustrating your point with relevant information, </a:t>
            </a:r>
            <a:r>
              <a:rPr lang="en-US" dirty="0">
                <a:solidFill>
                  <a:srgbClr val="C00000"/>
                </a:solidFill>
              </a:rPr>
              <a:t>add a concluding sentence</a:t>
            </a:r>
            <a:r>
              <a:rPr lang="en-US" dirty="0">
                <a:solidFill>
                  <a:schemeClr val="accent4">
                    <a:lumMod val="50000"/>
                  </a:schemeClr>
                </a:solidFill>
              </a:rPr>
              <a:t>. Concluding sentences link one paragraph to the next and provide another device for helping you ensure your paragraph is unified. While not all paragraphs include a concluding sentence, you should always consider whether one is appropriate. Concluding sentences have </a:t>
            </a:r>
            <a:r>
              <a:rPr lang="en-US" b="1" i="1" dirty="0">
                <a:solidFill>
                  <a:schemeClr val="accent4">
                    <a:lumMod val="50000"/>
                  </a:schemeClr>
                </a:solidFill>
              </a:rPr>
              <a:t>two </a:t>
            </a:r>
            <a:r>
              <a:rPr lang="en-US" dirty="0">
                <a:solidFill>
                  <a:schemeClr val="accent4">
                    <a:lumMod val="50000"/>
                  </a:schemeClr>
                </a:solidFill>
              </a:rPr>
              <a:t>crucial roles in paragraph writing:  </a:t>
            </a:r>
          </a:p>
          <a:p>
            <a:pPr marL="0" indent="0" algn="just">
              <a:buNone/>
            </a:pPr>
            <a:r>
              <a:rPr lang="en-US" dirty="0">
                <a:solidFill>
                  <a:schemeClr val="accent4">
                    <a:lumMod val="50000"/>
                  </a:schemeClr>
                </a:solidFill>
              </a:rPr>
              <a:t> </a:t>
            </a:r>
          </a:p>
          <a:p>
            <a:pPr algn="just"/>
            <a:r>
              <a:rPr lang="en-US" sz="4600" b="1" dirty="0">
                <a:solidFill>
                  <a:schemeClr val="accent4">
                    <a:lumMod val="50000"/>
                  </a:schemeClr>
                </a:solidFill>
              </a:rPr>
              <a:t>First</a:t>
            </a:r>
            <a:r>
              <a:rPr lang="en-US" dirty="0">
                <a:solidFill>
                  <a:schemeClr val="accent4">
                    <a:lumMod val="50000"/>
                  </a:schemeClr>
                </a:solidFill>
              </a:rPr>
              <a:t>, they draw together the information you have presented to elaborate your controlling idea by</a:t>
            </a:r>
            <a:r>
              <a:rPr lang="en-US" dirty="0" smtClean="0">
                <a:solidFill>
                  <a:schemeClr val="accent4">
                    <a:lumMod val="50000"/>
                  </a:schemeClr>
                </a:solidFill>
              </a:rPr>
              <a:t>: </a:t>
            </a:r>
          </a:p>
          <a:p>
            <a:pPr algn="just"/>
            <a:r>
              <a:rPr lang="en-US" dirty="0" smtClean="0">
                <a:solidFill>
                  <a:schemeClr val="accent4">
                    <a:lumMod val="50000"/>
                  </a:schemeClr>
                </a:solidFill>
              </a:rPr>
              <a:t>• </a:t>
            </a:r>
            <a:r>
              <a:rPr lang="en-US" dirty="0">
                <a:solidFill>
                  <a:schemeClr val="accent4">
                    <a:lumMod val="50000"/>
                  </a:schemeClr>
                </a:solidFill>
              </a:rPr>
              <a:t>Summarizing the point(s) you have made.  </a:t>
            </a:r>
            <a:endParaRPr lang="en-US" dirty="0" smtClean="0">
              <a:solidFill>
                <a:schemeClr val="accent4">
                  <a:lumMod val="50000"/>
                </a:schemeClr>
              </a:solidFill>
            </a:endParaRPr>
          </a:p>
          <a:p>
            <a:pPr algn="just"/>
            <a:r>
              <a:rPr lang="en-US" dirty="0" smtClean="0">
                <a:solidFill>
                  <a:schemeClr val="accent4">
                    <a:lumMod val="50000"/>
                  </a:schemeClr>
                </a:solidFill>
              </a:rPr>
              <a:t>• </a:t>
            </a:r>
            <a:r>
              <a:rPr lang="en-US" dirty="0">
                <a:solidFill>
                  <a:schemeClr val="accent4">
                    <a:lumMod val="50000"/>
                  </a:schemeClr>
                </a:solidFill>
              </a:rPr>
              <a:t>Repeating words or phrases from the topic sentence.  </a:t>
            </a:r>
            <a:endParaRPr lang="en-US" dirty="0" smtClean="0">
              <a:solidFill>
                <a:schemeClr val="accent4">
                  <a:lumMod val="50000"/>
                </a:schemeClr>
              </a:solidFill>
            </a:endParaRPr>
          </a:p>
          <a:p>
            <a:pPr algn="just"/>
            <a:r>
              <a:rPr lang="en-US" dirty="0" smtClean="0">
                <a:solidFill>
                  <a:schemeClr val="accent4">
                    <a:lumMod val="50000"/>
                  </a:schemeClr>
                </a:solidFill>
              </a:rPr>
              <a:t>• </a:t>
            </a:r>
            <a:r>
              <a:rPr lang="en-US" dirty="0">
                <a:solidFill>
                  <a:schemeClr val="accent4">
                    <a:lumMod val="50000"/>
                  </a:schemeClr>
                </a:solidFill>
              </a:rPr>
              <a:t>Using linking words that indicate that conclusions are being drawn (e.g., therefore, thus, resulting).</a:t>
            </a:r>
          </a:p>
        </p:txBody>
      </p:sp>
    </p:spTree>
    <p:extLst>
      <p:ext uri="{BB962C8B-B14F-4D97-AF65-F5344CB8AC3E}">
        <p14:creationId xmlns:p14="http://schemas.microsoft.com/office/powerpoint/2010/main" val="2134967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sz="4000" b="1" dirty="0">
                <a:solidFill>
                  <a:schemeClr val="accent4">
                    <a:lumMod val="50000"/>
                  </a:schemeClr>
                </a:solidFill>
              </a:rPr>
              <a:t>Second</a:t>
            </a:r>
            <a:r>
              <a:rPr lang="en-US" dirty="0">
                <a:solidFill>
                  <a:schemeClr val="accent4">
                    <a:lumMod val="50000"/>
                  </a:schemeClr>
                </a:solidFill>
              </a:rPr>
              <a:t>, they often link the current paragraph to the following paragraph. They may anticipate the topic sentence of the next paragraph by: </a:t>
            </a:r>
            <a:endParaRPr lang="en-US" dirty="0" smtClean="0">
              <a:solidFill>
                <a:schemeClr val="accent4">
                  <a:lumMod val="50000"/>
                </a:schemeClr>
              </a:solidFill>
            </a:endParaRPr>
          </a:p>
          <a:p>
            <a:pPr marL="0" indent="0" algn="just">
              <a:buNone/>
            </a:pPr>
            <a:r>
              <a:rPr lang="en-US" dirty="0" smtClean="0">
                <a:solidFill>
                  <a:schemeClr val="accent4">
                    <a:lumMod val="50000"/>
                  </a:schemeClr>
                </a:solidFill>
              </a:rPr>
              <a:t> </a:t>
            </a:r>
          </a:p>
          <a:p>
            <a:pPr algn="just"/>
            <a:r>
              <a:rPr lang="en-US" dirty="0" smtClean="0">
                <a:solidFill>
                  <a:schemeClr val="accent4">
                    <a:lumMod val="50000"/>
                  </a:schemeClr>
                </a:solidFill>
              </a:rPr>
              <a:t>• </a:t>
            </a:r>
            <a:r>
              <a:rPr lang="en-US" dirty="0">
                <a:solidFill>
                  <a:schemeClr val="accent4">
                    <a:lumMod val="50000"/>
                  </a:schemeClr>
                </a:solidFill>
              </a:rPr>
              <a:t>Introducing a word/phrase or new concept which will then be picked up in the topic sentence of the next paragraph.  </a:t>
            </a:r>
            <a:endParaRPr lang="en-US" dirty="0" smtClean="0">
              <a:solidFill>
                <a:schemeClr val="accent4">
                  <a:lumMod val="50000"/>
                </a:schemeClr>
              </a:solidFill>
            </a:endParaRPr>
          </a:p>
          <a:p>
            <a:pPr algn="just"/>
            <a:r>
              <a:rPr lang="en-US" dirty="0" smtClean="0">
                <a:solidFill>
                  <a:schemeClr val="accent4">
                    <a:lumMod val="50000"/>
                  </a:schemeClr>
                </a:solidFill>
              </a:rPr>
              <a:t>• </a:t>
            </a:r>
            <a:r>
              <a:rPr lang="en-US" dirty="0">
                <a:solidFill>
                  <a:schemeClr val="accent4">
                    <a:lumMod val="50000"/>
                  </a:schemeClr>
                </a:solidFill>
              </a:rPr>
              <a:t>Using words or phrases that point ahead (e.g., the following, another, other).  </a:t>
            </a:r>
          </a:p>
          <a:p>
            <a:pPr marL="0" indent="0" algn="just">
              <a:buNone/>
            </a:pPr>
            <a:r>
              <a:rPr lang="en-US" dirty="0"/>
              <a:t> </a:t>
            </a:r>
          </a:p>
        </p:txBody>
      </p:sp>
    </p:spTree>
    <p:extLst>
      <p:ext uri="{BB962C8B-B14F-4D97-AF65-F5344CB8AC3E}">
        <p14:creationId xmlns:p14="http://schemas.microsoft.com/office/powerpoint/2010/main" val="321016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4">
                    <a:lumMod val="50000"/>
                  </a:schemeClr>
                </a:solidFill>
                <a:effectLst/>
              </a:rPr>
              <a:t>Step 6: Look Over and Proofread </a:t>
            </a:r>
          </a:p>
        </p:txBody>
      </p:sp>
      <p:sp>
        <p:nvSpPr>
          <p:cNvPr id="3" name="Content Placeholder 2"/>
          <p:cNvSpPr>
            <a:spLocks noGrp="1"/>
          </p:cNvSpPr>
          <p:nvPr>
            <p:ph idx="1"/>
          </p:nvPr>
        </p:nvSpPr>
        <p:spPr/>
        <p:txBody>
          <a:bodyPr>
            <a:normAutofit lnSpcReduction="10000"/>
          </a:bodyPr>
          <a:lstStyle/>
          <a:p>
            <a:pPr algn="just"/>
            <a:r>
              <a:rPr lang="en-US" dirty="0">
                <a:solidFill>
                  <a:schemeClr val="accent4">
                    <a:lumMod val="50000"/>
                  </a:schemeClr>
                </a:solidFill>
              </a:rPr>
              <a:t>The last step in good paragraph writing is proofreading and revision. Before you submit your writing, </a:t>
            </a:r>
            <a:r>
              <a:rPr lang="en-US" dirty="0">
                <a:solidFill>
                  <a:srgbClr val="C00000"/>
                </a:solidFill>
              </a:rPr>
              <a:t>look over your work </a:t>
            </a:r>
            <a:r>
              <a:rPr lang="en-US" dirty="0">
                <a:solidFill>
                  <a:schemeClr val="accent4">
                    <a:lumMod val="50000"/>
                  </a:schemeClr>
                </a:solidFill>
              </a:rPr>
              <a:t>at least one more time. Try reading your paragraph out loud to make sure it makes sense. Also, ask yourself these questions:  </a:t>
            </a:r>
            <a:endParaRPr lang="en-US" dirty="0" smtClean="0">
              <a:solidFill>
                <a:schemeClr val="accent4">
                  <a:lumMod val="50000"/>
                </a:schemeClr>
              </a:solidFill>
            </a:endParaRPr>
          </a:p>
          <a:p>
            <a:pPr algn="just"/>
            <a:r>
              <a:rPr lang="en-US" dirty="0" smtClean="0">
                <a:solidFill>
                  <a:schemeClr val="accent4">
                    <a:lumMod val="50000"/>
                  </a:schemeClr>
                </a:solidFill>
              </a:rPr>
              <a:t>• </a:t>
            </a:r>
            <a:r>
              <a:rPr lang="en-US" dirty="0">
                <a:solidFill>
                  <a:schemeClr val="accent4">
                    <a:lumMod val="50000"/>
                  </a:schemeClr>
                </a:solidFill>
              </a:rPr>
              <a:t>Does my paragraph answer the prompt and support my thesis? </a:t>
            </a:r>
            <a:endParaRPr lang="en-US" dirty="0" smtClean="0">
              <a:solidFill>
                <a:schemeClr val="accent4">
                  <a:lumMod val="50000"/>
                </a:schemeClr>
              </a:solidFill>
            </a:endParaRPr>
          </a:p>
          <a:p>
            <a:pPr algn="just"/>
            <a:r>
              <a:rPr lang="en-US" dirty="0" smtClean="0">
                <a:solidFill>
                  <a:schemeClr val="accent4">
                    <a:lumMod val="50000"/>
                  </a:schemeClr>
                </a:solidFill>
              </a:rPr>
              <a:t>• </a:t>
            </a:r>
            <a:r>
              <a:rPr lang="en-US" dirty="0">
                <a:solidFill>
                  <a:schemeClr val="accent4">
                    <a:lumMod val="50000"/>
                  </a:schemeClr>
                </a:solidFill>
              </a:rPr>
              <a:t>Does it make sense? Does it use the appropriate academic voice? </a:t>
            </a:r>
          </a:p>
        </p:txBody>
      </p:sp>
    </p:spTree>
    <p:extLst>
      <p:ext uri="{BB962C8B-B14F-4D97-AF65-F5344CB8AC3E}">
        <p14:creationId xmlns:p14="http://schemas.microsoft.com/office/powerpoint/2010/main" val="244284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4">
                    <a:lumMod val="50000"/>
                  </a:schemeClr>
                </a:solidFill>
                <a:effectLst/>
              </a:rPr>
              <a:t>ESSENTIAL ELEMENTS</a:t>
            </a:r>
            <a:endParaRPr lang="en-US" sz="3600" dirty="0">
              <a:solidFill>
                <a:schemeClr val="accent4">
                  <a:lumMod val="50000"/>
                </a:schemeClr>
              </a:solidFill>
              <a:effectLst/>
            </a:endParaRPr>
          </a:p>
        </p:txBody>
      </p:sp>
      <p:sp>
        <p:nvSpPr>
          <p:cNvPr id="3" name="Content Placeholder 2"/>
          <p:cNvSpPr>
            <a:spLocks noGrp="1"/>
          </p:cNvSpPr>
          <p:nvPr>
            <p:ph idx="1"/>
          </p:nvPr>
        </p:nvSpPr>
        <p:spPr>
          <a:xfrm>
            <a:off x="1219200" y="2438400"/>
            <a:ext cx="7467600" cy="2819400"/>
          </a:xfrm>
        </p:spPr>
        <p:txBody>
          <a:bodyPr/>
          <a:lstStyle/>
          <a:p>
            <a:pPr algn="just"/>
            <a:r>
              <a:rPr lang="en-US" dirty="0">
                <a:solidFill>
                  <a:schemeClr val="accent4">
                    <a:lumMod val="50000"/>
                  </a:schemeClr>
                </a:solidFill>
              </a:rPr>
              <a:t>There are </a:t>
            </a:r>
            <a:r>
              <a:rPr lang="en-US" sz="3600" b="1" dirty="0" smtClean="0">
                <a:solidFill>
                  <a:schemeClr val="accent4">
                    <a:lumMod val="50000"/>
                  </a:schemeClr>
                </a:solidFill>
              </a:rPr>
              <a:t>FOUR</a:t>
            </a:r>
            <a:r>
              <a:rPr lang="en-US" dirty="0" smtClean="0">
                <a:solidFill>
                  <a:schemeClr val="accent4">
                    <a:lumMod val="50000"/>
                  </a:schemeClr>
                </a:solidFill>
              </a:rPr>
              <a:t> </a:t>
            </a:r>
            <a:r>
              <a:rPr lang="en-US" dirty="0">
                <a:solidFill>
                  <a:schemeClr val="accent4">
                    <a:lumMod val="50000"/>
                  </a:schemeClr>
                </a:solidFill>
              </a:rPr>
              <a:t>essential elements that an effective paragraph should consistently contain: </a:t>
            </a:r>
            <a:r>
              <a:rPr lang="en-US" b="1" dirty="0">
                <a:solidFill>
                  <a:schemeClr val="accent4">
                    <a:lumMod val="50000"/>
                  </a:schemeClr>
                </a:solidFill>
              </a:rPr>
              <a:t>unity, coherence, a topic sentence</a:t>
            </a:r>
            <a:r>
              <a:rPr lang="en-US" dirty="0">
                <a:solidFill>
                  <a:schemeClr val="accent4">
                    <a:lumMod val="50000"/>
                  </a:schemeClr>
                </a:solidFill>
              </a:rPr>
              <a:t>, and </a:t>
            </a:r>
            <a:r>
              <a:rPr lang="en-US" b="1" dirty="0">
                <a:solidFill>
                  <a:schemeClr val="accent4">
                    <a:lumMod val="50000"/>
                  </a:schemeClr>
                </a:solidFill>
              </a:rPr>
              <a:t>sufficient development</a:t>
            </a:r>
            <a:r>
              <a:rPr lang="en-US" dirty="0">
                <a:solidFill>
                  <a:schemeClr val="accent4">
                    <a:lumMod val="50000"/>
                  </a:schemeClr>
                </a:solidFill>
              </a:rPr>
              <a:t>. </a:t>
            </a:r>
          </a:p>
        </p:txBody>
      </p:sp>
    </p:spTree>
    <p:extLst>
      <p:ext uri="{BB962C8B-B14F-4D97-AF65-F5344CB8AC3E}">
        <p14:creationId xmlns:p14="http://schemas.microsoft.com/office/powerpoint/2010/main" val="133648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4">
                    <a:lumMod val="50000"/>
                  </a:schemeClr>
                </a:solidFill>
              </a:rPr>
              <a:t>UNITY</a:t>
            </a:r>
            <a:endParaRPr lang="en-US" sz="3600" dirty="0">
              <a:solidFill>
                <a:schemeClr val="accent4">
                  <a:lumMod val="50000"/>
                </a:schemeClr>
              </a:solidFill>
            </a:endParaRPr>
          </a:p>
        </p:txBody>
      </p:sp>
      <p:sp>
        <p:nvSpPr>
          <p:cNvPr id="3" name="Content Placeholder 2"/>
          <p:cNvSpPr>
            <a:spLocks noGrp="1"/>
          </p:cNvSpPr>
          <p:nvPr>
            <p:ph idx="1"/>
          </p:nvPr>
        </p:nvSpPr>
        <p:spPr>
          <a:xfrm>
            <a:off x="1219200" y="1600200"/>
            <a:ext cx="7467600" cy="3657600"/>
          </a:xfrm>
        </p:spPr>
        <p:txBody>
          <a:bodyPr/>
          <a:lstStyle/>
          <a:p>
            <a:pPr algn="just"/>
            <a:r>
              <a:rPr lang="en-US" dirty="0">
                <a:solidFill>
                  <a:schemeClr val="accent4">
                    <a:lumMod val="50000"/>
                  </a:schemeClr>
                </a:solidFill>
              </a:rPr>
              <a:t>In order for a paragraph to maintain a sense of unity, the paragraph </a:t>
            </a:r>
            <a:r>
              <a:rPr lang="en-US" dirty="0" smtClean="0">
                <a:solidFill>
                  <a:schemeClr val="accent4">
                    <a:lumMod val="50000"/>
                  </a:schemeClr>
                </a:solidFill>
              </a:rPr>
              <a:t>must </a:t>
            </a:r>
            <a:r>
              <a:rPr lang="en-US" dirty="0" smtClean="0">
                <a:solidFill>
                  <a:srgbClr val="FF0000"/>
                </a:solidFill>
              </a:rPr>
              <a:t>focus solely on a single idea, point, </a:t>
            </a:r>
            <a:r>
              <a:rPr lang="en-US" dirty="0">
                <a:solidFill>
                  <a:srgbClr val="FF0000"/>
                </a:solidFill>
              </a:rPr>
              <a:t>or argument that </a:t>
            </a:r>
            <a:r>
              <a:rPr lang="en-US" dirty="0" smtClean="0">
                <a:solidFill>
                  <a:srgbClr val="FF0000"/>
                </a:solidFill>
              </a:rPr>
              <a:t>is </a:t>
            </a:r>
            <a:r>
              <a:rPr lang="en-US" dirty="0">
                <a:solidFill>
                  <a:srgbClr val="FF0000"/>
                </a:solidFill>
              </a:rPr>
              <a:t>being discussed</a:t>
            </a:r>
            <a:r>
              <a:rPr lang="en-US" dirty="0">
                <a:solidFill>
                  <a:schemeClr val="accent4">
                    <a:lumMod val="50000"/>
                  </a:schemeClr>
                </a:solidFill>
              </a:rPr>
              <a:t>. Therefore, the paragraph should not begin to stray and develop new ideas. If you begin to write sentence that wander from the paragraph’s main idea, then it is time to start a new paragraph</a:t>
            </a:r>
          </a:p>
        </p:txBody>
      </p:sp>
    </p:spTree>
    <p:extLst>
      <p:ext uri="{BB962C8B-B14F-4D97-AF65-F5344CB8AC3E}">
        <p14:creationId xmlns:p14="http://schemas.microsoft.com/office/powerpoint/2010/main" val="316797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4">
                    <a:lumMod val="50000"/>
                  </a:schemeClr>
                </a:solidFill>
                <a:effectLst/>
              </a:rPr>
              <a:t>COHERENCE</a:t>
            </a:r>
            <a:endParaRPr lang="en-US" sz="3600" dirty="0">
              <a:solidFill>
                <a:schemeClr val="accent4">
                  <a:lumMod val="50000"/>
                </a:schemeClr>
              </a:solidFill>
              <a:effectLst/>
            </a:endParaRPr>
          </a:p>
        </p:txBody>
      </p:sp>
      <p:sp>
        <p:nvSpPr>
          <p:cNvPr id="3" name="Content Placeholder 2"/>
          <p:cNvSpPr>
            <a:spLocks noGrp="1"/>
          </p:cNvSpPr>
          <p:nvPr>
            <p:ph idx="1"/>
          </p:nvPr>
        </p:nvSpPr>
        <p:spPr>
          <a:xfrm>
            <a:off x="1219200" y="914400"/>
            <a:ext cx="7467600" cy="4343400"/>
          </a:xfrm>
        </p:spPr>
        <p:txBody>
          <a:bodyPr>
            <a:normAutofit fontScale="92500" lnSpcReduction="20000"/>
          </a:bodyPr>
          <a:lstStyle/>
          <a:p>
            <a:pPr algn="just"/>
            <a:r>
              <a:rPr lang="en-US" dirty="0">
                <a:solidFill>
                  <a:schemeClr val="accent4">
                    <a:lumMod val="50000"/>
                  </a:schemeClr>
                </a:solidFill>
              </a:rPr>
              <a:t>Coherence is more commonly referred to as the flow of your writing. When a paragraph flows, the reader will be able to understand the main idea that you have presented. How can you ensure that your paragraph maintains a flow? Well, after presenting your main idea in your topic sentence, </a:t>
            </a:r>
            <a:r>
              <a:rPr lang="en-US" dirty="0">
                <a:solidFill>
                  <a:srgbClr val="FF0000"/>
                </a:solidFill>
              </a:rPr>
              <a:t>each sentence following must build upon each other in an organized manner</a:t>
            </a:r>
            <a:r>
              <a:rPr lang="en-US" dirty="0">
                <a:solidFill>
                  <a:schemeClr val="accent4">
                    <a:lumMod val="50000"/>
                  </a:schemeClr>
                </a:solidFill>
              </a:rPr>
              <a:t>. After writing your paragraph, go back and read aloud what you have written to make sure your ideas are clearly presented. If they are, you have developed a coherent paragraph! </a:t>
            </a:r>
          </a:p>
        </p:txBody>
      </p:sp>
    </p:spTree>
    <p:extLst>
      <p:ext uri="{BB962C8B-B14F-4D97-AF65-F5344CB8AC3E}">
        <p14:creationId xmlns:p14="http://schemas.microsoft.com/office/powerpoint/2010/main" val="6995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4">
                    <a:lumMod val="50000"/>
                  </a:schemeClr>
                </a:solidFill>
                <a:effectLst/>
              </a:rPr>
              <a:t>THE TOPIC SENTENCE</a:t>
            </a:r>
            <a:endParaRPr lang="en-US" sz="3600" dirty="0">
              <a:solidFill>
                <a:schemeClr val="accent4">
                  <a:lumMod val="50000"/>
                </a:schemeClr>
              </a:solidFill>
              <a:effectLst/>
            </a:endParaRPr>
          </a:p>
        </p:txBody>
      </p:sp>
      <p:sp>
        <p:nvSpPr>
          <p:cNvPr id="3" name="Content Placeholder 2"/>
          <p:cNvSpPr>
            <a:spLocks noGrp="1"/>
          </p:cNvSpPr>
          <p:nvPr>
            <p:ph idx="1"/>
          </p:nvPr>
        </p:nvSpPr>
        <p:spPr>
          <a:xfrm>
            <a:off x="1219200" y="1066800"/>
            <a:ext cx="7467600" cy="4191000"/>
          </a:xfrm>
        </p:spPr>
        <p:txBody>
          <a:bodyPr/>
          <a:lstStyle/>
          <a:p>
            <a:pPr algn="just"/>
            <a:r>
              <a:rPr lang="en-US" dirty="0">
                <a:solidFill>
                  <a:schemeClr val="accent4">
                    <a:lumMod val="50000"/>
                  </a:schemeClr>
                </a:solidFill>
              </a:rPr>
              <a:t>The topic sentence is the most important part of your paragraph; it tells the reader the general idea of your paragraphs and should essentially “hook” them into wanting to read more! The topic sentence helps to </a:t>
            </a:r>
            <a:r>
              <a:rPr lang="en-US" dirty="0">
                <a:solidFill>
                  <a:srgbClr val="FF0000"/>
                </a:solidFill>
              </a:rPr>
              <a:t>provide a “general summary”</a:t>
            </a:r>
            <a:r>
              <a:rPr lang="en-US" dirty="0">
                <a:solidFill>
                  <a:schemeClr val="accent4">
                    <a:lumMod val="50000"/>
                  </a:schemeClr>
                </a:solidFill>
              </a:rPr>
              <a:t> for your paragraph. A reader should encounter the topic sentence and have a general idea of what the paragraph will continue to discuss. </a:t>
            </a:r>
          </a:p>
        </p:txBody>
      </p:sp>
    </p:spTree>
    <p:extLst>
      <p:ext uri="{BB962C8B-B14F-4D97-AF65-F5344CB8AC3E}">
        <p14:creationId xmlns:p14="http://schemas.microsoft.com/office/powerpoint/2010/main" val="135964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4">
                    <a:lumMod val="50000"/>
                  </a:schemeClr>
                </a:solidFill>
                <a:effectLst/>
              </a:rPr>
              <a:t>SUFFICIENT DEVELOPMENT</a:t>
            </a:r>
            <a:endParaRPr lang="en-US" sz="3600" dirty="0">
              <a:solidFill>
                <a:schemeClr val="accent4">
                  <a:lumMod val="50000"/>
                </a:schemeClr>
              </a:solidFill>
              <a:effectLst/>
            </a:endParaRPr>
          </a:p>
        </p:txBody>
      </p:sp>
      <p:sp>
        <p:nvSpPr>
          <p:cNvPr id="3" name="Content Placeholder 2"/>
          <p:cNvSpPr>
            <a:spLocks noGrp="1"/>
          </p:cNvSpPr>
          <p:nvPr>
            <p:ph idx="1"/>
          </p:nvPr>
        </p:nvSpPr>
        <p:spPr>
          <a:xfrm>
            <a:off x="1219200" y="990600"/>
            <a:ext cx="7467600" cy="4267200"/>
          </a:xfrm>
        </p:spPr>
        <p:txBody>
          <a:bodyPr>
            <a:normAutofit fontScale="92500" lnSpcReduction="10000"/>
          </a:bodyPr>
          <a:lstStyle/>
          <a:p>
            <a:pPr algn="just"/>
            <a:r>
              <a:rPr lang="en-US" dirty="0">
                <a:solidFill>
                  <a:schemeClr val="accent4">
                    <a:lumMod val="50000"/>
                  </a:schemeClr>
                </a:solidFill>
              </a:rPr>
              <a:t>Now that your paragraph has a topic, it is essential that this topic be sufficiently developed. Do not limit yourself to a set number of sentences. Yes, your paragraph should not be too short or too long, but it should be an </a:t>
            </a:r>
            <a:r>
              <a:rPr lang="en-US" dirty="0">
                <a:solidFill>
                  <a:srgbClr val="FF0000"/>
                </a:solidFill>
              </a:rPr>
              <a:t>appropriate length to flesh out the entirety of your paragraph’s idea</a:t>
            </a:r>
            <a:r>
              <a:rPr lang="en-US" dirty="0">
                <a:solidFill>
                  <a:schemeClr val="accent4">
                    <a:lumMod val="50000"/>
                  </a:schemeClr>
                </a:solidFill>
              </a:rPr>
              <a:t>. A reader should not be left with questions after a sufficiently development paragraph. In order to achieve this, you can provide examples, cite work, provide necessary definitions, describe, analyze, and organize your ideas. </a:t>
            </a:r>
          </a:p>
        </p:txBody>
      </p:sp>
    </p:spTree>
    <p:extLst>
      <p:ext uri="{BB962C8B-B14F-4D97-AF65-F5344CB8AC3E}">
        <p14:creationId xmlns:p14="http://schemas.microsoft.com/office/powerpoint/2010/main" val="1777686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2060"/>
                </a:solidFill>
                <a:effectLst/>
              </a:rPr>
              <a:t>Am I ready for a new paragraph?</a:t>
            </a:r>
            <a:endParaRPr lang="en-US" sz="3200" dirty="0">
              <a:solidFill>
                <a:srgbClr val="002060"/>
              </a:solidFill>
              <a:effectLst/>
            </a:endParaRPr>
          </a:p>
        </p:txBody>
      </p:sp>
      <p:sp>
        <p:nvSpPr>
          <p:cNvPr id="3" name="Content Placeholder 2"/>
          <p:cNvSpPr>
            <a:spLocks noGrp="1"/>
          </p:cNvSpPr>
          <p:nvPr>
            <p:ph idx="1"/>
          </p:nvPr>
        </p:nvSpPr>
        <p:spPr>
          <a:xfrm>
            <a:off x="1219200" y="533400"/>
            <a:ext cx="7467600" cy="5410200"/>
          </a:xfrm>
        </p:spPr>
        <p:txBody>
          <a:bodyPr>
            <a:normAutofit fontScale="77500" lnSpcReduction="20000"/>
          </a:bodyPr>
          <a:lstStyle/>
          <a:p>
            <a:pPr algn="just"/>
            <a:r>
              <a:rPr lang="en-US" sz="3600" b="1" dirty="0">
                <a:solidFill>
                  <a:srgbClr val="FF0000"/>
                </a:solidFill>
              </a:rPr>
              <a:t>All writers struggle with when to begin a new paragraph</a:t>
            </a:r>
            <a:r>
              <a:rPr lang="en-US" dirty="0">
                <a:solidFill>
                  <a:srgbClr val="002060"/>
                </a:solidFill>
              </a:rPr>
              <a:t>. Yet, in order to maintain coherence, writers must know when to make the transition to the next paragraph. If a new idea comes into your writing, you must begin a new paragraph. </a:t>
            </a:r>
            <a:endParaRPr lang="en-US" dirty="0" smtClean="0">
              <a:solidFill>
                <a:srgbClr val="002060"/>
              </a:solidFill>
            </a:endParaRPr>
          </a:p>
          <a:p>
            <a:pPr algn="just"/>
            <a:endParaRPr lang="en-US" dirty="0" smtClean="0">
              <a:solidFill>
                <a:srgbClr val="002060"/>
              </a:solidFill>
            </a:endParaRPr>
          </a:p>
          <a:p>
            <a:pPr algn="just"/>
            <a:r>
              <a:rPr lang="en-US" dirty="0" smtClean="0">
                <a:solidFill>
                  <a:srgbClr val="002060"/>
                </a:solidFill>
              </a:rPr>
              <a:t>A </a:t>
            </a:r>
            <a:r>
              <a:rPr lang="en-US" dirty="0">
                <a:solidFill>
                  <a:srgbClr val="002060"/>
                </a:solidFill>
              </a:rPr>
              <a:t>new idea should only be presented in a new paragraph. If not, the coherence of the paragraph will suffer. New points should begin in the topic sentence of the next paragraph. You can also being a new paragraph to contrast the ideas presented in the prior paragraph. </a:t>
            </a:r>
            <a:endParaRPr lang="en-US" dirty="0" smtClean="0">
              <a:solidFill>
                <a:srgbClr val="002060"/>
              </a:solidFill>
            </a:endParaRPr>
          </a:p>
          <a:p>
            <a:pPr algn="just"/>
            <a:endParaRPr lang="en-US" dirty="0">
              <a:solidFill>
                <a:srgbClr val="002060"/>
              </a:solidFill>
            </a:endParaRPr>
          </a:p>
          <a:p>
            <a:pPr algn="just"/>
            <a:r>
              <a:rPr lang="en-US" dirty="0" smtClean="0">
                <a:solidFill>
                  <a:srgbClr val="002060"/>
                </a:solidFill>
              </a:rPr>
              <a:t>Sometimes</a:t>
            </a:r>
            <a:r>
              <a:rPr lang="en-US" dirty="0">
                <a:solidFill>
                  <a:srgbClr val="002060"/>
                </a:solidFill>
              </a:rPr>
              <a:t>, you may have a paragraph that has become lengthy—a page or more—and needs to be broken apart to maintain the stamina of your work. Find a place where your support is fully developed and create another paragraph that will complete the ideas presented prior. </a:t>
            </a:r>
          </a:p>
        </p:txBody>
      </p:sp>
    </p:spTree>
    <p:extLst>
      <p:ext uri="{BB962C8B-B14F-4D97-AF65-F5344CB8AC3E}">
        <p14:creationId xmlns:p14="http://schemas.microsoft.com/office/powerpoint/2010/main" val="188988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4">
                    <a:lumMod val="50000"/>
                  </a:schemeClr>
                </a:solidFill>
                <a:effectLst/>
              </a:rPr>
              <a:t>WHAT IS A PARAGRAPH? </a:t>
            </a:r>
          </a:p>
        </p:txBody>
      </p:sp>
      <p:sp>
        <p:nvSpPr>
          <p:cNvPr id="3" name="Content Placeholder 2"/>
          <p:cNvSpPr>
            <a:spLocks noGrp="1"/>
          </p:cNvSpPr>
          <p:nvPr>
            <p:ph idx="1"/>
          </p:nvPr>
        </p:nvSpPr>
        <p:spPr/>
        <p:txBody>
          <a:bodyPr/>
          <a:lstStyle/>
          <a:p>
            <a:pPr algn="just"/>
            <a:r>
              <a:rPr lang="en-US" dirty="0">
                <a:solidFill>
                  <a:schemeClr val="accent4">
                    <a:lumMod val="50000"/>
                  </a:schemeClr>
                </a:solidFill>
              </a:rPr>
              <a:t>A paragraph is a group of sentences that fleshes out a </a:t>
            </a:r>
            <a:r>
              <a:rPr lang="en-US" b="1" dirty="0">
                <a:solidFill>
                  <a:schemeClr val="accent4">
                    <a:lumMod val="50000"/>
                  </a:schemeClr>
                </a:solidFill>
              </a:rPr>
              <a:t>single idea</a:t>
            </a:r>
            <a:r>
              <a:rPr lang="en-US" dirty="0">
                <a:solidFill>
                  <a:schemeClr val="accent4">
                    <a:lumMod val="50000"/>
                  </a:schemeClr>
                </a:solidFill>
              </a:rPr>
              <a:t>. In order for a paragraph to be effective, it must begin with a </a:t>
            </a:r>
            <a:r>
              <a:rPr lang="en-US" b="1" dirty="0">
                <a:solidFill>
                  <a:schemeClr val="accent4">
                    <a:lumMod val="50000"/>
                  </a:schemeClr>
                </a:solidFill>
              </a:rPr>
              <a:t>topic sentence</a:t>
            </a:r>
            <a:r>
              <a:rPr lang="en-US" dirty="0">
                <a:solidFill>
                  <a:schemeClr val="accent4">
                    <a:lumMod val="50000"/>
                  </a:schemeClr>
                </a:solidFill>
              </a:rPr>
              <a:t>, have sentences that </a:t>
            </a:r>
            <a:r>
              <a:rPr lang="en-US" b="1" dirty="0">
                <a:solidFill>
                  <a:schemeClr val="accent4">
                    <a:lumMod val="50000"/>
                  </a:schemeClr>
                </a:solidFill>
              </a:rPr>
              <a:t>support the main idea </a:t>
            </a:r>
            <a:r>
              <a:rPr lang="en-US" dirty="0">
                <a:solidFill>
                  <a:schemeClr val="accent4">
                    <a:lumMod val="50000"/>
                  </a:schemeClr>
                </a:solidFill>
              </a:rPr>
              <a:t>of that paragraph, and maintain a  </a:t>
            </a:r>
            <a:r>
              <a:rPr lang="en-US" b="1" dirty="0" smtClean="0">
                <a:solidFill>
                  <a:schemeClr val="accent4">
                    <a:lumMod val="50000"/>
                  </a:schemeClr>
                </a:solidFill>
              </a:rPr>
              <a:t>consistent </a:t>
            </a:r>
            <a:r>
              <a:rPr lang="en-US" b="1" dirty="0">
                <a:solidFill>
                  <a:schemeClr val="accent4">
                    <a:lumMod val="50000"/>
                  </a:schemeClr>
                </a:solidFill>
              </a:rPr>
              <a:t>flow</a:t>
            </a:r>
            <a:r>
              <a:rPr lang="en-US" dirty="0">
                <a:solidFill>
                  <a:schemeClr val="accent4">
                    <a:lumMod val="50000"/>
                  </a:schemeClr>
                </a:solidFill>
              </a:rPr>
              <a:t>. </a:t>
            </a:r>
          </a:p>
        </p:txBody>
      </p:sp>
    </p:spTree>
    <p:extLst>
      <p:ext uri="{BB962C8B-B14F-4D97-AF65-F5344CB8AC3E}">
        <p14:creationId xmlns:p14="http://schemas.microsoft.com/office/powerpoint/2010/main" val="183510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19200" y="1828800"/>
            <a:ext cx="7467600" cy="3429000"/>
          </a:xfrm>
        </p:spPr>
        <p:txBody>
          <a:bodyPr/>
          <a:lstStyle/>
          <a:p>
            <a:pPr algn="just"/>
            <a:r>
              <a:rPr lang="en-US" dirty="0">
                <a:solidFill>
                  <a:schemeClr val="accent4">
                    <a:lumMod val="50000"/>
                  </a:schemeClr>
                </a:solidFill>
              </a:rPr>
              <a:t>Writing well composed academic paragraphs can be </a:t>
            </a:r>
            <a:r>
              <a:rPr lang="en-US" b="1" i="1" dirty="0">
                <a:solidFill>
                  <a:schemeClr val="accent4">
                    <a:lumMod val="50000"/>
                  </a:schemeClr>
                </a:solidFill>
              </a:rPr>
              <a:t>tricky.</a:t>
            </a:r>
            <a:r>
              <a:rPr lang="en-US" dirty="0">
                <a:solidFill>
                  <a:schemeClr val="accent4">
                    <a:lumMod val="50000"/>
                  </a:schemeClr>
                </a:solidFill>
              </a:rPr>
              <a:t> The following is a guide on how to </a:t>
            </a:r>
            <a:r>
              <a:rPr lang="en-US" dirty="0">
                <a:solidFill>
                  <a:srgbClr val="C00000"/>
                </a:solidFill>
              </a:rPr>
              <a:t>draft, expand, refine, and explain </a:t>
            </a:r>
            <a:r>
              <a:rPr lang="en-US" dirty="0">
                <a:solidFill>
                  <a:schemeClr val="accent4">
                    <a:lumMod val="50000"/>
                  </a:schemeClr>
                </a:solidFill>
              </a:rPr>
              <a:t>your ideas so that you write clear, well-developed paragraphs and discussion </a:t>
            </a:r>
            <a:r>
              <a:rPr lang="en-US" dirty="0" smtClean="0">
                <a:solidFill>
                  <a:schemeClr val="accent4">
                    <a:lumMod val="50000"/>
                  </a:schemeClr>
                </a:solidFill>
              </a:rPr>
              <a:t>posts</a:t>
            </a:r>
            <a:endParaRPr lang="en-US" dirty="0">
              <a:solidFill>
                <a:schemeClr val="accent4">
                  <a:lumMod val="50000"/>
                </a:schemeClr>
              </a:solidFill>
            </a:endParaRPr>
          </a:p>
        </p:txBody>
      </p:sp>
    </p:spTree>
    <p:extLst>
      <p:ext uri="{BB962C8B-B14F-4D97-AF65-F5344CB8AC3E}">
        <p14:creationId xmlns:p14="http://schemas.microsoft.com/office/powerpoint/2010/main" val="4232406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accent4">
                    <a:lumMod val="50000"/>
                  </a:schemeClr>
                </a:solidFill>
                <a:effectLst/>
              </a:rPr>
              <a:t>Step 1: Decide the Topic of Your Paragraph </a:t>
            </a:r>
          </a:p>
        </p:txBody>
      </p:sp>
      <p:sp>
        <p:nvSpPr>
          <p:cNvPr id="3" name="Content Placeholder 2"/>
          <p:cNvSpPr>
            <a:spLocks noGrp="1"/>
          </p:cNvSpPr>
          <p:nvPr>
            <p:ph idx="1"/>
          </p:nvPr>
        </p:nvSpPr>
        <p:spPr>
          <a:xfrm>
            <a:off x="1219200" y="838200"/>
            <a:ext cx="7467600" cy="4876800"/>
          </a:xfrm>
        </p:spPr>
        <p:txBody>
          <a:bodyPr>
            <a:noAutofit/>
          </a:bodyPr>
          <a:lstStyle/>
          <a:p>
            <a:pPr algn="just"/>
            <a:r>
              <a:rPr lang="en-US" sz="1800" dirty="0">
                <a:solidFill>
                  <a:schemeClr val="accent4">
                    <a:lumMod val="50000"/>
                  </a:schemeClr>
                </a:solidFill>
              </a:rPr>
              <a:t>Before you can begin writing, you need to know what you are writing about. First, look at the </a:t>
            </a:r>
            <a:r>
              <a:rPr lang="en-US" sz="1800" dirty="0">
                <a:solidFill>
                  <a:srgbClr val="C00000"/>
                </a:solidFill>
              </a:rPr>
              <a:t>writing prompt or assignment topic</a:t>
            </a:r>
            <a:r>
              <a:rPr lang="en-US" sz="1800" dirty="0">
                <a:solidFill>
                  <a:schemeClr val="accent4">
                    <a:lumMod val="50000"/>
                  </a:schemeClr>
                </a:solidFill>
              </a:rPr>
              <a:t>. As you look at the prompt, note any key terms or repeated phrases because you will want to use those words in your response. Then ask yourself:  </a:t>
            </a:r>
            <a:endParaRPr lang="en-US" sz="1800" dirty="0" smtClean="0">
              <a:solidFill>
                <a:schemeClr val="accent4">
                  <a:lumMod val="50000"/>
                </a:schemeClr>
              </a:solidFill>
            </a:endParaRPr>
          </a:p>
          <a:p>
            <a:pPr algn="just"/>
            <a:endParaRPr lang="en-US" sz="1800" dirty="0" smtClean="0">
              <a:solidFill>
                <a:schemeClr val="accent4">
                  <a:lumMod val="50000"/>
                </a:schemeClr>
              </a:solidFill>
            </a:endParaRPr>
          </a:p>
          <a:p>
            <a:pPr algn="just"/>
            <a:r>
              <a:rPr lang="en-US" sz="1800" dirty="0" smtClean="0">
                <a:solidFill>
                  <a:schemeClr val="accent4">
                    <a:lumMod val="50000"/>
                  </a:schemeClr>
                </a:solidFill>
              </a:rPr>
              <a:t>• </a:t>
            </a:r>
            <a:r>
              <a:rPr lang="en-US" sz="1800" dirty="0">
                <a:solidFill>
                  <a:schemeClr val="accent4">
                    <a:lumMod val="50000"/>
                  </a:schemeClr>
                </a:solidFill>
              </a:rPr>
              <a:t>On what topic am I supposed to be writing</a:t>
            </a:r>
            <a:r>
              <a:rPr lang="en-US" sz="1800" dirty="0" smtClean="0">
                <a:solidFill>
                  <a:schemeClr val="accent4">
                    <a:lumMod val="50000"/>
                  </a:schemeClr>
                </a:solidFill>
              </a:rPr>
              <a:t>?</a:t>
            </a:r>
          </a:p>
          <a:p>
            <a:pPr algn="just"/>
            <a:r>
              <a:rPr lang="en-US" sz="1800" dirty="0" smtClean="0">
                <a:solidFill>
                  <a:schemeClr val="accent4">
                    <a:lumMod val="50000"/>
                  </a:schemeClr>
                </a:solidFill>
              </a:rPr>
              <a:t>• </a:t>
            </a:r>
            <a:r>
              <a:rPr lang="en-US" sz="1800" dirty="0">
                <a:solidFill>
                  <a:schemeClr val="accent4">
                    <a:lumMod val="50000"/>
                  </a:schemeClr>
                </a:solidFill>
              </a:rPr>
              <a:t>What do I know about this topic already? </a:t>
            </a:r>
            <a:endParaRPr lang="en-US" sz="1800" dirty="0" smtClean="0">
              <a:solidFill>
                <a:schemeClr val="accent4">
                  <a:lumMod val="50000"/>
                </a:schemeClr>
              </a:solidFill>
            </a:endParaRPr>
          </a:p>
          <a:p>
            <a:pPr algn="just"/>
            <a:r>
              <a:rPr lang="en-US" sz="1800" dirty="0" smtClean="0">
                <a:solidFill>
                  <a:schemeClr val="accent4">
                    <a:lumMod val="50000"/>
                  </a:schemeClr>
                </a:solidFill>
              </a:rPr>
              <a:t>• </a:t>
            </a:r>
            <a:r>
              <a:rPr lang="en-US" sz="1800" dirty="0">
                <a:solidFill>
                  <a:schemeClr val="accent4">
                    <a:lumMod val="50000"/>
                  </a:schemeClr>
                </a:solidFill>
              </a:rPr>
              <a:t>If I don’t know how to respond to this assignment, where can I go to find </a:t>
            </a:r>
            <a:r>
              <a:rPr lang="en-US" sz="1800" dirty="0" smtClean="0">
                <a:solidFill>
                  <a:schemeClr val="accent4">
                    <a:lumMod val="50000"/>
                  </a:schemeClr>
                </a:solidFill>
              </a:rPr>
              <a:t>   some </a:t>
            </a:r>
            <a:r>
              <a:rPr lang="en-US" sz="1800" dirty="0">
                <a:solidFill>
                  <a:schemeClr val="accent4">
                    <a:lumMod val="50000"/>
                  </a:schemeClr>
                </a:solidFill>
              </a:rPr>
              <a:t>answers</a:t>
            </a:r>
            <a:r>
              <a:rPr lang="en-US" sz="1800" dirty="0" smtClean="0">
                <a:solidFill>
                  <a:schemeClr val="accent4">
                    <a:lumMod val="50000"/>
                  </a:schemeClr>
                </a:solidFill>
              </a:rPr>
              <a:t>?</a:t>
            </a:r>
          </a:p>
          <a:p>
            <a:pPr algn="just"/>
            <a:r>
              <a:rPr lang="en-US" sz="1800" dirty="0" smtClean="0">
                <a:solidFill>
                  <a:schemeClr val="accent4">
                    <a:lumMod val="50000"/>
                  </a:schemeClr>
                </a:solidFill>
              </a:rPr>
              <a:t>• </a:t>
            </a:r>
            <a:r>
              <a:rPr lang="en-US" sz="1800" dirty="0">
                <a:solidFill>
                  <a:schemeClr val="accent4">
                    <a:lumMod val="50000"/>
                  </a:schemeClr>
                </a:solidFill>
              </a:rPr>
              <a:t>What does this assignment mean to me? How do I relate to it? </a:t>
            </a:r>
          </a:p>
          <a:p>
            <a:endParaRPr lang="en-US" sz="1800" dirty="0" smtClean="0">
              <a:solidFill>
                <a:schemeClr val="accent4">
                  <a:lumMod val="50000"/>
                </a:schemeClr>
              </a:solidFill>
            </a:endParaRPr>
          </a:p>
          <a:p>
            <a:pPr marL="0" indent="0">
              <a:buNone/>
            </a:pPr>
            <a:r>
              <a:rPr lang="en-US" sz="2400" dirty="0" smtClean="0">
                <a:solidFill>
                  <a:schemeClr val="accent4">
                    <a:lumMod val="50000"/>
                  </a:schemeClr>
                </a:solidFill>
              </a:rPr>
              <a:t>After </a:t>
            </a:r>
            <a:r>
              <a:rPr lang="en-US" sz="2400" dirty="0">
                <a:solidFill>
                  <a:schemeClr val="accent4">
                    <a:lumMod val="50000"/>
                  </a:schemeClr>
                </a:solidFill>
              </a:rPr>
              <a:t>looking at the prompt and doing some additional reading and research, you should better understand your topic and what you need to discuss</a:t>
            </a:r>
            <a:r>
              <a:rPr lang="en-US" sz="2000" dirty="0">
                <a:solidFill>
                  <a:schemeClr val="accent4">
                    <a:lumMod val="50000"/>
                  </a:schemeClr>
                </a:solidFill>
              </a:rPr>
              <a:t>.  </a:t>
            </a:r>
          </a:p>
          <a:p>
            <a:pPr marL="0" indent="0">
              <a:buNone/>
            </a:pPr>
            <a:r>
              <a:rPr lang="en-US" sz="1800" dirty="0"/>
              <a:t> </a:t>
            </a:r>
          </a:p>
        </p:txBody>
      </p:sp>
    </p:spTree>
    <p:extLst>
      <p:ext uri="{BB962C8B-B14F-4D97-AF65-F5344CB8AC3E}">
        <p14:creationId xmlns:p14="http://schemas.microsoft.com/office/powerpoint/2010/main" val="240358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4">
                    <a:lumMod val="50000"/>
                  </a:schemeClr>
                </a:solidFill>
              </a:rPr>
              <a:t>Step 2: Develop a Topic Sentence </a:t>
            </a:r>
          </a:p>
        </p:txBody>
      </p:sp>
      <p:sp>
        <p:nvSpPr>
          <p:cNvPr id="3" name="Content Placeholder 2"/>
          <p:cNvSpPr>
            <a:spLocks noGrp="1"/>
          </p:cNvSpPr>
          <p:nvPr>
            <p:ph idx="1"/>
          </p:nvPr>
        </p:nvSpPr>
        <p:spPr>
          <a:xfrm>
            <a:off x="1219200" y="304800"/>
            <a:ext cx="7467600" cy="5257800"/>
          </a:xfrm>
        </p:spPr>
        <p:txBody>
          <a:bodyPr>
            <a:noAutofit/>
          </a:bodyPr>
          <a:lstStyle/>
          <a:p>
            <a:pPr algn="just"/>
            <a:r>
              <a:rPr lang="en-US" sz="2000" dirty="0">
                <a:solidFill>
                  <a:schemeClr val="accent4">
                    <a:lumMod val="50000"/>
                  </a:schemeClr>
                </a:solidFill>
              </a:rPr>
              <a:t>Before writing a paragraph, it is important to think first about the </a:t>
            </a:r>
            <a:r>
              <a:rPr lang="en-US" sz="2000" dirty="0">
                <a:solidFill>
                  <a:schemeClr val="accent1"/>
                </a:solidFill>
              </a:rPr>
              <a:t>topic</a:t>
            </a:r>
            <a:r>
              <a:rPr lang="en-US" sz="2000" dirty="0">
                <a:solidFill>
                  <a:schemeClr val="accent4">
                    <a:lumMod val="50000"/>
                  </a:schemeClr>
                </a:solidFill>
              </a:rPr>
              <a:t> and then what you want to say about the topic. Most often, the topic is easy, but the question then turns to what you want to say about the topic.  This concept is sometimes called the </a:t>
            </a:r>
            <a:r>
              <a:rPr lang="en-US" sz="2000" dirty="0">
                <a:solidFill>
                  <a:schemeClr val="accent6"/>
                </a:solidFill>
              </a:rPr>
              <a:t>controlling idea</a:t>
            </a:r>
            <a:r>
              <a:rPr lang="en-US" sz="2000" dirty="0">
                <a:solidFill>
                  <a:schemeClr val="accent4">
                    <a:lumMod val="50000"/>
                  </a:schemeClr>
                </a:solidFill>
              </a:rPr>
              <a:t>.  </a:t>
            </a:r>
          </a:p>
          <a:p>
            <a:pPr marL="0" indent="0" algn="just">
              <a:buNone/>
            </a:pPr>
            <a:r>
              <a:rPr lang="en-US" sz="2000" dirty="0">
                <a:solidFill>
                  <a:schemeClr val="accent4">
                    <a:lumMod val="50000"/>
                  </a:schemeClr>
                </a:solidFill>
              </a:rPr>
              <a:t> </a:t>
            </a:r>
          </a:p>
          <a:p>
            <a:pPr algn="just"/>
            <a:r>
              <a:rPr lang="en-US" sz="2000" dirty="0">
                <a:solidFill>
                  <a:schemeClr val="accent4">
                    <a:lumMod val="50000"/>
                  </a:schemeClr>
                </a:solidFill>
              </a:rPr>
              <a:t>Strong paragraphs are typically about one main idea or topic, which is often explicitly stated in a topic sentence. Good topic sentences should always contain both (1) a </a:t>
            </a:r>
            <a:r>
              <a:rPr lang="en-US" sz="2000" dirty="0">
                <a:solidFill>
                  <a:schemeClr val="accent1"/>
                </a:solidFill>
              </a:rPr>
              <a:t>topic</a:t>
            </a:r>
            <a:r>
              <a:rPr lang="en-US" sz="2000" dirty="0">
                <a:solidFill>
                  <a:schemeClr val="accent4">
                    <a:lumMod val="50000"/>
                  </a:schemeClr>
                </a:solidFill>
              </a:rPr>
              <a:t> and (2) a </a:t>
            </a:r>
            <a:r>
              <a:rPr lang="en-US" sz="2000" dirty="0">
                <a:solidFill>
                  <a:schemeClr val="accent6"/>
                </a:solidFill>
              </a:rPr>
              <a:t>controlling idea</a:t>
            </a:r>
            <a:r>
              <a:rPr lang="en-US" sz="2000" dirty="0">
                <a:solidFill>
                  <a:schemeClr val="accent4">
                    <a:lumMod val="50000"/>
                  </a:schemeClr>
                </a:solidFill>
              </a:rPr>
              <a:t>.  </a:t>
            </a:r>
            <a:endParaRPr lang="en-US" sz="2000" dirty="0" smtClean="0">
              <a:solidFill>
                <a:schemeClr val="accent4">
                  <a:lumMod val="50000"/>
                </a:schemeClr>
              </a:solidFill>
            </a:endParaRPr>
          </a:p>
          <a:p>
            <a:pPr algn="just"/>
            <a:endParaRPr lang="en-US" sz="2000" dirty="0">
              <a:solidFill>
                <a:schemeClr val="accent4">
                  <a:lumMod val="50000"/>
                </a:schemeClr>
              </a:solidFill>
            </a:endParaRPr>
          </a:p>
          <a:p>
            <a:pPr algn="just"/>
            <a:r>
              <a:rPr lang="en-US" sz="2000" dirty="0">
                <a:solidFill>
                  <a:schemeClr val="accent4">
                    <a:lumMod val="50000"/>
                  </a:schemeClr>
                </a:solidFill>
              </a:rPr>
              <a:t>The </a:t>
            </a:r>
            <a:r>
              <a:rPr lang="en-US" sz="2000" dirty="0">
                <a:solidFill>
                  <a:schemeClr val="accent1"/>
                </a:solidFill>
              </a:rPr>
              <a:t>topic</a:t>
            </a:r>
            <a:r>
              <a:rPr lang="en-US" sz="2000" dirty="0">
                <a:solidFill>
                  <a:schemeClr val="accent4">
                    <a:lumMod val="50000"/>
                  </a:schemeClr>
                </a:solidFill>
              </a:rPr>
              <a:t> – The main subject matter or idea covered in the paragraph. </a:t>
            </a:r>
          </a:p>
          <a:p>
            <a:pPr algn="just"/>
            <a:r>
              <a:rPr lang="en-US" sz="2000" dirty="0">
                <a:solidFill>
                  <a:schemeClr val="accent4">
                    <a:lumMod val="50000"/>
                  </a:schemeClr>
                </a:solidFill>
              </a:rPr>
              <a:t>The </a:t>
            </a:r>
            <a:r>
              <a:rPr lang="en-US" sz="2000" dirty="0">
                <a:solidFill>
                  <a:schemeClr val="accent6"/>
                </a:solidFill>
              </a:rPr>
              <a:t>controlling ide</a:t>
            </a:r>
            <a:r>
              <a:rPr lang="en-US" sz="2000" dirty="0">
                <a:solidFill>
                  <a:schemeClr val="accent4">
                    <a:lumMod val="50000"/>
                  </a:schemeClr>
                </a:solidFill>
              </a:rPr>
              <a:t>a – This idea focuses the topic by providing direction to the composition. </a:t>
            </a:r>
          </a:p>
        </p:txBody>
      </p:sp>
    </p:spTree>
    <p:extLst>
      <p:ext uri="{BB962C8B-B14F-4D97-AF65-F5344CB8AC3E}">
        <p14:creationId xmlns:p14="http://schemas.microsoft.com/office/powerpoint/2010/main" val="3265619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19200" y="838200"/>
            <a:ext cx="7467600" cy="5638800"/>
          </a:xfrm>
        </p:spPr>
        <p:txBody>
          <a:bodyPr>
            <a:normAutofit/>
          </a:bodyPr>
          <a:lstStyle/>
          <a:p>
            <a:pPr algn="just"/>
            <a:r>
              <a:rPr lang="en-US" sz="2400" dirty="0">
                <a:solidFill>
                  <a:schemeClr val="accent4">
                    <a:lumMod val="50000"/>
                  </a:schemeClr>
                </a:solidFill>
              </a:rPr>
              <a:t>Read the following topic sentences. They all contain a </a:t>
            </a:r>
            <a:r>
              <a:rPr lang="en-US" sz="2400" dirty="0">
                <a:solidFill>
                  <a:schemeClr val="accent1"/>
                </a:solidFill>
              </a:rPr>
              <a:t>topic</a:t>
            </a:r>
            <a:r>
              <a:rPr lang="en-US" sz="2400" dirty="0">
                <a:solidFill>
                  <a:schemeClr val="accent4">
                    <a:lumMod val="50000"/>
                  </a:schemeClr>
                </a:solidFill>
              </a:rPr>
              <a:t> (in orange) and a </a:t>
            </a:r>
            <a:r>
              <a:rPr lang="en-US" sz="2400" dirty="0">
                <a:solidFill>
                  <a:schemeClr val="accent6"/>
                </a:solidFill>
              </a:rPr>
              <a:t>controlling idea </a:t>
            </a:r>
            <a:r>
              <a:rPr lang="en-US" sz="2400" dirty="0">
                <a:solidFill>
                  <a:schemeClr val="accent4">
                    <a:lumMod val="50000"/>
                  </a:schemeClr>
                </a:solidFill>
              </a:rPr>
              <a:t>(in </a:t>
            </a:r>
            <a:r>
              <a:rPr lang="en-US" sz="2400" dirty="0" smtClean="0">
                <a:solidFill>
                  <a:schemeClr val="accent4">
                    <a:lumMod val="50000"/>
                  </a:schemeClr>
                </a:solidFill>
              </a:rPr>
              <a:t>red). </a:t>
            </a:r>
            <a:r>
              <a:rPr lang="en-US" sz="2400" dirty="0">
                <a:solidFill>
                  <a:schemeClr val="accent4">
                    <a:lumMod val="50000"/>
                  </a:schemeClr>
                </a:solidFill>
              </a:rPr>
              <a:t>When your paragraphs contain a clearly stated topic sentence such as one of the following, your reader will know what to expect and, therefore, understand your ideas better. </a:t>
            </a:r>
          </a:p>
          <a:p>
            <a:pPr marL="0" indent="0" algn="just">
              <a:buNone/>
            </a:pPr>
            <a:r>
              <a:rPr lang="en-US" sz="2400" dirty="0">
                <a:solidFill>
                  <a:schemeClr val="accent4">
                    <a:lumMod val="50000"/>
                  </a:schemeClr>
                </a:solidFill>
              </a:rPr>
              <a:t> </a:t>
            </a:r>
          </a:p>
          <a:p>
            <a:pPr algn="just"/>
            <a:r>
              <a:rPr lang="en-US" sz="2400" dirty="0">
                <a:solidFill>
                  <a:schemeClr val="accent4">
                    <a:lumMod val="50000"/>
                  </a:schemeClr>
                </a:solidFill>
              </a:rPr>
              <a:t>Examples of topic sentences: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People can </a:t>
            </a:r>
            <a:r>
              <a:rPr lang="en-US" sz="2400" dirty="0">
                <a:solidFill>
                  <a:schemeClr val="accent1"/>
                </a:solidFill>
              </a:rPr>
              <a:t>avoid plagiarizing </a:t>
            </a:r>
            <a:r>
              <a:rPr lang="en-US" sz="2400" dirty="0">
                <a:solidFill>
                  <a:schemeClr val="accent6"/>
                </a:solidFill>
              </a:rPr>
              <a:t>by taking certain precautions</a:t>
            </a:r>
            <a:r>
              <a:rPr lang="en-US" sz="2400" dirty="0">
                <a:solidFill>
                  <a:schemeClr val="accent4">
                    <a:lumMod val="50000"/>
                  </a:schemeClr>
                </a:solidFill>
              </a:rPr>
              <a:t>.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There are </a:t>
            </a:r>
            <a:r>
              <a:rPr lang="en-US" sz="2400" dirty="0">
                <a:solidFill>
                  <a:schemeClr val="accent6"/>
                </a:solidFill>
              </a:rPr>
              <a:t>several advantages to </a:t>
            </a:r>
            <a:r>
              <a:rPr lang="en-US" sz="2400" dirty="0">
                <a:solidFill>
                  <a:schemeClr val="accent1"/>
                </a:solidFill>
              </a:rPr>
              <a:t>online education. </a:t>
            </a:r>
            <a:endParaRPr lang="en-US" sz="2400" dirty="0" smtClean="0">
              <a:solidFill>
                <a:schemeClr val="accent1"/>
              </a:solidFill>
            </a:endParaRPr>
          </a:p>
          <a:p>
            <a:pPr algn="just"/>
            <a:r>
              <a:rPr lang="en-US" sz="2400" dirty="0" smtClean="0">
                <a:solidFill>
                  <a:schemeClr val="accent4">
                    <a:lumMod val="50000"/>
                  </a:schemeClr>
                </a:solidFill>
              </a:rPr>
              <a:t>• </a:t>
            </a:r>
            <a:r>
              <a:rPr lang="en-US" sz="2400" dirty="0">
                <a:solidFill>
                  <a:schemeClr val="accent1"/>
                </a:solidFill>
              </a:rPr>
              <a:t>Effective leadership </a:t>
            </a:r>
            <a:r>
              <a:rPr lang="en-US" sz="2400" dirty="0">
                <a:solidFill>
                  <a:schemeClr val="accent4">
                    <a:lumMod val="50000"/>
                  </a:schemeClr>
                </a:solidFill>
              </a:rPr>
              <a:t>requires </a:t>
            </a:r>
            <a:r>
              <a:rPr lang="en-US" sz="2400" dirty="0">
                <a:solidFill>
                  <a:schemeClr val="accent6"/>
                </a:solidFill>
              </a:rPr>
              <a:t>specific qualities that anyone can develop. </a:t>
            </a:r>
          </a:p>
        </p:txBody>
      </p:sp>
    </p:spTree>
    <p:extLst>
      <p:ext uri="{BB962C8B-B14F-4D97-AF65-F5344CB8AC3E}">
        <p14:creationId xmlns:p14="http://schemas.microsoft.com/office/powerpoint/2010/main" val="916916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4">
                    <a:lumMod val="50000"/>
                  </a:schemeClr>
                </a:solidFill>
                <a:effectLst/>
              </a:rPr>
              <a:t>Step 3: Demonstrate Your Point </a:t>
            </a:r>
          </a:p>
        </p:txBody>
      </p:sp>
      <p:sp>
        <p:nvSpPr>
          <p:cNvPr id="3" name="Content Placeholder 2"/>
          <p:cNvSpPr>
            <a:spLocks noGrp="1"/>
          </p:cNvSpPr>
          <p:nvPr>
            <p:ph idx="1"/>
          </p:nvPr>
        </p:nvSpPr>
        <p:spPr>
          <a:xfrm>
            <a:off x="1219200" y="685800"/>
            <a:ext cx="7467600" cy="4495800"/>
          </a:xfrm>
        </p:spPr>
        <p:txBody>
          <a:bodyPr>
            <a:noAutofit/>
          </a:bodyPr>
          <a:lstStyle/>
          <a:p>
            <a:pPr algn="just"/>
            <a:r>
              <a:rPr lang="en-US" sz="2400" dirty="0">
                <a:solidFill>
                  <a:schemeClr val="accent4">
                    <a:lumMod val="50000"/>
                  </a:schemeClr>
                </a:solidFill>
              </a:rPr>
              <a:t>After stating your topic sentence, you need to provide </a:t>
            </a:r>
            <a:r>
              <a:rPr lang="en-US" sz="2400" dirty="0">
                <a:solidFill>
                  <a:srgbClr val="C00000"/>
                </a:solidFill>
              </a:rPr>
              <a:t>information to prove, illustrate, clarify, and/or exemplify </a:t>
            </a:r>
            <a:r>
              <a:rPr lang="en-US" sz="2400" dirty="0">
                <a:solidFill>
                  <a:schemeClr val="accent4">
                    <a:lumMod val="50000"/>
                  </a:schemeClr>
                </a:solidFill>
              </a:rPr>
              <a:t>your point.  </a:t>
            </a:r>
          </a:p>
          <a:p>
            <a:pPr marL="0" indent="0" algn="just">
              <a:buNone/>
            </a:pPr>
            <a:r>
              <a:rPr lang="en-US" sz="2400" dirty="0">
                <a:solidFill>
                  <a:schemeClr val="accent4">
                    <a:lumMod val="50000"/>
                  </a:schemeClr>
                </a:solidFill>
              </a:rPr>
              <a:t> </a:t>
            </a:r>
          </a:p>
          <a:p>
            <a:pPr algn="just"/>
            <a:r>
              <a:rPr lang="en-US" sz="2400" dirty="0">
                <a:solidFill>
                  <a:schemeClr val="accent4">
                    <a:lumMod val="50000"/>
                  </a:schemeClr>
                </a:solidFill>
              </a:rPr>
              <a:t>Ask yourself: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What examples can I use to support my point?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What information can I provide to help clarify my thoughts?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How can I support my point with specific data, experiences, or other factual material?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What information does the reader need to know in order to see my point? </a:t>
            </a:r>
            <a:endParaRPr lang="en-US" sz="2400" dirty="0" smtClean="0">
              <a:solidFill>
                <a:schemeClr val="accent4">
                  <a:lumMod val="50000"/>
                </a:schemeClr>
              </a:solidFill>
            </a:endParaRPr>
          </a:p>
          <a:p>
            <a:pPr marL="0" indent="0" algn="just">
              <a:buNone/>
            </a:pPr>
            <a:r>
              <a:rPr lang="en-US" sz="2000" dirty="0" smtClean="0">
                <a:solidFill>
                  <a:schemeClr val="accent4">
                    <a:lumMod val="50000"/>
                  </a:schemeClr>
                </a:solidFill>
              </a:rPr>
              <a:t> </a:t>
            </a:r>
            <a:endParaRPr lang="en-US" sz="2000" dirty="0">
              <a:solidFill>
                <a:schemeClr val="accent4">
                  <a:lumMod val="50000"/>
                </a:schemeClr>
              </a:solidFill>
            </a:endParaRPr>
          </a:p>
        </p:txBody>
      </p:sp>
    </p:spTree>
    <p:extLst>
      <p:ext uri="{BB962C8B-B14F-4D97-AF65-F5344CB8AC3E}">
        <p14:creationId xmlns:p14="http://schemas.microsoft.com/office/powerpoint/2010/main" val="355220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19200" y="838200"/>
            <a:ext cx="7467600" cy="5105400"/>
          </a:xfrm>
        </p:spPr>
        <p:txBody>
          <a:bodyPr>
            <a:normAutofit fontScale="92500" lnSpcReduction="20000"/>
          </a:bodyPr>
          <a:lstStyle/>
          <a:p>
            <a:pPr algn="just"/>
            <a:r>
              <a:rPr lang="en-US" dirty="0"/>
              <a:t>• </a:t>
            </a:r>
            <a:r>
              <a:rPr lang="en-US" dirty="0">
                <a:solidFill>
                  <a:schemeClr val="accent4">
                    <a:lumMod val="50000"/>
                  </a:schemeClr>
                </a:solidFill>
              </a:rPr>
              <a:t>Facts, details, reasons, examples </a:t>
            </a:r>
          </a:p>
          <a:p>
            <a:pPr algn="just"/>
            <a:r>
              <a:rPr lang="en-US" dirty="0">
                <a:solidFill>
                  <a:schemeClr val="accent4">
                    <a:lumMod val="50000"/>
                  </a:schemeClr>
                </a:solidFill>
              </a:rPr>
              <a:t>• Information from the readings or class discussions </a:t>
            </a:r>
          </a:p>
          <a:p>
            <a:pPr algn="just"/>
            <a:r>
              <a:rPr lang="en-US" dirty="0">
                <a:solidFill>
                  <a:schemeClr val="accent4">
                    <a:lumMod val="50000"/>
                  </a:schemeClr>
                </a:solidFill>
              </a:rPr>
              <a:t>• Paraphrases or short quotations </a:t>
            </a:r>
          </a:p>
          <a:p>
            <a:pPr algn="just"/>
            <a:r>
              <a:rPr lang="en-US" dirty="0">
                <a:solidFill>
                  <a:schemeClr val="accent4">
                    <a:lumMod val="50000"/>
                  </a:schemeClr>
                </a:solidFill>
              </a:rPr>
              <a:t>• Statistics, polls, percentages, data from research studies </a:t>
            </a:r>
          </a:p>
          <a:p>
            <a:pPr algn="just"/>
            <a:r>
              <a:rPr lang="en-US" dirty="0">
                <a:solidFill>
                  <a:schemeClr val="accent4">
                    <a:lumMod val="50000"/>
                  </a:schemeClr>
                </a:solidFill>
              </a:rPr>
              <a:t>• Personal experience, stories, anecdotes, examples from your life </a:t>
            </a:r>
            <a:endParaRPr lang="en-US" dirty="0" smtClean="0">
              <a:solidFill>
                <a:schemeClr val="accent4">
                  <a:lumMod val="50000"/>
                </a:schemeClr>
              </a:solidFill>
            </a:endParaRPr>
          </a:p>
          <a:p>
            <a:pPr algn="just"/>
            <a:endParaRPr lang="en-US" dirty="0">
              <a:solidFill>
                <a:schemeClr val="accent4">
                  <a:lumMod val="50000"/>
                </a:schemeClr>
              </a:solidFill>
            </a:endParaRPr>
          </a:p>
          <a:p>
            <a:pPr algn="just"/>
            <a:r>
              <a:rPr lang="en-US" dirty="0">
                <a:solidFill>
                  <a:schemeClr val="accent4">
                    <a:lumMod val="50000"/>
                  </a:schemeClr>
                </a:solidFill>
              </a:rPr>
              <a:t>Sometimes, adding transitional or introductory phrases like: </a:t>
            </a:r>
            <a:r>
              <a:rPr lang="en-US" b="1" i="1" dirty="0">
                <a:solidFill>
                  <a:schemeClr val="accent4">
                    <a:lumMod val="50000"/>
                  </a:schemeClr>
                </a:solidFill>
              </a:rPr>
              <a:t>for example, for instance, first, second, or last</a:t>
            </a:r>
            <a:r>
              <a:rPr lang="en-US" i="1" dirty="0">
                <a:solidFill>
                  <a:schemeClr val="accent4">
                    <a:lumMod val="50000"/>
                  </a:schemeClr>
                </a:solidFill>
              </a:rPr>
              <a:t> </a:t>
            </a:r>
            <a:r>
              <a:rPr lang="en-US" dirty="0">
                <a:solidFill>
                  <a:schemeClr val="accent4">
                    <a:lumMod val="50000"/>
                  </a:schemeClr>
                </a:solidFill>
              </a:rPr>
              <a:t>can help guide the reader. Also, make sure you are citing your sources appropriately. </a:t>
            </a:r>
          </a:p>
          <a:p>
            <a:endParaRPr lang="en-US" dirty="0"/>
          </a:p>
        </p:txBody>
      </p:sp>
    </p:spTree>
    <p:extLst>
      <p:ext uri="{BB962C8B-B14F-4D97-AF65-F5344CB8AC3E}">
        <p14:creationId xmlns:p14="http://schemas.microsoft.com/office/powerpoint/2010/main" val="2077236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4">
                    <a:lumMod val="50000"/>
                  </a:schemeClr>
                </a:solidFill>
                <a:effectLst/>
              </a:rPr>
              <a:t>Step 4: Give Your Paragraph Meaning </a:t>
            </a:r>
          </a:p>
        </p:txBody>
      </p:sp>
      <p:sp>
        <p:nvSpPr>
          <p:cNvPr id="3" name="Content Placeholder 2"/>
          <p:cNvSpPr>
            <a:spLocks noGrp="1"/>
          </p:cNvSpPr>
          <p:nvPr>
            <p:ph idx="1"/>
          </p:nvPr>
        </p:nvSpPr>
        <p:spPr>
          <a:xfrm>
            <a:off x="1219200" y="381000"/>
            <a:ext cx="7467600" cy="4876800"/>
          </a:xfrm>
        </p:spPr>
        <p:txBody>
          <a:bodyPr>
            <a:noAutofit/>
          </a:bodyPr>
          <a:lstStyle/>
          <a:p>
            <a:pPr algn="just"/>
            <a:r>
              <a:rPr lang="en-US" sz="2400" dirty="0">
                <a:solidFill>
                  <a:schemeClr val="accent4">
                    <a:lumMod val="50000"/>
                  </a:schemeClr>
                </a:solidFill>
              </a:rPr>
              <a:t>After you have given the reader enough information to see and understand your point, you need to </a:t>
            </a:r>
            <a:r>
              <a:rPr lang="en-US" sz="2400" dirty="0">
                <a:solidFill>
                  <a:srgbClr val="C00000"/>
                </a:solidFill>
              </a:rPr>
              <a:t>explain why this information is relevant, meaningful, or interesting</a:t>
            </a:r>
            <a:r>
              <a:rPr lang="en-US" sz="2400" dirty="0">
                <a:solidFill>
                  <a:schemeClr val="accent4">
                    <a:lumMod val="50000"/>
                  </a:schemeClr>
                </a:solidFill>
              </a:rPr>
              <a:t>.  </a:t>
            </a:r>
          </a:p>
          <a:p>
            <a:pPr marL="0" indent="0" algn="just">
              <a:buNone/>
            </a:pPr>
            <a:r>
              <a:rPr lang="en-US" sz="2400" dirty="0">
                <a:solidFill>
                  <a:schemeClr val="accent4">
                    <a:lumMod val="50000"/>
                  </a:schemeClr>
                </a:solidFill>
              </a:rPr>
              <a:t> </a:t>
            </a:r>
          </a:p>
          <a:p>
            <a:pPr algn="just"/>
            <a:r>
              <a:rPr lang="en-US" sz="2400" dirty="0">
                <a:solidFill>
                  <a:schemeClr val="accent4">
                    <a:lumMod val="50000"/>
                  </a:schemeClr>
                </a:solidFill>
              </a:rPr>
              <a:t>Ask yourself: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What does the provided information mean?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How does it relate to your overall point, argument, or thesis?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Why is this information important/significant/meaningful? </a:t>
            </a:r>
            <a:endParaRPr lang="en-US" sz="2400" dirty="0" smtClean="0">
              <a:solidFill>
                <a:schemeClr val="accent4">
                  <a:lumMod val="50000"/>
                </a:schemeClr>
              </a:solidFill>
            </a:endParaRPr>
          </a:p>
          <a:p>
            <a:pPr algn="just"/>
            <a:r>
              <a:rPr lang="en-US" sz="2400" dirty="0" smtClean="0">
                <a:solidFill>
                  <a:schemeClr val="accent4">
                    <a:lumMod val="50000"/>
                  </a:schemeClr>
                </a:solidFill>
              </a:rPr>
              <a:t>• </a:t>
            </a:r>
            <a:r>
              <a:rPr lang="en-US" sz="2400" dirty="0">
                <a:solidFill>
                  <a:schemeClr val="accent4">
                    <a:lumMod val="50000"/>
                  </a:schemeClr>
                </a:solidFill>
              </a:rPr>
              <a:t>How does this information relate to the assignment or course I am taking? </a:t>
            </a:r>
          </a:p>
          <a:p>
            <a:pPr marL="0" indent="0">
              <a:buNone/>
            </a:pPr>
            <a:r>
              <a:rPr lang="en-US" sz="2400" dirty="0">
                <a:solidFill>
                  <a:schemeClr val="accent4">
                    <a:lumMod val="50000"/>
                  </a:schemeClr>
                </a:solidFill>
              </a:rPr>
              <a:t> </a:t>
            </a:r>
          </a:p>
        </p:txBody>
      </p:sp>
    </p:spTree>
    <p:extLst>
      <p:ext uri="{BB962C8B-B14F-4D97-AF65-F5344CB8AC3E}">
        <p14:creationId xmlns:p14="http://schemas.microsoft.com/office/powerpoint/2010/main" val="22254454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Thermal">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E62B0FF27A049AF7DCC45D50211D2" ma:contentTypeVersion="2" ma:contentTypeDescription="Create a new document." ma:contentTypeScope="" ma:versionID="28241c7ac601d1b01f16d00a8cf9bf10">
  <xsd:schema xmlns:xsd="http://www.w3.org/2001/XMLSchema" xmlns:xs="http://www.w3.org/2001/XMLSchema" xmlns:p="http://schemas.microsoft.com/office/2006/metadata/properties" xmlns:ns2="591cb193-2112-473e-86d5-07b38ee5dde5" targetNamespace="http://schemas.microsoft.com/office/2006/metadata/properties" ma:root="true" ma:fieldsID="a55eae449cd02de5e5c136be2b288cd1" ns2:_="">
    <xsd:import namespace="591cb193-2112-473e-86d5-07b38ee5dd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cb193-2112-473e-86d5-07b38ee5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9FADAF-7A51-4D2D-A41D-CE6DF125398B}"/>
</file>

<file path=customXml/itemProps2.xml><?xml version="1.0" encoding="utf-8"?>
<ds:datastoreItem xmlns:ds="http://schemas.openxmlformats.org/officeDocument/2006/customXml" ds:itemID="{7B393A22-C0A3-4926-B813-79435D3DB6F1}"/>
</file>

<file path=customXml/itemProps3.xml><?xml version="1.0" encoding="utf-8"?>
<ds:datastoreItem xmlns:ds="http://schemas.openxmlformats.org/officeDocument/2006/customXml" ds:itemID="{939D5721-0412-4595-88DF-D3FA03825541}"/>
</file>

<file path=docProps/app.xml><?xml version="1.0" encoding="utf-8"?>
<Properties xmlns="http://schemas.openxmlformats.org/officeDocument/2006/extended-properties" xmlns:vt="http://schemas.openxmlformats.org/officeDocument/2006/docPropsVTypes">
  <Template>TM01859868[[fn=Thermal]]</Template>
  <TotalTime>89</TotalTime>
  <Words>1541</Words>
  <Application>Microsoft Office PowerPoint</Application>
  <PresentationFormat>On-screen Show (4:3)</PresentationFormat>
  <Paragraphs>85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Thermal</vt:lpstr>
      <vt:lpstr>PARAGRAPHS</vt:lpstr>
      <vt:lpstr>WHAT IS A PARAGRAPH? </vt:lpstr>
      <vt:lpstr>PowerPoint Presentation</vt:lpstr>
      <vt:lpstr>Step 1: Decide the Topic of Your Paragraph </vt:lpstr>
      <vt:lpstr>Step 2: Develop a Topic Sentence </vt:lpstr>
      <vt:lpstr>PowerPoint Presentation</vt:lpstr>
      <vt:lpstr>Step 3: Demonstrate Your Point </vt:lpstr>
      <vt:lpstr>PowerPoint Presentation</vt:lpstr>
      <vt:lpstr>Step 4: Give Your Paragraph Meaning </vt:lpstr>
      <vt:lpstr>Step 5: Conclude </vt:lpstr>
      <vt:lpstr>PowerPoint Presentation</vt:lpstr>
      <vt:lpstr>Step 6: Look Over and Proofread </vt:lpstr>
      <vt:lpstr>ESSENTIAL ELEMENTS</vt:lpstr>
      <vt:lpstr>UNITY</vt:lpstr>
      <vt:lpstr>COHERENCE</vt:lpstr>
      <vt:lpstr>THE TOPIC SENTENCE</vt:lpstr>
      <vt:lpstr>SUFFICIENT DEVELOPMENT</vt:lpstr>
      <vt:lpstr>Am I ready for a new paragraph?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PARAGRAPHS</dc:title>
  <dc:creator>Kamran</dc:creator>
  <cp:lastModifiedBy>Kamran Shaheen</cp:lastModifiedBy>
  <cp:revision>46</cp:revision>
  <dcterms:created xsi:type="dcterms:W3CDTF">2006-08-16T00:00:00Z</dcterms:created>
  <dcterms:modified xsi:type="dcterms:W3CDTF">2020-07-01T03:39:24Z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ies>
</file>