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0693400" cy="8893175"/>
  <p:notesSz cx="10693400" cy="10693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08" y="66"/>
      </p:cViewPr>
      <p:guideLst>
        <p:guide orient="horz" pos="239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7995" y="1337361"/>
            <a:ext cx="5677408" cy="358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3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522204"/>
            <a:ext cx="748538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86" y="446350"/>
            <a:ext cx="7837805" cy="371146"/>
          </a:xfrm>
        </p:spPr>
        <p:txBody>
          <a:bodyPr lIns="0" tIns="0" rIns="0" bIns="0"/>
          <a:lstStyle>
            <a:lvl1pPr>
              <a:defRPr sz="2412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922" y="1256240"/>
            <a:ext cx="8797569" cy="281452"/>
          </a:xfrm>
        </p:spPr>
        <p:txBody>
          <a:bodyPr lIns="0" tIns="0" rIns="0" bIns="0"/>
          <a:lstStyle>
            <a:lvl1pPr>
              <a:defRPr sz="1829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86" y="446350"/>
            <a:ext cx="7837805" cy="371146"/>
          </a:xfrm>
        </p:spPr>
        <p:txBody>
          <a:bodyPr lIns="0" tIns="0" rIns="0" bIns="0"/>
          <a:lstStyle>
            <a:lvl1pPr>
              <a:defRPr sz="2412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3" y="1446620"/>
            <a:ext cx="465162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8" y="1446620"/>
            <a:ext cx="465162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86" y="446350"/>
            <a:ext cx="7837805" cy="371146"/>
          </a:xfrm>
        </p:spPr>
        <p:txBody>
          <a:bodyPr lIns="0" tIns="0" rIns="0" bIns="0"/>
          <a:lstStyle>
            <a:lvl1pPr>
              <a:defRPr sz="2412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76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" name="bk object 17"/>
          <p:cNvSpPr/>
          <p:nvPr/>
        </p:nvSpPr>
        <p:spPr>
          <a:xfrm>
            <a:off x="8639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" name="bk object 18"/>
          <p:cNvSpPr/>
          <p:nvPr/>
        </p:nvSpPr>
        <p:spPr>
          <a:xfrm>
            <a:off x="9310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" name="bk object 19"/>
          <p:cNvSpPr/>
          <p:nvPr/>
        </p:nvSpPr>
        <p:spPr>
          <a:xfrm>
            <a:off x="9973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" name="bk object 20"/>
          <p:cNvSpPr/>
          <p:nvPr/>
        </p:nvSpPr>
        <p:spPr>
          <a:xfrm>
            <a:off x="10643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" name="bk object 21"/>
          <p:cNvSpPr/>
          <p:nvPr/>
        </p:nvSpPr>
        <p:spPr>
          <a:xfrm>
            <a:off x="11306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" name="bk object 22"/>
          <p:cNvSpPr/>
          <p:nvPr/>
        </p:nvSpPr>
        <p:spPr>
          <a:xfrm>
            <a:off x="11977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3" name="bk object 23"/>
          <p:cNvSpPr/>
          <p:nvPr/>
        </p:nvSpPr>
        <p:spPr>
          <a:xfrm>
            <a:off x="12640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4" name="bk object 24"/>
          <p:cNvSpPr/>
          <p:nvPr/>
        </p:nvSpPr>
        <p:spPr>
          <a:xfrm>
            <a:off x="13310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5" name="bk object 25"/>
          <p:cNvSpPr/>
          <p:nvPr/>
        </p:nvSpPr>
        <p:spPr>
          <a:xfrm>
            <a:off x="13973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6" name="bk object 26"/>
          <p:cNvSpPr/>
          <p:nvPr/>
        </p:nvSpPr>
        <p:spPr>
          <a:xfrm>
            <a:off x="14644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7" name="bk object 27"/>
          <p:cNvSpPr/>
          <p:nvPr/>
        </p:nvSpPr>
        <p:spPr>
          <a:xfrm>
            <a:off x="15307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8" name="bk object 28"/>
          <p:cNvSpPr/>
          <p:nvPr/>
        </p:nvSpPr>
        <p:spPr>
          <a:xfrm>
            <a:off x="15977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9" name="bk object 29"/>
          <p:cNvSpPr/>
          <p:nvPr/>
        </p:nvSpPr>
        <p:spPr>
          <a:xfrm>
            <a:off x="16640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0" name="bk object 30"/>
          <p:cNvSpPr/>
          <p:nvPr/>
        </p:nvSpPr>
        <p:spPr>
          <a:xfrm>
            <a:off x="17311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1" name="bk object 31"/>
          <p:cNvSpPr/>
          <p:nvPr/>
        </p:nvSpPr>
        <p:spPr>
          <a:xfrm>
            <a:off x="17974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2" name="bk object 32"/>
          <p:cNvSpPr/>
          <p:nvPr/>
        </p:nvSpPr>
        <p:spPr>
          <a:xfrm>
            <a:off x="18644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3" name="bk object 33"/>
          <p:cNvSpPr/>
          <p:nvPr/>
        </p:nvSpPr>
        <p:spPr>
          <a:xfrm>
            <a:off x="19307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4" name="bk object 34"/>
          <p:cNvSpPr/>
          <p:nvPr/>
        </p:nvSpPr>
        <p:spPr>
          <a:xfrm>
            <a:off x="19978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5" name="bk object 35"/>
          <p:cNvSpPr/>
          <p:nvPr/>
        </p:nvSpPr>
        <p:spPr>
          <a:xfrm>
            <a:off x="20641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6" name="bk object 36"/>
          <p:cNvSpPr/>
          <p:nvPr/>
        </p:nvSpPr>
        <p:spPr>
          <a:xfrm>
            <a:off x="21311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7" name="bk object 37"/>
          <p:cNvSpPr/>
          <p:nvPr/>
        </p:nvSpPr>
        <p:spPr>
          <a:xfrm>
            <a:off x="21974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8" name="bk object 38"/>
          <p:cNvSpPr/>
          <p:nvPr/>
        </p:nvSpPr>
        <p:spPr>
          <a:xfrm>
            <a:off x="22645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9" name="bk object 39"/>
          <p:cNvSpPr/>
          <p:nvPr/>
        </p:nvSpPr>
        <p:spPr>
          <a:xfrm>
            <a:off x="23308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0" name="bk object 40"/>
          <p:cNvSpPr/>
          <p:nvPr/>
        </p:nvSpPr>
        <p:spPr>
          <a:xfrm>
            <a:off x="23978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1" name="bk object 41"/>
          <p:cNvSpPr/>
          <p:nvPr/>
        </p:nvSpPr>
        <p:spPr>
          <a:xfrm>
            <a:off x="24641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2" name="bk object 42"/>
          <p:cNvSpPr/>
          <p:nvPr/>
        </p:nvSpPr>
        <p:spPr>
          <a:xfrm>
            <a:off x="25312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3" name="bk object 43"/>
          <p:cNvSpPr/>
          <p:nvPr/>
        </p:nvSpPr>
        <p:spPr>
          <a:xfrm>
            <a:off x="25975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4" name="bk object 44"/>
          <p:cNvSpPr/>
          <p:nvPr/>
        </p:nvSpPr>
        <p:spPr>
          <a:xfrm>
            <a:off x="26645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5" name="bk object 45"/>
          <p:cNvSpPr/>
          <p:nvPr/>
        </p:nvSpPr>
        <p:spPr>
          <a:xfrm>
            <a:off x="27308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6" name="bk object 46"/>
          <p:cNvSpPr/>
          <p:nvPr/>
        </p:nvSpPr>
        <p:spPr>
          <a:xfrm>
            <a:off x="27979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7" name="bk object 47"/>
          <p:cNvSpPr/>
          <p:nvPr/>
        </p:nvSpPr>
        <p:spPr>
          <a:xfrm>
            <a:off x="28642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8" name="bk object 48"/>
          <p:cNvSpPr/>
          <p:nvPr/>
        </p:nvSpPr>
        <p:spPr>
          <a:xfrm>
            <a:off x="29312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9" name="bk object 49"/>
          <p:cNvSpPr/>
          <p:nvPr/>
        </p:nvSpPr>
        <p:spPr>
          <a:xfrm>
            <a:off x="29975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0" name="bk object 50"/>
          <p:cNvSpPr/>
          <p:nvPr/>
        </p:nvSpPr>
        <p:spPr>
          <a:xfrm>
            <a:off x="30646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1" name="bk object 51"/>
          <p:cNvSpPr/>
          <p:nvPr/>
        </p:nvSpPr>
        <p:spPr>
          <a:xfrm>
            <a:off x="31309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2" name="bk object 52"/>
          <p:cNvSpPr/>
          <p:nvPr/>
        </p:nvSpPr>
        <p:spPr>
          <a:xfrm>
            <a:off x="31979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3" name="bk object 53"/>
          <p:cNvSpPr/>
          <p:nvPr/>
        </p:nvSpPr>
        <p:spPr>
          <a:xfrm>
            <a:off x="32642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4" name="bk object 54"/>
          <p:cNvSpPr/>
          <p:nvPr/>
        </p:nvSpPr>
        <p:spPr>
          <a:xfrm>
            <a:off x="33313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5" name="bk object 55"/>
          <p:cNvSpPr/>
          <p:nvPr/>
        </p:nvSpPr>
        <p:spPr>
          <a:xfrm>
            <a:off x="33976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6" name="bk object 56"/>
          <p:cNvSpPr/>
          <p:nvPr/>
        </p:nvSpPr>
        <p:spPr>
          <a:xfrm>
            <a:off x="34646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7" name="bk object 57"/>
          <p:cNvSpPr/>
          <p:nvPr/>
        </p:nvSpPr>
        <p:spPr>
          <a:xfrm>
            <a:off x="35309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8" name="bk object 58"/>
          <p:cNvSpPr/>
          <p:nvPr/>
        </p:nvSpPr>
        <p:spPr>
          <a:xfrm>
            <a:off x="35980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9" name="bk object 59"/>
          <p:cNvSpPr/>
          <p:nvPr/>
        </p:nvSpPr>
        <p:spPr>
          <a:xfrm>
            <a:off x="36643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0" name="bk object 60"/>
          <p:cNvSpPr/>
          <p:nvPr/>
        </p:nvSpPr>
        <p:spPr>
          <a:xfrm>
            <a:off x="37313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1" name="bk object 61"/>
          <p:cNvSpPr/>
          <p:nvPr/>
        </p:nvSpPr>
        <p:spPr>
          <a:xfrm>
            <a:off x="37976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2" name="bk object 62"/>
          <p:cNvSpPr/>
          <p:nvPr/>
        </p:nvSpPr>
        <p:spPr>
          <a:xfrm>
            <a:off x="38647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3" name="bk object 63"/>
          <p:cNvSpPr/>
          <p:nvPr/>
        </p:nvSpPr>
        <p:spPr>
          <a:xfrm>
            <a:off x="39310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4" name="bk object 64"/>
          <p:cNvSpPr/>
          <p:nvPr/>
        </p:nvSpPr>
        <p:spPr>
          <a:xfrm>
            <a:off x="39980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5" name="bk object 65"/>
          <p:cNvSpPr/>
          <p:nvPr/>
        </p:nvSpPr>
        <p:spPr>
          <a:xfrm>
            <a:off x="40643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6" name="bk object 66"/>
          <p:cNvSpPr/>
          <p:nvPr/>
        </p:nvSpPr>
        <p:spPr>
          <a:xfrm>
            <a:off x="41314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7" name="bk object 67"/>
          <p:cNvSpPr/>
          <p:nvPr/>
        </p:nvSpPr>
        <p:spPr>
          <a:xfrm>
            <a:off x="41977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8" name="bk object 68"/>
          <p:cNvSpPr/>
          <p:nvPr/>
        </p:nvSpPr>
        <p:spPr>
          <a:xfrm>
            <a:off x="42647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9" name="bk object 69"/>
          <p:cNvSpPr/>
          <p:nvPr/>
        </p:nvSpPr>
        <p:spPr>
          <a:xfrm>
            <a:off x="43310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0" name="bk object 70"/>
          <p:cNvSpPr/>
          <p:nvPr/>
        </p:nvSpPr>
        <p:spPr>
          <a:xfrm>
            <a:off x="43981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1" name="bk object 71"/>
          <p:cNvSpPr/>
          <p:nvPr/>
        </p:nvSpPr>
        <p:spPr>
          <a:xfrm>
            <a:off x="44644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2" name="bk object 72"/>
          <p:cNvSpPr/>
          <p:nvPr/>
        </p:nvSpPr>
        <p:spPr>
          <a:xfrm>
            <a:off x="45314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3" name="bk object 73"/>
          <p:cNvSpPr/>
          <p:nvPr/>
        </p:nvSpPr>
        <p:spPr>
          <a:xfrm>
            <a:off x="45977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4" name="bk object 74"/>
          <p:cNvSpPr/>
          <p:nvPr/>
        </p:nvSpPr>
        <p:spPr>
          <a:xfrm>
            <a:off x="46648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5" name="bk object 75"/>
          <p:cNvSpPr/>
          <p:nvPr/>
        </p:nvSpPr>
        <p:spPr>
          <a:xfrm>
            <a:off x="47311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6" name="bk object 76"/>
          <p:cNvSpPr/>
          <p:nvPr/>
        </p:nvSpPr>
        <p:spPr>
          <a:xfrm>
            <a:off x="47981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7" name="bk object 77"/>
          <p:cNvSpPr/>
          <p:nvPr/>
        </p:nvSpPr>
        <p:spPr>
          <a:xfrm>
            <a:off x="48644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8" name="bk object 78"/>
          <p:cNvSpPr/>
          <p:nvPr/>
        </p:nvSpPr>
        <p:spPr>
          <a:xfrm>
            <a:off x="49315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9" name="bk object 79"/>
          <p:cNvSpPr/>
          <p:nvPr/>
        </p:nvSpPr>
        <p:spPr>
          <a:xfrm>
            <a:off x="49978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0" name="bk object 80"/>
          <p:cNvSpPr/>
          <p:nvPr/>
        </p:nvSpPr>
        <p:spPr>
          <a:xfrm>
            <a:off x="50648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1" name="bk object 81"/>
          <p:cNvSpPr/>
          <p:nvPr/>
        </p:nvSpPr>
        <p:spPr>
          <a:xfrm>
            <a:off x="51311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2" name="bk object 82"/>
          <p:cNvSpPr/>
          <p:nvPr/>
        </p:nvSpPr>
        <p:spPr>
          <a:xfrm>
            <a:off x="51982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3" name="bk object 83"/>
          <p:cNvSpPr/>
          <p:nvPr/>
        </p:nvSpPr>
        <p:spPr>
          <a:xfrm>
            <a:off x="52645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4" name="bk object 84"/>
          <p:cNvSpPr/>
          <p:nvPr/>
        </p:nvSpPr>
        <p:spPr>
          <a:xfrm>
            <a:off x="53315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5" name="bk object 85"/>
          <p:cNvSpPr/>
          <p:nvPr/>
        </p:nvSpPr>
        <p:spPr>
          <a:xfrm>
            <a:off x="53978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6" name="bk object 86"/>
          <p:cNvSpPr/>
          <p:nvPr/>
        </p:nvSpPr>
        <p:spPr>
          <a:xfrm>
            <a:off x="54649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7" name="bk object 87"/>
          <p:cNvSpPr/>
          <p:nvPr/>
        </p:nvSpPr>
        <p:spPr>
          <a:xfrm>
            <a:off x="55312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8" name="bk object 88"/>
          <p:cNvSpPr/>
          <p:nvPr/>
        </p:nvSpPr>
        <p:spPr>
          <a:xfrm>
            <a:off x="55982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9" name="bk object 89"/>
          <p:cNvSpPr/>
          <p:nvPr/>
        </p:nvSpPr>
        <p:spPr>
          <a:xfrm>
            <a:off x="56645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0" name="bk object 90"/>
          <p:cNvSpPr/>
          <p:nvPr/>
        </p:nvSpPr>
        <p:spPr>
          <a:xfrm>
            <a:off x="57316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1" name="bk object 91"/>
          <p:cNvSpPr/>
          <p:nvPr/>
        </p:nvSpPr>
        <p:spPr>
          <a:xfrm>
            <a:off x="57979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2" name="bk object 92"/>
          <p:cNvSpPr/>
          <p:nvPr/>
        </p:nvSpPr>
        <p:spPr>
          <a:xfrm>
            <a:off x="58649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3" name="bk object 93"/>
          <p:cNvSpPr/>
          <p:nvPr/>
        </p:nvSpPr>
        <p:spPr>
          <a:xfrm>
            <a:off x="59312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4" name="bk object 94"/>
          <p:cNvSpPr/>
          <p:nvPr/>
        </p:nvSpPr>
        <p:spPr>
          <a:xfrm>
            <a:off x="599834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5" name="bk object 95"/>
          <p:cNvSpPr/>
          <p:nvPr/>
        </p:nvSpPr>
        <p:spPr>
          <a:xfrm>
            <a:off x="60646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6" name="bk object 96"/>
          <p:cNvSpPr/>
          <p:nvPr/>
        </p:nvSpPr>
        <p:spPr>
          <a:xfrm>
            <a:off x="6131699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7" name="bk object 97"/>
          <p:cNvSpPr/>
          <p:nvPr/>
        </p:nvSpPr>
        <p:spPr>
          <a:xfrm>
            <a:off x="61979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8" name="bk object 98"/>
          <p:cNvSpPr/>
          <p:nvPr/>
        </p:nvSpPr>
        <p:spPr>
          <a:xfrm>
            <a:off x="6265036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9" name="bk object 99"/>
          <p:cNvSpPr/>
          <p:nvPr/>
        </p:nvSpPr>
        <p:spPr>
          <a:xfrm>
            <a:off x="63313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0" name="bk object 100"/>
          <p:cNvSpPr/>
          <p:nvPr/>
        </p:nvSpPr>
        <p:spPr>
          <a:xfrm>
            <a:off x="6398386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1" name="bk object 101"/>
          <p:cNvSpPr/>
          <p:nvPr/>
        </p:nvSpPr>
        <p:spPr>
          <a:xfrm>
            <a:off x="64646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099" y="5333"/>
                </a:moveTo>
                <a:lnTo>
                  <a:pt x="38099" y="0"/>
                </a:lnTo>
                <a:lnTo>
                  <a:pt x="0" y="0"/>
                </a:lnTo>
                <a:lnTo>
                  <a:pt x="0" y="5333"/>
                </a:lnTo>
                <a:lnTo>
                  <a:pt x="38099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2" name="bk object 102"/>
          <p:cNvSpPr/>
          <p:nvPr/>
        </p:nvSpPr>
        <p:spPr>
          <a:xfrm>
            <a:off x="6531736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3" name="bk object 103"/>
          <p:cNvSpPr/>
          <p:nvPr/>
        </p:nvSpPr>
        <p:spPr>
          <a:xfrm>
            <a:off x="659804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4" name="bk object 104"/>
          <p:cNvSpPr/>
          <p:nvPr/>
        </p:nvSpPr>
        <p:spPr>
          <a:xfrm>
            <a:off x="6665086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5" name="bk object 105"/>
          <p:cNvSpPr/>
          <p:nvPr/>
        </p:nvSpPr>
        <p:spPr>
          <a:xfrm>
            <a:off x="6731393" y="290245"/>
            <a:ext cx="38100" cy="4752"/>
          </a:xfrm>
          <a:custGeom>
            <a:avLst/>
            <a:gdLst/>
            <a:ahLst/>
            <a:cxnLst/>
            <a:rect l="l" t="t" r="r" b="b"/>
            <a:pathLst>
              <a:path w="38100" h="5714">
                <a:moveTo>
                  <a:pt x="38100" y="5333"/>
                </a:moveTo>
                <a:lnTo>
                  <a:pt x="38100" y="0"/>
                </a:lnTo>
                <a:lnTo>
                  <a:pt x="0" y="0"/>
                </a:lnTo>
                <a:lnTo>
                  <a:pt x="0" y="5333"/>
                </a:lnTo>
                <a:lnTo>
                  <a:pt x="38100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6" name="bk object 106"/>
          <p:cNvSpPr/>
          <p:nvPr/>
        </p:nvSpPr>
        <p:spPr>
          <a:xfrm>
            <a:off x="6798443" y="290245"/>
            <a:ext cx="28575" cy="4752"/>
          </a:xfrm>
          <a:custGeom>
            <a:avLst/>
            <a:gdLst/>
            <a:ahLst/>
            <a:cxnLst/>
            <a:rect l="l" t="t" r="r" b="b"/>
            <a:pathLst>
              <a:path w="28575" h="5714">
                <a:moveTo>
                  <a:pt x="28194" y="5333"/>
                </a:moveTo>
                <a:lnTo>
                  <a:pt x="28194" y="0"/>
                </a:lnTo>
                <a:lnTo>
                  <a:pt x="0" y="0"/>
                </a:lnTo>
                <a:lnTo>
                  <a:pt x="0" y="5333"/>
                </a:lnTo>
                <a:lnTo>
                  <a:pt x="28194" y="5333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7" name="bk object 107"/>
          <p:cNvSpPr/>
          <p:nvPr/>
        </p:nvSpPr>
        <p:spPr>
          <a:xfrm>
            <a:off x="12320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8" name="bk object 108"/>
          <p:cNvSpPr/>
          <p:nvPr/>
        </p:nvSpPr>
        <p:spPr>
          <a:xfrm>
            <a:off x="12990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9" name="bk object 109"/>
          <p:cNvSpPr/>
          <p:nvPr/>
        </p:nvSpPr>
        <p:spPr>
          <a:xfrm>
            <a:off x="13653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0" name="bk object 110"/>
          <p:cNvSpPr/>
          <p:nvPr/>
        </p:nvSpPr>
        <p:spPr>
          <a:xfrm>
            <a:off x="14324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1" name="bk object 111"/>
          <p:cNvSpPr/>
          <p:nvPr/>
        </p:nvSpPr>
        <p:spPr>
          <a:xfrm>
            <a:off x="14987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2" name="bk object 112"/>
          <p:cNvSpPr/>
          <p:nvPr/>
        </p:nvSpPr>
        <p:spPr>
          <a:xfrm>
            <a:off x="15657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3" name="bk object 113"/>
          <p:cNvSpPr/>
          <p:nvPr/>
        </p:nvSpPr>
        <p:spPr>
          <a:xfrm>
            <a:off x="16320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4" name="bk object 114"/>
          <p:cNvSpPr/>
          <p:nvPr/>
        </p:nvSpPr>
        <p:spPr>
          <a:xfrm>
            <a:off x="16991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5" name="bk object 115"/>
          <p:cNvSpPr/>
          <p:nvPr/>
        </p:nvSpPr>
        <p:spPr>
          <a:xfrm>
            <a:off x="17654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6" name="bk object 116"/>
          <p:cNvSpPr/>
          <p:nvPr/>
        </p:nvSpPr>
        <p:spPr>
          <a:xfrm>
            <a:off x="18324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7" name="bk object 117"/>
          <p:cNvSpPr/>
          <p:nvPr/>
        </p:nvSpPr>
        <p:spPr>
          <a:xfrm>
            <a:off x="18987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8" name="bk object 118"/>
          <p:cNvSpPr/>
          <p:nvPr/>
        </p:nvSpPr>
        <p:spPr>
          <a:xfrm>
            <a:off x="19658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9" name="bk object 119"/>
          <p:cNvSpPr/>
          <p:nvPr/>
        </p:nvSpPr>
        <p:spPr>
          <a:xfrm>
            <a:off x="20321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0" name="bk object 120"/>
          <p:cNvSpPr/>
          <p:nvPr/>
        </p:nvSpPr>
        <p:spPr>
          <a:xfrm>
            <a:off x="20991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1" name="bk object 121"/>
          <p:cNvSpPr/>
          <p:nvPr/>
        </p:nvSpPr>
        <p:spPr>
          <a:xfrm>
            <a:off x="21654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2" name="bk object 122"/>
          <p:cNvSpPr/>
          <p:nvPr/>
        </p:nvSpPr>
        <p:spPr>
          <a:xfrm>
            <a:off x="22325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3" name="bk object 123"/>
          <p:cNvSpPr/>
          <p:nvPr/>
        </p:nvSpPr>
        <p:spPr>
          <a:xfrm>
            <a:off x="22988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4" name="bk object 124"/>
          <p:cNvSpPr/>
          <p:nvPr/>
        </p:nvSpPr>
        <p:spPr>
          <a:xfrm>
            <a:off x="23658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5" name="bk object 125"/>
          <p:cNvSpPr/>
          <p:nvPr/>
        </p:nvSpPr>
        <p:spPr>
          <a:xfrm>
            <a:off x="24321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6" name="bk object 126"/>
          <p:cNvSpPr/>
          <p:nvPr/>
        </p:nvSpPr>
        <p:spPr>
          <a:xfrm>
            <a:off x="24992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7" name="bk object 127"/>
          <p:cNvSpPr/>
          <p:nvPr/>
        </p:nvSpPr>
        <p:spPr>
          <a:xfrm>
            <a:off x="25655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8" name="bk object 128"/>
          <p:cNvSpPr/>
          <p:nvPr/>
        </p:nvSpPr>
        <p:spPr>
          <a:xfrm>
            <a:off x="26325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9" name="bk object 129"/>
          <p:cNvSpPr/>
          <p:nvPr/>
        </p:nvSpPr>
        <p:spPr>
          <a:xfrm>
            <a:off x="26988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0" name="bk object 130"/>
          <p:cNvSpPr/>
          <p:nvPr/>
        </p:nvSpPr>
        <p:spPr>
          <a:xfrm>
            <a:off x="27659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1" name="bk object 131"/>
          <p:cNvSpPr/>
          <p:nvPr/>
        </p:nvSpPr>
        <p:spPr>
          <a:xfrm>
            <a:off x="28322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2" name="bk object 132"/>
          <p:cNvSpPr/>
          <p:nvPr/>
        </p:nvSpPr>
        <p:spPr>
          <a:xfrm>
            <a:off x="28992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3" name="bk object 133"/>
          <p:cNvSpPr/>
          <p:nvPr/>
        </p:nvSpPr>
        <p:spPr>
          <a:xfrm>
            <a:off x="29655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4" name="bk object 134"/>
          <p:cNvSpPr/>
          <p:nvPr/>
        </p:nvSpPr>
        <p:spPr>
          <a:xfrm>
            <a:off x="30326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5" name="bk object 135"/>
          <p:cNvSpPr/>
          <p:nvPr/>
        </p:nvSpPr>
        <p:spPr>
          <a:xfrm>
            <a:off x="30989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6" name="bk object 136"/>
          <p:cNvSpPr/>
          <p:nvPr/>
        </p:nvSpPr>
        <p:spPr>
          <a:xfrm>
            <a:off x="31659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7" name="bk object 137"/>
          <p:cNvSpPr/>
          <p:nvPr/>
        </p:nvSpPr>
        <p:spPr>
          <a:xfrm>
            <a:off x="32322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8" name="bk object 138"/>
          <p:cNvSpPr/>
          <p:nvPr/>
        </p:nvSpPr>
        <p:spPr>
          <a:xfrm>
            <a:off x="32993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9" name="bk object 139"/>
          <p:cNvSpPr/>
          <p:nvPr/>
        </p:nvSpPr>
        <p:spPr>
          <a:xfrm>
            <a:off x="33656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0" name="bk object 140"/>
          <p:cNvSpPr/>
          <p:nvPr/>
        </p:nvSpPr>
        <p:spPr>
          <a:xfrm>
            <a:off x="34326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1" name="bk object 141"/>
          <p:cNvSpPr/>
          <p:nvPr/>
        </p:nvSpPr>
        <p:spPr>
          <a:xfrm>
            <a:off x="34989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2" name="bk object 142"/>
          <p:cNvSpPr/>
          <p:nvPr/>
        </p:nvSpPr>
        <p:spPr>
          <a:xfrm>
            <a:off x="35660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3" name="bk object 143"/>
          <p:cNvSpPr/>
          <p:nvPr/>
        </p:nvSpPr>
        <p:spPr>
          <a:xfrm>
            <a:off x="36323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4" name="bk object 144"/>
          <p:cNvSpPr/>
          <p:nvPr/>
        </p:nvSpPr>
        <p:spPr>
          <a:xfrm>
            <a:off x="36993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5" name="bk object 145"/>
          <p:cNvSpPr/>
          <p:nvPr/>
        </p:nvSpPr>
        <p:spPr>
          <a:xfrm>
            <a:off x="37656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6" name="bk object 146"/>
          <p:cNvSpPr/>
          <p:nvPr/>
        </p:nvSpPr>
        <p:spPr>
          <a:xfrm>
            <a:off x="38327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7" name="bk object 147"/>
          <p:cNvSpPr/>
          <p:nvPr/>
        </p:nvSpPr>
        <p:spPr>
          <a:xfrm>
            <a:off x="38990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8" name="bk object 148"/>
          <p:cNvSpPr/>
          <p:nvPr/>
        </p:nvSpPr>
        <p:spPr>
          <a:xfrm>
            <a:off x="39660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9" name="bk object 149"/>
          <p:cNvSpPr/>
          <p:nvPr/>
        </p:nvSpPr>
        <p:spPr>
          <a:xfrm>
            <a:off x="40323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0" name="bk object 150"/>
          <p:cNvSpPr/>
          <p:nvPr/>
        </p:nvSpPr>
        <p:spPr>
          <a:xfrm>
            <a:off x="40994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1" name="bk object 151"/>
          <p:cNvSpPr/>
          <p:nvPr/>
        </p:nvSpPr>
        <p:spPr>
          <a:xfrm>
            <a:off x="41657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2" name="bk object 152"/>
          <p:cNvSpPr/>
          <p:nvPr/>
        </p:nvSpPr>
        <p:spPr>
          <a:xfrm>
            <a:off x="42327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3" name="bk object 153"/>
          <p:cNvSpPr/>
          <p:nvPr/>
        </p:nvSpPr>
        <p:spPr>
          <a:xfrm>
            <a:off x="42990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4" name="bk object 154"/>
          <p:cNvSpPr/>
          <p:nvPr/>
        </p:nvSpPr>
        <p:spPr>
          <a:xfrm>
            <a:off x="43661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5" name="bk object 155"/>
          <p:cNvSpPr/>
          <p:nvPr/>
        </p:nvSpPr>
        <p:spPr>
          <a:xfrm>
            <a:off x="44324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6" name="bk object 156"/>
          <p:cNvSpPr/>
          <p:nvPr/>
        </p:nvSpPr>
        <p:spPr>
          <a:xfrm>
            <a:off x="44994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7" name="bk object 157"/>
          <p:cNvSpPr/>
          <p:nvPr/>
        </p:nvSpPr>
        <p:spPr>
          <a:xfrm>
            <a:off x="45657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8" name="bk object 158"/>
          <p:cNvSpPr/>
          <p:nvPr/>
        </p:nvSpPr>
        <p:spPr>
          <a:xfrm>
            <a:off x="46328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9" name="bk object 159"/>
          <p:cNvSpPr/>
          <p:nvPr/>
        </p:nvSpPr>
        <p:spPr>
          <a:xfrm>
            <a:off x="46991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0" name="bk object 160"/>
          <p:cNvSpPr/>
          <p:nvPr/>
        </p:nvSpPr>
        <p:spPr>
          <a:xfrm>
            <a:off x="47661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1" name="bk object 161"/>
          <p:cNvSpPr/>
          <p:nvPr/>
        </p:nvSpPr>
        <p:spPr>
          <a:xfrm>
            <a:off x="48324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2" name="bk object 162"/>
          <p:cNvSpPr/>
          <p:nvPr/>
        </p:nvSpPr>
        <p:spPr>
          <a:xfrm>
            <a:off x="48995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3" name="bk object 163"/>
          <p:cNvSpPr/>
          <p:nvPr/>
        </p:nvSpPr>
        <p:spPr>
          <a:xfrm>
            <a:off x="49658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4" name="bk object 164"/>
          <p:cNvSpPr/>
          <p:nvPr/>
        </p:nvSpPr>
        <p:spPr>
          <a:xfrm>
            <a:off x="50328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5" name="bk object 165"/>
          <p:cNvSpPr/>
          <p:nvPr/>
        </p:nvSpPr>
        <p:spPr>
          <a:xfrm>
            <a:off x="50991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6" name="bk object 166"/>
          <p:cNvSpPr/>
          <p:nvPr/>
        </p:nvSpPr>
        <p:spPr>
          <a:xfrm>
            <a:off x="51662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7" name="bk object 167"/>
          <p:cNvSpPr/>
          <p:nvPr/>
        </p:nvSpPr>
        <p:spPr>
          <a:xfrm>
            <a:off x="52325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8" name="bk object 168"/>
          <p:cNvSpPr/>
          <p:nvPr/>
        </p:nvSpPr>
        <p:spPr>
          <a:xfrm>
            <a:off x="52995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9" name="bk object 169"/>
          <p:cNvSpPr/>
          <p:nvPr/>
        </p:nvSpPr>
        <p:spPr>
          <a:xfrm>
            <a:off x="53658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0" name="bk object 170"/>
          <p:cNvSpPr/>
          <p:nvPr/>
        </p:nvSpPr>
        <p:spPr>
          <a:xfrm>
            <a:off x="54329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1" name="bk object 171"/>
          <p:cNvSpPr/>
          <p:nvPr/>
        </p:nvSpPr>
        <p:spPr>
          <a:xfrm>
            <a:off x="54992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2" name="bk object 172"/>
          <p:cNvSpPr/>
          <p:nvPr/>
        </p:nvSpPr>
        <p:spPr>
          <a:xfrm>
            <a:off x="55662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3" name="bk object 173"/>
          <p:cNvSpPr/>
          <p:nvPr/>
        </p:nvSpPr>
        <p:spPr>
          <a:xfrm>
            <a:off x="56325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4" name="bk object 174"/>
          <p:cNvSpPr/>
          <p:nvPr/>
        </p:nvSpPr>
        <p:spPr>
          <a:xfrm>
            <a:off x="56996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5" name="bk object 175"/>
          <p:cNvSpPr/>
          <p:nvPr/>
        </p:nvSpPr>
        <p:spPr>
          <a:xfrm>
            <a:off x="57659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6" name="bk object 176"/>
          <p:cNvSpPr/>
          <p:nvPr/>
        </p:nvSpPr>
        <p:spPr>
          <a:xfrm>
            <a:off x="58329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7" name="bk object 177"/>
          <p:cNvSpPr/>
          <p:nvPr/>
        </p:nvSpPr>
        <p:spPr>
          <a:xfrm>
            <a:off x="58992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8" name="bk object 178"/>
          <p:cNvSpPr/>
          <p:nvPr/>
        </p:nvSpPr>
        <p:spPr>
          <a:xfrm>
            <a:off x="59663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9" name="bk object 179"/>
          <p:cNvSpPr/>
          <p:nvPr/>
        </p:nvSpPr>
        <p:spPr>
          <a:xfrm>
            <a:off x="603263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0" name="bk object 180"/>
          <p:cNvSpPr/>
          <p:nvPr/>
        </p:nvSpPr>
        <p:spPr>
          <a:xfrm>
            <a:off x="60996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1" name="bk object 181"/>
          <p:cNvSpPr/>
          <p:nvPr/>
        </p:nvSpPr>
        <p:spPr>
          <a:xfrm>
            <a:off x="6165989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2" name="bk object 182"/>
          <p:cNvSpPr/>
          <p:nvPr/>
        </p:nvSpPr>
        <p:spPr>
          <a:xfrm>
            <a:off x="62330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3" name="bk object 183"/>
          <p:cNvSpPr/>
          <p:nvPr/>
        </p:nvSpPr>
        <p:spPr>
          <a:xfrm>
            <a:off x="62993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4" name="bk object 184"/>
          <p:cNvSpPr/>
          <p:nvPr/>
        </p:nvSpPr>
        <p:spPr>
          <a:xfrm>
            <a:off x="6366383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5" name="bk object 185"/>
          <p:cNvSpPr/>
          <p:nvPr/>
        </p:nvSpPr>
        <p:spPr>
          <a:xfrm>
            <a:off x="64326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6" name="bk object 186"/>
          <p:cNvSpPr/>
          <p:nvPr/>
        </p:nvSpPr>
        <p:spPr>
          <a:xfrm>
            <a:off x="6499733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099" y="9905"/>
                </a:moveTo>
                <a:lnTo>
                  <a:pt x="38099" y="0"/>
                </a:lnTo>
                <a:lnTo>
                  <a:pt x="0" y="0"/>
                </a:lnTo>
                <a:lnTo>
                  <a:pt x="0" y="9905"/>
                </a:lnTo>
                <a:lnTo>
                  <a:pt x="38099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7" name="bk object 187"/>
          <p:cNvSpPr/>
          <p:nvPr/>
        </p:nvSpPr>
        <p:spPr>
          <a:xfrm>
            <a:off x="65660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8" name="bk object 188"/>
          <p:cNvSpPr/>
          <p:nvPr/>
        </p:nvSpPr>
        <p:spPr>
          <a:xfrm>
            <a:off x="66330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9" name="bk object 189"/>
          <p:cNvSpPr/>
          <p:nvPr/>
        </p:nvSpPr>
        <p:spPr>
          <a:xfrm>
            <a:off x="66993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0" name="bk object 190"/>
          <p:cNvSpPr/>
          <p:nvPr/>
        </p:nvSpPr>
        <p:spPr>
          <a:xfrm>
            <a:off x="67664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1" name="bk object 191"/>
          <p:cNvSpPr/>
          <p:nvPr/>
        </p:nvSpPr>
        <p:spPr>
          <a:xfrm>
            <a:off x="68327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2" name="bk object 192"/>
          <p:cNvSpPr/>
          <p:nvPr/>
        </p:nvSpPr>
        <p:spPr>
          <a:xfrm>
            <a:off x="68997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3" name="bk object 193"/>
          <p:cNvSpPr/>
          <p:nvPr/>
        </p:nvSpPr>
        <p:spPr>
          <a:xfrm>
            <a:off x="69660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4" name="bk object 194"/>
          <p:cNvSpPr/>
          <p:nvPr/>
        </p:nvSpPr>
        <p:spPr>
          <a:xfrm>
            <a:off x="70331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5" name="bk object 195"/>
          <p:cNvSpPr/>
          <p:nvPr/>
        </p:nvSpPr>
        <p:spPr>
          <a:xfrm>
            <a:off x="70994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6" name="bk object 196"/>
          <p:cNvSpPr/>
          <p:nvPr/>
        </p:nvSpPr>
        <p:spPr>
          <a:xfrm>
            <a:off x="71664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7" name="bk object 197"/>
          <p:cNvSpPr/>
          <p:nvPr/>
        </p:nvSpPr>
        <p:spPr>
          <a:xfrm>
            <a:off x="72327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8" name="bk object 198"/>
          <p:cNvSpPr/>
          <p:nvPr/>
        </p:nvSpPr>
        <p:spPr>
          <a:xfrm>
            <a:off x="72998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5"/>
                </a:moveTo>
                <a:lnTo>
                  <a:pt x="38100" y="0"/>
                </a:lnTo>
                <a:lnTo>
                  <a:pt x="0" y="0"/>
                </a:lnTo>
                <a:lnTo>
                  <a:pt x="0" y="9905"/>
                </a:lnTo>
                <a:lnTo>
                  <a:pt x="38100" y="9905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9" name="bk object 199"/>
          <p:cNvSpPr/>
          <p:nvPr/>
        </p:nvSpPr>
        <p:spPr>
          <a:xfrm>
            <a:off x="73661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0" name="bk object 200"/>
          <p:cNvSpPr/>
          <p:nvPr/>
        </p:nvSpPr>
        <p:spPr>
          <a:xfrm>
            <a:off x="74331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1" name="bk object 201"/>
          <p:cNvSpPr/>
          <p:nvPr/>
        </p:nvSpPr>
        <p:spPr>
          <a:xfrm>
            <a:off x="74994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2" name="bk object 202"/>
          <p:cNvSpPr/>
          <p:nvPr/>
        </p:nvSpPr>
        <p:spPr>
          <a:xfrm>
            <a:off x="75665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3" name="bk object 203"/>
          <p:cNvSpPr/>
          <p:nvPr/>
        </p:nvSpPr>
        <p:spPr>
          <a:xfrm>
            <a:off x="76328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4" name="bk object 204"/>
          <p:cNvSpPr/>
          <p:nvPr/>
        </p:nvSpPr>
        <p:spPr>
          <a:xfrm>
            <a:off x="76998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5" name="bk object 205"/>
          <p:cNvSpPr/>
          <p:nvPr/>
        </p:nvSpPr>
        <p:spPr>
          <a:xfrm>
            <a:off x="77661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6" name="bk object 206"/>
          <p:cNvSpPr/>
          <p:nvPr/>
        </p:nvSpPr>
        <p:spPr>
          <a:xfrm>
            <a:off x="78332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7" name="bk object 207"/>
          <p:cNvSpPr/>
          <p:nvPr/>
        </p:nvSpPr>
        <p:spPr>
          <a:xfrm>
            <a:off x="78995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8" name="bk object 208"/>
          <p:cNvSpPr/>
          <p:nvPr/>
        </p:nvSpPr>
        <p:spPr>
          <a:xfrm>
            <a:off x="79665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9" name="bk object 209"/>
          <p:cNvSpPr/>
          <p:nvPr/>
        </p:nvSpPr>
        <p:spPr>
          <a:xfrm>
            <a:off x="80328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0" name="bk object 210"/>
          <p:cNvSpPr/>
          <p:nvPr/>
        </p:nvSpPr>
        <p:spPr>
          <a:xfrm>
            <a:off x="80999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1" name="bk object 211"/>
          <p:cNvSpPr/>
          <p:nvPr/>
        </p:nvSpPr>
        <p:spPr>
          <a:xfrm>
            <a:off x="81662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2" name="bk object 212"/>
          <p:cNvSpPr/>
          <p:nvPr/>
        </p:nvSpPr>
        <p:spPr>
          <a:xfrm>
            <a:off x="82332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3" name="bk object 213"/>
          <p:cNvSpPr/>
          <p:nvPr/>
        </p:nvSpPr>
        <p:spPr>
          <a:xfrm>
            <a:off x="82995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4" name="bk object 214"/>
          <p:cNvSpPr/>
          <p:nvPr/>
        </p:nvSpPr>
        <p:spPr>
          <a:xfrm>
            <a:off x="83666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5" name="bk object 215"/>
          <p:cNvSpPr/>
          <p:nvPr/>
        </p:nvSpPr>
        <p:spPr>
          <a:xfrm>
            <a:off x="84329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6" name="bk object 216"/>
          <p:cNvSpPr/>
          <p:nvPr/>
        </p:nvSpPr>
        <p:spPr>
          <a:xfrm>
            <a:off x="84999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7" name="bk object 217"/>
          <p:cNvSpPr/>
          <p:nvPr/>
        </p:nvSpPr>
        <p:spPr>
          <a:xfrm>
            <a:off x="85662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8" name="bk object 218"/>
          <p:cNvSpPr/>
          <p:nvPr/>
        </p:nvSpPr>
        <p:spPr>
          <a:xfrm>
            <a:off x="86333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9" name="bk object 219"/>
          <p:cNvSpPr/>
          <p:nvPr/>
        </p:nvSpPr>
        <p:spPr>
          <a:xfrm>
            <a:off x="86996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0" name="bk object 220"/>
          <p:cNvSpPr/>
          <p:nvPr/>
        </p:nvSpPr>
        <p:spPr>
          <a:xfrm>
            <a:off x="87666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1" name="bk object 221"/>
          <p:cNvSpPr/>
          <p:nvPr/>
        </p:nvSpPr>
        <p:spPr>
          <a:xfrm>
            <a:off x="88329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2" name="bk object 222"/>
          <p:cNvSpPr/>
          <p:nvPr/>
        </p:nvSpPr>
        <p:spPr>
          <a:xfrm>
            <a:off x="89000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3" name="bk object 223"/>
          <p:cNvSpPr/>
          <p:nvPr/>
        </p:nvSpPr>
        <p:spPr>
          <a:xfrm>
            <a:off x="89663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4" name="bk object 224"/>
          <p:cNvSpPr/>
          <p:nvPr/>
        </p:nvSpPr>
        <p:spPr>
          <a:xfrm>
            <a:off x="90333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5" name="bk object 225"/>
          <p:cNvSpPr/>
          <p:nvPr/>
        </p:nvSpPr>
        <p:spPr>
          <a:xfrm>
            <a:off x="90996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6" name="bk object 226"/>
          <p:cNvSpPr/>
          <p:nvPr/>
        </p:nvSpPr>
        <p:spPr>
          <a:xfrm>
            <a:off x="916674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7" name="bk object 227"/>
          <p:cNvSpPr/>
          <p:nvPr/>
        </p:nvSpPr>
        <p:spPr>
          <a:xfrm>
            <a:off x="923302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8" name="bk object 228"/>
          <p:cNvSpPr/>
          <p:nvPr/>
        </p:nvSpPr>
        <p:spPr>
          <a:xfrm>
            <a:off x="9300095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9" name="bk object 229"/>
          <p:cNvSpPr/>
          <p:nvPr/>
        </p:nvSpPr>
        <p:spPr>
          <a:xfrm>
            <a:off x="9366377" y="1237019"/>
            <a:ext cx="38100" cy="8450"/>
          </a:xfrm>
          <a:custGeom>
            <a:avLst/>
            <a:gdLst/>
            <a:ahLst/>
            <a:cxnLst/>
            <a:rect l="l" t="t" r="r" b="b"/>
            <a:pathLst>
              <a:path w="38100" h="10159">
                <a:moveTo>
                  <a:pt x="38100" y="9906"/>
                </a:moveTo>
                <a:lnTo>
                  <a:pt x="38100" y="0"/>
                </a:ln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30" name="bk object 230"/>
          <p:cNvSpPr/>
          <p:nvPr/>
        </p:nvSpPr>
        <p:spPr>
          <a:xfrm>
            <a:off x="9433452" y="1237019"/>
            <a:ext cx="28575" cy="8450"/>
          </a:xfrm>
          <a:custGeom>
            <a:avLst/>
            <a:gdLst/>
            <a:ahLst/>
            <a:cxnLst/>
            <a:rect l="l" t="t" r="r" b="b"/>
            <a:pathLst>
              <a:path w="28575" h="10159">
                <a:moveTo>
                  <a:pt x="28194" y="9906"/>
                </a:moveTo>
                <a:lnTo>
                  <a:pt x="28194" y="0"/>
                </a:lnTo>
                <a:lnTo>
                  <a:pt x="0" y="0"/>
                </a:lnTo>
                <a:lnTo>
                  <a:pt x="0" y="9906"/>
                </a:lnTo>
                <a:lnTo>
                  <a:pt x="28194" y="9906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786" y="446349"/>
            <a:ext cx="7837805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5455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922" y="1256238"/>
            <a:ext cx="879756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849379"/>
            <a:ext cx="34218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849379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849379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0247">
        <a:defRPr>
          <a:latin typeface="+mn-lt"/>
          <a:ea typeface="+mn-ea"/>
          <a:cs typeface="+mn-cs"/>
        </a:defRPr>
      </a:lvl2pPr>
      <a:lvl3pPr marL="760496">
        <a:defRPr>
          <a:latin typeface="+mn-lt"/>
          <a:ea typeface="+mn-ea"/>
          <a:cs typeface="+mn-cs"/>
        </a:defRPr>
      </a:lvl3pPr>
      <a:lvl4pPr marL="1140743">
        <a:defRPr>
          <a:latin typeface="+mn-lt"/>
          <a:ea typeface="+mn-ea"/>
          <a:cs typeface="+mn-cs"/>
        </a:defRPr>
      </a:lvl4pPr>
      <a:lvl5pPr marL="1520992">
        <a:defRPr>
          <a:latin typeface="+mn-lt"/>
          <a:ea typeface="+mn-ea"/>
          <a:cs typeface="+mn-cs"/>
        </a:defRPr>
      </a:lvl5pPr>
      <a:lvl6pPr marL="1901240">
        <a:defRPr>
          <a:latin typeface="+mn-lt"/>
          <a:ea typeface="+mn-ea"/>
          <a:cs typeface="+mn-cs"/>
        </a:defRPr>
      </a:lvl6pPr>
      <a:lvl7pPr marL="2281487">
        <a:defRPr>
          <a:latin typeface="+mn-lt"/>
          <a:ea typeface="+mn-ea"/>
          <a:cs typeface="+mn-cs"/>
        </a:defRPr>
      </a:lvl7pPr>
      <a:lvl8pPr marL="2661735">
        <a:defRPr>
          <a:latin typeface="+mn-lt"/>
          <a:ea typeface="+mn-ea"/>
          <a:cs typeface="+mn-cs"/>
        </a:defRPr>
      </a:lvl8pPr>
      <a:lvl9pPr marL="304198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0247">
        <a:defRPr>
          <a:latin typeface="+mn-lt"/>
          <a:ea typeface="+mn-ea"/>
          <a:cs typeface="+mn-cs"/>
        </a:defRPr>
      </a:lvl2pPr>
      <a:lvl3pPr marL="760496">
        <a:defRPr>
          <a:latin typeface="+mn-lt"/>
          <a:ea typeface="+mn-ea"/>
          <a:cs typeface="+mn-cs"/>
        </a:defRPr>
      </a:lvl3pPr>
      <a:lvl4pPr marL="1140743">
        <a:defRPr>
          <a:latin typeface="+mn-lt"/>
          <a:ea typeface="+mn-ea"/>
          <a:cs typeface="+mn-cs"/>
        </a:defRPr>
      </a:lvl4pPr>
      <a:lvl5pPr marL="1520992">
        <a:defRPr>
          <a:latin typeface="+mn-lt"/>
          <a:ea typeface="+mn-ea"/>
          <a:cs typeface="+mn-cs"/>
        </a:defRPr>
      </a:lvl5pPr>
      <a:lvl6pPr marL="1901240">
        <a:defRPr>
          <a:latin typeface="+mn-lt"/>
          <a:ea typeface="+mn-ea"/>
          <a:cs typeface="+mn-cs"/>
        </a:defRPr>
      </a:lvl6pPr>
      <a:lvl7pPr marL="2281487">
        <a:defRPr>
          <a:latin typeface="+mn-lt"/>
          <a:ea typeface="+mn-ea"/>
          <a:cs typeface="+mn-cs"/>
        </a:defRPr>
      </a:lvl7pPr>
      <a:lvl8pPr marL="2661735">
        <a:defRPr>
          <a:latin typeface="+mn-lt"/>
          <a:ea typeface="+mn-ea"/>
          <a:cs typeface="+mn-cs"/>
        </a:defRPr>
      </a:lvl8pPr>
      <a:lvl9pPr marL="304198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8023" y="1883005"/>
            <a:ext cx="5636932" cy="2100465"/>
          </a:xfrm>
          <a:custGeom>
            <a:avLst/>
            <a:gdLst/>
            <a:ahLst/>
            <a:cxnLst/>
            <a:rect l="l" t="t" r="r" b="b"/>
            <a:pathLst>
              <a:path w="7322184" h="1969770">
                <a:moveTo>
                  <a:pt x="7322058" y="1968245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1968246"/>
                </a:lnTo>
                <a:lnTo>
                  <a:pt x="1524" y="1969770"/>
                </a:lnTo>
                <a:lnTo>
                  <a:pt x="3048" y="1969770"/>
                </a:lnTo>
                <a:lnTo>
                  <a:pt x="3048" y="6096"/>
                </a:lnTo>
                <a:lnTo>
                  <a:pt x="6857" y="3048"/>
                </a:lnTo>
                <a:lnTo>
                  <a:pt x="6857" y="6096"/>
                </a:lnTo>
                <a:lnTo>
                  <a:pt x="7315200" y="6095"/>
                </a:lnTo>
                <a:lnTo>
                  <a:pt x="7315200" y="3047"/>
                </a:lnTo>
                <a:lnTo>
                  <a:pt x="7318248" y="6095"/>
                </a:lnTo>
                <a:lnTo>
                  <a:pt x="7318248" y="1969770"/>
                </a:lnTo>
                <a:lnTo>
                  <a:pt x="7320533" y="1969770"/>
                </a:lnTo>
                <a:lnTo>
                  <a:pt x="7322058" y="1968245"/>
                </a:lnTo>
                <a:close/>
              </a:path>
              <a:path w="7322184" h="1969770">
                <a:moveTo>
                  <a:pt x="6857" y="6096"/>
                </a:moveTo>
                <a:lnTo>
                  <a:pt x="6857" y="3048"/>
                </a:lnTo>
                <a:lnTo>
                  <a:pt x="3048" y="6096"/>
                </a:lnTo>
                <a:lnTo>
                  <a:pt x="6857" y="6096"/>
                </a:lnTo>
                <a:close/>
              </a:path>
              <a:path w="7322184" h="1969770">
                <a:moveTo>
                  <a:pt x="6857" y="1963674"/>
                </a:moveTo>
                <a:lnTo>
                  <a:pt x="6857" y="6096"/>
                </a:lnTo>
                <a:lnTo>
                  <a:pt x="3048" y="6096"/>
                </a:lnTo>
                <a:lnTo>
                  <a:pt x="3048" y="1963674"/>
                </a:lnTo>
                <a:lnTo>
                  <a:pt x="6857" y="1963674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3048" y="1963674"/>
                </a:lnTo>
                <a:lnTo>
                  <a:pt x="6857" y="1966721"/>
                </a:lnTo>
                <a:lnTo>
                  <a:pt x="6857" y="1969770"/>
                </a:lnTo>
                <a:lnTo>
                  <a:pt x="7315200" y="1969770"/>
                </a:lnTo>
                <a:lnTo>
                  <a:pt x="7315200" y="1966721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6857" y="1969770"/>
                </a:moveTo>
                <a:lnTo>
                  <a:pt x="6857" y="1966721"/>
                </a:lnTo>
                <a:lnTo>
                  <a:pt x="3048" y="1963674"/>
                </a:lnTo>
                <a:lnTo>
                  <a:pt x="3048" y="1969770"/>
                </a:lnTo>
                <a:lnTo>
                  <a:pt x="6857" y="1969770"/>
                </a:lnTo>
                <a:close/>
              </a:path>
              <a:path w="7322184" h="1969770">
                <a:moveTo>
                  <a:pt x="7318248" y="6095"/>
                </a:moveTo>
                <a:lnTo>
                  <a:pt x="7315200" y="3047"/>
                </a:lnTo>
                <a:lnTo>
                  <a:pt x="7315200" y="6095"/>
                </a:lnTo>
                <a:lnTo>
                  <a:pt x="7318248" y="6095"/>
                </a:lnTo>
                <a:close/>
              </a:path>
              <a:path w="7322184" h="1969770">
                <a:moveTo>
                  <a:pt x="7318248" y="1963673"/>
                </a:moveTo>
                <a:lnTo>
                  <a:pt x="7318248" y="6095"/>
                </a:lnTo>
                <a:lnTo>
                  <a:pt x="7315200" y="6095"/>
                </a:lnTo>
                <a:lnTo>
                  <a:pt x="7315200" y="1963673"/>
                </a:lnTo>
                <a:lnTo>
                  <a:pt x="7318248" y="1963673"/>
                </a:lnTo>
                <a:close/>
              </a:path>
              <a:path w="7322184" h="1969770">
                <a:moveTo>
                  <a:pt x="7318248" y="1969770"/>
                </a:moveTo>
                <a:lnTo>
                  <a:pt x="7318248" y="1963673"/>
                </a:lnTo>
                <a:lnTo>
                  <a:pt x="7315200" y="1966721"/>
                </a:lnTo>
                <a:lnTo>
                  <a:pt x="7315200" y="1969770"/>
                </a:lnTo>
                <a:lnTo>
                  <a:pt x="7318248" y="196977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" name="object 3"/>
          <p:cNvSpPr/>
          <p:nvPr/>
        </p:nvSpPr>
        <p:spPr>
          <a:xfrm>
            <a:off x="2302436" y="4486093"/>
            <a:ext cx="6089500" cy="576155"/>
          </a:xfrm>
          <a:custGeom>
            <a:avLst/>
            <a:gdLst/>
            <a:ahLst/>
            <a:cxnLst/>
            <a:rect l="l" t="t" r="r" b="b"/>
            <a:pathLst>
              <a:path w="7322184" h="692785">
                <a:moveTo>
                  <a:pt x="7322058" y="691133"/>
                </a:moveTo>
                <a:lnTo>
                  <a:pt x="7322058" y="1523"/>
                </a:lnTo>
                <a:lnTo>
                  <a:pt x="7320533" y="0"/>
                </a:lnTo>
                <a:lnTo>
                  <a:pt x="1523" y="0"/>
                </a:lnTo>
                <a:lnTo>
                  <a:pt x="0" y="1524"/>
                </a:lnTo>
                <a:lnTo>
                  <a:pt x="0" y="691134"/>
                </a:lnTo>
                <a:lnTo>
                  <a:pt x="1524" y="692658"/>
                </a:lnTo>
                <a:lnTo>
                  <a:pt x="3048" y="692658"/>
                </a:lnTo>
                <a:lnTo>
                  <a:pt x="3048" y="6858"/>
                </a:lnTo>
                <a:lnTo>
                  <a:pt x="6857" y="3048"/>
                </a:lnTo>
                <a:lnTo>
                  <a:pt x="6857" y="6858"/>
                </a:lnTo>
                <a:lnTo>
                  <a:pt x="7315200" y="6857"/>
                </a:lnTo>
                <a:lnTo>
                  <a:pt x="7315200" y="3047"/>
                </a:lnTo>
                <a:lnTo>
                  <a:pt x="7318248" y="6857"/>
                </a:lnTo>
                <a:lnTo>
                  <a:pt x="7318248" y="692657"/>
                </a:lnTo>
                <a:lnTo>
                  <a:pt x="7320533" y="692657"/>
                </a:lnTo>
                <a:lnTo>
                  <a:pt x="7322058" y="691133"/>
                </a:lnTo>
                <a:close/>
              </a:path>
              <a:path w="7322184" h="692785">
                <a:moveTo>
                  <a:pt x="6857" y="6858"/>
                </a:moveTo>
                <a:lnTo>
                  <a:pt x="6857" y="3048"/>
                </a:lnTo>
                <a:lnTo>
                  <a:pt x="3048" y="6858"/>
                </a:lnTo>
                <a:lnTo>
                  <a:pt x="6857" y="6858"/>
                </a:lnTo>
                <a:close/>
              </a:path>
              <a:path w="7322184" h="692785">
                <a:moveTo>
                  <a:pt x="6857" y="685800"/>
                </a:moveTo>
                <a:lnTo>
                  <a:pt x="6857" y="6858"/>
                </a:lnTo>
                <a:lnTo>
                  <a:pt x="3048" y="6858"/>
                </a:lnTo>
                <a:lnTo>
                  <a:pt x="3048" y="685800"/>
                </a:lnTo>
                <a:lnTo>
                  <a:pt x="6857" y="685800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3048" y="685800"/>
                </a:lnTo>
                <a:lnTo>
                  <a:pt x="6857" y="688847"/>
                </a:lnTo>
                <a:lnTo>
                  <a:pt x="6857" y="692658"/>
                </a:lnTo>
                <a:lnTo>
                  <a:pt x="7315200" y="692657"/>
                </a:lnTo>
                <a:lnTo>
                  <a:pt x="7315200" y="688847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6857" y="692658"/>
                </a:moveTo>
                <a:lnTo>
                  <a:pt x="6857" y="688847"/>
                </a:lnTo>
                <a:lnTo>
                  <a:pt x="3048" y="685800"/>
                </a:lnTo>
                <a:lnTo>
                  <a:pt x="3048" y="692658"/>
                </a:lnTo>
                <a:lnTo>
                  <a:pt x="6857" y="692658"/>
                </a:lnTo>
                <a:close/>
              </a:path>
              <a:path w="7322184" h="692785">
                <a:moveTo>
                  <a:pt x="7318248" y="6857"/>
                </a:moveTo>
                <a:lnTo>
                  <a:pt x="7315200" y="3047"/>
                </a:lnTo>
                <a:lnTo>
                  <a:pt x="7315200" y="6857"/>
                </a:lnTo>
                <a:lnTo>
                  <a:pt x="7318248" y="6857"/>
                </a:lnTo>
                <a:close/>
              </a:path>
              <a:path w="7322184" h="692785">
                <a:moveTo>
                  <a:pt x="7318248" y="685799"/>
                </a:moveTo>
                <a:lnTo>
                  <a:pt x="7318248" y="6857"/>
                </a:lnTo>
                <a:lnTo>
                  <a:pt x="7315200" y="6857"/>
                </a:lnTo>
                <a:lnTo>
                  <a:pt x="7315200" y="685799"/>
                </a:lnTo>
                <a:lnTo>
                  <a:pt x="7318248" y="685799"/>
                </a:lnTo>
                <a:close/>
              </a:path>
              <a:path w="7322184" h="692785">
                <a:moveTo>
                  <a:pt x="7318248" y="692657"/>
                </a:moveTo>
                <a:lnTo>
                  <a:pt x="7318248" y="685799"/>
                </a:lnTo>
                <a:lnTo>
                  <a:pt x="7315200" y="688847"/>
                </a:lnTo>
                <a:lnTo>
                  <a:pt x="7315200" y="692657"/>
                </a:lnTo>
                <a:lnTo>
                  <a:pt x="7318248" y="692657"/>
                </a:lnTo>
                <a:close/>
              </a:path>
            </a:pathLst>
          </a:custGeom>
          <a:solidFill>
            <a:srgbClr val="9EB7CC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" name="object 4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6100" y="4624182"/>
            <a:ext cx="2514599" cy="299975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85028" marR="4225" indent="-74993">
              <a:lnSpc>
                <a:spcPct val="125000"/>
              </a:lnSpc>
              <a:spcBef>
                <a:spcPts val="83"/>
              </a:spcBef>
            </a:pPr>
            <a:r>
              <a:rPr lang="en-US" sz="1663" b="1" spc="-3" dirty="0">
                <a:solidFill>
                  <a:srgbClr val="454552"/>
                </a:solidFill>
                <a:latin typeface="Georgia"/>
                <a:cs typeface="Georgia"/>
              </a:rPr>
              <a:t>Chapter</a:t>
            </a:r>
            <a:r>
              <a:rPr sz="1663" b="1" spc="67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lang="en-US" sz="1663" b="1" spc="67" dirty="0">
                <a:solidFill>
                  <a:srgbClr val="454552"/>
                </a:solidFill>
                <a:latin typeface="Georgia"/>
                <a:cs typeface="Georgia"/>
              </a:rPr>
              <a:t>6</a:t>
            </a:r>
            <a:r>
              <a:rPr sz="1663" b="1" spc="67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1663" b="1" dirty="0">
                <a:solidFill>
                  <a:srgbClr val="454552"/>
                </a:solidFill>
                <a:latin typeface="Georgia"/>
                <a:cs typeface="Georgia"/>
              </a:rPr>
              <a:t>Registers</a:t>
            </a:r>
            <a:endParaRPr sz="1663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15678" y="2383452"/>
            <a:ext cx="4721621" cy="1086344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44362" marR="4225" algn="ctr">
              <a:spcBef>
                <a:spcPts val="83"/>
              </a:spcBef>
            </a:pPr>
            <a:r>
              <a:rPr lang="en-US" spc="-104" dirty="0"/>
              <a:t>EE 272 </a:t>
            </a:r>
            <a:r>
              <a:rPr spc="-104" dirty="0"/>
              <a:t>Digital</a:t>
            </a:r>
            <a:r>
              <a:rPr lang="en-US" spc="-104" dirty="0"/>
              <a:t> </a:t>
            </a:r>
            <a:r>
              <a:rPr spc="-104" dirty="0"/>
              <a:t>Systems </a:t>
            </a:r>
            <a:br>
              <a:rPr lang="en-US" spc="-104" dirty="0"/>
            </a:br>
            <a:r>
              <a:rPr spc="-104" dirty="0"/>
              <a:t> </a:t>
            </a:r>
            <a:r>
              <a:rPr spc="-183" dirty="0"/>
              <a:t>Fall</a:t>
            </a:r>
            <a:r>
              <a:rPr spc="-58" dirty="0"/>
              <a:t> 201</a:t>
            </a:r>
            <a:r>
              <a:rPr lang="en-US" spc="-58" dirty="0"/>
              <a:t>9</a:t>
            </a:r>
            <a:endParaRPr spc="-58" dirty="0"/>
          </a:p>
          <a:p>
            <a:pPr marL="34328" algn="ctr"/>
            <a:r>
              <a:rPr spc="-87" dirty="0"/>
              <a:t>Instructor:</a:t>
            </a:r>
            <a:r>
              <a:rPr spc="-303" dirty="0"/>
              <a:t> </a:t>
            </a:r>
            <a:r>
              <a:rPr lang="en-US" spc="-137" dirty="0"/>
              <a:t>Dr. Aashir Waleed</a:t>
            </a:r>
            <a:endParaRPr spc="-126" dirty="0"/>
          </a:p>
        </p:txBody>
      </p:sp>
      <p:pic>
        <p:nvPicPr>
          <p:cNvPr id="8" name="Picture 7" descr="Image result for uet lahore logo">
            <a:extLst>
              <a:ext uri="{FF2B5EF4-FFF2-40B4-BE49-F238E27FC236}">
                <a16:creationId xmlns:a16="http://schemas.microsoft.com/office/drawing/2014/main" id="{B8402BCD-96FA-485F-89BC-16B4F5C8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3" y="312000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634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10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2" y="772080"/>
            <a:ext cx="5344884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91" dirty="0"/>
              <a:t>4-bit </a:t>
            </a:r>
            <a:r>
              <a:rPr sz="2661" b="0" spc="94" dirty="0"/>
              <a:t>register </a:t>
            </a:r>
            <a:r>
              <a:rPr sz="2661" b="0" spc="104" dirty="0"/>
              <a:t>with </a:t>
            </a:r>
            <a:r>
              <a:rPr sz="2661" b="0" spc="87" dirty="0"/>
              <a:t>Load</a:t>
            </a:r>
            <a:r>
              <a:rPr sz="2661" b="0" spc="554" dirty="0"/>
              <a:t> </a:t>
            </a:r>
            <a:r>
              <a:rPr sz="2661" b="0" spc="54" dirty="0"/>
              <a:t>(Enable)</a:t>
            </a:r>
            <a:endParaRPr sz="2661"/>
          </a:p>
        </p:txBody>
      </p:sp>
      <p:sp>
        <p:nvSpPr>
          <p:cNvPr id="5" name="object 5"/>
          <p:cNvSpPr/>
          <p:nvPr/>
        </p:nvSpPr>
        <p:spPr>
          <a:xfrm>
            <a:off x="2828297" y="1321939"/>
            <a:ext cx="4477974" cy="4354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" name="object 6"/>
          <p:cNvSpPr/>
          <p:nvPr/>
        </p:nvSpPr>
        <p:spPr>
          <a:xfrm>
            <a:off x="4033123" y="1292155"/>
            <a:ext cx="1949949" cy="1024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1143" y="1485361"/>
            <a:ext cx="6518316" cy="746971"/>
          </a:xfrm>
          <a:prstGeom prst="rect">
            <a:avLst/>
          </a:prstGeom>
        </p:spPr>
        <p:txBody>
          <a:bodyPr vert="horz" wrap="square" lIns="0" tIns="24292" rIns="0" bIns="0" rtlCol="0">
            <a:spAutoFit/>
          </a:bodyPr>
          <a:lstStyle/>
          <a:p>
            <a:pPr marL="10563" marR="4225">
              <a:lnSpc>
                <a:spcPts val="2878"/>
              </a:lnSpc>
              <a:spcBef>
                <a:spcPts val="191"/>
              </a:spcBef>
            </a:pPr>
            <a:r>
              <a:rPr spc="-3" dirty="0"/>
              <a:t>Timing </a:t>
            </a:r>
            <a:r>
              <a:rPr spc="-83" dirty="0"/>
              <a:t>Waveform </a:t>
            </a:r>
            <a:r>
              <a:rPr spc="-42" dirty="0"/>
              <a:t>of a </a:t>
            </a:r>
            <a:r>
              <a:rPr spc="-12" dirty="0"/>
              <a:t>8-bit </a:t>
            </a:r>
            <a:r>
              <a:rPr spc="-8" dirty="0"/>
              <a:t>register </a:t>
            </a:r>
            <a:r>
              <a:rPr dirty="0"/>
              <a:t>with  </a:t>
            </a:r>
            <a:r>
              <a:rPr spc="-37" dirty="0"/>
              <a:t>load </a:t>
            </a:r>
            <a:r>
              <a:rPr spc="-46" dirty="0"/>
              <a:t>and </a:t>
            </a:r>
            <a:r>
              <a:rPr spc="-12" dirty="0"/>
              <a:t>asynchronous</a:t>
            </a:r>
            <a:r>
              <a:rPr spc="154" dirty="0"/>
              <a:t> </a:t>
            </a:r>
            <a:r>
              <a:rPr spc="-12" dirty="0"/>
              <a:t>clear</a:t>
            </a:r>
          </a:p>
        </p:txBody>
      </p:sp>
      <p:sp>
        <p:nvSpPr>
          <p:cNvPr id="4" name="object 4"/>
          <p:cNvSpPr/>
          <p:nvPr/>
        </p:nvSpPr>
        <p:spPr>
          <a:xfrm>
            <a:off x="2007408" y="3608387"/>
            <a:ext cx="6207298" cy="381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12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4" y="771446"/>
            <a:ext cx="2148305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u="heavy" spc="109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</a:rPr>
              <a:t>Shift</a:t>
            </a:r>
            <a:r>
              <a:rPr sz="2661" b="0" u="heavy" spc="15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</a:rPr>
              <a:t> </a:t>
            </a:r>
            <a:r>
              <a:rPr sz="2661" b="0" u="heavy" spc="91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</a:rPr>
              <a:t>register</a:t>
            </a:r>
            <a:endParaRPr sz="2661"/>
          </a:p>
        </p:txBody>
      </p:sp>
      <p:sp>
        <p:nvSpPr>
          <p:cNvPr id="5" name="object 5"/>
          <p:cNvSpPr/>
          <p:nvPr/>
        </p:nvSpPr>
        <p:spPr>
          <a:xfrm>
            <a:off x="3606625" y="2997489"/>
            <a:ext cx="530211" cy="692864"/>
          </a:xfrm>
          <a:custGeom>
            <a:avLst/>
            <a:gdLst/>
            <a:ahLst/>
            <a:cxnLst/>
            <a:rect l="l" t="t" r="r" b="b"/>
            <a:pathLst>
              <a:path w="637539" h="833120">
                <a:moveTo>
                  <a:pt x="637031" y="832865"/>
                </a:moveTo>
                <a:lnTo>
                  <a:pt x="637031" y="0"/>
                </a:lnTo>
                <a:lnTo>
                  <a:pt x="0" y="0"/>
                </a:lnTo>
                <a:lnTo>
                  <a:pt x="0" y="832865"/>
                </a:lnTo>
                <a:lnTo>
                  <a:pt x="9144" y="832865"/>
                </a:lnTo>
                <a:lnTo>
                  <a:pt x="9144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617982" y="19050"/>
                </a:lnTo>
                <a:lnTo>
                  <a:pt x="617982" y="9143"/>
                </a:lnTo>
                <a:lnTo>
                  <a:pt x="627888" y="19050"/>
                </a:lnTo>
                <a:lnTo>
                  <a:pt x="627888" y="832865"/>
                </a:lnTo>
                <a:lnTo>
                  <a:pt x="637031" y="832865"/>
                </a:lnTo>
                <a:close/>
              </a:path>
              <a:path w="637539" h="833120">
                <a:moveTo>
                  <a:pt x="19050" y="19050"/>
                </a:moveTo>
                <a:lnTo>
                  <a:pt x="19050" y="9143"/>
                </a:lnTo>
                <a:lnTo>
                  <a:pt x="9144" y="19050"/>
                </a:lnTo>
                <a:lnTo>
                  <a:pt x="19050" y="19050"/>
                </a:lnTo>
                <a:close/>
              </a:path>
              <a:path w="637539" h="833120">
                <a:moveTo>
                  <a:pt x="19050" y="813815"/>
                </a:moveTo>
                <a:lnTo>
                  <a:pt x="19050" y="19050"/>
                </a:lnTo>
                <a:lnTo>
                  <a:pt x="9144" y="19050"/>
                </a:lnTo>
                <a:lnTo>
                  <a:pt x="9144" y="813815"/>
                </a:lnTo>
                <a:lnTo>
                  <a:pt x="19050" y="813815"/>
                </a:lnTo>
                <a:close/>
              </a:path>
              <a:path w="637539" h="833120">
                <a:moveTo>
                  <a:pt x="627888" y="813815"/>
                </a:moveTo>
                <a:lnTo>
                  <a:pt x="9144" y="813815"/>
                </a:lnTo>
                <a:lnTo>
                  <a:pt x="19050" y="823722"/>
                </a:lnTo>
                <a:lnTo>
                  <a:pt x="19050" y="832865"/>
                </a:lnTo>
                <a:lnTo>
                  <a:pt x="617982" y="832865"/>
                </a:lnTo>
                <a:lnTo>
                  <a:pt x="617982" y="823722"/>
                </a:lnTo>
                <a:lnTo>
                  <a:pt x="627888" y="813815"/>
                </a:lnTo>
                <a:close/>
              </a:path>
              <a:path w="637539" h="833120">
                <a:moveTo>
                  <a:pt x="19050" y="832865"/>
                </a:moveTo>
                <a:lnTo>
                  <a:pt x="19050" y="823722"/>
                </a:lnTo>
                <a:lnTo>
                  <a:pt x="9144" y="813815"/>
                </a:lnTo>
                <a:lnTo>
                  <a:pt x="9144" y="832865"/>
                </a:lnTo>
                <a:lnTo>
                  <a:pt x="19050" y="832865"/>
                </a:lnTo>
                <a:close/>
              </a:path>
              <a:path w="637539" h="833120">
                <a:moveTo>
                  <a:pt x="627888" y="19050"/>
                </a:moveTo>
                <a:lnTo>
                  <a:pt x="617982" y="9143"/>
                </a:lnTo>
                <a:lnTo>
                  <a:pt x="617982" y="19050"/>
                </a:lnTo>
                <a:lnTo>
                  <a:pt x="627888" y="19050"/>
                </a:lnTo>
                <a:close/>
              </a:path>
              <a:path w="637539" h="833120">
                <a:moveTo>
                  <a:pt x="627888" y="813815"/>
                </a:moveTo>
                <a:lnTo>
                  <a:pt x="627888" y="19050"/>
                </a:lnTo>
                <a:lnTo>
                  <a:pt x="617982" y="19050"/>
                </a:lnTo>
                <a:lnTo>
                  <a:pt x="617982" y="813815"/>
                </a:lnTo>
                <a:lnTo>
                  <a:pt x="627888" y="813815"/>
                </a:lnTo>
                <a:close/>
              </a:path>
              <a:path w="637539" h="833120">
                <a:moveTo>
                  <a:pt x="627888" y="832865"/>
                </a:moveTo>
                <a:lnTo>
                  <a:pt x="627888" y="813815"/>
                </a:lnTo>
                <a:lnTo>
                  <a:pt x="617982" y="823722"/>
                </a:lnTo>
                <a:lnTo>
                  <a:pt x="617982" y="832865"/>
                </a:lnTo>
                <a:lnTo>
                  <a:pt x="627888" y="83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" name="object 6"/>
          <p:cNvSpPr/>
          <p:nvPr/>
        </p:nvSpPr>
        <p:spPr>
          <a:xfrm>
            <a:off x="4138320" y="3483004"/>
            <a:ext cx="85553" cy="85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/>
          <p:nvPr/>
        </p:nvSpPr>
        <p:spPr>
          <a:xfrm>
            <a:off x="5817668" y="2997489"/>
            <a:ext cx="529154" cy="692864"/>
          </a:xfrm>
          <a:custGeom>
            <a:avLst/>
            <a:gdLst/>
            <a:ahLst/>
            <a:cxnLst/>
            <a:rect l="l" t="t" r="r" b="b"/>
            <a:pathLst>
              <a:path w="636270" h="833120">
                <a:moveTo>
                  <a:pt x="636270" y="832865"/>
                </a:moveTo>
                <a:lnTo>
                  <a:pt x="636270" y="0"/>
                </a:lnTo>
                <a:lnTo>
                  <a:pt x="0" y="0"/>
                </a:lnTo>
                <a:lnTo>
                  <a:pt x="0" y="832865"/>
                </a:lnTo>
                <a:lnTo>
                  <a:pt x="9905" y="832865"/>
                </a:lnTo>
                <a:lnTo>
                  <a:pt x="9905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617207" y="19050"/>
                </a:lnTo>
                <a:lnTo>
                  <a:pt x="617207" y="9143"/>
                </a:lnTo>
                <a:lnTo>
                  <a:pt x="626363" y="19050"/>
                </a:lnTo>
                <a:lnTo>
                  <a:pt x="626363" y="832865"/>
                </a:lnTo>
                <a:lnTo>
                  <a:pt x="636270" y="832865"/>
                </a:lnTo>
                <a:close/>
              </a:path>
              <a:path w="636270" h="833120">
                <a:moveTo>
                  <a:pt x="19050" y="19050"/>
                </a:moveTo>
                <a:lnTo>
                  <a:pt x="19050" y="9143"/>
                </a:lnTo>
                <a:lnTo>
                  <a:pt x="9905" y="19050"/>
                </a:lnTo>
                <a:lnTo>
                  <a:pt x="19050" y="19050"/>
                </a:lnTo>
                <a:close/>
              </a:path>
              <a:path w="636270" h="833120">
                <a:moveTo>
                  <a:pt x="19050" y="813815"/>
                </a:moveTo>
                <a:lnTo>
                  <a:pt x="19050" y="19050"/>
                </a:lnTo>
                <a:lnTo>
                  <a:pt x="9905" y="19050"/>
                </a:lnTo>
                <a:lnTo>
                  <a:pt x="9905" y="813815"/>
                </a:lnTo>
                <a:lnTo>
                  <a:pt x="19050" y="813815"/>
                </a:lnTo>
                <a:close/>
              </a:path>
              <a:path w="636270" h="833120">
                <a:moveTo>
                  <a:pt x="626363" y="813815"/>
                </a:moveTo>
                <a:lnTo>
                  <a:pt x="9905" y="813815"/>
                </a:lnTo>
                <a:lnTo>
                  <a:pt x="19050" y="823722"/>
                </a:lnTo>
                <a:lnTo>
                  <a:pt x="19050" y="832865"/>
                </a:lnTo>
                <a:lnTo>
                  <a:pt x="617207" y="832865"/>
                </a:lnTo>
                <a:lnTo>
                  <a:pt x="617207" y="823722"/>
                </a:lnTo>
                <a:lnTo>
                  <a:pt x="626363" y="813815"/>
                </a:lnTo>
                <a:close/>
              </a:path>
              <a:path w="636270" h="833120">
                <a:moveTo>
                  <a:pt x="19050" y="832865"/>
                </a:moveTo>
                <a:lnTo>
                  <a:pt x="19050" y="823722"/>
                </a:lnTo>
                <a:lnTo>
                  <a:pt x="9905" y="813815"/>
                </a:lnTo>
                <a:lnTo>
                  <a:pt x="9905" y="832865"/>
                </a:lnTo>
                <a:lnTo>
                  <a:pt x="19050" y="832865"/>
                </a:lnTo>
                <a:close/>
              </a:path>
              <a:path w="636270" h="833120">
                <a:moveTo>
                  <a:pt x="626363" y="19050"/>
                </a:moveTo>
                <a:lnTo>
                  <a:pt x="617207" y="9143"/>
                </a:lnTo>
                <a:lnTo>
                  <a:pt x="617207" y="19050"/>
                </a:lnTo>
                <a:lnTo>
                  <a:pt x="626363" y="19050"/>
                </a:lnTo>
                <a:close/>
              </a:path>
              <a:path w="636270" h="833120">
                <a:moveTo>
                  <a:pt x="626363" y="813815"/>
                </a:moveTo>
                <a:lnTo>
                  <a:pt x="626363" y="19050"/>
                </a:lnTo>
                <a:lnTo>
                  <a:pt x="617207" y="19050"/>
                </a:lnTo>
                <a:lnTo>
                  <a:pt x="617207" y="813815"/>
                </a:lnTo>
                <a:lnTo>
                  <a:pt x="626363" y="813815"/>
                </a:lnTo>
                <a:close/>
              </a:path>
              <a:path w="636270" h="833120">
                <a:moveTo>
                  <a:pt x="626363" y="832865"/>
                </a:moveTo>
                <a:lnTo>
                  <a:pt x="626363" y="813815"/>
                </a:lnTo>
                <a:lnTo>
                  <a:pt x="617207" y="823722"/>
                </a:lnTo>
                <a:lnTo>
                  <a:pt x="617207" y="832865"/>
                </a:lnTo>
                <a:lnTo>
                  <a:pt x="626363" y="832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" name="object 8"/>
          <p:cNvSpPr/>
          <p:nvPr/>
        </p:nvSpPr>
        <p:spPr>
          <a:xfrm>
            <a:off x="6348085" y="3483004"/>
            <a:ext cx="87452" cy="85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" name="object 9"/>
          <p:cNvSpPr/>
          <p:nvPr/>
        </p:nvSpPr>
        <p:spPr>
          <a:xfrm>
            <a:off x="2616759" y="3951865"/>
            <a:ext cx="617346" cy="258768"/>
          </a:xfrm>
          <a:custGeom>
            <a:avLst/>
            <a:gdLst/>
            <a:ahLst/>
            <a:cxnLst/>
            <a:rect l="l" t="t" r="r" b="b"/>
            <a:pathLst>
              <a:path w="742314" h="311150">
                <a:moveTo>
                  <a:pt x="742188" y="310896"/>
                </a:moveTo>
                <a:lnTo>
                  <a:pt x="742188" y="0"/>
                </a:lnTo>
                <a:lnTo>
                  <a:pt x="0" y="0"/>
                </a:lnTo>
                <a:lnTo>
                  <a:pt x="0" y="310896"/>
                </a:lnTo>
                <a:lnTo>
                  <a:pt x="9906" y="310896"/>
                </a:lnTo>
                <a:lnTo>
                  <a:pt x="9906" y="19050"/>
                </a:lnTo>
                <a:lnTo>
                  <a:pt x="19050" y="9906"/>
                </a:lnTo>
                <a:lnTo>
                  <a:pt x="19050" y="19050"/>
                </a:lnTo>
                <a:lnTo>
                  <a:pt x="723138" y="19050"/>
                </a:lnTo>
                <a:lnTo>
                  <a:pt x="723138" y="9906"/>
                </a:lnTo>
                <a:lnTo>
                  <a:pt x="733044" y="19050"/>
                </a:lnTo>
                <a:lnTo>
                  <a:pt x="733044" y="310896"/>
                </a:lnTo>
                <a:lnTo>
                  <a:pt x="742188" y="310896"/>
                </a:lnTo>
                <a:close/>
              </a:path>
              <a:path w="742314" h="311150">
                <a:moveTo>
                  <a:pt x="19050" y="19050"/>
                </a:moveTo>
                <a:lnTo>
                  <a:pt x="19050" y="9906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742314" h="311150">
                <a:moveTo>
                  <a:pt x="19050" y="291846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291846"/>
                </a:lnTo>
                <a:lnTo>
                  <a:pt x="19050" y="291846"/>
                </a:lnTo>
                <a:close/>
              </a:path>
              <a:path w="742314" h="311150">
                <a:moveTo>
                  <a:pt x="733044" y="291846"/>
                </a:moveTo>
                <a:lnTo>
                  <a:pt x="9906" y="291846"/>
                </a:lnTo>
                <a:lnTo>
                  <a:pt x="19050" y="300990"/>
                </a:lnTo>
                <a:lnTo>
                  <a:pt x="19050" y="310896"/>
                </a:lnTo>
                <a:lnTo>
                  <a:pt x="723138" y="310896"/>
                </a:lnTo>
                <a:lnTo>
                  <a:pt x="723138" y="300990"/>
                </a:lnTo>
                <a:lnTo>
                  <a:pt x="733044" y="291846"/>
                </a:lnTo>
                <a:close/>
              </a:path>
              <a:path w="742314" h="311150">
                <a:moveTo>
                  <a:pt x="19050" y="310896"/>
                </a:moveTo>
                <a:lnTo>
                  <a:pt x="19050" y="300990"/>
                </a:lnTo>
                <a:lnTo>
                  <a:pt x="9906" y="291846"/>
                </a:lnTo>
                <a:lnTo>
                  <a:pt x="9906" y="310896"/>
                </a:lnTo>
                <a:lnTo>
                  <a:pt x="19050" y="310896"/>
                </a:lnTo>
                <a:close/>
              </a:path>
              <a:path w="742314" h="311150">
                <a:moveTo>
                  <a:pt x="733044" y="19050"/>
                </a:moveTo>
                <a:lnTo>
                  <a:pt x="723138" y="9906"/>
                </a:lnTo>
                <a:lnTo>
                  <a:pt x="723138" y="19050"/>
                </a:lnTo>
                <a:lnTo>
                  <a:pt x="733044" y="19050"/>
                </a:lnTo>
                <a:close/>
              </a:path>
              <a:path w="742314" h="311150">
                <a:moveTo>
                  <a:pt x="733044" y="291846"/>
                </a:moveTo>
                <a:lnTo>
                  <a:pt x="733044" y="19050"/>
                </a:lnTo>
                <a:lnTo>
                  <a:pt x="723138" y="19050"/>
                </a:lnTo>
                <a:lnTo>
                  <a:pt x="723138" y="291846"/>
                </a:lnTo>
                <a:lnTo>
                  <a:pt x="733044" y="291846"/>
                </a:lnTo>
                <a:close/>
              </a:path>
              <a:path w="742314" h="311150">
                <a:moveTo>
                  <a:pt x="733044" y="310896"/>
                </a:moveTo>
                <a:lnTo>
                  <a:pt x="733044" y="291846"/>
                </a:lnTo>
                <a:lnTo>
                  <a:pt x="723138" y="300990"/>
                </a:lnTo>
                <a:lnTo>
                  <a:pt x="723138" y="310896"/>
                </a:lnTo>
                <a:lnTo>
                  <a:pt x="733044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" name="object 10"/>
          <p:cNvSpPr/>
          <p:nvPr/>
        </p:nvSpPr>
        <p:spPr>
          <a:xfrm>
            <a:off x="2702945" y="4116001"/>
            <a:ext cx="89777" cy="17427"/>
          </a:xfrm>
          <a:custGeom>
            <a:avLst/>
            <a:gdLst/>
            <a:ahLst/>
            <a:cxnLst/>
            <a:rect l="l" t="t" r="r" b="b"/>
            <a:pathLst>
              <a:path w="107950" h="20954">
                <a:moveTo>
                  <a:pt x="107442" y="1523"/>
                </a:moveTo>
                <a:lnTo>
                  <a:pt x="762" y="0"/>
                </a:lnTo>
                <a:lnTo>
                  <a:pt x="0" y="19050"/>
                </a:lnTo>
                <a:lnTo>
                  <a:pt x="106680" y="20573"/>
                </a:lnTo>
                <a:lnTo>
                  <a:pt x="107442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" name="object 11"/>
          <p:cNvSpPr/>
          <p:nvPr/>
        </p:nvSpPr>
        <p:spPr>
          <a:xfrm>
            <a:off x="2784064" y="4038055"/>
            <a:ext cx="17427" cy="86607"/>
          </a:xfrm>
          <a:custGeom>
            <a:avLst/>
            <a:gdLst/>
            <a:ahLst/>
            <a:cxnLst/>
            <a:rect l="l" t="t" r="r" b="b"/>
            <a:pathLst>
              <a:path w="20955" h="104139">
                <a:moveTo>
                  <a:pt x="20573" y="761"/>
                </a:moveTo>
                <a:lnTo>
                  <a:pt x="1523" y="0"/>
                </a:lnTo>
                <a:lnTo>
                  <a:pt x="0" y="102869"/>
                </a:lnTo>
                <a:lnTo>
                  <a:pt x="19050" y="103631"/>
                </a:lnTo>
                <a:lnTo>
                  <a:pt x="20573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" name="object 12"/>
          <p:cNvSpPr/>
          <p:nvPr/>
        </p:nvSpPr>
        <p:spPr>
          <a:xfrm>
            <a:off x="2791665" y="4030450"/>
            <a:ext cx="88721" cy="17427"/>
          </a:xfrm>
          <a:custGeom>
            <a:avLst/>
            <a:gdLst/>
            <a:ahLst/>
            <a:cxnLst/>
            <a:rect l="l" t="t" r="r" b="b"/>
            <a:pathLst>
              <a:path w="106680" h="20954">
                <a:moveTo>
                  <a:pt x="106680" y="20573"/>
                </a:moveTo>
                <a:lnTo>
                  <a:pt x="106680" y="1523"/>
                </a:lnTo>
                <a:lnTo>
                  <a:pt x="762" y="0"/>
                </a:lnTo>
                <a:lnTo>
                  <a:pt x="0" y="19050"/>
                </a:lnTo>
                <a:lnTo>
                  <a:pt x="10668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" name="object 13"/>
          <p:cNvSpPr/>
          <p:nvPr/>
        </p:nvSpPr>
        <p:spPr>
          <a:xfrm>
            <a:off x="2872785" y="4038055"/>
            <a:ext cx="17427" cy="86607"/>
          </a:xfrm>
          <a:custGeom>
            <a:avLst/>
            <a:gdLst/>
            <a:ahLst/>
            <a:cxnLst/>
            <a:rect l="l" t="t" r="r" b="b"/>
            <a:pathLst>
              <a:path w="20955" h="104139">
                <a:moveTo>
                  <a:pt x="20574" y="102870"/>
                </a:moveTo>
                <a:lnTo>
                  <a:pt x="19050" y="0"/>
                </a:lnTo>
                <a:lnTo>
                  <a:pt x="0" y="762"/>
                </a:lnTo>
                <a:lnTo>
                  <a:pt x="1524" y="103632"/>
                </a:lnTo>
                <a:lnTo>
                  <a:pt x="20574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" name="object 14"/>
          <p:cNvSpPr/>
          <p:nvPr/>
        </p:nvSpPr>
        <p:spPr>
          <a:xfrm>
            <a:off x="2880385" y="4116001"/>
            <a:ext cx="88721" cy="17427"/>
          </a:xfrm>
          <a:custGeom>
            <a:avLst/>
            <a:gdLst/>
            <a:ahLst/>
            <a:cxnLst/>
            <a:rect l="l" t="t" r="r" b="b"/>
            <a:pathLst>
              <a:path w="106680" h="20954">
                <a:moveTo>
                  <a:pt x="106680" y="20573"/>
                </a:moveTo>
                <a:lnTo>
                  <a:pt x="106680" y="1523"/>
                </a:lnTo>
                <a:lnTo>
                  <a:pt x="0" y="0"/>
                </a:lnTo>
                <a:lnTo>
                  <a:pt x="0" y="19050"/>
                </a:lnTo>
                <a:lnTo>
                  <a:pt x="10668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" name="object 15"/>
          <p:cNvSpPr/>
          <p:nvPr/>
        </p:nvSpPr>
        <p:spPr>
          <a:xfrm>
            <a:off x="2961506" y="4038055"/>
            <a:ext cx="17427" cy="86607"/>
          </a:xfrm>
          <a:custGeom>
            <a:avLst/>
            <a:gdLst/>
            <a:ahLst/>
            <a:cxnLst/>
            <a:rect l="l" t="t" r="r" b="b"/>
            <a:pathLst>
              <a:path w="20955" h="104139">
                <a:moveTo>
                  <a:pt x="20573" y="761"/>
                </a:moveTo>
                <a:lnTo>
                  <a:pt x="1523" y="0"/>
                </a:lnTo>
                <a:lnTo>
                  <a:pt x="0" y="102869"/>
                </a:lnTo>
                <a:lnTo>
                  <a:pt x="19050" y="103631"/>
                </a:lnTo>
                <a:lnTo>
                  <a:pt x="20573" y="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" name="object 16"/>
          <p:cNvSpPr/>
          <p:nvPr/>
        </p:nvSpPr>
        <p:spPr>
          <a:xfrm>
            <a:off x="2969106" y="4030450"/>
            <a:ext cx="88721" cy="17427"/>
          </a:xfrm>
          <a:custGeom>
            <a:avLst/>
            <a:gdLst/>
            <a:ahLst/>
            <a:cxnLst/>
            <a:rect l="l" t="t" r="r" b="b"/>
            <a:pathLst>
              <a:path w="106680" h="20954">
                <a:moveTo>
                  <a:pt x="106680" y="20573"/>
                </a:moveTo>
                <a:lnTo>
                  <a:pt x="106680" y="1523"/>
                </a:lnTo>
                <a:lnTo>
                  <a:pt x="0" y="0"/>
                </a:lnTo>
                <a:lnTo>
                  <a:pt x="0" y="19050"/>
                </a:lnTo>
                <a:lnTo>
                  <a:pt x="10668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" name="object 17"/>
          <p:cNvSpPr/>
          <p:nvPr/>
        </p:nvSpPr>
        <p:spPr>
          <a:xfrm>
            <a:off x="3049587" y="4038055"/>
            <a:ext cx="17955" cy="86607"/>
          </a:xfrm>
          <a:custGeom>
            <a:avLst/>
            <a:gdLst/>
            <a:ahLst/>
            <a:cxnLst/>
            <a:rect l="l" t="t" r="r" b="b"/>
            <a:pathLst>
              <a:path w="21589" h="104139">
                <a:moveTo>
                  <a:pt x="21336" y="102870"/>
                </a:moveTo>
                <a:lnTo>
                  <a:pt x="19050" y="0"/>
                </a:lnTo>
                <a:lnTo>
                  <a:pt x="0" y="762"/>
                </a:lnTo>
                <a:lnTo>
                  <a:pt x="2286" y="103632"/>
                </a:lnTo>
                <a:lnTo>
                  <a:pt x="21336" y="102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" name="object 18"/>
          <p:cNvSpPr/>
          <p:nvPr/>
        </p:nvSpPr>
        <p:spPr>
          <a:xfrm>
            <a:off x="3057826" y="4116001"/>
            <a:ext cx="88721" cy="17427"/>
          </a:xfrm>
          <a:custGeom>
            <a:avLst/>
            <a:gdLst/>
            <a:ahLst/>
            <a:cxnLst/>
            <a:rect l="l" t="t" r="r" b="b"/>
            <a:pathLst>
              <a:path w="106680" h="20954">
                <a:moveTo>
                  <a:pt x="106680" y="20573"/>
                </a:moveTo>
                <a:lnTo>
                  <a:pt x="106680" y="1523"/>
                </a:lnTo>
                <a:lnTo>
                  <a:pt x="0" y="0"/>
                </a:lnTo>
                <a:lnTo>
                  <a:pt x="0" y="19050"/>
                </a:lnTo>
                <a:lnTo>
                  <a:pt x="106680" y="20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" name="object 19"/>
          <p:cNvSpPr/>
          <p:nvPr/>
        </p:nvSpPr>
        <p:spPr>
          <a:xfrm>
            <a:off x="7034400" y="3096350"/>
            <a:ext cx="97169" cy="79214"/>
          </a:xfrm>
          <a:custGeom>
            <a:avLst/>
            <a:gdLst/>
            <a:ahLst/>
            <a:cxnLst/>
            <a:rect l="l" t="t" r="r" b="b"/>
            <a:pathLst>
              <a:path w="116840" h="95250">
                <a:moveTo>
                  <a:pt x="116585" y="15239"/>
                </a:moveTo>
                <a:lnTo>
                  <a:pt x="105155" y="0"/>
                </a:lnTo>
                <a:lnTo>
                  <a:pt x="0" y="80010"/>
                </a:lnTo>
                <a:lnTo>
                  <a:pt x="11429" y="95250"/>
                </a:lnTo>
                <a:lnTo>
                  <a:pt x="116585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" name="object 20"/>
          <p:cNvSpPr/>
          <p:nvPr/>
        </p:nvSpPr>
        <p:spPr>
          <a:xfrm>
            <a:off x="7126286" y="3101732"/>
            <a:ext cx="248735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0" y="0"/>
                </a:moveTo>
                <a:lnTo>
                  <a:pt x="298703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" name="object 21"/>
          <p:cNvSpPr/>
          <p:nvPr/>
        </p:nvSpPr>
        <p:spPr>
          <a:xfrm>
            <a:off x="7367112" y="3100785"/>
            <a:ext cx="17427" cy="138890"/>
          </a:xfrm>
          <a:custGeom>
            <a:avLst/>
            <a:gdLst/>
            <a:ahLst/>
            <a:cxnLst/>
            <a:rect l="l" t="t" r="r" b="b"/>
            <a:pathLst>
              <a:path w="20954" h="167004">
                <a:moveTo>
                  <a:pt x="20574" y="166116"/>
                </a:moveTo>
                <a:lnTo>
                  <a:pt x="19050" y="0"/>
                </a:lnTo>
                <a:lnTo>
                  <a:pt x="0" y="762"/>
                </a:lnTo>
                <a:lnTo>
                  <a:pt x="1524" y="166878"/>
                </a:lnTo>
                <a:lnTo>
                  <a:pt x="20574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" name="object 22"/>
          <p:cNvSpPr/>
          <p:nvPr/>
        </p:nvSpPr>
        <p:spPr>
          <a:xfrm>
            <a:off x="7033144" y="3166059"/>
            <a:ext cx="96642" cy="79214"/>
          </a:xfrm>
          <a:custGeom>
            <a:avLst/>
            <a:gdLst/>
            <a:ahLst/>
            <a:cxnLst/>
            <a:rect l="l" t="t" r="r" b="b"/>
            <a:pathLst>
              <a:path w="116204" h="95250">
                <a:moveTo>
                  <a:pt x="115824" y="80010"/>
                </a:moveTo>
                <a:lnTo>
                  <a:pt x="11430" y="0"/>
                </a:lnTo>
                <a:lnTo>
                  <a:pt x="0" y="15240"/>
                </a:lnTo>
                <a:lnTo>
                  <a:pt x="104394" y="95250"/>
                </a:lnTo>
                <a:lnTo>
                  <a:pt x="115824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3" name="object 23"/>
          <p:cNvSpPr/>
          <p:nvPr/>
        </p:nvSpPr>
        <p:spPr>
          <a:xfrm>
            <a:off x="2875954" y="3096350"/>
            <a:ext cx="96642" cy="79214"/>
          </a:xfrm>
          <a:custGeom>
            <a:avLst/>
            <a:gdLst/>
            <a:ahLst/>
            <a:cxnLst/>
            <a:rect l="l" t="t" r="r" b="b"/>
            <a:pathLst>
              <a:path w="116205" h="95250">
                <a:moveTo>
                  <a:pt x="115823" y="80010"/>
                </a:moveTo>
                <a:lnTo>
                  <a:pt x="11429" y="0"/>
                </a:lnTo>
                <a:lnTo>
                  <a:pt x="0" y="15240"/>
                </a:lnTo>
                <a:lnTo>
                  <a:pt x="104393" y="95250"/>
                </a:lnTo>
                <a:lnTo>
                  <a:pt x="115823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4" name="object 24"/>
          <p:cNvSpPr/>
          <p:nvPr/>
        </p:nvSpPr>
        <p:spPr>
          <a:xfrm>
            <a:off x="2633236" y="3101732"/>
            <a:ext cx="247150" cy="0"/>
          </a:xfrm>
          <a:custGeom>
            <a:avLst/>
            <a:gdLst/>
            <a:ahLst/>
            <a:cxnLst/>
            <a:rect l="l" t="t" r="r" b="b"/>
            <a:pathLst>
              <a:path w="297180">
                <a:moveTo>
                  <a:pt x="0" y="0"/>
                </a:moveTo>
                <a:lnTo>
                  <a:pt x="297180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5" name="object 25"/>
          <p:cNvSpPr/>
          <p:nvPr/>
        </p:nvSpPr>
        <p:spPr>
          <a:xfrm>
            <a:off x="2625635" y="3100785"/>
            <a:ext cx="17427" cy="138890"/>
          </a:xfrm>
          <a:custGeom>
            <a:avLst/>
            <a:gdLst/>
            <a:ahLst/>
            <a:cxnLst/>
            <a:rect l="l" t="t" r="r" b="b"/>
            <a:pathLst>
              <a:path w="20955" h="167004">
                <a:moveTo>
                  <a:pt x="20574" y="166116"/>
                </a:moveTo>
                <a:lnTo>
                  <a:pt x="19050" y="0"/>
                </a:lnTo>
                <a:lnTo>
                  <a:pt x="0" y="762"/>
                </a:lnTo>
                <a:lnTo>
                  <a:pt x="1524" y="166878"/>
                </a:lnTo>
                <a:lnTo>
                  <a:pt x="20574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6" name="object 26"/>
          <p:cNvSpPr/>
          <p:nvPr/>
        </p:nvSpPr>
        <p:spPr>
          <a:xfrm>
            <a:off x="2877222" y="3166059"/>
            <a:ext cx="97169" cy="79214"/>
          </a:xfrm>
          <a:custGeom>
            <a:avLst/>
            <a:gdLst/>
            <a:ahLst/>
            <a:cxnLst/>
            <a:rect l="l" t="t" r="r" b="b"/>
            <a:pathLst>
              <a:path w="116839" h="95250">
                <a:moveTo>
                  <a:pt x="116586" y="15239"/>
                </a:moveTo>
                <a:lnTo>
                  <a:pt x="104394" y="0"/>
                </a:lnTo>
                <a:lnTo>
                  <a:pt x="0" y="80010"/>
                </a:lnTo>
                <a:lnTo>
                  <a:pt x="11430" y="95250"/>
                </a:lnTo>
                <a:lnTo>
                  <a:pt x="11658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7" name="object 27"/>
          <p:cNvSpPr/>
          <p:nvPr/>
        </p:nvSpPr>
        <p:spPr>
          <a:xfrm>
            <a:off x="4207390" y="3517450"/>
            <a:ext cx="176914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98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8" name="object 28"/>
          <p:cNvSpPr/>
          <p:nvPr/>
        </p:nvSpPr>
        <p:spPr>
          <a:xfrm>
            <a:off x="6418433" y="3517450"/>
            <a:ext cx="177441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9" name="object 29"/>
          <p:cNvSpPr/>
          <p:nvPr/>
        </p:nvSpPr>
        <p:spPr>
          <a:xfrm>
            <a:off x="3410807" y="3517450"/>
            <a:ext cx="177441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0" name="object 30"/>
          <p:cNvSpPr/>
          <p:nvPr/>
        </p:nvSpPr>
        <p:spPr>
          <a:xfrm>
            <a:off x="5622483" y="3517450"/>
            <a:ext cx="177441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1" name="object 31"/>
          <p:cNvSpPr/>
          <p:nvPr/>
        </p:nvSpPr>
        <p:spPr>
          <a:xfrm>
            <a:off x="3235269" y="4039002"/>
            <a:ext cx="158429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2" name="object 32"/>
          <p:cNvSpPr/>
          <p:nvPr/>
        </p:nvSpPr>
        <p:spPr>
          <a:xfrm>
            <a:off x="3393701" y="4020944"/>
            <a:ext cx="53338" cy="52282"/>
          </a:xfrm>
          <a:custGeom>
            <a:avLst/>
            <a:gdLst/>
            <a:ahLst/>
            <a:cxnLst/>
            <a:rect l="l" t="t" r="r" b="b"/>
            <a:pathLst>
              <a:path w="64135" h="62864">
                <a:moveTo>
                  <a:pt x="0" y="0"/>
                </a:moveTo>
                <a:lnTo>
                  <a:pt x="0" y="62484"/>
                </a:lnTo>
                <a:lnTo>
                  <a:pt x="64007" y="62484"/>
                </a:lnTo>
                <a:lnTo>
                  <a:pt x="6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3" name="object 33"/>
          <p:cNvSpPr/>
          <p:nvPr/>
        </p:nvSpPr>
        <p:spPr>
          <a:xfrm>
            <a:off x="3411759" y="3516504"/>
            <a:ext cx="0" cy="521762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4" name="object 34"/>
          <p:cNvSpPr/>
          <p:nvPr/>
        </p:nvSpPr>
        <p:spPr>
          <a:xfrm>
            <a:off x="3410808" y="4039002"/>
            <a:ext cx="2211676" cy="0"/>
          </a:xfrm>
          <a:custGeom>
            <a:avLst/>
            <a:gdLst/>
            <a:ahLst/>
            <a:cxnLst/>
            <a:rect l="l" t="t" r="r" b="b"/>
            <a:pathLst>
              <a:path w="2659379">
                <a:moveTo>
                  <a:pt x="0" y="0"/>
                </a:moveTo>
                <a:lnTo>
                  <a:pt x="2659380" y="0"/>
                </a:lnTo>
              </a:path>
            </a:pathLst>
          </a:custGeom>
          <a:ln w="20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5" name="object 35"/>
          <p:cNvSpPr/>
          <p:nvPr/>
        </p:nvSpPr>
        <p:spPr>
          <a:xfrm>
            <a:off x="5623117" y="3516504"/>
            <a:ext cx="0" cy="521762"/>
          </a:xfrm>
          <a:custGeom>
            <a:avLst/>
            <a:gdLst/>
            <a:ahLst/>
            <a:cxnLst/>
            <a:rect l="l" t="t" r="r" b="b"/>
            <a:pathLst>
              <a:path h="627379">
                <a:moveTo>
                  <a:pt x="0" y="0"/>
                </a:moveTo>
                <a:lnTo>
                  <a:pt x="0" y="627126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6" name="object 36"/>
          <p:cNvSpPr/>
          <p:nvPr/>
        </p:nvSpPr>
        <p:spPr>
          <a:xfrm>
            <a:off x="3593319" y="3470240"/>
            <a:ext cx="133714" cy="94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7" name="object 37"/>
          <p:cNvSpPr/>
          <p:nvPr/>
        </p:nvSpPr>
        <p:spPr>
          <a:xfrm>
            <a:off x="5835413" y="3475943"/>
            <a:ext cx="133714" cy="84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8" name="object 38"/>
          <p:cNvSpPr txBox="1"/>
          <p:nvPr/>
        </p:nvSpPr>
        <p:spPr>
          <a:xfrm>
            <a:off x="3471223" y="3810754"/>
            <a:ext cx="373365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spc="79" dirty="0">
                <a:latin typeface="Trebuchet MS"/>
                <a:cs typeface="Trebuchet MS"/>
              </a:rPr>
              <a:t>CLK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73635" y="3402652"/>
            <a:ext cx="219689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spc="-8" dirty="0">
                <a:latin typeface="Trebuchet MS"/>
                <a:cs typeface="Trebuchet MS"/>
              </a:rPr>
              <a:t>Q’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90226" y="1230193"/>
            <a:ext cx="6015040" cy="1965723"/>
          </a:xfrm>
          <a:prstGeom prst="rect">
            <a:avLst/>
          </a:prstGeom>
        </p:spPr>
        <p:txBody>
          <a:bodyPr vert="horz" wrap="square" lIns="0" tIns="56507" rIns="0" bIns="0" rtlCol="0">
            <a:spAutoFit/>
          </a:bodyPr>
          <a:lstStyle/>
          <a:p>
            <a:pPr marL="248218" indent="-237655">
              <a:spcBef>
                <a:spcPts val="445"/>
              </a:spcBef>
              <a:buClr>
                <a:srgbClr val="717BA3"/>
              </a:buClr>
              <a:buChar char="•"/>
              <a:tabLst>
                <a:tab pos="247689" algn="l"/>
                <a:tab pos="248218" algn="l"/>
              </a:tabLst>
            </a:pPr>
            <a:r>
              <a:rPr sz="1996" u="heavy" spc="-91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Cascading </a:t>
            </a:r>
            <a:r>
              <a:rPr sz="1996" u="heavy" spc="-109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of </a:t>
            </a:r>
            <a:r>
              <a:rPr sz="1996" u="heavy" spc="-126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flip-flops </a:t>
            </a:r>
            <a:r>
              <a:rPr sz="1996" i="1" u="heavy" spc="-200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in </a:t>
            </a:r>
            <a:r>
              <a:rPr sz="1996" i="1" u="heavy" spc="-170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series </a:t>
            </a:r>
            <a:r>
              <a:rPr sz="1996" u="heavy" spc="-50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to </a:t>
            </a:r>
            <a:r>
              <a:rPr sz="1996" u="heavy" spc="-83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form </a:t>
            </a:r>
            <a:r>
              <a:rPr sz="1996" u="heavy" spc="-200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a </a:t>
            </a:r>
            <a:r>
              <a:rPr sz="1996" u="heavy" spc="-129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shift</a:t>
            </a:r>
            <a:r>
              <a:rPr sz="1996" u="heavy" spc="-255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 </a:t>
            </a:r>
            <a:r>
              <a:rPr sz="1996" u="heavy" spc="-91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register</a:t>
            </a:r>
            <a:endParaRPr sz="1996">
              <a:latin typeface="Trebuchet MS"/>
              <a:cs typeface="Trebuchet MS"/>
            </a:endParaRPr>
          </a:p>
          <a:p>
            <a:pPr marL="580406" marR="4225" indent="-190123">
              <a:lnSpc>
                <a:spcPts val="1954"/>
              </a:lnSpc>
              <a:spcBef>
                <a:spcPts val="698"/>
              </a:spcBef>
            </a:pPr>
            <a:r>
              <a:rPr sz="1913" spc="250" dirty="0">
                <a:solidFill>
                  <a:srgbClr val="9FB8CD"/>
                </a:solidFill>
                <a:latin typeface="Trebuchet MS"/>
                <a:cs typeface="Trebuchet MS"/>
              </a:rPr>
              <a:t>–</a:t>
            </a:r>
            <a:r>
              <a:rPr sz="1913" spc="250" dirty="0">
                <a:solidFill>
                  <a:srgbClr val="B292CA"/>
                </a:solidFill>
                <a:latin typeface="Trebuchet MS"/>
                <a:cs typeface="Trebuchet MS"/>
              </a:rPr>
              <a:t> </a:t>
            </a:r>
            <a:r>
              <a:rPr sz="1913" u="heavy" spc="17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New </a:t>
            </a:r>
            <a:r>
              <a:rPr sz="1913" u="heavy" spc="-137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value </a:t>
            </a:r>
            <a:r>
              <a:rPr sz="1913" u="heavy" spc="-50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to </a:t>
            </a:r>
            <a:r>
              <a:rPr sz="1913" u="heavy" spc="-10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first </a:t>
            </a:r>
            <a:r>
              <a:rPr sz="1913" u="heavy" spc="-126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stage </a:t>
            </a:r>
            <a:r>
              <a:rPr sz="1913" u="heavy" spc="-112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while </a:t>
            </a:r>
            <a:r>
              <a:rPr sz="1913" u="heavy" spc="-117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the </a:t>
            </a:r>
            <a:r>
              <a:rPr sz="1913" u="heavy" spc="-75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second </a:t>
            </a:r>
            <a:r>
              <a:rPr sz="1913" u="heavy" spc="-126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stage </a:t>
            </a:r>
            <a:r>
              <a:rPr sz="1913" u="heavy" spc="-9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obtains  </a:t>
            </a:r>
            <a:r>
              <a:rPr sz="1913" u="heavy" spc="-83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current </a:t>
            </a:r>
            <a:r>
              <a:rPr sz="1913" u="heavy" spc="-13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value </a:t>
            </a:r>
            <a:r>
              <a:rPr sz="1913" u="heavy" spc="-10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of </a:t>
            </a:r>
            <a:r>
              <a:rPr sz="1913" u="heavy" spc="-117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the </a:t>
            </a:r>
            <a:r>
              <a:rPr sz="1913" u="heavy" spc="-10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first</a:t>
            </a:r>
            <a:r>
              <a:rPr sz="1913" u="heavy" spc="200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 </a:t>
            </a:r>
            <a:r>
              <a:rPr sz="1913" u="heavy" spc="-126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stage</a:t>
            </a:r>
            <a:endParaRPr sz="1913">
              <a:latin typeface="Trebuchet MS"/>
              <a:cs typeface="Trebuchet MS"/>
            </a:endParaRPr>
          </a:p>
          <a:p>
            <a:pPr marL="770530">
              <a:spcBef>
                <a:spcPts val="299"/>
              </a:spcBef>
            </a:pPr>
            <a:r>
              <a:rPr sz="1663" spc="-58" dirty="0">
                <a:solidFill>
                  <a:srgbClr val="BCBCBC"/>
                </a:solidFill>
                <a:latin typeface="Trebuchet MS"/>
                <a:cs typeface="Trebuchet MS"/>
              </a:rPr>
              <a:t>» </a:t>
            </a:r>
            <a:r>
              <a:rPr sz="1663" u="sng" spc="-109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Shift </a:t>
            </a:r>
            <a:r>
              <a:rPr sz="1663" u="sng" spc="-91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function </a:t>
            </a:r>
            <a:r>
              <a:rPr sz="1663" u="sng" spc="-75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(in-series</a:t>
            </a:r>
            <a:r>
              <a:rPr sz="1663" u="sng" spc="-149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 </a:t>
            </a:r>
            <a:r>
              <a:rPr sz="1663" u="sng" spc="-9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arrangement)</a:t>
            </a:r>
            <a:endParaRPr sz="1663">
              <a:latin typeface="Trebuchet MS"/>
              <a:cs typeface="Trebuchet MS"/>
            </a:endParaRPr>
          </a:p>
          <a:p>
            <a:pPr marL="770530">
              <a:spcBef>
                <a:spcPts val="299"/>
              </a:spcBef>
            </a:pPr>
            <a:r>
              <a:rPr sz="1663" spc="-58" dirty="0">
                <a:solidFill>
                  <a:srgbClr val="BCBCBC"/>
                </a:solidFill>
                <a:latin typeface="Trebuchet MS"/>
                <a:cs typeface="Trebuchet MS"/>
              </a:rPr>
              <a:t>» </a:t>
            </a:r>
            <a:r>
              <a:rPr sz="1663" u="sng" spc="-75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Storage </a:t>
            </a:r>
            <a:r>
              <a:rPr sz="1663" u="sng" spc="-91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function </a:t>
            </a:r>
            <a:r>
              <a:rPr sz="1663" u="sng" spc="-94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(by</a:t>
            </a:r>
            <a:r>
              <a:rPr sz="1663" u="sng" spc="-208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 </a:t>
            </a:r>
            <a:r>
              <a:rPr sz="1663" u="sng" spc="-109" dirty="0">
                <a:solidFill>
                  <a:srgbClr val="B292CA"/>
                </a:solidFill>
                <a:uFill>
                  <a:solidFill>
                    <a:srgbClr val="B191C9"/>
                  </a:solidFill>
                </a:uFill>
                <a:latin typeface="Trebuchet MS"/>
                <a:cs typeface="Trebuchet MS"/>
              </a:rPr>
              <a:t>flip-flop)</a:t>
            </a:r>
            <a:endParaRPr sz="1663">
              <a:latin typeface="Trebuchet MS"/>
              <a:cs typeface="Trebuchet MS"/>
            </a:endParaRPr>
          </a:p>
          <a:p>
            <a:pPr marL="642724">
              <a:spcBef>
                <a:spcPts val="1397"/>
              </a:spcBef>
              <a:tabLst>
                <a:tab pos="889887" algn="l"/>
                <a:tab pos="1597569" algn="l"/>
                <a:tab pos="3809345" algn="l"/>
                <a:tab pos="5047262" algn="l"/>
                <a:tab pos="5384205" algn="l"/>
              </a:tabLst>
            </a:pPr>
            <a:r>
              <a:rPr sz="1498" u="heavy" spc="-3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1498" spc="-37" dirty="0">
                <a:latin typeface="Trebuchet MS"/>
                <a:cs typeface="Trebuchet MS"/>
              </a:rPr>
              <a:t> </a:t>
            </a:r>
            <a:r>
              <a:rPr sz="1498" spc="-204" dirty="0">
                <a:latin typeface="Trebuchet MS"/>
                <a:cs typeface="Trebuchet MS"/>
              </a:rPr>
              <a:t> </a:t>
            </a:r>
            <a:r>
              <a:rPr sz="1498" u="heavy" spc="-3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98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98" u="heavy" spc="-211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98" u="heavy" spc="8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	</a:t>
            </a:r>
            <a:r>
              <a:rPr sz="2246" spc="305" baseline="-29320" dirty="0">
                <a:latin typeface="Trebuchet MS"/>
                <a:cs typeface="Trebuchet MS"/>
              </a:rPr>
              <a:t>D</a:t>
            </a:r>
            <a:r>
              <a:rPr sz="2246" spc="211" baseline="-29320" dirty="0">
                <a:latin typeface="Trebuchet MS"/>
                <a:cs typeface="Trebuchet MS"/>
              </a:rPr>
              <a:t> </a:t>
            </a:r>
            <a:r>
              <a:rPr sz="2246" spc="330" baseline="-27777" dirty="0">
                <a:latin typeface="Trebuchet MS"/>
                <a:cs typeface="Trebuchet MS"/>
              </a:rPr>
              <a:t>Q</a:t>
            </a:r>
            <a:r>
              <a:rPr sz="1498" u="heavy" spc="63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498" u="heavy" spc="8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Q0	</a:t>
            </a:r>
            <a:r>
              <a:rPr sz="2246" spc="305" baseline="-29320" dirty="0">
                <a:latin typeface="Trebuchet MS"/>
                <a:cs typeface="Trebuchet MS"/>
              </a:rPr>
              <a:t>D </a:t>
            </a:r>
            <a:r>
              <a:rPr sz="2246" spc="330" baseline="-29320" dirty="0">
                <a:latin typeface="Trebuchet MS"/>
                <a:cs typeface="Trebuchet MS"/>
              </a:rPr>
              <a:t>Q</a:t>
            </a:r>
            <a:r>
              <a:rPr sz="2246" u="heavy" spc="749" baseline="-46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246" u="heavy" spc="130" baseline="-46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Q1	</a:t>
            </a:r>
            <a:r>
              <a:rPr sz="2246" spc="130" baseline="-4629" dirty="0">
                <a:latin typeface="Trebuchet MS"/>
                <a:cs typeface="Trebuchet MS"/>
              </a:rPr>
              <a:t> </a:t>
            </a:r>
            <a:r>
              <a:rPr sz="2246" spc="-305" baseline="-4629" dirty="0">
                <a:latin typeface="Trebuchet MS"/>
                <a:cs typeface="Trebuchet MS"/>
              </a:rPr>
              <a:t> </a:t>
            </a:r>
            <a:r>
              <a:rPr sz="2246" u="heavy" spc="-56" baseline="-46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246" u="heavy" baseline="-4629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2246" baseline="-4629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85304" y="3391873"/>
            <a:ext cx="219689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spc="-8" dirty="0">
                <a:latin typeface="Trebuchet MS"/>
                <a:cs typeface="Trebuchet MS"/>
              </a:rPr>
              <a:t>Q’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09105" y="4654025"/>
            <a:ext cx="0" cy="1053557"/>
          </a:xfrm>
          <a:custGeom>
            <a:avLst/>
            <a:gdLst/>
            <a:ahLst/>
            <a:cxnLst/>
            <a:rect l="l" t="t" r="r" b="b"/>
            <a:pathLst>
              <a:path h="1266825">
                <a:moveTo>
                  <a:pt x="0" y="0"/>
                </a:moveTo>
                <a:lnTo>
                  <a:pt x="0" y="1266444"/>
                </a:lnTo>
              </a:path>
            </a:pathLst>
          </a:custGeom>
          <a:ln w="20574">
            <a:solidFill>
              <a:srgbClr val="18778E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3" name="object 43"/>
          <p:cNvSpPr/>
          <p:nvPr/>
        </p:nvSpPr>
        <p:spPr>
          <a:xfrm>
            <a:off x="3146552" y="5093824"/>
            <a:ext cx="394489" cy="95058"/>
          </a:xfrm>
          <a:custGeom>
            <a:avLst/>
            <a:gdLst/>
            <a:ahLst/>
            <a:cxnLst/>
            <a:rect l="l" t="t" r="r" b="b"/>
            <a:pathLst>
              <a:path w="474344" h="114300">
                <a:moveTo>
                  <a:pt x="0" y="0"/>
                </a:moveTo>
                <a:lnTo>
                  <a:pt x="0" y="114300"/>
                </a:lnTo>
                <a:lnTo>
                  <a:pt x="473963" y="114300"/>
                </a:lnTo>
                <a:lnTo>
                  <a:pt x="473963" y="0"/>
                </a:lnTo>
                <a:lnTo>
                  <a:pt x="0" y="0"/>
                </a:lnTo>
                <a:close/>
              </a:path>
            </a:pathLst>
          </a:custGeom>
          <a:solidFill>
            <a:srgbClr val="B9D6DD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4" name="object 44"/>
          <p:cNvSpPr/>
          <p:nvPr/>
        </p:nvSpPr>
        <p:spPr>
          <a:xfrm>
            <a:off x="3146551" y="5346044"/>
            <a:ext cx="994936" cy="77631"/>
          </a:xfrm>
          <a:custGeom>
            <a:avLst/>
            <a:gdLst/>
            <a:ahLst/>
            <a:cxnLst/>
            <a:rect l="l" t="t" r="r" b="b"/>
            <a:pathLst>
              <a:path w="1196339" h="93345">
                <a:moveTo>
                  <a:pt x="0" y="0"/>
                </a:moveTo>
                <a:lnTo>
                  <a:pt x="0" y="92963"/>
                </a:lnTo>
                <a:lnTo>
                  <a:pt x="1196340" y="92963"/>
                </a:lnTo>
                <a:lnTo>
                  <a:pt x="1196340" y="0"/>
                </a:lnTo>
                <a:lnTo>
                  <a:pt x="0" y="0"/>
                </a:lnTo>
                <a:close/>
              </a:path>
            </a:pathLst>
          </a:custGeom>
          <a:solidFill>
            <a:srgbClr val="B9D6DD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5" name="object 45"/>
          <p:cNvSpPr txBox="1"/>
          <p:nvPr/>
        </p:nvSpPr>
        <p:spPr>
          <a:xfrm>
            <a:off x="2661325" y="4720773"/>
            <a:ext cx="373365" cy="1005809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 marR="4225" algn="just">
              <a:lnSpc>
                <a:spcPct val="110400"/>
              </a:lnSpc>
              <a:spcBef>
                <a:spcPts val="83"/>
              </a:spcBef>
            </a:pPr>
            <a:r>
              <a:rPr sz="1498" spc="79" dirty="0">
                <a:latin typeface="Trebuchet MS"/>
                <a:cs typeface="Trebuchet MS"/>
              </a:rPr>
              <a:t>IN  </a:t>
            </a:r>
            <a:r>
              <a:rPr sz="1498" spc="87" dirty="0">
                <a:latin typeface="Trebuchet MS"/>
                <a:cs typeface="Trebuchet MS"/>
              </a:rPr>
              <a:t>Q0  Q1  </a:t>
            </a:r>
            <a:r>
              <a:rPr sz="1498" spc="79" dirty="0">
                <a:latin typeface="Trebuchet MS"/>
                <a:cs typeface="Trebuchet MS"/>
              </a:rPr>
              <a:t>CLK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98254" y="4654341"/>
            <a:ext cx="5122553" cy="0"/>
          </a:xfrm>
          <a:custGeom>
            <a:avLst/>
            <a:gdLst/>
            <a:ahLst/>
            <a:cxnLst/>
            <a:rect l="l" t="t" r="r" b="b"/>
            <a:pathLst>
              <a:path w="6159500">
                <a:moveTo>
                  <a:pt x="0" y="0"/>
                </a:moveTo>
                <a:lnTo>
                  <a:pt x="6159246" y="0"/>
                </a:lnTo>
              </a:path>
            </a:pathLst>
          </a:custGeom>
          <a:ln w="20573">
            <a:solidFill>
              <a:srgbClr val="18778E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7" name="object 47"/>
          <p:cNvSpPr/>
          <p:nvPr/>
        </p:nvSpPr>
        <p:spPr>
          <a:xfrm>
            <a:off x="7564819" y="4590657"/>
            <a:ext cx="17955" cy="63371"/>
          </a:xfrm>
          <a:custGeom>
            <a:avLst/>
            <a:gdLst/>
            <a:ahLst/>
            <a:cxnLst/>
            <a:rect l="l" t="t" r="r" b="b"/>
            <a:pathLst>
              <a:path w="21590" h="76200">
                <a:moveTo>
                  <a:pt x="21335" y="0"/>
                </a:moveTo>
                <a:lnTo>
                  <a:pt x="2285" y="0"/>
                </a:lnTo>
                <a:lnTo>
                  <a:pt x="0" y="76200"/>
                </a:lnTo>
                <a:lnTo>
                  <a:pt x="19050" y="76200"/>
                </a:lnTo>
                <a:lnTo>
                  <a:pt x="21335" y="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8" name="object 48"/>
          <p:cNvSpPr/>
          <p:nvPr/>
        </p:nvSpPr>
        <p:spPr>
          <a:xfrm>
            <a:off x="7249865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49" name="object 49"/>
          <p:cNvSpPr/>
          <p:nvPr/>
        </p:nvSpPr>
        <p:spPr>
          <a:xfrm>
            <a:off x="6933005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0" name="object 50"/>
          <p:cNvSpPr/>
          <p:nvPr/>
        </p:nvSpPr>
        <p:spPr>
          <a:xfrm>
            <a:off x="6617413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1" name="object 51"/>
          <p:cNvSpPr/>
          <p:nvPr/>
        </p:nvSpPr>
        <p:spPr>
          <a:xfrm>
            <a:off x="6300555" y="4558966"/>
            <a:ext cx="17427" cy="95058"/>
          </a:xfrm>
          <a:custGeom>
            <a:avLst/>
            <a:gdLst/>
            <a:ahLst/>
            <a:cxnLst/>
            <a:rect l="l" t="t" r="r" b="b"/>
            <a:pathLst>
              <a:path w="20954" h="114300">
                <a:moveTo>
                  <a:pt x="20574" y="114300"/>
                </a:moveTo>
                <a:lnTo>
                  <a:pt x="19050" y="0"/>
                </a:lnTo>
                <a:lnTo>
                  <a:pt x="0" y="0"/>
                </a:lnTo>
                <a:lnTo>
                  <a:pt x="1524" y="114300"/>
                </a:lnTo>
                <a:lnTo>
                  <a:pt x="20574" y="1143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2" name="object 52"/>
          <p:cNvSpPr/>
          <p:nvPr/>
        </p:nvSpPr>
        <p:spPr>
          <a:xfrm>
            <a:off x="5984974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3" name="object 53"/>
          <p:cNvSpPr/>
          <p:nvPr/>
        </p:nvSpPr>
        <p:spPr>
          <a:xfrm>
            <a:off x="5668114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4" name="object 54"/>
          <p:cNvSpPr/>
          <p:nvPr/>
        </p:nvSpPr>
        <p:spPr>
          <a:xfrm>
            <a:off x="5352523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5" name="object 55"/>
          <p:cNvSpPr/>
          <p:nvPr/>
        </p:nvSpPr>
        <p:spPr>
          <a:xfrm>
            <a:off x="5035665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6" name="object 56"/>
          <p:cNvSpPr/>
          <p:nvPr/>
        </p:nvSpPr>
        <p:spPr>
          <a:xfrm>
            <a:off x="4720072" y="4558966"/>
            <a:ext cx="17427" cy="95058"/>
          </a:xfrm>
          <a:custGeom>
            <a:avLst/>
            <a:gdLst/>
            <a:ahLst/>
            <a:cxnLst/>
            <a:rect l="l" t="t" r="r" b="b"/>
            <a:pathLst>
              <a:path w="20954" h="114300">
                <a:moveTo>
                  <a:pt x="20574" y="114300"/>
                </a:moveTo>
                <a:lnTo>
                  <a:pt x="19050" y="0"/>
                </a:lnTo>
                <a:lnTo>
                  <a:pt x="0" y="0"/>
                </a:lnTo>
                <a:lnTo>
                  <a:pt x="1524" y="114300"/>
                </a:lnTo>
                <a:lnTo>
                  <a:pt x="20574" y="1143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7" name="object 57"/>
          <p:cNvSpPr/>
          <p:nvPr/>
        </p:nvSpPr>
        <p:spPr>
          <a:xfrm>
            <a:off x="4403214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8" name="object 58"/>
          <p:cNvSpPr/>
          <p:nvPr/>
        </p:nvSpPr>
        <p:spPr>
          <a:xfrm>
            <a:off x="4087623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9" name="object 59"/>
          <p:cNvSpPr/>
          <p:nvPr/>
        </p:nvSpPr>
        <p:spPr>
          <a:xfrm>
            <a:off x="3770763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4" h="76200">
                <a:moveTo>
                  <a:pt x="20574" y="76200"/>
                </a:moveTo>
                <a:lnTo>
                  <a:pt x="19050" y="0"/>
                </a:lnTo>
                <a:lnTo>
                  <a:pt x="0" y="0"/>
                </a:lnTo>
                <a:lnTo>
                  <a:pt x="1524" y="76200"/>
                </a:lnTo>
                <a:lnTo>
                  <a:pt x="20574" y="7620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0" name="object 60"/>
          <p:cNvSpPr/>
          <p:nvPr/>
        </p:nvSpPr>
        <p:spPr>
          <a:xfrm>
            <a:off x="3453905" y="4590657"/>
            <a:ext cx="17427" cy="63371"/>
          </a:xfrm>
          <a:custGeom>
            <a:avLst/>
            <a:gdLst/>
            <a:ahLst/>
            <a:cxnLst/>
            <a:rect l="l" t="t" r="r" b="b"/>
            <a:pathLst>
              <a:path w="20955" h="76200">
                <a:moveTo>
                  <a:pt x="20573" y="0"/>
                </a:moveTo>
                <a:lnTo>
                  <a:pt x="1523" y="0"/>
                </a:lnTo>
                <a:lnTo>
                  <a:pt x="0" y="76200"/>
                </a:lnTo>
                <a:lnTo>
                  <a:pt x="19050" y="76200"/>
                </a:lnTo>
                <a:lnTo>
                  <a:pt x="20573" y="0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1" name="object 61"/>
          <p:cNvSpPr/>
          <p:nvPr/>
        </p:nvSpPr>
        <p:spPr>
          <a:xfrm>
            <a:off x="3131022" y="4401805"/>
            <a:ext cx="0" cy="1305459"/>
          </a:xfrm>
          <a:custGeom>
            <a:avLst/>
            <a:gdLst/>
            <a:ahLst/>
            <a:cxnLst/>
            <a:rect l="l" t="t" r="r" b="b"/>
            <a:pathLst>
              <a:path h="1569720">
                <a:moveTo>
                  <a:pt x="0" y="0"/>
                </a:moveTo>
                <a:lnTo>
                  <a:pt x="0" y="1569720"/>
                </a:lnTo>
              </a:path>
            </a:pathLst>
          </a:custGeom>
          <a:ln w="20574">
            <a:solidFill>
              <a:srgbClr val="18778E"/>
            </a:solidFill>
          </a:ln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2" name="object 62"/>
          <p:cNvSpPr/>
          <p:nvPr/>
        </p:nvSpPr>
        <p:spPr>
          <a:xfrm>
            <a:off x="3130705" y="4818790"/>
            <a:ext cx="4489892" cy="94001"/>
          </a:xfrm>
          <a:custGeom>
            <a:avLst/>
            <a:gdLst/>
            <a:ahLst/>
            <a:cxnLst/>
            <a:rect l="l" t="t" r="r" b="b"/>
            <a:pathLst>
              <a:path w="5398770" h="113029">
                <a:moveTo>
                  <a:pt x="778764" y="93725"/>
                </a:moveTo>
                <a:lnTo>
                  <a:pt x="0" y="93725"/>
                </a:lnTo>
                <a:lnTo>
                  <a:pt x="0" y="112775"/>
                </a:lnTo>
                <a:lnTo>
                  <a:pt x="769620" y="112775"/>
                </a:lnTo>
                <a:lnTo>
                  <a:pt x="769620" y="103631"/>
                </a:lnTo>
                <a:lnTo>
                  <a:pt x="778764" y="93725"/>
                </a:lnTo>
                <a:close/>
              </a:path>
              <a:path w="5398770" h="113029">
                <a:moveTo>
                  <a:pt x="1549146" y="93725"/>
                </a:moveTo>
                <a:lnTo>
                  <a:pt x="1549146" y="4571"/>
                </a:lnTo>
                <a:lnTo>
                  <a:pt x="1544574" y="0"/>
                </a:lnTo>
                <a:lnTo>
                  <a:pt x="774192" y="0"/>
                </a:lnTo>
                <a:lnTo>
                  <a:pt x="769620" y="4571"/>
                </a:lnTo>
                <a:lnTo>
                  <a:pt x="769620" y="93725"/>
                </a:lnTo>
                <a:lnTo>
                  <a:pt x="778764" y="93725"/>
                </a:lnTo>
                <a:lnTo>
                  <a:pt x="778764" y="19049"/>
                </a:lnTo>
                <a:lnTo>
                  <a:pt x="788669" y="9905"/>
                </a:lnTo>
                <a:lnTo>
                  <a:pt x="788669" y="19049"/>
                </a:lnTo>
                <a:lnTo>
                  <a:pt x="1530096" y="19049"/>
                </a:lnTo>
                <a:lnTo>
                  <a:pt x="1530096" y="9905"/>
                </a:lnTo>
                <a:lnTo>
                  <a:pt x="1539240" y="19049"/>
                </a:lnTo>
                <a:lnTo>
                  <a:pt x="1539240" y="93725"/>
                </a:lnTo>
                <a:lnTo>
                  <a:pt x="1549146" y="93725"/>
                </a:lnTo>
                <a:close/>
              </a:path>
              <a:path w="5398770" h="113029">
                <a:moveTo>
                  <a:pt x="788669" y="108965"/>
                </a:moveTo>
                <a:lnTo>
                  <a:pt x="788669" y="19049"/>
                </a:lnTo>
                <a:lnTo>
                  <a:pt x="778764" y="19049"/>
                </a:lnTo>
                <a:lnTo>
                  <a:pt x="778764" y="93725"/>
                </a:lnTo>
                <a:lnTo>
                  <a:pt x="769620" y="103631"/>
                </a:lnTo>
                <a:lnTo>
                  <a:pt x="769620" y="112775"/>
                </a:lnTo>
                <a:lnTo>
                  <a:pt x="784098" y="112775"/>
                </a:lnTo>
                <a:lnTo>
                  <a:pt x="788669" y="108965"/>
                </a:lnTo>
                <a:close/>
              </a:path>
              <a:path w="5398770" h="113029">
                <a:moveTo>
                  <a:pt x="788669" y="19049"/>
                </a:moveTo>
                <a:lnTo>
                  <a:pt x="788669" y="9905"/>
                </a:lnTo>
                <a:lnTo>
                  <a:pt x="778764" y="19049"/>
                </a:lnTo>
                <a:lnTo>
                  <a:pt x="788669" y="19049"/>
                </a:lnTo>
                <a:close/>
              </a:path>
              <a:path w="5398770" h="113029">
                <a:moveTo>
                  <a:pt x="1539240" y="19049"/>
                </a:moveTo>
                <a:lnTo>
                  <a:pt x="1530096" y="9905"/>
                </a:lnTo>
                <a:lnTo>
                  <a:pt x="1530096" y="19049"/>
                </a:lnTo>
                <a:lnTo>
                  <a:pt x="1539240" y="19049"/>
                </a:lnTo>
                <a:close/>
              </a:path>
              <a:path w="5398770" h="113029">
                <a:moveTo>
                  <a:pt x="1549145" y="112775"/>
                </a:moveTo>
                <a:lnTo>
                  <a:pt x="1549146" y="103631"/>
                </a:lnTo>
                <a:lnTo>
                  <a:pt x="1539240" y="93725"/>
                </a:lnTo>
                <a:lnTo>
                  <a:pt x="1539240" y="19049"/>
                </a:lnTo>
                <a:lnTo>
                  <a:pt x="1530096" y="19049"/>
                </a:lnTo>
                <a:lnTo>
                  <a:pt x="1530096" y="108965"/>
                </a:lnTo>
                <a:lnTo>
                  <a:pt x="1533906" y="112775"/>
                </a:lnTo>
                <a:lnTo>
                  <a:pt x="1549145" y="112775"/>
                </a:lnTo>
                <a:close/>
              </a:path>
              <a:path w="5398770" h="113029">
                <a:moveTo>
                  <a:pt x="2299716" y="93725"/>
                </a:moveTo>
                <a:lnTo>
                  <a:pt x="1539240" y="93725"/>
                </a:lnTo>
                <a:lnTo>
                  <a:pt x="1549146" y="103631"/>
                </a:lnTo>
                <a:lnTo>
                  <a:pt x="1549145" y="112775"/>
                </a:lnTo>
                <a:lnTo>
                  <a:pt x="2290572" y="112775"/>
                </a:lnTo>
                <a:lnTo>
                  <a:pt x="2290572" y="103631"/>
                </a:lnTo>
                <a:lnTo>
                  <a:pt x="2299716" y="93725"/>
                </a:lnTo>
                <a:close/>
              </a:path>
              <a:path w="5398770" h="113029">
                <a:moveTo>
                  <a:pt x="3070098" y="93725"/>
                </a:moveTo>
                <a:lnTo>
                  <a:pt x="3070098" y="4571"/>
                </a:lnTo>
                <a:lnTo>
                  <a:pt x="3065526" y="0"/>
                </a:lnTo>
                <a:lnTo>
                  <a:pt x="2294382" y="0"/>
                </a:lnTo>
                <a:lnTo>
                  <a:pt x="2290572" y="4571"/>
                </a:lnTo>
                <a:lnTo>
                  <a:pt x="2290572" y="93725"/>
                </a:lnTo>
                <a:lnTo>
                  <a:pt x="2299716" y="93725"/>
                </a:lnTo>
                <a:lnTo>
                  <a:pt x="2299716" y="19049"/>
                </a:lnTo>
                <a:lnTo>
                  <a:pt x="2309622" y="9905"/>
                </a:lnTo>
                <a:lnTo>
                  <a:pt x="2309622" y="19049"/>
                </a:lnTo>
                <a:lnTo>
                  <a:pt x="3051048" y="19049"/>
                </a:lnTo>
                <a:lnTo>
                  <a:pt x="3051048" y="9905"/>
                </a:lnTo>
                <a:lnTo>
                  <a:pt x="3060192" y="19049"/>
                </a:lnTo>
                <a:lnTo>
                  <a:pt x="3060192" y="93725"/>
                </a:lnTo>
                <a:lnTo>
                  <a:pt x="3070098" y="93725"/>
                </a:lnTo>
                <a:close/>
              </a:path>
              <a:path w="5398770" h="113029">
                <a:moveTo>
                  <a:pt x="2309622" y="108965"/>
                </a:moveTo>
                <a:lnTo>
                  <a:pt x="2309622" y="19049"/>
                </a:lnTo>
                <a:lnTo>
                  <a:pt x="2299716" y="19049"/>
                </a:lnTo>
                <a:lnTo>
                  <a:pt x="2299716" y="93725"/>
                </a:lnTo>
                <a:lnTo>
                  <a:pt x="2290572" y="103631"/>
                </a:lnTo>
                <a:lnTo>
                  <a:pt x="2290572" y="112775"/>
                </a:lnTo>
                <a:lnTo>
                  <a:pt x="2305050" y="112775"/>
                </a:lnTo>
                <a:lnTo>
                  <a:pt x="2309622" y="108965"/>
                </a:lnTo>
                <a:close/>
              </a:path>
              <a:path w="5398770" h="113029">
                <a:moveTo>
                  <a:pt x="2309622" y="19049"/>
                </a:moveTo>
                <a:lnTo>
                  <a:pt x="2309622" y="9905"/>
                </a:lnTo>
                <a:lnTo>
                  <a:pt x="2299716" y="19049"/>
                </a:lnTo>
                <a:lnTo>
                  <a:pt x="2309622" y="19049"/>
                </a:lnTo>
                <a:close/>
              </a:path>
              <a:path w="5398770" h="113029">
                <a:moveTo>
                  <a:pt x="3060192" y="19049"/>
                </a:moveTo>
                <a:lnTo>
                  <a:pt x="3051048" y="9905"/>
                </a:lnTo>
                <a:lnTo>
                  <a:pt x="3051048" y="19049"/>
                </a:lnTo>
                <a:lnTo>
                  <a:pt x="3060192" y="19049"/>
                </a:lnTo>
                <a:close/>
              </a:path>
              <a:path w="5398770" h="113029">
                <a:moveTo>
                  <a:pt x="3070098" y="112775"/>
                </a:moveTo>
                <a:lnTo>
                  <a:pt x="3070098" y="103631"/>
                </a:lnTo>
                <a:lnTo>
                  <a:pt x="3060192" y="93725"/>
                </a:lnTo>
                <a:lnTo>
                  <a:pt x="3060192" y="19049"/>
                </a:lnTo>
                <a:lnTo>
                  <a:pt x="3051048" y="19049"/>
                </a:lnTo>
                <a:lnTo>
                  <a:pt x="3051048" y="108965"/>
                </a:lnTo>
                <a:lnTo>
                  <a:pt x="3054858" y="112775"/>
                </a:lnTo>
                <a:lnTo>
                  <a:pt x="3070098" y="112775"/>
                </a:lnTo>
                <a:close/>
              </a:path>
              <a:path w="5398770" h="113029">
                <a:moveTo>
                  <a:pt x="3820667" y="93725"/>
                </a:moveTo>
                <a:lnTo>
                  <a:pt x="3060192" y="93725"/>
                </a:lnTo>
                <a:lnTo>
                  <a:pt x="3070098" y="103631"/>
                </a:lnTo>
                <a:lnTo>
                  <a:pt x="3070098" y="112775"/>
                </a:lnTo>
                <a:lnTo>
                  <a:pt x="3811524" y="112775"/>
                </a:lnTo>
                <a:lnTo>
                  <a:pt x="3811524" y="103631"/>
                </a:lnTo>
                <a:lnTo>
                  <a:pt x="3820667" y="93725"/>
                </a:lnTo>
                <a:close/>
              </a:path>
              <a:path w="5398770" h="113029">
                <a:moveTo>
                  <a:pt x="5398770" y="19049"/>
                </a:moveTo>
                <a:lnTo>
                  <a:pt x="5398770" y="0"/>
                </a:lnTo>
                <a:lnTo>
                  <a:pt x="3815334" y="0"/>
                </a:lnTo>
                <a:lnTo>
                  <a:pt x="3811524" y="4571"/>
                </a:lnTo>
                <a:lnTo>
                  <a:pt x="3811524" y="93725"/>
                </a:lnTo>
                <a:lnTo>
                  <a:pt x="3820667" y="93725"/>
                </a:lnTo>
                <a:lnTo>
                  <a:pt x="3820667" y="19049"/>
                </a:lnTo>
                <a:lnTo>
                  <a:pt x="3830574" y="9905"/>
                </a:lnTo>
                <a:lnTo>
                  <a:pt x="3830574" y="19049"/>
                </a:lnTo>
                <a:lnTo>
                  <a:pt x="5398770" y="19049"/>
                </a:lnTo>
                <a:close/>
              </a:path>
              <a:path w="5398770" h="113029">
                <a:moveTo>
                  <a:pt x="3830574" y="108965"/>
                </a:moveTo>
                <a:lnTo>
                  <a:pt x="3830574" y="19049"/>
                </a:lnTo>
                <a:lnTo>
                  <a:pt x="3820667" y="19049"/>
                </a:lnTo>
                <a:lnTo>
                  <a:pt x="3820667" y="93725"/>
                </a:lnTo>
                <a:lnTo>
                  <a:pt x="3811524" y="103631"/>
                </a:lnTo>
                <a:lnTo>
                  <a:pt x="3811524" y="112775"/>
                </a:lnTo>
                <a:lnTo>
                  <a:pt x="3826002" y="112775"/>
                </a:lnTo>
                <a:lnTo>
                  <a:pt x="3830574" y="108965"/>
                </a:lnTo>
                <a:close/>
              </a:path>
              <a:path w="5398770" h="113029">
                <a:moveTo>
                  <a:pt x="3830574" y="19049"/>
                </a:moveTo>
                <a:lnTo>
                  <a:pt x="3830574" y="9905"/>
                </a:lnTo>
                <a:lnTo>
                  <a:pt x="3820667" y="19049"/>
                </a:lnTo>
                <a:lnTo>
                  <a:pt x="383057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3" name="object 63"/>
          <p:cNvSpPr/>
          <p:nvPr/>
        </p:nvSpPr>
        <p:spPr>
          <a:xfrm>
            <a:off x="3493195" y="5069744"/>
            <a:ext cx="4127615" cy="95058"/>
          </a:xfrm>
          <a:custGeom>
            <a:avLst/>
            <a:gdLst/>
            <a:ahLst/>
            <a:cxnLst/>
            <a:rect l="l" t="t" r="r" b="b"/>
            <a:pathLst>
              <a:path w="4963159" h="114300">
                <a:moveTo>
                  <a:pt x="760476" y="95249"/>
                </a:moveTo>
                <a:lnTo>
                  <a:pt x="0" y="95250"/>
                </a:lnTo>
                <a:lnTo>
                  <a:pt x="0" y="114300"/>
                </a:lnTo>
                <a:lnTo>
                  <a:pt x="751332" y="114299"/>
                </a:lnTo>
                <a:lnTo>
                  <a:pt x="751332" y="105155"/>
                </a:lnTo>
                <a:lnTo>
                  <a:pt x="760476" y="95249"/>
                </a:lnTo>
                <a:close/>
              </a:path>
              <a:path w="4963159" h="114300">
                <a:moveTo>
                  <a:pt x="1530858" y="95249"/>
                </a:moveTo>
                <a:lnTo>
                  <a:pt x="1530858" y="4571"/>
                </a:lnTo>
                <a:lnTo>
                  <a:pt x="1526286" y="0"/>
                </a:lnTo>
                <a:lnTo>
                  <a:pt x="755142" y="0"/>
                </a:lnTo>
                <a:lnTo>
                  <a:pt x="751332" y="4571"/>
                </a:lnTo>
                <a:lnTo>
                  <a:pt x="751332" y="95249"/>
                </a:lnTo>
                <a:lnTo>
                  <a:pt x="760476" y="95249"/>
                </a:lnTo>
                <a:lnTo>
                  <a:pt x="760476" y="19049"/>
                </a:lnTo>
                <a:lnTo>
                  <a:pt x="770382" y="9905"/>
                </a:lnTo>
                <a:lnTo>
                  <a:pt x="770382" y="19049"/>
                </a:lnTo>
                <a:lnTo>
                  <a:pt x="1511808" y="19049"/>
                </a:lnTo>
                <a:lnTo>
                  <a:pt x="1511808" y="9905"/>
                </a:lnTo>
                <a:lnTo>
                  <a:pt x="1520952" y="19049"/>
                </a:lnTo>
                <a:lnTo>
                  <a:pt x="1520952" y="95249"/>
                </a:lnTo>
                <a:lnTo>
                  <a:pt x="1530858" y="95249"/>
                </a:lnTo>
                <a:close/>
              </a:path>
              <a:path w="4963159" h="114300">
                <a:moveTo>
                  <a:pt x="770382" y="110489"/>
                </a:moveTo>
                <a:lnTo>
                  <a:pt x="770382" y="19049"/>
                </a:lnTo>
                <a:lnTo>
                  <a:pt x="760476" y="19049"/>
                </a:lnTo>
                <a:lnTo>
                  <a:pt x="760476" y="95249"/>
                </a:lnTo>
                <a:lnTo>
                  <a:pt x="751332" y="105155"/>
                </a:lnTo>
                <a:lnTo>
                  <a:pt x="751332" y="114299"/>
                </a:lnTo>
                <a:lnTo>
                  <a:pt x="765810" y="114299"/>
                </a:lnTo>
                <a:lnTo>
                  <a:pt x="770382" y="110489"/>
                </a:lnTo>
                <a:close/>
              </a:path>
              <a:path w="4963159" h="114300">
                <a:moveTo>
                  <a:pt x="770382" y="19049"/>
                </a:moveTo>
                <a:lnTo>
                  <a:pt x="770382" y="9905"/>
                </a:lnTo>
                <a:lnTo>
                  <a:pt x="760476" y="19049"/>
                </a:lnTo>
                <a:lnTo>
                  <a:pt x="770382" y="19049"/>
                </a:lnTo>
                <a:close/>
              </a:path>
              <a:path w="4963159" h="114300">
                <a:moveTo>
                  <a:pt x="1520952" y="19049"/>
                </a:moveTo>
                <a:lnTo>
                  <a:pt x="1511808" y="9905"/>
                </a:lnTo>
                <a:lnTo>
                  <a:pt x="1511808" y="19049"/>
                </a:lnTo>
                <a:lnTo>
                  <a:pt x="1520952" y="19049"/>
                </a:lnTo>
                <a:close/>
              </a:path>
              <a:path w="4963159" h="114300">
                <a:moveTo>
                  <a:pt x="1530858" y="114299"/>
                </a:moveTo>
                <a:lnTo>
                  <a:pt x="1530858" y="105155"/>
                </a:lnTo>
                <a:lnTo>
                  <a:pt x="1520952" y="95249"/>
                </a:lnTo>
                <a:lnTo>
                  <a:pt x="1520952" y="19049"/>
                </a:lnTo>
                <a:lnTo>
                  <a:pt x="1511808" y="19049"/>
                </a:lnTo>
                <a:lnTo>
                  <a:pt x="1511808" y="110489"/>
                </a:lnTo>
                <a:lnTo>
                  <a:pt x="1515618" y="114299"/>
                </a:lnTo>
                <a:lnTo>
                  <a:pt x="1530858" y="114299"/>
                </a:lnTo>
                <a:close/>
              </a:path>
              <a:path w="4963159" h="114300">
                <a:moveTo>
                  <a:pt x="2281428" y="95249"/>
                </a:moveTo>
                <a:lnTo>
                  <a:pt x="1520952" y="95249"/>
                </a:lnTo>
                <a:lnTo>
                  <a:pt x="1530858" y="105155"/>
                </a:lnTo>
                <a:lnTo>
                  <a:pt x="1530858" y="114299"/>
                </a:lnTo>
                <a:lnTo>
                  <a:pt x="2272284" y="114299"/>
                </a:lnTo>
                <a:lnTo>
                  <a:pt x="2272284" y="105155"/>
                </a:lnTo>
                <a:lnTo>
                  <a:pt x="2281428" y="95249"/>
                </a:lnTo>
                <a:close/>
              </a:path>
              <a:path w="4963159" h="114300">
                <a:moveTo>
                  <a:pt x="3053334" y="95249"/>
                </a:moveTo>
                <a:lnTo>
                  <a:pt x="3053334" y="4571"/>
                </a:lnTo>
                <a:lnTo>
                  <a:pt x="3048762" y="0"/>
                </a:lnTo>
                <a:lnTo>
                  <a:pt x="2276094" y="0"/>
                </a:lnTo>
                <a:lnTo>
                  <a:pt x="2272284" y="4571"/>
                </a:lnTo>
                <a:lnTo>
                  <a:pt x="2272284" y="95249"/>
                </a:lnTo>
                <a:lnTo>
                  <a:pt x="2281428" y="95249"/>
                </a:lnTo>
                <a:lnTo>
                  <a:pt x="2281428" y="19049"/>
                </a:lnTo>
                <a:lnTo>
                  <a:pt x="2291334" y="9905"/>
                </a:lnTo>
                <a:lnTo>
                  <a:pt x="2291334" y="19049"/>
                </a:lnTo>
                <a:lnTo>
                  <a:pt x="3034284" y="19049"/>
                </a:lnTo>
                <a:lnTo>
                  <a:pt x="3034284" y="9905"/>
                </a:lnTo>
                <a:lnTo>
                  <a:pt x="3043428" y="19049"/>
                </a:lnTo>
                <a:lnTo>
                  <a:pt x="3043428" y="95249"/>
                </a:lnTo>
                <a:lnTo>
                  <a:pt x="3053334" y="95249"/>
                </a:lnTo>
                <a:close/>
              </a:path>
              <a:path w="4963159" h="114300">
                <a:moveTo>
                  <a:pt x="2291334" y="110489"/>
                </a:moveTo>
                <a:lnTo>
                  <a:pt x="2291334" y="19049"/>
                </a:lnTo>
                <a:lnTo>
                  <a:pt x="2281428" y="19049"/>
                </a:lnTo>
                <a:lnTo>
                  <a:pt x="2281428" y="95249"/>
                </a:lnTo>
                <a:lnTo>
                  <a:pt x="2272284" y="105155"/>
                </a:lnTo>
                <a:lnTo>
                  <a:pt x="2272284" y="114299"/>
                </a:lnTo>
                <a:lnTo>
                  <a:pt x="2286762" y="114299"/>
                </a:lnTo>
                <a:lnTo>
                  <a:pt x="2291334" y="110489"/>
                </a:lnTo>
                <a:close/>
              </a:path>
              <a:path w="4963159" h="114300">
                <a:moveTo>
                  <a:pt x="2291334" y="19049"/>
                </a:moveTo>
                <a:lnTo>
                  <a:pt x="2291334" y="9905"/>
                </a:lnTo>
                <a:lnTo>
                  <a:pt x="2281428" y="19049"/>
                </a:lnTo>
                <a:lnTo>
                  <a:pt x="2291334" y="19049"/>
                </a:lnTo>
                <a:close/>
              </a:path>
              <a:path w="4963159" h="114300">
                <a:moveTo>
                  <a:pt x="3043428" y="19049"/>
                </a:moveTo>
                <a:lnTo>
                  <a:pt x="3034284" y="9905"/>
                </a:lnTo>
                <a:lnTo>
                  <a:pt x="3034284" y="19049"/>
                </a:lnTo>
                <a:lnTo>
                  <a:pt x="3043428" y="19049"/>
                </a:lnTo>
                <a:close/>
              </a:path>
              <a:path w="4963159" h="114300">
                <a:moveTo>
                  <a:pt x="3053334" y="114299"/>
                </a:moveTo>
                <a:lnTo>
                  <a:pt x="3053334" y="105155"/>
                </a:lnTo>
                <a:lnTo>
                  <a:pt x="3043428" y="95249"/>
                </a:lnTo>
                <a:lnTo>
                  <a:pt x="3043428" y="19049"/>
                </a:lnTo>
                <a:lnTo>
                  <a:pt x="3034284" y="19049"/>
                </a:lnTo>
                <a:lnTo>
                  <a:pt x="3034284" y="110489"/>
                </a:lnTo>
                <a:lnTo>
                  <a:pt x="3038094" y="114299"/>
                </a:lnTo>
                <a:lnTo>
                  <a:pt x="3053334" y="114299"/>
                </a:lnTo>
                <a:close/>
              </a:path>
              <a:path w="4963159" h="114300">
                <a:moveTo>
                  <a:pt x="3803904" y="95249"/>
                </a:moveTo>
                <a:lnTo>
                  <a:pt x="3043428" y="95249"/>
                </a:lnTo>
                <a:lnTo>
                  <a:pt x="3053334" y="105155"/>
                </a:lnTo>
                <a:lnTo>
                  <a:pt x="3053334" y="114299"/>
                </a:lnTo>
                <a:lnTo>
                  <a:pt x="3794760" y="114299"/>
                </a:lnTo>
                <a:lnTo>
                  <a:pt x="3794760" y="105155"/>
                </a:lnTo>
                <a:lnTo>
                  <a:pt x="3803904" y="95249"/>
                </a:lnTo>
                <a:close/>
              </a:path>
              <a:path w="4963159" h="114300">
                <a:moveTo>
                  <a:pt x="4962906" y="19049"/>
                </a:moveTo>
                <a:lnTo>
                  <a:pt x="4962906" y="0"/>
                </a:lnTo>
                <a:lnTo>
                  <a:pt x="3798570" y="0"/>
                </a:lnTo>
                <a:lnTo>
                  <a:pt x="3794760" y="4571"/>
                </a:lnTo>
                <a:lnTo>
                  <a:pt x="3794760" y="95249"/>
                </a:lnTo>
                <a:lnTo>
                  <a:pt x="3803904" y="95249"/>
                </a:lnTo>
                <a:lnTo>
                  <a:pt x="3803904" y="19049"/>
                </a:lnTo>
                <a:lnTo>
                  <a:pt x="3813810" y="9905"/>
                </a:lnTo>
                <a:lnTo>
                  <a:pt x="3813810" y="19049"/>
                </a:lnTo>
                <a:lnTo>
                  <a:pt x="4962906" y="19049"/>
                </a:lnTo>
                <a:close/>
              </a:path>
              <a:path w="4963159" h="114300">
                <a:moveTo>
                  <a:pt x="3813810" y="110489"/>
                </a:moveTo>
                <a:lnTo>
                  <a:pt x="3813810" y="19049"/>
                </a:lnTo>
                <a:lnTo>
                  <a:pt x="3803904" y="19049"/>
                </a:lnTo>
                <a:lnTo>
                  <a:pt x="3803904" y="95249"/>
                </a:lnTo>
                <a:lnTo>
                  <a:pt x="3794760" y="105155"/>
                </a:lnTo>
                <a:lnTo>
                  <a:pt x="3794760" y="114299"/>
                </a:lnTo>
                <a:lnTo>
                  <a:pt x="3809238" y="114299"/>
                </a:lnTo>
                <a:lnTo>
                  <a:pt x="3813810" y="110489"/>
                </a:lnTo>
                <a:close/>
              </a:path>
              <a:path w="4963159" h="114300">
                <a:moveTo>
                  <a:pt x="3813810" y="19049"/>
                </a:moveTo>
                <a:lnTo>
                  <a:pt x="3813810" y="9905"/>
                </a:lnTo>
                <a:lnTo>
                  <a:pt x="3803904" y="19049"/>
                </a:lnTo>
                <a:lnTo>
                  <a:pt x="381381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4" name="object 64"/>
          <p:cNvSpPr/>
          <p:nvPr/>
        </p:nvSpPr>
        <p:spPr>
          <a:xfrm>
            <a:off x="4125641" y="5321963"/>
            <a:ext cx="3494954" cy="94001"/>
          </a:xfrm>
          <a:custGeom>
            <a:avLst/>
            <a:gdLst/>
            <a:ahLst/>
            <a:cxnLst/>
            <a:rect l="l" t="t" r="r" b="b"/>
            <a:pathLst>
              <a:path w="4202430" h="113029">
                <a:moveTo>
                  <a:pt x="779526" y="93725"/>
                </a:moveTo>
                <a:lnTo>
                  <a:pt x="0" y="93725"/>
                </a:lnTo>
                <a:lnTo>
                  <a:pt x="0" y="112775"/>
                </a:lnTo>
                <a:lnTo>
                  <a:pt x="770382" y="112775"/>
                </a:lnTo>
                <a:lnTo>
                  <a:pt x="770382" y="102869"/>
                </a:lnTo>
                <a:lnTo>
                  <a:pt x="779526" y="93725"/>
                </a:lnTo>
                <a:close/>
              </a:path>
              <a:path w="4202430" h="113029">
                <a:moveTo>
                  <a:pt x="1530858" y="93725"/>
                </a:moveTo>
                <a:lnTo>
                  <a:pt x="1530858" y="4571"/>
                </a:lnTo>
                <a:lnTo>
                  <a:pt x="1526286" y="0"/>
                </a:lnTo>
                <a:lnTo>
                  <a:pt x="774192" y="0"/>
                </a:lnTo>
                <a:lnTo>
                  <a:pt x="770382" y="4571"/>
                </a:lnTo>
                <a:lnTo>
                  <a:pt x="770382" y="93725"/>
                </a:lnTo>
                <a:lnTo>
                  <a:pt x="779526" y="93725"/>
                </a:lnTo>
                <a:lnTo>
                  <a:pt x="779526" y="19049"/>
                </a:lnTo>
                <a:lnTo>
                  <a:pt x="789432" y="9905"/>
                </a:lnTo>
                <a:lnTo>
                  <a:pt x="789432" y="19049"/>
                </a:lnTo>
                <a:lnTo>
                  <a:pt x="1511808" y="19049"/>
                </a:lnTo>
                <a:lnTo>
                  <a:pt x="1511808" y="9905"/>
                </a:lnTo>
                <a:lnTo>
                  <a:pt x="1520952" y="19049"/>
                </a:lnTo>
                <a:lnTo>
                  <a:pt x="1520952" y="93725"/>
                </a:lnTo>
                <a:lnTo>
                  <a:pt x="1530858" y="93725"/>
                </a:lnTo>
                <a:close/>
              </a:path>
              <a:path w="4202430" h="113029">
                <a:moveTo>
                  <a:pt x="789432" y="108203"/>
                </a:moveTo>
                <a:lnTo>
                  <a:pt x="789432" y="19049"/>
                </a:lnTo>
                <a:lnTo>
                  <a:pt x="779526" y="19049"/>
                </a:lnTo>
                <a:lnTo>
                  <a:pt x="779526" y="93725"/>
                </a:lnTo>
                <a:lnTo>
                  <a:pt x="770382" y="102869"/>
                </a:lnTo>
                <a:lnTo>
                  <a:pt x="770382" y="112775"/>
                </a:lnTo>
                <a:lnTo>
                  <a:pt x="784860" y="112775"/>
                </a:lnTo>
                <a:lnTo>
                  <a:pt x="789432" y="108203"/>
                </a:lnTo>
                <a:close/>
              </a:path>
              <a:path w="4202430" h="113029">
                <a:moveTo>
                  <a:pt x="789432" y="19049"/>
                </a:moveTo>
                <a:lnTo>
                  <a:pt x="789432" y="9905"/>
                </a:lnTo>
                <a:lnTo>
                  <a:pt x="779526" y="19049"/>
                </a:lnTo>
                <a:lnTo>
                  <a:pt x="789432" y="19049"/>
                </a:lnTo>
                <a:close/>
              </a:path>
              <a:path w="4202430" h="113029">
                <a:moveTo>
                  <a:pt x="1520952" y="19049"/>
                </a:moveTo>
                <a:lnTo>
                  <a:pt x="1511808" y="9905"/>
                </a:lnTo>
                <a:lnTo>
                  <a:pt x="1511808" y="19049"/>
                </a:lnTo>
                <a:lnTo>
                  <a:pt x="1520952" y="19049"/>
                </a:lnTo>
                <a:close/>
              </a:path>
              <a:path w="4202430" h="113029">
                <a:moveTo>
                  <a:pt x="1530858" y="112775"/>
                </a:moveTo>
                <a:lnTo>
                  <a:pt x="1530858" y="102869"/>
                </a:lnTo>
                <a:lnTo>
                  <a:pt x="1520952" y="93725"/>
                </a:lnTo>
                <a:lnTo>
                  <a:pt x="1520952" y="19049"/>
                </a:lnTo>
                <a:lnTo>
                  <a:pt x="1511808" y="19049"/>
                </a:lnTo>
                <a:lnTo>
                  <a:pt x="1511808" y="108203"/>
                </a:lnTo>
                <a:lnTo>
                  <a:pt x="1515618" y="112775"/>
                </a:lnTo>
                <a:lnTo>
                  <a:pt x="1530858" y="112775"/>
                </a:lnTo>
                <a:close/>
              </a:path>
              <a:path w="4202430" h="113029">
                <a:moveTo>
                  <a:pt x="2282952" y="93725"/>
                </a:moveTo>
                <a:lnTo>
                  <a:pt x="1520952" y="93725"/>
                </a:lnTo>
                <a:lnTo>
                  <a:pt x="1530858" y="102869"/>
                </a:lnTo>
                <a:lnTo>
                  <a:pt x="1530858" y="112775"/>
                </a:lnTo>
                <a:lnTo>
                  <a:pt x="2273808" y="112775"/>
                </a:lnTo>
                <a:lnTo>
                  <a:pt x="2273808" y="102869"/>
                </a:lnTo>
                <a:lnTo>
                  <a:pt x="2282952" y="93725"/>
                </a:lnTo>
                <a:close/>
              </a:path>
              <a:path w="4202430" h="113029">
                <a:moveTo>
                  <a:pt x="3053334" y="93725"/>
                </a:moveTo>
                <a:lnTo>
                  <a:pt x="3053334" y="4571"/>
                </a:lnTo>
                <a:lnTo>
                  <a:pt x="3048762" y="0"/>
                </a:lnTo>
                <a:lnTo>
                  <a:pt x="2277618" y="0"/>
                </a:lnTo>
                <a:lnTo>
                  <a:pt x="2273808" y="4571"/>
                </a:lnTo>
                <a:lnTo>
                  <a:pt x="2273808" y="93725"/>
                </a:lnTo>
                <a:lnTo>
                  <a:pt x="2282952" y="93725"/>
                </a:lnTo>
                <a:lnTo>
                  <a:pt x="2282952" y="19049"/>
                </a:lnTo>
                <a:lnTo>
                  <a:pt x="2292858" y="9905"/>
                </a:lnTo>
                <a:lnTo>
                  <a:pt x="2292858" y="19049"/>
                </a:lnTo>
                <a:lnTo>
                  <a:pt x="3034284" y="19049"/>
                </a:lnTo>
                <a:lnTo>
                  <a:pt x="3034284" y="9905"/>
                </a:lnTo>
                <a:lnTo>
                  <a:pt x="3043428" y="19049"/>
                </a:lnTo>
                <a:lnTo>
                  <a:pt x="3043428" y="93725"/>
                </a:lnTo>
                <a:lnTo>
                  <a:pt x="3053334" y="93725"/>
                </a:lnTo>
                <a:close/>
              </a:path>
              <a:path w="4202430" h="113029">
                <a:moveTo>
                  <a:pt x="2292858" y="108203"/>
                </a:moveTo>
                <a:lnTo>
                  <a:pt x="2292858" y="19049"/>
                </a:lnTo>
                <a:lnTo>
                  <a:pt x="2282952" y="19049"/>
                </a:lnTo>
                <a:lnTo>
                  <a:pt x="2282952" y="93725"/>
                </a:lnTo>
                <a:lnTo>
                  <a:pt x="2273808" y="102869"/>
                </a:lnTo>
                <a:lnTo>
                  <a:pt x="2273808" y="112775"/>
                </a:lnTo>
                <a:lnTo>
                  <a:pt x="2288286" y="112775"/>
                </a:lnTo>
                <a:lnTo>
                  <a:pt x="2292858" y="108203"/>
                </a:lnTo>
                <a:close/>
              </a:path>
              <a:path w="4202430" h="113029">
                <a:moveTo>
                  <a:pt x="2292858" y="19049"/>
                </a:moveTo>
                <a:lnTo>
                  <a:pt x="2292858" y="9905"/>
                </a:lnTo>
                <a:lnTo>
                  <a:pt x="2282952" y="19049"/>
                </a:lnTo>
                <a:lnTo>
                  <a:pt x="2292858" y="19049"/>
                </a:lnTo>
                <a:close/>
              </a:path>
              <a:path w="4202430" h="113029">
                <a:moveTo>
                  <a:pt x="3043428" y="19049"/>
                </a:moveTo>
                <a:lnTo>
                  <a:pt x="3034284" y="9905"/>
                </a:lnTo>
                <a:lnTo>
                  <a:pt x="3034284" y="19049"/>
                </a:lnTo>
                <a:lnTo>
                  <a:pt x="3043428" y="19049"/>
                </a:lnTo>
                <a:close/>
              </a:path>
              <a:path w="4202430" h="113029">
                <a:moveTo>
                  <a:pt x="3053334" y="112775"/>
                </a:moveTo>
                <a:lnTo>
                  <a:pt x="3053334" y="102869"/>
                </a:lnTo>
                <a:lnTo>
                  <a:pt x="3043428" y="93725"/>
                </a:lnTo>
                <a:lnTo>
                  <a:pt x="3043428" y="19049"/>
                </a:lnTo>
                <a:lnTo>
                  <a:pt x="3034284" y="19049"/>
                </a:lnTo>
                <a:lnTo>
                  <a:pt x="3034284" y="108203"/>
                </a:lnTo>
                <a:lnTo>
                  <a:pt x="3038094" y="112775"/>
                </a:lnTo>
                <a:lnTo>
                  <a:pt x="3053334" y="112775"/>
                </a:lnTo>
                <a:close/>
              </a:path>
              <a:path w="4202430" h="113029">
                <a:moveTo>
                  <a:pt x="3803904" y="93725"/>
                </a:moveTo>
                <a:lnTo>
                  <a:pt x="3043428" y="93725"/>
                </a:lnTo>
                <a:lnTo>
                  <a:pt x="3053334" y="102869"/>
                </a:lnTo>
                <a:lnTo>
                  <a:pt x="3053334" y="112775"/>
                </a:lnTo>
                <a:lnTo>
                  <a:pt x="3794760" y="112775"/>
                </a:lnTo>
                <a:lnTo>
                  <a:pt x="3794760" y="102869"/>
                </a:lnTo>
                <a:lnTo>
                  <a:pt x="3803904" y="93725"/>
                </a:lnTo>
                <a:close/>
              </a:path>
              <a:path w="4202430" h="113029">
                <a:moveTo>
                  <a:pt x="4202430" y="19049"/>
                </a:moveTo>
                <a:lnTo>
                  <a:pt x="4202430" y="0"/>
                </a:lnTo>
                <a:lnTo>
                  <a:pt x="3798570" y="0"/>
                </a:lnTo>
                <a:lnTo>
                  <a:pt x="3794760" y="4571"/>
                </a:lnTo>
                <a:lnTo>
                  <a:pt x="3794760" y="93725"/>
                </a:lnTo>
                <a:lnTo>
                  <a:pt x="3803904" y="93725"/>
                </a:lnTo>
                <a:lnTo>
                  <a:pt x="3803904" y="19049"/>
                </a:lnTo>
                <a:lnTo>
                  <a:pt x="3813810" y="9905"/>
                </a:lnTo>
                <a:lnTo>
                  <a:pt x="3813810" y="19049"/>
                </a:lnTo>
                <a:lnTo>
                  <a:pt x="4202430" y="19049"/>
                </a:lnTo>
                <a:close/>
              </a:path>
              <a:path w="4202430" h="113029">
                <a:moveTo>
                  <a:pt x="3813810" y="108203"/>
                </a:moveTo>
                <a:lnTo>
                  <a:pt x="3813810" y="19049"/>
                </a:lnTo>
                <a:lnTo>
                  <a:pt x="3803904" y="19049"/>
                </a:lnTo>
                <a:lnTo>
                  <a:pt x="3803904" y="93725"/>
                </a:lnTo>
                <a:lnTo>
                  <a:pt x="3794760" y="102869"/>
                </a:lnTo>
                <a:lnTo>
                  <a:pt x="3794760" y="112775"/>
                </a:lnTo>
                <a:lnTo>
                  <a:pt x="3809238" y="112775"/>
                </a:lnTo>
                <a:lnTo>
                  <a:pt x="3813810" y="108203"/>
                </a:lnTo>
                <a:close/>
              </a:path>
              <a:path w="4202430" h="113029">
                <a:moveTo>
                  <a:pt x="3813810" y="19049"/>
                </a:moveTo>
                <a:lnTo>
                  <a:pt x="3813810" y="9905"/>
                </a:lnTo>
                <a:lnTo>
                  <a:pt x="3803904" y="19049"/>
                </a:lnTo>
                <a:lnTo>
                  <a:pt x="3813810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5" name="object 65"/>
          <p:cNvSpPr/>
          <p:nvPr/>
        </p:nvSpPr>
        <p:spPr>
          <a:xfrm>
            <a:off x="3130695" y="5572915"/>
            <a:ext cx="4450283" cy="95058"/>
          </a:xfrm>
          <a:custGeom>
            <a:avLst/>
            <a:gdLst/>
            <a:ahLst/>
            <a:cxnLst/>
            <a:rect l="l" t="t" r="r" b="b"/>
            <a:pathLst>
              <a:path w="5351145" h="114300">
                <a:moveTo>
                  <a:pt x="397763" y="95250"/>
                </a:moveTo>
                <a:lnTo>
                  <a:pt x="0" y="95250"/>
                </a:lnTo>
                <a:lnTo>
                  <a:pt x="0" y="114300"/>
                </a:lnTo>
                <a:lnTo>
                  <a:pt x="388619" y="114300"/>
                </a:lnTo>
                <a:lnTo>
                  <a:pt x="388619" y="104394"/>
                </a:lnTo>
                <a:lnTo>
                  <a:pt x="397763" y="95250"/>
                </a:lnTo>
                <a:close/>
              </a:path>
              <a:path w="5351145" h="114300">
                <a:moveTo>
                  <a:pt x="788669" y="95250"/>
                </a:moveTo>
                <a:lnTo>
                  <a:pt x="788669" y="3810"/>
                </a:lnTo>
                <a:lnTo>
                  <a:pt x="784098" y="0"/>
                </a:lnTo>
                <a:lnTo>
                  <a:pt x="393191" y="0"/>
                </a:lnTo>
                <a:lnTo>
                  <a:pt x="388619" y="3810"/>
                </a:lnTo>
                <a:lnTo>
                  <a:pt x="388619" y="95250"/>
                </a:lnTo>
                <a:lnTo>
                  <a:pt x="397763" y="95250"/>
                </a:lnTo>
                <a:lnTo>
                  <a:pt x="397763" y="19050"/>
                </a:lnTo>
                <a:lnTo>
                  <a:pt x="407669" y="9144"/>
                </a:lnTo>
                <a:lnTo>
                  <a:pt x="407669" y="19050"/>
                </a:lnTo>
                <a:lnTo>
                  <a:pt x="769619" y="19050"/>
                </a:lnTo>
                <a:lnTo>
                  <a:pt x="769619" y="9144"/>
                </a:lnTo>
                <a:lnTo>
                  <a:pt x="778763" y="19050"/>
                </a:lnTo>
                <a:lnTo>
                  <a:pt x="778763" y="95250"/>
                </a:lnTo>
                <a:lnTo>
                  <a:pt x="788669" y="95250"/>
                </a:lnTo>
                <a:close/>
              </a:path>
              <a:path w="5351145" h="114300">
                <a:moveTo>
                  <a:pt x="407669" y="109728"/>
                </a:moveTo>
                <a:lnTo>
                  <a:pt x="407669" y="19050"/>
                </a:lnTo>
                <a:lnTo>
                  <a:pt x="397763" y="19050"/>
                </a:lnTo>
                <a:lnTo>
                  <a:pt x="397763" y="95250"/>
                </a:lnTo>
                <a:lnTo>
                  <a:pt x="388619" y="104394"/>
                </a:lnTo>
                <a:lnTo>
                  <a:pt x="388619" y="114300"/>
                </a:lnTo>
                <a:lnTo>
                  <a:pt x="403098" y="114300"/>
                </a:lnTo>
                <a:lnTo>
                  <a:pt x="407669" y="109728"/>
                </a:lnTo>
                <a:close/>
              </a:path>
              <a:path w="5351145" h="114300">
                <a:moveTo>
                  <a:pt x="407669" y="19050"/>
                </a:moveTo>
                <a:lnTo>
                  <a:pt x="407669" y="9144"/>
                </a:lnTo>
                <a:lnTo>
                  <a:pt x="397763" y="19050"/>
                </a:lnTo>
                <a:lnTo>
                  <a:pt x="407669" y="19050"/>
                </a:lnTo>
                <a:close/>
              </a:path>
              <a:path w="5351145" h="114300">
                <a:moveTo>
                  <a:pt x="778763" y="19050"/>
                </a:moveTo>
                <a:lnTo>
                  <a:pt x="769619" y="9144"/>
                </a:lnTo>
                <a:lnTo>
                  <a:pt x="769619" y="19050"/>
                </a:lnTo>
                <a:lnTo>
                  <a:pt x="778763" y="19050"/>
                </a:lnTo>
                <a:close/>
              </a:path>
              <a:path w="5351145" h="114300">
                <a:moveTo>
                  <a:pt x="788669" y="114300"/>
                </a:moveTo>
                <a:lnTo>
                  <a:pt x="788669" y="104394"/>
                </a:lnTo>
                <a:lnTo>
                  <a:pt x="778763" y="95250"/>
                </a:lnTo>
                <a:lnTo>
                  <a:pt x="778763" y="19050"/>
                </a:lnTo>
                <a:lnTo>
                  <a:pt x="769619" y="19050"/>
                </a:lnTo>
                <a:lnTo>
                  <a:pt x="769619" y="109728"/>
                </a:lnTo>
                <a:lnTo>
                  <a:pt x="774191" y="114300"/>
                </a:lnTo>
                <a:lnTo>
                  <a:pt x="788669" y="114300"/>
                </a:lnTo>
                <a:close/>
              </a:path>
              <a:path w="5351145" h="114300">
                <a:moveTo>
                  <a:pt x="1159764" y="95250"/>
                </a:moveTo>
                <a:lnTo>
                  <a:pt x="778763" y="95250"/>
                </a:lnTo>
                <a:lnTo>
                  <a:pt x="788669" y="104394"/>
                </a:lnTo>
                <a:lnTo>
                  <a:pt x="788669" y="114300"/>
                </a:lnTo>
                <a:lnTo>
                  <a:pt x="1150619" y="114300"/>
                </a:lnTo>
                <a:lnTo>
                  <a:pt x="1150619" y="104394"/>
                </a:lnTo>
                <a:lnTo>
                  <a:pt x="1159764" y="95250"/>
                </a:lnTo>
                <a:close/>
              </a:path>
              <a:path w="5351145" h="114300">
                <a:moveTo>
                  <a:pt x="1549146" y="95250"/>
                </a:moveTo>
                <a:lnTo>
                  <a:pt x="1549146" y="3810"/>
                </a:lnTo>
                <a:lnTo>
                  <a:pt x="1544574" y="0"/>
                </a:lnTo>
                <a:lnTo>
                  <a:pt x="1155191" y="0"/>
                </a:lnTo>
                <a:lnTo>
                  <a:pt x="1150619" y="3810"/>
                </a:lnTo>
                <a:lnTo>
                  <a:pt x="1150619" y="95250"/>
                </a:lnTo>
                <a:lnTo>
                  <a:pt x="1159764" y="95250"/>
                </a:lnTo>
                <a:lnTo>
                  <a:pt x="1159764" y="19050"/>
                </a:lnTo>
                <a:lnTo>
                  <a:pt x="1169669" y="9144"/>
                </a:lnTo>
                <a:lnTo>
                  <a:pt x="1169669" y="19050"/>
                </a:lnTo>
                <a:lnTo>
                  <a:pt x="1530096" y="19050"/>
                </a:lnTo>
                <a:lnTo>
                  <a:pt x="1530096" y="9144"/>
                </a:lnTo>
                <a:lnTo>
                  <a:pt x="1539239" y="19050"/>
                </a:lnTo>
                <a:lnTo>
                  <a:pt x="1539239" y="95250"/>
                </a:lnTo>
                <a:lnTo>
                  <a:pt x="1549146" y="95250"/>
                </a:lnTo>
                <a:close/>
              </a:path>
              <a:path w="5351145" h="114300">
                <a:moveTo>
                  <a:pt x="1169669" y="109728"/>
                </a:moveTo>
                <a:lnTo>
                  <a:pt x="1169669" y="19050"/>
                </a:lnTo>
                <a:lnTo>
                  <a:pt x="1159764" y="19050"/>
                </a:lnTo>
                <a:lnTo>
                  <a:pt x="1159764" y="95250"/>
                </a:lnTo>
                <a:lnTo>
                  <a:pt x="1150619" y="104394"/>
                </a:lnTo>
                <a:lnTo>
                  <a:pt x="1150619" y="114300"/>
                </a:lnTo>
                <a:lnTo>
                  <a:pt x="1165098" y="114300"/>
                </a:lnTo>
                <a:lnTo>
                  <a:pt x="1169669" y="109728"/>
                </a:lnTo>
                <a:close/>
              </a:path>
              <a:path w="5351145" h="114300">
                <a:moveTo>
                  <a:pt x="1169669" y="19050"/>
                </a:moveTo>
                <a:lnTo>
                  <a:pt x="1169669" y="9144"/>
                </a:lnTo>
                <a:lnTo>
                  <a:pt x="1159764" y="19050"/>
                </a:lnTo>
                <a:lnTo>
                  <a:pt x="1169669" y="19050"/>
                </a:lnTo>
                <a:close/>
              </a:path>
              <a:path w="5351145" h="114300">
                <a:moveTo>
                  <a:pt x="1539239" y="19050"/>
                </a:moveTo>
                <a:lnTo>
                  <a:pt x="1530096" y="9144"/>
                </a:lnTo>
                <a:lnTo>
                  <a:pt x="1530096" y="19050"/>
                </a:lnTo>
                <a:lnTo>
                  <a:pt x="1539239" y="19050"/>
                </a:lnTo>
                <a:close/>
              </a:path>
              <a:path w="5351145" h="114300">
                <a:moveTo>
                  <a:pt x="1549146" y="114300"/>
                </a:moveTo>
                <a:lnTo>
                  <a:pt x="1549146" y="104394"/>
                </a:lnTo>
                <a:lnTo>
                  <a:pt x="1539239" y="95250"/>
                </a:lnTo>
                <a:lnTo>
                  <a:pt x="1539239" y="19050"/>
                </a:lnTo>
                <a:lnTo>
                  <a:pt x="1530096" y="19050"/>
                </a:lnTo>
                <a:lnTo>
                  <a:pt x="1530096" y="109728"/>
                </a:lnTo>
                <a:lnTo>
                  <a:pt x="1533905" y="114300"/>
                </a:lnTo>
                <a:lnTo>
                  <a:pt x="1549146" y="114300"/>
                </a:lnTo>
                <a:close/>
              </a:path>
              <a:path w="5351145" h="114300">
                <a:moveTo>
                  <a:pt x="1920239" y="95250"/>
                </a:moveTo>
                <a:lnTo>
                  <a:pt x="1539239" y="95250"/>
                </a:lnTo>
                <a:lnTo>
                  <a:pt x="1549146" y="104394"/>
                </a:lnTo>
                <a:lnTo>
                  <a:pt x="1549146" y="114300"/>
                </a:lnTo>
                <a:lnTo>
                  <a:pt x="1911096" y="114300"/>
                </a:lnTo>
                <a:lnTo>
                  <a:pt x="1911096" y="104394"/>
                </a:lnTo>
                <a:lnTo>
                  <a:pt x="1920239" y="95250"/>
                </a:lnTo>
                <a:close/>
              </a:path>
              <a:path w="5351145" h="114300">
                <a:moveTo>
                  <a:pt x="2309622" y="95250"/>
                </a:moveTo>
                <a:lnTo>
                  <a:pt x="2309622" y="3810"/>
                </a:lnTo>
                <a:lnTo>
                  <a:pt x="2305050" y="0"/>
                </a:lnTo>
                <a:lnTo>
                  <a:pt x="1914905" y="0"/>
                </a:lnTo>
                <a:lnTo>
                  <a:pt x="1911096" y="3810"/>
                </a:lnTo>
                <a:lnTo>
                  <a:pt x="1911096" y="95250"/>
                </a:lnTo>
                <a:lnTo>
                  <a:pt x="1920239" y="95250"/>
                </a:lnTo>
                <a:lnTo>
                  <a:pt x="1920239" y="19050"/>
                </a:lnTo>
                <a:lnTo>
                  <a:pt x="1930146" y="9144"/>
                </a:lnTo>
                <a:lnTo>
                  <a:pt x="1930146" y="19050"/>
                </a:lnTo>
                <a:lnTo>
                  <a:pt x="2290572" y="19050"/>
                </a:lnTo>
                <a:lnTo>
                  <a:pt x="2290572" y="9144"/>
                </a:lnTo>
                <a:lnTo>
                  <a:pt x="2299716" y="19050"/>
                </a:lnTo>
                <a:lnTo>
                  <a:pt x="2299716" y="95250"/>
                </a:lnTo>
                <a:lnTo>
                  <a:pt x="2309622" y="95250"/>
                </a:lnTo>
                <a:close/>
              </a:path>
              <a:path w="5351145" h="114300">
                <a:moveTo>
                  <a:pt x="1930146" y="109728"/>
                </a:moveTo>
                <a:lnTo>
                  <a:pt x="1930146" y="19050"/>
                </a:lnTo>
                <a:lnTo>
                  <a:pt x="1920239" y="19050"/>
                </a:lnTo>
                <a:lnTo>
                  <a:pt x="1920239" y="95250"/>
                </a:lnTo>
                <a:lnTo>
                  <a:pt x="1911096" y="104394"/>
                </a:lnTo>
                <a:lnTo>
                  <a:pt x="1911096" y="114300"/>
                </a:lnTo>
                <a:lnTo>
                  <a:pt x="1925574" y="114300"/>
                </a:lnTo>
                <a:lnTo>
                  <a:pt x="1930146" y="109728"/>
                </a:lnTo>
                <a:close/>
              </a:path>
              <a:path w="5351145" h="114300">
                <a:moveTo>
                  <a:pt x="1930146" y="19050"/>
                </a:moveTo>
                <a:lnTo>
                  <a:pt x="1930146" y="9144"/>
                </a:lnTo>
                <a:lnTo>
                  <a:pt x="1920239" y="19050"/>
                </a:lnTo>
                <a:lnTo>
                  <a:pt x="1930146" y="19050"/>
                </a:lnTo>
                <a:close/>
              </a:path>
              <a:path w="5351145" h="114300">
                <a:moveTo>
                  <a:pt x="2299716" y="19050"/>
                </a:moveTo>
                <a:lnTo>
                  <a:pt x="2290572" y="9144"/>
                </a:lnTo>
                <a:lnTo>
                  <a:pt x="2290572" y="19050"/>
                </a:lnTo>
                <a:lnTo>
                  <a:pt x="2299716" y="19050"/>
                </a:lnTo>
                <a:close/>
              </a:path>
              <a:path w="5351145" h="114300">
                <a:moveTo>
                  <a:pt x="2309622" y="114300"/>
                </a:moveTo>
                <a:lnTo>
                  <a:pt x="2309622" y="104394"/>
                </a:lnTo>
                <a:lnTo>
                  <a:pt x="2299716" y="95250"/>
                </a:lnTo>
                <a:lnTo>
                  <a:pt x="2299716" y="19050"/>
                </a:lnTo>
                <a:lnTo>
                  <a:pt x="2290572" y="19050"/>
                </a:lnTo>
                <a:lnTo>
                  <a:pt x="2290572" y="109728"/>
                </a:lnTo>
                <a:lnTo>
                  <a:pt x="2294382" y="114300"/>
                </a:lnTo>
                <a:lnTo>
                  <a:pt x="2309622" y="114300"/>
                </a:lnTo>
                <a:close/>
              </a:path>
              <a:path w="5351145" h="114300">
                <a:moveTo>
                  <a:pt x="2680716" y="95250"/>
                </a:moveTo>
                <a:lnTo>
                  <a:pt x="2299716" y="95250"/>
                </a:lnTo>
                <a:lnTo>
                  <a:pt x="2309622" y="104394"/>
                </a:lnTo>
                <a:lnTo>
                  <a:pt x="2309622" y="114300"/>
                </a:lnTo>
                <a:lnTo>
                  <a:pt x="2671572" y="114300"/>
                </a:lnTo>
                <a:lnTo>
                  <a:pt x="2671572" y="104394"/>
                </a:lnTo>
                <a:lnTo>
                  <a:pt x="2680716" y="95250"/>
                </a:lnTo>
                <a:close/>
              </a:path>
              <a:path w="5351145" h="114300">
                <a:moveTo>
                  <a:pt x="3070097" y="95250"/>
                </a:moveTo>
                <a:lnTo>
                  <a:pt x="3070097" y="3810"/>
                </a:lnTo>
                <a:lnTo>
                  <a:pt x="3065526" y="0"/>
                </a:lnTo>
                <a:lnTo>
                  <a:pt x="2675382" y="0"/>
                </a:lnTo>
                <a:lnTo>
                  <a:pt x="2671572" y="3810"/>
                </a:lnTo>
                <a:lnTo>
                  <a:pt x="2671572" y="95250"/>
                </a:lnTo>
                <a:lnTo>
                  <a:pt x="2680716" y="95250"/>
                </a:lnTo>
                <a:lnTo>
                  <a:pt x="2680716" y="19050"/>
                </a:lnTo>
                <a:lnTo>
                  <a:pt x="2690622" y="9144"/>
                </a:lnTo>
                <a:lnTo>
                  <a:pt x="2690622" y="19050"/>
                </a:lnTo>
                <a:lnTo>
                  <a:pt x="3051047" y="19050"/>
                </a:lnTo>
                <a:lnTo>
                  <a:pt x="3051047" y="9144"/>
                </a:lnTo>
                <a:lnTo>
                  <a:pt x="3060191" y="19050"/>
                </a:lnTo>
                <a:lnTo>
                  <a:pt x="3060191" y="95250"/>
                </a:lnTo>
                <a:lnTo>
                  <a:pt x="3070097" y="95250"/>
                </a:lnTo>
                <a:close/>
              </a:path>
              <a:path w="5351145" h="114300">
                <a:moveTo>
                  <a:pt x="2690622" y="109728"/>
                </a:moveTo>
                <a:lnTo>
                  <a:pt x="2690622" y="19050"/>
                </a:lnTo>
                <a:lnTo>
                  <a:pt x="2680716" y="19050"/>
                </a:lnTo>
                <a:lnTo>
                  <a:pt x="2680716" y="95250"/>
                </a:lnTo>
                <a:lnTo>
                  <a:pt x="2671572" y="104394"/>
                </a:lnTo>
                <a:lnTo>
                  <a:pt x="2671572" y="114300"/>
                </a:lnTo>
                <a:lnTo>
                  <a:pt x="2686050" y="114300"/>
                </a:lnTo>
                <a:lnTo>
                  <a:pt x="2690622" y="109728"/>
                </a:lnTo>
                <a:close/>
              </a:path>
              <a:path w="5351145" h="114300">
                <a:moveTo>
                  <a:pt x="2690622" y="19050"/>
                </a:moveTo>
                <a:lnTo>
                  <a:pt x="2690622" y="9144"/>
                </a:lnTo>
                <a:lnTo>
                  <a:pt x="2680716" y="19050"/>
                </a:lnTo>
                <a:lnTo>
                  <a:pt x="2690622" y="19050"/>
                </a:lnTo>
                <a:close/>
              </a:path>
              <a:path w="5351145" h="114300">
                <a:moveTo>
                  <a:pt x="3060191" y="19050"/>
                </a:moveTo>
                <a:lnTo>
                  <a:pt x="3051047" y="9144"/>
                </a:lnTo>
                <a:lnTo>
                  <a:pt x="3051047" y="19050"/>
                </a:lnTo>
                <a:lnTo>
                  <a:pt x="3060191" y="19050"/>
                </a:lnTo>
                <a:close/>
              </a:path>
              <a:path w="5351145" h="114300">
                <a:moveTo>
                  <a:pt x="3070097" y="114300"/>
                </a:moveTo>
                <a:lnTo>
                  <a:pt x="3070097" y="104394"/>
                </a:lnTo>
                <a:lnTo>
                  <a:pt x="3060191" y="95250"/>
                </a:lnTo>
                <a:lnTo>
                  <a:pt x="3060191" y="19050"/>
                </a:lnTo>
                <a:lnTo>
                  <a:pt x="3051047" y="19050"/>
                </a:lnTo>
                <a:lnTo>
                  <a:pt x="3051047" y="109728"/>
                </a:lnTo>
                <a:lnTo>
                  <a:pt x="3054858" y="114300"/>
                </a:lnTo>
                <a:lnTo>
                  <a:pt x="3070097" y="114300"/>
                </a:lnTo>
                <a:close/>
              </a:path>
              <a:path w="5351145" h="114300">
                <a:moveTo>
                  <a:pt x="3441191" y="95250"/>
                </a:moveTo>
                <a:lnTo>
                  <a:pt x="3060191" y="95250"/>
                </a:lnTo>
                <a:lnTo>
                  <a:pt x="3070097" y="104394"/>
                </a:lnTo>
                <a:lnTo>
                  <a:pt x="3070097" y="114300"/>
                </a:lnTo>
                <a:lnTo>
                  <a:pt x="3432048" y="114300"/>
                </a:lnTo>
                <a:lnTo>
                  <a:pt x="3432048" y="104394"/>
                </a:lnTo>
                <a:lnTo>
                  <a:pt x="3441191" y="95250"/>
                </a:lnTo>
                <a:close/>
              </a:path>
              <a:path w="5351145" h="114300">
                <a:moveTo>
                  <a:pt x="3830574" y="95250"/>
                </a:moveTo>
                <a:lnTo>
                  <a:pt x="3830574" y="3810"/>
                </a:lnTo>
                <a:lnTo>
                  <a:pt x="3826002" y="0"/>
                </a:lnTo>
                <a:lnTo>
                  <a:pt x="3435857" y="0"/>
                </a:lnTo>
                <a:lnTo>
                  <a:pt x="3432048" y="3810"/>
                </a:lnTo>
                <a:lnTo>
                  <a:pt x="3432048" y="95250"/>
                </a:lnTo>
                <a:lnTo>
                  <a:pt x="3441191" y="95250"/>
                </a:lnTo>
                <a:lnTo>
                  <a:pt x="3441191" y="19050"/>
                </a:lnTo>
                <a:lnTo>
                  <a:pt x="3451098" y="9144"/>
                </a:lnTo>
                <a:lnTo>
                  <a:pt x="3451098" y="19050"/>
                </a:lnTo>
                <a:lnTo>
                  <a:pt x="3811524" y="19050"/>
                </a:lnTo>
                <a:lnTo>
                  <a:pt x="3811524" y="9144"/>
                </a:lnTo>
                <a:lnTo>
                  <a:pt x="3820667" y="19050"/>
                </a:lnTo>
                <a:lnTo>
                  <a:pt x="3820667" y="95250"/>
                </a:lnTo>
                <a:lnTo>
                  <a:pt x="3830574" y="95250"/>
                </a:lnTo>
                <a:close/>
              </a:path>
              <a:path w="5351145" h="114300">
                <a:moveTo>
                  <a:pt x="3451098" y="109728"/>
                </a:moveTo>
                <a:lnTo>
                  <a:pt x="3451098" y="19050"/>
                </a:lnTo>
                <a:lnTo>
                  <a:pt x="3441191" y="19050"/>
                </a:lnTo>
                <a:lnTo>
                  <a:pt x="3441191" y="95250"/>
                </a:lnTo>
                <a:lnTo>
                  <a:pt x="3432048" y="104394"/>
                </a:lnTo>
                <a:lnTo>
                  <a:pt x="3432048" y="114300"/>
                </a:lnTo>
                <a:lnTo>
                  <a:pt x="3446526" y="114300"/>
                </a:lnTo>
                <a:lnTo>
                  <a:pt x="3451098" y="109728"/>
                </a:lnTo>
                <a:close/>
              </a:path>
              <a:path w="5351145" h="114300">
                <a:moveTo>
                  <a:pt x="3451098" y="19050"/>
                </a:moveTo>
                <a:lnTo>
                  <a:pt x="3451098" y="9144"/>
                </a:lnTo>
                <a:lnTo>
                  <a:pt x="3441191" y="19050"/>
                </a:lnTo>
                <a:lnTo>
                  <a:pt x="3451098" y="19050"/>
                </a:lnTo>
                <a:close/>
              </a:path>
              <a:path w="5351145" h="114300">
                <a:moveTo>
                  <a:pt x="3820667" y="19050"/>
                </a:moveTo>
                <a:lnTo>
                  <a:pt x="3811524" y="9144"/>
                </a:lnTo>
                <a:lnTo>
                  <a:pt x="3811524" y="19050"/>
                </a:lnTo>
                <a:lnTo>
                  <a:pt x="3820667" y="19050"/>
                </a:lnTo>
                <a:close/>
              </a:path>
              <a:path w="5351145" h="114300">
                <a:moveTo>
                  <a:pt x="3830574" y="114300"/>
                </a:moveTo>
                <a:lnTo>
                  <a:pt x="3830574" y="104394"/>
                </a:lnTo>
                <a:lnTo>
                  <a:pt x="3820667" y="95250"/>
                </a:lnTo>
                <a:lnTo>
                  <a:pt x="3820667" y="19050"/>
                </a:lnTo>
                <a:lnTo>
                  <a:pt x="3811524" y="19050"/>
                </a:lnTo>
                <a:lnTo>
                  <a:pt x="3811524" y="109728"/>
                </a:lnTo>
                <a:lnTo>
                  <a:pt x="3815333" y="114300"/>
                </a:lnTo>
                <a:lnTo>
                  <a:pt x="3830574" y="114300"/>
                </a:lnTo>
                <a:close/>
              </a:path>
              <a:path w="5351145" h="114300">
                <a:moveTo>
                  <a:pt x="4201668" y="95250"/>
                </a:moveTo>
                <a:lnTo>
                  <a:pt x="3820667" y="95250"/>
                </a:lnTo>
                <a:lnTo>
                  <a:pt x="3830574" y="104394"/>
                </a:lnTo>
                <a:lnTo>
                  <a:pt x="3830574" y="114300"/>
                </a:lnTo>
                <a:lnTo>
                  <a:pt x="4192524" y="114300"/>
                </a:lnTo>
                <a:lnTo>
                  <a:pt x="4192524" y="104394"/>
                </a:lnTo>
                <a:lnTo>
                  <a:pt x="4201668" y="95250"/>
                </a:lnTo>
                <a:close/>
              </a:path>
              <a:path w="5351145" h="114300">
                <a:moveTo>
                  <a:pt x="4591050" y="95250"/>
                </a:moveTo>
                <a:lnTo>
                  <a:pt x="4591050" y="3810"/>
                </a:lnTo>
                <a:lnTo>
                  <a:pt x="4586478" y="0"/>
                </a:lnTo>
                <a:lnTo>
                  <a:pt x="4196333" y="0"/>
                </a:lnTo>
                <a:lnTo>
                  <a:pt x="4192524" y="3810"/>
                </a:lnTo>
                <a:lnTo>
                  <a:pt x="4192524" y="95250"/>
                </a:lnTo>
                <a:lnTo>
                  <a:pt x="4201668" y="95250"/>
                </a:lnTo>
                <a:lnTo>
                  <a:pt x="4201668" y="19050"/>
                </a:lnTo>
                <a:lnTo>
                  <a:pt x="4211574" y="9144"/>
                </a:lnTo>
                <a:lnTo>
                  <a:pt x="4211574" y="19050"/>
                </a:lnTo>
                <a:lnTo>
                  <a:pt x="4572000" y="19050"/>
                </a:lnTo>
                <a:lnTo>
                  <a:pt x="4572000" y="9144"/>
                </a:lnTo>
                <a:lnTo>
                  <a:pt x="4581144" y="19050"/>
                </a:lnTo>
                <a:lnTo>
                  <a:pt x="4581144" y="95250"/>
                </a:lnTo>
                <a:lnTo>
                  <a:pt x="4591050" y="95250"/>
                </a:lnTo>
                <a:close/>
              </a:path>
              <a:path w="5351145" h="114300">
                <a:moveTo>
                  <a:pt x="4211574" y="109728"/>
                </a:moveTo>
                <a:lnTo>
                  <a:pt x="4211574" y="19050"/>
                </a:lnTo>
                <a:lnTo>
                  <a:pt x="4201668" y="19050"/>
                </a:lnTo>
                <a:lnTo>
                  <a:pt x="4201668" y="95250"/>
                </a:lnTo>
                <a:lnTo>
                  <a:pt x="4192524" y="104394"/>
                </a:lnTo>
                <a:lnTo>
                  <a:pt x="4192524" y="114300"/>
                </a:lnTo>
                <a:lnTo>
                  <a:pt x="4207002" y="114300"/>
                </a:lnTo>
                <a:lnTo>
                  <a:pt x="4211574" y="109728"/>
                </a:lnTo>
                <a:close/>
              </a:path>
              <a:path w="5351145" h="114300">
                <a:moveTo>
                  <a:pt x="4211574" y="19050"/>
                </a:moveTo>
                <a:lnTo>
                  <a:pt x="4211574" y="9144"/>
                </a:lnTo>
                <a:lnTo>
                  <a:pt x="4201668" y="19050"/>
                </a:lnTo>
                <a:lnTo>
                  <a:pt x="4211574" y="19050"/>
                </a:lnTo>
                <a:close/>
              </a:path>
              <a:path w="5351145" h="114300">
                <a:moveTo>
                  <a:pt x="4581144" y="19050"/>
                </a:moveTo>
                <a:lnTo>
                  <a:pt x="4572000" y="9144"/>
                </a:lnTo>
                <a:lnTo>
                  <a:pt x="4572000" y="19050"/>
                </a:lnTo>
                <a:lnTo>
                  <a:pt x="4581144" y="19050"/>
                </a:lnTo>
                <a:close/>
              </a:path>
              <a:path w="5351145" h="114300">
                <a:moveTo>
                  <a:pt x="4591050" y="114300"/>
                </a:moveTo>
                <a:lnTo>
                  <a:pt x="4591050" y="104394"/>
                </a:lnTo>
                <a:lnTo>
                  <a:pt x="4581144" y="95250"/>
                </a:lnTo>
                <a:lnTo>
                  <a:pt x="4581144" y="19050"/>
                </a:lnTo>
                <a:lnTo>
                  <a:pt x="4572000" y="19050"/>
                </a:lnTo>
                <a:lnTo>
                  <a:pt x="4572000" y="109728"/>
                </a:lnTo>
                <a:lnTo>
                  <a:pt x="4575810" y="114300"/>
                </a:lnTo>
                <a:lnTo>
                  <a:pt x="4591050" y="114300"/>
                </a:lnTo>
                <a:close/>
              </a:path>
              <a:path w="5351145" h="114300">
                <a:moveTo>
                  <a:pt x="4962144" y="95250"/>
                </a:moveTo>
                <a:lnTo>
                  <a:pt x="4581144" y="95250"/>
                </a:lnTo>
                <a:lnTo>
                  <a:pt x="4591050" y="104394"/>
                </a:lnTo>
                <a:lnTo>
                  <a:pt x="4591050" y="114300"/>
                </a:lnTo>
                <a:lnTo>
                  <a:pt x="4953000" y="114300"/>
                </a:lnTo>
                <a:lnTo>
                  <a:pt x="4953000" y="104394"/>
                </a:lnTo>
                <a:lnTo>
                  <a:pt x="4962144" y="95250"/>
                </a:lnTo>
                <a:close/>
              </a:path>
              <a:path w="5351145" h="114300">
                <a:moveTo>
                  <a:pt x="5350764" y="104394"/>
                </a:moveTo>
                <a:lnTo>
                  <a:pt x="5350764" y="3810"/>
                </a:lnTo>
                <a:lnTo>
                  <a:pt x="5346954" y="0"/>
                </a:lnTo>
                <a:lnTo>
                  <a:pt x="4956810" y="0"/>
                </a:lnTo>
                <a:lnTo>
                  <a:pt x="4953000" y="3810"/>
                </a:lnTo>
                <a:lnTo>
                  <a:pt x="4953000" y="95250"/>
                </a:lnTo>
                <a:lnTo>
                  <a:pt x="4962144" y="95250"/>
                </a:lnTo>
                <a:lnTo>
                  <a:pt x="4962144" y="19050"/>
                </a:lnTo>
                <a:lnTo>
                  <a:pt x="4972050" y="9144"/>
                </a:lnTo>
                <a:lnTo>
                  <a:pt x="4972050" y="19050"/>
                </a:lnTo>
                <a:lnTo>
                  <a:pt x="5331714" y="19050"/>
                </a:lnTo>
                <a:lnTo>
                  <a:pt x="5331714" y="9144"/>
                </a:lnTo>
                <a:lnTo>
                  <a:pt x="5341620" y="19050"/>
                </a:lnTo>
                <a:lnTo>
                  <a:pt x="5341620" y="104394"/>
                </a:lnTo>
                <a:lnTo>
                  <a:pt x="5350764" y="104394"/>
                </a:lnTo>
                <a:close/>
              </a:path>
              <a:path w="5351145" h="114300">
                <a:moveTo>
                  <a:pt x="4972050" y="109728"/>
                </a:moveTo>
                <a:lnTo>
                  <a:pt x="4972050" y="19050"/>
                </a:lnTo>
                <a:lnTo>
                  <a:pt x="4962144" y="19050"/>
                </a:lnTo>
                <a:lnTo>
                  <a:pt x="4962144" y="95250"/>
                </a:lnTo>
                <a:lnTo>
                  <a:pt x="4953000" y="104394"/>
                </a:lnTo>
                <a:lnTo>
                  <a:pt x="4953000" y="114300"/>
                </a:lnTo>
                <a:lnTo>
                  <a:pt x="4967478" y="114300"/>
                </a:lnTo>
                <a:lnTo>
                  <a:pt x="4972050" y="109728"/>
                </a:lnTo>
                <a:close/>
              </a:path>
              <a:path w="5351145" h="114300">
                <a:moveTo>
                  <a:pt x="4972050" y="19050"/>
                </a:moveTo>
                <a:lnTo>
                  <a:pt x="4972050" y="9144"/>
                </a:lnTo>
                <a:lnTo>
                  <a:pt x="4962144" y="19050"/>
                </a:lnTo>
                <a:lnTo>
                  <a:pt x="4972050" y="19050"/>
                </a:lnTo>
                <a:close/>
              </a:path>
              <a:path w="5351145" h="114300">
                <a:moveTo>
                  <a:pt x="5341620" y="19050"/>
                </a:moveTo>
                <a:lnTo>
                  <a:pt x="5331714" y="9144"/>
                </a:lnTo>
                <a:lnTo>
                  <a:pt x="5331714" y="19050"/>
                </a:lnTo>
                <a:lnTo>
                  <a:pt x="5341620" y="19050"/>
                </a:lnTo>
                <a:close/>
              </a:path>
              <a:path w="5351145" h="114300">
                <a:moveTo>
                  <a:pt x="5341620" y="104394"/>
                </a:moveTo>
                <a:lnTo>
                  <a:pt x="5341620" y="19050"/>
                </a:lnTo>
                <a:lnTo>
                  <a:pt x="5331714" y="19050"/>
                </a:lnTo>
                <a:lnTo>
                  <a:pt x="5331714" y="104394"/>
                </a:lnTo>
                <a:lnTo>
                  <a:pt x="5341620" y="104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6" name="object 66"/>
          <p:cNvSpPr txBox="1"/>
          <p:nvPr/>
        </p:nvSpPr>
        <p:spPr>
          <a:xfrm>
            <a:off x="6202539" y="4383641"/>
            <a:ext cx="306298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spc="-37" dirty="0">
                <a:latin typeface="Trebuchet MS"/>
                <a:cs typeface="Trebuchet MS"/>
              </a:rPr>
              <a:t>100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69240" y="4907511"/>
            <a:ext cx="256657" cy="257712"/>
          </a:xfrm>
          <a:custGeom>
            <a:avLst/>
            <a:gdLst/>
            <a:ahLst/>
            <a:cxnLst/>
            <a:rect l="l" t="t" r="r" b="b"/>
            <a:pathLst>
              <a:path w="308610" h="309879">
                <a:moveTo>
                  <a:pt x="259460" y="251079"/>
                </a:moveTo>
                <a:lnTo>
                  <a:pt x="8381" y="0"/>
                </a:lnTo>
                <a:lnTo>
                  <a:pt x="0" y="9144"/>
                </a:lnTo>
                <a:lnTo>
                  <a:pt x="250697" y="259842"/>
                </a:lnTo>
                <a:lnTo>
                  <a:pt x="259460" y="251079"/>
                </a:lnTo>
                <a:close/>
              </a:path>
              <a:path w="308610" h="309879">
                <a:moveTo>
                  <a:pt x="268223" y="296037"/>
                </a:moveTo>
                <a:lnTo>
                  <a:pt x="268223" y="259842"/>
                </a:lnTo>
                <a:lnTo>
                  <a:pt x="259841" y="268986"/>
                </a:lnTo>
                <a:lnTo>
                  <a:pt x="250697" y="259842"/>
                </a:lnTo>
                <a:lnTo>
                  <a:pt x="227837" y="282702"/>
                </a:lnTo>
                <a:lnTo>
                  <a:pt x="268223" y="296037"/>
                </a:lnTo>
                <a:close/>
              </a:path>
              <a:path w="308610" h="309879">
                <a:moveTo>
                  <a:pt x="268223" y="259842"/>
                </a:moveTo>
                <a:lnTo>
                  <a:pt x="259460" y="251079"/>
                </a:lnTo>
                <a:lnTo>
                  <a:pt x="250697" y="259842"/>
                </a:lnTo>
                <a:lnTo>
                  <a:pt x="259841" y="268986"/>
                </a:lnTo>
                <a:lnTo>
                  <a:pt x="268223" y="259842"/>
                </a:lnTo>
                <a:close/>
              </a:path>
              <a:path w="308610" h="309879">
                <a:moveTo>
                  <a:pt x="308609" y="309372"/>
                </a:moveTo>
                <a:lnTo>
                  <a:pt x="281939" y="228600"/>
                </a:lnTo>
                <a:lnTo>
                  <a:pt x="259460" y="251079"/>
                </a:lnTo>
                <a:lnTo>
                  <a:pt x="268223" y="259842"/>
                </a:lnTo>
                <a:lnTo>
                  <a:pt x="268223" y="296037"/>
                </a:lnTo>
                <a:lnTo>
                  <a:pt x="308609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8" name="object 68"/>
          <p:cNvSpPr/>
          <p:nvPr/>
        </p:nvSpPr>
        <p:spPr>
          <a:xfrm>
            <a:off x="4112971" y="4839074"/>
            <a:ext cx="246622" cy="267746"/>
          </a:xfrm>
          <a:custGeom>
            <a:avLst/>
            <a:gdLst/>
            <a:ahLst/>
            <a:cxnLst/>
            <a:rect l="l" t="t" r="r" b="b"/>
            <a:pathLst>
              <a:path w="296545" h="321945">
                <a:moveTo>
                  <a:pt x="249893" y="261363"/>
                </a:moveTo>
                <a:lnTo>
                  <a:pt x="9144" y="0"/>
                </a:lnTo>
                <a:lnTo>
                  <a:pt x="0" y="8382"/>
                </a:lnTo>
                <a:lnTo>
                  <a:pt x="240452" y="270158"/>
                </a:lnTo>
                <a:lnTo>
                  <a:pt x="249893" y="261363"/>
                </a:lnTo>
                <a:close/>
              </a:path>
              <a:path w="296545" h="321945">
                <a:moveTo>
                  <a:pt x="258318" y="307276"/>
                </a:moveTo>
                <a:lnTo>
                  <a:pt x="258318" y="270510"/>
                </a:lnTo>
                <a:lnTo>
                  <a:pt x="249174" y="279654"/>
                </a:lnTo>
                <a:lnTo>
                  <a:pt x="240452" y="270158"/>
                </a:lnTo>
                <a:lnTo>
                  <a:pt x="217170" y="291846"/>
                </a:lnTo>
                <a:lnTo>
                  <a:pt x="258318" y="307276"/>
                </a:lnTo>
                <a:close/>
              </a:path>
              <a:path w="296545" h="321945">
                <a:moveTo>
                  <a:pt x="258318" y="270510"/>
                </a:moveTo>
                <a:lnTo>
                  <a:pt x="249893" y="261363"/>
                </a:lnTo>
                <a:lnTo>
                  <a:pt x="240452" y="270158"/>
                </a:lnTo>
                <a:lnTo>
                  <a:pt x="249174" y="279654"/>
                </a:lnTo>
                <a:lnTo>
                  <a:pt x="258318" y="270510"/>
                </a:lnTo>
                <a:close/>
              </a:path>
              <a:path w="296545" h="321945">
                <a:moveTo>
                  <a:pt x="296418" y="321564"/>
                </a:moveTo>
                <a:lnTo>
                  <a:pt x="272796" y="240029"/>
                </a:lnTo>
                <a:lnTo>
                  <a:pt x="249893" y="261363"/>
                </a:lnTo>
                <a:lnTo>
                  <a:pt x="258318" y="270510"/>
                </a:lnTo>
                <a:lnTo>
                  <a:pt x="258318" y="307276"/>
                </a:lnTo>
                <a:lnTo>
                  <a:pt x="296418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9" name="object 69"/>
          <p:cNvSpPr/>
          <p:nvPr/>
        </p:nvSpPr>
        <p:spPr>
          <a:xfrm>
            <a:off x="4033753" y="5155932"/>
            <a:ext cx="257712" cy="246622"/>
          </a:xfrm>
          <a:custGeom>
            <a:avLst/>
            <a:gdLst/>
            <a:ahLst/>
            <a:cxnLst/>
            <a:rect l="l" t="t" r="r" b="b"/>
            <a:pathLst>
              <a:path w="309879" h="296545">
                <a:moveTo>
                  <a:pt x="258609" y="239162"/>
                </a:moveTo>
                <a:lnTo>
                  <a:pt x="9144" y="0"/>
                </a:lnTo>
                <a:lnTo>
                  <a:pt x="0" y="9144"/>
                </a:lnTo>
                <a:lnTo>
                  <a:pt x="250015" y="248129"/>
                </a:lnTo>
                <a:lnTo>
                  <a:pt x="258609" y="239162"/>
                </a:lnTo>
                <a:close/>
              </a:path>
              <a:path w="309879" h="296545">
                <a:moveTo>
                  <a:pt x="267462" y="283492"/>
                </a:moveTo>
                <a:lnTo>
                  <a:pt x="267462" y="247650"/>
                </a:lnTo>
                <a:lnTo>
                  <a:pt x="259080" y="256794"/>
                </a:lnTo>
                <a:lnTo>
                  <a:pt x="250015" y="248129"/>
                </a:lnTo>
                <a:lnTo>
                  <a:pt x="227838" y="271272"/>
                </a:lnTo>
                <a:lnTo>
                  <a:pt x="267462" y="283492"/>
                </a:lnTo>
                <a:close/>
              </a:path>
              <a:path w="309879" h="296545">
                <a:moveTo>
                  <a:pt x="267462" y="247650"/>
                </a:moveTo>
                <a:lnTo>
                  <a:pt x="258609" y="239162"/>
                </a:lnTo>
                <a:lnTo>
                  <a:pt x="250015" y="248129"/>
                </a:lnTo>
                <a:lnTo>
                  <a:pt x="259080" y="256794"/>
                </a:lnTo>
                <a:lnTo>
                  <a:pt x="267462" y="247650"/>
                </a:lnTo>
                <a:close/>
              </a:path>
              <a:path w="309879" h="296545">
                <a:moveTo>
                  <a:pt x="309372" y="296418"/>
                </a:moveTo>
                <a:lnTo>
                  <a:pt x="280416" y="216408"/>
                </a:lnTo>
                <a:lnTo>
                  <a:pt x="258609" y="239162"/>
                </a:lnTo>
                <a:lnTo>
                  <a:pt x="267462" y="247650"/>
                </a:lnTo>
                <a:lnTo>
                  <a:pt x="267462" y="283492"/>
                </a:lnTo>
                <a:lnTo>
                  <a:pt x="309372" y="29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0" name="object 70"/>
          <p:cNvSpPr/>
          <p:nvPr/>
        </p:nvSpPr>
        <p:spPr>
          <a:xfrm>
            <a:off x="4773305" y="4907511"/>
            <a:ext cx="267746" cy="257712"/>
          </a:xfrm>
          <a:custGeom>
            <a:avLst/>
            <a:gdLst/>
            <a:ahLst/>
            <a:cxnLst/>
            <a:rect l="l" t="t" r="r" b="b"/>
            <a:pathLst>
              <a:path w="321945" h="309879">
                <a:moveTo>
                  <a:pt x="271396" y="251963"/>
                </a:moveTo>
                <a:lnTo>
                  <a:pt x="8382" y="0"/>
                </a:lnTo>
                <a:lnTo>
                  <a:pt x="0" y="9144"/>
                </a:lnTo>
                <a:lnTo>
                  <a:pt x="262395" y="261221"/>
                </a:lnTo>
                <a:lnTo>
                  <a:pt x="271396" y="251963"/>
                </a:lnTo>
                <a:close/>
              </a:path>
              <a:path w="321945" h="309879">
                <a:moveTo>
                  <a:pt x="280416" y="296681"/>
                </a:moveTo>
                <a:lnTo>
                  <a:pt x="280416" y="260604"/>
                </a:lnTo>
                <a:lnTo>
                  <a:pt x="271272" y="269748"/>
                </a:lnTo>
                <a:lnTo>
                  <a:pt x="262395" y="261221"/>
                </a:lnTo>
                <a:lnTo>
                  <a:pt x="240030" y="284226"/>
                </a:lnTo>
                <a:lnTo>
                  <a:pt x="280416" y="296681"/>
                </a:lnTo>
                <a:close/>
              </a:path>
              <a:path w="321945" h="309879">
                <a:moveTo>
                  <a:pt x="280416" y="260604"/>
                </a:moveTo>
                <a:lnTo>
                  <a:pt x="271396" y="251963"/>
                </a:lnTo>
                <a:lnTo>
                  <a:pt x="262395" y="261221"/>
                </a:lnTo>
                <a:lnTo>
                  <a:pt x="271272" y="269748"/>
                </a:lnTo>
                <a:lnTo>
                  <a:pt x="280416" y="260604"/>
                </a:lnTo>
                <a:close/>
              </a:path>
              <a:path w="321945" h="309879">
                <a:moveTo>
                  <a:pt x="321564" y="309372"/>
                </a:moveTo>
                <a:lnTo>
                  <a:pt x="293370" y="229361"/>
                </a:lnTo>
                <a:lnTo>
                  <a:pt x="271396" y="251963"/>
                </a:lnTo>
                <a:lnTo>
                  <a:pt x="280416" y="260604"/>
                </a:lnTo>
                <a:lnTo>
                  <a:pt x="280416" y="296681"/>
                </a:lnTo>
                <a:lnTo>
                  <a:pt x="321564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1" name="object 71"/>
          <p:cNvSpPr/>
          <p:nvPr/>
        </p:nvSpPr>
        <p:spPr>
          <a:xfrm>
            <a:off x="4630081" y="5097631"/>
            <a:ext cx="236588" cy="246622"/>
          </a:xfrm>
          <a:custGeom>
            <a:avLst/>
            <a:gdLst/>
            <a:ahLst/>
            <a:cxnLst/>
            <a:rect l="l" t="t" r="r" b="b"/>
            <a:pathLst>
              <a:path w="284479" h="296545">
                <a:moveTo>
                  <a:pt x="236697" y="237095"/>
                </a:moveTo>
                <a:lnTo>
                  <a:pt x="9144" y="0"/>
                </a:lnTo>
                <a:lnTo>
                  <a:pt x="0" y="9144"/>
                </a:lnTo>
                <a:lnTo>
                  <a:pt x="227362" y="246041"/>
                </a:lnTo>
                <a:lnTo>
                  <a:pt x="236697" y="237095"/>
                </a:lnTo>
                <a:close/>
              </a:path>
              <a:path w="284479" h="296545">
                <a:moveTo>
                  <a:pt x="245364" y="282723"/>
                </a:moveTo>
                <a:lnTo>
                  <a:pt x="245364" y="246126"/>
                </a:lnTo>
                <a:lnTo>
                  <a:pt x="236220" y="255270"/>
                </a:lnTo>
                <a:lnTo>
                  <a:pt x="227362" y="246041"/>
                </a:lnTo>
                <a:lnTo>
                  <a:pt x="204216" y="268224"/>
                </a:lnTo>
                <a:lnTo>
                  <a:pt x="245364" y="282723"/>
                </a:lnTo>
                <a:close/>
              </a:path>
              <a:path w="284479" h="296545">
                <a:moveTo>
                  <a:pt x="245364" y="246126"/>
                </a:moveTo>
                <a:lnTo>
                  <a:pt x="236697" y="237095"/>
                </a:lnTo>
                <a:lnTo>
                  <a:pt x="227362" y="246041"/>
                </a:lnTo>
                <a:lnTo>
                  <a:pt x="236220" y="255270"/>
                </a:lnTo>
                <a:lnTo>
                  <a:pt x="245364" y="246126"/>
                </a:lnTo>
                <a:close/>
              </a:path>
              <a:path w="284479" h="296545">
                <a:moveTo>
                  <a:pt x="284226" y="296418"/>
                </a:moveTo>
                <a:lnTo>
                  <a:pt x="259080" y="215646"/>
                </a:lnTo>
                <a:lnTo>
                  <a:pt x="236697" y="237095"/>
                </a:lnTo>
                <a:lnTo>
                  <a:pt x="245364" y="246126"/>
                </a:lnTo>
                <a:lnTo>
                  <a:pt x="245364" y="282723"/>
                </a:lnTo>
                <a:lnTo>
                  <a:pt x="284226" y="29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2" name="object 72"/>
          <p:cNvSpPr/>
          <p:nvPr/>
        </p:nvSpPr>
        <p:spPr>
          <a:xfrm>
            <a:off x="5332878" y="4839074"/>
            <a:ext cx="246622" cy="267746"/>
          </a:xfrm>
          <a:custGeom>
            <a:avLst/>
            <a:gdLst/>
            <a:ahLst/>
            <a:cxnLst/>
            <a:rect l="l" t="t" r="r" b="b"/>
            <a:pathLst>
              <a:path w="296545" h="321945">
                <a:moveTo>
                  <a:pt x="249893" y="261363"/>
                </a:moveTo>
                <a:lnTo>
                  <a:pt x="9144" y="0"/>
                </a:lnTo>
                <a:lnTo>
                  <a:pt x="0" y="8382"/>
                </a:lnTo>
                <a:lnTo>
                  <a:pt x="240452" y="270158"/>
                </a:lnTo>
                <a:lnTo>
                  <a:pt x="249893" y="261363"/>
                </a:lnTo>
                <a:close/>
              </a:path>
              <a:path w="296545" h="321945">
                <a:moveTo>
                  <a:pt x="258318" y="307276"/>
                </a:moveTo>
                <a:lnTo>
                  <a:pt x="258318" y="270510"/>
                </a:lnTo>
                <a:lnTo>
                  <a:pt x="249174" y="279654"/>
                </a:lnTo>
                <a:lnTo>
                  <a:pt x="240452" y="270158"/>
                </a:lnTo>
                <a:lnTo>
                  <a:pt x="217170" y="291846"/>
                </a:lnTo>
                <a:lnTo>
                  <a:pt x="258318" y="307276"/>
                </a:lnTo>
                <a:close/>
              </a:path>
              <a:path w="296545" h="321945">
                <a:moveTo>
                  <a:pt x="258318" y="270510"/>
                </a:moveTo>
                <a:lnTo>
                  <a:pt x="249893" y="261363"/>
                </a:lnTo>
                <a:lnTo>
                  <a:pt x="240452" y="270158"/>
                </a:lnTo>
                <a:lnTo>
                  <a:pt x="249174" y="279654"/>
                </a:lnTo>
                <a:lnTo>
                  <a:pt x="258318" y="270510"/>
                </a:lnTo>
                <a:close/>
              </a:path>
              <a:path w="296545" h="321945">
                <a:moveTo>
                  <a:pt x="296418" y="321564"/>
                </a:moveTo>
                <a:lnTo>
                  <a:pt x="272796" y="240029"/>
                </a:lnTo>
                <a:lnTo>
                  <a:pt x="249893" y="261363"/>
                </a:lnTo>
                <a:lnTo>
                  <a:pt x="258318" y="270510"/>
                </a:lnTo>
                <a:lnTo>
                  <a:pt x="258318" y="307276"/>
                </a:lnTo>
                <a:lnTo>
                  <a:pt x="296418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3" name="object 73"/>
          <p:cNvSpPr/>
          <p:nvPr/>
        </p:nvSpPr>
        <p:spPr>
          <a:xfrm>
            <a:off x="5311966" y="5155932"/>
            <a:ext cx="267746" cy="246622"/>
          </a:xfrm>
          <a:custGeom>
            <a:avLst/>
            <a:gdLst/>
            <a:ahLst/>
            <a:cxnLst/>
            <a:rect l="l" t="t" r="r" b="b"/>
            <a:pathLst>
              <a:path w="321945" h="296545">
                <a:moveTo>
                  <a:pt x="269581" y="240597"/>
                </a:moveTo>
                <a:lnTo>
                  <a:pt x="8382" y="0"/>
                </a:lnTo>
                <a:lnTo>
                  <a:pt x="0" y="9144"/>
                </a:lnTo>
                <a:lnTo>
                  <a:pt x="261193" y="249736"/>
                </a:lnTo>
                <a:lnTo>
                  <a:pt x="269581" y="240597"/>
                </a:lnTo>
                <a:close/>
              </a:path>
              <a:path w="321945" h="296545">
                <a:moveTo>
                  <a:pt x="278892" y="284055"/>
                </a:moveTo>
                <a:lnTo>
                  <a:pt x="278892" y="249174"/>
                </a:lnTo>
                <a:lnTo>
                  <a:pt x="270510" y="258318"/>
                </a:lnTo>
                <a:lnTo>
                  <a:pt x="261193" y="249736"/>
                </a:lnTo>
                <a:lnTo>
                  <a:pt x="240030" y="272796"/>
                </a:lnTo>
                <a:lnTo>
                  <a:pt x="278892" y="284055"/>
                </a:lnTo>
                <a:close/>
              </a:path>
              <a:path w="321945" h="296545">
                <a:moveTo>
                  <a:pt x="278892" y="249174"/>
                </a:moveTo>
                <a:lnTo>
                  <a:pt x="269581" y="240597"/>
                </a:lnTo>
                <a:lnTo>
                  <a:pt x="261193" y="249736"/>
                </a:lnTo>
                <a:lnTo>
                  <a:pt x="270510" y="258318"/>
                </a:lnTo>
                <a:lnTo>
                  <a:pt x="278892" y="249174"/>
                </a:lnTo>
                <a:close/>
              </a:path>
              <a:path w="321945" h="296545">
                <a:moveTo>
                  <a:pt x="321564" y="296418"/>
                </a:moveTo>
                <a:lnTo>
                  <a:pt x="291084" y="217170"/>
                </a:lnTo>
                <a:lnTo>
                  <a:pt x="269581" y="240597"/>
                </a:lnTo>
                <a:lnTo>
                  <a:pt x="278892" y="249174"/>
                </a:lnTo>
                <a:lnTo>
                  <a:pt x="278892" y="284055"/>
                </a:lnTo>
                <a:lnTo>
                  <a:pt x="321564" y="29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4" name="object 74"/>
          <p:cNvSpPr/>
          <p:nvPr/>
        </p:nvSpPr>
        <p:spPr>
          <a:xfrm>
            <a:off x="6061649" y="4923354"/>
            <a:ext cx="257712" cy="257712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259998" y="250854"/>
                </a:moveTo>
                <a:lnTo>
                  <a:pt x="9144" y="0"/>
                </a:lnTo>
                <a:lnTo>
                  <a:pt x="0" y="9144"/>
                </a:lnTo>
                <a:lnTo>
                  <a:pt x="250919" y="260063"/>
                </a:lnTo>
                <a:lnTo>
                  <a:pt x="259998" y="250854"/>
                </a:lnTo>
                <a:close/>
              </a:path>
              <a:path w="309879" h="309879">
                <a:moveTo>
                  <a:pt x="268986" y="296037"/>
                </a:moveTo>
                <a:lnTo>
                  <a:pt x="268986" y="259842"/>
                </a:lnTo>
                <a:lnTo>
                  <a:pt x="259842" y="268986"/>
                </a:lnTo>
                <a:lnTo>
                  <a:pt x="250919" y="260063"/>
                </a:lnTo>
                <a:lnTo>
                  <a:pt x="228600" y="282702"/>
                </a:lnTo>
                <a:lnTo>
                  <a:pt x="268986" y="296037"/>
                </a:lnTo>
                <a:close/>
              </a:path>
              <a:path w="309879" h="309879">
                <a:moveTo>
                  <a:pt x="268986" y="259842"/>
                </a:moveTo>
                <a:lnTo>
                  <a:pt x="259998" y="250854"/>
                </a:lnTo>
                <a:lnTo>
                  <a:pt x="250919" y="260063"/>
                </a:lnTo>
                <a:lnTo>
                  <a:pt x="259842" y="268986"/>
                </a:lnTo>
                <a:lnTo>
                  <a:pt x="268986" y="259842"/>
                </a:lnTo>
                <a:close/>
              </a:path>
              <a:path w="309879" h="309879">
                <a:moveTo>
                  <a:pt x="309372" y="309372"/>
                </a:moveTo>
                <a:lnTo>
                  <a:pt x="281940" y="228600"/>
                </a:lnTo>
                <a:lnTo>
                  <a:pt x="259998" y="250854"/>
                </a:lnTo>
                <a:lnTo>
                  <a:pt x="268986" y="259842"/>
                </a:lnTo>
                <a:lnTo>
                  <a:pt x="268986" y="296037"/>
                </a:lnTo>
                <a:lnTo>
                  <a:pt x="309372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5" name="object 75"/>
          <p:cNvSpPr/>
          <p:nvPr/>
        </p:nvSpPr>
        <p:spPr>
          <a:xfrm>
            <a:off x="5903224" y="5097631"/>
            <a:ext cx="246622" cy="246622"/>
          </a:xfrm>
          <a:custGeom>
            <a:avLst/>
            <a:gdLst/>
            <a:ahLst/>
            <a:cxnLst/>
            <a:rect l="l" t="t" r="r" b="b"/>
            <a:pathLst>
              <a:path w="296545" h="296545">
                <a:moveTo>
                  <a:pt x="246902" y="238491"/>
                </a:moveTo>
                <a:lnTo>
                  <a:pt x="9144" y="0"/>
                </a:lnTo>
                <a:lnTo>
                  <a:pt x="0" y="9144"/>
                </a:lnTo>
                <a:lnTo>
                  <a:pt x="238125" y="247269"/>
                </a:lnTo>
                <a:lnTo>
                  <a:pt x="246902" y="238491"/>
                </a:lnTo>
                <a:close/>
              </a:path>
              <a:path w="296545" h="296545">
                <a:moveTo>
                  <a:pt x="256032" y="283083"/>
                </a:moveTo>
                <a:lnTo>
                  <a:pt x="256032" y="247650"/>
                </a:lnTo>
                <a:lnTo>
                  <a:pt x="246888" y="256032"/>
                </a:lnTo>
                <a:lnTo>
                  <a:pt x="238125" y="247269"/>
                </a:lnTo>
                <a:lnTo>
                  <a:pt x="215646" y="269748"/>
                </a:lnTo>
                <a:lnTo>
                  <a:pt x="256032" y="283083"/>
                </a:lnTo>
                <a:close/>
              </a:path>
              <a:path w="296545" h="296545">
                <a:moveTo>
                  <a:pt x="256032" y="247650"/>
                </a:moveTo>
                <a:lnTo>
                  <a:pt x="246902" y="238491"/>
                </a:lnTo>
                <a:lnTo>
                  <a:pt x="238125" y="247269"/>
                </a:lnTo>
                <a:lnTo>
                  <a:pt x="246888" y="256032"/>
                </a:lnTo>
                <a:lnTo>
                  <a:pt x="256032" y="247650"/>
                </a:lnTo>
                <a:close/>
              </a:path>
              <a:path w="296545" h="296545">
                <a:moveTo>
                  <a:pt x="296418" y="296418"/>
                </a:moveTo>
                <a:lnTo>
                  <a:pt x="269748" y="215646"/>
                </a:lnTo>
                <a:lnTo>
                  <a:pt x="246902" y="238491"/>
                </a:lnTo>
                <a:lnTo>
                  <a:pt x="256032" y="247650"/>
                </a:lnTo>
                <a:lnTo>
                  <a:pt x="256032" y="283083"/>
                </a:lnTo>
                <a:lnTo>
                  <a:pt x="296418" y="29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6" name="object 76"/>
          <p:cNvSpPr/>
          <p:nvPr/>
        </p:nvSpPr>
        <p:spPr>
          <a:xfrm>
            <a:off x="6658606" y="4823231"/>
            <a:ext cx="267746" cy="267746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272033" y="263652"/>
                </a:moveTo>
                <a:lnTo>
                  <a:pt x="8381" y="0"/>
                </a:lnTo>
                <a:lnTo>
                  <a:pt x="0" y="9144"/>
                </a:lnTo>
                <a:lnTo>
                  <a:pt x="263270" y="272415"/>
                </a:lnTo>
                <a:lnTo>
                  <a:pt x="272033" y="263652"/>
                </a:lnTo>
                <a:close/>
              </a:path>
              <a:path w="321945" h="321945">
                <a:moveTo>
                  <a:pt x="281177" y="308229"/>
                </a:moveTo>
                <a:lnTo>
                  <a:pt x="281177" y="272796"/>
                </a:lnTo>
                <a:lnTo>
                  <a:pt x="272033" y="281178"/>
                </a:lnTo>
                <a:lnTo>
                  <a:pt x="263270" y="272415"/>
                </a:lnTo>
                <a:lnTo>
                  <a:pt x="240791" y="294894"/>
                </a:lnTo>
                <a:lnTo>
                  <a:pt x="281177" y="308229"/>
                </a:lnTo>
                <a:close/>
              </a:path>
              <a:path w="321945" h="321945">
                <a:moveTo>
                  <a:pt x="281177" y="272796"/>
                </a:moveTo>
                <a:lnTo>
                  <a:pt x="272033" y="263652"/>
                </a:lnTo>
                <a:lnTo>
                  <a:pt x="263270" y="272415"/>
                </a:lnTo>
                <a:lnTo>
                  <a:pt x="272033" y="281178"/>
                </a:lnTo>
                <a:lnTo>
                  <a:pt x="281177" y="272796"/>
                </a:lnTo>
                <a:close/>
              </a:path>
              <a:path w="321945" h="321945">
                <a:moveTo>
                  <a:pt x="321563" y="321564"/>
                </a:moveTo>
                <a:lnTo>
                  <a:pt x="294893" y="240792"/>
                </a:lnTo>
                <a:lnTo>
                  <a:pt x="272033" y="263652"/>
                </a:lnTo>
                <a:lnTo>
                  <a:pt x="281177" y="272796"/>
                </a:lnTo>
                <a:lnTo>
                  <a:pt x="281177" y="308229"/>
                </a:lnTo>
                <a:lnTo>
                  <a:pt x="321563" y="321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7" name="object 77"/>
          <p:cNvSpPr/>
          <p:nvPr/>
        </p:nvSpPr>
        <p:spPr>
          <a:xfrm>
            <a:off x="6600314" y="5155932"/>
            <a:ext cx="246622" cy="246622"/>
          </a:xfrm>
          <a:custGeom>
            <a:avLst/>
            <a:gdLst/>
            <a:ahLst/>
            <a:cxnLst/>
            <a:rect l="l" t="t" r="r" b="b"/>
            <a:pathLst>
              <a:path w="296545" h="296545">
                <a:moveTo>
                  <a:pt x="247269" y="238125"/>
                </a:moveTo>
                <a:lnTo>
                  <a:pt x="9144" y="0"/>
                </a:lnTo>
                <a:lnTo>
                  <a:pt x="0" y="9144"/>
                </a:lnTo>
                <a:lnTo>
                  <a:pt x="238125" y="247269"/>
                </a:lnTo>
                <a:lnTo>
                  <a:pt x="247269" y="238125"/>
                </a:lnTo>
                <a:close/>
              </a:path>
              <a:path w="296545" h="296545">
                <a:moveTo>
                  <a:pt x="256032" y="283083"/>
                </a:moveTo>
                <a:lnTo>
                  <a:pt x="256032" y="246888"/>
                </a:lnTo>
                <a:lnTo>
                  <a:pt x="246888" y="256032"/>
                </a:lnTo>
                <a:lnTo>
                  <a:pt x="238125" y="247269"/>
                </a:lnTo>
                <a:lnTo>
                  <a:pt x="215646" y="269748"/>
                </a:lnTo>
                <a:lnTo>
                  <a:pt x="256032" y="283083"/>
                </a:lnTo>
                <a:close/>
              </a:path>
              <a:path w="296545" h="296545">
                <a:moveTo>
                  <a:pt x="256032" y="246888"/>
                </a:moveTo>
                <a:lnTo>
                  <a:pt x="247269" y="238125"/>
                </a:lnTo>
                <a:lnTo>
                  <a:pt x="238125" y="247269"/>
                </a:lnTo>
                <a:lnTo>
                  <a:pt x="246888" y="256032"/>
                </a:lnTo>
                <a:lnTo>
                  <a:pt x="256032" y="246888"/>
                </a:lnTo>
                <a:close/>
              </a:path>
              <a:path w="296545" h="296545">
                <a:moveTo>
                  <a:pt x="296418" y="296418"/>
                </a:moveTo>
                <a:lnTo>
                  <a:pt x="269748" y="215646"/>
                </a:lnTo>
                <a:lnTo>
                  <a:pt x="247269" y="238125"/>
                </a:lnTo>
                <a:lnTo>
                  <a:pt x="256032" y="246888"/>
                </a:lnTo>
                <a:lnTo>
                  <a:pt x="256032" y="283083"/>
                </a:lnTo>
                <a:lnTo>
                  <a:pt x="296418" y="296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13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2" y="772080"/>
            <a:ext cx="3393560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dirty="0"/>
              <a:t>4-bit </a:t>
            </a:r>
            <a:r>
              <a:rPr sz="2661" spc="28" dirty="0"/>
              <a:t>Shift</a:t>
            </a:r>
            <a:r>
              <a:rPr sz="2661" spc="-258" dirty="0"/>
              <a:t> </a:t>
            </a:r>
            <a:r>
              <a:rPr sz="2661" spc="3" dirty="0"/>
              <a:t>Register</a:t>
            </a:r>
            <a:endParaRPr sz="2661"/>
          </a:p>
        </p:txBody>
      </p:sp>
      <p:sp>
        <p:nvSpPr>
          <p:cNvPr id="5" name="object 5"/>
          <p:cNvSpPr txBox="1"/>
          <p:nvPr/>
        </p:nvSpPr>
        <p:spPr>
          <a:xfrm>
            <a:off x="3506674" y="4110506"/>
            <a:ext cx="320028" cy="989395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331" spc="-87" dirty="0">
                <a:latin typeface="Trebuchet MS"/>
                <a:cs typeface="Trebuchet MS"/>
              </a:rPr>
              <a:t>Shift</a:t>
            </a:r>
            <a:endParaRPr sz="1331">
              <a:latin typeface="Trebuchet MS"/>
              <a:cs typeface="Trebuchet MS"/>
            </a:endParaRPr>
          </a:p>
          <a:p>
            <a:pPr marL="10563" marR="4225">
              <a:lnSpc>
                <a:spcPct val="204999"/>
              </a:lnSpc>
              <a:spcBef>
                <a:spcPts val="3"/>
              </a:spcBef>
            </a:pPr>
            <a:r>
              <a:rPr sz="1331" spc="-83" dirty="0">
                <a:latin typeface="Trebuchet MS"/>
                <a:cs typeface="Trebuchet MS"/>
              </a:rPr>
              <a:t>Shift  Shift</a:t>
            </a:r>
            <a:endParaRPr sz="1331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68232" y="4187611"/>
            <a:ext cx="171104" cy="90832"/>
          </a:xfrm>
          <a:custGeom>
            <a:avLst/>
            <a:gdLst/>
            <a:ahLst/>
            <a:cxnLst/>
            <a:rect l="l" t="t" r="r" b="b"/>
            <a:pathLst>
              <a:path w="205740" h="109220">
                <a:moveTo>
                  <a:pt x="205740" y="82295"/>
                </a:moveTo>
                <a:lnTo>
                  <a:pt x="10668" y="0"/>
                </a:lnTo>
                <a:lnTo>
                  <a:pt x="0" y="25907"/>
                </a:lnTo>
                <a:lnTo>
                  <a:pt x="195072" y="108965"/>
                </a:lnTo>
                <a:lnTo>
                  <a:pt x="20574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/>
          <p:nvPr/>
        </p:nvSpPr>
        <p:spPr>
          <a:xfrm>
            <a:off x="6267603" y="4579884"/>
            <a:ext cx="172688" cy="91888"/>
          </a:xfrm>
          <a:custGeom>
            <a:avLst/>
            <a:gdLst/>
            <a:ahLst/>
            <a:cxnLst/>
            <a:rect l="l" t="t" r="r" b="b"/>
            <a:pathLst>
              <a:path w="207645" h="110489">
                <a:moveTo>
                  <a:pt x="207264" y="83819"/>
                </a:moveTo>
                <a:lnTo>
                  <a:pt x="11430" y="0"/>
                </a:lnTo>
                <a:lnTo>
                  <a:pt x="0" y="25907"/>
                </a:lnTo>
                <a:lnTo>
                  <a:pt x="195834" y="110489"/>
                </a:lnTo>
                <a:lnTo>
                  <a:pt x="207264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" name="object 8"/>
          <p:cNvSpPr/>
          <p:nvPr/>
        </p:nvSpPr>
        <p:spPr>
          <a:xfrm>
            <a:off x="6268232" y="4972789"/>
            <a:ext cx="171104" cy="90832"/>
          </a:xfrm>
          <a:custGeom>
            <a:avLst/>
            <a:gdLst/>
            <a:ahLst/>
            <a:cxnLst/>
            <a:rect l="l" t="t" r="r" b="b"/>
            <a:pathLst>
              <a:path w="205740" h="109220">
                <a:moveTo>
                  <a:pt x="205740" y="83057"/>
                </a:moveTo>
                <a:lnTo>
                  <a:pt x="10668" y="0"/>
                </a:lnTo>
                <a:lnTo>
                  <a:pt x="0" y="26669"/>
                </a:lnTo>
                <a:lnTo>
                  <a:pt x="195072" y="108965"/>
                </a:lnTo>
                <a:lnTo>
                  <a:pt x="205740" y="8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" name="object 9"/>
          <p:cNvSpPr/>
          <p:nvPr/>
        </p:nvSpPr>
        <p:spPr>
          <a:xfrm>
            <a:off x="5925405" y="4290908"/>
            <a:ext cx="232891" cy="161070"/>
          </a:xfrm>
          <a:custGeom>
            <a:avLst/>
            <a:gdLst/>
            <a:ahLst/>
            <a:cxnLst/>
            <a:rect l="l" t="t" r="r" b="b"/>
            <a:pathLst>
              <a:path w="280035" h="193675">
                <a:moveTo>
                  <a:pt x="279654" y="193547"/>
                </a:moveTo>
                <a:lnTo>
                  <a:pt x="83819" y="0"/>
                </a:lnTo>
                <a:lnTo>
                  <a:pt x="55626" y="26669"/>
                </a:lnTo>
                <a:lnTo>
                  <a:pt x="28194" y="82295"/>
                </a:lnTo>
                <a:lnTo>
                  <a:pt x="0" y="111251"/>
                </a:lnTo>
                <a:lnTo>
                  <a:pt x="279654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0" name="object 10"/>
          <p:cNvSpPr/>
          <p:nvPr/>
        </p:nvSpPr>
        <p:spPr>
          <a:xfrm>
            <a:off x="5689027" y="4188241"/>
            <a:ext cx="312106" cy="182195"/>
          </a:xfrm>
          <a:custGeom>
            <a:avLst/>
            <a:gdLst/>
            <a:ahLst/>
            <a:cxnLst/>
            <a:rect l="l" t="t" r="r" b="b"/>
            <a:pathLst>
              <a:path w="375285" h="219075">
                <a:moveTo>
                  <a:pt x="374903" y="193547"/>
                </a:moveTo>
                <a:lnTo>
                  <a:pt x="12953" y="0"/>
                </a:lnTo>
                <a:lnTo>
                  <a:pt x="0" y="25146"/>
                </a:lnTo>
                <a:lnTo>
                  <a:pt x="361949" y="218694"/>
                </a:lnTo>
                <a:lnTo>
                  <a:pt x="374903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1" name="object 11"/>
          <p:cNvSpPr/>
          <p:nvPr/>
        </p:nvSpPr>
        <p:spPr>
          <a:xfrm>
            <a:off x="5689657" y="4579879"/>
            <a:ext cx="310522" cy="160542"/>
          </a:xfrm>
          <a:custGeom>
            <a:avLst/>
            <a:gdLst/>
            <a:ahLst/>
            <a:cxnLst/>
            <a:rect l="l" t="t" r="r" b="b"/>
            <a:pathLst>
              <a:path w="373379" h="193039">
                <a:moveTo>
                  <a:pt x="373379" y="166877"/>
                </a:moveTo>
                <a:lnTo>
                  <a:pt x="11429" y="0"/>
                </a:lnTo>
                <a:lnTo>
                  <a:pt x="0" y="25908"/>
                </a:lnTo>
                <a:lnTo>
                  <a:pt x="361949" y="192785"/>
                </a:lnTo>
                <a:lnTo>
                  <a:pt x="373379" y="16687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2" name="object 12"/>
          <p:cNvSpPr/>
          <p:nvPr/>
        </p:nvSpPr>
        <p:spPr>
          <a:xfrm>
            <a:off x="5689027" y="4973419"/>
            <a:ext cx="312106" cy="182195"/>
          </a:xfrm>
          <a:custGeom>
            <a:avLst/>
            <a:gdLst/>
            <a:ahLst/>
            <a:cxnLst/>
            <a:rect l="l" t="t" r="r" b="b"/>
            <a:pathLst>
              <a:path w="375285" h="219075">
                <a:moveTo>
                  <a:pt x="374903" y="193547"/>
                </a:moveTo>
                <a:lnTo>
                  <a:pt x="12953" y="0"/>
                </a:lnTo>
                <a:lnTo>
                  <a:pt x="0" y="25146"/>
                </a:lnTo>
                <a:lnTo>
                  <a:pt x="361949" y="218694"/>
                </a:lnTo>
                <a:lnTo>
                  <a:pt x="374903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3" name="object 13"/>
          <p:cNvSpPr/>
          <p:nvPr/>
        </p:nvSpPr>
        <p:spPr>
          <a:xfrm>
            <a:off x="5346816" y="4290908"/>
            <a:ext cx="208071" cy="161070"/>
          </a:xfrm>
          <a:custGeom>
            <a:avLst/>
            <a:gdLst/>
            <a:ahLst/>
            <a:cxnLst/>
            <a:rect l="l" t="t" r="r" b="b"/>
            <a:pathLst>
              <a:path w="250189" h="193675">
                <a:moveTo>
                  <a:pt x="249936" y="193547"/>
                </a:moveTo>
                <a:lnTo>
                  <a:pt x="55625" y="0"/>
                </a:lnTo>
                <a:lnTo>
                  <a:pt x="55626" y="26669"/>
                </a:lnTo>
                <a:lnTo>
                  <a:pt x="27432" y="82295"/>
                </a:lnTo>
                <a:lnTo>
                  <a:pt x="0" y="111251"/>
                </a:lnTo>
                <a:lnTo>
                  <a:pt x="249936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4" name="object 14"/>
          <p:cNvSpPr/>
          <p:nvPr/>
        </p:nvSpPr>
        <p:spPr>
          <a:xfrm>
            <a:off x="5109172" y="4188241"/>
            <a:ext cx="312634" cy="182195"/>
          </a:xfrm>
          <a:custGeom>
            <a:avLst/>
            <a:gdLst/>
            <a:ahLst/>
            <a:cxnLst/>
            <a:rect l="l" t="t" r="r" b="b"/>
            <a:pathLst>
              <a:path w="375920" h="219075">
                <a:moveTo>
                  <a:pt x="375665" y="193547"/>
                </a:moveTo>
                <a:lnTo>
                  <a:pt x="13715" y="0"/>
                </a:lnTo>
                <a:lnTo>
                  <a:pt x="0" y="25146"/>
                </a:lnTo>
                <a:lnTo>
                  <a:pt x="361949" y="218694"/>
                </a:lnTo>
                <a:lnTo>
                  <a:pt x="375665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5" name="object 15"/>
          <p:cNvSpPr/>
          <p:nvPr/>
        </p:nvSpPr>
        <p:spPr>
          <a:xfrm>
            <a:off x="5346816" y="4683179"/>
            <a:ext cx="208071" cy="162653"/>
          </a:xfrm>
          <a:custGeom>
            <a:avLst/>
            <a:gdLst/>
            <a:ahLst/>
            <a:cxnLst/>
            <a:rect l="l" t="t" r="r" b="b"/>
            <a:pathLst>
              <a:path w="250189" h="195579">
                <a:moveTo>
                  <a:pt x="249936" y="195072"/>
                </a:moveTo>
                <a:lnTo>
                  <a:pt x="55626" y="0"/>
                </a:lnTo>
                <a:lnTo>
                  <a:pt x="55626" y="28194"/>
                </a:lnTo>
                <a:lnTo>
                  <a:pt x="27432" y="55626"/>
                </a:lnTo>
                <a:lnTo>
                  <a:pt x="0" y="83820"/>
                </a:lnTo>
                <a:lnTo>
                  <a:pt x="249936" y="195072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6" name="object 16"/>
          <p:cNvSpPr/>
          <p:nvPr/>
        </p:nvSpPr>
        <p:spPr>
          <a:xfrm>
            <a:off x="5109810" y="4579879"/>
            <a:ext cx="311577" cy="160542"/>
          </a:xfrm>
          <a:custGeom>
            <a:avLst/>
            <a:gdLst/>
            <a:ahLst/>
            <a:cxnLst/>
            <a:rect l="l" t="t" r="r" b="b"/>
            <a:pathLst>
              <a:path w="374650" h="193039">
                <a:moveTo>
                  <a:pt x="374141" y="166877"/>
                </a:moveTo>
                <a:lnTo>
                  <a:pt x="12191" y="0"/>
                </a:lnTo>
                <a:lnTo>
                  <a:pt x="0" y="25908"/>
                </a:lnTo>
                <a:lnTo>
                  <a:pt x="361949" y="192785"/>
                </a:lnTo>
                <a:lnTo>
                  <a:pt x="374141" y="16687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7" name="object 17"/>
          <p:cNvSpPr/>
          <p:nvPr/>
        </p:nvSpPr>
        <p:spPr>
          <a:xfrm>
            <a:off x="5346816" y="5076718"/>
            <a:ext cx="208071" cy="161070"/>
          </a:xfrm>
          <a:custGeom>
            <a:avLst/>
            <a:gdLst/>
            <a:ahLst/>
            <a:cxnLst/>
            <a:rect l="l" t="t" r="r" b="b"/>
            <a:pathLst>
              <a:path w="250189" h="193675">
                <a:moveTo>
                  <a:pt x="249936" y="193547"/>
                </a:moveTo>
                <a:lnTo>
                  <a:pt x="55625" y="0"/>
                </a:lnTo>
                <a:lnTo>
                  <a:pt x="55626" y="26669"/>
                </a:lnTo>
                <a:lnTo>
                  <a:pt x="27432" y="82295"/>
                </a:lnTo>
                <a:lnTo>
                  <a:pt x="0" y="110489"/>
                </a:lnTo>
                <a:lnTo>
                  <a:pt x="249936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8" name="object 18"/>
          <p:cNvSpPr/>
          <p:nvPr/>
        </p:nvSpPr>
        <p:spPr>
          <a:xfrm>
            <a:off x="5109172" y="4973419"/>
            <a:ext cx="312634" cy="182195"/>
          </a:xfrm>
          <a:custGeom>
            <a:avLst/>
            <a:gdLst/>
            <a:ahLst/>
            <a:cxnLst/>
            <a:rect l="l" t="t" r="r" b="b"/>
            <a:pathLst>
              <a:path w="375920" h="219075">
                <a:moveTo>
                  <a:pt x="375665" y="193547"/>
                </a:moveTo>
                <a:lnTo>
                  <a:pt x="13715" y="0"/>
                </a:lnTo>
                <a:lnTo>
                  <a:pt x="0" y="25146"/>
                </a:lnTo>
                <a:lnTo>
                  <a:pt x="361949" y="218694"/>
                </a:lnTo>
                <a:lnTo>
                  <a:pt x="375665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19" name="object 19"/>
          <p:cNvSpPr/>
          <p:nvPr/>
        </p:nvSpPr>
        <p:spPr>
          <a:xfrm>
            <a:off x="4767602" y="4290908"/>
            <a:ext cx="208599" cy="161070"/>
          </a:xfrm>
          <a:custGeom>
            <a:avLst/>
            <a:gdLst/>
            <a:ahLst/>
            <a:cxnLst/>
            <a:rect l="l" t="t" r="r" b="b"/>
            <a:pathLst>
              <a:path w="250825" h="193675">
                <a:moveTo>
                  <a:pt x="250697" y="193547"/>
                </a:moveTo>
                <a:lnTo>
                  <a:pt x="55625" y="0"/>
                </a:lnTo>
                <a:lnTo>
                  <a:pt x="55626" y="26669"/>
                </a:lnTo>
                <a:lnTo>
                  <a:pt x="28194" y="82295"/>
                </a:lnTo>
                <a:lnTo>
                  <a:pt x="0" y="111251"/>
                </a:lnTo>
                <a:lnTo>
                  <a:pt x="250697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0" name="object 20"/>
          <p:cNvSpPr/>
          <p:nvPr/>
        </p:nvSpPr>
        <p:spPr>
          <a:xfrm>
            <a:off x="4530588" y="4188241"/>
            <a:ext cx="312634" cy="182195"/>
          </a:xfrm>
          <a:custGeom>
            <a:avLst/>
            <a:gdLst/>
            <a:ahLst/>
            <a:cxnLst/>
            <a:rect l="l" t="t" r="r" b="b"/>
            <a:pathLst>
              <a:path w="375920" h="219075">
                <a:moveTo>
                  <a:pt x="375665" y="193547"/>
                </a:moveTo>
                <a:lnTo>
                  <a:pt x="13715" y="0"/>
                </a:lnTo>
                <a:lnTo>
                  <a:pt x="0" y="25146"/>
                </a:lnTo>
                <a:lnTo>
                  <a:pt x="361949" y="218694"/>
                </a:lnTo>
                <a:lnTo>
                  <a:pt x="375665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1" name="object 21"/>
          <p:cNvSpPr/>
          <p:nvPr/>
        </p:nvSpPr>
        <p:spPr>
          <a:xfrm>
            <a:off x="4767602" y="4683179"/>
            <a:ext cx="208599" cy="162653"/>
          </a:xfrm>
          <a:custGeom>
            <a:avLst/>
            <a:gdLst/>
            <a:ahLst/>
            <a:cxnLst/>
            <a:rect l="l" t="t" r="r" b="b"/>
            <a:pathLst>
              <a:path w="250825" h="195579">
                <a:moveTo>
                  <a:pt x="250697" y="195072"/>
                </a:moveTo>
                <a:lnTo>
                  <a:pt x="55626" y="0"/>
                </a:lnTo>
                <a:lnTo>
                  <a:pt x="55626" y="28194"/>
                </a:lnTo>
                <a:lnTo>
                  <a:pt x="0" y="83820"/>
                </a:lnTo>
                <a:lnTo>
                  <a:pt x="250697" y="195072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2" name="object 22"/>
          <p:cNvSpPr/>
          <p:nvPr/>
        </p:nvSpPr>
        <p:spPr>
          <a:xfrm>
            <a:off x="4531225" y="4579879"/>
            <a:ext cx="311577" cy="160542"/>
          </a:xfrm>
          <a:custGeom>
            <a:avLst/>
            <a:gdLst/>
            <a:ahLst/>
            <a:cxnLst/>
            <a:rect l="l" t="t" r="r" b="b"/>
            <a:pathLst>
              <a:path w="374650" h="193039">
                <a:moveTo>
                  <a:pt x="374141" y="166877"/>
                </a:moveTo>
                <a:lnTo>
                  <a:pt x="12191" y="0"/>
                </a:lnTo>
                <a:lnTo>
                  <a:pt x="0" y="25908"/>
                </a:lnTo>
                <a:lnTo>
                  <a:pt x="361949" y="192785"/>
                </a:lnTo>
                <a:lnTo>
                  <a:pt x="374141" y="16687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3" name="object 23"/>
          <p:cNvSpPr/>
          <p:nvPr/>
        </p:nvSpPr>
        <p:spPr>
          <a:xfrm>
            <a:off x="4767602" y="5076718"/>
            <a:ext cx="208599" cy="161070"/>
          </a:xfrm>
          <a:custGeom>
            <a:avLst/>
            <a:gdLst/>
            <a:ahLst/>
            <a:cxnLst/>
            <a:rect l="l" t="t" r="r" b="b"/>
            <a:pathLst>
              <a:path w="250825" h="193675">
                <a:moveTo>
                  <a:pt x="250697" y="193547"/>
                </a:moveTo>
                <a:lnTo>
                  <a:pt x="55625" y="0"/>
                </a:lnTo>
                <a:lnTo>
                  <a:pt x="55626" y="26669"/>
                </a:lnTo>
                <a:lnTo>
                  <a:pt x="28194" y="82295"/>
                </a:lnTo>
                <a:lnTo>
                  <a:pt x="0" y="110489"/>
                </a:lnTo>
                <a:lnTo>
                  <a:pt x="250697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4" name="object 24"/>
          <p:cNvSpPr/>
          <p:nvPr/>
        </p:nvSpPr>
        <p:spPr>
          <a:xfrm>
            <a:off x="4530588" y="4973419"/>
            <a:ext cx="312634" cy="182195"/>
          </a:xfrm>
          <a:custGeom>
            <a:avLst/>
            <a:gdLst/>
            <a:ahLst/>
            <a:cxnLst/>
            <a:rect l="l" t="t" r="r" b="b"/>
            <a:pathLst>
              <a:path w="375920" h="219075">
                <a:moveTo>
                  <a:pt x="375665" y="193547"/>
                </a:moveTo>
                <a:lnTo>
                  <a:pt x="13715" y="0"/>
                </a:lnTo>
                <a:lnTo>
                  <a:pt x="0" y="25146"/>
                </a:lnTo>
                <a:lnTo>
                  <a:pt x="361949" y="218694"/>
                </a:lnTo>
                <a:lnTo>
                  <a:pt x="375665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73047" y="3648886"/>
          <a:ext cx="2362182" cy="181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242">
                <a:tc>
                  <a:txBody>
                    <a:bodyPr/>
                    <a:lstStyle/>
                    <a:p>
                      <a:pPr marL="119380" algn="ctr">
                        <a:lnSpc>
                          <a:spcPts val="1810"/>
                        </a:lnSpc>
                      </a:pPr>
                      <a:r>
                        <a:rPr sz="1300" spc="100" dirty="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2000" spc="150" baseline="-38194" dirty="0">
                          <a:latin typeface="Trebuchet MS"/>
                          <a:cs typeface="Trebuchet MS"/>
                        </a:rPr>
                        <a:t>1</a:t>
                      </a:r>
                      <a:endParaRPr sz="2000" baseline="-38194">
                        <a:latin typeface="Trebuchet MS"/>
                        <a:cs typeface="Trebuchet MS"/>
                      </a:endParaRPr>
                    </a:p>
                    <a:p>
                      <a:pPr marL="12001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390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Q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379095">
                        <a:lnSpc>
                          <a:spcPts val="1505"/>
                        </a:lnSpc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2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810"/>
                        </a:lnSpc>
                      </a:pPr>
                      <a:r>
                        <a:rPr sz="1300" spc="235" dirty="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300" spc="-2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60" baseline="-38194" dirty="0">
                          <a:latin typeface="Trebuchet MS"/>
                          <a:cs typeface="Trebuchet MS"/>
                        </a:rPr>
                        <a:t>3</a:t>
                      </a:r>
                      <a:endParaRPr sz="2000" baseline="-38194">
                        <a:latin typeface="Trebuchet MS"/>
                        <a:cs typeface="Trebuchet MS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810"/>
                        </a:lnSpc>
                      </a:pPr>
                      <a:r>
                        <a:rPr sz="1300" spc="100" dirty="0"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2000" spc="150" baseline="-38194" dirty="0">
                          <a:latin typeface="Trebuchet MS"/>
                          <a:cs typeface="Trebuchet MS"/>
                        </a:rPr>
                        <a:t>4</a:t>
                      </a:r>
                      <a:endParaRPr sz="2000" baseline="-38194">
                        <a:latin typeface="Trebuchet MS"/>
                        <a:cs typeface="Trebuchet MS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33">
                <a:tc>
                  <a:txBody>
                    <a:bodyPr/>
                    <a:lstStyle/>
                    <a:p>
                      <a:pPr marR="28956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82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82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82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1082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marR="28956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84496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84496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84496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84496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15">
                <a:tc>
                  <a:txBody>
                    <a:bodyPr/>
                    <a:lstStyle/>
                    <a:p>
                      <a:pPr marR="289560" algn="r">
                        <a:lnSpc>
                          <a:spcPts val="1870"/>
                        </a:lnSpc>
                        <a:spcBef>
                          <a:spcPts val="59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2316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7015" algn="r">
                        <a:lnSpc>
                          <a:spcPts val="1870"/>
                        </a:lnSpc>
                        <a:spcBef>
                          <a:spcPts val="59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2316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6230" algn="r">
                        <a:lnSpc>
                          <a:spcPts val="1870"/>
                        </a:lnSpc>
                        <a:spcBef>
                          <a:spcPts val="59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0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2316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870"/>
                        </a:lnSpc>
                        <a:spcBef>
                          <a:spcPts val="590"/>
                        </a:spcBef>
                      </a:pPr>
                      <a:r>
                        <a:rPr sz="1300" dirty="0">
                          <a:latin typeface="Trebuchet MS"/>
                          <a:cs typeface="Trebuchet MS"/>
                        </a:rPr>
                        <a:t>1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T="62316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088886" y="4257316"/>
            <a:ext cx="309254" cy="194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7" name="object 27"/>
          <p:cNvSpPr/>
          <p:nvPr/>
        </p:nvSpPr>
        <p:spPr>
          <a:xfrm>
            <a:off x="4090153" y="4649589"/>
            <a:ext cx="307987" cy="171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8" name="object 28"/>
          <p:cNvSpPr/>
          <p:nvPr/>
        </p:nvSpPr>
        <p:spPr>
          <a:xfrm>
            <a:off x="4090153" y="5065940"/>
            <a:ext cx="307987" cy="171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29" name="object 29"/>
          <p:cNvSpPr/>
          <p:nvPr/>
        </p:nvSpPr>
        <p:spPr>
          <a:xfrm>
            <a:off x="3763159" y="4383426"/>
            <a:ext cx="63371" cy="138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0" name="object 30"/>
          <p:cNvSpPr/>
          <p:nvPr/>
        </p:nvSpPr>
        <p:spPr>
          <a:xfrm>
            <a:off x="3763159" y="4775066"/>
            <a:ext cx="63371" cy="138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1" name="object 31"/>
          <p:cNvSpPr/>
          <p:nvPr/>
        </p:nvSpPr>
        <p:spPr>
          <a:xfrm>
            <a:off x="5936178" y="5088125"/>
            <a:ext cx="207541" cy="161070"/>
          </a:xfrm>
          <a:custGeom>
            <a:avLst/>
            <a:gdLst/>
            <a:ahLst/>
            <a:cxnLst/>
            <a:rect l="l" t="t" r="r" b="b"/>
            <a:pathLst>
              <a:path w="249554" h="193675">
                <a:moveTo>
                  <a:pt x="249174" y="193547"/>
                </a:moveTo>
                <a:lnTo>
                  <a:pt x="55625" y="0"/>
                </a:lnTo>
                <a:lnTo>
                  <a:pt x="55626" y="27431"/>
                </a:lnTo>
                <a:lnTo>
                  <a:pt x="26670" y="83057"/>
                </a:lnTo>
                <a:lnTo>
                  <a:pt x="0" y="111251"/>
                </a:lnTo>
                <a:lnTo>
                  <a:pt x="249174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2" name="object 32"/>
          <p:cNvSpPr/>
          <p:nvPr/>
        </p:nvSpPr>
        <p:spPr>
          <a:xfrm>
            <a:off x="5942515" y="4671139"/>
            <a:ext cx="207541" cy="161070"/>
          </a:xfrm>
          <a:custGeom>
            <a:avLst/>
            <a:gdLst/>
            <a:ahLst/>
            <a:cxnLst/>
            <a:rect l="l" t="t" r="r" b="b"/>
            <a:pathLst>
              <a:path w="249554" h="193675">
                <a:moveTo>
                  <a:pt x="249174" y="193547"/>
                </a:moveTo>
                <a:lnTo>
                  <a:pt x="55625" y="0"/>
                </a:lnTo>
                <a:lnTo>
                  <a:pt x="55626" y="26669"/>
                </a:lnTo>
                <a:lnTo>
                  <a:pt x="26670" y="82295"/>
                </a:lnTo>
                <a:lnTo>
                  <a:pt x="0" y="111251"/>
                </a:lnTo>
                <a:lnTo>
                  <a:pt x="249174" y="193547"/>
                </a:lnTo>
                <a:close/>
              </a:path>
            </a:pathLst>
          </a:custGeom>
          <a:solidFill>
            <a:srgbClr val="18778E"/>
          </a:solid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33" name="object 33"/>
          <p:cNvSpPr/>
          <p:nvPr/>
        </p:nvSpPr>
        <p:spPr>
          <a:xfrm>
            <a:off x="2714050" y="2055784"/>
            <a:ext cx="5318466" cy="12631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9987" y="521762"/>
            <a:ext cx="7206429" cy="381278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b="0" spc="75" dirty="0"/>
              <a:t>Parallel </a:t>
            </a:r>
            <a:r>
              <a:rPr b="0" spc="94" dirty="0"/>
              <a:t>Input </a:t>
            </a:r>
            <a:r>
              <a:rPr b="0" spc="101" dirty="0"/>
              <a:t>Serial </a:t>
            </a:r>
            <a:r>
              <a:rPr b="0" spc="149" dirty="0"/>
              <a:t>Output </a:t>
            </a:r>
            <a:r>
              <a:rPr b="0" spc="-17" dirty="0"/>
              <a:t>(PISO) </a:t>
            </a:r>
            <a:r>
              <a:rPr b="0" spc="91" dirty="0"/>
              <a:t>shift</a:t>
            </a:r>
            <a:r>
              <a:rPr b="0" spc="250" dirty="0"/>
              <a:t> </a:t>
            </a:r>
            <a:r>
              <a:rPr b="0" spc="87" dirty="0"/>
              <a:t>register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0228" y="1258777"/>
            <a:ext cx="4691097" cy="1866812"/>
          </a:xfrm>
          <a:prstGeom prst="rect">
            <a:avLst/>
          </a:prstGeom>
        </p:spPr>
        <p:txBody>
          <a:bodyPr vert="horz" wrap="square" lIns="0" tIns="73933" rIns="0" bIns="0" rtlCol="0">
            <a:spAutoFit/>
          </a:bodyPr>
          <a:lstStyle/>
          <a:p>
            <a:pPr marL="10563">
              <a:spcBef>
                <a:spcPts val="582"/>
              </a:spcBef>
            </a:pPr>
            <a:r>
              <a:rPr sz="1498" spc="-42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498" spc="324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996" spc="-137" dirty="0">
                <a:latin typeface="Trebuchet MS"/>
                <a:cs typeface="Trebuchet MS"/>
              </a:rPr>
              <a:t>Specifications:,</a:t>
            </a:r>
            <a:r>
              <a:rPr sz="1996" spc="-263" dirty="0">
                <a:latin typeface="Trebuchet MS"/>
                <a:cs typeface="Trebuchet MS"/>
              </a:rPr>
              <a:t> </a:t>
            </a:r>
            <a:r>
              <a:rPr sz="1996" spc="-208" dirty="0">
                <a:latin typeface="Trebuchet MS"/>
                <a:cs typeface="Trebuchet MS"/>
              </a:rPr>
              <a:t>e.g.</a:t>
            </a:r>
            <a:endParaRPr sz="1996">
              <a:latin typeface="Trebuchet MS"/>
              <a:cs typeface="Trebuchet MS"/>
            </a:endParaRPr>
          </a:p>
          <a:p>
            <a:pPr marL="10563">
              <a:spcBef>
                <a:spcPts val="499"/>
              </a:spcBef>
            </a:pPr>
            <a:r>
              <a:rPr sz="1498" spc="-42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498" spc="324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996" spc="263" dirty="0">
                <a:latin typeface="Trebuchet MS"/>
                <a:cs typeface="Trebuchet MS"/>
              </a:rPr>
              <a:t>– </a:t>
            </a:r>
            <a:r>
              <a:rPr sz="1996" spc="-50" dirty="0">
                <a:latin typeface="Trebuchet MS"/>
                <a:cs typeface="Trebuchet MS"/>
              </a:rPr>
              <a:t>6</a:t>
            </a:r>
            <a:r>
              <a:rPr sz="1996" spc="-366" dirty="0">
                <a:latin typeface="Trebuchet MS"/>
                <a:cs typeface="Trebuchet MS"/>
              </a:rPr>
              <a:t> </a:t>
            </a:r>
            <a:r>
              <a:rPr sz="1996" spc="-109" dirty="0">
                <a:latin typeface="Trebuchet MS"/>
                <a:cs typeface="Trebuchet MS"/>
              </a:rPr>
              <a:t>bits</a:t>
            </a:r>
            <a:endParaRPr sz="1996">
              <a:latin typeface="Trebuchet MS"/>
              <a:cs typeface="Trebuchet MS"/>
            </a:endParaRPr>
          </a:p>
          <a:p>
            <a:pPr marL="10563">
              <a:spcBef>
                <a:spcPts val="499"/>
              </a:spcBef>
            </a:pPr>
            <a:r>
              <a:rPr sz="1498" spc="-42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498" spc="324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996" spc="263" dirty="0">
                <a:latin typeface="Trebuchet MS"/>
                <a:cs typeface="Trebuchet MS"/>
              </a:rPr>
              <a:t>– </a:t>
            </a:r>
            <a:r>
              <a:rPr sz="1996" spc="-87" dirty="0">
                <a:latin typeface="Trebuchet MS"/>
                <a:cs typeface="Trebuchet MS"/>
              </a:rPr>
              <a:t>Rising </a:t>
            </a:r>
            <a:r>
              <a:rPr sz="1996" spc="-129" dirty="0">
                <a:latin typeface="Trebuchet MS"/>
                <a:cs typeface="Trebuchet MS"/>
              </a:rPr>
              <a:t>edge</a:t>
            </a:r>
            <a:r>
              <a:rPr sz="1996" spc="-345" dirty="0">
                <a:latin typeface="Trebuchet MS"/>
                <a:cs typeface="Trebuchet MS"/>
              </a:rPr>
              <a:t> </a:t>
            </a:r>
            <a:r>
              <a:rPr sz="1996" spc="-104" dirty="0">
                <a:latin typeface="Trebuchet MS"/>
                <a:cs typeface="Trebuchet MS"/>
              </a:rPr>
              <a:t>triggered</a:t>
            </a:r>
            <a:endParaRPr sz="1996">
              <a:latin typeface="Trebuchet MS"/>
              <a:cs typeface="Trebuchet MS"/>
            </a:endParaRPr>
          </a:p>
          <a:p>
            <a:pPr marL="10563">
              <a:spcBef>
                <a:spcPts val="524"/>
              </a:spcBef>
            </a:pPr>
            <a:r>
              <a:rPr sz="1498" spc="-42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498" spc="329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996" spc="263" dirty="0">
                <a:latin typeface="Trebuchet MS"/>
                <a:cs typeface="Trebuchet MS"/>
              </a:rPr>
              <a:t>– </a:t>
            </a:r>
            <a:r>
              <a:rPr sz="1996" spc="-91" dirty="0">
                <a:latin typeface="Trebuchet MS"/>
                <a:cs typeface="Trebuchet MS"/>
              </a:rPr>
              <a:t>Loaded </a:t>
            </a:r>
            <a:r>
              <a:rPr sz="1996" spc="-79" dirty="0">
                <a:latin typeface="Trebuchet MS"/>
                <a:cs typeface="Trebuchet MS"/>
              </a:rPr>
              <a:t>(synchronously) </a:t>
            </a:r>
            <a:r>
              <a:rPr sz="1996" spc="-94" dirty="0">
                <a:latin typeface="Trebuchet MS"/>
                <a:cs typeface="Trebuchet MS"/>
              </a:rPr>
              <a:t>when </a:t>
            </a:r>
            <a:r>
              <a:rPr sz="1996" spc="-109" dirty="0">
                <a:latin typeface="Trebuchet MS"/>
                <a:cs typeface="Trebuchet MS"/>
              </a:rPr>
              <a:t>load </a:t>
            </a:r>
            <a:r>
              <a:rPr sz="1996" spc="117" dirty="0">
                <a:latin typeface="Trebuchet MS"/>
                <a:cs typeface="Trebuchet MS"/>
              </a:rPr>
              <a:t>=</a:t>
            </a:r>
            <a:r>
              <a:rPr sz="1996" spc="-187" dirty="0">
                <a:latin typeface="Trebuchet MS"/>
                <a:cs typeface="Trebuchet MS"/>
              </a:rPr>
              <a:t> </a:t>
            </a:r>
            <a:r>
              <a:rPr sz="1996" spc="353" dirty="0">
                <a:latin typeface="Arial"/>
                <a:cs typeface="Arial"/>
              </a:rPr>
              <a:t>‘</a:t>
            </a:r>
            <a:r>
              <a:rPr sz="1996" spc="353" dirty="0">
                <a:latin typeface="Trebuchet MS"/>
                <a:cs typeface="Trebuchet MS"/>
              </a:rPr>
              <a:t>1</a:t>
            </a:r>
            <a:r>
              <a:rPr sz="1996" spc="353" dirty="0">
                <a:latin typeface="Arial"/>
                <a:cs typeface="Arial"/>
              </a:rPr>
              <a:t>’</a:t>
            </a:r>
            <a:endParaRPr sz="1996">
              <a:latin typeface="Arial"/>
              <a:cs typeface="Arial"/>
            </a:endParaRPr>
          </a:p>
          <a:p>
            <a:pPr marL="10563">
              <a:spcBef>
                <a:spcPts val="474"/>
              </a:spcBef>
            </a:pPr>
            <a:r>
              <a:rPr sz="1498" spc="-42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498" spc="324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996" spc="263" dirty="0">
                <a:latin typeface="Trebuchet MS"/>
                <a:cs typeface="Trebuchet MS"/>
              </a:rPr>
              <a:t>– </a:t>
            </a:r>
            <a:r>
              <a:rPr sz="1996" spc="-62" dirty="0">
                <a:latin typeface="Trebuchet MS"/>
                <a:cs typeface="Trebuchet MS"/>
              </a:rPr>
              <a:t>Data </a:t>
            </a:r>
            <a:r>
              <a:rPr sz="1996" spc="-104" dirty="0">
                <a:latin typeface="Trebuchet MS"/>
                <a:cs typeface="Trebuchet MS"/>
              </a:rPr>
              <a:t>shifted-out </a:t>
            </a:r>
            <a:r>
              <a:rPr sz="1996" spc="-33" dirty="0">
                <a:latin typeface="Trebuchet MS"/>
                <a:cs typeface="Trebuchet MS"/>
              </a:rPr>
              <a:t>LSB</a:t>
            </a:r>
            <a:r>
              <a:rPr sz="1996" spc="-303" dirty="0">
                <a:latin typeface="Trebuchet MS"/>
                <a:cs typeface="Trebuchet MS"/>
              </a:rPr>
              <a:t> </a:t>
            </a:r>
            <a:r>
              <a:rPr sz="1996" spc="-109" dirty="0">
                <a:latin typeface="Trebuchet MS"/>
                <a:cs typeface="Trebuchet MS"/>
              </a:rPr>
              <a:t>first</a:t>
            </a:r>
            <a:endParaRPr sz="1996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3889" y="1473389"/>
            <a:ext cx="1415304" cy="1246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" name="object 6"/>
          <p:cNvSpPr/>
          <p:nvPr/>
        </p:nvSpPr>
        <p:spPr>
          <a:xfrm>
            <a:off x="1901208" y="3537907"/>
            <a:ext cx="7161339" cy="1657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/>
          <p:nvPr/>
        </p:nvSpPr>
        <p:spPr>
          <a:xfrm>
            <a:off x="3482656" y="5497291"/>
            <a:ext cx="2493002" cy="411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15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3" y="772080"/>
            <a:ext cx="5850273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spc="28" dirty="0"/>
              <a:t>Shift </a:t>
            </a:r>
            <a:r>
              <a:rPr sz="2661" spc="3" dirty="0"/>
              <a:t>Register </a:t>
            </a:r>
            <a:r>
              <a:rPr sz="2661" spc="-3" dirty="0"/>
              <a:t>Timing</a:t>
            </a:r>
            <a:r>
              <a:rPr sz="2661" spc="-33" dirty="0"/>
              <a:t> </a:t>
            </a:r>
            <a:r>
              <a:rPr sz="2661" spc="-79" dirty="0"/>
              <a:t>Waveforms</a:t>
            </a:r>
            <a:endParaRPr sz="2661"/>
          </a:p>
        </p:txBody>
      </p:sp>
      <p:sp>
        <p:nvSpPr>
          <p:cNvPr id="5" name="object 5"/>
          <p:cNvSpPr/>
          <p:nvPr/>
        </p:nvSpPr>
        <p:spPr>
          <a:xfrm>
            <a:off x="2035857" y="1436636"/>
            <a:ext cx="6252886" cy="4066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16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3" y="771446"/>
            <a:ext cx="3916377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104" dirty="0"/>
              <a:t>Universal </a:t>
            </a:r>
            <a:r>
              <a:rPr sz="2661" b="0" spc="109" dirty="0"/>
              <a:t>Shift</a:t>
            </a:r>
            <a:r>
              <a:rPr sz="2661" b="0" spc="316" dirty="0"/>
              <a:t> </a:t>
            </a:r>
            <a:r>
              <a:rPr sz="2661" b="0" spc="87" dirty="0"/>
              <a:t>Register</a:t>
            </a:r>
            <a:endParaRPr sz="2661"/>
          </a:p>
        </p:txBody>
      </p:sp>
      <p:sp>
        <p:nvSpPr>
          <p:cNvPr id="5" name="object 5"/>
          <p:cNvSpPr txBox="1"/>
          <p:nvPr/>
        </p:nvSpPr>
        <p:spPr>
          <a:xfrm>
            <a:off x="1758917" y="1549638"/>
            <a:ext cx="6355135" cy="1585799"/>
          </a:xfrm>
          <a:prstGeom prst="rect">
            <a:avLst/>
          </a:prstGeom>
        </p:spPr>
        <p:txBody>
          <a:bodyPr vert="horz" wrap="square" lIns="0" tIns="72878" rIns="0" bIns="0" rtlCol="0">
            <a:spAutoFit/>
          </a:bodyPr>
          <a:lstStyle/>
          <a:p>
            <a:pPr marL="248218" marR="540796" indent="-237655">
              <a:lnSpc>
                <a:spcPts val="2711"/>
              </a:lnSpc>
              <a:spcBef>
                <a:spcPts val="574"/>
              </a:spcBef>
              <a:buChar char="•"/>
              <a:tabLst>
                <a:tab pos="248745" algn="l"/>
              </a:tabLst>
            </a:pPr>
            <a:r>
              <a:rPr sz="2661" spc="-101" dirty="0">
                <a:latin typeface="Trebuchet MS"/>
                <a:cs typeface="Trebuchet MS"/>
              </a:rPr>
              <a:t>Combinate </a:t>
            </a:r>
            <a:r>
              <a:rPr sz="2661" spc="-149" dirty="0">
                <a:latin typeface="Trebuchet MS"/>
                <a:cs typeface="Trebuchet MS"/>
              </a:rPr>
              <a:t>combinational </a:t>
            </a:r>
            <a:r>
              <a:rPr sz="2661" spc="-174" dirty="0">
                <a:latin typeface="Trebuchet MS"/>
                <a:cs typeface="Trebuchet MS"/>
              </a:rPr>
              <a:t>and </a:t>
            </a:r>
            <a:r>
              <a:rPr sz="2661" spc="-162" dirty="0">
                <a:latin typeface="Trebuchet MS"/>
                <a:cs typeface="Trebuchet MS"/>
              </a:rPr>
              <a:t>sequential  </a:t>
            </a:r>
            <a:r>
              <a:rPr sz="2661" spc="-134" dirty="0">
                <a:latin typeface="Trebuchet MS"/>
                <a:cs typeface="Trebuchet MS"/>
              </a:rPr>
              <a:t>circuits </a:t>
            </a:r>
            <a:r>
              <a:rPr sz="2661" spc="-101" dirty="0">
                <a:latin typeface="Trebuchet MS"/>
                <a:cs typeface="Trebuchet MS"/>
              </a:rPr>
              <a:t>for </a:t>
            </a:r>
            <a:r>
              <a:rPr sz="2661" spc="-87" dirty="0">
                <a:latin typeface="Trebuchet MS"/>
                <a:cs typeface="Trebuchet MS"/>
              </a:rPr>
              <a:t>more</a:t>
            </a:r>
            <a:r>
              <a:rPr sz="2661" spc="28" dirty="0">
                <a:latin typeface="Trebuchet MS"/>
                <a:cs typeface="Trebuchet MS"/>
              </a:rPr>
              <a:t> </a:t>
            </a:r>
            <a:r>
              <a:rPr sz="2661" spc="-137" dirty="0">
                <a:latin typeface="Trebuchet MS"/>
                <a:cs typeface="Trebuchet MS"/>
              </a:rPr>
              <a:t>functions</a:t>
            </a:r>
            <a:endParaRPr sz="2661">
              <a:latin typeface="Trebuchet MS"/>
              <a:cs typeface="Trebuchet MS"/>
            </a:endParaRPr>
          </a:p>
          <a:p>
            <a:pPr marL="628465" lvl="1" indent="-237655">
              <a:spcBef>
                <a:spcPts val="423"/>
              </a:spcBef>
              <a:buChar char="•"/>
              <a:tabLst>
                <a:tab pos="628465" algn="l"/>
              </a:tabLst>
            </a:pPr>
            <a:r>
              <a:rPr sz="2330" spc="-71" dirty="0">
                <a:latin typeface="Trebuchet MS"/>
                <a:cs typeface="Trebuchet MS"/>
              </a:rPr>
              <a:t>Support </a:t>
            </a:r>
            <a:r>
              <a:rPr sz="2330" spc="-149" dirty="0">
                <a:latin typeface="Trebuchet MS"/>
                <a:cs typeface="Trebuchet MS"/>
              </a:rPr>
              <a:t>shift </a:t>
            </a:r>
            <a:r>
              <a:rPr sz="2330" spc="-134" dirty="0">
                <a:latin typeface="Trebuchet MS"/>
                <a:cs typeface="Trebuchet MS"/>
              </a:rPr>
              <a:t>in </a:t>
            </a:r>
            <a:r>
              <a:rPr sz="2330" spc="-91" dirty="0">
                <a:latin typeface="Trebuchet MS"/>
                <a:cs typeface="Trebuchet MS"/>
              </a:rPr>
              <a:t>both</a:t>
            </a:r>
            <a:r>
              <a:rPr sz="2330" spc="109" dirty="0">
                <a:latin typeface="Trebuchet MS"/>
                <a:cs typeface="Trebuchet MS"/>
              </a:rPr>
              <a:t> </a:t>
            </a:r>
            <a:r>
              <a:rPr sz="2330" spc="-109" dirty="0">
                <a:latin typeface="Trebuchet MS"/>
                <a:cs typeface="Trebuchet MS"/>
              </a:rPr>
              <a:t>direction</a:t>
            </a:r>
            <a:endParaRPr sz="2330">
              <a:latin typeface="Trebuchet MS"/>
              <a:cs typeface="Trebuchet MS"/>
            </a:endParaRPr>
          </a:p>
          <a:p>
            <a:pPr marL="628465" lvl="1" indent="-237655">
              <a:spcBef>
                <a:spcPts val="420"/>
              </a:spcBef>
              <a:buChar char="•"/>
              <a:tabLst>
                <a:tab pos="628465" algn="l"/>
              </a:tabLst>
            </a:pPr>
            <a:r>
              <a:rPr sz="2330" spc="-71" dirty="0">
                <a:latin typeface="Trebuchet MS"/>
                <a:cs typeface="Trebuchet MS"/>
              </a:rPr>
              <a:t>Support </a:t>
            </a:r>
            <a:r>
              <a:rPr sz="2330" spc="-91" dirty="0">
                <a:latin typeface="Trebuchet MS"/>
                <a:cs typeface="Trebuchet MS"/>
              </a:rPr>
              <a:t>both </a:t>
            </a:r>
            <a:r>
              <a:rPr sz="2330" spc="-134" dirty="0">
                <a:latin typeface="Trebuchet MS"/>
                <a:cs typeface="Trebuchet MS"/>
              </a:rPr>
              <a:t>shifts </a:t>
            </a:r>
            <a:r>
              <a:rPr sz="2330" spc="-149" dirty="0">
                <a:latin typeface="Trebuchet MS"/>
                <a:cs typeface="Trebuchet MS"/>
              </a:rPr>
              <a:t>and </a:t>
            </a:r>
            <a:r>
              <a:rPr sz="2330" spc="-141" dirty="0">
                <a:latin typeface="Trebuchet MS"/>
                <a:cs typeface="Trebuchet MS"/>
              </a:rPr>
              <a:t>parallel-load</a:t>
            </a:r>
            <a:r>
              <a:rPr sz="2330" spc="149" dirty="0">
                <a:latin typeface="Trebuchet MS"/>
                <a:cs typeface="Trebuchet MS"/>
              </a:rPr>
              <a:t> </a:t>
            </a:r>
            <a:r>
              <a:rPr sz="2330" spc="-157" dirty="0">
                <a:latin typeface="Trebuchet MS"/>
                <a:cs typeface="Trebuchet MS"/>
              </a:rPr>
              <a:t>capabilities</a:t>
            </a:r>
            <a:endParaRPr sz="233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17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4" y="375372"/>
            <a:ext cx="5302635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104" dirty="0"/>
              <a:t>Universal </a:t>
            </a:r>
            <a:r>
              <a:rPr sz="2661" b="0" spc="109" dirty="0"/>
              <a:t>Shift </a:t>
            </a:r>
            <a:r>
              <a:rPr sz="2661" b="0" spc="87" dirty="0"/>
              <a:t>Register</a:t>
            </a:r>
            <a:r>
              <a:rPr sz="2661" b="0" spc="448" dirty="0"/>
              <a:t> </a:t>
            </a:r>
            <a:r>
              <a:rPr sz="2661" b="0" spc="33" dirty="0"/>
              <a:t>(Cont’d)</a:t>
            </a:r>
            <a:endParaRPr sz="2661"/>
          </a:p>
        </p:txBody>
      </p:sp>
      <p:sp>
        <p:nvSpPr>
          <p:cNvPr id="5" name="object 5"/>
          <p:cNvSpPr/>
          <p:nvPr/>
        </p:nvSpPr>
        <p:spPr>
          <a:xfrm>
            <a:off x="1990224" y="2922587"/>
            <a:ext cx="7048211" cy="4882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 dirty="0"/>
          </a:p>
        </p:txBody>
      </p:sp>
      <p:sp>
        <p:nvSpPr>
          <p:cNvPr id="6" name="object 6"/>
          <p:cNvSpPr txBox="1"/>
          <p:nvPr/>
        </p:nvSpPr>
        <p:spPr>
          <a:xfrm>
            <a:off x="1384300" y="1936398"/>
            <a:ext cx="2667000" cy="1311349"/>
          </a:xfrm>
          <a:prstGeom prst="rect">
            <a:avLst/>
          </a:prstGeom>
        </p:spPr>
        <p:txBody>
          <a:bodyPr vert="horz" wrap="square" lIns="0" tIns="59147" rIns="0" bIns="0" rtlCol="0">
            <a:spAutoFit/>
          </a:bodyPr>
          <a:lstStyle/>
          <a:p>
            <a:pPr marL="10563">
              <a:spcBef>
                <a:spcPts val="466"/>
              </a:spcBef>
            </a:pPr>
            <a:r>
              <a:rPr sz="1400" dirty="0">
                <a:latin typeface="Arial"/>
                <a:cs typeface="Arial"/>
              </a:rPr>
              <a:t>S</a:t>
            </a:r>
            <a:r>
              <a:rPr sz="1400" baseline="-21164" dirty="0">
                <a:latin typeface="Arial"/>
                <a:cs typeface="Arial"/>
              </a:rPr>
              <a:t>1</a:t>
            </a:r>
            <a:r>
              <a:rPr sz="1400" spc="-6" baseline="-2116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baseline="-21164" dirty="0">
                <a:latin typeface="Arial"/>
                <a:cs typeface="Arial"/>
              </a:rPr>
              <a:t>0</a:t>
            </a:r>
          </a:p>
          <a:p>
            <a:pPr marL="10563">
              <a:spcBef>
                <a:spcPts val="423"/>
              </a:spcBef>
            </a:pPr>
            <a:r>
              <a:rPr sz="1600" dirty="0">
                <a:latin typeface="Arial"/>
                <a:cs typeface="Arial"/>
              </a:rPr>
              <a:t>0 0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Keep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Data</a:t>
            </a:r>
            <a:endParaRPr sz="1600" dirty="0">
              <a:latin typeface="Arial"/>
              <a:cs typeface="Arial"/>
            </a:endParaRPr>
          </a:p>
          <a:p>
            <a:pPr marL="221283" indent="-210720">
              <a:buAutoNum type="arabicPlain"/>
              <a:tabLst>
                <a:tab pos="221811" algn="l"/>
              </a:tabLst>
            </a:pPr>
            <a:r>
              <a:rPr sz="1600" dirty="0">
                <a:latin typeface="Arial"/>
                <a:cs typeface="Arial"/>
              </a:rPr>
              <a:t>1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Shift Right</a:t>
            </a:r>
          </a:p>
          <a:p>
            <a:pPr marL="221283" indent="-210720">
              <a:buAutoNum type="arabicPlain"/>
              <a:tabLst>
                <a:tab pos="221811" algn="l"/>
              </a:tabLst>
            </a:pPr>
            <a:r>
              <a:rPr sz="1600" dirty="0">
                <a:latin typeface="Arial"/>
                <a:cs typeface="Arial"/>
              </a:rPr>
              <a:t>0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" dirty="0">
                <a:latin typeface="Arial"/>
                <a:cs typeface="Arial"/>
              </a:rPr>
              <a:t>Shift</a:t>
            </a:r>
            <a:r>
              <a:rPr sz="1600" spc="8" dirty="0">
                <a:latin typeface="Arial"/>
                <a:cs typeface="Arial"/>
              </a:rPr>
              <a:t> </a:t>
            </a:r>
            <a:r>
              <a:rPr sz="1600" spc="-3" dirty="0">
                <a:latin typeface="Arial"/>
                <a:cs typeface="Arial"/>
              </a:rPr>
              <a:t>Left</a:t>
            </a:r>
            <a:endParaRPr sz="1600" dirty="0">
              <a:latin typeface="Arial"/>
              <a:cs typeface="Arial"/>
            </a:endParaRPr>
          </a:p>
          <a:p>
            <a:pPr marL="10563"/>
            <a:r>
              <a:rPr sz="1600" dirty="0">
                <a:latin typeface="Arial"/>
                <a:cs typeface="Arial"/>
              </a:rPr>
              <a:t>1 1 </a:t>
            </a:r>
            <a:r>
              <a:rPr sz="1600" dirty="0">
                <a:latin typeface="Wingdings"/>
                <a:cs typeface="Wingdings"/>
              </a:rPr>
              <a:t>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Parallel</a:t>
            </a:r>
            <a:r>
              <a:rPr sz="1600" spc="-6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19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3" y="771446"/>
            <a:ext cx="5673888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91" dirty="0"/>
              <a:t>Application </a:t>
            </a:r>
            <a:r>
              <a:rPr sz="2661" b="0" spc="87" dirty="0"/>
              <a:t>example–data</a:t>
            </a:r>
            <a:r>
              <a:rPr sz="2661" b="0" spc="358" dirty="0"/>
              <a:t> </a:t>
            </a:r>
            <a:r>
              <a:rPr sz="2661" b="0" spc="117" dirty="0"/>
              <a:t>transfer</a:t>
            </a:r>
            <a:endParaRPr sz="2661"/>
          </a:p>
        </p:txBody>
      </p:sp>
      <p:sp>
        <p:nvSpPr>
          <p:cNvPr id="5" name="object 5"/>
          <p:cNvSpPr txBox="1"/>
          <p:nvPr/>
        </p:nvSpPr>
        <p:spPr>
          <a:xfrm>
            <a:off x="1990223" y="1260332"/>
            <a:ext cx="6574296" cy="2324849"/>
          </a:xfrm>
          <a:prstGeom prst="rect">
            <a:avLst/>
          </a:prstGeom>
        </p:spPr>
        <p:txBody>
          <a:bodyPr vert="horz" wrap="square" lIns="0" tIns="71292" rIns="0" bIns="0" rtlCol="0">
            <a:spAutoFit/>
          </a:bodyPr>
          <a:lstStyle/>
          <a:p>
            <a:pPr marL="10563">
              <a:spcBef>
                <a:spcPts val="561"/>
              </a:spcBef>
            </a:pPr>
            <a:r>
              <a:rPr sz="1622" spc="-466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22" spc="241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162" spc="-146" dirty="0">
                <a:latin typeface="Trebuchet MS"/>
                <a:cs typeface="Trebuchet MS"/>
              </a:rPr>
              <a:t>Parallel </a:t>
            </a:r>
            <a:r>
              <a:rPr sz="2162" spc="-170" dirty="0">
                <a:latin typeface="Trebuchet MS"/>
                <a:cs typeface="Trebuchet MS"/>
              </a:rPr>
              <a:t>data</a:t>
            </a:r>
            <a:r>
              <a:rPr sz="2162" spc="62" dirty="0">
                <a:latin typeface="Trebuchet MS"/>
                <a:cs typeface="Trebuchet MS"/>
              </a:rPr>
              <a:t> </a:t>
            </a:r>
            <a:r>
              <a:rPr sz="2162" spc="-112" dirty="0">
                <a:latin typeface="Trebuchet MS"/>
                <a:cs typeface="Trebuchet MS"/>
              </a:rPr>
              <a:t>transfer</a:t>
            </a:r>
            <a:endParaRPr sz="2162">
              <a:latin typeface="Trebuchet MS"/>
              <a:cs typeface="Trebuchet MS"/>
            </a:endParaRPr>
          </a:p>
          <a:p>
            <a:pPr marL="465804" marR="419328" indent="-227092">
              <a:spcBef>
                <a:spcPts val="423"/>
              </a:spcBef>
            </a:pPr>
            <a:r>
              <a:rPr sz="1455" spc="-432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455" spc="366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1913" spc="-91" dirty="0">
                <a:solidFill>
                  <a:srgbClr val="454552"/>
                </a:solidFill>
                <a:latin typeface="Trebuchet MS"/>
                <a:cs typeface="Trebuchet MS"/>
              </a:rPr>
              <a:t>Multiple </a:t>
            </a:r>
            <a:r>
              <a:rPr sz="1913" spc="-94" dirty="0">
                <a:solidFill>
                  <a:srgbClr val="454552"/>
                </a:solidFill>
                <a:latin typeface="Trebuchet MS"/>
                <a:cs typeface="Trebuchet MS"/>
              </a:rPr>
              <a:t>number </a:t>
            </a:r>
            <a:r>
              <a:rPr sz="1913" spc="-104" dirty="0">
                <a:solidFill>
                  <a:srgbClr val="454552"/>
                </a:solidFill>
                <a:latin typeface="Trebuchet MS"/>
                <a:cs typeface="Trebuchet MS"/>
              </a:rPr>
              <a:t>of bits </a:t>
            </a:r>
            <a:r>
              <a:rPr sz="1913" spc="-117" dirty="0">
                <a:solidFill>
                  <a:srgbClr val="454552"/>
                </a:solidFill>
                <a:latin typeface="Trebuchet MS"/>
                <a:cs typeface="Trebuchet MS"/>
              </a:rPr>
              <a:t>are </a:t>
            </a:r>
            <a:r>
              <a:rPr sz="1913" spc="-101" dirty="0">
                <a:solidFill>
                  <a:srgbClr val="454552"/>
                </a:solidFill>
                <a:latin typeface="Trebuchet MS"/>
                <a:cs typeface="Trebuchet MS"/>
              </a:rPr>
              <a:t>transferred </a:t>
            </a:r>
            <a:r>
              <a:rPr sz="1913" spc="-91" dirty="0">
                <a:solidFill>
                  <a:srgbClr val="454552"/>
                </a:solidFill>
                <a:latin typeface="Trebuchet MS"/>
                <a:cs typeface="Trebuchet MS"/>
              </a:rPr>
              <a:t>from </a:t>
            </a:r>
            <a:r>
              <a:rPr sz="1913" spc="-67" dirty="0">
                <a:solidFill>
                  <a:srgbClr val="454552"/>
                </a:solidFill>
                <a:latin typeface="Trebuchet MS"/>
                <a:cs typeface="Trebuchet MS"/>
              </a:rPr>
              <a:t>one </a:t>
            </a:r>
            <a:r>
              <a:rPr sz="1913" spc="-141" dirty="0">
                <a:solidFill>
                  <a:srgbClr val="454552"/>
                </a:solidFill>
                <a:latin typeface="Trebuchet MS"/>
                <a:cs typeface="Trebuchet MS"/>
              </a:rPr>
              <a:t>place </a:t>
            </a:r>
            <a:r>
              <a:rPr sz="1913" spc="-54" dirty="0">
                <a:solidFill>
                  <a:srgbClr val="454552"/>
                </a:solidFill>
                <a:latin typeface="Trebuchet MS"/>
                <a:cs typeface="Trebuchet MS"/>
              </a:rPr>
              <a:t>to  </a:t>
            </a:r>
            <a:r>
              <a:rPr sz="1913" spc="-83" dirty="0">
                <a:solidFill>
                  <a:srgbClr val="454552"/>
                </a:solidFill>
                <a:latin typeface="Trebuchet MS"/>
                <a:cs typeface="Trebuchet MS"/>
              </a:rPr>
              <a:t>another </a:t>
            </a:r>
            <a:r>
              <a:rPr sz="1913" spc="-183" dirty="0">
                <a:solidFill>
                  <a:srgbClr val="454552"/>
                </a:solidFill>
                <a:latin typeface="Trebuchet MS"/>
                <a:cs typeface="Trebuchet MS"/>
              </a:rPr>
              <a:t>(e.g. </a:t>
            </a:r>
            <a:r>
              <a:rPr sz="1913" spc="-91" dirty="0">
                <a:solidFill>
                  <a:srgbClr val="454552"/>
                </a:solidFill>
                <a:latin typeface="Trebuchet MS"/>
                <a:cs typeface="Trebuchet MS"/>
              </a:rPr>
              <a:t>from </a:t>
            </a:r>
            <a:r>
              <a:rPr sz="1913" spc="-67" dirty="0">
                <a:solidFill>
                  <a:srgbClr val="454552"/>
                </a:solidFill>
                <a:latin typeface="Trebuchet MS"/>
                <a:cs typeface="Trebuchet MS"/>
              </a:rPr>
              <a:t>one </a:t>
            </a:r>
            <a:r>
              <a:rPr sz="1913" spc="-46" dirty="0">
                <a:solidFill>
                  <a:srgbClr val="454552"/>
                </a:solidFill>
                <a:latin typeface="Trebuchet MS"/>
                <a:cs typeface="Trebuchet MS"/>
              </a:rPr>
              <a:t>processor </a:t>
            </a:r>
            <a:r>
              <a:rPr sz="1913" spc="-50" dirty="0">
                <a:solidFill>
                  <a:srgbClr val="454552"/>
                </a:solidFill>
                <a:latin typeface="Trebuchet MS"/>
                <a:cs typeface="Trebuchet MS"/>
              </a:rPr>
              <a:t>to </a:t>
            </a:r>
            <a:r>
              <a:rPr sz="1913" spc="-117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13" spc="-62" dirty="0">
                <a:solidFill>
                  <a:srgbClr val="454552"/>
                </a:solidFill>
                <a:latin typeface="Trebuchet MS"/>
                <a:cs typeface="Trebuchet MS"/>
              </a:rPr>
              <a:t>other</a:t>
            </a:r>
            <a:r>
              <a:rPr sz="1913" spc="141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13" spc="-50" dirty="0">
                <a:solidFill>
                  <a:srgbClr val="454552"/>
                </a:solidFill>
                <a:latin typeface="Trebuchet MS"/>
                <a:cs typeface="Trebuchet MS"/>
              </a:rPr>
              <a:t>processor)</a:t>
            </a:r>
            <a:endParaRPr sz="1913">
              <a:latin typeface="Trebuchet MS"/>
              <a:cs typeface="Trebuchet MS"/>
            </a:endParaRPr>
          </a:p>
          <a:p>
            <a:pPr marL="239240">
              <a:spcBef>
                <a:spcPts val="417"/>
              </a:spcBef>
            </a:pPr>
            <a:r>
              <a:rPr sz="1455" spc="-432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455" spc="366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1913" spc="-20" dirty="0">
                <a:solidFill>
                  <a:srgbClr val="454552"/>
                </a:solidFill>
                <a:latin typeface="Trebuchet MS"/>
                <a:cs typeface="Trebuchet MS"/>
              </a:rPr>
              <a:t>Use </a:t>
            </a:r>
            <a:r>
              <a:rPr sz="1913" spc="-137" dirty="0">
                <a:solidFill>
                  <a:srgbClr val="454552"/>
                </a:solidFill>
                <a:latin typeface="Trebuchet MS"/>
                <a:cs typeface="Trebuchet MS"/>
              </a:rPr>
              <a:t>parallel </a:t>
            </a:r>
            <a:r>
              <a:rPr sz="1913" spc="-87" dirty="0">
                <a:solidFill>
                  <a:srgbClr val="454552"/>
                </a:solidFill>
                <a:latin typeface="Trebuchet MS"/>
                <a:cs typeface="Trebuchet MS"/>
              </a:rPr>
              <a:t>registers </a:t>
            </a:r>
            <a:r>
              <a:rPr sz="1913" spc="-112" dirty="0">
                <a:solidFill>
                  <a:srgbClr val="454552"/>
                </a:solidFill>
                <a:latin typeface="Trebuchet MS"/>
                <a:cs typeface="Trebuchet MS"/>
              </a:rPr>
              <a:t>in </a:t>
            </a:r>
            <a:r>
              <a:rPr sz="1913" spc="-117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13" spc="-67" dirty="0">
                <a:solidFill>
                  <a:srgbClr val="454552"/>
                </a:solidFill>
                <a:latin typeface="Trebuchet MS"/>
                <a:cs typeface="Trebuchet MS"/>
              </a:rPr>
              <a:t>source </a:t>
            </a:r>
            <a:r>
              <a:rPr sz="1913" spc="-126" dirty="0">
                <a:solidFill>
                  <a:srgbClr val="454552"/>
                </a:solidFill>
                <a:latin typeface="Trebuchet MS"/>
                <a:cs typeface="Trebuchet MS"/>
              </a:rPr>
              <a:t>and</a:t>
            </a:r>
            <a:r>
              <a:rPr sz="1913" spc="241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13" spc="-104" dirty="0">
                <a:solidFill>
                  <a:srgbClr val="454552"/>
                </a:solidFill>
                <a:latin typeface="Trebuchet MS"/>
                <a:cs typeface="Trebuchet MS"/>
              </a:rPr>
              <a:t>destination</a:t>
            </a:r>
            <a:endParaRPr sz="1913">
              <a:latin typeface="Trebuchet MS"/>
              <a:cs typeface="Trebuchet MS"/>
            </a:endParaRPr>
          </a:p>
          <a:p>
            <a:pPr marL="465804" marR="4225" indent="-227092">
              <a:spcBef>
                <a:spcPts val="420"/>
              </a:spcBef>
            </a:pPr>
            <a:r>
              <a:rPr sz="1455" spc="-432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455" spc="370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1913" spc="-83" dirty="0">
                <a:solidFill>
                  <a:srgbClr val="454552"/>
                </a:solidFill>
                <a:latin typeface="Trebuchet MS"/>
                <a:cs typeface="Trebuchet MS"/>
              </a:rPr>
              <a:t>Requires </a:t>
            </a:r>
            <a:r>
              <a:rPr sz="1913" spc="-191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1913" spc="-83" dirty="0">
                <a:solidFill>
                  <a:srgbClr val="454552"/>
                </a:solidFill>
                <a:latin typeface="Trebuchet MS"/>
                <a:cs typeface="Trebuchet MS"/>
              </a:rPr>
              <a:t>lot </a:t>
            </a:r>
            <a:r>
              <a:rPr sz="1913" spc="-104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1913" spc="-112" dirty="0">
                <a:solidFill>
                  <a:srgbClr val="454552"/>
                </a:solidFill>
                <a:latin typeface="Trebuchet MS"/>
                <a:cs typeface="Trebuchet MS"/>
              </a:rPr>
              <a:t>lines </a:t>
            </a:r>
            <a:r>
              <a:rPr sz="1913" spc="-121" dirty="0">
                <a:solidFill>
                  <a:srgbClr val="454552"/>
                </a:solidFill>
                <a:latin typeface="Trebuchet MS"/>
                <a:cs typeface="Trebuchet MS"/>
              </a:rPr>
              <a:t>between </a:t>
            </a:r>
            <a:r>
              <a:rPr sz="1913" spc="-117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13" spc="-62" dirty="0">
                <a:solidFill>
                  <a:srgbClr val="454552"/>
                </a:solidFill>
                <a:latin typeface="Trebuchet MS"/>
                <a:cs typeface="Trebuchet MS"/>
              </a:rPr>
              <a:t>sources </a:t>
            </a:r>
            <a:r>
              <a:rPr sz="1913" spc="-126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13" spc="-117" dirty="0">
                <a:solidFill>
                  <a:srgbClr val="454552"/>
                </a:solidFill>
                <a:latin typeface="Trebuchet MS"/>
                <a:cs typeface="Trebuchet MS"/>
              </a:rPr>
              <a:t>destination,  </a:t>
            </a:r>
            <a:r>
              <a:rPr sz="1913" spc="-137" dirty="0">
                <a:solidFill>
                  <a:srgbClr val="454552"/>
                </a:solidFill>
                <a:latin typeface="Trebuchet MS"/>
                <a:cs typeface="Trebuchet MS"/>
              </a:rPr>
              <a:t>that </a:t>
            </a:r>
            <a:r>
              <a:rPr sz="1913" spc="-166" dirty="0">
                <a:solidFill>
                  <a:srgbClr val="454552"/>
                </a:solidFill>
                <a:latin typeface="Trebuchet MS"/>
                <a:cs typeface="Trebuchet MS"/>
              </a:rPr>
              <a:t>may </a:t>
            </a:r>
            <a:r>
              <a:rPr sz="1913" spc="-126" dirty="0">
                <a:solidFill>
                  <a:srgbClr val="454552"/>
                </a:solidFill>
                <a:latin typeface="Trebuchet MS"/>
                <a:cs typeface="Trebuchet MS"/>
              </a:rPr>
              <a:t>be </a:t>
            </a:r>
            <a:r>
              <a:rPr sz="1913" spc="-104" dirty="0">
                <a:solidFill>
                  <a:srgbClr val="454552"/>
                </a:solidFill>
                <a:latin typeface="Trebuchet MS"/>
                <a:cs typeface="Trebuchet MS"/>
              </a:rPr>
              <a:t>expensive </a:t>
            </a:r>
            <a:r>
              <a:rPr sz="1913" spc="-129" dirty="0">
                <a:solidFill>
                  <a:srgbClr val="454552"/>
                </a:solidFill>
                <a:latin typeface="Trebuchet MS"/>
                <a:cs typeface="Trebuchet MS"/>
              </a:rPr>
              <a:t>especially </a:t>
            </a:r>
            <a:r>
              <a:rPr sz="1913" spc="-183" dirty="0">
                <a:solidFill>
                  <a:srgbClr val="454552"/>
                </a:solidFill>
                <a:latin typeface="Trebuchet MS"/>
                <a:cs typeface="Trebuchet MS"/>
              </a:rPr>
              <a:t>if </a:t>
            </a:r>
            <a:r>
              <a:rPr sz="1913" spc="-117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z="1913" spc="-112" dirty="0">
                <a:solidFill>
                  <a:srgbClr val="454552"/>
                </a:solidFill>
                <a:latin typeface="Trebuchet MS"/>
                <a:cs typeface="Trebuchet MS"/>
              </a:rPr>
              <a:t>distance </a:t>
            </a:r>
            <a:r>
              <a:rPr sz="1913" spc="-87" dirty="0">
                <a:solidFill>
                  <a:srgbClr val="454552"/>
                </a:solidFill>
                <a:latin typeface="Trebuchet MS"/>
                <a:cs typeface="Trebuchet MS"/>
              </a:rPr>
              <a:t>is </a:t>
            </a:r>
            <a:r>
              <a:rPr sz="1913" spc="-91" dirty="0">
                <a:solidFill>
                  <a:srgbClr val="454552"/>
                </a:solidFill>
                <a:latin typeface="Trebuchet MS"/>
                <a:cs typeface="Trebuchet MS"/>
              </a:rPr>
              <a:t>long </a:t>
            </a:r>
            <a:r>
              <a:rPr sz="1913" spc="-126" dirty="0">
                <a:solidFill>
                  <a:srgbClr val="454552"/>
                </a:solidFill>
                <a:latin typeface="Trebuchet MS"/>
                <a:cs typeface="Trebuchet MS"/>
              </a:rPr>
              <a:t>and </a:t>
            </a:r>
            <a:r>
              <a:rPr sz="1913" spc="-121" dirty="0">
                <a:solidFill>
                  <a:srgbClr val="454552"/>
                </a:solidFill>
                <a:latin typeface="Trebuchet MS"/>
                <a:cs typeface="Trebuchet MS"/>
              </a:rPr>
              <a:t>the  </a:t>
            </a:r>
            <a:r>
              <a:rPr sz="1913" spc="-101" dirty="0">
                <a:solidFill>
                  <a:srgbClr val="454552"/>
                </a:solidFill>
                <a:latin typeface="Trebuchet MS"/>
                <a:cs typeface="Trebuchet MS"/>
              </a:rPr>
              <a:t>speed </a:t>
            </a:r>
            <a:r>
              <a:rPr sz="1913" spc="-104" dirty="0">
                <a:solidFill>
                  <a:srgbClr val="454552"/>
                </a:solidFill>
                <a:latin typeface="Trebuchet MS"/>
                <a:cs typeface="Trebuchet MS"/>
              </a:rPr>
              <a:t>of transfer </a:t>
            </a:r>
            <a:r>
              <a:rPr sz="1913" spc="-87" dirty="0">
                <a:solidFill>
                  <a:srgbClr val="454552"/>
                </a:solidFill>
                <a:latin typeface="Trebuchet MS"/>
                <a:cs typeface="Trebuchet MS"/>
              </a:rPr>
              <a:t>is</a:t>
            </a:r>
            <a:r>
              <a:rPr sz="1913" spc="137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13" spc="-121" dirty="0">
                <a:solidFill>
                  <a:srgbClr val="454552"/>
                </a:solidFill>
                <a:latin typeface="Trebuchet MS"/>
                <a:cs typeface="Trebuchet MS"/>
              </a:rPr>
              <a:t>high</a:t>
            </a:r>
            <a:endParaRPr sz="1913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2161" y="3783539"/>
            <a:ext cx="4982900" cy="2132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02" y="312000"/>
            <a:ext cx="961667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20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0224" y="771446"/>
            <a:ext cx="6682556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spc="91" dirty="0">
                <a:solidFill>
                  <a:srgbClr val="454552"/>
                </a:solidFill>
                <a:latin typeface="Georgia"/>
                <a:cs typeface="Georgia"/>
              </a:rPr>
              <a:t>Application </a:t>
            </a:r>
            <a:r>
              <a:rPr sz="2661" spc="79" dirty="0">
                <a:solidFill>
                  <a:srgbClr val="454552"/>
                </a:solidFill>
                <a:latin typeface="Georgia"/>
                <a:cs typeface="Georgia"/>
              </a:rPr>
              <a:t>example–serial </a:t>
            </a:r>
            <a:r>
              <a:rPr sz="2661" spc="149" dirty="0">
                <a:solidFill>
                  <a:srgbClr val="454552"/>
                </a:solidFill>
                <a:latin typeface="Georgia"/>
                <a:cs typeface="Georgia"/>
              </a:rPr>
              <a:t>data</a:t>
            </a:r>
            <a:r>
              <a:rPr sz="2661" spc="495" dirty="0">
                <a:solidFill>
                  <a:srgbClr val="454552"/>
                </a:solidFill>
                <a:latin typeface="Georgia"/>
                <a:cs typeface="Georgia"/>
              </a:rPr>
              <a:t> </a:t>
            </a:r>
            <a:r>
              <a:rPr sz="2661" spc="117" dirty="0">
                <a:solidFill>
                  <a:srgbClr val="454552"/>
                </a:solidFill>
                <a:latin typeface="Georgia"/>
                <a:cs typeface="Georgia"/>
              </a:rPr>
              <a:t>transfer</a:t>
            </a:r>
            <a:endParaRPr sz="2661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0223" y="1321512"/>
            <a:ext cx="6415338" cy="675571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237127" marR="4225" indent="-227092">
              <a:spcBef>
                <a:spcPts val="79"/>
              </a:spcBef>
            </a:pPr>
            <a:r>
              <a:rPr sz="1622" spc="-466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622" spc="241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162" spc="-126" dirty="0">
                <a:latin typeface="Trebuchet MS"/>
                <a:cs typeface="Trebuchet MS"/>
              </a:rPr>
              <a:t>To </a:t>
            </a:r>
            <a:r>
              <a:rPr sz="2162" spc="-112" dirty="0">
                <a:latin typeface="Trebuchet MS"/>
                <a:cs typeface="Trebuchet MS"/>
              </a:rPr>
              <a:t>reduce </a:t>
            </a:r>
            <a:r>
              <a:rPr sz="2162" spc="-129" dirty="0">
                <a:latin typeface="Trebuchet MS"/>
                <a:cs typeface="Trebuchet MS"/>
              </a:rPr>
              <a:t>the </a:t>
            </a:r>
            <a:r>
              <a:rPr sz="2162" spc="-104" dirty="0">
                <a:latin typeface="Trebuchet MS"/>
                <a:cs typeface="Trebuchet MS"/>
              </a:rPr>
              <a:t>number </a:t>
            </a:r>
            <a:r>
              <a:rPr sz="2162" spc="-117" dirty="0">
                <a:latin typeface="Trebuchet MS"/>
                <a:cs typeface="Trebuchet MS"/>
              </a:rPr>
              <a:t>of </a:t>
            </a:r>
            <a:r>
              <a:rPr sz="2162" spc="-149" dirty="0">
                <a:latin typeface="Trebuchet MS"/>
                <a:cs typeface="Trebuchet MS"/>
              </a:rPr>
              <a:t>parallel </a:t>
            </a:r>
            <a:r>
              <a:rPr sz="2162" spc="-126" dirty="0">
                <a:latin typeface="Trebuchet MS"/>
                <a:cs typeface="Trebuchet MS"/>
              </a:rPr>
              <a:t>wires, we </a:t>
            </a:r>
            <a:r>
              <a:rPr sz="2162" spc="-149" dirty="0">
                <a:latin typeface="Trebuchet MS"/>
                <a:cs typeface="Trebuchet MS"/>
              </a:rPr>
              <a:t>can </a:t>
            </a:r>
            <a:r>
              <a:rPr sz="2162" spc="-112" dirty="0">
                <a:latin typeface="Trebuchet MS"/>
                <a:cs typeface="Trebuchet MS"/>
              </a:rPr>
              <a:t>transfer  </a:t>
            </a:r>
            <a:r>
              <a:rPr sz="2162" spc="-170" dirty="0">
                <a:latin typeface="Trebuchet MS"/>
                <a:cs typeface="Trebuchet MS"/>
              </a:rPr>
              <a:t>data </a:t>
            </a:r>
            <a:r>
              <a:rPr sz="2162" spc="-126" dirty="0">
                <a:latin typeface="Trebuchet MS"/>
                <a:cs typeface="Trebuchet MS"/>
              </a:rPr>
              <a:t>in </a:t>
            </a:r>
            <a:r>
              <a:rPr sz="2162" spc="-117" dirty="0">
                <a:latin typeface="Trebuchet MS"/>
                <a:cs typeface="Trebuchet MS"/>
              </a:rPr>
              <a:t>serial </a:t>
            </a:r>
            <a:r>
              <a:rPr sz="2162" spc="-146" dirty="0">
                <a:latin typeface="Trebuchet MS"/>
                <a:cs typeface="Trebuchet MS"/>
              </a:rPr>
              <a:t>fashion, </a:t>
            </a:r>
            <a:r>
              <a:rPr sz="2162" spc="-225" dirty="0">
                <a:latin typeface="Trebuchet MS"/>
                <a:cs typeface="Trebuchet MS"/>
              </a:rPr>
              <a:t>i.e. </a:t>
            </a:r>
            <a:r>
              <a:rPr sz="2162" spc="-75" dirty="0">
                <a:latin typeface="Trebuchet MS"/>
                <a:cs typeface="Trebuchet MS"/>
              </a:rPr>
              <a:t>one </a:t>
            </a:r>
            <a:r>
              <a:rPr sz="2162" spc="-137" dirty="0">
                <a:latin typeface="Trebuchet MS"/>
                <a:cs typeface="Trebuchet MS"/>
              </a:rPr>
              <a:t>bit </a:t>
            </a:r>
            <a:r>
              <a:rPr sz="2162" spc="-179" dirty="0">
                <a:latin typeface="Trebuchet MS"/>
                <a:cs typeface="Trebuchet MS"/>
              </a:rPr>
              <a:t>at </a:t>
            </a:r>
            <a:r>
              <a:rPr sz="2162" spc="-216" dirty="0">
                <a:latin typeface="Trebuchet MS"/>
                <a:cs typeface="Trebuchet MS"/>
              </a:rPr>
              <a:t>a</a:t>
            </a:r>
            <a:r>
              <a:rPr sz="2162" spc="-94" dirty="0">
                <a:latin typeface="Trebuchet MS"/>
                <a:cs typeface="Trebuchet MS"/>
              </a:rPr>
              <a:t> </a:t>
            </a:r>
            <a:r>
              <a:rPr sz="2162" spc="-170" dirty="0">
                <a:latin typeface="Trebuchet MS"/>
                <a:cs typeface="Trebuchet MS"/>
              </a:rPr>
              <a:t>time.</a:t>
            </a:r>
            <a:endParaRPr sz="2162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7444" y="2244633"/>
            <a:ext cx="5766834" cy="354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2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3" y="771446"/>
            <a:ext cx="2851731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109" dirty="0"/>
              <a:t>Lecture</a:t>
            </a:r>
            <a:r>
              <a:rPr sz="2661" b="0" spc="174" dirty="0"/>
              <a:t> </a:t>
            </a:r>
            <a:r>
              <a:rPr sz="2661" b="0" spc="79" dirty="0"/>
              <a:t>Overview</a:t>
            </a:r>
            <a:endParaRPr sz="2661"/>
          </a:p>
        </p:txBody>
      </p:sp>
      <p:sp>
        <p:nvSpPr>
          <p:cNvPr id="5" name="object 5"/>
          <p:cNvSpPr txBox="1"/>
          <p:nvPr/>
        </p:nvSpPr>
        <p:spPr>
          <a:xfrm>
            <a:off x="1990223" y="1249270"/>
            <a:ext cx="6370450" cy="301770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239240">
              <a:spcBef>
                <a:spcPts val="83"/>
              </a:spcBef>
            </a:pPr>
            <a:r>
              <a:rPr sz="1747" spc="-499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47" spc="157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30" spc="-157" dirty="0">
                <a:solidFill>
                  <a:srgbClr val="454552"/>
                </a:solidFill>
                <a:latin typeface="Trebuchet MS"/>
                <a:cs typeface="Trebuchet MS"/>
              </a:rPr>
              <a:t>Parallel </a:t>
            </a:r>
            <a:r>
              <a:rPr sz="2330" spc="-91" dirty="0">
                <a:solidFill>
                  <a:srgbClr val="454552"/>
                </a:solidFill>
                <a:latin typeface="Trebuchet MS"/>
                <a:cs typeface="Trebuchet MS"/>
              </a:rPr>
              <a:t>Registers </a:t>
            </a:r>
            <a:r>
              <a:rPr sz="2330" spc="308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z="2330" spc="-233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330" spc="-87" dirty="0">
                <a:solidFill>
                  <a:srgbClr val="454552"/>
                </a:solidFill>
                <a:latin typeface="Trebuchet MS"/>
                <a:cs typeface="Trebuchet MS"/>
              </a:rPr>
              <a:t>group </a:t>
            </a:r>
            <a:r>
              <a:rPr sz="2330" spc="-126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330" spc="-146" dirty="0">
                <a:solidFill>
                  <a:srgbClr val="454552"/>
                </a:solidFill>
                <a:latin typeface="Trebuchet MS"/>
                <a:cs typeface="Trebuchet MS"/>
              </a:rPr>
              <a:t>flip-flops </a:t>
            </a:r>
            <a:r>
              <a:rPr sz="2330" spc="-134" dirty="0">
                <a:solidFill>
                  <a:srgbClr val="454552"/>
                </a:solidFill>
                <a:latin typeface="Trebuchet MS"/>
                <a:cs typeface="Trebuchet MS"/>
              </a:rPr>
              <a:t>in</a:t>
            </a:r>
            <a:r>
              <a:rPr sz="2330" spc="-395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30" spc="-157" dirty="0">
                <a:solidFill>
                  <a:srgbClr val="454552"/>
                </a:solidFill>
                <a:latin typeface="Trebuchet MS"/>
                <a:cs typeface="Trebuchet MS"/>
              </a:rPr>
              <a:t>parallel</a:t>
            </a:r>
            <a:endParaRPr sz="2330">
              <a:latin typeface="Trebuchet MS"/>
              <a:cs typeface="Trebuchet MS"/>
            </a:endParaRPr>
          </a:p>
          <a:p>
            <a:pPr marL="239240">
              <a:lnSpc>
                <a:spcPts val="2724"/>
              </a:lnSpc>
              <a:spcBef>
                <a:spcPts val="2092"/>
              </a:spcBef>
            </a:pPr>
            <a:r>
              <a:rPr sz="1747" spc="-499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47" spc="157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30" spc="-149" dirty="0">
                <a:solidFill>
                  <a:srgbClr val="454552"/>
                </a:solidFill>
                <a:latin typeface="Trebuchet MS"/>
                <a:cs typeface="Trebuchet MS"/>
              </a:rPr>
              <a:t>Shift </a:t>
            </a:r>
            <a:r>
              <a:rPr sz="2330" spc="-101" dirty="0">
                <a:solidFill>
                  <a:srgbClr val="454552"/>
                </a:solidFill>
                <a:latin typeface="Trebuchet MS"/>
                <a:cs typeface="Trebuchet MS"/>
              </a:rPr>
              <a:t>registers </a:t>
            </a:r>
            <a:r>
              <a:rPr sz="2330" spc="-104" dirty="0">
                <a:solidFill>
                  <a:srgbClr val="454552"/>
                </a:solidFill>
                <a:latin typeface="Trebuchet MS"/>
                <a:cs typeface="Trebuchet MS"/>
              </a:rPr>
              <a:t>- </a:t>
            </a:r>
            <a:r>
              <a:rPr sz="2330" spc="-233" dirty="0">
                <a:solidFill>
                  <a:srgbClr val="454552"/>
                </a:solidFill>
                <a:latin typeface="Trebuchet MS"/>
                <a:cs typeface="Trebuchet MS"/>
              </a:rPr>
              <a:t>a </a:t>
            </a:r>
            <a:r>
              <a:rPr sz="2330" spc="-87" dirty="0">
                <a:solidFill>
                  <a:srgbClr val="454552"/>
                </a:solidFill>
                <a:latin typeface="Trebuchet MS"/>
                <a:cs typeface="Trebuchet MS"/>
              </a:rPr>
              <a:t>group </a:t>
            </a:r>
            <a:r>
              <a:rPr sz="2330" spc="-126" dirty="0">
                <a:solidFill>
                  <a:srgbClr val="454552"/>
                </a:solidFill>
                <a:latin typeface="Trebuchet MS"/>
                <a:cs typeface="Trebuchet MS"/>
              </a:rPr>
              <a:t>of </a:t>
            </a:r>
            <a:r>
              <a:rPr sz="2330" spc="-146" dirty="0">
                <a:solidFill>
                  <a:srgbClr val="454552"/>
                </a:solidFill>
                <a:latin typeface="Trebuchet MS"/>
                <a:cs typeface="Trebuchet MS"/>
              </a:rPr>
              <a:t>flip-flops </a:t>
            </a:r>
            <a:r>
              <a:rPr sz="2330" spc="-134" dirty="0">
                <a:solidFill>
                  <a:srgbClr val="454552"/>
                </a:solidFill>
                <a:latin typeface="Trebuchet MS"/>
                <a:cs typeface="Trebuchet MS"/>
              </a:rPr>
              <a:t>in</a:t>
            </a:r>
            <a:r>
              <a:rPr sz="2330" spc="-17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2330" spc="-91" dirty="0">
                <a:solidFill>
                  <a:srgbClr val="454552"/>
                </a:solidFill>
                <a:latin typeface="Trebuchet MS"/>
                <a:cs typeface="Trebuchet MS"/>
              </a:rPr>
              <a:t>series</a:t>
            </a:r>
            <a:endParaRPr sz="2330">
              <a:latin typeface="Trebuchet MS"/>
              <a:cs typeface="Trebuchet MS"/>
            </a:endParaRPr>
          </a:p>
          <a:p>
            <a:pPr marL="239240">
              <a:lnSpc>
                <a:spcPts val="2699"/>
              </a:lnSpc>
            </a:pPr>
            <a:r>
              <a:rPr sz="1747" spc="-499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747" spc="15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2330" spc="-20" dirty="0">
                <a:solidFill>
                  <a:srgbClr val="454552"/>
                </a:solidFill>
                <a:latin typeface="Trebuchet MS"/>
                <a:cs typeface="Trebuchet MS"/>
              </a:rPr>
              <a:t>Use </a:t>
            </a:r>
            <a:r>
              <a:rPr sz="2330" spc="-126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2330" spc="-101" dirty="0">
                <a:solidFill>
                  <a:srgbClr val="454552"/>
                </a:solidFill>
                <a:latin typeface="Trebuchet MS"/>
                <a:cs typeface="Trebuchet MS"/>
              </a:rPr>
              <a:t> registers</a:t>
            </a:r>
            <a:endParaRPr sz="2330">
              <a:latin typeface="Trebuchet MS"/>
              <a:cs typeface="Trebuchet MS"/>
            </a:endParaRPr>
          </a:p>
          <a:p>
            <a:pPr marL="503829">
              <a:lnSpc>
                <a:spcPts val="2341"/>
              </a:lnSpc>
            </a:pPr>
            <a:r>
              <a:rPr sz="1498" spc="-428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98" spc="104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96" spc="-75" dirty="0">
                <a:latin typeface="Trebuchet MS"/>
                <a:cs typeface="Trebuchet MS"/>
              </a:rPr>
              <a:t>In</a:t>
            </a:r>
            <a:r>
              <a:rPr sz="1996" spc="-54" dirty="0">
                <a:latin typeface="Trebuchet MS"/>
                <a:cs typeface="Trebuchet MS"/>
              </a:rPr>
              <a:t> </a:t>
            </a:r>
            <a:r>
              <a:rPr sz="1996" spc="-101" dirty="0">
                <a:latin typeface="Trebuchet MS"/>
                <a:cs typeface="Trebuchet MS"/>
              </a:rPr>
              <a:t>communication</a:t>
            </a:r>
            <a:endParaRPr sz="1996">
              <a:latin typeface="Trebuchet MS"/>
              <a:cs typeface="Trebuchet MS"/>
            </a:endParaRPr>
          </a:p>
          <a:p>
            <a:pPr marL="503829">
              <a:lnSpc>
                <a:spcPts val="2361"/>
              </a:lnSpc>
            </a:pPr>
            <a:r>
              <a:rPr sz="1498" spc="-428" dirty="0">
                <a:solidFill>
                  <a:srgbClr val="BCBCBC"/>
                </a:solidFill>
                <a:latin typeface="Arial"/>
                <a:cs typeface="Arial"/>
              </a:rPr>
              <a:t></a:t>
            </a:r>
            <a:r>
              <a:rPr sz="1498" spc="104" dirty="0">
                <a:solidFill>
                  <a:srgbClr val="BCBCBC"/>
                </a:solidFill>
                <a:latin typeface="Arial"/>
                <a:cs typeface="Arial"/>
              </a:rPr>
              <a:t> </a:t>
            </a:r>
            <a:r>
              <a:rPr sz="1996" spc="-75" dirty="0">
                <a:latin typeface="Trebuchet MS"/>
                <a:cs typeface="Trebuchet MS"/>
              </a:rPr>
              <a:t>In</a:t>
            </a:r>
            <a:r>
              <a:rPr sz="1996" spc="-54" dirty="0">
                <a:latin typeface="Trebuchet MS"/>
                <a:cs typeface="Trebuchet MS"/>
              </a:rPr>
              <a:t> </a:t>
            </a:r>
            <a:r>
              <a:rPr sz="1996" spc="-109" dirty="0">
                <a:latin typeface="Trebuchet MS"/>
                <a:cs typeface="Trebuchet MS"/>
              </a:rPr>
              <a:t>addition</a:t>
            </a:r>
            <a:endParaRPr sz="1996">
              <a:latin typeface="Trebuchet MS"/>
              <a:cs typeface="Trebuchet MS"/>
            </a:endParaRPr>
          </a:p>
          <a:p>
            <a:pPr>
              <a:spcBef>
                <a:spcPts val="17"/>
              </a:spcBef>
            </a:pPr>
            <a:endParaRPr sz="2495">
              <a:latin typeface="Times New Roman"/>
              <a:cs typeface="Times New Roman"/>
            </a:endParaRPr>
          </a:p>
          <a:p>
            <a:pPr marL="10563">
              <a:lnSpc>
                <a:spcPts val="3173"/>
              </a:lnSpc>
            </a:pPr>
            <a:r>
              <a:rPr sz="1996" spc="-569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996" spc="-17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2661" spc="-149" dirty="0">
                <a:latin typeface="Trebuchet MS"/>
                <a:cs typeface="Trebuchet MS"/>
              </a:rPr>
              <a:t>Reading</a:t>
            </a:r>
            <a:r>
              <a:rPr sz="2661" spc="-319" dirty="0">
                <a:latin typeface="Trebuchet MS"/>
                <a:cs typeface="Trebuchet MS"/>
              </a:rPr>
              <a:t> </a:t>
            </a:r>
            <a:r>
              <a:rPr sz="2661" spc="-129" dirty="0">
                <a:latin typeface="Trebuchet MS"/>
                <a:cs typeface="Trebuchet MS"/>
              </a:rPr>
              <a:t>Assignments:</a:t>
            </a:r>
            <a:endParaRPr sz="2661">
              <a:latin typeface="Trebuchet MS"/>
              <a:cs typeface="Trebuchet MS"/>
            </a:endParaRPr>
          </a:p>
          <a:p>
            <a:pPr marL="239240">
              <a:lnSpc>
                <a:spcPts val="2375"/>
              </a:lnSpc>
            </a:pPr>
            <a:r>
              <a:rPr sz="1498" spc="-428" dirty="0">
                <a:solidFill>
                  <a:srgbClr val="9FB8CD"/>
                </a:solidFill>
                <a:latin typeface="Arial"/>
                <a:cs typeface="Arial"/>
              </a:rPr>
              <a:t></a:t>
            </a:r>
            <a:r>
              <a:rPr sz="1498" spc="324" dirty="0">
                <a:solidFill>
                  <a:srgbClr val="9FB8CD"/>
                </a:solidFill>
                <a:latin typeface="Arial"/>
                <a:cs typeface="Arial"/>
              </a:rPr>
              <a:t> </a:t>
            </a:r>
            <a:r>
              <a:rPr sz="1996" spc="-67" dirty="0">
                <a:solidFill>
                  <a:srgbClr val="454552"/>
                </a:solidFill>
                <a:latin typeface="Trebuchet MS"/>
                <a:cs typeface="Trebuchet MS"/>
              </a:rPr>
              <a:t>Chapter </a:t>
            </a:r>
            <a:r>
              <a:rPr sz="1996" spc="-50" dirty="0">
                <a:solidFill>
                  <a:srgbClr val="454552"/>
                </a:solidFill>
                <a:latin typeface="Trebuchet MS"/>
                <a:cs typeface="Trebuchet MS"/>
              </a:rPr>
              <a:t>6 </a:t>
            </a:r>
            <a:r>
              <a:rPr sz="1996" spc="-109" dirty="0">
                <a:solidFill>
                  <a:srgbClr val="454552"/>
                </a:solidFill>
                <a:latin typeface="Trebuchet MS"/>
                <a:cs typeface="Trebuchet MS"/>
              </a:rPr>
              <a:t>of</a:t>
            </a:r>
            <a:r>
              <a:rPr sz="1996" spc="-28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996" spc="-79" dirty="0">
                <a:solidFill>
                  <a:srgbClr val="454552"/>
                </a:solidFill>
                <a:latin typeface="Trebuchet MS"/>
                <a:cs typeface="Trebuchet MS"/>
              </a:rPr>
              <a:t>Textbook</a:t>
            </a:r>
            <a:endParaRPr sz="1996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3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6" y="771446"/>
            <a:ext cx="1526732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104" dirty="0"/>
              <a:t>Registers</a:t>
            </a:r>
            <a:endParaRPr sz="2661"/>
          </a:p>
        </p:txBody>
      </p:sp>
      <p:sp>
        <p:nvSpPr>
          <p:cNvPr id="5" name="object 5"/>
          <p:cNvSpPr/>
          <p:nvPr/>
        </p:nvSpPr>
        <p:spPr>
          <a:xfrm>
            <a:off x="7011815" y="1430043"/>
            <a:ext cx="1426050" cy="1024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" name="object 6"/>
          <p:cNvSpPr/>
          <p:nvPr/>
        </p:nvSpPr>
        <p:spPr>
          <a:xfrm>
            <a:off x="2219822" y="3300059"/>
            <a:ext cx="6598739" cy="2410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 txBox="1"/>
          <p:nvPr/>
        </p:nvSpPr>
        <p:spPr>
          <a:xfrm>
            <a:off x="1609987" y="1258399"/>
            <a:ext cx="3381412" cy="1943885"/>
          </a:xfrm>
          <a:prstGeom prst="rect">
            <a:avLst/>
          </a:prstGeom>
        </p:spPr>
        <p:txBody>
          <a:bodyPr vert="horz" wrap="square" lIns="0" tIns="73933" rIns="0" bIns="0" rtlCol="0">
            <a:spAutoFit/>
          </a:bodyPr>
          <a:lstStyle/>
          <a:p>
            <a:pPr marL="105624">
              <a:spcBef>
                <a:spcPts val="582"/>
              </a:spcBef>
            </a:pPr>
            <a:r>
              <a:rPr sz="1372" spc="-392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372" spc="402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829" spc="-71" dirty="0">
                <a:latin typeface="Trebuchet MS"/>
                <a:cs typeface="Trebuchet MS"/>
              </a:rPr>
              <a:t>Registers </a:t>
            </a:r>
            <a:r>
              <a:rPr sz="1829" spc="-109" dirty="0">
                <a:latin typeface="Trebuchet MS"/>
                <a:cs typeface="Trebuchet MS"/>
              </a:rPr>
              <a:t>are </a:t>
            </a:r>
            <a:r>
              <a:rPr sz="1829" spc="-62" dirty="0">
                <a:latin typeface="Trebuchet MS"/>
                <a:cs typeface="Trebuchet MS"/>
              </a:rPr>
              <a:t>groups </a:t>
            </a:r>
            <a:r>
              <a:rPr sz="1829" spc="-94" dirty="0">
                <a:latin typeface="Trebuchet MS"/>
                <a:cs typeface="Trebuchet MS"/>
              </a:rPr>
              <a:t>of</a:t>
            </a:r>
            <a:r>
              <a:rPr sz="1829" spc="42" dirty="0">
                <a:latin typeface="Trebuchet MS"/>
                <a:cs typeface="Trebuchet MS"/>
              </a:rPr>
              <a:t> </a:t>
            </a:r>
            <a:r>
              <a:rPr sz="1829" spc="-117" dirty="0">
                <a:latin typeface="Trebuchet MS"/>
                <a:cs typeface="Trebuchet MS"/>
              </a:rPr>
              <a:t>flip-flops</a:t>
            </a:r>
            <a:endParaRPr sz="1829">
              <a:latin typeface="Trebuchet MS"/>
              <a:cs typeface="Trebuchet MS"/>
            </a:endParaRPr>
          </a:p>
          <a:p>
            <a:pPr marL="105624">
              <a:spcBef>
                <a:spcPts val="499"/>
              </a:spcBef>
            </a:pPr>
            <a:r>
              <a:rPr sz="1372" spc="-392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372" spc="402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829" spc="-91" dirty="0">
                <a:latin typeface="Trebuchet MS"/>
                <a:cs typeface="Trebuchet MS"/>
              </a:rPr>
              <a:t>Basic </a:t>
            </a:r>
            <a:r>
              <a:rPr sz="1829" spc="-126" dirty="0">
                <a:latin typeface="Trebuchet MS"/>
                <a:cs typeface="Trebuchet MS"/>
              </a:rPr>
              <a:t>parallel </a:t>
            </a:r>
            <a:r>
              <a:rPr sz="1829" spc="-79" dirty="0">
                <a:latin typeface="Trebuchet MS"/>
                <a:cs typeface="Trebuchet MS"/>
              </a:rPr>
              <a:t>storage</a:t>
            </a:r>
            <a:r>
              <a:rPr sz="1829" spc="75" dirty="0">
                <a:latin typeface="Trebuchet MS"/>
                <a:cs typeface="Trebuchet MS"/>
              </a:rPr>
              <a:t> </a:t>
            </a:r>
            <a:r>
              <a:rPr sz="1829" spc="-94" dirty="0">
                <a:latin typeface="Trebuchet MS"/>
                <a:cs typeface="Trebuchet MS"/>
              </a:rPr>
              <a:t>register:</a:t>
            </a:r>
            <a:endParaRPr sz="1829">
              <a:latin typeface="Trebuchet MS"/>
              <a:cs typeface="Trebuchet MS"/>
            </a:endParaRPr>
          </a:p>
          <a:p>
            <a:pPr marL="105624">
              <a:spcBef>
                <a:spcPts val="499"/>
              </a:spcBef>
            </a:pPr>
            <a:r>
              <a:rPr sz="1372" spc="-392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372" spc="408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829" spc="241" dirty="0">
                <a:latin typeface="Trebuchet MS"/>
                <a:cs typeface="Trebuchet MS"/>
              </a:rPr>
              <a:t>– </a:t>
            </a:r>
            <a:r>
              <a:rPr sz="1829" spc="-58" dirty="0">
                <a:latin typeface="Trebuchet MS"/>
                <a:cs typeface="Trebuchet MS"/>
              </a:rPr>
              <a:t>Store </a:t>
            </a:r>
            <a:r>
              <a:rPr sz="1829" spc="-33" dirty="0">
                <a:latin typeface="Trebuchet MS"/>
                <a:cs typeface="Trebuchet MS"/>
              </a:rPr>
              <a:t>N-bit</a:t>
            </a:r>
            <a:r>
              <a:rPr sz="1829" spc="-308" dirty="0">
                <a:latin typeface="Trebuchet MS"/>
                <a:cs typeface="Trebuchet MS"/>
              </a:rPr>
              <a:t> </a:t>
            </a:r>
            <a:r>
              <a:rPr sz="1829" spc="-94" dirty="0">
                <a:latin typeface="Trebuchet MS"/>
                <a:cs typeface="Trebuchet MS"/>
              </a:rPr>
              <a:t>information</a:t>
            </a:r>
            <a:endParaRPr sz="1829">
              <a:latin typeface="Trebuchet MS"/>
              <a:cs typeface="Trebuchet MS"/>
            </a:endParaRPr>
          </a:p>
          <a:p>
            <a:pPr marL="105624">
              <a:spcBef>
                <a:spcPts val="499"/>
              </a:spcBef>
            </a:pPr>
            <a:r>
              <a:rPr sz="1372" spc="-392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372" spc="408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829" spc="241" dirty="0">
                <a:latin typeface="Trebuchet MS"/>
                <a:cs typeface="Trebuchet MS"/>
              </a:rPr>
              <a:t>– </a:t>
            </a:r>
            <a:r>
              <a:rPr sz="1829" spc="-109" dirty="0">
                <a:latin typeface="Trebuchet MS"/>
                <a:cs typeface="Trebuchet MS"/>
              </a:rPr>
              <a:t>Each </a:t>
            </a:r>
            <a:r>
              <a:rPr sz="1829" spc="-104" dirty="0">
                <a:latin typeface="Trebuchet MS"/>
                <a:cs typeface="Trebuchet MS"/>
              </a:rPr>
              <a:t>FF </a:t>
            </a:r>
            <a:r>
              <a:rPr sz="1829" spc="-54" dirty="0">
                <a:latin typeface="Trebuchet MS"/>
                <a:cs typeface="Trebuchet MS"/>
              </a:rPr>
              <a:t>stores</a:t>
            </a:r>
            <a:r>
              <a:rPr sz="1829" spc="-204" dirty="0">
                <a:latin typeface="Trebuchet MS"/>
                <a:cs typeface="Trebuchet MS"/>
              </a:rPr>
              <a:t> </a:t>
            </a:r>
            <a:r>
              <a:rPr sz="1829" spc="-87" dirty="0">
                <a:latin typeface="Trebuchet MS"/>
                <a:cs typeface="Trebuchet MS"/>
              </a:rPr>
              <a:t>one-bit</a:t>
            </a:r>
            <a:endParaRPr sz="1829">
              <a:latin typeface="Trebuchet MS"/>
              <a:cs typeface="Trebuchet MS"/>
            </a:endParaRPr>
          </a:p>
          <a:p>
            <a:pPr marL="10563">
              <a:spcBef>
                <a:spcPts val="1464"/>
              </a:spcBef>
            </a:pPr>
            <a:r>
              <a:rPr sz="2330" spc="179" dirty="0">
                <a:latin typeface="Trebuchet MS"/>
                <a:cs typeface="Trebuchet MS"/>
              </a:rPr>
              <a:t>A </a:t>
            </a:r>
            <a:r>
              <a:rPr sz="2330" spc="-121" dirty="0">
                <a:latin typeface="Trebuchet MS"/>
                <a:cs typeface="Trebuchet MS"/>
              </a:rPr>
              <a:t>4-bit</a:t>
            </a:r>
            <a:r>
              <a:rPr sz="2330" spc="-308" dirty="0">
                <a:latin typeface="Trebuchet MS"/>
                <a:cs typeface="Trebuchet MS"/>
              </a:rPr>
              <a:t> </a:t>
            </a:r>
            <a:r>
              <a:rPr sz="2330" spc="-126" dirty="0">
                <a:latin typeface="Trebuchet MS"/>
                <a:cs typeface="Trebuchet MS"/>
              </a:rPr>
              <a:t>register:</a:t>
            </a:r>
            <a:endParaRPr sz="233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2783" y="2363348"/>
            <a:ext cx="237115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spc="-83" dirty="0">
                <a:latin typeface="Trebuchet MS"/>
                <a:cs typeface="Trebuchet MS"/>
              </a:rPr>
              <a:t>clk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1360" y="2669434"/>
            <a:ext cx="1249481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spc="-67" dirty="0">
                <a:latin typeface="Trebuchet MS"/>
                <a:cs typeface="Trebuchet MS"/>
              </a:rPr>
              <a:t>Register</a:t>
            </a:r>
            <a:r>
              <a:rPr sz="1498" spc="-87" dirty="0">
                <a:latin typeface="Trebuchet MS"/>
                <a:cs typeface="Trebuchet MS"/>
              </a:rPr>
              <a:t> </a:t>
            </a:r>
            <a:r>
              <a:rPr sz="1498" spc="-67" dirty="0">
                <a:latin typeface="Trebuchet MS"/>
                <a:cs typeface="Trebuchet MS"/>
              </a:rPr>
              <a:t>symbol</a:t>
            </a:r>
            <a:endParaRPr sz="149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4715" y="2817098"/>
            <a:ext cx="1225716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r>
              <a:rPr sz="1498" spc="-8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98" dirty="0">
                <a:solidFill>
                  <a:srgbClr val="FF0000"/>
                </a:solidFill>
                <a:latin typeface="Arial"/>
                <a:cs typeface="Arial"/>
              </a:rPr>
              <a:t>Inputs</a:t>
            </a:r>
            <a:endParaRPr sz="149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5531" y="5708752"/>
            <a:ext cx="1374112" cy="241177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498" dirty="0">
                <a:solidFill>
                  <a:srgbClr val="FF0000"/>
                </a:solidFill>
                <a:latin typeface="Arial"/>
                <a:cs typeface="Arial"/>
              </a:rPr>
              <a:t>Parallel</a:t>
            </a:r>
            <a:r>
              <a:rPr sz="1498" spc="-8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98" dirty="0">
                <a:solidFill>
                  <a:srgbClr val="FF0000"/>
                </a:solidFill>
                <a:latin typeface="Arial"/>
                <a:cs typeface="Arial"/>
              </a:rPr>
              <a:t>Outputs</a:t>
            </a:r>
            <a:endParaRPr sz="149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4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5" y="828482"/>
            <a:ext cx="4793548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87" dirty="0"/>
              <a:t>Register </a:t>
            </a:r>
            <a:r>
              <a:rPr sz="2661" b="0" spc="-382" dirty="0"/>
              <a:t>– </a:t>
            </a:r>
            <a:r>
              <a:rPr sz="2661" b="0" spc="75" dirty="0"/>
              <a:t>Timing</a:t>
            </a:r>
            <a:r>
              <a:rPr sz="2661" b="0" spc="366" dirty="0"/>
              <a:t> </a:t>
            </a:r>
            <a:r>
              <a:rPr sz="2661" b="0" spc="91" dirty="0"/>
              <a:t>Waveforms</a:t>
            </a:r>
            <a:endParaRPr sz="2661"/>
          </a:p>
        </p:txBody>
      </p:sp>
      <p:sp>
        <p:nvSpPr>
          <p:cNvPr id="5" name="object 5"/>
          <p:cNvSpPr/>
          <p:nvPr/>
        </p:nvSpPr>
        <p:spPr>
          <a:xfrm>
            <a:off x="3820048" y="1466183"/>
            <a:ext cx="2484173" cy="1147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" name="object 6"/>
          <p:cNvSpPr/>
          <p:nvPr/>
        </p:nvSpPr>
        <p:spPr>
          <a:xfrm>
            <a:off x="1985290" y="2945142"/>
            <a:ext cx="6595438" cy="2584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5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6" y="771446"/>
            <a:ext cx="5629000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87" dirty="0"/>
              <a:t>Register </a:t>
            </a:r>
            <a:r>
              <a:rPr sz="2661" b="0" spc="104" dirty="0"/>
              <a:t>with </a:t>
            </a:r>
            <a:r>
              <a:rPr sz="2661" b="0" spc="146" dirty="0"/>
              <a:t>Asynchronous</a:t>
            </a:r>
            <a:r>
              <a:rPr sz="2661" b="0" spc="428" dirty="0"/>
              <a:t> </a:t>
            </a:r>
            <a:r>
              <a:rPr sz="2661" b="0" spc="134" dirty="0"/>
              <a:t>Clear</a:t>
            </a:r>
            <a:endParaRPr sz="2661"/>
          </a:p>
        </p:txBody>
      </p:sp>
      <p:sp>
        <p:nvSpPr>
          <p:cNvPr id="5" name="object 5"/>
          <p:cNvSpPr txBox="1"/>
          <p:nvPr/>
        </p:nvSpPr>
        <p:spPr>
          <a:xfrm>
            <a:off x="774700" y="1779587"/>
            <a:ext cx="9677399" cy="2229676"/>
          </a:xfrm>
          <a:prstGeom prst="rect">
            <a:avLst/>
          </a:prstGeom>
        </p:spPr>
        <p:txBody>
          <a:bodyPr vert="horz" wrap="square" lIns="0" tIns="49112" rIns="0" bIns="0" rtlCol="0">
            <a:spAutoFit/>
          </a:bodyPr>
          <a:lstStyle/>
          <a:p>
            <a:pPr marL="237127" marR="604172" indent="-227092">
              <a:lnSpc>
                <a:spcPts val="1696"/>
              </a:lnSpc>
              <a:spcBef>
                <a:spcPts val="387"/>
              </a:spcBef>
              <a:tabLst>
                <a:tab pos="237127" algn="l"/>
              </a:tabLst>
            </a:pPr>
            <a:r>
              <a:rPr spc="-358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pc="-83" dirty="0">
                <a:latin typeface="Trebuchet MS"/>
                <a:cs typeface="Trebuchet MS"/>
              </a:rPr>
              <a:t>Registers, </a:t>
            </a:r>
            <a:r>
              <a:rPr spc="-117" dirty="0">
                <a:latin typeface="Trebuchet MS"/>
                <a:cs typeface="Trebuchet MS"/>
              </a:rPr>
              <a:t>just </a:t>
            </a:r>
            <a:r>
              <a:rPr spc="-112" dirty="0">
                <a:latin typeface="Trebuchet MS"/>
                <a:cs typeface="Trebuchet MS"/>
              </a:rPr>
              <a:t>like </a:t>
            </a:r>
            <a:r>
              <a:rPr spc="-134" dirty="0">
                <a:latin typeface="Trebuchet MS"/>
                <a:cs typeface="Trebuchet MS"/>
              </a:rPr>
              <a:t>flip </a:t>
            </a:r>
            <a:r>
              <a:rPr spc="-117" dirty="0">
                <a:latin typeface="Trebuchet MS"/>
                <a:cs typeface="Trebuchet MS"/>
              </a:rPr>
              <a:t>flops, can </a:t>
            </a:r>
            <a:r>
              <a:rPr spc="-137" dirty="0">
                <a:latin typeface="Trebuchet MS"/>
                <a:cs typeface="Trebuchet MS"/>
              </a:rPr>
              <a:t>have </a:t>
            </a:r>
            <a:r>
              <a:rPr spc="-104" dirty="0">
                <a:latin typeface="Trebuchet MS"/>
                <a:cs typeface="Trebuchet MS"/>
              </a:rPr>
              <a:t>additional </a:t>
            </a:r>
            <a:r>
              <a:rPr spc="-46" dirty="0">
                <a:latin typeface="Trebuchet MS"/>
                <a:cs typeface="Trebuchet MS"/>
              </a:rPr>
              <a:t>Clear </a:t>
            </a:r>
            <a:r>
              <a:rPr spc="-79" dirty="0">
                <a:latin typeface="Trebuchet MS"/>
                <a:cs typeface="Trebuchet MS"/>
              </a:rPr>
              <a:t>(reset) </a:t>
            </a:r>
            <a:r>
              <a:rPr spc="-109" dirty="0">
                <a:latin typeface="Trebuchet MS"/>
                <a:cs typeface="Trebuchet MS"/>
              </a:rPr>
              <a:t>and </a:t>
            </a:r>
            <a:r>
              <a:rPr spc="-87" dirty="0">
                <a:latin typeface="Trebuchet MS"/>
                <a:cs typeface="Trebuchet MS"/>
              </a:rPr>
              <a:t>Set  </a:t>
            </a:r>
            <a:r>
              <a:rPr spc="-79" dirty="0">
                <a:latin typeface="Trebuchet MS"/>
                <a:cs typeface="Trebuchet MS"/>
              </a:rPr>
              <a:t>(Preset)</a:t>
            </a:r>
            <a:r>
              <a:rPr spc="-33" dirty="0">
                <a:latin typeface="Trebuchet MS"/>
                <a:cs typeface="Trebuchet MS"/>
              </a:rPr>
              <a:t> </a:t>
            </a:r>
            <a:r>
              <a:rPr spc="-87" dirty="0">
                <a:latin typeface="Trebuchet MS"/>
                <a:cs typeface="Trebuchet MS"/>
              </a:rPr>
              <a:t>inputs</a:t>
            </a:r>
            <a:endParaRPr dirty="0">
              <a:latin typeface="Trebuchet MS"/>
              <a:cs typeface="Trebuchet MS"/>
            </a:endParaRPr>
          </a:p>
          <a:p>
            <a:pPr marL="239240">
              <a:spcBef>
                <a:spcPts val="146"/>
              </a:spcBef>
              <a:tabLst>
                <a:tab pos="465804" algn="l"/>
              </a:tabLst>
            </a:pPr>
            <a:r>
              <a:rPr spc="-319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Clear </a:t>
            </a:r>
            <a:r>
              <a:rPr spc="19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pc="-91" dirty="0">
                <a:solidFill>
                  <a:srgbClr val="454552"/>
                </a:solidFill>
                <a:latin typeface="Trebuchet MS"/>
                <a:cs typeface="Trebuchet MS"/>
              </a:rPr>
              <a:t>clear the </a:t>
            </a:r>
            <a:r>
              <a:rPr spc="-67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to</a:t>
            </a:r>
            <a:r>
              <a:rPr spc="-157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0</a:t>
            </a:r>
            <a:endParaRPr dirty="0">
              <a:latin typeface="Trebuchet MS"/>
              <a:cs typeface="Trebuchet MS"/>
            </a:endParaRPr>
          </a:p>
          <a:p>
            <a:pPr marL="239240">
              <a:spcBef>
                <a:spcPts val="141"/>
              </a:spcBef>
              <a:tabLst>
                <a:tab pos="465804" algn="l"/>
              </a:tabLst>
            </a:pPr>
            <a:r>
              <a:rPr spc="-319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-79" dirty="0">
                <a:solidFill>
                  <a:srgbClr val="454552"/>
                </a:solidFill>
                <a:latin typeface="Trebuchet MS"/>
                <a:cs typeface="Trebuchet MS"/>
              </a:rPr>
              <a:t>Set </a:t>
            </a:r>
            <a:r>
              <a:rPr spc="19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pc="-79" dirty="0">
                <a:solidFill>
                  <a:srgbClr val="454552"/>
                </a:solidFill>
                <a:latin typeface="Trebuchet MS"/>
                <a:cs typeface="Trebuchet MS"/>
              </a:rPr>
              <a:t>Set </a:t>
            </a:r>
            <a:r>
              <a:rPr spc="-91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pc="-67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to</a:t>
            </a:r>
            <a:r>
              <a:rPr spc="-112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1</a:t>
            </a:r>
            <a:endParaRPr dirty="0">
              <a:latin typeface="Trebuchet MS"/>
              <a:cs typeface="Trebuchet MS"/>
            </a:endParaRPr>
          </a:p>
          <a:p>
            <a:pPr marL="10563">
              <a:spcBef>
                <a:spcPts val="195"/>
              </a:spcBef>
              <a:tabLst>
                <a:tab pos="237127" algn="l"/>
              </a:tabLst>
            </a:pPr>
            <a:r>
              <a:rPr spc="-358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pc="-17" dirty="0">
                <a:latin typeface="Trebuchet MS"/>
                <a:cs typeface="Trebuchet MS"/>
              </a:rPr>
              <a:t>Could </a:t>
            </a:r>
            <a:r>
              <a:rPr spc="-104" dirty="0">
                <a:latin typeface="Trebuchet MS"/>
                <a:cs typeface="Trebuchet MS"/>
              </a:rPr>
              <a:t>be </a:t>
            </a:r>
            <a:r>
              <a:rPr spc="-121" dirty="0">
                <a:latin typeface="Trebuchet MS"/>
                <a:cs typeface="Trebuchet MS"/>
              </a:rPr>
              <a:t>active </a:t>
            </a:r>
            <a:r>
              <a:rPr spc="-54" dirty="0">
                <a:latin typeface="Trebuchet MS"/>
                <a:cs typeface="Trebuchet MS"/>
              </a:rPr>
              <a:t>low </a:t>
            </a:r>
            <a:r>
              <a:rPr spc="17" dirty="0">
                <a:latin typeface="Trebuchet MS"/>
                <a:cs typeface="Trebuchet MS"/>
              </a:rPr>
              <a:t>or </a:t>
            </a:r>
            <a:r>
              <a:rPr spc="-121" dirty="0">
                <a:latin typeface="Trebuchet MS"/>
                <a:cs typeface="Trebuchet MS"/>
              </a:rPr>
              <a:t>active</a:t>
            </a:r>
            <a:r>
              <a:rPr spc="-17" dirty="0">
                <a:latin typeface="Trebuchet MS"/>
                <a:cs typeface="Trebuchet MS"/>
              </a:rPr>
              <a:t> </a:t>
            </a:r>
            <a:r>
              <a:rPr spc="-101" dirty="0">
                <a:latin typeface="Trebuchet MS"/>
                <a:cs typeface="Trebuchet MS"/>
              </a:rPr>
              <a:t>high</a:t>
            </a:r>
            <a:endParaRPr dirty="0">
              <a:latin typeface="Trebuchet MS"/>
              <a:cs typeface="Trebuchet MS"/>
            </a:endParaRPr>
          </a:p>
          <a:p>
            <a:pPr marL="239240">
              <a:spcBef>
                <a:spcPts val="149"/>
              </a:spcBef>
              <a:tabLst>
                <a:tab pos="465804" algn="l"/>
              </a:tabLst>
            </a:pPr>
            <a:r>
              <a:rPr spc="-319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-62" dirty="0">
                <a:solidFill>
                  <a:srgbClr val="454552"/>
                </a:solidFill>
                <a:latin typeface="Trebuchet MS"/>
                <a:cs typeface="Trebuchet MS"/>
              </a:rPr>
              <a:t>Active </a:t>
            </a:r>
            <a:r>
              <a:rPr spc="-50" dirty="0">
                <a:solidFill>
                  <a:srgbClr val="454552"/>
                </a:solidFill>
                <a:latin typeface="Trebuchet MS"/>
                <a:cs typeface="Trebuchet MS"/>
              </a:rPr>
              <a:t>low </a:t>
            </a:r>
            <a:r>
              <a:rPr spc="19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pc="-42" dirty="0">
                <a:solidFill>
                  <a:srgbClr val="454552"/>
                </a:solidFill>
                <a:latin typeface="Trebuchet MS"/>
                <a:cs typeface="Trebuchet MS"/>
              </a:rPr>
              <a:t>Clear </a:t>
            </a:r>
            <a:r>
              <a:rPr spc="87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0 </a:t>
            </a:r>
            <a:r>
              <a:rPr spc="-79" dirty="0">
                <a:solidFill>
                  <a:srgbClr val="454552"/>
                </a:solidFill>
                <a:latin typeface="Trebuchet MS"/>
                <a:cs typeface="Trebuchet MS"/>
              </a:rPr>
              <a:t>(set </a:t>
            </a:r>
            <a:r>
              <a:rPr spc="87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pc="-54" dirty="0">
                <a:solidFill>
                  <a:srgbClr val="454552"/>
                </a:solidFill>
                <a:latin typeface="Trebuchet MS"/>
                <a:cs typeface="Trebuchet MS"/>
              </a:rPr>
              <a:t>0) </a:t>
            </a:r>
            <a:r>
              <a:rPr spc="-87" dirty="0">
                <a:solidFill>
                  <a:srgbClr val="454552"/>
                </a:solidFill>
                <a:latin typeface="Trebuchet MS"/>
                <a:cs typeface="Trebuchet MS"/>
              </a:rPr>
              <a:t>means clear </a:t>
            </a:r>
            <a:r>
              <a:rPr spc="-75" dirty="0">
                <a:solidFill>
                  <a:srgbClr val="454552"/>
                </a:solidFill>
                <a:latin typeface="Trebuchet MS"/>
                <a:cs typeface="Trebuchet MS"/>
              </a:rPr>
              <a:t>(set) </a:t>
            </a:r>
            <a:r>
              <a:rPr spc="-91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pc="-67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to 0</a:t>
            </a:r>
            <a:r>
              <a:rPr spc="-216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pc="-62" dirty="0">
                <a:solidFill>
                  <a:srgbClr val="454552"/>
                </a:solidFill>
                <a:latin typeface="Trebuchet MS"/>
                <a:cs typeface="Trebuchet MS"/>
              </a:rPr>
              <a:t>(1)</a:t>
            </a:r>
            <a:endParaRPr dirty="0">
              <a:latin typeface="Trebuchet MS"/>
              <a:cs typeface="Trebuchet MS"/>
            </a:endParaRPr>
          </a:p>
          <a:p>
            <a:pPr marL="239240">
              <a:spcBef>
                <a:spcPts val="149"/>
              </a:spcBef>
              <a:tabLst>
                <a:tab pos="465804" algn="l"/>
              </a:tabLst>
            </a:pPr>
            <a:r>
              <a:rPr spc="-319" dirty="0">
                <a:solidFill>
                  <a:srgbClr val="9FB8CD"/>
                </a:solidFill>
                <a:latin typeface="Arial"/>
                <a:cs typeface="Arial"/>
              </a:rPr>
              <a:t>	</a:t>
            </a:r>
            <a:r>
              <a:rPr spc="-62" dirty="0">
                <a:solidFill>
                  <a:srgbClr val="454552"/>
                </a:solidFill>
                <a:latin typeface="Trebuchet MS"/>
                <a:cs typeface="Trebuchet MS"/>
              </a:rPr>
              <a:t>Active </a:t>
            </a:r>
            <a:r>
              <a:rPr spc="-91" dirty="0">
                <a:solidFill>
                  <a:srgbClr val="454552"/>
                </a:solidFill>
                <a:latin typeface="Trebuchet MS"/>
                <a:cs typeface="Trebuchet MS"/>
              </a:rPr>
              <a:t>high </a:t>
            </a:r>
            <a:r>
              <a:rPr spc="195" dirty="0">
                <a:solidFill>
                  <a:srgbClr val="454552"/>
                </a:solidFill>
                <a:latin typeface="Trebuchet MS"/>
                <a:cs typeface="Trebuchet MS"/>
              </a:rPr>
              <a:t>– </a:t>
            </a:r>
            <a:r>
              <a:rPr spc="-42" dirty="0">
                <a:solidFill>
                  <a:srgbClr val="454552"/>
                </a:solidFill>
                <a:latin typeface="Trebuchet MS"/>
                <a:cs typeface="Trebuchet MS"/>
              </a:rPr>
              <a:t>Clear </a:t>
            </a:r>
            <a:r>
              <a:rPr spc="87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1 </a:t>
            </a:r>
            <a:r>
              <a:rPr spc="-79" dirty="0">
                <a:solidFill>
                  <a:srgbClr val="454552"/>
                </a:solidFill>
                <a:latin typeface="Trebuchet MS"/>
                <a:cs typeface="Trebuchet MS"/>
              </a:rPr>
              <a:t>(set </a:t>
            </a:r>
            <a:r>
              <a:rPr spc="87" dirty="0">
                <a:solidFill>
                  <a:srgbClr val="454552"/>
                </a:solidFill>
                <a:latin typeface="Trebuchet MS"/>
                <a:cs typeface="Trebuchet MS"/>
              </a:rPr>
              <a:t>= </a:t>
            </a:r>
            <a:r>
              <a:rPr spc="-54" dirty="0">
                <a:solidFill>
                  <a:srgbClr val="454552"/>
                </a:solidFill>
                <a:latin typeface="Trebuchet MS"/>
                <a:cs typeface="Trebuchet MS"/>
              </a:rPr>
              <a:t>1) </a:t>
            </a:r>
            <a:r>
              <a:rPr spc="-87" dirty="0">
                <a:solidFill>
                  <a:srgbClr val="454552"/>
                </a:solidFill>
                <a:latin typeface="Trebuchet MS"/>
                <a:cs typeface="Trebuchet MS"/>
              </a:rPr>
              <a:t>means clear </a:t>
            </a:r>
            <a:r>
              <a:rPr spc="-75" dirty="0">
                <a:solidFill>
                  <a:srgbClr val="454552"/>
                </a:solidFill>
                <a:latin typeface="Trebuchet MS"/>
                <a:cs typeface="Trebuchet MS"/>
              </a:rPr>
              <a:t>(set) </a:t>
            </a:r>
            <a:r>
              <a:rPr spc="-91" dirty="0">
                <a:solidFill>
                  <a:srgbClr val="454552"/>
                </a:solidFill>
                <a:latin typeface="Trebuchet MS"/>
                <a:cs typeface="Trebuchet MS"/>
              </a:rPr>
              <a:t>the </a:t>
            </a:r>
            <a:r>
              <a:rPr spc="-67" dirty="0">
                <a:solidFill>
                  <a:srgbClr val="454552"/>
                </a:solidFill>
                <a:latin typeface="Trebuchet MS"/>
                <a:cs typeface="Trebuchet MS"/>
              </a:rPr>
              <a:t>output </a:t>
            </a:r>
            <a:r>
              <a:rPr spc="-37" dirty="0">
                <a:solidFill>
                  <a:srgbClr val="454552"/>
                </a:solidFill>
                <a:latin typeface="Trebuchet MS"/>
                <a:cs typeface="Trebuchet MS"/>
              </a:rPr>
              <a:t>to 0</a:t>
            </a:r>
            <a:r>
              <a:rPr spc="-149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pc="-62" dirty="0">
                <a:solidFill>
                  <a:srgbClr val="454552"/>
                </a:solidFill>
                <a:latin typeface="Trebuchet MS"/>
                <a:cs typeface="Trebuchet MS"/>
              </a:rPr>
              <a:t>(1)</a:t>
            </a:r>
            <a:endParaRPr dirty="0">
              <a:latin typeface="Trebuchet MS"/>
              <a:cs typeface="Trebuchet MS"/>
            </a:endParaRPr>
          </a:p>
          <a:p>
            <a:pPr marL="237127" marR="4225" indent="-227092">
              <a:lnSpc>
                <a:spcPts val="1696"/>
              </a:lnSpc>
              <a:spcBef>
                <a:spcPts val="499"/>
              </a:spcBef>
              <a:tabLst>
                <a:tab pos="237127" algn="l"/>
              </a:tabLst>
            </a:pPr>
            <a:r>
              <a:rPr spc="-358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pc="-37" dirty="0">
                <a:latin typeface="Trebuchet MS"/>
                <a:cs typeface="Trebuchet MS"/>
              </a:rPr>
              <a:t>Asynchronous </a:t>
            </a:r>
            <a:r>
              <a:rPr spc="-101" dirty="0">
                <a:latin typeface="Trebuchet MS"/>
                <a:cs typeface="Trebuchet MS"/>
              </a:rPr>
              <a:t>clear </a:t>
            </a:r>
            <a:r>
              <a:rPr spc="17" dirty="0">
                <a:latin typeface="Trebuchet MS"/>
                <a:cs typeface="Trebuchet MS"/>
              </a:rPr>
              <a:t>or </a:t>
            </a:r>
            <a:r>
              <a:rPr spc="-87" dirty="0">
                <a:latin typeface="Trebuchet MS"/>
                <a:cs typeface="Trebuchet MS"/>
              </a:rPr>
              <a:t>set </a:t>
            </a:r>
            <a:r>
              <a:rPr spc="216" dirty="0">
                <a:latin typeface="Trebuchet MS"/>
                <a:cs typeface="Trebuchet MS"/>
              </a:rPr>
              <a:t>– </a:t>
            </a:r>
            <a:r>
              <a:rPr spc="-112" dirty="0">
                <a:latin typeface="Trebuchet MS"/>
                <a:cs typeface="Trebuchet MS"/>
              </a:rPr>
              <a:t>change </a:t>
            </a:r>
            <a:r>
              <a:rPr spc="-101" dirty="0">
                <a:latin typeface="Trebuchet MS"/>
                <a:cs typeface="Trebuchet MS"/>
              </a:rPr>
              <a:t>the </a:t>
            </a:r>
            <a:r>
              <a:rPr spc="-75" dirty="0">
                <a:latin typeface="Trebuchet MS"/>
                <a:cs typeface="Trebuchet MS"/>
              </a:rPr>
              <a:t>output </a:t>
            </a:r>
            <a:r>
              <a:rPr spc="-91" dirty="0">
                <a:latin typeface="Trebuchet MS"/>
                <a:cs typeface="Trebuchet MS"/>
              </a:rPr>
              <a:t>of </a:t>
            </a:r>
            <a:r>
              <a:rPr spc="-101" dirty="0">
                <a:latin typeface="Trebuchet MS"/>
                <a:cs typeface="Trebuchet MS"/>
              </a:rPr>
              <a:t>the </a:t>
            </a:r>
            <a:r>
              <a:rPr spc="-79" dirty="0">
                <a:latin typeface="Trebuchet MS"/>
                <a:cs typeface="Trebuchet MS"/>
              </a:rPr>
              <a:t>register </a:t>
            </a:r>
            <a:r>
              <a:rPr spc="-137" dirty="0">
                <a:latin typeface="Trebuchet MS"/>
                <a:cs typeface="Trebuchet MS"/>
              </a:rPr>
              <a:t>immediately,  </a:t>
            </a:r>
            <a:r>
              <a:rPr spc="-28" dirty="0">
                <a:latin typeface="Trebuchet MS"/>
                <a:cs typeface="Trebuchet MS"/>
              </a:rPr>
              <a:t>do </a:t>
            </a:r>
            <a:r>
              <a:rPr spc="-54" dirty="0">
                <a:latin typeface="Trebuchet MS"/>
                <a:cs typeface="Trebuchet MS"/>
              </a:rPr>
              <a:t>not </a:t>
            </a:r>
            <a:r>
              <a:rPr spc="-94" dirty="0">
                <a:latin typeface="Trebuchet MS"/>
                <a:cs typeface="Trebuchet MS"/>
              </a:rPr>
              <a:t>need </a:t>
            </a:r>
            <a:r>
              <a:rPr spc="-42" dirty="0">
                <a:latin typeface="Trebuchet MS"/>
                <a:cs typeface="Trebuchet MS"/>
              </a:rPr>
              <a:t>to </a:t>
            </a:r>
            <a:r>
              <a:rPr spc="-109" dirty="0">
                <a:latin typeface="Trebuchet MS"/>
                <a:cs typeface="Trebuchet MS"/>
              </a:rPr>
              <a:t>wait </a:t>
            </a:r>
            <a:r>
              <a:rPr spc="-62" dirty="0">
                <a:latin typeface="Trebuchet MS"/>
                <a:cs typeface="Trebuchet MS"/>
              </a:rPr>
              <a:t>for </a:t>
            </a:r>
            <a:r>
              <a:rPr spc="-101" dirty="0">
                <a:latin typeface="Trebuchet MS"/>
                <a:cs typeface="Trebuchet MS"/>
              </a:rPr>
              <a:t>the </a:t>
            </a:r>
            <a:r>
              <a:rPr spc="-71" dirty="0">
                <a:latin typeface="Trebuchet MS"/>
                <a:cs typeface="Trebuchet MS"/>
              </a:rPr>
              <a:t>clock</a:t>
            </a:r>
            <a:r>
              <a:rPr spc="104" dirty="0">
                <a:latin typeface="Trebuchet MS"/>
                <a:cs typeface="Trebuchet MS"/>
              </a:rPr>
              <a:t> </a:t>
            </a:r>
            <a:r>
              <a:rPr spc="-129" dirty="0">
                <a:latin typeface="Trebuchet MS"/>
                <a:cs typeface="Trebuchet MS"/>
              </a:rPr>
              <a:t>edge.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2300" y="5919862"/>
            <a:ext cx="2447708" cy="16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6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6" y="810739"/>
            <a:ext cx="6593307" cy="381278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b="0" spc="112" dirty="0"/>
              <a:t>E.g. </a:t>
            </a:r>
            <a:r>
              <a:rPr b="0" spc="83" dirty="0"/>
              <a:t>4-bit </a:t>
            </a:r>
            <a:r>
              <a:rPr b="0" spc="79" dirty="0"/>
              <a:t>Register </a:t>
            </a:r>
            <a:r>
              <a:rPr b="0" spc="94" dirty="0"/>
              <a:t>with </a:t>
            </a:r>
            <a:r>
              <a:rPr b="0" spc="134" dirty="0"/>
              <a:t>Asynchronous</a:t>
            </a:r>
            <a:r>
              <a:rPr b="0" spc="582" dirty="0"/>
              <a:t> </a:t>
            </a:r>
            <a:r>
              <a:rPr b="0" spc="121" dirty="0"/>
              <a:t>Clear</a:t>
            </a:r>
          </a:p>
        </p:txBody>
      </p:sp>
      <p:sp>
        <p:nvSpPr>
          <p:cNvPr id="5" name="object 5"/>
          <p:cNvSpPr/>
          <p:nvPr/>
        </p:nvSpPr>
        <p:spPr>
          <a:xfrm>
            <a:off x="1779569" y="3039286"/>
            <a:ext cx="4873414" cy="2131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6" name="object 6"/>
          <p:cNvSpPr/>
          <p:nvPr/>
        </p:nvSpPr>
        <p:spPr>
          <a:xfrm>
            <a:off x="2019363" y="1562551"/>
            <a:ext cx="1983136" cy="1229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/>
          <p:nvPr/>
        </p:nvSpPr>
        <p:spPr>
          <a:xfrm>
            <a:off x="6961533" y="1346652"/>
            <a:ext cx="1498742" cy="4024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8" name="object 8"/>
          <p:cNvSpPr txBox="1"/>
          <p:nvPr/>
        </p:nvSpPr>
        <p:spPr>
          <a:xfrm>
            <a:off x="3025077" y="5260073"/>
            <a:ext cx="2088101" cy="369225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2330" spc="-117" dirty="0">
                <a:latin typeface="Trebuchet MS"/>
                <a:cs typeface="Trebuchet MS"/>
              </a:rPr>
              <a:t>Timing</a:t>
            </a:r>
            <a:r>
              <a:rPr sz="2330" spc="-112" dirty="0">
                <a:latin typeface="Trebuchet MS"/>
                <a:cs typeface="Trebuchet MS"/>
              </a:rPr>
              <a:t> </a:t>
            </a:r>
            <a:r>
              <a:rPr sz="2330" spc="-137" dirty="0">
                <a:latin typeface="Trebuchet MS"/>
                <a:cs typeface="Trebuchet MS"/>
              </a:rPr>
              <a:t>waveform</a:t>
            </a:r>
            <a:endParaRPr sz="233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3113" y="5476167"/>
            <a:ext cx="2408656" cy="471689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 marR="4225">
              <a:spcBef>
                <a:spcPts val="83"/>
              </a:spcBef>
            </a:pPr>
            <a:r>
              <a:rPr sz="1498" spc="-87" dirty="0">
                <a:latin typeface="Trebuchet MS"/>
                <a:cs typeface="Trebuchet MS"/>
              </a:rPr>
              <a:t>Implementation </a:t>
            </a:r>
            <a:r>
              <a:rPr sz="1498" spc="-79" dirty="0">
                <a:latin typeface="Trebuchet MS"/>
                <a:cs typeface="Trebuchet MS"/>
              </a:rPr>
              <a:t>using </a:t>
            </a:r>
            <a:r>
              <a:rPr sz="1498" spc="-83" dirty="0">
                <a:latin typeface="Trebuchet MS"/>
                <a:cs typeface="Trebuchet MS"/>
              </a:rPr>
              <a:t>Flip-flops  </a:t>
            </a:r>
            <a:r>
              <a:rPr sz="1498" spc="-79" dirty="0">
                <a:latin typeface="Trebuchet MS"/>
                <a:cs typeface="Trebuchet MS"/>
              </a:rPr>
              <a:t>with </a:t>
            </a:r>
            <a:r>
              <a:rPr sz="1498" spc="-58" dirty="0">
                <a:latin typeface="Trebuchet MS"/>
                <a:cs typeface="Trebuchet MS"/>
              </a:rPr>
              <a:t>asynchronous</a:t>
            </a:r>
            <a:r>
              <a:rPr sz="1498" spc="-17" dirty="0">
                <a:latin typeface="Trebuchet MS"/>
                <a:cs typeface="Trebuchet MS"/>
              </a:rPr>
              <a:t> </a:t>
            </a:r>
            <a:r>
              <a:rPr sz="1498" spc="-91" dirty="0">
                <a:latin typeface="Trebuchet MS"/>
                <a:cs typeface="Trebuchet MS"/>
              </a:rPr>
              <a:t>clear</a:t>
            </a:r>
            <a:endParaRPr sz="149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7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5" y="369034"/>
            <a:ext cx="5475850" cy="822739"/>
          </a:xfrm>
          <a:prstGeom prst="rect">
            <a:avLst/>
          </a:prstGeom>
        </p:spPr>
        <p:txBody>
          <a:bodyPr vert="horz" wrap="square" lIns="0" tIns="25350" rIns="0" bIns="0" rtlCol="0">
            <a:spAutoFit/>
          </a:bodyPr>
          <a:lstStyle/>
          <a:p>
            <a:pPr marL="10563" marR="4225">
              <a:lnSpc>
                <a:spcPts val="3178"/>
              </a:lnSpc>
              <a:spcBef>
                <a:spcPts val="200"/>
              </a:spcBef>
            </a:pPr>
            <a:r>
              <a:rPr sz="2661" spc="-17" dirty="0"/>
              <a:t>Asynchronous </a:t>
            </a:r>
            <a:r>
              <a:rPr sz="2661" spc="42" dirty="0"/>
              <a:t>vs. </a:t>
            </a:r>
            <a:r>
              <a:rPr sz="2661" spc="-3" dirty="0"/>
              <a:t>synchronous  </a:t>
            </a:r>
            <a:r>
              <a:rPr sz="2661" spc="12" dirty="0"/>
              <a:t>inputs</a:t>
            </a:r>
            <a:endParaRPr sz="2661" dirty="0"/>
          </a:p>
        </p:txBody>
      </p:sp>
      <p:sp>
        <p:nvSpPr>
          <p:cNvPr id="5" name="object 5"/>
          <p:cNvSpPr txBox="1"/>
          <p:nvPr/>
        </p:nvSpPr>
        <p:spPr>
          <a:xfrm>
            <a:off x="1609988" y="1291733"/>
            <a:ext cx="3000125" cy="891713"/>
          </a:xfrm>
          <a:prstGeom prst="rect">
            <a:avLst/>
          </a:prstGeom>
        </p:spPr>
        <p:txBody>
          <a:bodyPr vert="horz" wrap="square" lIns="0" tIns="44889" rIns="0" bIns="0" rtlCol="0">
            <a:spAutoFit/>
          </a:bodyPr>
          <a:lstStyle/>
          <a:p>
            <a:pPr marL="248218" marR="4225" indent="-237655">
              <a:lnSpc>
                <a:spcPts val="2154"/>
              </a:lnSpc>
              <a:spcBef>
                <a:spcPts val="353"/>
              </a:spcBef>
              <a:buClr>
                <a:srgbClr val="717BA3"/>
              </a:buClr>
              <a:buChar char="•"/>
              <a:tabLst>
                <a:tab pos="247689" algn="l"/>
                <a:tab pos="248218" algn="l"/>
              </a:tabLst>
            </a:pPr>
            <a:r>
              <a:rPr sz="1996" spc="-42" dirty="0">
                <a:latin typeface="Trebuchet MS"/>
                <a:cs typeface="Trebuchet MS"/>
              </a:rPr>
              <a:t>Asynchronous </a:t>
            </a:r>
            <a:r>
              <a:rPr sz="1996" spc="-117" dirty="0">
                <a:latin typeface="Trebuchet MS"/>
                <a:cs typeface="Trebuchet MS"/>
              </a:rPr>
              <a:t>clear </a:t>
            </a:r>
            <a:r>
              <a:rPr sz="1996" spc="-112" dirty="0">
                <a:latin typeface="Trebuchet MS"/>
                <a:cs typeface="Trebuchet MS"/>
              </a:rPr>
              <a:t>has </a:t>
            </a:r>
            <a:r>
              <a:rPr sz="1996" spc="-146" dirty="0">
                <a:latin typeface="Trebuchet MS"/>
                <a:cs typeface="Trebuchet MS"/>
              </a:rPr>
              <a:t>an  </a:t>
            </a:r>
            <a:r>
              <a:rPr sz="1996" spc="-137" dirty="0">
                <a:latin typeface="Trebuchet MS"/>
                <a:cs typeface="Trebuchet MS"/>
              </a:rPr>
              <a:t>immediate </a:t>
            </a:r>
            <a:r>
              <a:rPr sz="1996" spc="-191" dirty="0">
                <a:latin typeface="Trebuchet MS"/>
                <a:cs typeface="Trebuchet MS"/>
              </a:rPr>
              <a:t>effect, </a:t>
            </a:r>
            <a:r>
              <a:rPr sz="1996" spc="-33" dirty="0">
                <a:latin typeface="Trebuchet MS"/>
                <a:cs typeface="Trebuchet MS"/>
              </a:rPr>
              <a:t>do </a:t>
            </a:r>
            <a:r>
              <a:rPr sz="1996" spc="-71" dirty="0">
                <a:latin typeface="Trebuchet MS"/>
                <a:cs typeface="Trebuchet MS"/>
              </a:rPr>
              <a:t>not  </a:t>
            </a:r>
            <a:r>
              <a:rPr sz="1996" spc="-117" dirty="0">
                <a:latin typeface="Trebuchet MS"/>
                <a:cs typeface="Trebuchet MS"/>
              </a:rPr>
              <a:t>need </a:t>
            </a:r>
            <a:r>
              <a:rPr sz="1996" spc="-54" dirty="0">
                <a:latin typeface="Trebuchet MS"/>
                <a:cs typeface="Trebuchet MS"/>
              </a:rPr>
              <a:t>to </a:t>
            </a:r>
            <a:r>
              <a:rPr sz="1996" spc="-134" dirty="0">
                <a:latin typeface="Trebuchet MS"/>
                <a:cs typeface="Trebuchet MS"/>
              </a:rPr>
              <a:t>wait </a:t>
            </a:r>
            <a:r>
              <a:rPr sz="1996" spc="-75" dirty="0">
                <a:latin typeface="Trebuchet MS"/>
                <a:cs typeface="Trebuchet MS"/>
              </a:rPr>
              <a:t>for </a:t>
            </a:r>
            <a:r>
              <a:rPr sz="1996" spc="-121" dirty="0">
                <a:latin typeface="Trebuchet MS"/>
                <a:cs typeface="Trebuchet MS"/>
              </a:rPr>
              <a:t>the</a:t>
            </a:r>
            <a:r>
              <a:rPr sz="1996" spc="79" dirty="0">
                <a:latin typeface="Trebuchet MS"/>
                <a:cs typeface="Trebuchet MS"/>
              </a:rPr>
              <a:t> </a:t>
            </a:r>
            <a:r>
              <a:rPr sz="1996" spc="-87" dirty="0">
                <a:latin typeface="Trebuchet MS"/>
                <a:cs typeface="Trebuchet MS"/>
              </a:rPr>
              <a:t>clock</a:t>
            </a:r>
            <a:endParaRPr sz="1996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5640" y="2923724"/>
            <a:ext cx="2035107" cy="2096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 txBox="1"/>
          <p:nvPr/>
        </p:nvSpPr>
        <p:spPr>
          <a:xfrm>
            <a:off x="5084662" y="1233428"/>
            <a:ext cx="3901589" cy="1880088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247689" marR="210720" indent="-237127">
              <a:spcBef>
                <a:spcPts val="83"/>
              </a:spcBef>
              <a:buClr>
                <a:srgbClr val="717BA3"/>
              </a:buClr>
              <a:buFont typeface="Arial"/>
              <a:buChar char="•"/>
              <a:tabLst>
                <a:tab pos="247689" algn="l"/>
                <a:tab pos="248218" algn="l"/>
              </a:tabLst>
            </a:pPr>
            <a:r>
              <a:rPr sz="1747" spc="-54" dirty="0">
                <a:latin typeface="Trebuchet MS"/>
                <a:cs typeface="Trebuchet MS"/>
              </a:rPr>
              <a:t>Synchronous </a:t>
            </a:r>
            <a:r>
              <a:rPr sz="1747" spc="-104" dirty="0">
                <a:latin typeface="Trebuchet MS"/>
                <a:cs typeface="Trebuchet MS"/>
              </a:rPr>
              <a:t>clear changes the </a:t>
            </a:r>
            <a:r>
              <a:rPr sz="1747" spc="-79" dirty="0">
                <a:latin typeface="Trebuchet MS"/>
                <a:cs typeface="Trebuchet MS"/>
              </a:rPr>
              <a:t>output  </a:t>
            </a:r>
            <a:r>
              <a:rPr sz="1747" spc="-121" dirty="0">
                <a:latin typeface="Trebuchet MS"/>
                <a:cs typeface="Trebuchet MS"/>
              </a:rPr>
              <a:t>after </a:t>
            </a:r>
            <a:r>
              <a:rPr sz="1747" spc="-104" dirty="0">
                <a:latin typeface="Trebuchet MS"/>
                <a:cs typeface="Trebuchet MS"/>
              </a:rPr>
              <a:t>the </a:t>
            </a:r>
            <a:r>
              <a:rPr sz="1747" spc="-79" dirty="0">
                <a:latin typeface="Trebuchet MS"/>
                <a:cs typeface="Trebuchet MS"/>
              </a:rPr>
              <a:t>next </a:t>
            </a:r>
            <a:r>
              <a:rPr sz="1747" spc="-71" dirty="0">
                <a:latin typeface="Trebuchet MS"/>
                <a:cs typeface="Trebuchet MS"/>
              </a:rPr>
              <a:t>clock </a:t>
            </a:r>
            <a:r>
              <a:rPr sz="1747" spc="-137" dirty="0">
                <a:latin typeface="Trebuchet MS"/>
                <a:cs typeface="Trebuchet MS"/>
              </a:rPr>
              <a:t>edge, </a:t>
            </a:r>
            <a:r>
              <a:rPr sz="1747" spc="-149" dirty="0">
                <a:latin typeface="Trebuchet MS"/>
                <a:cs typeface="Trebuchet MS"/>
              </a:rPr>
              <a:t>basically, </a:t>
            </a:r>
            <a:r>
              <a:rPr sz="1747" spc="-104" dirty="0">
                <a:latin typeface="Trebuchet MS"/>
                <a:cs typeface="Trebuchet MS"/>
              </a:rPr>
              <a:t>the  </a:t>
            </a:r>
            <a:r>
              <a:rPr sz="1747" spc="-141" dirty="0">
                <a:latin typeface="Trebuchet MS"/>
                <a:cs typeface="Trebuchet MS"/>
              </a:rPr>
              <a:t>flip </a:t>
            </a:r>
            <a:r>
              <a:rPr sz="1747" spc="-91" dirty="0">
                <a:latin typeface="Trebuchet MS"/>
                <a:cs typeface="Trebuchet MS"/>
              </a:rPr>
              <a:t>flops </a:t>
            </a:r>
            <a:r>
              <a:rPr sz="1747" spc="-126" dirty="0">
                <a:latin typeface="Trebuchet MS"/>
                <a:cs typeface="Trebuchet MS"/>
              </a:rPr>
              <a:t>just </a:t>
            </a:r>
            <a:r>
              <a:rPr sz="1747" spc="-94" dirty="0">
                <a:latin typeface="Trebuchet MS"/>
                <a:cs typeface="Trebuchet MS"/>
              </a:rPr>
              <a:t>load </a:t>
            </a:r>
            <a:r>
              <a:rPr sz="1747" spc="-174" dirty="0">
                <a:latin typeface="Trebuchet MS"/>
                <a:cs typeface="Trebuchet MS"/>
              </a:rPr>
              <a:t>a </a:t>
            </a:r>
            <a:r>
              <a:rPr sz="1747" spc="-8" dirty="0">
                <a:latin typeface="Trebuchet MS"/>
                <a:cs typeface="Trebuchet MS"/>
              </a:rPr>
              <a:t>“ZERO” </a:t>
            </a:r>
            <a:r>
              <a:rPr sz="1747" spc="-46" dirty="0">
                <a:latin typeface="Trebuchet MS"/>
                <a:cs typeface="Trebuchet MS"/>
              </a:rPr>
              <a:t>to </a:t>
            </a:r>
            <a:r>
              <a:rPr sz="1747" spc="-104" dirty="0">
                <a:latin typeface="Trebuchet MS"/>
                <a:cs typeface="Trebuchet MS"/>
              </a:rPr>
              <a:t>the  </a:t>
            </a:r>
            <a:r>
              <a:rPr sz="1747" spc="-79" dirty="0">
                <a:latin typeface="Trebuchet MS"/>
                <a:cs typeface="Trebuchet MS"/>
              </a:rPr>
              <a:t>output </a:t>
            </a:r>
            <a:r>
              <a:rPr sz="1747" spc="-146" dirty="0">
                <a:latin typeface="Trebuchet MS"/>
                <a:cs typeface="Trebuchet MS"/>
              </a:rPr>
              <a:t>at </a:t>
            </a:r>
            <a:r>
              <a:rPr sz="1747" spc="-104" dirty="0">
                <a:latin typeface="Trebuchet MS"/>
                <a:cs typeface="Trebuchet MS"/>
              </a:rPr>
              <a:t>the </a:t>
            </a:r>
            <a:r>
              <a:rPr sz="1747" spc="-79" dirty="0">
                <a:latin typeface="Trebuchet MS"/>
                <a:cs typeface="Trebuchet MS"/>
              </a:rPr>
              <a:t>next </a:t>
            </a:r>
            <a:r>
              <a:rPr sz="1747" spc="-71" dirty="0">
                <a:latin typeface="Trebuchet MS"/>
                <a:cs typeface="Trebuchet MS"/>
              </a:rPr>
              <a:t>clock</a:t>
            </a:r>
            <a:r>
              <a:rPr sz="1747" spc="195" dirty="0">
                <a:latin typeface="Trebuchet MS"/>
                <a:cs typeface="Trebuchet MS"/>
              </a:rPr>
              <a:t> </a:t>
            </a:r>
            <a:r>
              <a:rPr sz="1747" spc="-112" dirty="0">
                <a:latin typeface="Trebuchet MS"/>
                <a:cs typeface="Trebuchet MS"/>
              </a:rPr>
              <a:t>edge</a:t>
            </a:r>
            <a:endParaRPr sz="1747">
              <a:latin typeface="Trebuchet MS"/>
              <a:cs typeface="Trebuchet MS"/>
            </a:endParaRPr>
          </a:p>
          <a:p>
            <a:pPr marL="474782" marR="4225" lvl="1" indent="-237655" algn="just">
              <a:spcBef>
                <a:spcPts val="541"/>
              </a:spcBef>
              <a:buClr>
                <a:srgbClr val="9FB8CD"/>
              </a:buClr>
              <a:buChar char="•"/>
              <a:tabLst>
                <a:tab pos="475311" algn="l"/>
              </a:tabLst>
            </a:pPr>
            <a:r>
              <a:rPr sz="1498" spc="-42" dirty="0">
                <a:solidFill>
                  <a:srgbClr val="454552"/>
                </a:solidFill>
                <a:latin typeface="Trebuchet MS"/>
                <a:cs typeface="Trebuchet MS"/>
              </a:rPr>
              <a:t>This </a:t>
            </a:r>
            <a:r>
              <a:rPr sz="1498" spc="-91" dirty="0">
                <a:solidFill>
                  <a:srgbClr val="454552"/>
                </a:solidFill>
                <a:latin typeface="Trebuchet MS"/>
                <a:cs typeface="Trebuchet MS"/>
              </a:rPr>
              <a:t>example </a:t>
            </a:r>
            <a:r>
              <a:rPr sz="1498" spc="-33" dirty="0">
                <a:solidFill>
                  <a:srgbClr val="454552"/>
                </a:solidFill>
                <a:latin typeface="Trebuchet MS"/>
                <a:cs typeface="Trebuchet MS"/>
              </a:rPr>
              <a:t>show </a:t>
            </a:r>
            <a:r>
              <a:rPr sz="1498" spc="-109" dirty="0">
                <a:solidFill>
                  <a:srgbClr val="454552"/>
                </a:solidFill>
                <a:latin typeface="Trebuchet MS"/>
                <a:cs typeface="Trebuchet MS"/>
              </a:rPr>
              <a:t>active </a:t>
            </a:r>
            <a:r>
              <a:rPr sz="1498" spc="137" dirty="0">
                <a:solidFill>
                  <a:srgbClr val="454552"/>
                </a:solidFill>
                <a:latin typeface="Trebuchet MS"/>
                <a:cs typeface="Trebuchet MS"/>
              </a:rPr>
              <a:t>LOW </a:t>
            </a:r>
            <a:r>
              <a:rPr sz="1498" spc="-87" dirty="0">
                <a:solidFill>
                  <a:srgbClr val="454552"/>
                </a:solidFill>
                <a:latin typeface="Trebuchet MS"/>
                <a:cs typeface="Trebuchet MS"/>
              </a:rPr>
              <a:t>clear </a:t>
            </a:r>
            <a:r>
              <a:rPr sz="1498" spc="-117" dirty="0">
                <a:solidFill>
                  <a:srgbClr val="454552"/>
                </a:solidFill>
                <a:latin typeface="Trebuchet MS"/>
                <a:cs typeface="Trebuchet MS"/>
              </a:rPr>
              <a:t>signal.  </a:t>
            </a:r>
            <a:r>
              <a:rPr sz="1498" spc="-62" dirty="0">
                <a:solidFill>
                  <a:srgbClr val="454552"/>
                </a:solidFill>
                <a:latin typeface="Trebuchet MS"/>
                <a:cs typeface="Trebuchet MS"/>
              </a:rPr>
              <a:t>Active </a:t>
            </a:r>
            <a:r>
              <a:rPr sz="1498" spc="67" dirty="0">
                <a:solidFill>
                  <a:srgbClr val="454552"/>
                </a:solidFill>
                <a:latin typeface="Trebuchet MS"/>
                <a:cs typeface="Trebuchet MS"/>
              </a:rPr>
              <a:t>HIGH </a:t>
            </a:r>
            <a:r>
              <a:rPr sz="1498" spc="-104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1498" spc="-71" dirty="0">
                <a:solidFill>
                  <a:srgbClr val="454552"/>
                </a:solidFill>
                <a:latin typeface="Trebuchet MS"/>
                <a:cs typeface="Trebuchet MS"/>
              </a:rPr>
              <a:t>also </a:t>
            </a:r>
            <a:r>
              <a:rPr sz="1498" spc="-94" dirty="0">
                <a:solidFill>
                  <a:srgbClr val="454552"/>
                </a:solidFill>
                <a:latin typeface="Trebuchet MS"/>
                <a:cs typeface="Trebuchet MS"/>
              </a:rPr>
              <a:t>be </a:t>
            </a:r>
            <a:r>
              <a:rPr sz="1498" spc="-101" dirty="0">
                <a:solidFill>
                  <a:srgbClr val="454552"/>
                </a:solidFill>
                <a:latin typeface="Trebuchet MS"/>
                <a:cs typeface="Trebuchet MS"/>
              </a:rPr>
              <a:t>used. </a:t>
            </a:r>
            <a:r>
              <a:rPr sz="1498" spc="25" dirty="0">
                <a:solidFill>
                  <a:srgbClr val="454552"/>
                </a:solidFill>
                <a:latin typeface="Trebuchet MS"/>
                <a:cs typeface="Trebuchet MS"/>
              </a:rPr>
              <a:t>How </a:t>
            </a:r>
            <a:r>
              <a:rPr sz="1498" spc="-104" dirty="0">
                <a:solidFill>
                  <a:srgbClr val="454552"/>
                </a:solidFill>
                <a:latin typeface="Trebuchet MS"/>
                <a:cs typeface="Trebuchet MS"/>
              </a:rPr>
              <a:t>can </a:t>
            </a:r>
            <a:r>
              <a:rPr sz="1498" spc="-58" dirty="0">
                <a:solidFill>
                  <a:srgbClr val="454552"/>
                </a:solidFill>
                <a:latin typeface="Trebuchet MS"/>
                <a:cs typeface="Trebuchet MS"/>
              </a:rPr>
              <a:t>you  </a:t>
            </a:r>
            <a:r>
              <a:rPr sz="1498" spc="-25" dirty="0">
                <a:solidFill>
                  <a:srgbClr val="454552"/>
                </a:solidFill>
                <a:latin typeface="Trebuchet MS"/>
                <a:cs typeface="Trebuchet MS"/>
              </a:rPr>
              <a:t>do</a:t>
            </a:r>
            <a:r>
              <a:rPr sz="1498" spc="-50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498" spc="-87" dirty="0">
                <a:solidFill>
                  <a:srgbClr val="454552"/>
                </a:solidFill>
                <a:latin typeface="Trebuchet MS"/>
                <a:cs typeface="Trebuchet MS"/>
              </a:rPr>
              <a:t>it</a:t>
            </a:r>
            <a:r>
              <a:rPr sz="1747" spc="-87" dirty="0">
                <a:solidFill>
                  <a:srgbClr val="454552"/>
                </a:solidFill>
                <a:latin typeface="Trebuchet MS"/>
                <a:cs typeface="Trebuchet MS"/>
              </a:rPr>
              <a:t>?</a:t>
            </a:r>
            <a:endParaRPr sz="1747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1163" y="3875040"/>
            <a:ext cx="3182690" cy="126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955" y="312000"/>
            <a:ext cx="887205" cy="189284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1164" spc="-58" dirty="0">
                <a:solidFill>
                  <a:srgbClr val="454552"/>
                </a:solidFill>
                <a:latin typeface="Trebuchet MS"/>
                <a:cs typeface="Trebuchet MS"/>
              </a:rPr>
              <a:t>Lecture </a:t>
            </a:r>
            <a:r>
              <a:rPr sz="1164" spc="-75" dirty="0">
                <a:solidFill>
                  <a:srgbClr val="454552"/>
                </a:solidFill>
                <a:latin typeface="Trebuchet MS"/>
                <a:cs typeface="Trebuchet MS"/>
              </a:rPr>
              <a:t>7a </a:t>
            </a:r>
            <a:r>
              <a:rPr sz="1164" spc="149" dirty="0">
                <a:solidFill>
                  <a:srgbClr val="454552"/>
                </a:solidFill>
                <a:latin typeface="Trebuchet MS"/>
                <a:cs typeface="Trebuchet MS"/>
              </a:rPr>
              <a:t>–</a:t>
            </a:r>
            <a:r>
              <a:rPr sz="1164" spc="-3" dirty="0">
                <a:solidFill>
                  <a:srgbClr val="454552"/>
                </a:solidFill>
                <a:latin typeface="Trebuchet MS"/>
                <a:cs typeface="Trebuchet MS"/>
              </a:rPr>
              <a:t> </a:t>
            </a:r>
            <a:r>
              <a:rPr sz="1164" spc="-33" dirty="0">
                <a:solidFill>
                  <a:srgbClr val="454552"/>
                </a:solidFill>
                <a:latin typeface="Trebuchet MS"/>
                <a:cs typeface="Trebuchet MS"/>
              </a:rPr>
              <a:t>8</a:t>
            </a:r>
            <a:endParaRPr sz="1164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0222" y="771446"/>
            <a:ext cx="4600265" cy="419603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10563">
              <a:spcBef>
                <a:spcPts val="79"/>
              </a:spcBef>
            </a:pPr>
            <a:r>
              <a:rPr sz="2661" b="0" spc="104" dirty="0"/>
              <a:t>Registers with </a:t>
            </a:r>
            <a:r>
              <a:rPr sz="2661" b="0" spc="83" dirty="0"/>
              <a:t>Parallel</a:t>
            </a:r>
            <a:r>
              <a:rPr sz="2661" b="0" spc="417" dirty="0"/>
              <a:t> </a:t>
            </a:r>
            <a:r>
              <a:rPr sz="2661" b="0" spc="91" dirty="0"/>
              <a:t>Load</a:t>
            </a:r>
            <a:endParaRPr sz="2661"/>
          </a:p>
        </p:txBody>
      </p:sp>
      <p:sp>
        <p:nvSpPr>
          <p:cNvPr id="5" name="object 5"/>
          <p:cNvSpPr txBox="1"/>
          <p:nvPr/>
        </p:nvSpPr>
        <p:spPr>
          <a:xfrm>
            <a:off x="1609988" y="1324051"/>
            <a:ext cx="5336961" cy="1929696"/>
          </a:xfrm>
          <a:prstGeom prst="rect">
            <a:avLst/>
          </a:prstGeom>
        </p:spPr>
        <p:txBody>
          <a:bodyPr vert="horz" wrap="square" lIns="0" tIns="10034" rIns="0" bIns="0" rtlCol="0">
            <a:spAutoFit/>
          </a:bodyPr>
          <a:lstStyle/>
          <a:p>
            <a:pPr marL="237127" marR="4225" indent="-227092" algn="just">
              <a:spcBef>
                <a:spcPts val="79"/>
              </a:spcBef>
            </a:pPr>
            <a:r>
              <a:rPr sz="1248" spc="-35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248" spc="499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663" spc="-62" dirty="0">
                <a:latin typeface="Trebuchet MS"/>
                <a:cs typeface="Trebuchet MS"/>
              </a:rPr>
              <a:t>Load </a:t>
            </a:r>
            <a:r>
              <a:rPr sz="1663" spc="-17" dirty="0">
                <a:latin typeface="Trebuchet MS"/>
                <a:cs typeface="Trebuchet MS"/>
              </a:rPr>
              <a:t>(or </a:t>
            </a:r>
            <a:r>
              <a:rPr sz="1663" spc="-112" dirty="0">
                <a:latin typeface="Trebuchet MS"/>
                <a:cs typeface="Trebuchet MS"/>
              </a:rPr>
              <a:t>enable) </a:t>
            </a:r>
            <a:r>
              <a:rPr sz="1663" spc="-109" dirty="0">
                <a:latin typeface="Trebuchet MS"/>
                <a:cs typeface="Trebuchet MS"/>
              </a:rPr>
              <a:t>signal </a:t>
            </a:r>
            <a:r>
              <a:rPr sz="1663" spc="-42" dirty="0">
                <a:latin typeface="Trebuchet MS"/>
                <a:cs typeface="Trebuchet MS"/>
              </a:rPr>
              <a:t>to </a:t>
            </a:r>
            <a:r>
              <a:rPr sz="1663" spc="-58" dirty="0">
                <a:latin typeface="Trebuchet MS"/>
                <a:cs typeface="Trebuchet MS"/>
              </a:rPr>
              <a:t>control </a:t>
            </a:r>
            <a:r>
              <a:rPr sz="1663" spc="-75" dirty="0">
                <a:latin typeface="Trebuchet MS"/>
                <a:cs typeface="Trebuchet MS"/>
              </a:rPr>
              <a:t>whether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129" dirty="0">
                <a:latin typeface="Trebuchet MS"/>
                <a:cs typeface="Trebuchet MS"/>
              </a:rPr>
              <a:t>data </a:t>
            </a:r>
            <a:r>
              <a:rPr sz="1663" spc="-75" dirty="0">
                <a:latin typeface="Trebuchet MS"/>
                <a:cs typeface="Trebuchet MS"/>
              </a:rPr>
              <a:t>is </a:t>
            </a:r>
            <a:r>
              <a:rPr sz="1663" spc="-42" dirty="0">
                <a:latin typeface="Trebuchet MS"/>
                <a:cs typeface="Trebuchet MS"/>
              </a:rPr>
              <a:t>to </a:t>
            </a:r>
            <a:r>
              <a:rPr sz="1663" spc="-104" dirty="0">
                <a:latin typeface="Trebuchet MS"/>
                <a:cs typeface="Trebuchet MS"/>
              </a:rPr>
              <a:t>be  </a:t>
            </a:r>
            <a:r>
              <a:rPr sz="1663" spc="-91" dirty="0">
                <a:latin typeface="Trebuchet MS"/>
                <a:cs typeface="Trebuchet MS"/>
              </a:rPr>
              <a:t>loaded </a:t>
            </a:r>
            <a:r>
              <a:rPr sz="1663" spc="-71" dirty="0">
                <a:latin typeface="Trebuchet MS"/>
                <a:cs typeface="Trebuchet MS"/>
              </a:rPr>
              <a:t>into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9" dirty="0">
                <a:latin typeface="Trebuchet MS"/>
                <a:cs typeface="Trebuchet MS"/>
              </a:rPr>
              <a:t>register </a:t>
            </a:r>
            <a:r>
              <a:rPr sz="1663" spc="-94" dirty="0">
                <a:latin typeface="Trebuchet MS"/>
                <a:cs typeface="Trebuchet MS"/>
              </a:rPr>
              <a:t>in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5" dirty="0">
                <a:latin typeface="Trebuchet MS"/>
                <a:cs typeface="Trebuchet MS"/>
              </a:rPr>
              <a:t>next </a:t>
            </a:r>
            <a:r>
              <a:rPr sz="1663" spc="-71" dirty="0">
                <a:latin typeface="Trebuchet MS"/>
                <a:cs typeface="Trebuchet MS"/>
              </a:rPr>
              <a:t>clock</a:t>
            </a:r>
            <a:r>
              <a:rPr sz="1663" spc="225" dirty="0">
                <a:latin typeface="Trebuchet MS"/>
                <a:cs typeface="Trebuchet MS"/>
              </a:rPr>
              <a:t> </a:t>
            </a:r>
            <a:r>
              <a:rPr sz="1663" spc="-109" dirty="0">
                <a:latin typeface="Trebuchet MS"/>
                <a:cs typeface="Trebuchet MS"/>
              </a:rPr>
              <a:t>edge</a:t>
            </a:r>
            <a:endParaRPr sz="1663">
              <a:latin typeface="Trebuchet MS"/>
              <a:cs typeface="Trebuchet MS"/>
            </a:endParaRPr>
          </a:p>
          <a:p>
            <a:pPr marL="237127" marR="48059" indent="-227092" algn="just">
              <a:spcBef>
                <a:spcPts val="499"/>
              </a:spcBef>
            </a:pPr>
            <a:r>
              <a:rPr sz="1248" spc="-358" dirty="0">
                <a:solidFill>
                  <a:srgbClr val="717BA3"/>
                </a:solidFill>
                <a:latin typeface="Arial"/>
                <a:cs typeface="Arial"/>
              </a:rPr>
              <a:t></a:t>
            </a:r>
            <a:r>
              <a:rPr sz="1248" spc="499" dirty="0">
                <a:solidFill>
                  <a:srgbClr val="717BA3"/>
                </a:solidFill>
                <a:latin typeface="Arial"/>
                <a:cs typeface="Arial"/>
              </a:rPr>
              <a:t> </a:t>
            </a:r>
            <a:r>
              <a:rPr sz="1663" spc="-28" dirty="0">
                <a:latin typeface="Trebuchet MS"/>
                <a:cs typeface="Trebuchet MS"/>
              </a:rPr>
              <a:t>For </a:t>
            </a:r>
            <a:r>
              <a:rPr sz="1663" spc="-121" dirty="0">
                <a:latin typeface="Trebuchet MS"/>
                <a:cs typeface="Trebuchet MS"/>
              </a:rPr>
              <a:t>active </a:t>
            </a:r>
            <a:r>
              <a:rPr sz="1663" spc="8" dirty="0">
                <a:latin typeface="Trebuchet MS"/>
                <a:cs typeface="Trebuchet MS"/>
              </a:rPr>
              <a:t>HIGH, </a:t>
            </a:r>
            <a:r>
              <a:rPr sz="1663" spc="-157" dirty="0">
                <a:latin typeface="Trebuchet MS"/>
                <a:cs typeface="Trebuchet MS"/>
              </a:rPr>
              <a:t>if </a:t>
            </a:r>
            <a:r>
              <a:rPr sz="1663" spc="-91" dirty="0">
                <a:latin typeface="Trebuchet MS"/>
                <a:cs typeface="Trebuchet MS"/>
              </a:rPr>
              <a:t>load </a:t>
            </a:r>
            <a:r>
              <a:rPr sz="1663" spc="-109" dirty="0">
                <a:latin typeface="Trebuchet MS"/>
                <a:cs typeface="Trebuchet MS"/>
              </a:rPr>
              <a:t>(enable) </a:t>
            </a:r>
            <a:r>
              <a:rPr sz="1663" spc="94" dirty="0">
                <a:latin typeface="Trebuchet MS"/>
                <a:cs typeface="Trebuchet MS"/>
              </a:rPr>
              <a:t>= </a:t>
            </a:r>
            <a:r>
              <a:rPr sz="1663" spc="-146" dirty="0">
                <a:latin typeface="Trebuchet MS"/>
                <a:cs typeface="Trebuchet MS"/>
              </a:rPr>
              <a:t>1, </a:t>
            </a:r>
            <a:r>
              <a:rPr sz="1663" spc="-101" dirty="0">
                <a:latin typeface="Trebuchet MS"/>
                <a:cs typeface="Trebuchet MS"/>
              </a:rPr>
              <a:t>the input </a:t>
            </a:r>
            <a:r>
              <a:rPr sz="1663" spc="-129" dirty="0">
                <a:latin typeface="Trebuchet MS"/>
                <a:cs typeface="Trebuchet MS"/>
              </a:rPr>
              <a:t>data </a:t>
            </a:r>
            <a:r>
              <a:rPr sz="1663" spc="-109" dirty="0">
                <a:latin typeface="Trebuchet MS"/>
                <a:cs typeface="Trebuchet MS"/>
              </a:rPr>
              <a:t>will </a:t>
            </a:r>
            <a:r>
              <a:rPr sz="1663" spc="-104" dirty="0">
                <a:latin typeface="Trebuchet MS"/>
                <a:cs typeface="Trebuchet MS"/>
              </a:rPr>
              <a:t>be  </a:t>
            </a:r>
            <a:r>
              <a:rPr sz="1663" spc="-91" dirty="0">
                <a:latin typeface="Trebuchet MS"/>
                <a:cs typeface="Trebuchet MS"/>
              </a:rPr>
              <a:t>loaded </a:t>
            </a:r>
            <a:r>
              <a:rPr sz="1663" spc="-109" dirty="0">
                <a:latin typeface="Trebuchet MS"/>
                <a:cs typeface="Trebuchet MS"/>
              </a:rPr>
              <a:t>and </a:t>
            </a:r>
            <a:r>
              <a:rPr sz="1663" spc="-58" dirty="0">
                <a:latin typeface="Trebuchet MS"/>
                <a:cs typeface="Trebuchet MS"/>
              </a:rPr>
              <a:t>stored </a:t>
            </a:r>
            <a:r>
              <a:rPr sz="1663" spc="-94" dirty="0">
                <a:latin typeface="Trebuchet MS"/>
                <a:cs typeface="Trebuchet MS"/>
              </a:rPr>
              <a:t>in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9" dirty="0">
                <a:latin typeface="Trebuchet MS"/>
                <a:cs typeface="Trebuchet MS"/>
              </a:rPr>
              <a:t>register </a:t>
            </a:r>
            <a:r>
              <a:rPr sz="1663" spc="-137" dirty="0">
                <a:latin typeface="Trebuchet MS"/>
                <a:cs typeface="Trebuchet MS"/>
              </a:rPr>
              <a:t>at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83" dirty="0">
                <a:latin typeface="Trebuchet MS"/>
                <a:cs typeface="Trebuchet MS"/>
              </a:rPr>
              <a:t>coming </a:t>
            </a:r>
            <a:r>
              <a:rPr sz="1663" spc="-71" dirty="0">
                <a:latin typeface="Trebuchet MS"/>
                <a:cs typeface="Trebuchet MS"/>
              </a:rPr>
              <a:t>clock </a:t>
            </a:r>
            <a:r>
              <a:rPr sz="1663" spc="-129" dirty="0">
                <a:latin typeface="Trebuchet MS"/>
                <a:cs typeface="Trebuchet MS"/>
              </a:rPr>
              <a:t>edge,  </a:t>
            </a:r>
            <a:r>
              <a:rPr sz="1663" spc="-62" dirty="0">
                <a:latin typeface="Trebuchet MS"/>
                <a:cs typeface="Trebuchet MS"/>
              </a:rPr>
              <a:t>otherwise </a:t>
            </a:r>
            <a:r>
              <a:rPr sz="1663" spc="-28" dirty="0">
                <a:latin typeface="Trebuchet MS"/>
                <a:cs typeface="Trebuchet MS"/>
              </a:rPr>
              <a:t>no </a:t>
            </a:r>
            <a:r>
              <a:rPr sz="1663" spc="-112" dirty="0">
                <a:latin typeface="Trebuchet MS"/>
                <a:cs typeface="Trebuchet MS"/>
              </a:rPr>
              <a:t>change </a:t>
            </a:r>
            <a:r>
              <a:rPr sz="1663" spc="-137" dirty="0">
                <a:latin typeface="Trebuchet MS"/>
                <a:cs typeface="Trebuchet MS"/>
              </a:rPr>
              <a:t>at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5" dirty="0">
                <a:latin typeface="Trebuchet MS"/>
                <a:cs typeface="Trebuchet MS"/>
              </a:rPr>
              <a:t>output </a:t>
            </a:r>
            <a:r>
              <a:rPr sz="1663" spc="-137" dirty="0">
                <a:latin typeface="Trebuchet MS"/>
                <a:cs typeface="Trebuchet MS"/>
              </a:rPr>
              <a:t>at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1" dirty="0">
                <a:latin typeface="Trebuchet MS"/>
                <a:cs typeface="Trebuchet MS"/>
              </a:rPr>
              <a:t>clock</a:t>
            </a:r>
            <a:r>
              <a:rPr sz="1663" spc="299" dirty="0">
                <a:latin typeface="Trebuchet MS"/>
                <a:cs typeface="Trebuchet MS"/>
              </a:rPr>
              <a:t> </a:t>
            </a:r>
            <a:r>
              <a:rPr sz="1663" spc="-129" dirty="0">
                <a:latin typeface="Trebuchet MS"/>
                <a:cs typeface="Trebuchet MS"/>
              </a:rPr>
              <a:t>edge.</a:t>
            </a:r>
            <a:endParaRPr sz="1663">
              <a:latin typeface="Trebuchet MS"/>
              <a:cs typeface="Trebuchet MS"/>
            </a:endParaRPr>
          </a:p>
          <a:p>
            <a:pPr marL="237127" marR="130974" indent="-227092">
              <a:spcBef>
                <a:spcPts val="499"/>
              </a:spcBef>
              <a:tabLst>
                <a:tab pos="237127" algn="l"/>
              </a:tabLst>
            </a:pPr>
            <a:r>
              <a:rPr sz="1248" spc="-358" dirty="0">
                <a:solidFill>
                  <a:srgbClr val="717BA3"/>
                </a:solidFill>
                <a:latin typeface="Arial"/>
                <a:cs typeface="Arial"/>
              </a:rPr>
              <a:t>	</a:t>
            </a:r>
            <a:r>
              <a:rPr sz="1663" spc="-67" dirty="0">
                <a:latin typeface="Trebuchet MS"/>
                <a:cs typeface="Trebuchet MS"/>
              </a:rPr>
              <a:t>Load </a:t>
            </a:r>
            <a:r>
              <a:rPr sz="1663" spc="-75" dirty="0">
                <a:latin typeface="Trebuchet MS"/>
                <a:cs typeface="Trebuchet MS"/>
              </a:rPr>
              <a:t>is </a:t>
            </a:r>
            <a:r>
              <a:rPr sz="1663" spc="-166" dirty="0">
                <a:latin typeface="Trebuchet MS"/>
                <a:cs typeface="Trebuchet MS"/>
              </a:rPr>
              <a:t>a </a:t>
            </a:r>
            <a:r>
              <a:rPr sz="1663" b="1" spc="-8" dirty="0">
                <a:latin typeface="Trebuchet MS"/>
                <a:cs typeface="Trebuchet MS"/>
              </a:rPr>
              <a:t>synchronous </a:t>
            </a:r>
            <a:r>
              <a:rPr sz="1663" spc="-121" dirty="0">
                <a:latin typeface="Trebuchet MS"/>
                <a:cs typeface="Trebuchet MS"/>
              </a:rPr>
              <a:t>input, </a:t>
            </a:r>
            <a:r>
              <a:rPr sz="1663" spc="-170" dirty="0">
                <a:latin typeface="Trebuchet MS"/>
                <a:cs typeface="Trebuchet MS"/>
              </a:rPr>
              <a:t>i.e. </a:t>
            </a:r>
            <a:r>
              <a:rPr sz="1663" spc="-141" dirty="0">
                <a:latin typeface="Trebuchet MS"/>
                <a:cs typeface="Trebuchet MS"/>
              </a:rPr>
              <a:t>effect </a:t>
            </a:r>
            <a:r>
              <a:rPr sz="1663" spc="-137" dirty="0">
                <a:latin typeface="Trebuchet MS"/>
                <a:cs typeface="Trebuchet MS"/>
              </a:rPr>
              <a:t>at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5" dirty="0">
                <a:latin typeface="Trebuchet MS"/>
                <a:cs typeface="Trebuchet MS"/>
              </a:rPr>
              <a:t>output only  </a:t>
            </a:r>
            <a:r>
              <a:rPr sz="1663" spc="-109" dirty="0">
                <a:latin typeface="Trebuchet MS"/>
                <a:cs typeface="Trebuchet MS"/>
              </a:rPr>
              <a:t>happen </a:t>
            </a:r>
            <a:r>
              <a:rPr sz="1663" spc="-137" dirty="0">
                <a:latin typeface="Trebuchet MS"/>
                <a:cs typeface="Trebuchet MS"/>
              </a:rPr>
              <a:t>at </a:t>
            </a:r>
            <a:r>
              <a:rPr sz="1663" spc="-101" dirty="0">
                <a:latin typeface="Trebuchet MS"/>
                <a:cs typeface="Trebuchet MS"/>
              </a:rPr>
              <a:t>the </a:t>
            </a:r>
            <a:r>
              <a:rPr sz="1663" spc="-75" dirty="0">
                <a:latin typeface="Trebuchet MS"/>
                <a:cs typeface="Trebuchet MS"/>
              </a:rPr>
              <a:t>next </a:t>
            </a:r>
            <a:r>
              <a:rPr sz="1663" spc="-71" dirty="0">
                <a:latin typeface="Trebuchet MS"/>
                <a:cs typeface="Trebuchet MS"/>
              </a:rPr>
              <a:t>clock</a:t>
            </a:r>
            <a:r>
              <a:rPr sz="1663" spc="166" dirty="0">
                <a:latin typeface="Trebuchet MS"/>
                <a:cs typeface="Trebuchet MS"/>
              </a:rPr>
              <a:t> </a:t>
            </a:r>
            <a:r>
              <a:rPr sz="1663" spc="-129" dirty="0">
                <a:latin typeface="Trebuchet MS"/>
                <a:cs typeface="Trebuchet MS"/>
              </a:rPr>
              <a:t>edge.</a:t>
            </a:r>
            <a:endParaRPr sz="1663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8747" y="1408505"/>
            <a:ext cx="1690857" cy="1006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7" name="object 7"/>
          <p:cNvSpPr txBox="1"/>
          <p:nvPr/>
        </p:nvSpPr>
        <p:spPr>
          <a:xfrm>
            <a:off x="7804577" y="1047747"/>
            <a:ext cx="747788" cy="317801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996" spc="-87" dirty="0">
                <a:latin typeface="Trebuchet MS"/>
                <a:cs typeface="Trebuchet MS"/>
              </a:rPr>
              <a:t>symbol</a:t>
            </a:r>
            <a:endParaRPr sz="1996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9132" y="3223093"/>
            <a:ext cx="6278243" cy="277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9" name="object 9"/>
          <p:cNvSpPr txBox="1"/>
          <p:nvPr/>
        </p:nvSpPr>
        <p:spPr>
          <a:xfrm>
            <a:off x="7134104" y="2948902"/>
            <a:ext cx="1790254" cy="317801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>
              <a:spcBef>
                <a:spcPts val="83"/>
              </a:spcBef>
            </a:pPr>
            <a:r>
              <a:rPr sz="1996" spc="-101" dirty="0">
                <a:latin typeface="Trebuchet MS"/>
                <a:cs typeface="Trebuchet MS"/>
              </a:rPr>
              <a:t>Timing</a:t>
            </a:r>
            <a:r>
              <a:rPr sz="1996" spc="-109" dirty="0">
                <a:latin typeface="Trebuchet MS"/>
                <a:cs typeface="Trebuchet MS"/>
              </a:rPr>
              <a:t> </a:t>
            </a:r>
            <a:r>
              <a:rPr sz="1996" spc="-121" dirty="0">
                <a:latin typeface="Trebuchet MS"/>
                <a:cs typeface="Trebuchet MS"/>
              </a:rPr>
              <a:t>waveform</a:t>
            </a:r>
            <a:endParaRPr sz="1996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0226" y="311105"/>
            <a:ext cx="6518316" cy="727785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 marR="4225">
              <a:spcBef>
                <a:spcPts val="83"/>
              </a:spcBef>
            </a:pPr>
            <a:r>
              <a:rPr sz="2330" b="0" spc="83" dirty="0"/>
              <a:t>Implementation </a:t>
            </a:r>
            <a:r>
              <a:rPr sz="2330" b="0" spc="17" dirty="0"/>
              <a:t>of </a:t>
            </a:r>
            <a:r>
              <a:rPr sz="2330" b="0" spc="141" dirty="0"/>
              <a:t>1-bit </a:t>
            </a:r>
            <a:r>
              <a:rPr sz="2330" b="0" spc="71" dirty="0"/>
              <a:t>“Register </a:t>
            </a:r>
            <a:r>
              <a:rPr sz="2330" b="0" spc="91" dirty="0"/>
              <a:t>with </a:t>
            </a:r>
            <a:r>
              <a:rPr sz="2330" b="0" spc="54" dirty="0"/>
              <a:t>Load”  </a:t>
            </a:r>
            <a:r>
              <a:rPr sz="2330" b="0" spc="137" dirty="0"/>
              <a:t>using </a:t>
            </a:r>
            <a:r>
              <a:rPr sz="2330" b="0" spc="71" dirty="0"/>
              <a:t>D-Flip </a:t>
            </a:r>
            <a:r>
              <a:rPr sz="2330" b="0" spc="67" dirty="0"/>
              <a:t>Flop </a:t>
            </a:r>
            <a:r>
              <a:rPr sz="2330" b="0" spc="146" dirty="0"/>
              <a:t>and</a:t>
            </a:r>
            <a:r>
              <a:rPr sz="2330" b="0" spc="412" dirty="0"/>
              <a:t> </a:t>
            </a:r>
            <a:r>
              <a:rPr sz="2330" b="0" spc="112" dirty="0"/>
              <a:t>Mux</a:t>
            </a:r>
            <a:endParaRPr sz="2330" dirty="0"/>
          </a:p>
        </p:txBody>
      </p:sp>
      <p:sp>
        <p:nvSpPr>
          <p:cNvPr id="4" name="object 4"/>
          <p:cNvSpPr/>
          <p:nvPr/>
        </p:nvSpPr>
        <p:spPr>
          <a:xfrm>
            <a:off x="1826277" y="2041237"/>
            <a:ext cx="4912164" cy="279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98"/>
          </a:p>
        </p:txBody>
      </p:sp>
      <p:sp>
        <p:nvSpPr>
          <p:cNvPr id="5" name="object 5"/>
          <p:cNvSpPr txBox="1"/>
          <p:nvPr/>
        </p:nvSpPr>
        <p:spPr>
          <a:xfrm>
            <a:off x="6806473" y="2441931"/>
            <a:ext cx="2247587" cy="1546342"/>
          </a:xfrm>
          <a:prstGeom prst="rect">
            <a:avLst/>
          </a:prstGeom>
        </p:spPr>
        <p:txBody>
          <a:bodyPr vert="horz" wrap="square" lIns="0" tIns="10562" rIns="0" bIns="0" rtlCol="0">
            <a:spAutoFit/>
          </a:bodyPr>
          <a:lstStyle/>
          <a:p>
            <a:pPr marL="10563" marR="4225">
              <a:spcBef>
                <a:spcPts val="83"/>
              </a:spcBef>
            </a:pPr>
            <a:r>
              <a:rPr sz="1996" spc="12" dirty="0">
                <a:latin typeface="Trebuchet MS"/>
                <a:cs typeface="Trebuchet MS"/>
              </a:rPr>
              <a:t>Note </a:t>
            </a:r>
            <a:r>
              <a:rPr sz="1996" spc="-137" dirty="0">
                <a:latin typeface="Trebuchet MS"/>
                <a:cs typeface="Trebuchet MS"/>
              </a:rPr>
              <a:t>that </a:t>
            </a:r>
            <a:r>
              <a:rPr sz="1996" spc="17" dirty="0">
                <a:latin typeface="Trebuchet MS"/>
                <a:cs typeface="Trebuchet MS"/>
              </a:rPr>
              <a:t>DFF</a:t>
            </a:r>
            <a:r>
              <a:rPr sz="1996" spc="-91" dirty="0">
                <a:latin typeface="Trebuchet MS"/>
                <a:cs typeface="Trebuchet MS"/>
              </a:rPr>
              <a:t> </a:t>
            </a:r>
            <a:r>
              <a:rPr sz="1996" spc="-117" dirty="0">
                <a:latin typeface="Trebuchet MS"/>
                <a:cs typeface="Trebuchet MS"/>
              </a:rPr>
              <a:t>simply  </a:t>
            </a:r>
            <a:r>
              <a:rPr sz="1996" spc="-91" dirty="0">
                <a:latin typeface="Trebuchet MS"/>
                <a:cs typeface="Trebuchet MS"/>
              </a:rPr>
              <a:t>loads </a:t>
            </a:r>
            <a:r>
              <a:rPr sz="1996" spc="-75" dirty="0">
                <a:latin typeface="Trebuchet MS"/>
                <a:cs typeface="Trebuchet MS"/>
              </a:rPr>
              <a:t>old </a:t>
            </a:r>
            <a:r>
              <a:rPr sz="1996" spc="-137" dirty="0">
                <a:latin typeface="Trebuchet MS"/>
                <a:cs typeface="Trebuchet MS"/>
              </a:rPr>
              <a:t>value </a:t>
            </a:r>
            <a:r>
              <a:rPr sz="1996" spc="-94" dirty="0">
                <a:latin typeface="Trebuchet MS"/>
                <a:cs typeface="Trebuchet MS"/>
              </a:rPr>
              <a:t>when  </a:t>
            </a:r>
            <a:r>
              <a:rPr sz="1996" spc="149" dirty="0">
                <a:latin typeface="Trebuchet MS"/>
                <a:cs typeface="Trebuchet MS"/>
              </a:rPr>
              <a:t>LOAD </a:t>
            </a:r>
            <a:r>
              <a:rPr sz="1996" spc="117" dirty="0">
                <a:latin typeface="Trebuchet MS"/>
                <a:cs typeface="Trebuchet MS"/>
              </a:rPr>
              <a:t>=</a:t>
            </a:r>
            <a:r>
              <a:rPr sz="1996" spc="-266" dirty="0">
                <a:latin typeface="Trebuchet MS"/>
                <a:cs typeface="Trebuchet MS"/>
              </a:rPr>
              <a:t> </a:t>
            </a:r>
            <a:r>
              <a:rPr sz="1996" spc="-179" dirty="0">
                <a:latin typeface="Trebuchet MS"/>
                <a:cs typeface="Trebuchet MS"/>
              </a:rPr>
              <a:t>0.</a:t>
            </a:r>
            <a:endParaRPr sz="1996">
              <a:latin typeface="Trebuchet MS"/>
              <a:cs typeface="Trebuchet MS"/>
            </a:endParaRPr>
          </a:p>
          <a:p>
            <a:pPr marL="10563" marR="192237"/>
            <a:r>
              <a:rPr sz="1996" spc="17" dirty="0">
                <a:latin typeface="Trebuchet MS"/>
                <a:cs typeface="Trebuchet MS"/>
              </a:rPr>
              <a:t>DFF </a:t>
            </a:r>
            <a:r>
              <a:rPr sz="1996" spc="-87" dirty="0">
                <a:latin typeface="Trebuchet MS"/>
                <a:cs typeface="Trebuchet MS"/>
              </a:rPr>
              <a:t>is </a:t>
            </a:r>
            <a:r>
              <a:rPr sz="1996" spc="-109" dirty="0">
                <a:latin typeface="Trebuchet MS"/>
                <a:cs typeface="Trebuchet MS"/>
              </a:rPr>
              <a:t>loaded</a:t>
            </a:r>
            <a:r>
              <a:rPr sz="1996" spc="-146" dirty="0">
                <a:latin typeface="Trebuchet MS"/>
                <a:cs typeface="Trebuchet MS"/>
              </a:rPr>
              <a:t> </a:t>
            </a:r>
            <a:r>
              <a:rPr sz="1996" spc="-101" dirty="0">
                <a:latin typeface="Trebuchet MS"/>
                <a:cs typeface="Trebuchet MS"/>
              </a:rPr>
              <a:t>every  </a:t>
            </a:r>
            <a:r>
              <a:rPr sz="1996" spc="-83" dirty="0">
                <a:latin typeface="Trebuchet MS"/>
                <a:cs typeface="Trebuchet MS"/>
              </a:rPr>
              <a:t>clock</a:t>
            </a:r>
            <a:r>
              <a:rPr sz="1996" spc="-62" dirty="0">
                <a:latin typeface="Trebuchet MS"/>
                <a:cs typeface="Trebuchet MS"/>
              </a:rPr>
              <a:t> </a:t>
            </a:r>
            <a:r>
              <a:rPr sz="1996" spc="-149" dirty="0">
                <a:latin typeface="Trebuchet MS"/>
                <a:cs typeface="Trebuchet MS"/>
              </a:rPr>
              <a:t>cycle.</a:t>
            </a:r>
            <a:endParaRPr sz="1996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6E167263375478DDC816DB2F33631" ma:contentTypeVersion="2" ma:contentTypeDescription="Create a new document." ma:contentTypeScope="" ma:versionID="58984d6e0381217a516c3b1e4b140c6d">
  <xsd:schema xmlns:xsd="http://www.w3.org/2001/XMLSchema" xmlns:xs="http://www.w3.org/2001/XMLSchema" xmlns:p="http://schemas.microsoft.com/office/2006/metadata/properties" xmlns:ns2="4851b0b2-02b5-45bd-aefd-8b01ec3f38c4" targetNamespace="http://schemas.microsoft.com/office/2006/metadata/properties" ma:root="true" ma:fieldsID="949a4e0253ef246dfc817d52106000b7" ns2:_="">
    <xsd:import namespace="4851b0b2-02b5-45bd-aefd-8b01ec3f3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1b0b2-02b5-45bd-aefd-8b01ec3f3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CD6D5B-5C41-4A93-B883-3B439080F0EF}"/>
</file>

<file path=customXml/itemProps2.xml><?xml version="1.0" encoding="utf-8"?>
<ds:datastoreItem xmlns:ds="http://schemas.openxmlformats.org/officeDocument/2006/customXml" ds:itemID="{970F1C63-CCB1-4188-96B5-B515DD1F5E5D}"/>
</file>

<file path=customXml/itemProps3.xml><?xml version="1.0" encoding="utf-8"?>
<ds:datastoreItem xmlns:ds="http://schemas.openxmlformats.org/officeDocument/2006/customXml" ds:itemID="{F14B0D4B-5182-4623-9540-5264022551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649</Words>
  <Application>Microsoft Office PowerPoint</Application>
  <PresentationFormat>Custom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EE 272 Digital Systems   Fall 2019 Instructor: Dr. Aashir Waleed</vt:lpstr>
      <vt:lpstr>Lecture Overview</vt:lpstr>
      <vt:lpstr>Registers</vt:lpstr>
      <vt:lpstr>Register – Timing Waveforms</vt:lpstr>
      <vt:lpstr>Register with Asynchronous Clear</vt:lpstr>
      <vt:lpstr>E.g. 4-bit Register with Asynchronous Clear</vt:lpstr>
      <vt:lpstr>Asynchronous vs. synchronous  inputs</vt:lpstr>
      <vt:lpstr>Registers with Parallel Load</vt:lpstr>
      <vt:lpstr>Implementation of 1-bit “Register with Load”  using D-Flip Flop and Mux</vt:lpstr>
      <vt:lpstr>4-bit register with Load (Enable)</vt:lpstr>
      <vt:lpstr>Timing Waveform of a 8-bit register with  load and asynchronous clear</vt:lpstr>
      <vt:lpstr>Shift register</vt:lpstr>
      <vt:lpstr>4-bit Shift Register</vt:lpstr>
      <vt:lpstr>Parallel Input Serial Output (PISO) shift register</vt:lpstr>
      <vt:lpstr>Shift Register Timing Waveforms</vt:lpstr>
      <vt:lpstr>Universal Shift Register</vt:lpstr>
      <vt:lpstr>Universal Shift Register (Cont’d)</vt:lpstr>
      <vt:lpstr>Application example–data transfer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7a - register [Compatibility Mode]</dc:title>
  <dc:creator>chapulin</dc:creator>
  <cp:lastModifiedBy>Aashir Walid</cp:lastModifiedBy>
  <cp:revision>4</cp:revision>
  <dcterms:created xsi:type="dcterms:W3CDTF">2019-12-01T14:04:34Z</dcterms:created>
  <dcterms:modified xsi:type="dcterms:W3CDTF">2019-12-10T18:36:58Z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2019-12-01T00:00:00Z</vt:filetime>
  </property>
  <property fmtid="{D5CDD505-2E9C-101B-9397-08002B2CF9AE}" pid="5" name="ContentTypeId">
    <vt:lpwstr>0x0101007A66E167263375478DDC816DB2F33631</vt:lpwstr>
  </property>
</Properties>
</file>