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257" r:id="rId3"/>
    <p:sldId id="259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0693400" cy="7562850"/>
  <p:notesSz cx="10693400" cy="756285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6191" y="1308353"/>
            <a:ext cx="7322184" cy="1969770"/>
          </a:xfrm>
          <a:custGeom>
            <a:avLst/>
            <a:gdLst/>
            <a:ahLst/>
            <a:cxnLst/>
            <a:rect l="l" t="t" r="r" b="b"/>
            <a:pathLst>
              <a:path w="7322184" h="1969770">
                <a:moveTo>
                  <a:pt x="7322058" y="1968245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1968246"/>
                </a:lnTo>
                <a:lnTo>
                  <a:pt x="1524" y="1969770"/>
                </a:lnTo>
                <a:lnTo>
                  <a:pt x="3048" y="1969770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7315200" y="6095"/>
                </a:lnTo>
                <a:lnTo>
                  <a:pt x="7315200" y="3047"/>
                </a:lnTo>
                <a:lnTo>
                  <a:pt x="7318248" y="6095"/>
                </a:lnTo>
                <a:lnTo>
                  <a:pt x="7318248" y="1969770"/>
                </a:lnTo>
                <a:lnTo>
                  <a:pt x="7320533" y="1969770"/>
                </a:lnTo>
                <a:lnTo>
                  <a:pt x="7322058" y="1968245"/>
                </a:lnTo>
                <a:close/>
              </a:path>
              <a:path w="7322184" h="196977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7322184" h="1969770">
                <a:moveTo>
                  <a:pt x="6857" y="1963674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963674"/>
                </a:lnTo>
                <a:lnTo>
                  <a:pt x="6857" y="1963674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3048" y="1963674"/>
                </a:lnTo>
                <a:lnTo>
                  <a:pt x="6857" y="1966721"/>
                </a:lnTo>
                <a:lnTo>
                  <a:pt x="6857" y="1969770"/>
                </a:lnTo>
                <a:lnTo>
                  <a:pt x="7315200" y="1969770"/>
                </a:lnTo>
                <a:lnTo>
                  <a:pt x="7315200" y="1966721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6857" y="1969770"/>
                </a:moveTo>
                <a:lnTo>
                  <a:pt x="6857" y="1966721"/>
                </a:lnTo>
                <a:lnTo>
                  <a:pt x="3048" y="1963674"/>
                </a:lnTo>
                <a:lnTo>
                  <a:pt x="3048" y="1969770"/>
                </a:lnTo>
                <a:lnTo>
                  <a:pt x="6857" y="1969770"/>
                </a:lnTo>
                <a:close/>
              </a:path>
              <a:path w="7322184" h="1969770">
                <a:moveTo>
                  <a:pt x="7318248" y="6095"/>
                </a:moveTo>
                <a:lnTo>
                  <a:pt x="7315200" y="3047"/>
                </a:lnTo>
                <a:lnTo>
                  <a:pt x="7315200" y="6095"/>
                </a:lnTo>
                <a:lnTo>
                  <a:pt x="7318248" y="6095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7318248" y="6095"/>
                </a:lnTo>
                <a:lnTo>
                  <a:pt x="7315200" y="6095"/>
                </a:lnTo>
                <a:lnTo>
                  <a:pt x="7315200" y="1963673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7318248" y="1969770"/>
                </a:moveTo>
                <a:lnTo>
                  <a:pt x="7318248" y="1963673"/>
                </a:lnTo>
                <a:lnTo>
                  <a:pt x="7315200" y="1966721"/>
                </a:lnTo>
                <a:lnTo>
                  <a:pt x="7315200" y="1969770"/>
                </a:lnTo>
                <a:lnTo>
                  <a:pt x="7318248" y="196977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86191" y="5394197"/>
            <a:ext cx="7322184" cy="692785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995" y="1608074"/>
            <a:ext cx="5677408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7699" y="351663"/>
            <a:ext cx="6029325" cy="0"/>
          </a:xfrm>
          <a:custGeom>
            <a:avLst/>
            <a:gdLst/>
            <a:ahLst/>
            <a:cxnLst/>
            <a:rect l="l" t="t" r="r" b="b"/>
            <a:pathLst>
              <a:path w="6029325">
                <a:moveTo>
                  <a:pt x="0" y="0"/>
                </a:moveTo>
                <a:lnTo>
                  <a:pt x="6028931" y="0"/>
                </a:lnTo>
              </a:path>
            </a:pathLst>
          </a:custGeom>
          <a:ln w="5333">
            <a:solidFill>
              <a:srgbClr val="9EB7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2039" y="1492376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05">
            <a:solidFill>
              <a:srgbClr val="9EB7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9941" y="899922"/>
            <a:ext cx="7959852" cy="251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7699" y="351663"/>
            <a:ext cx="6029325" cy="0"/>
          </a:xfrm>
          <a:custGeom>
            <a:avLst/>
            <a:gdLst/>
            <a:ahLst/>
            <a:cxnLst/>
            <a:rect l="l" t="t" r="r" b="b"/>
            <a:pathLst>
              <a:path w="6029325">
                <a:moveTo>
                  <a:pt x="0" y="0"/>
                </a:moveTo>
                <a:lnTo>
                  <a:pt x="6028931" y="0"/>
                </a:lnTo>
              </a:path>
            </a:pathLst>
          </a:custGeom>
          <a:ln w="5333">
            <a:solidFill>
              <a:srgbClr val="9EB7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2039" y="149237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905">
            <a:solidFill>
              <a:srgbClr val="9EB7C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79" y="536701"/>
            <a:ext cx="7653020" cy="906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3573" y="1545590"/>
            <a:ext cx="6223634" cy="2362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2.jpg"/><Relationship Id="rId7" Type="http://schemas.openxmlformats.org/officeDocument/2006/relationships/image" Target="../media/image5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10" Type="http://schemas.openxmlformats.org/officeDocument/2006/relationships/image" Target="../media/image60.jpg"/><Relationship Id="rId4" Type="http://schemas.openxmlformats.org/officeDocument/2006/relationships/image" Target="../media/image54.jpg"/><Relationship Id="rId9" Type="http://schemas.openxmlformats.org/officeDocument/2006/relationships/image" Target="../media/image5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13" Type="http://schemas.openxmlformats.org/officeDocument/2006/relationships/image" Target="../media/image70.png"/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12" Type="http://schemas.openxmlformats.org/officeDocument/2006/relationships/image" Target="../media/image69.png"/><Relationship Id="rId2" Type="http://schemas.openxmlformats.org/officeDocument/2006/relationships/image" Target="../media/image11.jp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8.png"/><Relationship Id="rId5" Type="http://schemas.openxmlformats.org/officeDocument/2006/relationships/image" Target="../media/image63.jpg"/><Relationship Id="rId15" Type="http://schemas.openxmlformats.org/officeDocument/2006/relationships/image" Target="../media/image72.png"/><Relationship Id="rId10" Type="http://schemas.openxmlformats.org/officeDocument/2006/relationships/image" Target="../media/image58.png"/><Relationship Id="rId4" Type="http://schemas.openxmlformats.org/officeDocument/2006/relationships/image" Target="../media/image62.jpg"/><Relationship Id="rId9" Type="http://schemas.openxmlformats.org/officeDocument/2006/relationships/image" Target="../media/image67.jpg"/><Relationship Id="rId1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jp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3" Type="http://schemas.openxmlformats.org/officeDocument/2006/relationships/image" Target="../media/image91.png"/><Relationship Id="rId7" Type="http://schemas.openxmlformats.org/officeDocument/2006/relationships/image" Target="../media/image95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jpg"/><Relationship Id="rId5" Type="http://schemas.openxmlformats.org/officeDocument/2006/relationships/image" Target="../media/image93.jp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6.png"/><Relationship Id="rId3" Type="http://schemas.openxmlformats.org/officeDocument/2006/relationships/image" Target="../media/image18.jpg"/><Relationship Id="rId21" Type="http://schemas.openxmlformats.org/officeDocument/2006/relationships/image" Target="../media/image36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jpg"/><Relationship Id="rId25" Type="http://schemas.openxmlformats.org/officeDocument/2006/relationships/image" Target="../media/image40.png"/><Relationship Id="rId2" Type="http://schemas.openxmlformats.org/officeDocument/2006/relationships/image" Target="../media/image17.jpg"/><Relationship Id="rId16" Type="http://schemas.openxmlformats.org/officeDocument/2006/relationships/image" Target="../media/image31.jpg"/><Relationship Id="rId20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g"/><Relationship Id="rId24" Type="http://schemas.openxmlformats.org/officeDocument/2006/relationships/image" Target="../media/image39.png"/><Relationship Id="rId5" Type="http://schemas.openxmlformats.org/officeDocument/2006/relationships/image" Target="../media/image20.jpg"/><Relationship Id="rId15" Type="http://schemas.openxmlformats.org/officeDocument/2006/relationships/image" Target="../media/image30.jpg"/><Relationship Id="rId23" Type="http://schemas.openxmlformats.org/officeDocument/2006/relationships/image" Target="../media/image38.jpg"/><Relationship Id="rId10" Type="http://schemas.openxmlformats.org/officeDocument/2006/relationships/image" Target="../media/image25.jpg"/><Relationship Id="rId19" Type="http://schemas.openxmlformats.org/officeDocument/2006/relationships/image" Target="../media/image34.png"/><Relationship Id="rId4" Type="http://schemas.openxmlformats.org/officeDocument/2006/relationships/image" Target="../media/image19.jpg"/><Relationship Id="rId9" Type="http://schemas.openxmlformats.org/officeDocument/2006/relationships/image" Target="../media/image24.jpg"/><Relationship Id="rId14" Type="http://schemas.openxmlformats.org/officeDocument/2006/relationships/image" Target="../media/image29.jpg"/><Relationship Id="rId22" Type="http://schemas.openxmlformats.org/officeDocument/2006/relationships/image" Target="../media/image3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768886" y="265329"/>
            <a:ext cx="754489" cy="160966"/>
          </a:xfrm>
          <a:prstGeom prst="rect">
            <a:avLst/>
          </a:prstGeom>
        </p:spPr>
        <p:txBody>
          <a:bodyPr vert="horz" wrap="square" lIns="0" tIns="8533" rIns="0" bIns="0" rtlCol="0">
            <a:spAutoFit/>
          </a:bodyPr>
          <a:lstStyle/>
          <a:p>
            <a:pPr marL="8983">
              <a:spcBef>
                <a:spcPts val="67"/>
              </a:spcBef>
            </a:pPr>
            <a:r>
              <a:rPr sz="990" spc="-49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990" spc="-64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990" spc="127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990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990" spc="-28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99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748" y="5601768"/>
            <a:ext cx="2138442" cy="255163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72308" marR="3593" indent="-63774">
              <a:lnSpc>
                <a:spcPct val="125000"/>
              </a:lnSpc>
              <a:spcBef>
                <a:spcPts val="71"/>
              </a:spcBef>
            </a:pPr>
            <a:r>
              <a:rPr lang="en-US" sz="1414" b="1" spc="-3" dirty="0">
                <a:solidFill>
                  <a:srgbClr val="454552"/>
                </a:solidFill>
                <a:latin typeface="Georgia"/>
                <a:cs typeface="Georgia"/>
              </a:rPr>
              <a:t>Chapter 6 Counters</a:t>
            </a:r>
            <a:endParaRPr sz="1414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908682" y="1800225"/>
            <a:ext cx="5178574" cy="1301731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37725" marR="3593" algn="ctr">
              <a:spcBef>
                <a:spcPts val="71"/>
              </a:spcBef>
            </a:pPr>
            <a:r>
              <a:rPr lang="en-US" spc="-88" dirty="0"/>
              <a:t>EE 272 </a:t>
            </a:r>
            <a:r>
              <a:rPr spc="-88" dirty="0"/>
              <a:t>Digital</a:t>
            </a:r>
            <a:r>
              <a:rPr lang="en-US" spc="-88" dirty="0"/>
              <a:t> </a:t>
            </a:r>
            <a:r>
              <a:rPr spc="-88" dirty="0"/>
              <a:t>Systems </a:t>
            </a:r>
            <a:br>
              <a:rPr lang="en-US" spc="-88" dirty="0"/>
            </a:br>
            <a:r>
              <a:rPr spc="-88" dirty="0"/>
              <a:t> </a:t>
            </a:r>
            <a:r>
              <a:rPr spc="-156" dirty="0"/>
              <a:t>Fall</a:t>
            </a:r>
            <a:r>
              <a:rPr spc="-49" dirty="0"/>
              <a:t> 201</a:t>
            </a:r>
            <a:r>
              <a:rPr lang="en-US" spc="-49" dirty="0"/>
              <a:t>9</a:t>
            </a:r>
            <a:endParaRPr spc="-49" dirty="0"/>
          </a:p>
          <a:p>
            <a:pPr marL="29193" algn="ctr"/>
            <a:r>
              <a:rPr spc="-74" dirty="0"/>
              <a:t>Instructor:</a:t>
            </a:r>
            <a:r>
              <a:rPr spc="-258" dirty="0"/>
              <a:t> </a:t>
            </a:r>
            <a:r>
              <a:rPr lang="en-US" spc="-117" dirty="0"/>
              <a:t>Dr. Aashir Waleed</a:t>
            </a:r>
            <a:endParaRPr spc="-107" dirty="0"/>
          </a:p>
        </p:txBody>
      </p:sp>
      <p:pic>
        <p:nvPicPr>
          <p:cNvPr id="8" name="Picture 7" descr="Image result for uet lahore logo">
            <a:extLst>
              <a:ext uri="{FF2B5EF4-FFF2-40B4-BE49-F238E27FC236}">
                <a16:creationId xmlns:a16="http://schemas.microsoft.com/office/drawing/2014/main" id="{B8402BCD-96FA-485F-89BC-16B4F5C8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51" y="265328"/>
            <a:ext cx="2851257" cy="98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6959" y="1487297"/>
            <a:ext cx="8239759" cy="5707380"/>
            <a:chOff x="1226959" y="1487297"/>
            <a:chExt cx="8239759" cy="5707380"/>
          </a:xfrm>
        </p:grpSpPr>
        <p:sp>
          <p:nvSpPr>
            <p:cNvPr id="3" name="object 3"/>
            <p:cNvSpPr/>
            <p:nvPr/>
          </p:nvSpPr>
          <p:spPr>
            <a:xfrm>
              <a:off x="5778893" y="1606296"/>
              <a:ext cx="2996945" cy="55881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13333" y="4438650"/>
              <a:ext cx="407669" cy="146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754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5" dirty="0"/>
              <a:t>Asynchronous </a:t>
            </a:r>
            <a:r>
              <a:rPr sz="3200" spc="245" dirty="0"/>
              <a:t>BCD </a:t>
            </a:r>
            <a:r>
              <a:rPr sz="3200" spc="85" dirty="0"/>
              <a:t>Ripple </a:t>
            </a:r>
            <a:r>
              <a:rPr sz="3200" spc="50" dirty="0"/>
              <a:t>UP</a:t>
            </a:r>
            <a:r>
              <a:rPr sz="3200" spc="515" dirty="0"/>
              <a:t> </a:t>
            </a:r>
            <a:r>
              <a:rPr sz="3200" spc="175" dirty="0"/>
              <a:t>Counter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774839" y="3014471"/>
            <a:ext cx="4394200" cy="3758565"/>
            <a:chOff x="774839" y="3014471"/>
            <a:chExt cx="4394200" cy="3758565"/>
          </a:xfrm>
        </p:grpSpPr>
        <p:sp>
          <p:nvSpPr>
            <p:cNvPr id="9" name="object 9"/>
            <p:cNvSpPr/>
            <p:nvPr/>
          </p:nvSpPr>
          <p:spPr>
            <a:xfrm>
              <a:off x="774839" y="3014471"/>
              <a:ext cx="4394200" cy="37581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6967" y="3788676"/>
              <a:ext cx="283210" cy="2830195"/>
            </a:xfrm>
            <a:custGeom>
              <a:avLst/>
              <a:gdLst/>
              <a:ahLst/>
              <a:cxnLst/>
              <a:rect l="l" t="t" r="r" b="b"/>
              <a:pathLst>
                <a:path w="283209" h="2830195">
                  <a:moveTo>
                    <a:pt x="282702" y="80010"/>
                  </a:moveTo>
                  <a:lnTo>
                    <a:pt x="108966" y="0"/>
                  </a:lnTo>
                  <a:lnTo>
                    <a:pt x="110744" y="57492"/>
                  </a:lnTo>
                  <a:lnTo>
                    <a:pt x="100584" y="57912"/>
                  </a:lnTo>
                  <a:lnTo>
                    <a:pt x="83820" y="59436"/>
                  </a:lnTo>
                  <a:lnTo>
                    <a:pt x="60960" y="61722"/>
                  </a:lnTo>
                  <a:lnTo>
                    <a:pt x="54864" y="63246"/>
                  </a:lnTo>
                  <a:lnTo>
                    <a:pt x="51054" y="63728"/>
                  </a:lnTo>
                  <a:lnTo>
                    <a:pt x="51054" y="2763012"/>
                  </a:lnTo>
                  <a:lnTo>
                    <a:pt x="46050" y="2758719"/>
                  </a:lnTo>
                  <a:lnTo>
                    <a:pt x="47244" y="2759735"/>
                  </a:lnTo>
                  <a:lnTo>
                    <a:pt x="50292" y="2762351"/>
                  </a:lnTo>
                  <a:lnTo>
                    <a:pt x="51054" y="2763012"/>
                  </a:lnTo>
                  <a:lnTo>
                    <a:pt x="51054" y="63728"/>
                  </a:lnTo>
                  <a:lnTo>
                    <a:pt x="48768" y="64008"/>
                  </a:lnTo>
                  <a:lnTo>
                    <a:pt x="46050" y="64693"/>
                  </a:lnTo>
                  <a:lnTo>
                    <a:pt x="46050" y="122631"/>
                  </a:lnTo>
                  <a:lnTo>
                    <a:pt x="43434" y="124206"/>
                  </a:lnTo>
                  <a:lnTo>
                    <a:pt x="45720" y="122682"/>
                  </a:lnTo>
                  <a:lnTo>
                    <a:pt x="46050" y="122631"/>
                  </a:lnTo>
                  <a:lnTo>
                    <a:pt x="46050" y="64693"/>
                  </a:lnTo>
                  <a:lnTo>
                    <a:pt x="42672" y="65532"/>
                  </a:lnTo>
                  <a:lnTo>
                    <a:pt x="37338" y="66294"/>
                  </a:lnTo>
                  <a:lnTo>
                    <a:pt x="32004" y="67818"/>
                  </a:lnTo>
                  <a:lnTo>
                    <a:pt x="27432" y="69342"/>
                  </a:lnTo>
                  <a:lnTo>
                    <a:pt x="22098" y="70866"/>
                  </a:lnTo>
                  <a:lnTo>
                    <a:pt x="19812" y="72390"/>
                  </a:lnTo>
                  <a:lnTo>
                    <a:pt x="16764" y="73914"/>
                  </a:lnTo>
                  <a:lnTo>
                    <a:pt x="16002" y="74676"/>
                  </a:lnTo>
                  <a:lnTo>
                    <a:pt x="14478" y="75438"/>
                  </a:lnTo>
                  <a:lnTo>
                    <a:pt x="12192" y="76962"/>
                  </a:lnTo>
                  <a:lnTo>
                    <a:pt x="9144" y="80010"/>
                  </a:lnTo>
                  <a:lnTo>
                    <a:pt x="7620" y="80772"/>
                  </a:lnTo>
                  <a:lnTo>
                    <a:pt x="5334" y="83820"/>
                  </a:lnTo>
                  <a:lnTo>
                    <a:pt x="3048" y="87630"/>
                  </a:lnTo>
                  <a:lnTo>
                    <a:pt x="1524" y="92202"/>
                  </a:lnTo>
                  <a:lnTo>
                    <a:pt x="1524" y="92964"/>
                  </a:lnTo>
                  <a:lnTo>
                    <a:pt x="762" y="96012"/>
                  </a:lnTo>
                  <a:lnTo>
                    <a:pt x="0" y="98298"/>
                  </a:lnTo>
                  <a:lnTo>
                    <a:pt x="0" y="2782824"/>
                  </a:lnTo>
                  <a:lnTo>
                    <a:pt x="762" y="2785872"/>
                  </a:lnTo>
                  <a:lnTo>
                    <a:pt x="1524" y="2788158"/>
                  </a:lnTo>
                  <a:lnTo>
                    <a:pt x="1524" y="2789682"/>
                  </a:lnTo>
                  <a:lnTo>
                    <a:pt x="3048" y="2793492"/>
                  </a:lnTo>
                  <a:lnTo>
                    <a:pt x="5334" y="2797302"/>
                  </a:lnTo>
                  <a:lnTo>
                    <a:pt x="7620" y="2800350"/>
                  </a:lnTo>
                  <a:lnTo>
                    <a:pt x="9144" y="2801112"/>
                  </a:lnTo>
                  <a:lnTo>
                    <a:pt x="10668" y="2803398"/>
                  </a:lnTo>
                  <a:lnTo>
                    <a:pt x="12192" y="2804922"/>
                  </a:lnTo>
                  <a:lnTo>
                    <a:pt x="14478" y="2805684"/>
                  </a:lnTo>
                  <a:lnTo>
                    <a:pt x="16764" y="2807970"/>
                  </a:lnTo>
                  <a:lnTo>
                    <a:pt x="18288" y="2808732"/>
                  </a:lnTo>
                  <a:lnTo>
                    <a:pt x="19812" y="2808732"/>
                  </a:lnTo>
                  <a:lnTo>
                    <a:pt x="24384" y="2811018"/>
                  </a:lnTo>
                  <a:lnTo>
                    <a:pt x="38100" y="2815590"/>
                  </a:lnTo>
                  <a:lnTo>
                    <a:pt x="43434" y="2816352"/>
                  </a:lnTo>
                  <a:lnTo>
                    <a:pt x="49530" y="2817114"/>
                  </a:lnTo>
                  <a:lnTo>
                    <a:pt x="51054" y="2817545"/>
                  </a:lnTo>
                  <a:lnTo>
                    <a:pt x="92202" y="2822448"/>
                  </a:lnTo>
                  <a:lnTo>
                    <a:pt x="101346" y="2823210"/>
                  </a:lnTo>
                  <a:lnTo>
                    <a:pt x="110744" y="2824048"/>
                  </a:lnTo>
                  <a:lnTo>
                    <a:pt x="118872" y="2824734"/>
                  </a:lnTo>
                  <a:lnTo>
                    <a:pt x="129540" y="2825496"/>
                  </a:lnTo>
                  <a:lnTo>
                    <a:pt x="140970" y="2826359"/>
                  </a:lnTo>
                  <a:lnTo>
                    <a:pt x="150114" y="2827020"/>
                  </a:lnTo>
                  <a:lnTo>
                    <a:pt x="160782" y="2827020"/>
                  </a:lnTo>
                  <a:lnTo>
                    <a:pt x="171450" y="2827782"/>
                  </a:lnTo>
                  <a:lnTo>
                    <a:pt x="184404" y="2827820"/>
                  </a:lnTo>
                  <a:lnTo>
                    <a:pt x="230886" y="2829306"/>
                  </a:lnTo>
                  <a:lnTo>
                    <a:pt x="256794" y="2829306"/>
                  </a:lnTo>
                  <a:lnTo>
                    <a:pt x="282702" y="2830068"/>
                  </a:lnTo>
                  <a:lnTo>
                    <a:pt x="282702" y="2772918"/>
                  </a:lnTo>
                  <a:lnTo>
                    <a:pt x="256794" y="2772156"/>
                  </a:lnTo>
                  <a:lnTo>
                    <a:pt x="230886" y="2772130"/>
                  </a:lnTo>
                  <a:lnTo>
                    <a:pt x="184404" y="2770632"/>
                  </a:lnTo>
                  <a:lnTo>
                    <a:pt x="173736" y="2770632"/>
                  </a:lnTo>
                  <a:lnTo>
                    <a:pt x="163068" y="2769870"/>
                  </a:lnTo>
                  <a:lnTo>
                    <a:pt x="152400" y="2769870"/>
                  </a:lnTo>
                  <a:lnTo>
                    <a:pt x="132588" y="2768346"/>
                  </a:lnTo>
                  <a:lnTo>
                    <a:pt x="114300" y="2766822"/>
                  </a:lnTo>
                  <a:lnTo>
                    <a:pt x="105156" y="2766822"/>
                  </a:lnTo>
                  <a:lnTo>
                    <a:pt x="97536" y="2766060"/>
                  </a:lnTo>
                  <a:lnTo>
                    <a:pt x="89154" y="2765298"/>
                  </a:lnTo>
                  <a:lnTo>
                    <a:pt x="75438" y="2763774"/>
                  </a:lnTo>
                  <a:lnTo>
                    <a:pt x="69342" y="2763012"/>
                  </a:lnTo>
                  <a:lnTo>
                    <a:pt x="63246" y="2761488"/>
                  </a:lnTo>
                  <a:lnTo>
                    <a:pt x="57150" y="2760472"/>
                  </a:lnTo>
                  <a:lnTo>
                    <a:pt x="57150" y="120700"/>
                  </a:lnTo>
                  <a:lnTo>
                    <a:pt x="58674" y="120396"/>
                  </a:lnTo>
                  <a:lnTo>
                    <a:pt x="97536" y="115824"/>
                  </a:lnTo>
                  <a:lnTo>
                    <a:pt x="112534" y="114769"/>
                  </a:lnTo>
                  <a:lnTo>
                    <a:pt x="114300" y="171450"/>
                  </a:lnTo>
                  <a:lnTo>
                    <a:pt x="140970" y="156959"/>
                  </a:lnTo>
                  <a:lnTo>
                    <a:pt x="282702" y="800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0679" y="4255769"/>
              <a:ext cx="332993" cy="13472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88068" y="1690850"/>
            <a:ext cx="1713177" cy="10949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33815" y="3003550"/>
          <a:ext cx="2880360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577973" y="1573784"/>
            <a:ext cx="43326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21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A0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A2 same as Binary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Counter  </a:t>
            </a:r>
            <a:r>
              <a:rPr sz="1800" dirty="0">
                <a:latin typeface="Arial"/>
                <a:cs typeface="Arial"/>
              </a:rPr>
              <a:t>A1 &amp; A3 require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modification!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A1 </a:t>
            </a:r>
            <a:r>
              <a:rPr sz="1800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A0: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Arial"/>
                <a:cs typeface="Arial"/>
              </a:rPr>
              <a:t>0 AND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A3 = 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A3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toggles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when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A0: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A2&amp;A1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  </a:t>
            </a:r>
            <a:r>
              <a:rPr sz="1800" spc="-5" dirty="0">
                <a:latin typeface="Arial"/>
                <a:cs typeface="Arial"/>
              </a:rPr>
              <a:t>A3 resets when A0: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Arial"/>
                <a:cs typeface="Arial"/>
              </a:rPr>
              <a:t>0 AND A2&amp;A1 =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85517" y="1524000"/>
            <a:ext cx="513080" cy="400050"/>
          </a:xfrm>
          <a:custGeom>
            <a:avLst/>
            <a:gdLst/>
            <a:ahLst/>
            <a:cxnLst/>
            <a:rect l="l" t="t" r="r" b="b"/>
            <a:pathLst>
              <a:path w="513079" h="400050">
                <a:moveTo>
                  <a:pt x="512825" y="400050"/>
                </a:moveTo>
                <a:lnTo>
                  <a:pt x="512825" y="0"/>
                </a:lnTo>
                <a:lnTo>
                  <a:pt x="0" y="0"/>
                </a:lnTo>
                <a:lnTo>
                  <a:pt x="0" y="400050"/>
                </a:lnTo>
                <a:lnTo>
                  <a:pt x="512825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64244" y="1550162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85517" y="2895600"/>
            <a:ext cx="513080" cy="400050"/>
          </a:xfrm>
          <a:custGeom>
            <a:avLst/>
            <a:gdLst/>
            <a:ahLst/>
            <a:cxnLst/>
            <a:rect l="l" t="t" r="r" b="b"/>
            <a:pathLst>
              <a:path w="513079" h="400050">
                <a:moveTo>
                  <a:pt x="512825" y="400050"/>
                </a:moveTo>
                <a:lnTo>
                  <a:pt x="512825" y="0"/>
                </a:lnTo>
                <a:lnTo>
                  <a:pt x="0" y="0"/>
                </a:lnTo>
                <a:lnTo>
                  <a:pt x="0" y="400050"/>
                </a:lnTo>
                <a:lnTo>
                  <a:pt x="512825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64244" y="2921762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85517" y="4278629"/>
            <a:ext cx="513080" cy="400050"/>
          </a:xfrm>
          <a:custGeom>
            <a:avLst/>
            <a:gdLst/>
            <a:ahLst/>
            <a:cxnLst/>
            <a:rect l="l" t="t" r="r" b="b"/>
            <a:pathLst>
              <a:path w="513079" h="400050">
                <a:moveTo>
                  <a:pt x="512825" y="400050"/>
                </a:moveTo>
                <a:lnTo>
                  <a:pt x="512825" y="0"/>
                </a:lnTo>
                <a:lnTo>
                  <a:pt x="0" y="0"/>
                </a:lnTo>
                <a:lnTo>
                  <a:pt x="0" y="400050"/>
                </a:lnTo>
                <a:lnTo>
                  <a:pt x="512825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64244" y="4304791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5517" y="5638800"/>
            <a:ext cx="513080" cy="400050"/>
          </a:xfrm>
          <a:custGeom>
            <a:avLst/>
            <a:gdLst/>
            <a:ahLst/>
            <a:cxnLst/>
            <a:rect l="l" t="t" r="r" b="b"/>
            <a:pathLst>
              <a:path w="513079" h="400050">
                <a:moveTo>
                  <a:pt x="512825" y="400050"/>
                </a:moveTo>
                <a:lnTo>
                  <a:pt x="512825" y="0"/>
                </a:lnTo>
                <a:lnTo>
                  <a:pt x="0" y="0"/>
                </a:lnTo>
                <a:lnTo>
                  <a:pt x="0" y="400050"/>
                </a:lnTo>
                <a:lnTo>
                  <a:pt x="512825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64244" y="5664961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158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90092"/>
            <a:ext cx="61194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5" dirty="0"/>
              <a:t>Multi-decade </a:t>
            </a:r>
            <a:r>
              <a:rPr sz="2800" spc="114" dirty="0"/>
              <a:t>decimal </a:t>
            </a:r>
            <a:r>
              <a:rPr sz="2800" spc="220" dirty="0"/>
              <a:t>BCD</a:t>
            </a:r>
            <a:r>
              <a:rPr sz="2800" spc="415" dirty="0"/>
              <a:t> </a:t>
            </a:r>
            <a:r>
              <a:rPr sz="2800" spc="140" dirty="0"/>
              <a:t>counter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375549" y="1557782"/>
            <a:ext cx="7880350" cy="19329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190" dirty="0">
                <a:latin typeface="Trebuchet MS"/>
                <a:cs typeface="Trebuchet MS"/>
              </a:rPr>
              <a:t>BCD </a:t>
            </a:r>
            <a:r>
              <a:rPr sz="2400" spc="-130" dirty="0">
                <a:latin typeface="Trebuchet MS"/>
                <a:cs typeface="Trebuchet MS"/>
              </a:rPr>
              <a:t>ripple </a:t>
            </a:r>
            <a:r>
              <a:rPr sz="2400" spc="-85" dirty="0">
                <a:latin typeface="Trebuchet MS"/>
                <a:cs typeface="Trebuchet MS"/>
              </a:rPr>
              <a:t>counters </a:t>
            </a:r>
            <a:r>
              <a:rPr sz="2400" spc="-145" dirty="0">
                <a:latin typeface="Trebuchet MS"/>
                <a:cs typeface="Trebuchet MS"/>
              </a:rPr>
              <a:t>are </a:t>
            </a:r>
            <a:r>
              <a:rPr sz="2400" spc="-100" dirty="0">
                <a:latin typeface="Trebuchet MS"/>
                <a:cs typeface="Trebuchet MS"/>
              </a:rPr>
              <a:t>commonly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used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50"/>
              </a:spcBef>
            </a:pPr>
            <a:r>
              <a:rPr sz="1800" spc="235" dirty="0">
                <a:latin typeface="Trebuchet MS"/>
                <a:cs typeface="Trebuchet MS"/>
              </a:rPr>
              <a:t>– </a:t>
            </a:r>
            <a:r>
              <a:rPr sz="1800" spc="-110" dirty="0">
                <a:latin typeface="Trebuchet MS"/>
                <a:cs typeface="Trebuchet MS"/>
              </a:rPr>
              <a:t>Each </a:t>
            </a:r>
            <a:r>
              <a:rPr sz="1800" spc="145" dirty="0">
                <a:latin typeface="Trebuchet MS"/>
                <a:cs typeface="Trebuchet MS"/>
              </a:rPr>
              <a:t>BCD </a:t>
            </a:r>
            <a:r>
              <a:rPr sz="1800" spc="-95" dirty="0">
                <a:latin typeface="Trebuchet MS"/>
                <a:cs typeface="Trebuchet MS"/>
              </a:rPr>
              <a:t>ripple </a:t>
            </a:r>
            <a:r>
              <a:rPr sz="1800" spc="-70" dirty="0">
                <a:latin typeface="Trebuchet MS"/>
                <a:cs typeface="Trebuchet MS"/>
              </a:rPr>
              <a:t>counter </a:t>
            </a:r>
            <a:r>
              <a:rPr sz="1800" spc="-85" dirty="0">
                <a:latin typeface="Trebuchet MS"/>
                <a:cs typeface="Trebuchet MS"/>
              </a:rPr>
              <a:t>represent </a:t>
            </a:r>
            <a:r>
              <a:rPr sz="1800" spc="-60" dirty="0">
                <a:latin typeface="Trebuchet MS"/>
                <a:cs typeface="Trebuchet MS"/>
              </a:rPr>
              <a:t>one </a:t>
            </a:r>
            <a:r>
              <a:rPr sz="1800" spc="-125" dirty="0">
                <a:latin typeface="Trebuchet MS"/>
                <a:cs typeface="Trebuchet MS"/>
              </a:rPr>
              <a:t>decimal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digit</a:t>
            </a:r>
            <a:endParaRPr sz="1800">
              <a:latin typeface="Trebuchet MS"/>
              <a:cs typeface="Trebuchet MS"/>
            </a:endParaRPr>
          </a:p>
          <a:p>
            <a:pPr marL="298450" marR="5080" indent="-285750">
              <a:lnSpc>
                <a:spcPct val="100000"/>
              </a:lnSpc>
              <a:spcBef>
                <a:spcPts val="555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40" dirty="0">
                <a:latin typeface="Trebuchet MS"/>
                <a:cs typeface="Trebuchet MS"/>
              </a:rPr>
              <a:t>We </a:t>
            </a:r>
            <a:r>
              <a:rPr sz="2400" spc="-165" dirty="0">
                <a:latin typeface="Trebuchet MS"/>
                <a:cs typeface="Trebuchet MS"/>
              </a:rPr>
              <a:t>can </a:t>
            </a:r>
            <a:r>
              <a:rPr sz="2400" spc="-155" dirty="0">
                <a:latin typeface="Trebuchet MS"/>
                <a:cs typeface="Trebuchet MS"/>
              </a:rPr>
              <a:t>cascade </a:t>
            </a:r>
            <a:r>
              <a:rPr sz="2400" spc="190" dirty="0">
                <a:latin typeface="Trebuchet MS"/>
                <a:cs typeface="Trebuchet MS"/>
              </a:rPr>
              <a:t>BCD </a:t>
            </a:r>
            <a:r>
              <a:rPr sz="2400" spc="-130" dirty="0">
                <a:latin typeface="Trebuchet MS"/>
                <a:cs typeface="Trebuchet MS"/>
              </a:rPr>
              <a:t>ripple </a:t>
            </a:r>
            <a:r>
              <a:rPr sz="2400" spc="-85" dirty="0">
                <a:latin typeface="Trebuchet MS"/>
                <a:cs typeface="Trebuchet MS"/>
              </a:rPr>
              <a:t>counters </a:t>
            </a:r>
            <a:r>
              <a:rPr sz="2400" spc="-90" dirty="0">
                <a:latin typeface="Trebuchet MS"/>
                <a:cs typeface="Trebuchet MS"/>
              </a:rPr>
              <a:t>for </a:t>
            </a:r>
            <a:r>
              <a:rPr sz="2400" spc="-80" dirty="0">
                <a:latin typeface="Trebuchet MS"/>
                <a:cs typeface="Trebuchet MS"/>
              </a:rPr>
              <a:t>more </a:t>
            </a:r>
            <a:r>
              <a:rPr sz="2400" spc="-165" dirty="0">
                <a:latin typeface="Trebuchet MS"/>
                <a:cs typeface="Trebuchet MS"/>
              </a:rPr>
              <a:t>decimal </a:t>
            </a:r>
            <a:r>
              <a:rPr sz="2400" spc="-140" dirty="0">
                <a:latin typeface="Trebuchet MS"/>
                <a:cs typeface="Trebuchet MS"/>
              </a:rPr>
              <a:t>digits  </a:t>
            </a:r>
            <a:r>
              <a:rPr sz="2400" spc="-120" dirty="0">
                <a:latin typeface="Trebuchet MS"/>
                <a:cs typeface="Trebuchet MS"/>
              </a:rPr>
              <a:t>counting </a:t>
            </a:r>
            <a:r>
              <a:rPr sz="2400" spc="-150" dirty="0">
                <a:latin typeface="Trebuchet MS"/>
                <a:cs typeface="Trebuchet MS"/>
              </a:rPr>
              <a:t>by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155" dirty="0">
                <a:latin typeface="Trebuchet MS"/>
                <a:cs typeface="Trebuchet MS"/>
              </a:rPr>
              <a:t>“ripple”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manner</a:t>
            </a:r>
            <a:endParaRPr sz="24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450"/>
              </a:spcBef>
            </a:pPr>
            <a:r>
              <a:rPr sz="1800" spc="-65" dirty="0">
                <a:latin typeface="Trebuchet MS"/>
                <a:cs typeface="Trebuchet MS"/>
              </a:rPr>
              <a:t>» </a:t>
            </a:r>
            <a:r>
              <a:rPr sz="1800" spc="-45" dirty="0">
                <a:latin typeface="Trebuchet MS"/>
                <a:cs typeface="Trebuchet MS"/>
              </a:rPr>
              <a:t>Output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previous </a:t>
            </a:r>
            <a:r>
              <a:rPr sz="1800" spc="-120" dirty="0">
                <a:latin typeface="Trebuchet MS"/>
                <a:cs typeface="Trebuchet MS"/>
              </a:rPr>
              <a:t>stage </a:t>
            </a:r>
            <a:r>
              <a:rPr sz="1800" spc="-75" dirty="0">
                <a:latin typeface="Trebuchet MS"/>
                <a:cs typeface="Trebuchet MS"/>
              </a:rPr>
              <a:t>goes </a:t>
            </a:r>
            <a:r>
              <a:rPr sz="1800" spc="-50" dirty="0">
                <a:latin typeface="Trebuchet MS"/>
                <a:cs typeface="Trebuchet MS"/>
              </a:rPr>
              <a:t>to </a:t>
            </a:r>
            <a:r>
              <a:rPr sz="1800" spc="-80" dirty="0">
                <a:latin typeface="Trebuchet MS"/>
                <a:cs typeface="Trebuchet MS"/>
              </a:rPr>
              <a:t>clock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5" dirty="0">
                <a:latin typeface="Trebuchet MS"/>
                <a:cs typeface="Trebuchet MS"/>
              </a:rPr>
              <a:t>next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stage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5523" y="4006460"/>
            <a:ext cx="7165847" cy="2157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158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305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Synchronous</a:t>
            </a:r>
            <a:r>
              <a:rPr sz="3200" spc="200" dirty="0"/>
              <a:t> </a:t>
            </a:r>
            <a:r>
              <a:rPr sz="3200" spc="160" dirty="0"/>
              <a:t>counter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75549" y="1557782"/>
            <a:ext cx="8406765" cy="2170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har char="•"/>
              <a:tabLst>
                <a:tab pos="297815" algn="l"/>
                <a:tab pos="298450" algn="l"/>
              </a:tabLst>
            </a:pPr>
            <a:r>
              <a:rPr sz="2400" spc="-75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counters </a:t>
            </a:r>
            <a:r>
              <a:rPr sz="2400" spc="-165" dirty="0">
                <a:latin typeface="Trebuchet MS"/>
                <a:cs typeface="Trebuchet MS"/>
              </a:rPr>
              <a:t>that </a:t>
            </a:r>
            <a:r>
              <a:rPr sz="2400" spc="-135" dirty="0">
                <a:latin typeface="Trebuchet MS"/>
                <a:cs typeface="Trebuchet MS"/>
              </a:rPr>
              <a:t>we </a:t>
            </a:r>
            <a:r>
              <a:rPr sz="2400" spc="-105" dirty="0">
                <a:latin typeface="Trebuchet MS"/>
                <a:cs typeface="Trebuchet MS"/>
              </a:rPr>
              <a:t>discussed </a:t>
            </a:r>
            <a:r>
              <a:rPr sz="2400" spc="-140" dirty="0">
                <a:latin typeface="Trebuchet MS"/>
                <a:cs typeface="Trebuchet MS"/>
              </a:rPr>
              <a:t>above </a:t>
            </a:r>
            <a:r>
              <a:rPr sz="2400" spc="-145" dirty="0">
                <a:latin typeface="Trebuchet MS"/>
                <a:cs typeface="Trebuchet MS"/>
              </a:rPr>
              <a:t>are </a:t>
            </a:r>
            <a:r>
              <a:rPr sz="2400" spc="-90" dirty="0">
                <a:latin typeface="Trebuchet MS"/>
                <a:cs typeface="Trebuchet MS"/>
              </a:rPr>
              <a:t>asynchronous</a:t>
            </a:r>
            <a:r>
              <a:rPr sz="2400" spc="3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counter</a:t>
            </a:r>
            <a:endParaRPr sz="2400">
              <a:latin typeface="Trebuchet MS"/>
              <a:cs typeface="Trebuchet MS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50"/>
              </a:spcBef>
              <a:buChar char="•"/>
              <a:tabLst>
                <a:tab pos="755015" algn="l"/>
                <a:tab pos="755650" algn="l"/>
              </a:tabLst>
            </a:pPr>
            <a:r>
              <a:rPr sz="1800" spc="-6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clock </a:t>
            </a:r>
            <a:r>
              <a:rPr sz="1800" spc="-105" dirty="0">
                <a:latin typeface="Trebuchet MS"/>
                <a:cs typeface="Trebuchet MS"/>
              </a:rPr>
              <a:t>input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some </a:t>
            </a:r>
            <a:r>
              <a:rPr sz="1800" spc="-120" dirty="0">
                <a:latin typeface="Trebuchet MS"/>
                <a:cs typeface="Trebuchet MS"/>
              </a:rPr>
              <a:t>flip-flop </a:t>
            </a:r>
            <a:r>
              <a:rPr sz="1800" spc="-110" dirty="0">
                <a:latin typeface="Trebuchet MS"/>
                <a:cs typeface="Trebuchet MS"/>
              </a:rPr>
              <a:t>are </a:t>
            </a:r>
            <a:r>
              <a:rPr sz="1800" spc="-90" dirty="0">
                <a:latin typeface="Trebuchet MS"/>
                <a:cs typeface="Trebuchet MS"/>
              </a:rPr>
              <a:t>coming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80" dirty="0">
                <a:latin typeface="Trebuchet MS"/>
                <a:cs typeface="Trebuchet MS"/>
              </a:rPr>
              <a:t>output </a:t>
            </a:r>
            <a:r>
              <a:rPr sz="1800" spc="-95" dirty="0">
                <a:latin typeface="Trebuchet MS"/>
                <a:cs typeface="Trebuchet MS"/>
              </a:rPr>
              <a:t>of </a:t>
            </a:r>
            <a:r>
              <a:rPr sz="1800" spc="-110" dirty="0">
                <a:latin typeface="Trebuchet MS"/>
                <a:cs typeface="Trebuchet MS"/>
              </a:rPr>
              <a:t>the </a:t>
            </a:r>
            <a:r>
              <a:rPr sz="1800" spc="-60" dirty="0">
                <a:latin typeface="Trebuchet MS"/>
                <a:cs typeface="Trebuchet MS"/>
              </a:rPr>
              <a:t>other </a:t>
            </a:r>
            <a:r>
              <a:rPr sz="1800" spc="-145" dirty="0">
                <a:latin typeface="Trebuchet MS"/>
                <a:cs typeface="Trebuchet MS"/>
              </a:rPr>
              <a:t>flip-flop,  </a:t>
            </a:r>
            <a:r>
              <a:rPr sz="1800" spc="-60" dirty="0">
                <a:latin typeface="Trebuchet MS"/>
                <a:cs typeface="Trebuchet MS"/>
              </a:rPr>
              <a:t>not </a:t>
            </a:r>
            <a:r>
              <a:rPr sz="1800" spc="-90" dirty="0">
                <a:latin typeface="Trebuchet MS"/>
                <a:cs typeface="Trebuchet MS"/>
              </a:rPr>
              <a:t>coming </a:t>
            </a:r>
            <a:r>
              <a:rPr sz="1800" spc="-85" dirty="0">
                <a:latin typeface="Trebuchet MS"/>
                <a:cs typeface="Trebuchet MS"/>
              </a:rPr>
              <a:t>from </a:t>
            </a:r>
            <a:r>
              <a:rPr sz="1800" spc="-180" dirty="0">
                <a:latin typeface="Trebuchet MS"/>
                <a:cs typeface="Trebuchet MS"/>
              </a:rPr>
              <a:t>a </a:t>
            </a:r>
            <a:r>
              <a:rPr sz="1800" spc="-114" dirty="0">
                <a:latin typeface="Trebuchet MS"/>
                <a:cs typeface="Trebuchet MS"/>
              </a:rPr>
              <a:t>global </a:t>
            </a:r>
            <a:r>
              <a:rPr sz="1800" spc="-75" dirty="0">
                <a:latin typeface="Trebuchet MS"/>
                <a:cs typeface="Trebuchet MS"/>
              </a:rPr>
              <a:t>clock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signal</a:t>
            </a:r>
            <a:endParaRPr sz="18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47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65" dirty="0">
                <a:latin typeface="Trebuchet MS"/>
                <a:cs typeface="Trebuchet MS"/>
              </a:rPr>
              <a:t>Synchronous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counter</a:t>
            </a:r>
            <a:endParaRPr sz="2000">
              <a:latin typeface="Trebuchet MS"/>
              <a:cs typeface="Trebuchet MS"/>
            </a:endParaRPr>
          </a:p>
          <a:p>
            <a:pPr marL="755015" lvl="1" indent="-286385">
              <a:lnSpc>
                <a:spcPct val="100000"/>
              </a:lnSpc>
              <a:spcBef>
                <a:spcPts val="480"/>
              </a:spcBef>
              <a:buChar char="•"/>
              <a:tabLst>
                <a:tab pos="755015" algn="l"/>
                <a:tab pos="755650" algn="l"/>
              </a:tabLst>
            </a:pPr>
            <a:r>
              <a:rPr sz="2000" spc="-125" dirty="0">
                <a:latin typeface="Trebuchet MS"/>
                <a:cs typeface="Trebuchet MS"/>
              </a:rPr>
              <a:t>Same </a:t>
            </a:r>
            <a:r>
              <a:rPr sz="2000" spc="-85" dirty="0">
                <a:latin typeface="Trebuchet MS"/>
                <a:cs typeface="Trebuchet MS"/>
              </a:rPr>
              <a:t>clock </a:t>
            </a:r>
            <a:r>
              <a:rPr sz="2000" spc="-100" dirty="0">
                <a:latin typeface="Trebuchet MS"/>
                <a:cs typeface="Trebuchet MS"/>
              </a:rPr>
              <a:t>pulses </a:t>
            </a:r>
            <a:r>
              <a:rPr sz="2000" spc="-125" dirty="0">
                <a:latin typeface="Trebuchet MS"/>
                <a:cs typeface="Trebuchet MS"/>
              </a:rPr>
              <a:t>are </a:t>
            </a:r>
            <a:r>
              <a:rPr sz="2000" spc="-140" dirty="0">
                <a:latin typeface="Trebuchet MS"/>
                <a:cs typeface="Trebuchet MS"/>
              </a:rPr>
              <a:t>applied </a:t>
            </a:r>
            <a:r>
              <a:rPr sz="2000" spc="-50" dirty="0">
                <a:latin typeface="Trebuchet MS"/>
                <a:cs typeface="Trebuchet MS"/>
              </a:rPr>
              <a:t>to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105" dirty="0">
                <a:latin typeface="Trebuchet MS"/>
                <a:cs typeface="Trebuchet MS"/>
              </a:rPr>
              <a:t>inputs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170" dirty="0">
                <a:latin typeface="Trebuchet MS"/>
                <a:cs typeface="Trebuchet MS"/>
              </a:rPr>
              <a:t>all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fliplfops.</a:t>
            </a:r>
            <a:endParaRPr sz="20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48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-140" dirty="0">
                <a:latin typeface="Trebuchet MS"/>
                <a:cs typeface="Trebuchet MS"/>
              </a:rPr>
              <a:t>Example: </a:t>
            </a:r>
            <a:r>
              <a:rPr sz="2000" spc="-105" dirty="0">
                <a:latin typeface="Trebuchet MS"/>
                <a:cs typeface="Trebuchet MS"/>
              </a:rPr>
              <a:t>4-bit </a:t>
            </a:r>
            <a:r>
              <a:rPr sz="2000" spc="-65" dirty="0">
                <a:latin typeface="Trebuchet MS"/>
                <a:cs typeface="Trebuchet MS"/>
              </a:rPr>
              <a:t>synchronous </a:t>
            </a:r>
            <a:r>
              <a:rPr sz="2000" spc="-100" dirty="0">
                <a:latin typeface="Trebuchet MS"/>
                <a:cs typeface="Trebuchet MS"/>
              </a:rPr>
              <a:t>binary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counter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593" y="3701796"/>
            <a:ext cx="6566154" cy="1988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2117" y="3308604"/>
            <a:ext cx="1230630" cy="389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9413" y="5329935"/>
            <a:ext cx="4097020" cy="126873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580"/>
              </a:spcBef>
            </a:pPr>
            <a:r>
              <a:rPr sz="2400" spc="-165" dirty="0">
                <a:latin typeface="Trebuchet MS"/>
                <a:cs typeface="Trebuchet MS"/>
              </a:rPr>
              <a:t>Toggle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229" dirty="0">
                <a:latin typeface="Trebuchet MS"/>
                <a:cs typeface="Trebuchet MS"/>
              </a:rPr>
              <a:t>if </a:t>
            </a:r>
            <a:r>
              <a:rPr sz="2400" spc="-200" dirty="0">
                <a:latin typeface="Trebuchet MS"/>
                <a:cs typeface="Trebuchet MS"/>
              </a:rPr>
              <a:t>all </a:t>
            </a:r>
            <a:r>
              <a:rPr sz="2400" spc="-100" dirty="0">
                <a:latin typeface="Trebuchet MS"/>
                <a:cs typeface="Trebuchet MS"/>
              </a:rPr>
              <a:t>previous </a:t>
            </a:r>
            <a:r>
              <a:rPr sz="2400" spc="-145" dirty="0">
                <a:latin typeface="Trebuchet MS"/>
                <a:cs typeface="Trebuchet MS"/>
              </a:rPr>
              <a:t>are</a:t>
            </a:r>
            <a:r>
              <a:rPr sz="2400" spc="395" dirty="0">
                <a:latin typeface="Trebuchet MS"/>
                <a:cs typeface="Trebuchet MS"/>
              </a:rPr>
              <a:t> </a:t>
            </a:r>
            <a:r>
              <a:rPr sz="2400" spc="425" dirty="0">
                <a:latin typeface="Arial"/>
                <a:cs typeface="Arial"/>
              </a:rPr>
              <a:t>‘</a:t>
            </a:r>
            <a:r>
              <a:rPr sz="2400" spc="425" dirty="0">
                <a:latin typeface="Trebuchet MS"/>
                <a:cs typeface="Trebuchet MS"/>
              </a:rPr>
              <a:t>1</a:t>
            </a:r>
            <a:r>
              <a:rPr sz="2400" spc="425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  <a:p>
            <a:pPr marL="88265" marR="653415">
              <a:lnSpc>
                <a:spcPct val="100000"/>
              </a:lnSpc>
              <a:spcBef>
                <a:spcPts val="1110"/>
              </a:spcBef>
              <a:tabLst>
                <a:tab pos="1112520" algn="l"/>
                <a:tab pos="2254250" algn="l"/>
              </a:tabLst>
            </a:pPr>
            <a:r>
              <a:rPr sz="1800" spc="-30" dirty="0">
                <a:latin typeface="Trebuchet MS"/>
                <a:cs typeface="Trebuchet MS"/>
              </a:rPr>
              <a:t>T</a:t>
            </a:r>
            <a:r>
              <a:rPr sz="1800" spc="-44" baseline="-20833" dirty="0">
                <a:latin typeface="Trebuchet MS"/>
                <a:cs typeface="Trebuchet MS"/>
              </a:rPr>
              <a:t>A</a:t>
            </a:r>
            <a:r>
              <a:rPr sz="1800" spc="209" baseline="-20833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EN;	</a:t>
            </a:r>
            <a:r>
              <a:rPr sz="1800" spc="15" dirty="0">
                <a:latin typeface="Trebuchet MS"/>
                <a:cs typeface="Trebuchet MS"/>
              </a:rPr>
              <a:t>T</a:t>
            </a:r>
            <a:r>
              <a:rPr sz="1800" spc="22" baseline="-20833" dirty="0">
                <a:latin typeface="Trebuchet MS"/>
                <a:cs typeface="Trebuchet MS"/>
              </a:rPr>
              <a:t>B</a:t>
            </a:r>
            <a:r>
              <a:rPr sz="1800" spc="209" baseline="-20833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EN.A	</a:t>
            </a:r>
            <a:r>
              <a:rPr sz="1800" spc="85" dirty="0">
                <a:latin typeface="Trebuchet MS"/>
                <a:cs typeface="Trebuchet MS"/>
              </a:rPr>
              <a:t>T</a:t>
            </a:r>
            <a:r>
              <a:rPr sz="1800" spc="127" baseline="-20833" dirty="0">
                <a:latin typeface="Trebuchet MS"/>
                <a:cs typeface="Trebuchet MS"/>
              </a:rPr>
              <a:t>C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EN.A.B  </a:t>
            </a:r>
            <a:r>
              <a:rPr sz="1800" spc="100" dirty="0">
                <a:latin typeface="Trebuchet MS"/>
                <a:cs typeface="Trebuchet MS"/>
              </a:rPr>
              <a:t>T</a:t>
            </a:r>
            <a:r>
              <a:rPr sz="1800" spc="150" baseline="-20833" dirty="0">
                <a:latin typeface="Trebuchet MS"/>
                <a:cs typeface="Trebuchet MS"/>
              </a:rPr>
              <a:t>D </a:t>
            </a:r>
            <a:r>
              <a:rPr sz="1800" spc="105" dirty="0">
                <a:latin typeface="Trebuchet MS"/>
                <a:cs typeface="Trebuchet MS"/>
              </a:rPr>
              <a:t>=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EN.A.B.C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7267" y="749046"/>
            <a:ext cx="1905000" cy="1270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0175" y="375158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5006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Synchronous </a:t>
            </a:r>
            <a:r>
              <a:rPr sz="3200" spc="50" dirty="0"/>
              <a:t>UP</a:t>
            </a:r>
            <a:r>
              <a:rPr sz="3200" spc="260" dirty="0"/>
              <a:t> </a:t>
            </a:r>
            <a:r>
              <a:rPr sz="3200" spc="160" dirty="0"/>
              <a:t>counter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721434" y="2217097"/>
            <a:ext cx="7202848" cy="2132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5389" y="4643628"/>
            <a:ext cx="8119109" cy="2563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006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Synchronous </a:t>
            </a:r>
            <a:r>
              <a:rPr sz="3200" spc="50" dirty="0"/>
              <a:t>UP</a:t>
            </a:r>
            <a:r>
              <a:rPr sz="3200" spc="260" dirty="0"/>
              <a:t> </a:t>
            </a:r>
            <a:r>
              <a:rPr sz="3200" spc="160" dirty="0"/>
              <a:t>counter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774839" y="1453896"/>
            <a:ext cx="4419600" cy="5753100"/>
            <a:chOff x="774839" y="1453896"/>
            <a:chExt cx="4419600" cy="5753100"/>
          </a:xfrm>
        </p:grpSpPr>
        <p:sp>
          <p:nvSpPr>
            <p:cNvPr id="6" name="object 6"/>
            <p:cNvSpPr/>
            <p:nvPr/>
          </p:nvSpPr>
          <p:spPr>
            <a:xfrm>
              <a:off x="774839" y="1453896"/>
              <a:ext cx="4419600" cy="5753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385060"/>
              <a:ext cx="619505" cy="2091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7787" y="3075432"/>
              <a:ext cx="1338833" cy="412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8831" y="4239006"/>
              <a:ext cx="1335024" cy="416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6921" y="5436108"/>
              <a:ext cx="1335024" cy="4122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29875" y="6587490"/>
              <a:ext cx="1335024" cy="4122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04097" y="1536700"/>
          <a:ext cx="2879725" cy="64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127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594727" y="584454"/>
            <a:ext cx="2090927" cy="6622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36291" y="1627123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36291" y="278688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36291" y="4623292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6291" y="6346182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424569" y="3391661"/>
            <a:ext cx="2881630" cy="3669665"/>
            <a:chOff x="2424569" y="3391661"/>
            <a:chExt cx="2881630" cy="3669665"/>
          </a:xfrm>
        </p:grpSpPr>
        <p:sp>
          <p:nvSpPr>
            <p:cNvPr id="19" name="object 19"/>
            <p:cNvSpPr/>
            <p:nvPr/>
          </p:nvSpPr>
          <p:spPr>
            <a:xfrm>
              <a:off x="2910725" y="4222241"/>
              <a:ext cx="2394966" cy="4747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10725" y="6553961"/>
              <a:ext cx="2394966" cy="47472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5263" y="3391674"/>
              <a:ext cx="600710" cy="2564765"/>
            </a:xfrm>
            <a:custGeom>
              <a:avLst/>
              <a:gdLst/>
              <a:ahLst/>
              <a:cxnLst/>
              <a:rect l="l" t="t" r="r" b="b"/>
              <a:pathLst>
                <a:path w="600710" h="2564765">
                  <a:moveTo>
                    <a:pt x="540258" y="1171956"/>
                  </a:moveTo>
                  <a:lnTo>
                    <a:pt x="533400" y="1134618"/>
                  </a:lnTo>
                  <a:lnTo>
                    <a:pt x="103949" y="1213294"/>
                  </a:lnTo>
                  <a:lnTo>
                    <a:pt x="150114" y="1173480"/>
                  </a:lnTo>
                  <a:lnTo>
                    <a:pt x="154965" y="1167485"/>
                  </a:lnTo>
                  <a:lnTo>
                    <a:pt x="156972" y="1160424"/>
                  </a:lnTo>
                  <a:lnTo>
                    <a:pt x="156108" y="1153223"/>
                  </a:lnTo>
                  <a:lnTo>
                    <a:pt x="152400" y="1146810"/>
                  </a:lnTo>
                  <a:lnTo>
                    <a:pt x="146405" y="1141945"/>
                  </a:lnTo>
                  <a:lnTo>
                    <a:pt x="139344" y="1139952"/>
                  </a:lnTo>
                  <a:lnTo>
                    <a:pt x="132143" y="1140802"/>
                  </a:lnTo>
                  <a:lnTo>
                    <a:pt x="125730" y="1144524"/>
                  </a:lnTo>
                  <a:lnTo>
                    <a:pt x="0" y="1251966"/>
                  </a:lnTo>
                  <a:lnTo>
                    <a:pt x="34290" y="1264234"/>
                  </a:lnTo>
                  <a:lnTo>
                    <a:pt x="155448" y="1307592"/>
                  </a:lnTo>
                  <a:lnTo>
                    <a:pt x="181038" y="1288707"/>
                  </a:lnTo>
                  <a:lnTo>
                    <a:pt x="179260" y="1281684"/>
                  </a:lnTo>
                  <a:lnTo>
                    <a:pt x="174891" y="1275791"/>
                  </a:lnTo>
                  <a:lnTo>
                    <a:pt x="168402" y="1271778"/>
                  </a:lnTo>
                  <a:lnTo>
                    <a:pt x="111455" y="1251165"/>
                  </a:lnTo>
                  <a:lnTo>
                    <a:pt x="41148" y="1264158"/>
                  </a:lnTo>
                  <a:lnTo>
                    <a:pt x="44196" y="1263586"/>
                  </a:lnTo>
                  <a:lnTo>
                    <a:pt x="111455" y="1251165"/>
                  </a:lnTo>
                  <a:lnTo>
                    <a:pt x="540258" y="1171956"/>
                  </a:lnTo>
                  <a:close/>
                </a:path>
                <a:path w="600710" h="2564765">
                  <a:moveTo>
                    <a:pt x="600456" y="2427732"/>
                  </a:moveTo>
                  <a:lnTo>
                    <a:pt x="593598" y="2390394"/>
                  </a:lnTo>
                  <a:lnTo>
                    <a:pt x="164147" y="2469070"/>
                  </a:lnTo>
                  <a:lnTo>
                    <a:pt x="210312" y="2429256"/>
                  </a:lnTo>
                  <a:lnTo>
                    <a:pt x="215163" y="2423249"/>
                  </a:lnTo>
                  <a:lnTo>
                    <a:pt x="217170" y="2416111"/>
                  </a:lnTo>
                  <a:lnTo>
                    <a:pt x="216306" y="2408682"/>
                  </a:lnTo>
                  <a:lnTo>
                    <a:pt x="212598" y="2401824"/>
                  </a:lnTo>
                  <a:lnTo>
                    <a:pt x="206603" y="2397404"/>
                  </a:lnTo>
                  <a:lnTo>
                    <a:pt x="199542" y="2395626"/>
                  </a:lnTo>
                  <a:lnTo>
                    <a:pt x="192341" y="2396566"/>
                  </a:lnTo>
                  <a:lnTo>
                    <a:pt x="185928" y="2400300"/>
                  </a:lnTo>
                  <a:lnTo>
                    <a:pt x="60960" y="2507742"/>
                  </a:lnTo>
                  <a:lnTo>
                    <a:pt x="94488" y="2519794"/>
                  </a:lnTo>
                  <a:lnTo>
                    <a:pt x="215646" y="2563368"/>
                  </a:lnTo>
                  <a:lnTo>
                    <a:pt x="241236" y="2544483"/>
                  </a:lnTo>
                  <a:lnTo>
                    <a:pt x="239458" y="2537460"/>
                  </a:lnTo>
                  <a:lnTo>
                    <a:pt x="235089" y="2531567"/>
                  </a:lnTo>
                  <a:lnTo>
                    <a:pt x="228600" y="2527554"/>
                  </a:lnTo>
                  <a:lnTo>
                    <a:pt x="170459" y="2506510"/>
                  </a:lnTo>
                  <a:lnTo>
                    <a:pt x="600456" y="2427732"/>
                  </a:lnTo>
                  <a:close/>
                </a:path>
                <a:path w="600710" h="2564765">
                  <a:moveTo>
                    <a:pt x="600456" y="37338"/>
                  </a:moveTo>
                  <a:lnTo>
                    <a:pt x="593598" y="0"/>
                  </a:lnTo>
                  <a:lnTo>
                    <a:pt x="163029" y="78879"/>
                  </a:lnTo>
                  <a:lnTo>
                    <a:pt x="210312" y="38100"/>
                  </a:lnTo>
                  <a:lnTo>
                    <a:pt x="215163" y="32105"/>
                  </a:lnTo>
                  <a:lnTo>
                    <a:pt x="217170" y="25044"/>
                  </a:lnTo>
                  <a:lnTo>
                    <a:pt x="216306" y="17843"/>
                  </a:lnTo>
                  <a:lnTo>
                    <a:pt x="212598" y="11430"/>
                  </a:lnTo>
                  <a:lnTo>
                    <a:pt x="206603" y="6565"/>
                  </a:lnTo>
                  <a:lnTo>
                    <a:pt x="199542" y="4572"/>
                  </a:lnTo>
                  <a:lnTo>
                    <a:pt x="192341" y="5422"/>
                  </a:lnTo>
                  <a:lnTo>
                    <a:pt x="185928" y="9144"/>
                  </a:lnTo>
                  <a:lnTo>
                    <a:pt x="60960" y="116586"/>
                  </a:lnTo>
                  <a:lnTo>
                    <a:pt x="94488" y="128803"/>
                  </a:lnTo>
                  <a:lnTo>
                    <a:pt x="215646" y="172974"/>
                  </a:lnTo>
                  <a:lnTo>
                    <a:pt x="241236" y="154089"/>
                  </a:lnTo>
                  <a:lnTo>
                    <a:pt x="239458" y="147066"/>
                  </a:lnTo>
                  <a:lnTo>
                    <a:pt x="235089" y="141173"/>
                  </a:lnTo>
                  <a:lnTo>
                    <a:pt x="228600" y="137160"/>
                  </a:lnTo>
                  <a:lnTo>
                    <a:pt x="170459" y="116116"/>
                  </a:lnTo>
                  <a:lnTo>
                    <a:pt x="600456" y="373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4569" y="4466094"/>
              <a:ext cx="540385" cy="2565400"/>
            </a:xfrm>
            <a:custGeom>
              <a:avLst/>
              <a:gdLst/>
              <a:ahLst/>
              <a:cxnLst/>
              <a:rect l="l" t="t" r="r" b="b"/>
              <a:pathLst>
                <a:path w="540385" h="2565400">
                  <a:moveTo>
                    <a:pt x="540258" y="2428494"/>
                  </a:moveTo>
                  <a:lnTo>
                    <a:pt x="533400" y="2390394"/>
                  </a:lnTo>
                  <a:lnTo>
                    <a:pt x="102704" y="2469832"/>
                  </a:lnTo>
                  <a:lnTo>
                    <a:pt x="150114" y="2429256"/>
                  </a:lnTo>
                  <a:lnTo>
                    <a:pt x="154520" y="2423261"/>
                  </a:lnTo>
                  <a:lnTo>
                    <a:pt x="156298" y="2416200"/>
                  </a:lnTo>
                  <a:lnTo>
                    <a:pt x="155359" y="2408999"/>
                  </a:lnTo>
                  <a:lnTo>
                    <a:pt x="151638" y="2402586"/>
                  </a:lnTo>
                  <a:lnTo>
                    <a:pt x="145745" y="2397722"/>
                  </a:lnTo>
                  <a:lnTo>
                    <a:pt x="138874" y="2395728"/>
                  </a:lnTo>
                  <a:lnTo>
                    <a:pt x="131699" y="2396579"/>
                  </a:lnTo>
                  <a:lnTo>
                    <a:pt x="124968" y="2400300"/>
                  </a:lnTo>
                  <a:lnTo>
                    <a:pt x="0" y="2507742"/>
                  </a:lnTo>
                  <a:lnTo>
                    <a:pt x="33528" y="2519896"/>
                  </a:lnTo>
                  <a:lnTo>
                    <a:pt x="155448" y="2564130"/>
                  </a:lnTo>
                  <a:lnTo>
                    <a:pt x="180721" y="2545130"/>
                  </a:lnTo>
                  <a:lnTo>
                    <a:pt x="178968" y="2537930"/>
                  </a:lnTo>
                  <a:lnTo>
                    <a:pt x="174790" y="2532011"/>
                  </a:lnTo>
                  <a:lnTo>
                    <a:pt x="168402" y="2528316"/>
                  </a:lnTo>
                  <a:lnTo>
                    <a:pt x="109804" y="2507234"/>
                  </a:lnTo>
                  <a:lnTo>
                    <a:pt x="540258" y="2428494"/>
                  </a:lnTo>
                  <a:close/>
                </a:path>
                <a:path w="540385" h="2565400">
                  <a:moveTo>
                    <a:pt x="540258" y="37338"/>
                  </a:moveTo>
                  <a:lnTo>
                    <a:pt x="533400" y="0"/>
                  </a:lnTo>
                  <a:lnTo>
                    <a:pt x="103682" y="78600"/>
                  </a:lnTo>
                  <a:lnTo>
                    <a:pt x="150114" y="38862"/>
                  </a:lnTo>
                  <a:lnTo>
                    <a:pt x="154520" y="32854"/>
                  </a:lnTo>
                  <a:lnTo>
                    <a:pt x="156298" y="25717"/>
                  </a:lnTo>
                  <a:lnTo>
                    <a:pt x="155359" y="18288"/>
                  </a:lnTo>
                  <a:lnTo>
                    <a:pt x="151638" y="11430"/>
                  </a:lnTo>
                  <a:lnTo>
                    <a:pt x="145745" y="7010"/>
                  </a:lnTo>
                  <a:lnTo>
                    <a:pt x="138874" y="5232"/>
                  </a:lnTo>
                  <a:lnTo>
                    <a:pt x="131699" y="6172"/>
                  </a:lnTo>
                  <a:lnTo>
                    <a:pt x="124968" y="9906"/>
                  </a:lnTo>
                  <a:lnTo>
                    <a:pt x="0" y="117348"/>
                  </a:lnTo>
                  <a:lnTo>
                    <a:pt x="33528" y="129336"/>
                  </a:lnTo>
                  <a:lnTo>
                    <a:pt x="155448" y="172974"/>
                  </a:lnTo>
                  <a:lnTo>
                    <a:pt x="180721" y="154089"/>
                  </a:lnTo>
                  <a:lnTo>
                    <a:pt x="178968" y="147066"/>
                  </a:lnTo>
                  <a:lnTo>
                    <a:pt x="174790" y="141173"/>
                  </a:lnTo>
                  <a:lnTo>
                    <a:pt x="168402" y="137160"/>
                  </a:lnTo>
                  <a:lnTo>
                    <a:pt x="109804" y="116078"/>
                  </a:lnTo>
                  <a:lnTo>
                    <a:pt x="540258" y="3733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2789" y="6886955"/>
              <a:ext cx="539115" cy="174625"/>
            </a:xfrm>
            <a:custGeom>
              <a:avLst/>
              <a:gdLst/>
              <a:ahLst/>
              <a:cxnLst/>
              <a:rect l="l" t="t" r="r" b="b"/>
              <a:pathLst>
                <a:path w="539114" h="174625">
                  <a:moveTo>
                    <a:pt x="156972" y="25717"/>
                  </a:moveTo>
                  <a:lnTo>
                    <a:pt x="156114" y="18288"/>
                  </a:lnTo>
                  <a:lnTo>
                    <a:pt x="152400" y="11430"/>
                  </a:lnTo>
                  <a:lnTo>
                    <a:pt x="146411" y="7012"/>
                  </a:lnTo>
                  <a:lnTo>
                    <a:pt x="139350" y="5238"/>
                  </a:lnTo>
                  <a:lnTo>
                    <a:pt x="132147" y="6179"/>
                  </a:lnTo>
                  <a:lnTo>
                    <a:pt x="125730" y="9906"/>
                  </a:lnTo>
                  <a:lnTo>
                    <a:pt x="0" y="117348"/>
                  </a:lnTo>
                  <a:lnTo>
                    <a:pt x="34290" y="129618"/>
                  </a:lnTo>
                  <a:lnTo>
                    <a:pt x="34290" y="91440"/>
                  </a:lnTo>
                  <a:lnTo>
                    <a:pt x="103566" y="78709"/>
                  </a:lnTo>
                  <a:lnTo>
                    <a:pt x="150114" y="38862"/>
                  </a:lnTo>
                  <a:lnTo>
                    <a:pt x="154971" y="32861"/>
                  </a:lnTo>
                  <a:lnTo>
                    <a:pt x="156972" y="25717"/>
                  </a:lnTo>
                  <a:close/>
                </a:path>
                <a:path w="539114" h="174625">
                  <a:moveTo>
                    <a:pt x="103566" y="78709"/>
                  </a:moveTo>
                  <a:lnTo>
                    <a:pt x="34290" y="91440"/>
                  </a:lnTo>
                  <a:lnTo>
                    <a:pt x="41148" y="128778"/>
                  </a:lnTo>
                  <a:lnTo>
                    <a:pt x="44196" y="128217"/>
                  </a:lnTo>
                  <a:lnTo>
                    <a:pt x="44196" y="92202"/>
                  </a:lnTo>
                  <a:lnTo>
                    <a:pt x="74845" y="103296"/>
                  </a:lnTo>
                  <a:lnTo>
                    <a:pt x="103566" y="78709"/>
                  </a:lnTo>
                  <a:close/>
                </a:path>
                <a:path w="539114" h="174625">
                  <a:moveTo>
                    <a:pt x="181046" y="154090"/>
                  </a:moveTo>
                  <a:lnTo>
                    <a:pt x="179260" y="147066"/>
                  </a:lnTo>
                  <a:lnTo>
                    <a:pt x="174902" y="141184"/>
                  </a:lnTo>
                  <a:lnTo>
                    <a:pt x="168402" y="137160"/>
                  </a:lnTo>
                  <a:lnTo>
                    <a:pt x="110191" y="116090"/>
                  </a:lnTo>
                  <a:lnTo>
                    <a:pt x="41148" y="128778"/>
                  </a:lnTo>
                  <a:lnTo>
                    <a:pt x="34290" y="91440"/>
                  </a:lnTo>
                  <a:lnTo>
                    <a:pt x="34290" y="129618"/>
                  </a:lnTo>
                  <a:lnTo>
                    <a:pt x="155448" y="172974"/>
                  </a:lnTo>
                  <a:lnTo>
                    <a:pt x="162901" y="174188"/>
                  </a:lnTo>
                  <a:lnTo>
                    <a:pt x="169926" y="172402"/>
                  </a:lnTo>
                  <a:lnTo>
                    <a:pt x="175807" y="168044"/>
                  </a:lnTo>
                  <a:lnTo>
                    <a:pt x="179832" y="161544"/>
                  </a:lnTo>
                  <a:lnTo>
                    <a:pt x="181046" y="154090"/>
                  </a:lnTo>
                  <a:close/>
                </a:path>
                <a:path w="539114" h="174625">
                  <a:moveTo>
                    <a:pt x="74845" y="103296"/>
                  </a:moveTo>
                  <a:lnTo>
                    <a:pt x="44196" y="92202"/>
                  </a:lnTo>
                  <a:lnTo>
                    <a:pt x="49530" y="124968"/>
                  </a:lnTo>
                  <a:lnTo>
                    <a:pt x="74845" y="103296"/>
                  </a:lnTo>
                  <a:close/>
                </a:path>
                <a:path w="539114" h="174625">
                  <a:moveTo>
                    <a:pt x="110191" y="116090"/>
                  </a:moveTo>
                  <a:lnTo>
                    <a:pt x="74845" y="103296"/>
                  </a:lnTo>
                  <a:lnTo>
                    <a:pt x="49530" y="124968"/>
                  </a:lnTo>
                  <a:lnTo>
                    <a:pt x="44196" y="92202"/>
                  </a:lnTo>
                  <a:lnTo>
                    <a:pt x="44196" y="128217"/>
                  </a:lnTo>
                  <a:lnTo>
                    <a:pt x="110191" y="116090"/>
                  </a:lnTo>
                  <a:close/>
                </a:path>
                <a:path w="539114" h="174625">
                  <a:moveTo>
                    <a:pt x="538734" y="37338"/>
                  </a:moveTo>
                  <a:lnTo>
                    <a:pt x="531876" y="0"/>
                  </a:lnTo>
                  <a:lnTo>
                    <a:pt x="103566" y="78709"/>
                  </a:lnTo>
                  <a:lnTo>
                    <a:pt x="74845" y="103296"/>
                  </a:lnTo>
                  <a:lnTo>
                    <a:pt x="110191" y="116090"/>
                  </a:lnTo>
                  <a:lnTo>
                    <a:pt x="538734" y="373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636640" y="2912617"/>
            <a:ext cx="178625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85"/>
              </a:spcBef>
            </a:pPr>
            <a:r>
              <a:rPr sz="2400" spc="-165" dirty="0">
                <a:latin typeface="Trebuchet MS"/>
                <a:cs typeface="Trebuchet MS"/>
              </a:rPr>
              <a:t>Toggle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229" dirty="0">
                <a:latin typeface="Trebuchet MS"/>
                <a:cs typeface="Trebuchet MS"/>
              </a:rPr>
              <a:t>if </a:t>
            </a:r>
            <a:r>
              <a:rPr sz="2400" spc="-200" dirty="0">
                <a:latin typeface="Trebuchet MS"/>
                <a:cs typeface="Trebuchet MS"/>
              </a:rPr>
              <a:t>all  </a:t>
            </a:r>
            <a:r>
              <a:rPr sz="2400" spc="-100" dirty="0">
                <a:latin typeface="Trebuchet MS"/>
                <a:cs typeface="Trebuchet MS"/>
              </a:rPr>
              <a:t>previous </a:t>
            </a:r>
            <a:r>
              <a:rPr sz="2400" spc="-145" dirty="0">
                <a:latin typeface="Trebuchet MS"/>
                <a:cs typeface="Trebuchet MS"/>
              </a:rPr>
              <a:t>are  </a:t>
            </a:r>
            <a:r>
              <a:rPr sz="2400" spc="425" dirty="0">
                <a:latin typeface="Arial"/>
                <a:cs typeface="Arial"/>
              </a:rPr>
              <a:t>‘</a:t>
            </a:r>
            <a:r>
              <a:rPr sz="2400" spc="425" dirty="0">
                <a:latin typeface="Trebuchet MS"/>
                <a:cs typeface="Trebuchet MS"/>
              </a:rPr>
              <a:t>1</a:t>
            </a:r>
            <a:r>
              <a:rPr sz="2400" spc="425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5777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Synchronous </a:t>
            </a:r>
            <a:r>
              <a:rPr sz="3200" spc="45" dirty="0"/>
              <a:t>DOWN</a:t>
            </a:r>
            <a:r>
              <a:rPr sz="3200" spc="280" dirty="0"/>
              <a:t> </a:t>
            </a:r>
            <a:r>
              <a:rPr sz="3200" spc="155" dirty="0"/>
              <a:t>counter</a:t>
            </a:r>
            <a:endParaRPr sz="3200"/>
          </a:p>
        </p:txBody>
      </p:sp>
      <p:grpSp>
        <p:nvGrpSpPr>
          <p:cNvPr id="5" name="object 5"/>
          <p:cNvGrpSpPr/>
          <p:nvPr/>
        </p:nvGrpSpPr>
        <p:grpSpPr>
          <a:xfrm>
            <a:off x="774839" y="1453896"/>
            <a:ext cx="4419600" cy="5753100"/>
            <a:chOff x="774839" y="1453896"/>
            <a:chExt cx="4419600" cy="5753100"/>
          </a:xfrm>
        </p:grpSpPr>
        <p:sp>
          <p:nvSpPr>
            <p:cNvPr id="6" name="object 6"/>
            <p:cNvSpPr/>
            <p:nvPr/>
          </p:nvSpPr>
          <p:spPr>
            <a:xfrm>
              <a:off x="774839" y="1453896"/>
              <a:ext cx="4419600" cy="5753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2385060"/>
              <a:ext cx="619505" cy="2091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7787" y="3361944"/>
              <a:ext cx="1338833" cy="416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8831" y="4530090"/>
              <a:ext cx="1335024" cy="4122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16921" y="5722619"/>
              <a:ext cx="1335024" cy="4122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8831" y="2139696"/>
              <a:ext cx="1338833" cy="4122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0447" y="1543050"/>
              <a:ext cx="2879725" cy="643255"/>
            </a:xfrm>
            <a:custGeom>
              <a:avLst/>
              <a:gdLst/>
              <a:ahLst/>
              <a:cxnLst/>
              <a:rect l="l" t="t" r="r" b="b"/>
              <a:pathLst>
                <a:path w="2879725" h="643255">
                  <a:moveTo>
                    <a:pt x="2879598" y="643127"/>
                  </a:moveTo>
                  <a:lnTo>
                    <a:pt x="2879598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2879598" y="64312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775" y="153695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9865" y="153695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69193" y="153695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0447" y="153695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0045" y="153695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3589" y="1543050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03589" y="2186178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53182" y="1564640"/>
            <a:ext cx="259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1452880" algn="l"/>
                <a:tab pos="2172970" algn="l"/>
              </a:tabLst>
            </a:pPr>
            <a:r>
              <a:rPr sz="24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A0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08567" y="584454"/>
            <a:ext cx="7277100" cy="6623050"/>
            <a:chOff x="2408567" y="584454"/>
            <a:chExt cx="7277100" cy="6623050"/>
          </a:xfrm>
        </p:grpSpPr>
        <p:sp>
          <p:nvSpPr>
            <p:cNvPr id="22" name="object 22"/>
            <p:cNvSpPr/>
            <p:nvPr/>
          </p:nvSpPr>
          <p:spPr>
            <a:xfrm>
              <a:off x="2910725" y="4509515"/>
              <a:ext cx="2394966" cy="4739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44253" y="2106929"/>
              <a:ext cx="2390394" cy="4747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0671" y="3322636"/>
              <a:ext cx="628650" cy="2534920"/>
            </a:xfrm>
            <a:custGeom>
              <a:avLst/>
              <a:gdLst/>
              <a:ahLst/>
              <a:cxnLst/>
              <a:rect l="l" t="t" r="r" b="b"/>
              <a:pathLst>
                <a:path w="628650" h="2534920">
                  <a:moveTo>
                    <a:pt x="537972" y="2497531"/>
                  </a:moveTo>
                  <a:lnTo>
                    <a:pt x="109423" y="2418778"/>
                  </a:lnTo>
                  <a:lnTo>
                    <a:pt x="167640" y="2397709"/>
                  </a:lnTo>
                  <a:lnTo>
                    <a:pt x="174129" y="2393683"/>
                  </a:lnTo>
                  <a:lnTo>
                    <a:pt x="178498" y="2387803"/>
                  </a:lnTo>
                  <a:lnTo>
                    <a:pt x="180276" y="2380767"/>
                  </a:lnTo>
                  <a:lnTo>
                    <a:pt x="179070" y="2373325"/>
                  </a:lnTo>
                  <a:lnTo>
                    <a:pt x="175361" y="2366822"/>
                  </a:lnTo>
                  <a:lnTo>
                    <a:pt x="169443" y="2362466"/>
                  </a:lnTo>
                  <a:lnTo>
                    <a:pt x="162242" y="2360676"/>
                  </a:lnTo>
                  <a:lnTo>
                    <a:pt x="154686" y="2361895"/>
                  </a:lnTo>
                  <a:lnTo>
                    <a:pt x="0" y="2417521"/>
                  </a:lnTo>
                  <a:lnTo>
                    <a:pt x="33528" y="2446540"/>
                  </a:lnTo>
                  <a:lnTo>
                    <a:pt x="124968" y="2525725"/>
                  </a:lnTo>
                  <a:lnTo>
                    <a:pt x="131381" y="2529332"/>
                  </a:lnTo>
                  <a:lnTo>
                    <a:pt x="138582" y="2530005"/>
                  </a:lnTo>
                  <a:lnTo>
                    <a:pt x="145643" y="2527973"/>
                  </a:lnTo>
                  <a:lnTo>
                    <a:pt x="151638" y="2523439"/>
                  </a:lnTo>
                  <a:lnTo>
                    <a:pt x="155359" y="2516695"/>
                  </a:lnTo>
                  <a:lnTo>
                    <a:pt x="156298" y="2509532"/>
                  </a:lnTo>
                  <a:lnTo>
                    <a:pt x="154520" y="2502649"/>
                  </a:lnTo>
                  <a:lnTo>
                    <a:pt x="150114" y="2496769"/>
                  </a:lnTo>
                  <a:lnTo>
                    <a:pt x="103162" y="2456218"/>
                  </a:lnTo>
                  <a:lnTo>
                    <a:pt x="33528" y="2443429"/>
                  </a:lnTo>
                  <a:lnTo>
                    <a:pt x="43434" y="2445245"/>
                  </a:lnTo>
                  <a:lnTo>
                    <a:pt x="103162" y="2456218"/>
                  </a:lnTo>
                  <a:lnTo>
                    <a:pt x="531114" y="2534869"/>
                  </a:lnTo>
                  <a:lnTo>
                    <a:pt x="537972" y="2497531"/>
                  </a:lnTo>
                  <a:close/>
                </a:path>
                <a:path w="628650" h="2534920">
                  <a:moveTo>
                    <a:pt x="568452" y="1332433"/>
                  </a:moveTo>
                  <a:lnTo>
                    <a:pt x="139903" y="1253680"/>
                  </a:lnTo>
                  <a:lnTo>
                    <a:pt x="198120" y="1232611"/>
                  </a:lnTo>
                  <a:lnTo>
                    <a:pt x="204609" y="1228585"/>
                  </a:lnTo>
                  <a:lnTo>
                    <a:pt x="208978" y="1222705"/>
                  </a:lnTo>
                  <a:lnTo>
                    <a:pt x="210756" y="1215669"/>
                  </a:lnTo>
                  <a:lnTo>
                    <a:pt x="209550" y="1208227"/>
                  </a:lnTo>
                  <a:lnTo>
                    <a:pt x="205524" y="1201724"/>
                  </a:lnTo>
                  <a:lnTo>
                    <a:pt x="199644" y="1197368"/>
                  </a:lnTo>
                  <a:lnTo>
                    <a:pt x="192608" y="1195578"/>
                  </a:lnTo>
                  <a:lnTo>
                    <a:pt x="185166" y="1196797"/>
                  </a:lnTo>
                  <a:lnTo>
                    <a:pt x="29718" y="1252423"/>
                  </a:lnTo>
                  <a:lnTo>
                    <a:pt x="64008" y="1281722"/>
                  </a:lnTo>
                  <a:lnTo>
                    <a:pt x="155448" y="1359865"/>
                  </a:lnTo>
                  <a:lnTo>
                    <a:pt x="161861" y="1363586"/>
                  </a:lnTo>
                  <a:lnTo>
                    <a:pt x="169062" y="1364526"/>
                  </a:lnTo>
                  <a:lnTo>
                    <a:pt x="176123" y="1362748"/>
                  </a:lnTo>
                  <a:lnTo>
                    <a:pt x="182118" y="1358341"/>
                  </a:lnTo>
                  <a:lnTo>
                    <a:pt x="185826" y="1351483"/>
                  </a:lnTo>
                  <a:lnTo>
                    <a:pt x="186690" y="1344053"/>
                  </a:lnTo>
                  <a:lnTo>
                    <a:pt x="184683" y="1336903"/>
                  </a:lnTo>
                  <a:lnTo>
                    <a:pt x="179832" y="1330909"/>
                  </a:lnTo>
                  <a:lnTo>
                    <a:pt x="133273" y="1291056"/>
                  </a:lnTo>
                  <a:lnTo>
                    <a:pt x="64008" y="1278331"/>
                  </a:lnTo>
                  <a:lnTo>
                    <a:pt x="73914" y="1280147"/>
                  </a:lnTo>
                  <a:lnTo>
                    <a:pt x="133273" y="1291056"/>
                  </a:lnTo>
                  <a:lnTo>
                    <a:pt x="561594" y="1369771"/>
                  </a:lnTo>
                  <a:lnTo>
                    <a:pt x="568452" y="1332433"/>
                  </a:lnTo>
                  <a:close/>
                </a:path>
                <a:path w="628650" h="2534920">
                  <a:moveTo>
                    <a:pt x="628650" y="136855"/>
                  </a:moveTo>
                  <a:lnTo>
                    <a:pt x="200101" y="58102"/>
                  </a:lnTo>
                  <a:lnTo>
                    <a:pt x="258318" y="37033"/>
                  </a:lnTo>
                  <a:lnTo>
                    <a:pt x="264807" y="33007"/>
                  </a:lnTo>
                  <a:lnTo>
                    <a:pt x="269176" y="27127"/>
                  </a:lnTo>
                  <a:lnTo>
                    <a:pt x="270954" y="20091"/>
                  </a:lnTo>
                  <a:lnTo>
                    <a:pt x="269748" y="12649"/>
                  </a:lnTo>
                  <a:lnTo>
                    <a:pt x="266039" y="6146"/>
                  </a:lnTo>
                  <a:lnTo>
                    <a:pt x="260121" y="1790"/>
                  </a:lnTo>
                  <a:lnTo>
                    <a:pt x="252920" y="0"/>
                  </a:lnTo>
                  <a:lnTo>
                    <a:pt x="245364" y="1219"/>
                  </a:lnTo>
                  <a:lnTo>
                    <a:pt x="90678" y="57607"/>
                  </a:lnTo>
                  <a:lnTo>
                    <a:pt x="124206" y="86423"/>
                  </a:lnTo>
                  <a:lnTo>
                    <a:pt x="215646" y="165049"/>
                  </a:lnTo>
                  <a:lnTo>
                    <a:pt x="222059" y="168656"/>
                  </a:lnTo>
                  <a:lnTo>
                    <a:pt x="229260" y="169329"/>
                  </a:lnTo>
                  <a:lnTo>
                    <a:pt x="236321" y="167297"/>
                  </a:lnTo>
                  <a:lnTo>
                    <a:pt x="242316" y="162763"/>
                  </a:lnTo>
                  <a:lnTo>
                    <a:pt x="246024" y="156337"/>
                  </a:lnTo>
                  <a:lnTo>
                    <a:pt x="246888" y="149136"/>
                  </a:lnTo>
                  <a:lnTo>
                    <a:pt x="244881" y="142074"/>
                  </a:lnTo>
                  <a:lnTo>
                    <a:pt x="240030" y="136093"/>
                  </a:lnTo>
                  <a:lnTo>
                    <a:pt x="192798" y="95351"/>
                  </a:lnTo>
                  <a:lnTo>
                    <a:pt x="124206" y="82753"/>
                  </a:lnTo>
                  <a:lnTo>
                    <a:pt x="134112" y="84569"/>
                  </a:lnTo>
                  <a:lnTo>
                    <a:pt x="192798" y="95351"/>
                  </a:lnTo>
                  <a:lnTo>
                    <a:pt x="621792" y="174193"/>
                  </a:lnTo>
                  <a:lnTo>
                    <a:pt x="628650" y="1368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567" y="2009710"/>
              <a:ext cx="540385" cy="2668270"/>
            </a:xfrm>
            <a:custGeom>
              <a:avLst/>
              <a:gdLst/>
              <a:ahLst/>
              <a:cxnLst/>
              <a:rect l="l" t="t" r="r" b="b"/>
              <a:pathLst>
                <a:path w="540385" h="2668270">
                  <a:moveTo>
                    <a:pt x="540258" y="2630881"/>
                  </a:moveTo>
                  <a:lnTo>
                    <a:pt x="109804" y="2552128"/>
                  </a:lnTo>
                  <a:lnTo>
                    <a:pt x="168402" y="2531059"/>
                  </a:lnTo>
                  <a:lnTo>
                    <a:pt x="174790" y="2527033"/>
                  </a:lnTo>
                  <a:lnTo>
                    <a:pt x="178968" y="2521153"/>
                  </a:lnTo>
                  <a:lnTo>
                    <a:pt x="180721" y="2514117"/>
                  </a:lnTo>
                  <a:lnTo>
                    <a:pt x="179832" y="2506675"/>
                  </a:lnTo>
                  <a:lnTo>
                    <a:pt x="175806" y="2500172"/>
                  </a:lnTo>
                  <a:lnTo>
                    <a:pt x="169926" y="2495816"/>
                  </a:lnTo>
                  <a:lnTo>
                    <a:pt x="162890" y="2494026"/>
                  </a:lnTo>
                  <a:lnTo>
                    <a:pt x="155448" y="2495245"/>
                  </a:lnTo>
                  <a:lnTo>
                    <a:pt x="0" y="2551633"/>
                  </a:lnTo>
                  <a:lnTo>
                    <a:pt x="33528" y="2580449"/>
                  </a:lnTo>
                  <a:lnTo>
                    <a:pt x="124968" y="2659075"/>
                  </a:lnTo>
                  <a:lnTo>
                    <a:pt x="131826" y="2662682"/>
                  </a:lnTo>
                  <a:lnTo>
                    <a:pt x="139255" y="2663355"/>
                  </a:lnTo>
                  <a:lnTo>
                    <a:pt x="146392" y="2661323"/>
                  </a:lnTo>
                  <a:lnTo>
                    <a:pt x="152400" y="2656789"/>
                  </a:lnTo>
                  <a:lnTo>
                    <a:pt x="156006" y="2650045"/>
                  </a:lnTo>
                  <a:lnTo>
                    <a:pt x="156679" y="2642882"/>
                  </a:lnTo>
                  <a:lnTo>
                    <a:pt x="154647" y="2635999"/>
                  </a:lnTo>
                  <a:lnTo>
                    <a:pt x="150114" y="2630119"/>
                  </a:lnTo>
                  <a:lnTo>
                    <a:pt x="102552" y="2589403"/>
                  </a:lnTo>
                  <a:lnTo>
                    <a:pt x="33528" y="2576779"/>
                  </a:lnTo>
                  <a:lnTo>
                    <a:pt x="43434" y="2578582"/>
                  </a:lnTo>
                  <a:lnTo>
                    <a:pt x="102552" y="2589403"/>
                  </a:lnTo>
                  <a:lnTo>
                    <a:pt x="533400" y="2668219"/>
                  </a:lnTo>
                  <a:lnTo>
                    <a:pt x="540258" y="2630881"/>
                  </a:lnTo>
                  <a:close/>
                </a:path>
                <a:path w="540385" h="2668270">
                  <a:moveTo>
                    <a:pt x="540258" y="136855"/>
                  </a:moveTo>
                  <a:lnTo>
                    <a:pt x="109804" y="58102"/>
                  </a:lnTo>
                  <a:lnTo>
                    <a:pt x="168402" y="37033"/>
                  </a:lnTo>
                  <a:lnTo>
                    <a:pt x="174790" y="33007"/>
                  </a:lnTo>
                  <a:lnTo>
                    <a:pt x="178968" y="27127"/>
                  </a:lnTo>
                  <a:lnTo>
                    <a:pt x="180721" y="20091"/>
                  </a:lnTo>
                  <a:lnTo>
                    <a:pt x="179832" y="12649"/>
                  </a:lnTo>
                  <a:lnTo>
                    <a:pt x="175806" y="6146"/>
                  </a:lnTo>
                  <a:lnTo>
                    <a:pt x="169926" y="1790"/>
                  </a:lnTo>
                  <a:lnTo>
                    <a:pt x="162890" y="0"/>
                  </a:lnTo>
                  <a:lnTo>
                    <a:pt x="155448" y="1219"/>
                  </a:lnTo>
                  <a:lnTo>
                    <a:pt x="0" y="57607"/>
                  </a:lnTo>
                  <a:lnTo>
                    <a:pt x="33528" y="86423"/>
                  </a:lnTo>
                  <a:lnTo>
                    <a:pt x="124968" y="165049"/>
                  </a:lnTo>
                  <a:lnTo>
                    <a:pt x="131826" y="168656"/>
                  </a:lnTo>
                  <a:lnTo>
                    <a:pt x="139255" y="169329"/>
                  </a:lnTo>
                  <a:lnTo>
                    <a:pt x="146392" y="167297"/>
                  </a:lnTo>
                  <a:lnTo>
                    <a:pt x="152400" y="162763"/>
                  </a:lnTo>
                  <a:lnTo>
                    <a:pt x="156006" y="156337"/>
                  </a:lnTo>
                  <a:lnTo>
                    <a:pt x="156679" y="149136"/>
                  </a:lnTo>
                  <a:lnTo>
                    <a:pt x="154647" y="142074"/>
                  </a:lnTo>
                  <a:lnTo>
                    <a:pt x="150114" y="136093"/>
                  </a:lnTo>
                  <a:lnTo>
                    <a:pt x="102552" y="95377"/>
                  </a:lnTo>
                  <a:lnTo>
                    <a:pt x="33528" y="82753"/>
                  </a:lnTo>
                  <a:lnTo>
                    <a:pt x="43434" y="84556"/>
                  </a:lnTo>
                  <a:lnTo>
                    <a:pt x="102552" y="95377"/>
                  </a:lnTo>
                  <a:lnTo>
                    <a:pt x="533400" y="174193"/>
                  </a:lnTo>
                  <a:lnTo>
                    <a:pt x="540258" y="13685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56673" y="2146423"/>
              <a:ext cx="538480" cy="174625"/>
            </a:xfrm>
            <a:custGeom>
              <a:avLst/>
              <a:gdLst/>
              <a:ahLst/>
              <a:cxnLst/>
              <a:rect l="l" t="t" r="r" b="b"/>
              <a:pathLst>
                <a:path w="538479" h="174625">
                  <a:moveTo>
                    <a:pt x="180284" y="19883"/>
                  </a:moveTo>
                  <a:lnTo>
                    <a:pt x="179070" y="12322"/>
                  </a:lnTo>
                  <a:lnTo>
                    <a:pt x="175367" y="5929"/>
                  </a:lnTo>
                  <a:lnTo>
                    <a:pt x="169449" y="1750"/>
                  </a:lnTo>
                  <a:lnTo>
                    <a:pt x="162246" y="0"/>
                  </a:lnTo>
                  <a:lnTo>
                    <a:pt x="154686" y="892"/>
                  </a:lnTo>
                  <a:lnTo>
                    <a:pt x="0" y="57280"/>
                  </a:lnTo>
                  <a:lnTo>
                    <a:pt x="33528" y="86106"/>
                  </a:lnTo>
                  <a:lnTo>
                    <a:pt x="33528" y="82426"/>
                  </a:lnTo>
                  <a:lnTo>
                    <a:pt x="40386" y="45088"/>
                  </a:lnTo>
                  <a:lnTo>
                    <a:pt x="109429" y="57776"/>
                  </a:lnTo>
                  <a:lnTo>
                    <a:pt x="167640" y="36706"/>
                  </a:lnTo>
                  <a:lnTo>
                    <a:pt x="174140" y="33004"/>
                  </a:lnTo>
                  <a:lnTo>
                    <a:pt x="178498" y="27086"/>
                  </a:lnTo>
                  <a:lnTo>
                    <a:pt x="180284" y="19883"/>
                  </a:lnTo>
                  <a:close/>
                </a:path>
                <a:path w="538479" h="174625">
                  <a:moveTo>
                    <a:pt x="109429" y="57776"/>
                  </a:moveTo>
                  <a:lnTo>
                    <a:pt x="40386" y="45088"/>
                  </a:lnTo>
                  <a:lnTo>
                    <a:pt x="33528" y="82426"/>
                  </a:lnTo>
                  <a:lnTo>
                    <a:pt x="43434" y="84262"/>
                  </a:lnTo>
                  <a:lnTo>
                    <a:pt x="43434" y="81664"/>
                  </a:lnTo>
                  <a:lnTo>
                    <a:pt x="49530" y="49660"/>
                  </a:lnTo>
                  <a:lnTo>
                    <a:pt x="73863" y="70650"/>
                  </a:lnTo>
                  <a:lnTo>
                    <a:pt x="109429" y="57776"/>
                  </a:lnTo>
                  <a:close/>
                </a:path>
                <a:path w="538479" h="174625">
                  <a:moveTo>
                    <a:pt x="156210" y="148816"/>
                  </a:moveTo>
                  <a:lnTo>
                    <a:pt x="154209" y="141755"/>
                  </a:lnTo>
                  <a:lnTo>
                    <a:pt x="149352" y="135766"/>
                  </a:lnTo>
                  <a:lnTo>
                    <a:pt x="102285" y="95167"/>
                  </a:lnTo>
                  <a:lnTo>
                    <a:pt x="33528" y="82426"/>
                  </a:lnTo>
                  <a:lnTo>
                    <a:pt x="33528" y="86106"/>
                  </a:lnTo>
                  <a:lnTo>
                    <a:pt x="124968" y="164722"/>
                  </a:lnTo>
                  <a:lnTo>
                    <a:pt x="131385" y="168437"/>
                  </a:lnTo>
                  <a:lnTo>
                    <a:pt x="138588" y="169294"/>
                  </a:lnTo>
                  <a:lnTo>
                    <a:pt x="145649" y="167294"/>
                  </a:lnTo>
                  <a:lnTo>
                    <a:pt x="151638" y="162436"/>
                  </a:lnTo>
                  <a:lnTo>
                    <a:pt x="155352" y="156019"/>
                  </a:lnTo>
                  <a:lnTo>
                    <a:pt x="156210" y="148816"/>
                  </a:lnTo>
                  <a:close/>
                </a:path>
                <a:path w="538479" h="174625">
                  <a:moveTo>
                    <a:pt x="73863" y="70650"/>
                  </a:moveTo>
                  <a:lnTo>
                    <a:pt x="49530" y="49660"/>
                  </a:lnTo>
                  <a:lnTo>
                    <a:pt x="43434" y="81664"/>
                  </a:lnTo>
                  <a:lnTo>
                    <a:pt x="73863" y="70650"/>
                  </a:lnTo>
                  <a:close/>
                </a:path>
                <a:path w="538479" h="174625">
                  <a:moveTo>
                    <a:pt x="102285" y="95167"/>
                  </a:moveTo>
                  <a:lnTo>
                    <a:pt x="73863" y="70650"/>
                  </a:lnTo>
                  <a:lnTo>
                    <a:pt x="43434" y="81664"/>
                  </a:lnTo>
                  <a:lnTo>
                    <a:pt x="43434" y="84262"/>
                  </a:lnTo>
                  <a:lnTo>
                    <a:pt x="102285" y="95167"/>
                  </a:lnTo>
                  <a:close/>
                </a:path>
                <a:path w="538479" h="174625">
                  <a:moveTo>
                    <a:pt x="537972" y="136528"/>
                  </a:moveTo>
                  <a:lnTo>
                    <a:pt x="109429" y="57776"/>
                  </a:lnTo>
                  <a:lnTo>
                    <a:pt x="73863" y="70650"/>
                  </a:lnTo>
                  <a:lnTo>
                    <a:pt x="102285" y="95167"/>
                  </a:lnTo>
                  <a:lnTo>
                    <a:pt x="531114" y="174628"/>
                  </a:lnTo>
                  <a:lnTo>
                    <a:pt x="537972" y="136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94727" y="584454"/>
              <a:ext cx="2090927" cy="6622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36640" y="2912617"/>
            <a:ext cx="1786255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85"/>
              </a:spcBef>
            </a:pPr>
            <a:r>
              <a:rPr sz="2400" spc="-165" dirty="0">
                <a:latin typeface="Trebuchet MS"/>
                <a:cs typeface="Trebuchet MS"/>
              </a:rPr>
              <a:t>Toggle </a:t>
            </a:r>
            <a:r>
              <a:rPr sz="2400" spc="-150" dirty="0">
                <a:latin typeface="Trebuchet MS"/>
                <a:cs typeface="Trebuchet MS"/>
              </a:rPr>
              <a:t>bit </a:t>
            </a:r>
            <a:r>
              <a:rPr sz="2400" spc="-229" dirty="0">
                <a:latin typeface="Trebuchet MS"/>
                <a:cs typeface="Trebuchet MS"/>
              </a:rPr>
              <a:t>if </a:t>
            </a:r>
            <a:r>
              <a:rPr sz="2400" spc="-200" dirty="0">
                <a:latin typeface="Trebuchet MS"/>
                <a:cs typeface="Trebuchet MS"/>
              </a:rPr>
              <a:t>all  </a:t>
            </a:r>
            <a:r>
              <a:rPr sz="2400" spc="-100" dirty="0">
                <a:latin typeface="Trebuchet MS"/>
                <a:cs typeface="Trebuchet MS"/>
              </a:rPr>
              <a:t>previous </a:t>
            </a:r>
            <a:r>
              <a:rPr sz="2400" spc="-145" dirty="0">
                <a:latin typeface="Trebuchet MS"/>
                <a:cs typeface="Trebuchet MS"/>
              </a:rPr>
              <a:t>are  </a:t>
            </a:r>
            <a:r>
              <a:rPr sz="2400" spc="425" dirty="0">
                <a:latin typeface="Arial"/>
                <a:cs typeface="Arial"/>
              </a:rPr>
              <a:t>‘</a:t>
            </a:r>
            <a:r>
              <a:rPr sz="2400" spc="425" dirty="0">
                <a:latin typeface="Trebuchet MS"/>
                <a:cs typeface="Trebuchet MS"/>
              </a:rPr>
              <a:t>0</a:t>
            </a:r>
            <a:r>
              <a:rPr sz="2400" spc="425" dirty="0">
                <a:latin typeface="Arial"/>
                <a:cs typeface="Arial"/>
              </a:rPr>
              <a:t>’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36291" y="1627123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36291" y="278688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36291" y="4623292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36291" y="6346182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251583" y="1956816"/>
            <a:ext cx="974090" cy="3317240"/>
            <a:chOff x="8251583" y="1956816"/>
            <a:chExt cx="974090" cy="3317240"/>
          </a:xfrm>
        </p:grpSpPr>
        <p:sp>
          <p:nvSpPr>
            <p:cNvPr id="34" name="object 34"/>
            <p:cNvSpPr/>
            <p:nvPr/>
          </p:nvSpPr>
          <p:spPr>
            <a:xfrm>
              <a:off x="8908427" y="1978152"/>
              <a:ext cx="316991" cy="2537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87385" y="2008632"/>
              <a:ext cx="736600" cy="260350"/>
            </a:xfrm>
            <a:custGeom>
              <a:avLst/>
              <a:gdLst/>
              <a:ahLst/>
              <a:cxnLst/>
              <a:rect l="l" t="t" r="r" b="b"/>
              <a:pathLst>
                <a:path w="736600" h="260350">
                  <a:moveTo>
                    <a:pt x="12192" y="101346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11252"/>
                  </a:lnTo>
                  <a:lnTo>
                    <a:pt x="3048" y="114300"/>
                  </a:lnTo>
                  <a:lnTo>
                    <a:pt x="6096" y="114300"/>
                  </a:lnTo>
                  <a:lnTo>
                    <a:pt x="6096" y="101346"/>
                  </a:lnTo>
                  <a:lnTo>
                    <a:pt x="12192" y="101346"/>
                  </a:lnTo>
                  <a:close/>
                </a:path>
                <a:path w="736600" h="260350">
                  <a:moveTo>
                    <a:pt x="736092" y="259841"/>
                  </a:moveTo>
                  <a:lnTo>
                    <a:pt x="736092" y="104393"/>
                  </a:lnTo>
                  <a:lnTo>
                    <a:pt x="733806" y="101345"/>
                  </a:lnTo>
                  <a:lnTo>
                    <a:pt x="6096" y="101346"/>
                  </a:lnTo>
                  <a:lnTo>
                    <a:pt x="12192" y="107442"/>
                  </a:lnTo>
                  <a:lnTo>
                    <a:pt x="12192" y="114300"/>
                  </a:lnTo>
                  <a:lnTo>
                    <a:pt x="723900" y="114299"/>
                  </a:lnTo>
                  <a:lnTo>
                    <a:pt x="723900" y="107441"/>
                  </a:lnTo>
                  <a:lnTo>
                    <a:pt x="729996" y="114299"/>
                  </a:lnTo>
                  <a:lnTo>
                    <a:pt x="729996" y="259841"/>
                  </a:lnTo>
                  <a:lnTo>
                    <a:pt x="736092" y="259841"/>
                  </a:lnTo>
                  <a:close/>
                </a:path>
                <a:path w="736600" h="260350">
                  <a:moveTo>
                    <a:pt x="12192" y="114300"/>
                  </a:moveTo>
                  <a:lnTo>
                    <a:pt x="12192" y="107442"/>
                  </a:lnTo>
                  <a:lnTo>
                    <a:pt x="6096" y="101346"/>
                  </a:lnTo>
                  <a:lnTo>
                    <a:pt x="6096" y="114300"/>
                  </a:lnTo>
                  <a:lnTo>
                    <a:pt x="12192" y="114300"/>
                  </a:lnTo>
                  <a:close/>
                </a:path>
                <a:path w="736600" h="260350">
                  <a:moveTo>
                    <a:pt x="729996" y="114299"/>
                  </a:moveTo>
                  <a:lnTo>
                    <a:pt x="723900" y="107441"/>
                  </a:lnTo>
                  <a:lnTo>
                    <a:pt x="723900" y="114299"/>
                  </a:lnTo>
                  <a:lnTo>
                    <a:pt x="729996" y="114299"/>
                  </a:lnTo>
                  <a:close/>
                </a:path>
                <a:path w="736600" h="260350">
                  <a:moveTo>
                    <a:pt x="729996" y="259841"/>
                  </a:moveTo>
                  <a:lnTo>
                    <a:pt x="729996" y="114299"/>
                  </a:lnTo>
                  <a:lnTo>
                    <a:pt x="723900" y="114299"/>
                  </a:lnTo>
                  <a:lnTo>
                    <a:pt x="723900" y="259841"/>
                  </a:lnTo>
                  <a:lnTo>
                    <a:pt x="729996" y="259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51583" y="1956816"/>
              <a:ext cx="96773" cy="108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08427" y="3112769"/>
              <a:ext cx="316991" cy="2537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87385" y="3144774"/>
              <a:ext cx="736600" cy="260985"/>
            </a:xfrm>
            <a:custGeom>
              <a:avLst/>
              <a:gdLst/>
              <a:ahLst/>
              <a:cxnLst/>
              <a:rect l="l" t="t" r="r" b="b"/>
              <a:pathLst>
                <a:path w="736600" h="260985">
                  <a:moveTo>
                    <a:pt x="12192" y="102107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11252"/>
                  </a:lnTo>
                  <a:lnTo>
                    <a:pt x="3048" y="114300"/>
                  </a:lnTo>
                  <a:lnTo>
                    <a:pt x="6096" y="114300"/>
                  </a:lnTo>
                  <a:lnTo>
                    <a:pt x="6096" y="102107"/>
                  </a:lnTo>
                  <a:lnTo>
                    <a:pt x="12192" y="102107"/>
                  </a:lnTo>
                  <a:close/>
                </a:path>
                <a:path w="736600" h="260985">
                  <a:moveTo>
                    <a:pt x="736092" y="260603"/>
                  </a:moveTo>
                  <a:lnTo>
                    <a:pt x="736092" y="104393"/>
                  </a:lnTo>
                  <a:lnTo>
                    <a:pt x="733806" y="102107"/>
                  </a:lnTo>
                  <a:lnTo>
                    <a:pt x="6096" y="102107"/>
                  </a:lnTo>
                  <a:lnTo>
                    <a:pt x="12192" y="108204"/>
                  </a:lnTo>
                  <a:lnTo>
                    <a:pt x="12192" y="114300"/>
                  </a:lnTo>
                  <a:lnTo>
                    <a:pt x="723900" y="114299"/>
                  </a:lnTo>
                  <a:lnTo>
                    <a:pt x="723900" y="108203"/>
                  </a:lnTo>
                  <a:lnTo>
                    <a:pt x="729996" y="114299"/>
                  </a:lnTo>
                  <a:lnTo>
                    <a:pt x="729996" y="260603"/>
                  </a:lnTo>
                  <a:lnTo>
                    <a:pt x="736092" y="260603"/>
                  </a:lnTo>
                  <a:close/>
                </a:path>
                <a:path w="736600" h="260985">
                  <a:moveTo>
                    <a:pt x="12192" y="114300"/>
                  </a:moveTo>
                  <a:lnTo>
                    <a:pt x="12192" y="108204"/>
                  </a:lnTo>
                  <a:lnTo>
                    <a:pt x="6096" y="102107"/>
                  </a:lnTo>
                  <a:lnTo>
                    <a:pt x="6096" y="114300"/>
                  </a:lnTo>
                  <a:lnTo>
                    <a:pt x="12192" y="114300"/>
                  </a:lnTo>
                  <a:close/>
                </a:path>
                <a:path w="736600" h="260985">
                  <a:moveTo>
                    <a:pt x="729996" y="114299"/>
                  </a:moveTo>
                  <a:lnTo>
                    <a:pt x="723900" y="108203"/>
                  </a:lnTo>
                  <a:lnTo>
                    <a:pt x="723900" y="114299"/>
                  </a:lnTo>
                  <a:lnTo>
                    <a:pt x="729996" y="114299"/>
                  </a:lnTo>
                  <a:close/>
                </a:path>
                <a:path w="736600" h="260985">
                  <a:moveTo>
                    <a:pt x="729996" y="260603"/>
                  </a:moveTo>
                  <a:lnTo>
                    <a:pt x="729996" y="114299"/>
                  </a:lnTo>
                  <a:lnTo>
                    <a:pt x="723900" y="114299"/>
                  </a:lnTo>
                  <a:lnTo>
                    <a:pt x="723900" y="260603"/>
                  </a:lnTo>
                  <a:lnTo>
                    <a:pt x="729996" y="260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51583" y="3096005"/>
              <a:ext cx="96773" cy="10439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08427" y="4978907"/>
              <a:ext cx="316991" cy="25450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87385" y="5013198"/>
              <a:ext cx="736600" cy="260985"/>
            </a:xfrm>
            <a:custGeom>
              <a:avLst/>
              <a:gdLst/>
              <a:ahLst/>
              <a:cxnLst/>
              <a:rect l="l" t="t" r="r" b="b"/>
              <a:pathLst>
                <a:path w="736600" h="260985">
                  <a:moveTo>
                    <a:pt x="12192" y="102107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12014"/>
                  </a:lnTo>
                  <a:lnTo>
                    <a:pt x="3048" y="114300"/>
                  </a:lnTo>
                  <a:lnTo>
                    <a:pt x="6096" y="114300"/>
                  </a:lnTo>
                  <a:lnTo>
                    <a:pt x="6096" y="102107"/>
                  </a:lnTo>
                  <a:lnTo>
                    <a:pt x="12192" y="102107"/>
                  </a:lnTo>
                  <a:close/>
                </a:path>
                <a:path w="736600" h="260985">
                  <a:moveTo>
                    <a:pt x="736092" y="260603"/>
                  </a:moveTo>
                  <a:lnTo>
                    <a:pt x="736092" y="104393"/>
                  </a:lnTo>
                  <a:lnTo>
                    <a:pt x="733806" y="102107"/>
                  </a:lnTo>
                  <a:lnTo>
                    <a:pt x="6096" y="102107"/>
                  </a:lnTo>
                  <a:lnTo>
                    <a:pt x="12192" y="108204"/>
                  </a:lnTo>
                  <a:lnTo>
                    <a:pt x="12192" y="114300"/>
                  </a:lnTo>
                  <a:lnTo>
                    <a:pt x="723900" y="114299"/>
                  </a:lnTo>
                  <a:lnTo>
                    <a:pt x="723900" y="108203"/>
                  </a:lnTo>
                  <a:lnTo>
                    <a:pt x="729996" y="114299"/>
                  </a:lnTo>
                  <a:lnTo>
                    <a:pt x="729996" y="260603"/>
                  </a:lnTo>
                  <a:lnTo>
                    <a:pt x="736092" y="260603"/>
                  </a:lnTo>
                  <a:close/>
                </a:path>
                <a:path w="736600" h="260985">
                  <a:moveTo>
                    <a:pt x="12192" y="114300"/>
                  </a:moveTo>
                  <a:lnTo>
                    <a:pt x="12192" y="108204"/>
                  </a:lnTo>
                  <a:lnTo>
                    <a:pt x="6096" y="102107"/>
                  </a:lnTo>
                  <a:lnTo>
                    <a:pt x="6096" y="114300"/>
                  </a:lnTo>
                  <a:lnTo>
                    <a:pt x="12192" y="114300"/>
                  </a:lnTo>
                  <a:close/>
                </a:path>
                <a:path w="736600" h="260985">
                  <a:moveTo>
                    <a:pt x="729996" y="114299"/>
                  </a:moveTo>
                  <a:lnTo>
                    <a:pt x="723900" y="108203"/>
                  </a:lnTo>
                  <a:lnTo>
                    <a:pt x="723900" y="114299"/>
                  </a:lnTo>
                  <a:lnTo>
                    <a:pt x="729996" y="114299"/>
                  </a:lnTo>
                  <a:close/>
                </a:path>
                <a:path w="736600" h="260985">
                  <a:moveTo>
                    <a:pt x="729996" y="260603"/>
                  </a:moveTo>
                  <a:lnTo>
                    <a:pt x="729996" y="114299"/>
                  </a:lnTo>
                  <a:lnTo>
                    <a:pt x="723900" y="114299"/>
                  </a:lnTo>
                  <a:lnTo>
                    <a:pt x="723900" y="260603"/>
                  </a:lnTo>
                  <a:lnTo>
                    <a:pt x="729996" y="260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51583" y="4962144"/>
              <a:ext cx="96773" cy="10439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158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4396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Synchronous </a:t>
            </a:r>
            <a:r>
              <a:rPr sz="3200" spc="175" dirty="0"/>
              <a:t>Counter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545969" y="5514847"/>
            <a:ext cx="1381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rebuchet MS"/>
                <a:cs typeface="Trebuchet MS"/>
              </a:rPr>
              <a:t>Next-state  </a:t>
            </a:r>
            <a:r>
              <a:rPr sz="1800" spc="-75" dirty="0">
                <a:latin typeface="Trebuchet MS"/>
                <a:cs typeface="Trebuchet MS"/>
              </a:rPr>
              <a:t>Combinational  </a:t>
            </a:r>
            <a:r>
              <a:rPr sz="1800" spc="-55" dirty="0">
                <a:latin typeface="Trebuchet MS"/>
                <a:cs typeface="Trebuchet MS"/>
              </a:rPr>
              <a:t>Circuit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81669" y="5502402"/>
            <a:ext cx="3970020" cy="1232535"/>
            <a:chOff x="2081669" y="5502402"/>
            <a:chExt cx="3970020" cy="1232535"/>
          </a:xfrm>
        </p:grpSpPr>
        <p:sp>
          <p:nvSpPr>
            <p:cNvPr id="7" name="object 7"/>
            <p:cNvSpPr/>
            <p:nvPr/>
          </p:nvSpPr>
          <p:spPr>
            <a:xfrm>
              <a:off x="2081669" y="5502414"/>
              <a:ext cx="3970020" cy="1232535"/>
            </a:xfrm>
            <a:custGeom>
              <a:avLst/>
              <a:gdLst/>
              <a:ahLst/>
              <a:cxnLst/>
              <a:rect l="l" t="t" r="r" b="b"/>
              <a:pathLst>
                <a:path w="3970020" h="1232534">
                  <a:moveTo>
                    <a:pt x="2221992" y="0"/>
                  </a:moveTo>
                  <a:lnTo>
                    <a:pt x="2209800" y="0"/>
                  </a:lnTo>
                  <a:lnTo>
                    <a:pt x="2209800" y="12954"/>
                  </a:lnTo>
                  <a:lnTo>
                    <a:pt x="2209800" y="914400"/>
                  </a:lnTo>
                  <a:lnTo>
                    <a:pt x="393954" y="914400"/>
                  </a:lnTo>
                  <a:lnTo>
                    <a:pt x="393954" y="12954"/>
                  </a:lnTo>
                  <a:lnTo>
                    <a:pt x="2209800" y="12954"/>
                  </a:lnTo>
                  <a:lnTo>
                    <a:pt x="2209800" y="0"/>
                  </a:lnTo>
                  <a:lnTo>
                    <a:pt x="381000" y="0"/>
                  </a:lnTo>
                  <a:lnTo>
                    <a:pt x="381000" y="927354"/>
                  </a:lnTo>
                  <a:lnTo>
                    <a:pt x="387096" y="927354"/>
                  </a:lnTo>
                  <a:lnTo>
                    <a:pt x="393954" y="927354"/>
                  </a:lnTo>
                  <a:lnTo>
                    <a:pt x="2209800" y="927354"/>
                  </a:lnTo>
                  <a:lnTo>
                    <a:pt x="2215896" y="927354"/>
                  </a:lnTo>
                  <a:lnTo>
                    <a:pt x="2221992" y="927354"/>
                  </a:lnTo>
                  <a:lnTo>
                    <a:pt x="2221992" y="0"/>
                  </a:lnTo>
                  <a:close/>
                </a:path>
                <a:path w="3970020" h="1232534">
                  <a:moveTo>
                    <a:pt x="3823716" y="693420"/>
                  </a:moveTo>
                  <a:lnTo>
                    <a:pt x="3811524" y="693420"/>
                  </a:lnTo>
                  <a:lnTo>
                    <a:pt x="3811524" y="1219200"/>
                  </a:lnTo>
                  <a:lnTo>
                    <a:pt x="12954" y="1219200"/>
                  </a:lnTo>
                  <a:lnTo>
                    <a:pt x="12954" y="615696"/>
                  </a:lnTo>
                  <a:lnTo>
                    <a:pt x="0" y="615696"/>
                  </a:lnTo>
                  <a:lnTo>
                    <a:pt x="0" y="1225296"/>
                  </a:lnTo>
                  <a:lnTo>
                    <a:pt x="6096" y="1225296"/>
                  </a:lnTo>
                  <a:lnTo>
                    <a:pt x="6096" y="1232154"/>
                  </a:lnTo>
                  <a:lnTo>
                    <a:pt x="3816096" y="1232154"/>
                  </a:lnTo>
                  <a:lnTo>
                    <a:pt x="3816096" y="1226820"/>
                  </a:lnTo>
                  <a:lnTo>
                    <a:pt x="3823716" y="1226820"/>
                  </a:lnTo>
                  <a:lnTo>
                    <a:pt x="3823716" y="693420"/>
                  </a:lnTo>
                  <a:close/>
                </a:path>
                <a:path w="3970020" h="1232534">
                  <a:moveTo>
                    <a:pt x="3970020" y="160020"/>
                  </a:moveTo>
                  <a:lnTo>
                    <a:pt x="3893820" y="121920"/>
                  </a:lnTo>
                  <a:lnTo>
                    <a:pt x="3893820" y="153924"/>
                  </a:lnTo>
                  <a:lnTo>
                    <a:pt x="3518916" y="153924"/>
                  </a:lnTo>
                  <a:lnTo>
                    <a:pt x="3518916" y="1524"/>
                  </a:lnTo>
                  <a:lnTo>
                    <a:pt x="3506724" y="1524"/>
                  </a:lnTo>
                  <a:lnTo>
                    <a:pt x="3506724" y="14478"/>
                  </a:lnTo>
                  <a:lnTo>
                    <a:pt x="3506724" y="915924"/>
                  </a:lnTo>
                  <a:lnTo>
                    <a:pt x="2528316" y="915924"/>
                  </a:lnTo>
                  <a:lnTo>
                    <a:pt x="2528316" y="14478"/>
                  </a:lnTo>
                  <a:lnTo>
                    <a:pt x="3506724" y="14478"/>
                  </a:lnTo>
                  <a:lnTo>
                    <a:pt x="3506724" y="1524"/>
                  </a:lnTo>
                  <a:lnTo>
                    <a:pt x="2516124" y="1524"/>
                  </a:lnTo>
                  <a:lnTo>
                    <a:pt x="2516124" y="928878"/>
                  </a:lnTo>
                  <a:lnTo>
                    <a:pt x="2522220" y="928878"/>
                  </a:lnTo>
                  <a:lnTo>
                    <a:pt x="2528316" y="928878"/>
                  </a:lnTo>
                  <a:lnTo>
                    <a:pt x="3506724" y="928878"/>
                  </a:lnTo>
                  <a:lnTo>
                    <a:pt x="3512820" y="928878"/>
                  </a:lnTo>
                  <a:lnTo>
                    <a:pt x="3518916" y="928878"/>
                  </a:lnTo>
                  <a:lnTo>
                    <a:pt x="3518916" y="852678"/>
                  </a:lnTo>
                  <a:lnTo>
                    <a:pt x="3659124" y="852678"/>
                  </a:lnTo>
                  <a:lnTo>
                    <a:pt x="3659124" y="1066800"/>
                  </a:lnTo>
                  <a:lnTo>
                    <a:pt x="165354" y="1066800"/>
                  </a:lnTo>
                  <a:lnTo>
                    <a:pt x="165354" y="768096"/>
                  </a:lnTo>
                  <a:lnTo>
                    <a:pt x="152400" y="768096"/>
                  </a:lnTo>
                  <a:lnTo>
                    <a:pt x="152400" y="1072896"/>
                  </a:lnTo>
                  <a:lnTo>
                    <a:pt x="158496" y="1072896"/>
                  </a:lnTo>
                  <a:lnTo>
                    <a:pt x="158496" y="1079754"/>
                  </a:lnTo>
                  <a:lnTo>
                    <a:pt x="3663696" y="1079754"/>
                  </a:lnTo>
                  <a:lnTo>
                    <a:pt x="3663696" y="1074420"/>
                  </a:lnTo>
                  <a:lnTo>
                    <a:pt x="3671316" y="1074420"/>
                  </a:lnTo>
                  <a:lnTo>
                    <a:pt x="3671316" y="845820"/>
                  </a:lnTo>
                  <a:lnTo>
                    <a:pt x="3665220" y="845820"/>
                  </a:lnTo>
                  <a:lnTo>
                    <a:pt x="3665220" y="839724"/>
                  </a:lnTo>
                  <a:lnTo>
                    <a:pt x="3518916" y="839724"/>
                  </a:lnTo>
                  <a:lnTo>
                    <a:pt x="3518916" y="471678"/>
                  </a:lnTo>
                  <a:lnTo>
                    <a:pt x="3893820" y="471678"/>
                  </a:lnTo>
                  <a:lnTo>
                    <a:pt x="3893820" y="502920"/>
                  </a:lnTo>
                  <a:lnTo>
                    <a:pt x="3906774" y="496443"/>
                  </a:lnTo>
                  <a:lnTo>
                    <a:pt x="3970020" y="464820"/>
                  </a:lnTo>
                  <a:lnTo>
                    <a:pt x="3893820" y="426720"/>
                  </a:lnTo>
                  <a:lnTo>
                    <a:pt x="3893820" y="458724"/>
                  </a:lnTo>
                  <a:lnTo>
                    <a:pt x="3518916" y="458724"/>
                  </a:lnTo>
                  <a:lnTo>
                    <a:pt x="3518916" y="319278"/>
                  </a:lnTo>
                  <a:lnTo>
                    <a:pt x="3893820" y="319278"/>
                  </a:lnTo>
                  <a:lnTo>
                    <a:pt x="3893820" y="350520"/>
                  </a:lnTo>
                  <a:lnTo>
                    <a:pt x="3906774" y="344043"/>
                  </a:lnTo>
                  <a:lnTo>
                    <a:pt x="3970020" y="312420"/>
                  </a:lnTo>
                  <a:lnTo>
                    <a:pt x="3893820" y="274320"/>
                  </a:lnTo>
                  <a:lnTo>
                    <a:pt x="3893820" y="306324"/>
                  </a:lnTo>
                  <a:lnTo>
                    <a:pt x="3518916" y="306324"/>
                  </a:lnTo>
                  <a:lnTo>
                    <a:pt x="3518916" y="166878"/>
                  </a:lnTo>
                  <a:lnTo>
                    <a:pt x="3893820" y="166878"/>
                  </a:lnTo>
                  <a:lnTo>
                    <a:pt x="3893820" y="198120"/>
                  </a:lnTo>
                  <a:lnTo>
                    <a:pt x="3906774" y="191643"/>
                  </a:lnTo>
                  <a:lnTo>
                    <a:pt x="3970020" y="160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0165" y="6232398"/>
              <a:ext cx="2286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7765" y="5699010"/>
              <a:ext cx="2514600" cy="533400"/>
            </a:xfrm>
            <a:custGeom>
              <a:avLst/>
              <a:gdLst/>
              <a:ahLst/>
              <a:cxnLst/>
              <a:rect l="l" t="t" r="r" b="b"/>
              <a:pathLst>
                <a:path w="2514600" h="533400">
                  <a:moveTo>
                    <a:pt x="381000" y="419100"/>
                  </a:moveTo>
                  <a:lnTo>
                    <a:pt x="304800" y="381000"/>
                  </a:lnTo>
                  <a:lnTo>
                    <a:pt x="304800" y="413004"/>
                  </a:lnTo>
                  <a:lnTo>
                    <a:pt x="0" y="413004"/>
                  </a:lnTo>
                  <a:lnTo>
                    <a:pt x="0" y="425958"/>
                  </a:lnTo>
                  <a:lnTo>
                    <a:pt x="304800" y="425958"/>
                  </a:lnTo>
                  <a:lnTo>
                    <a:pt x="304800" y="457200"/>
                  </a:lnTo>
                  <a:lnTo>
                    <a:pt x="317754" y="450723"/>
                  </a:lnTo>
                  <a:lnTo>
                    <a:pt x="381000" y="419100"/>
                  </a:lnTo>
                  <a:close/>
                </a:path>
                <a:path w="2514600" h="533400">
                  <a:moveTo>
                    <a:pt x="2514600" y="495300"/>
                  </a:moveTo>
                  <a:lnTo>
                    <a:pt x="2438400" y="457200"/>
                  </a:lnTo>
                  <a:lnTo>
                    <a:pt x="2438400" y="489204"/>
                  </a:lnTo>
                  <a:lnTo>
                    <a:pt x="2209800" y="489204"/>
                  </a:lnTo>
                  <a:lnTo>
                    <a:pt x="2209800" y="502158"/>
                  </a:lnTo>
                  <a:lnTo>
                    <a:pt x="2438400" y="502158"/>
                  </a:lnTo>
                  <a:lnTo>
                    <a:pt x="2438400" y="533400"/>
                  </a:lnTo>
                  <a:lnTo>
                    <a:pt x="2451354" y="526923"/>
                  </a:lnTo>
                  <a:lnTo>
                    <a:pt x="2514600" y="495300"/>
                  </a:lnTo>
                  <a:close/>
                </a:path>
                <a:path w="2514600" h="533400">
                  <a:moveTo>
                    <a:pt x="2514600" y="266700"/>
                  </a:moveTo>
                  <a:lnTo>
                    <a:pt x="2438400" y="228600"/>
                  </a:lnTo>
                  <a:lnTo>
                    <a:pt x="2438400" y="260604"/>
                  </a:lnTo>
                  <a:lnTo>
                    <a:pt x="2209800" y="260604"/>
                  </a:lnTo>
                  <a:lnTo>
                    <a:pt x="2209800" y="273558"/>
                  </a:lnTo>
                  <a:lnTo>
                    <a:pt x="2438400" y="273558"/>
                  </a:lnTo>
                  <a:lnTo>
                    <a:pt x="2438400" y="304800"/>
                  </a:lnTo>
                  <a:lnTo>
                    <a:pt x="2451354" y="298323"/>
                  </a:lnTo>
                  <a:lnTo>
                    <a:pt x="2514600" y="266700"/>
                  </a:lnTo>
                  <a:close/>
                </a:path>
                <a:path w="2514600" h="533400">
                  <a:moveTo>
                    <a:pt x="2514600" y="38100"/>
                  </a:moveTo>
                  <a:lnTo>
                    <a:pt x="2438400" y="0"/>
                  </a:lnTo>
                  <a:lnTo>
                    <a:pt x="2438400" y="32004"/>
                  </a:lnTo>
                  <a:lnTo>
                    <a:pt x="2209800" y="32004"/>
                  </a:lnTo>
                  <a:lnTo>
                    <a:pt x="2209800" y="44958"/>
                  </a:lnTo>
                  <a:lnTo>
                    <a:pt x="2438400" y="44958"/>
                  </a:lnTo>
                  <a:lnTo>
                    <a:pt x="2438400" y="76200"/>
                  </a:lnTo>
                  <a:lnTo>
                    <a:pt x="2451354" y="69723"/>
                  </a:lnTo>
                  <a:lnTo>
                    <a:pt x="2514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81092" y="5608573"/>
            <a:ext cx="123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rebuchet MS"/>
                <a:cs typeface="Trebuchet MS"/>
              </a:rPr>
              <a:t>Finite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913130" algn="l"/>
                <a:tab pos="1217930" algn="l"/>
              </a:tabLst>
            </a:pPr>
            <a:r>
              <a:rPr sz="1800" spc="-105" dirty="0">
                <a:latin typeface="Trebuchet MS"/>
                <a:cs typeface="Trebuchet MS"/>
              </a:rPr>
              <a:t>States	</a:t>
            </a:r>
            <a:r>
              <a:rPr sz="1800" u="heavy" spc="-1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2430" y="5643626"/>
            <a:ext cx="313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Outputs </a:t>
            </a:r>
            <a:r>
              <a:rPr sz="1800" spc="105" dirty="0">
                <a:latin typeface="Trebuchet MS"/>
                <a:cs typeface="Trebuchet MS"/>
              </a:rPr>
              <a:t>= </a:t>
            </a:r>
            <a:r>
              <a:rPr sz="1800" spc="-100" dirty="0">
                <a:latin typeface="Trebuchet MS"/>
                <a:cs typeface="Trebuchet MS"/>
              </a:rPr>
              <a:t>states </a:t>
            </a:r>
            <a:r>
              <a:rPr sz="1800" spc="105" dirty="0">
                <a:latin typeface="Trebuchet MS"/>
                <a:cs typeface="Trebuchet MS"/>
              </a:rPr>
              <a:t>= </a:t>
            </a:r>
            <a:r>
              <a:rPr sz="1800" spc="-80" dirty="0">
                <a:latin typeface="Trebuchet MS"/>
                <a:cs typeface="Trebuchet MS"/>
              </a:rPr>
              <a:t>current</a:t>
            </a:r>
            <a:r>
              <a:rPr sz="1800" spc="-3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count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5898" y="6711942"/>
            <a:ext cx="97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Trebuchet MS"/>
                <a:cs typeface="Trebuchet MS"/>
              </a:rPr>
              <a:t>F</a:t>
            </a:r>
            <a:r>
              <a:rPr sz="1800" spc="-100" dirty="0">
                <a:latin typeface="Trebuchet MS"/>
                <a:cs typeface="Trebuchet MS"/>
              </a:rPr>
              <a:t>eedbacks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573" y="1510537"/>
            <a:ext cx="8636000" cy="394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200" spc="-120" dirty="0">
                <a:latin typeface="Trebuchet MS"/>
                <a:cs typeface="Trebuchet MS"/>
              </a:rPr>
              <a:t>Similar </a:t>
            </a:r>
            <a:r>
              <a:rPr sz="2200" spc="-55" dirty="0">
                <a:latin typeface="Trebuchet MS"/>
                <a:cs typeface="Trebuchet MS"/>
              </a:rPr>
              <a:t>to </a:t>
            </a:r>
            <a:r>
              <a:rPr sz="2200" spc="-220" dirty="0">
                <a:latin typeface="Trebuchet MS"/>
                <a:cs typeface="Trebuchet MS"/>
              </a:rPr>
              <a:t>a </a:t>
            </a:r>
            <a:r>
              <a:rPr sz="2200" spc="-140" dirty="0">
                <a:latin typeface="Trebuchet MS"/>
                <a:cs typeface="Trebuchet MS"/>
              </a:rPr>
              <a:t>Finite State </a:t>
            </a:r>
            <a:r>
              <a:rPr sz="2200" spc="-100" dirty="0">
                <a:latin typeface="Trebuchet MS"/>
                <a:cs typeface="Trebuchet MS"/>
              </a:rPr>
              <a:t>Machine </a:t>
            </a:r>
            <a:r>
              <a:rPr sz="2200" spc="-114" dirty="0">
                <a:latin typeface="Trebuchet MS"/>
                <a:cs typeface="Trebuchet MS"/>
              </a:rPr>
              <a:t>(we </a:t>
            </a:r>
            <a:r>
              <a:rPr sz="2200" spc="-140" dirty="0">
                <a:latin typeface="Trebuchet MS"/>
                <a:cs typeface="Trebuchet MS"/>
              </a:rPr>
              <a:t>will </a:t>
            </a:r>
            <a:r>
              <a:rPr sz="2200" spc="-145" dirty="0">
                <a:latin typeface="Trebuchet MS"/>
                <a:cs typeface="Trebuchet MS"/>
              </a:rPr>
              <a:t>talk </a:t>
            </a:r>
            <a:r>
              <a:rPr sz="2200" spc="-110" dirty="0">
                <a:latin typeface="Trebuchet MS"/>
                <a:cs typeface="Trebuchet MS"/>
              </a:rPr>
              <a:t>about this </a:t>
            </a:r>
            <a:r>
              <a:rPr sz="2200" spc="-130" dirty="0">
                <a:latin typeface="Trebuchet MS"/>
                <a:cs typeface="Trebuchet MS"/>
              </a:rPr>
              <a:t>in </a:t>
            </a:r>
            <a:r>
              <a:rPr sz="2200" spc="-100" dirty="0">
                <a:latin typeface="Trebuchet MS"/>
                <a:cs typeface="Trebuchet MS"/>
              </a:rPr>
              <a:t>next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topic)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Clr>
                <a:srgbClr val="9FB8CD"/>
              </a:buClr>
              <a:buChar char="–"/>
              <a:tabLst>
                <a:tab pos="698500" algn="l"/>
              </a:tabLst>
            </a:pP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State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is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output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equal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count</a:t>
            </a:r>
            <a:r>
              <a:rPr sz="21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value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454552"/>
                </a:solidFill>
                <a:latin typeface="Trebuchet MS"/>
                <a:cs typeface="Trebuchet MS"/>
              </a:rPr>
              <a:t>counter</a:t>
            </a:r>
            <a:endParaRPr sz="21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Clr>
                <a:srgbClr val="9FB8CD"/>
              </a:buClr>
              <a:buChar char="–"/>
              <a:tabLst>
                <a:tab pos="698500" algn="l"/>
              </a:tabLst>
            </a:pP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current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state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is</a:t>
            </a:r>
            <a:r>
              <a:rPr sz="21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current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count</a:t>
            </a:r>
            <a:r>
              <a:rPr sz="2100" spc="-3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21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next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state</a:t>
            </a:r>
            <a:r>
              <a:rPr sz="2100" spc="-4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is</a:t>
            </a:r>
            <a:r>
              <a:rPr sz="2100" spc="-4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next</a:t>
            </a:r>
            <a:r>
              <a:rPr sz="2100" spc="-6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count</a:t>
            </a:r>
            <a:endParaRPr sz="2100">
              <a:latin typeface="Trebuchet MS"/>
              <a:cs typeface="Trebuchet MS"/>
            </a:endParaRPr>
          </a:p>
          <a:p>
            <a:pPr marL="697865" marR="5080" lvl="1" indent="-228600">
              <a:lnSpc>
                <a:spcPct val="75000"/>
              </a:lnSpc>
              <a:spcBef>
                <a:spcPts val="755"/>
              </a:spcBef>
              <a:buClr>
                <a:srgbClr val="9FB8CD"/>
              </a:buClr>
              <a:buChar char="–"/>
              <a:tabLst>
                <a:tab pos="698500" algn="l"/>
              </a:tabLst>
            </a:pPr>
            <a:r>
              <a:rPr sz="2100" spc="-100" dirty="0">
                <a:solidFill>
                  <a:srgbClr val="454552"/>
                </a:solidFill>
                <a:latin typeface="Trebuchet MS"/>
                <a:cs typeface="Trebuchet MS"/>
              </a:rPr>
              <a:t>Based </a:t>
            </a:r>
            <a:r>
              <a:rPr sz="2100" spc="-35" dirty="0">
                <a:solidFill>
                  <a:srgbClr val="454552"/>
                </a:solidFill>
                <a:latin typeface="Trebuchet MS"/>
                <a:cs typeface="Trebuchet MS"/>
              </a:rPr>
              <a:t>on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100" spc="-90" dirty="0">
                <a:solidFill>
                  <a:srgbClr val="454552"/>
                </a:solidFill>
                <a:latin typeface="Trebuchet MS"/>
                <a:cs typeface="Trebuchet MS"/>
              </a:rPr>
              <a:t>current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count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next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state </a:t>
            </a:r>
            <a:r>
              <a:rPr sz="2100" spc="-114" dirty="0">
                <a:solidFill>
                  <a:srgbClr val="454552"/>
                </a:solidFill>
                <a:latin typeface="Trebuchet MS"/>
                <a:cs typeface="Trebuchet MS"/>
              </a:rPr>
              <a:t>combinational </a:t>
            </a:r>
            <a:r>
              <a:rPr sz="2100" spc="-140" dirty="0">
                <a:solidFill>
                  <a:srgbClr val="454552"/>
                </a:solidFill>
                <a:latin typeface="Trebuchet MS"/>
                <a:cs typeface="Trebuchet MS"/>
              </a:rPr>
              <a:t>logic, </a:t>
            </a:r>
            <a:r>
              <a:rPr sz="2100" spc="-175" dirty="0">
                <a:solidFill>
                  <a:srgbClr val="454552"/>
                </a:solidFill>
                <a:latin typeface="Trebuchet MS"/>
                <a:cs typeface="Trebuchet MS"/>
              </a:rPr>
              <a:t>at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clock </a:t>
            </a:r>
            <a:r>
              <a:rPr sz="2100" spc="-165" dirty="0">
                <a:solidFill>
                  <a:srgbClr val="454552"/>
                </a:solidFill>
                <a:latin typeface="Trebuchet MS"/>
                <a:cs typeface="Trebuchet MS"/>
              </a:rPr>
              <a:t>edge,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we </a:t>
            </a:r>
            <a:r>
              <a:rPr sz="2100" spc="-145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generate the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next</a:t>
            </a:r>
            <a:r>
              <a:rPr sz="2100" spc="20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55" dirty="0">
                <a:solidFill>
                  <a:srgbClr val="454552"/>
                </a:solidFill>
                <a:latin typeface="Trebuchet MS"/>
                <a:cs typeface="Trebuchet MS"/>
              </a:rPr>
              <a:t>state.</a:t>
            </a:r>
            <a:endParaRPr sz="21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40"/>
              </a:spcBef>
              <a:buClr>
                <a:srgbClr val="717BA3"/>
              </a:buClr>
              <a:buChar char="–"/>
              <a:tabLst>
                <a:tab pos="298450" algn="l"/>
              </a:tabLst>
            </a:pPr>
            <a:r>
              <a:rPr sz="2400" spc="-35" dirty="0">
                <a:latin typeface="Trebuchet MS"/>
                <a:cs typeface="Trebuchet MS"/>
              </a:rPr>
              <a:t>Counter </a:t>
            </a:r>
            <a:r>
              <a:rPr sz="2400" spc="-135" dirty="0">
                <a:latin typeface="Trebuchet MS"/>
                <a:cs typeface="Trebuchet MS"/>
              </a:rPr>
              <a:t>has </a:t>
            </a:r>
            <a:r>
              <a:rPr sz="2400" spc="-40" dirty="0">
                <a:latin typeface="Trebuchet MS"/>
                <a:cs typeface="Trebuchet MS"/>
              </a:rPr>
              <a:t>no </a:t>
            </a:r>
            <a:r>
              <a:rPr sz="2400" spc="-185" dirty="0">
                <a:latin typeface="Trebuchet MS"/>
                <a:cs typeface="Trebuchet MS"/>
              </a:rPr>
              <a:t>data </a:t>
            </a:r>
            <a:r>
              <a:rPr sz="2400" spc="-160" dirty="0">
                <a:latin typeface="Trebuchet MS"/>
                <a:cs typeface="Trebuchet MS"/>
              </a:rPr>
              <a:t>inputs, </a:t>
            </a:r>
            <a:r>
              <a:rPr sz="2400" spc="-105" dirty="0">
                <a:latin typeface="Trebuchet MS"/>
                <a:cs typeface="Trebuchet MS"/>
              </a:rPr>
              <a:t>only </a:t>
            </a:r>
            <a:r>
              <a:rPr sz="2400" spc="-135" dirty="0">
                <a:latin typeface="Trebuchet MS"/>
                <a:cs typeface="Trebuchet MS"/>
              </a:rPr>
              <a:t>has </a:t>
            </a:r>
            <a:r>
              <a:rPr sz="2400" spc="-100" dirty="0">
                <a:latin typeface="Trebuchet MS"/>
                <a:cs typeface="Trebuchet MS"/>
              </a:rPr>
              <a:t>clock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input</a:t>
            </a:r>
            <a:endParaRPr sz="2400">
              <a:latin typeface="Trebuchet MS"/>
              <a:cs typeface="Trebuchet MS"/>
            </a:endParaRPr>
          </a:p>
          <a:p>
            <a:pPr marL="298450" marR="199390" indent="-285750">
              <a:lnSpc>
                <a:spcPct val="75000"/>
              </a:lnSpc>
              <a:spcBef>
                <a:spcPts val="865"/>
              </a:spcBef>
              <a:buClr>
                <a:srgbClr val="717BA3"/>
              </a:buClr>
              <a:buChar char="–"/>
              <a:tabLst>
                <a:tab pos="298450" algn="l"/>
              </a:tabLst>
            </a:pPr>
            <a:r>
              <a:rPr sz="2400" spc="40" dirty="0">
                <a:latin typeface="Trebuchet MS"/>
                <a:cs typeface="Trebuchet MS"/>
              </a:rPr>
              <a:t>We </a:t>
            </a:r>
            <a:r>
              <a:rPr sz="2400" spc="-150" dirty="0">
                <a:latin typeface="Trebuchet MS"/>
                <a:cs typeface="Trebuchet MS"/>
              </a:rPr>
              <a:t>will analysis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90" dirty="0">
                <a:latin typeface="Trebuchet MS"/>
                <a:cs typeface="Trebuchet MS"/>
              </a:rPr>
              <a:t>counter </a:t>
            </a:r>
            <a:r>
              <a:rPr sz="2400" spc="-120" dirty="0">
                <a:latin typeface="Trebuchet MS"/>
                <a:cs typeface="Trebuchet MS"/>
              </a:rPr>
              <a:t>behavior </a:t>
            </a:r>
            <a:r>
              <a:rPr sz="2400" spc="-155" dirty="0">
                <a:latin typeface="Trebuchet MS"/>
                <a:cs typeface="Trebuchet MS"/>
              </a:rPr>
              <a:t>and </a:t>
            </a:r>
            <a:r>
              <a:rPr sz="2400" spc="-105" dirty="0">
                <a:latin typeface="Trebuchet MS"/>
                <a:cs typeface="Trebuchet MS"/>
              </a:rPr>
              <a:t>come </a:t>
            </a:r>
            <a:r>
              <a:rPr sz="2400" spc="-125" dirty="0">
                <a:latin typeface="Trebuchet MS"/>
                <a:cs typeface="Trebuchet MS"/>
              </a:rPr>
              <a:t>up with </a:t>
            </a:r>
            <a:r>
              <a:rPr sz="2400" spc="-130" dirty="0">
                <a:latin typeface="Trebuchet MS"/>
                <a:cs typeface="Trebuchet MS"/>
              </a:rPr>
              <a:t>design  </a:t>
            </a:r>
            <a:r>
              <a:rPr sz="2400" spc="-100" dirty="0">
                <a:latin typeface="Trebuchet MS"/>
                <a:cs typeface="Trebuchet MS"/>
              </a:rPr>
              <a:t>procedure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30" dirty="0">
                <a:latin typeface="Trebuchet MS"/>
                <a:cs typeface="Trebuchet MS"/>
              </a:rPr>
              <a:t>design </a:t>
            </a:r>
            <a:r>
              <a:rPr sz="2400" spc="-145" dirty="0">
                <a:latin typeface="Trebuchet MS"/>
                <a:cs typeface="Trebuchet MS"/>
              </a:rPr>
              <a:t>general </a:t>
            </a:r>
            <a:r>
              <a:rPr sz="2400" spc="-90" dirty="0">
                <a:latin typeface="Trebuchet MS"/>
                <a:cs typeface="Trebuchet MS"/>
              </a:rPr>
              <a:t>counter </a:t>
            </a:r>
            <a:r>
              <a:rPr sz="2400" spc="-114" dirty="0">
                <a:latin typeface="Trebuchet MS"/>
                <a:cs typeface="Trebuchet MS"/>
              </a:rPr>
              <a:t>when </a:t>
            </a:r>
            <a:r>
              <a:rPr sz="2400" spc="-135" dirty="0">
                <a:latin typeface="Trebuchet MS"/>
                <a:cs typeface="Trebuchet MS"/>
              </a:rPr>
              <a:t>we </a:t>
            </a:r>
            <a:r>
              <a:rPr sz="2400" spc="-95" dirty="0">
                <a:latin typeface="Trebuchet MS"/>
                <a:cs typeface="Trebuchet MS"/>
              </a:rPr>
              <a:t>discuss </a:t>
            </a:r>
            <a:r>
              <a:rPr sz="2400" spc="-150" dirty="0">
                <a:latin typeface="Trebuchet MS"/>
                <a:cs typeface="Trebuchet MS"/>
              </a:rPr>
              <a:t>Finite </a:t>
            </a:r>
            <a:r>
              <a:rPr sz="2400" spc="-155" dirty="0">
                <a:latin typeface="Trebuchet MS"/>
                <a:cs typeface="Trebuchet MS"/>
              </a:rPr>
              <a:t>State  </a:t>
            </a:r>
            <a:r>
              <a:rPr sz="2400" spc="-110" dirty="0">
                <a:latin typeface="Trebuchet MS"/>
                <a:cs typeface="Trebuchet MS"/>
              </a:rPr>
              <a:t>Machine </a:t>
            </a:r>
            <a:r>
              <a:rPr sz="2400" spc="-14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50" dirty="0">
                <a:latin typeface="Trebuchet MS"/>
                <a:cs typeface="Trebuchet MS"/>
              </a:rPr>
              <a:t>later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lecture</a:t>
            </a:r>
            <a:endParaRPr sz="2400">
              <a:latin typeface="Trebuchet MS"/>
              <a:cs typeface="Trebuchet MS"/>
            </a:endParaRPr>
          </a:p>
          <a:p>
            <a:pPr marL="298450" marR="140335" indent="-285750">
              <a:lnSpc>
                <a:spcPct val="75000"/>
              </a:lnSpc>
              <a:spcBef>
                <a:spcPts val="860"/>
              </a:spcBef>
              <a:buClr>
                <a:srgbClr val="717BA3"/>
              </a:buClr>
              <a:buChar char="–"/>
              <a:tabLst>
                <a:tab pos="298450" algn="l"/>
              </a:tabLst>
            </a:pPr>
            <a:r>
              <a:rPr sz="2400" spc="-90" dirty="0">
                <a:latin typeface="Trebuchet MS"/>
                <a:cs typeface="Trebuchet MS"/>
              </a:rPr>
              <a:t>In </a:t>
            </a:r>
            <a:r>
              <a:rPr sz="2400" spc="-145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following </a:t>
            </a:r>
            <a:r>
              <a:rPr sz="2400" spc="-135" dirty="0">
                <a:latin typeface="Trebuchet MS"/>
                <a:cs typeface="Trebuchet MS"/>
              </a:rPr>
              <a:t>we </a:t>
            </a:r>
            <a:r>
              <a:rPr sz="2400" spc="-150" dirty="0">
                <a:latin typeface="Trebuchet MS"/>
                <a:cs typeface="Trebuchet MS"/>
              </a:rPr>
              <a:t>will </a:t>
            </a:r>
            <a:r>
              <a:rPr sz="2400" spc="-114" dirty="0">
                <a:latin typeface="Trebuchet MS"/>
                <a:cs typeface="Trebuchet MS"/>
              </a:rPr>
              <a:t>present </a:t>
            </a:r>
            <a:r>
              <a:rPr sz="2400" spc="-80" dirty="0">
                <a:latin typeface="Trebuchet MS"/>
                <a:cs typeface="Trebuchet MS"/>
              </a:rPr>
              <a:t>some </a:t>
            </a:r>
            <a:r>
              <a:rPr sz="2400" spc="-140" dirty="0">
                <a:latin typeface="Trebuchet MS"/>
                <a:cs typeface="Trebuchet MS"/>
              </a:rPr>
              <a:t>simple </a:t>
            </a:r>
            <a:r>
              <a:rPr sz="2400" spc="-75" dirty="0">
                <a:latin typeface="Trebuchet MS"/>
                <a:cs typeface="Trebuchet MS"/>
              </a:rPr>
              <a:t>synchronous </a:t>
            </a:r>
            <a:r>
              <a:rPr sz="2400" spc="-90" dirty="0">
                <a:latin typeface="Trebuchet MS"/>
                <a:cs typeface="Trebuchet MS"/>
              </a:rPr>
              <a:t>counter  </a:t>
            </a:r>
            <a:r>
              <a:rPr sz="2400" spc="-150" dirty="0"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425450">
              <a:lnSpc>
                <a:spcPct val="100000"/>
              </a:lnSpc>
              <a:spcBef>
                <a:spcPts val="655"/>
              </a:spcBef>
            </a:pPr>
            <a:r>
              <a:rPr sz="1800" spc="-20" dirty="0">
                <a:latin typeface="Trebuchet MS"/>
                <a:cs typeface="Trebuchet MS"/>
              </a:rPr>
              <a:t>Clocks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87765" y="5273802"/>
            <a:ext cx="2933700" cy="234950"/>
            <a:chOff x="2087765" y="5273802"/>
            <a:chExt cx="2933700" cy="234950"/>
          </a:xfrm>
        </p:grpSpPr>
        <p:sp>
          <p:nvSpPr>
            <p:cNvPr id="15" name="object 15"/>
            <p:cNvSpPr/>
            <p:nvPr/>
          </p:nvSpPr>
          <p:spPr>
            <a:xfrm>
              <a:off x="4945265" y="5279898"/>
              <a:ext cx="762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7765" y="5273802"/>
              <a:ext cx="2895600" cy="13335"/>
            </a:xfrm>
            <a:custGeom>
              <a:avLst/>
              <a:gdLst/>
              <a:ahLst/>
              <a:cxnLst/>
              <a:rect l="l" t="t" r="r" b="b"/>
              <a:pathLst>
                <a:path w="2895600" h="13335">
                  <a:moveTo>
                    <a:pt x="2895599" y="12953"/>
                  </a:moveTo>
                  <a:lnTo>
                    <a:pt x="2895599" y="0"/>
                  </a:lnTo>
                  <a:lnTo>
                    <a:pt x="0" y="0"/>
                  </a:lnTo>
                  <a:lnTo>
                    <a:pt x="0" y="12953"/>
                  </a:lnTo>
                  <a:lnTo>
                    <a:pt x="2895599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5220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Georgia"/>
                <a:cs typeface="Georgia"/>
              </a:rPr>
              <a:t>Synchronous </a:t>
            </a:r>
            <a:r>
              <a:rPr sz="3200" b="1" spc="-114" dirty="0">
                <a:latin typeface="Georgia"/>
                <a:cs typeface="Georgia"/>
              </a:rPr>
              <a:t>Up-down</a:t>
            </a:r>
            <a:r>
              <a:rPr sz="3200" b="1" spc="545" dirty="0">
                <a:latin typeface="Georgia"/>
                <a:cs typeface="Georgia"/>
              </a:rPr>
              <a:t> </a:t>
            </a:r>
            <a:r>
              <a:rPr sz="3200" b="1" spc="5" dirty="0">
                <a:latin typeface="Georgia"/>
                <a:cs typeface="Georgia"/>
              </a:rPr>
              <a:t>counter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01787" y="1620774"/>
            <a:ext cx="7451090" cy="5528945"/>
            <a:chOff x="1501787" y="1620774"/>
            <a:chExt cx="7451090" cy="5528945"/>
          </a:xfrm>
        </p:grpSpPr>
        <p:sp>
          <p:nvSpPr>
            <p:cNvPr id="6" name="object 6"/>
            <p:cNvSpPr/>
            <p:nvPr/>
          </p:nvSpPr>
          <p:spPr>
            <a:xfrm>
              <a:off x="1604500" y="1734645"/>
              <a:ext cx="7348104" cy="5414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787" y="1620774"/>
              <a:ext cx="2215895" cy="947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52208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Georgia"/>
                <a:cs typeface="Georgia"/>
              </a:rPr>
              <a:t>Synchronous </a:t>
            </a:r>
            <a:r>
              <a:rPr sz="3200" b="1" spc="-114" dirty="0">
                <a:latin typeface="Georgia"/>
                <a:cs typeface="Georgia"/>
              </a:rPr>
              <a:t>Up-down</a:t>
            </a:r>
            <a:r>
              <a:rPr sz="3200" b="1" spc="545" dirty="0">
                <a:latin typeface="Georgia"/>
                <a:cs typeface="Georgia"/>
              </a:rPr>
              <a:t> </a:t>
            </a:r>
            <a:r>
              <a:rPr sz="3200" b="1" spc="5" dirty="0">
                <a:latin typeface="Georgia"/>
                <a:cs typeface="Georgia"/>
              </a:rPr>
              <a:t>counter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96753" y="1549908"/>
            <a:ext cx="5859780" cy="5666740"/>
            <a:chOff x="3896753" y="1549908"/>
            <a:chExt cx="5859780" cy="5666740"/>
          </a:xfrm>
        </p:grpSpPr>
        <p:sp>
          <p:nvSpPr>
            <p:cNvPr id="6" name="object 6"/>
            <p:cNvSpPr/>
            <p:nvPr/>
          </p:nvSpPr>
          <p:spPr>
            <a:xfrm>
              <a:off x="5572391" y="1734645"/>
              <a:ext cx="4183695" cy="54149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6753" y="1549908"/>
              <a:ext cx="1551432" cy="5666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32395" y="1543050"/>
            <a:ext cx="1716023" cy="5663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64397" y="2440178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4397" y="3432302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4397" y="5002783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4397" y="6476491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6540" y="2453894"/>
            <a:ext cx="121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  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36540" y="3444497"/>
            <a:ext cx="121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  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36540" y="5009639"/>
            <a:ext cx="121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  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6540" y="6479544"/>
            <a:ext cx="121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A  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82147" y="2730245"/>
            <a:ext cx="3970020" cy="2828290"/>
            <a:chOff x="4382147" y="2730245"/>
            <a:chExt cx="3970020" cy="2828290"/>
          </a:xfrm>
        </p:grpSpPr>
        <p:sp>
          <p:nvSpPr>
            <p:cNvPr id="18" name="object 18"/>
            <p:cNvSpPr/>
            <p:nvPr/>
          </p:nvSpPr>
          <p:spPr>
            <a:xfrm>
              <a:off x="6930263" y="2767583"/>
              <a:ext cx="1421891" cy="1255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68303" y="2747009"/>
              <a:ext cx="233934" cy="2164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865" y="2773679"/>
              <a:ext cx="542290" cy="222250"/>
            </a:xfrm>
            <a:custGeom>
              <a:avLst/>
              <a:gdLst/>
              <a:ahLst/>
              <a:cxnLst/>
              <a:rect l="l" t="t" r="r" b="b"/>
              <a:pathLst>
                <a:path w="542289" h="222250">
                  <a:moveTo>
                    <a:pt x="12953" y="85344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3047" y="98298"/>
                  </a:lnTo>
                  <a:lnTo>
                    <a:pt x="6857" y="98298"/>
                  </a:lnTo>
                  <a:lnTo>
                    <a:pt x="6857" y="85344"/>
                  </a:lnTo>
                  <a:lnTo>
                    <a:pt x="12953" y="85344"/>
                  </a:lnTo>
                  <a:close/>
                </a:path>
                <a:path w="542289" h="222250">
                  <a:moveTo>
                    <a:pt x="541781" y="221741"/>
                  </a:moveTo>
                  <a:lnTo>
                    <a:pt x="541781" y="88391"/>
                  </a:lnTo>
                  <a:lnTo>
                    <a:pt x="538733" y="85343"/>
                  </a:lnTo>
                  <a:lnTo>
                    <a:pt x="6857" y="85344"/>
                  </a:lnTo>
                  <a:lnTo>
                    <a:pt x="12953" y="92202"/>
                  </a:lnTo>
                  <a:lnTo>
                    <a:pt x="12953" y="98298"/>
                  </a:lnTo>
                  <a:lnTo>
                    <a:pt x="528827" y="98297"/>
                  </a:lnTo>
                  <a:lnTo>
                    <a:pt x="528827" y="92201"/>
                  </a:lnTo>
                  <a:lnTo>
                    <a:pt x="534923" y="98297"/>
                  </a:lnTo>
                  <a:lnTo>
                    <a:pt x="534923" y="221741"/>
                  </a:lnTo>
                  <a:lnTo>
                    <a:pt x="541781" y="221741"/>
                  </a:lnTo>
                  <a:close/>
                </a:path>
                <a:path w="542289" h="222250">
                  <a:moveTo>
                    <a:pt x="12953" y="98298"/>
                  </a:moveTo>
                  <a:lnTo>
                    <a:pt x="12953" y="92202"/>
                  </a:lnTo>
                  <a:lnTo>
                    <a:pt x="6857" y="85344"/>
                  </a:lnTo>
                  <a:lnTo>
                    <a:pt x="6857" y="98298"/>
                  </a:lnTo>
                  <a:lnTo>
                    <a:pt x="12953" y="98298"/>
                  </a:lnTo>
                  <a:close/>
                </a:path>
                <a:path w="542289" h="222250">
                  <a:moveTo>
                    <a:pt x="534923" y="98297"/>
                  </a:moveTo>
                  <a:lnTo>
                    <a:pt x="528827" y="92201"/>
                  </a:lnTo>
                  <a:lnTo>
                    <a:pt x="528827" y="98297"/>
                  </a:lnTo>
                  <a:lnTo>
                    <a:pt x="534923" y="98297"/>
                  </a:lnTo>
                  <a:close/>
                </a:path>
                <a:path w="542289" h="222250">
                  <a:moveTo>
                    <a:pt x="534923" y="221741"/>
                  </a:moveTo>
                  <a:lnTo>
                    <a:pt x="534923" y="98297"/>
                  </a:lnTo>
                  <a:lnTo>
                    <a:pt x="528827" y="98297"/>
                  </a:lnTo>
                  <a:lnTo>
                    <a:pt x="528827" y="221741"/>
                  </a:lnTo>
                  <a:lnTo>
                    <a:pt x="534923" y="221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82147" y="2730245"/>
              <a:ext cx="80010" cy="9220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8303" y="3715511"/>
              <a:ext cx="233934" cy="2164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865" y="3743705"/>
              <a:ext cx="542290" cy="222250"/>
            </a:xfrm>
            <a:custGeom>
              <a:avLst/>
              <a:gdLst/>
              <a:ahLst/>
              <a:cxnLst/>
              <a:rect l="l" t="t" r="r" b="b"/>
              <a:pathLst>
                <a:path w="542289" h="222250">
                  <a:moveTo>
                    <a:pt x="12953" y="85344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3047" y="98298"/>
                  </a:lnTo>
                  <a:lnTo>
                    <a:pt x="6857" y="98298"/>
                  </a:lnTo>
                  <a:lnTo>
                    <a:pt x="6857" y="85344"/>
                  </a:lnTo>
                  <a:lnTo>
                    <a:pt x="12953" y="85344"/>
                  </a:lnTo>
                  <a:close/>
                </a:path>
                <a:path w="542289" h="222250">
                  <a:moveTo>
                    <a:pt x="541781" y="221741"/>
                  </a:moveTo>
                  <a:lnTo>
                    <a:pt x="541781" y="88391"/>
                  </a:lnTo>
                  <a:lnTo>
                    <a:pt x="538733" y="85343"/>
                  </a:lnTo>
                  <a:lnTo>
                    <a:pt x="6857" y="85344"/>
                  </a:lnTo>
                  <a:lnTo>
                    <a:pt x="12953" y="92202"/>
                  </a:lnTo>
                  <a:lnTo>
                    <a:pt x="12953" y="98298"/>
                  </a:lnTo>
                  <a:lnTo>
                    <a:pt x="528827" y="98297"/>
                  </a:lnTo>
                  <a:lnTo>
                    <a:pt x="528827" y="92201"/>
                  </a:lnTo>
                  <a:lnTo>
                    <a:pt x="534923" y="98297"/>
                  </a:lnTo>
                  <a:lnTo>
                    <a:pt x="534923" y="221741"/>
                  </a:lnTo>
                  <a:lnTo>
                    <a:pt x="541781" y="221741"/>
                  </a:lnTo>
                  <a:close/>
                </a:path>
                <a:path w="542289" h="222250">
                  <a:moveTo>
                    <a:pt x="12953" y="98298"/>
                  </a:moveTo>
                  <a:lnTo>
                    <a:pt x="12953" y="92202"/>
                  </a:lnTo>
                  <a:lnTo>
                    <a:pt x="6857" y="85344"/>
                  </a:lnTo>
                  <a:lnTo>
                    <a:pt x="6857" y="98298"/>
                  </a:lnTo>
                  <a:lnTo>
                    <a:pt x="12953" y="98298"/>
                  </a:lnTo>
                  <a:close/>
                </a:path>
                <a:path w="542289" h="222250">
                  <a:moveTo>
                    <a:pt x="534923" y="98297"/>
                  </a:moveTo>
                  <a:lnTo>
                    <a:pt x="528827" y="92201"/>
                  </a:lnTo>
                  <a:lnTo>
                    <a:pt x="528827" y="98297"/>
                  </a:lnTo>
                  <a:lnTo>
                    <a:pt x="534923" y="98297"/>
                  </a:lnTo>
                  <a:close/>
                </a:path>
                <a:path w="542289" h="222250">
                  <a:moveTo>
                    <a:pt x="534923" y="221741"/>
                  </a:moveTo>
                  <a:lnTo>
                    <a:pt x="534923" y="98297"/>
                  </a:lnTo>
                  <a:lnTo>
                    <a:pt x="528827" y="98297"/>
                  </a:lnTo>
                  <a:lnTo>
                    <a:pt x="528827" y="221741"/>
                  </a:lnTo>
                  <a:lnTo>
                    <a:pt x="534923" y="221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2147" y="3698747"/>
              <a:ext cx="80010" cy="9220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8303" y="5307329"/>
              <a:ext cx="233934" cy="2164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1865" y="5335523"/>
              <a:ext cx="542290" cy="222885"/>
            </a:xfrm>
            <a:custGeom>
              <a:avLst/>
              <a:gdLst/>
              <a:ahLst/>
              <a:cxnLst/>
              <a:rect l="l" t="t" r="r" b="b"/>
              <a:pathLst>
                <a:path w="542289" h="222885">
                  <a:moveTo>
                    <a:pt x="12953" y="86106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96012"/>
                  </a:lnTo>
                  <a:lnTo>
                    <a:pt x="3047" y="98298"/>
                  </a:lnTo>
                  <a:lnTo>
                    <a:pt x="6857" y="98298"/>
                  </a:lnTo>
                  <a:lnTo>
                    <a:pt x="6857" y="86106"/>
                  </a:lnTo>
                  <a:lnTo>
                    <a:pt x="12953" y="86106"/>
                  </a:lnTo>
                  <a:close/>
                </a:path>
                <a:path w="542289" h="222885">
                  <a:moveTo>
                    <a:pt x="541781" y="222503"/>
                  </a:moveTo>
                  <a:lnTo>
                    <a:pt x="541781" y="89153"/>
                  </a:lnTo>
                  <a:lnTo>
                    <a:pt x="538733" y="86105"/>
                  </a:lnTo>
                  <a:lnTo>
                    <a:pt x="6857" y="86106"/>
                  </a:lnTo>
                  <a:lnTo>
                    <a:pt x="12953" y="92202"/>
                  </a:lnTo>
                  <a:lnTo>
                    <a:pt x="12953" y="98298"/>
                  </a:lnTo>
                  <a:lnTo>
                    <a:pt x="528827" y="98297"/>
                  </a:lnTo>
                  <a:lnTo>
                    <a:pt x="528827" y="92201"/>
                  </a:lnTo>
                  <a:lnTo>
                    <a:pt x="534923" y="98297"/>
                  </a:lnTo>
                  <a:lnTo>
                    <a:pt x="534923" y="222503"/>
                  </a:lnTo>
                  <a:lnTo>
                    <a:pt x="541781" y="222503"/>
                  </a:lnTo>
                  <a:close/>
                </a:path>
                <a:path w="542289" h="222885">
                  <a:moveTo>
                    <a:pt x="12953" y="98298"/>
                  </a:moveTo>
                  <a:lnTo>
                    <a:pt x="12953" y="92202"/>
                  </a:lnTo>
                  <a:lnTo>
                    <a:pt x="6857" y="86106"/>
                  </a:lnTo>
                  <a:lnTo>
                    <a:pt x="6857" y="98298"/>
                  </a:lnTo>
                  <a:lnTo>
                    <a:pt x="12953" y="98298"/>
                  </a:lnTo>
                  <a:close/>
                </a:path>
                <a:path w="542289" h="222885">
                  <a:moveTo>
                    <a:pt x="534923" y="98297"/>
                  </a:moveTo>
                  <a:lnTo>
                    <a:pt x="528827" y="92201"/>
                  </a:lnTo>
                  <a:lnTo>
                    <a:pt x="528827" y="98297"/>
                  </a:lnTo>
                  <a:lnTo>
                    <a:pt x="534923" y="98297"/>
                  </a:lnTo>
                  <a:close/>
                </a:path>
                <a:path w="542289" h="222885">
                  <a:moveTo>
                    <a:pt x="534923" y="222503"/>
                  </a:moveTo>
                  <a:lnTo>
                    <a:pt x="534923" y="98297"/>
                  </a:lnTo>
                  <a:lnTo>
                    <a:pt x="528827" y="98297"/>
                  </a:lnTo>
                  <a:lnTo>
                    <a:pt x="528827" y="222503"/>
                  </a:lnTo>
                  <a:lnTo>
                    <a:pt x="534923" y="22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82147" y="5290566"/>
              <a:ext cx="80010" cy="9220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96369" y="3681983"/>
              <a:ext cx="1101852" cy="102717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866277" y="1600453"/>
            <a:ext cx="316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2685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UP	DOWN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8086" y="3122930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81007" y="3881218"/>
            <a:ext cx="495755" cy="5452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Other </a:t>
            </a:r>
            <a:r>
              <a:rPr spc="140" dirty="0"/>
              <a:t>counter </a:t>
            </a:r>
            <a:r>
              <a:rPr spc="-420" dirty="0"/>
              <a:t>–  </a:t>
            </a:r>
            <a:r>
              <a:rPr spc="95" dirty="0"/>
              <a:t>ring </a:t>
            </a:r>
            <a:r>
              <a:rPr spc="140" dirty="0"/>
              <a:t>counter </a:t>
            </a:r>
            <a:r>
              <a:rPr spc="100" dirty="0"/>
              <a:t>(non-binary  </a:t>
            </a:r>
            <a:r>
              <a:rPr spc="45" dirty="0"/>
              <a:t>counter)– </a:t>
            </a:r>
            <a:r>
              <a:rPr spc="150" dirty="0"/>
              <a:t>made by</a:t>
            </a:r>
            <a:r>
              <a:rPr spc="505" dirty="0"/>
              <a:t> </a:t>
            </a:r>
            <a:r>
              <a:rPr spc="60" dirty="0"/>
              <a:t>D-flip-flop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78736" y="1568196"/>
            <a:ext cx="9140190" cy="2860040"/>
            <a:chOff x="778736" y="1568196"/>
            <a:chExt cx="9140190" cy="2860040"/>
          </a:xfrm>
        </p:grpSpPr>
        <p:sp>
          <p:nvSpPr>
            <p:cNvPr id="6" name="object 6"/>
            <p:cNvSpPr/>
            <p:nvPr/>
          </p:nvSpPr>
          <p:spPr>
            <a:xfrm>
              <a:off x="778736" y="1876806"/>
              <a:ext cx="5927510" cy="1518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7749" y="1597164"/>
              <a:ext cx="4655820" cy="571500"/>
            </a:xfrm>
            <a:custGeom>
              <a:avLst/>
              <a:gdLst/>
              <a:ahLst/>
              <a:cxnLst/>
              <a:rect l="l" t="t" r="r" b="b"/>
              <a:pathLst>
                <a:path w="4655820" h="571500">
                  <a:moveTo>
                    <a:pt x="4617720" y="6096"/>
                  </a:moveTo>
                  <a:lnTo>
                    <a:pt x="4606290" y="6096"/>
                  </a:lnTo>
                  <a:lnTo>
                    <a:pt x="4606290" y="0"/>
                  </a:lnTo>
                  <a:lnTo>
                    <a:pt x="44196" y="0"/>
                  </a:lnTo>
                  <a:lnTo>
                    <a:pt x="44196" y="19050"/>
                  </a:lnTo>
                  <a:lnTo>
                    <a:pt x="38100" y="19050"/>
                  </a:lnTo>
                  <a:lnTo>
                    <a:pt x="38100" y="461048"/>
                  </a:lnTo>
                  <a:lnTo>
                    <a:pt x="34709" y="461733"/>
                  </a:lnTo>
                  <a:lnTo>
                    <a:pt x="16573" y="474052"/>
                  </a:lnTo>
                  <a:lnTo>
                    <a:pt x="4419" y="492239"/>
                  </a:lnTo>
                  <a:lnTo>
                    <a:pt x="0" y="514350"/>
                  </a:lnTo>
                  <a:lnTo>
                    <a:pt x="4419" y="536448"/>
                  </a:lnTo>
                  <a:lnTo>
                    <a:pt x="16573" y="554634"/>
                  </a:lnTo>
                  <a:lnTo>
                    <a:pt x="34709" y="566953"/>
                  </a:lnTo>
                  <a:lnTo>
                    <a:pt x="38100" y="567639"/>
                  </a:lnTo>
                  <a:lnTo>
                    <a:pt x="57150" y="571500"/>
                  </a:lnTo>
                  <a:lnTo>
                    <a:pt x="97434" y="554634"/>
                  </a:lnTo>
                  <a:lnTo>
                    <a:pt x="114300" y="514350"/>
                  </a:lnTo>
                  <a:lnTo>
                    <a:pt x="109753" y="492239"/>
                  </a:lnTo>
                  <a:lnTo>
                    <a:pt x="97434" y="474052"/>
                  </a:lnTo>
                  <a:lnTo>
                    <a:pt x="79248" y="461733"/>
                  </a:lnTo>
                  <a:lnTo>
                    <a:pt x="57150" y="457200"/>
                  </a:lnTo>
                  <a:lnTo>
                    <a:pt x="76200" y="461098"/>
                  </a:lnTo>
                  <a:lnTo>
                    <a:pt x="76200" y="38100"/>
                  </a:lnTo>
                  <a:lnTo>
                    <a:pt x="4579620" y="38100"/>
                  </a:lnTo>
                  <a:lnTo>
                    <a:pt x="4579620" y="461098"/>
                  </a:lnTo>
                  <a:lnTo>
                    <a:pt x="4598670" y="457200"/>
                  </a:lnTo>
                  <a:lnTo>
                    <a:pt x="4617720" y="461098"/>
                  </a:lnTo>
                  <a:lnTo>
                    <a:pt x="4617720" y="6096"/>
                  </a:lnTo>
                  <a:close/>
                </a:path>
                <a:path w="4655820" h="571500">
                  <a:moveTo>
                    <a:pt x="4655820" y="514350"/>
                  </a:moveTo>
                  <a:lnTo>
                    <a:pt x="4651273" y="492239"/>
                  </a:lnTo>
                  <a:lnTo>
                    <a:pt x="4638954" y="474052"/>
                  </a:lnTo>
                  <a:lnTo>
                    <a:pt x="4620768" y="461733"/>
                  </a:lnTo>
                  <a:lnTo>
                    <a:pt x="4598670" y="457200"/>
                  </a:lnTo>
                  <a:lnTo>
                    <a:pt x="4576559" y="461733"/>
                  </a:lnTo>
                  <a:lnTo>
                    <a:pt x="4558373" y="474052"/>
                  </a:lnTo>
                  <a:lnTo>
                    <a:pt x="4546054" y="492239"/>
                  </a:lnTo>
                  <a:lnTo>
                    <a:pt x="4541520" y="514350"/>
                  </a:lnTo>
                  <a:lnTo>
                    <a:pt x="4546054" y="536448"/>
                  </a:lnTo>
                  <a:lnTo>
                    <a:pt x="4558373" y="554634"/>
                  </a:lnTo>
                  <a:lnTo>
                    <a:pt x="4576559" y="566953"/>
                  </a:lnTo>
                  <a:lnTo>
                    <a:pt x="4579620" y="567588"/>
                  </a:lnTo>
                  <a:lnTo>
                    <a:pt x="4598670" y="571500"/>
                  </a:lnTo>
                  <a:lnTo>
                    <a:pt x="4617720" y="567588"/>
                  </a:lnTo>
                  <a:lnTo>
                    <a:pt x="4620768" y="566953"/>
                  </a:lnTo>
                  <a:lnTo>
                    <a:pt x="4638954" y="554634"/>
                  </a:lnTo>
                  <a:lnTo>
                    <a:pt x="4651273" y="536448"/>
                  </a:lnTo>
                  <a:lnTo>
                    <a:pt x="4655820" y="514350"/>
                  </a:lnTo>
                  <a:close/>
                </a:path>
              </a:pathLst>
            </a:custGeom>
            <a:solidFill>
              <a:srgbClr val="B191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7893" y="3374897"/>
              <a:ext cx="3033522" cy="1053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1662" y="1568196"/>
              <a:ext cx="3217164" cy="2590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6097" y="4437379"/>
            <a:ext cx="4039235" cy="2159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7815" marR="14604" indent="-285750">
              <a:lnSpc>
                <a:spcPts val="2160"/>
              </a:lnSpc>
              <a:spcBef>
                <a:spcPts val="370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270" dirty="0">
                <a:latin typeface="Trebuchet MS"/>
                <a:cs typeface="Trebuchet MS"/>
              </a:rPr>
              <a:t>D </a:t>
            </a:r>
            <a:r>
              <a:rPr sz="2000" spc="20" dirty="0">
                <a:latin typeface="Trebuchet MS"/>
                <a:cs typeface="Trebuchet MS"/>
              </a:rPr>
              <a:t>or </a:t>
            </a:r>
            <a:r>
              <a:rPr sz="2000" spc="-150" dirty="0">
                <a:latin typeface="Trebuchet MS"/>
                <a:cs typeface="Trebuchet MS"/>
              </a:rPr>
              <a:t>JK </a:t>
            </a:r>
            <a:r>
              <a:rPr sz="2000" spc="-125" dirty="0">
                <a:latin typeface="Trebuchet MS"/>
                <a:cs typeface="Trebuchet MS"/>
              </a:rPr>
              <a:t>flip-flops </a:t>
            </a:r>
            <a:r>
              <a:rPr sz="2000" spc="-120" dirty="0">
                <a:latin typeface="Trebuchet MS"/>
                <a:cs typeface="Trebuchet MS"/>
              </a:rPr>
              <a:t>in </a:t>
            </a:r>
            <a:r>
              <a:rPr sz="2000" spc="-135" dirty="0">
                <a:latin typeface="Trebuchet MS"/>
                <a:cs typeface="Trebuchet MS"/>
              </a:rPr>
              <a:t>set/reset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modes 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125" dirty="0">
                <a:latin typeface="Trebuchet MS"/>
                <a:cs typeface="Trebuchet MS"/>
              </a:rPr>
              <a:t>be </a:t>
            </a:r>
            <a:r>
              <a:rPr sz="2000" spc="-95" dirty="0">
                <a:latin typeface="Trebuchet MS"/>
                <a:cs typeface="Trebuchet MS"/>
              </a:rPr>
              <a:t>used </a:t>
            </a: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130" dirty="0">
                <a:latin typeface="Trebuchet MS"/>
                <a:cs typeface="Trebuchet MS"/>
              </a:rPr>
              <a:t>shift </a:t>
            </a:r>
            <a:r>
              <a:rPr sz="2000" spc="-85" dirty="0">
                <a:latin typeface="Trebuchet MS"/>
                <a:cs typeface="Trebuchet MS"/>
              </a:rPr>
              <a:t>registers </a:t>
            </a:r>
            <a:r>
              <a:rPr sz="2000" spc="-130" dirty="0">
                <a:latin typeface="Trebuchet MS"/>
                <a:cs typeface="Trebuchet MS"/>
              </a:rPr>
              <a:t>and  </a:t>
            </a:r>
            <a:r>
              <a:rPr sz="2000" spc="-114" dirty="0">
                <a:latin typeface="Trebuchet MS"/>
                <a:cs typeface="Trebuchet MS"/>
              </a:rPr>
              <a:t>hence </a:t>
            </a:r>
            <a:r>
              <a:rPr sz="2000" spc="-95" dirty="0">
                <a:latin typeface="Trebuchet MS"/>
                <a:cs typeface="Trebuchet MS"/>
              </a:rPr>
              <a:t>ring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counter</a:t>
            </a:r>
            <a:endParaRPr sz="2000">
              <a:latin typeface="Trebuchet MS"/>
              <a:cs typeface="Trebuchet MS"/>
            </a:endParaRPr>
          </a:p>
          <a:p>
            <a:pPr marL="297815" indent="-285750">
              <a:lnSpc>
                <a:spcPct val="100000"/>
              </a:lnSpc>
              <a:spcBef>
                <a:spcPts val="445"/>
              </a:spcBef>
              <a:buChar char="•"/>
              <a:tabLst>
                <a:tab pos="297815" algn="l"/>
                <a:tab pos="298450" algn="l"/>
              </a:tabLst>
            </a:pPr>
            <a:r>
              <a:rPr sz="2000" spc="280" dirty="0">
                <a:latin typeface="Trebuchet MS"/>
                <a:cs typeface="Trebuchet MS"/>
              </a:rPr>
              <a:t>N </a:t>
            </a:r>
            <a:r>
              <a:rPr sz="2000" spc="-160" dirty="0">
                <a:latin typeface="Trebuchet MS"/>
                <a:cs typeface="Trebuchet MS"/>
              </a:rPr>
              <a:t>flip </a:t>
            </a:r>
            <a:r>
              <a:rPr sz="2000" spc="-105" dirty="0">
                <a:latin typeface="Trebuchet MS"/>
                <a:cs typeface="Trebuchet MS"/>
              </a:rPr>
              <a:t>flops </a:t>
            </a:r>
            <a:r>
              <a:rPr sz="2000" spc="-110" dirty="0">
                <a:latin typeface="Trebuchet MS"/>
                <a:cs typeface="Trebuchet MS"/>
              </a:rPr>
              <a:t>are </a:t>
            </a:r>
            <a:r>
              <a:rPr sz="2000" spc="-90" dirty="0">
                <a:latin typeface="Trebuchet MS"/>
                <a:cs typeface="Trebuchet MS"/>
              </a:rPr>
              <a:t>use </a:t>
            </a:r>
            <a:r>
              <a:rPr sz="2000" spc="-70" dirty="0">
                <a:latin typeface="Trebuchet MS"/>
                <a:cs typeface="Trebuchet MS"/>
              </a:rPr>
              <a:t>for </a:t>
            </a:r>
            <a:r>
              <a:rPr sz="2000" spc="-100" dirty="0">
                <a:latin typeface="Trebuchet MS"/>
                <a:cs typeface="Trebuchet MS"/>
              </a:rPr>
              <a:t>counting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280" dirty="0"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  <a:p>
            <a:pPr marL="755015" marR="5080" lvl="1" indent="-285750">
              <a:lnSpc>
                <a:spcPts val="2160"/>
              </a:lnSpc>
              <a:spcBef>
                <a:spcPts val="755"/>
              </a:spcBef>
              <a:buChar char="•"/>
              <a:tabLst>
                <a:tab pos="755015" algn="l"/>
                <a:tab pos="756285" algn="l"/>
              </a:tabLst>
            </a:pPr>
            <a:r>
              <a:rPr sz="2000" spc="-40" dirty="0">
                <a:latin typeface="Trebuchet MS"/>
                <a:cs typeface="Trebuchet MS"/>
              </a:rPr>
              <a:t>N-bit </a:t>
            </a:r>
            <a:r>
              <a:rPr sz="2000" spc="-95" dirty="0">
                <a:latin typeface="Trebuchet MS"/>
                <a:cs typeface="Trebuchet MS"/>
              </a:rPr>
              <a:t>ring </a:t>
            </a:r>
            <a:r>
              <a:rPr sz="2000" spc="-110" dirty="0">
                <a:latin typeface="Trebuchet MS"/>
                <a:cs typeface="Trebuchet MS"/>
              </a:rPr>
              <a:t>circulates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20" dirty="0">
                <a:latin typeface="Trebuchet MS"/>
                <a:cs typeface="Trebuchet MS"/>
              </a:rPr>
              <a:t>single </a:t>
            </a:r>
            <a:r>
              <a:rPr sz="2000" spc="-125" dirty="0">
                <a:latin typeface="Trebuchet MS"/>
                <a:cs typeface="Trebuchet MS"/>
              </a:rPr>
              <a:t>bit  </a:t>
            </a:r>
            <a:r>
              <a:rPr sz="2000" spc="-110" dirty="0">
                <a:latin typeface="Trebuchet MS"/>
                <a:cs typeface="Trebuchet MS"/>
              </a:rPr>
              <a:t>among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280" dirty="0">
                <a:latin typeface="Trebuchet MS"/>
                <a:cs typeface="Trebuchet MS"/>
              </a:rPr>
              <a:t>N </a:t>
            </a:r>
            <a:r>
              <a:rPr sz="2000" spc="-125" dirty="0">
                <a:latin typeface="Trebuchet MS"/>
                <a:cs typeface="Trebuchet MS"/>
              </a:rPr>
              <a:t>flip-flops </a:t>
            </a:r>
            <a:r>
              <a:rPr sz="2000" spc="-50" dirty="0">
                <a:latin typeface="Trebuchet MS"/>
                <a:cs typeface="Trebuchet MS"/>
              </a:rPr>
              <a:t>to  </a:t>
            </a:r>
            <a:r>
              <a:rPr sz="2000" spc="-80" dirty="0">
                <a:latin typeface="Trebuchet MS"/>
                <a:cs typeface="Trebuchet MS"/>
              </a:rPr>
              <a:t>provide </a:t>
            </a:r>
            <a:r>
              <a:rPr sz="2000" spc="280" dirty="0">
                <a:latin typeface="Trebuchet MS"/>
                <a:cs typeface="Trebuchet MS"/>
              </a:rPr>
              <a:t>N </a:t>
            </a:r>
            <a:r>
              <a:rPr sz="2000" spc="-120" dirty="0">
                <a:latin typeface="Trebuchet MS"/>
                <a:cs typeface="Trebuchet MS"/>
              </a:rPr>
              <a:t>distinguishable</a:t>
            </a:r>
            <a:r>
              <a:rPr sz="2000" spc="-3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states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0697" y="6631927"/>
            <a:ext cx="376809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3215" marR="43180" indent="-285750">
              <a:lnSpc>
                <a:spcPts val="2160"/>
              </a:lnSpc>
              <a:spcBef>
                <a:spcPts val="370"/>
              </a:spcBef>
              <a:buChar char="•"/>
              <a:tabLst>
                <a:tab pos="323215" algn="l"/>
                <a:tab pos="323850" algn="l"/>
              </a:tabLst>
            </a:pPr>
            <a:r>
              <a:rPr sz="2000" spc="-30" dirty="0">
                <a:latin typeface="Trebuchet MS"/>
                <a:cs typeface="Trebuchet MS"/>
              </a:rPr>
              <a:t>Counter </a:t>
            </a:r>
            <a:r>
              <a:rPr sz="2000" spc="-114" dirty="0">
                <a:latin typeface="Trebuchet MS"/>
                <a:cs typeface="Trebuchet MS"/>
              </a:rPr>
              <a:t>has </a:t>
            </a:r>
            <a:r>
              <a:rPr sz="2000" spc="-95" dirty="0">
                <a:latin typeface="Trebuchet MS"/>
                <a:cs typeface="Trebuchet MS"/>
              </a:rPr>
              <a:t>unused </a:t>
            </a:r>
            <a:r>
              <a:rPr sz="2000" spc="-155" dirty="0">
                <a:latin typeface="Trebuchet MS"/>
                <a:cs typeface="Trebuchet MS"/>
              </a:rPr>
              <a:t>state, </a:t>
            </a:r>
            <a:r>
              <a:rPr sz="2000" spc="-90" dirty="0">
                <a:latin typeface="Trebuchet MS"/>
                <a:cs typeface="Trebuchet MS"/>
              </a:rPr>
              <a:t>use </a:t>
            </a:r>
            <a:r>
              <a:rPr sz="2000" spc="280" dirty="0">
                <a:latin typeface="Trebuchet MS"/>
                <a:cs typeface="Trebuchet MS"/>
              </a:rPr>
              <a:t>N  </a:t>
            </a:r>
            <a:r>
              <a:rPr sz="2000" spc="-114" dirty="0">
                <a:latin typeface="Trebuchet MS"/>
                <a:cs typeface="Trebuchet MS"/>
              </a:rPr>
              <a:t>states </a:t>
            </a:r>
            <a:r>
              <a:rPr sz="2000" spc="-65" dirty="0">
                <a:latin typeface="Trebuchet MS"/>
                <a:cs typeface="Trebuchet MS"/>
              </a:rPr>
              <a:t>out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75" dirty="0">
                <a:latin typeface="Trebuchet MS"/>
                <a:cs typeface="Trebuchet MS"/>
              </a:rPr>
              <a:t>2</a:t>
            </a:r>
            <a:r>
              <a:rPr sz="1950" spc="112" baseline="25641" dirty="0">
                <a:latin typeface="Trebuchet MS"/>
                <a:cs typeface="Trebuchet MS"/>
              </a:rPr>
              <a:t>N</a:t>
            </a:r>
            <a:r>
              <a:rPr sz="1950" spc="135" baseline="25641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states.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8121" y="4614926"/>
            <a:ext cx="3474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Trebuchet MS"/>
                <a:cs typeface="Trebuchet MS"/>
              </a:rPr>
              <a:t>State </a:t>
            </a:r>
            <a:r>
              <a:rPr sz="1800" spc="-85" dirty="0">
                <a:latin typeface="Trebuchet MS"/>
                <a:cs typeface="Trebuchet MS"/>
              </a:rPr>
              <a:t>transition </a:t>
            </a:r>
            <a:r>
              <a:rPr sz="1800" spc="-65" dirty="0">
                <a:latin typeface="Trebuchet MS"/>
                <a:cs typeface="Trebuchet MS"/>
              </a:rPr>
              <a:t>for </a:t>
            </a:r>
            <a:r>
              <a:rPr sz="1800" spc="-95" dirty="0">
                <a:latin typeface="Trebuchet MS"/>
                <a:cs typeface="Trebuchet MS"/>
              </a:rPr>
              <a:t>4-bit </a:t>
            </a:r>
            <a:r>
              <a:rPr sz="1800" spc="-85" dirty="0">
                <a:latin typeface="Trebuchet MS"/>
                <a:cs typeface="Trebuchet MS"/>
              </a:rPr>
              <a:t>ring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counter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82347" y="5178552"/>
            <a:ext cx="632459" cy="615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73266" y="535177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0001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9271" y="5215890"/>
            <a:ext cx="632459" cy="619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68667" y="538987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0010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28979" y="6154673"/>
            <a:ext cx="632459" cy="620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17625" y="632942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0100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8933" y="6230111"/>
            <a:ext cx="627887" cy="6195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7566" y="640562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1000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98565" y="5462015"/>
            <a:ext cx="1350010" cy="1113790"/>
            <a:chOff x="6298565" y="5462015"/>
            <a:chExt cx="1350010" cy="1113790"/>
          </a:xfrm>
        </p:grpSpPr>
        <p:sp>
          <p:nvSpPr>
            <p:cNvPr id="22" name="object 22"/>
            <p:cNvSpPr/>
            <p:nvPr/>
          </p:nvSpPr>
          <p:spPr>
            <a:xfrm>
              <a:off x="6640703" y="5462028"/>
              <a:ext cx="650240" cy="1113790"/>
            </a:xfrm>
            <a:custGeom>
              <a:avLst/>
              <a:gdLst/>
              <a:ahLst/>
              <a:cxnLst/>
              <a:rect l="l" t="t" r="r" b="b"/>
              <a:pathLst>
                <a:path w="650240" h="1113790">
                  <a:moveTo>
                    <a:pt x="598932" y="1027938"/>
                  </a:moveTo>
                  <a:lnTo>
                    <a:pt x="501396" y="989838"/>
                  </a:lnTo>
                  <a:lnTo>
                    <a:pt x="496824" y="987552"/>
                  </a:lnTo>
                  <a:lnTo>
                    <a:pt x="490728" y="990600"/>
                  </a:lnTo>
                  <a:lnTo>
                    <a:pt x="489204" y="995172"/>
                  </a:lnTo>
                  <a:lnTo>
                    <a:pt x="486918" y="999744"/>
                  </a:lnTo>
                  <a:lnTo>
                    <a:pt x="489966" y="1005840"/>
                  </a:lnTo>
                  <a:lnTo>
                    <a:pt x="494538" y="1007364"/>
                  </a:lnTo>
                  <a:lnTo>
                    <a:pt x="543775" y="1026502"/>
                  </a:lnTo>
                  <a:lnTo>
                    <a:pt x="112776" y="1094232"/>
                  </a:lnTo>
                  <a:lnTo>
                    <a:pt x="115824" y="1113282"/>
                  </a:lnTo>
                  <a:lnTo>
                    <a:pt x="546696" y="1045578"/>
                  </a:lnTo>
                  <a:lnTo>
                    <a:pt x="576834" y="1040841"/>
                  </a:lnTo>
                  <a:lnTo>
                    <a:pt x="581406" y="1040130"/>
                  </a:lnTo>
                  <a:lnTo>
                    <a:pt x="546696" y="1045578"/>
                  </a:lnTo>
                  <a:lnTo>
                    <a:pt x="505968" y="1078992"/>
                  </a:lnTo>
                  <a:lnTo>
                    <a:pt x="501396" y="1082040"/>
                  </a:lnTo>
                  <a:lnTo>
                    <a:pt x="501396" y="1088136"/>
                  </a:lnTo>
                  <a:lnTo>
                    <a:pt x="504444" y="1092708"/>
                  </a:lnTo>
                  <a:lnTo>
                    <a:pt x="507492" y="1096518"/>
                  </a:lnTo>
                  <a:lnTo>
                    <a:pt x="513588" y="1097280"/>
                  </a:lnTo>
                  <a:lnTo>
                    <a:pt x="518160" y="1094232"/>
                  </a:lnTo>
                  <a:lnTo>
                    <a:pt x="581406" y="1042314"/>
                  </a:lnTo>
                  <a:lnTo>
                    <a:pt x="598932" y="1027938"/>
                  </a:lnTo>
                  <a:close/>
                </a:path>
                <a:path w="650240" h="1113790">
                  <a:moveTo>
                    <a:pt x="649986" y="78486"/>
                  </a:moveTo>
                  <a:lnTo>
                    <a:pt x="55638" y="43268"/>
                  </a:lnTo>
                  <a:lnTo>
                    <a:pt x="102108" y="19812"/>
                  </a:lnTo>
                  <a:lnTo>
                    <a:pt x="106680" y="17526"/>
                  </a:lnTo>
                  <a:lnTo>
                    <a:pt x="108966" y="11430"/>
                  </a:lnTo>
                  <a:lnTo>
                    <a:pt x="105918" y="6858"/>
                  </a:lnTo>
                  <a:lnTo>
                    <a:pt x="103632" y="2286"/>
                  </a:lnTo>
                  <a:lnTo>
                    <a:pt x="98298" y="0"/>
                  </a:lnTo>
                  <a:lnTo>
                    <a:pt x="93726" y="2286"/>
                  </a:lnTo>
                  <a:lnTo>
                    <a:pt x="0" y="49530"/>
                  </a:lnTo>
                  <a:lnTo>
                    <a:pt x="18288" y="61607"/>
                  </a:lnTo>
                  <a:lnTo>
                    <a:pt x="87630" y="107442"/>
                  </a:lnTo>
                  <a:lnTo>
                    <a:pt x="91440" y="110490"/>
                  </a:lnTo>
                  <a:lnTo>
                    <a:pt x="97536" y="109728"/>
                  </a:lnTo>
                  <a:lnTo>
                    <a:pt x="103632" y="100584"/>
                  </a:lnTo>
                  <a:lnTo>
                    <a:pt x="102108" y="94488"/>
                  </a:lnTo>
                  <a:lnTo>
                    <a:pt x="97536" y="92202"/>
                  </a:lnTo>
                  <a:lnTo>
                    <a:pt x="52565" y="62217"/>
                  </a:lnTo>
                  <a:lnTo>
                    <a:pt x="18288" y="60198"/>
                  </a:lnTo>
                  <a:lnTo>
                    <a:pt x="23622" y="60502"/>
                  </a:lnTo>
                  <a:lnTo>
                    <a:pt x="52565" y="62217"/>
                  </a:lnTo>
                  <a:lnTo>
                    <a:pt x="649224" y="97536"/>
                  </a:lnTo>
                  <a:lnTo>
                    <a:pt x="649986" y="78486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38339" y="5899403"/>
              <a:ext cx="109727" cy="2171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98565" y="5803404"/>
              <a:ext cx="109855" cy="502284"/>
            </a:xfrm>
            <a:custGeom>
              <a:avLst/>
              <a:gdLst/>
              <a:ahLst/>
              <a:cxnLst/>
              <a:rect l="l" t="t" r="r" b="b"/>
              <a:pathLst>
                <a:path w="109854" h="502285">
                  <a:moveTo>
                    <a:pt x="109728" y="402336"/>
                  </a:moveTo>
                  <a:lnTo>
                    <a:pt x="107442" y="396240"/>
                  </a:lnTo>
                  <a:lnTo>
                    <a:pt x="102870" y="394716"/>
                  </a:lnTo>
                  <a:lnTo>
                    <a:pt x="98298" y="392430"/>
                  </a:lnTo>
                  <a:lnTo>
                    <a:pt x="92202" y="394716"/>
                  </a:lnTo>
                  <a:lnTo>
                    <a:pt x="89916" y="399288"/>
                  </a:lnTo>
                  <a:lnTo>
                    <a:pt x="72390" y="438442"/>
                  </a:lnTo>
                  <a:lnTo>
                    <a:pt x="72390" y="482346"/>
                  </a:lnTo>
                  <a:lnTo>
                    <a:pt x="53340" y="484632"/>
                  </a:lnTo>
                  <a:lnTo>
                    <a:pt x="54102" y="484530"/>
                  </a:lnTo>
                  <a:lnTo>
                    <a:pt x="70104" y="482612"/>
                  </a:lnTo>
                  <a:lnTo>
                    <a:pt x="72390" y="482346"/>
                  </a:lnTo>
                  <a:lnTo>
                    <a:pt x="72390" y="438442"/>
                  </a:lnTo>
                  <a:lnTo>
                    <a:pt x="68630" y="446836"/>
                  </a:lnTo>
                  <a:lnTo>
                    <a:pt x="21336" y="0"/>
                  </a:lnTo>
                  <a:lnTo>
                    <a:pt x="3048" y="1524"/>
                  </a:lnTo>
                  <a:lnTo>
                    <a:pt x="49720" y="449897"/>
                  </a:lnTo>
                  <a:lnTo>
                    <a:pt x="18288" y="406908"/>
                  </a:lnTo>
                  <a:lnTo>
                    <a:pt x="15240" y="402336"/>
                  </a:lnTo>
                  <a:lnTo>
                    <a:pt x="9144" y="401574"/>
                  </a:lnTo>
                  <a:lnTo>
                    <a:pt x="4572" y="404622"/>
                  </a:lnTo>
                  <a:lnTo>
                    <a:pt x="762" y="407670"/>
                  </a:lnTo>
                  <a:lnTo>
                    <a:pt x="0" y="413766"/>
                  </a:lnTo>
                  <a:lnTo>
                    <a:pt x="3048" y="418338"/>
                  </a:lnTo>
                  <a:lnTo>
                    <a:pt x="64770" y="502158"/>
                  </a:lnTo>
                  <a:lnTo>
                    <a:pt x="72390" y="485140"/>
                  </a:lnTo>
                  <a:lnTo>
                    <a:pt x="107442" y="406908"/>
                  </a:lnTo>
                  <a:lnTo>
                    <a:pt x="109728" y="402336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29" y="375158"/>
            <a:ext cx="10795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 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579" y="375158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429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30" dirty="0"/>
              <a:t>Lecture</a:t>
            </a:r>
            <a:r>
              <a:rPr sz="3200" spc="210" dirty="0"/>
              <a:t> </a:t>
            </a:r>
            <a:r>
              <a:rPr sz="3200" spc="95" dirty="0"/>
              <a:t>Overview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89024"/>
            <a:ext cx="7433309" cy="382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717BA3"/>
              </a:buClr>
              <a:buSzPct val="75000"/>
              <a:buFont typeface="Arial"/>
              <a:buChar char=""/>
              <a:tabLst>
                <a:tab pos="285115" algn="l"/>
                <a:tab pos="285750" algn="l"/>
              </a:tabLst>
            </a:pPr>
            <a:r>
              <a:rPr sz="2600" spc="-15" dirty="0">
                <a:latin typeface="Trebuchet MS"/>
                <a:cs typeface="Trebuchet MS"/>
              </a:rPr>
              <a:t>Common </a:t>
            </a:r>
            <a:r>
              <a:rPr sz="2600" spc="-160" dirty="0">
                <a:latin typeface="Trebuchet MS"/>
                <a:cs typeface="Trebuchet MS"/>
              </a:rPr>
              <a:t>Sequential </a:t>
            </a:r>
            <a:r>
              <a:rPr sz="2600" spc="-100" dirty="0">
                <a:latin typeface="Trebuchet MS"/>
                <a:cs typeface="Trebuchet MS"/>
              </a:rPr>
              <a:t>blocks </a:t>
            </a:r>
            <a:r>
              <a:rPr sz="2600" spc="-170" dirty="0">
                <a:latin typeface="Trebuchet MS"/>
                <a:cs typeface="Trebuchet MS"/>
              </a:rPr>
              <a:t>and </a:t>
            </a:r>
            <a:r>
              <a:rPr sz="2600" spc="-125" dirty="0">
                <a:latin typeface="Trebuchet MS"/>
                <a:cs typeface="Trebuchet MS"/>
              </a:rPr>
              <a:t>their</a:t>
            </a:r>
            <a:r>
              <a:rPr sz="2600" spc="16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implementation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17BA3"/>
              </a:buClr>
              <a:buFont typeface="Arial"/>
              <a:buChar char=""/>
            </a:pPr>
            <a:endParaRPr sz="37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Clr>
                <a:srgbClr val="717BA3"/>
              </a:buClr>
              <a:buSzPct val="75000"/>
              <a:buFont typeface="Arial"/>
              <a:buChar char=""/>
              <a:tabLst>
                <a:tab pos="285115" algn="l"/>
                <a:tab pos="285750" algn="l"/>
              </a:tabLst>
            </a:pPr>
            <a:r>
              <a:rPr sz="2600" spc="-40" dirty="0">
                <a:latin typeface="Trebuchet MS"/>
                <a:cs typeface="Trebuchet MS"/>
              </a:rPr>
              <a:t>Counters</a:t>
            </a:r>
            <a:endParaRPr sz="2600">
              <a:latin typeface="Trebuchet MS"/>
              <a:cs typeface="Trebuchet MS"/>
            </a:endParaRPr>
          </a:p>
          <a:p>
            <a:pPr marL="560070" lvl="1" indent="-273050">
              <a:lnSpc>
                <a:spcPct val="100000"/>
              </a:lnSpc>
              <a:spcBef>
                <a:spcPts val="509"/>
              </a:spcBef>
              <a:buClr>
                <a:srgbClr val="9FB8CD"/>
              </a:buClr>
              <a:buSzPct val="76086"/>
              <a:buFont typeface="Arial"/>
              <a:buChar char=""/>
              <a:tabLst>
                <a:tab pos="560070" algn="l"/>
                <a:tab pos="560705" algn="l"/>
              </a:tabLst>
            </a:pPr>
            <a:r>
              <a:rPr sz="2300" spc="-120" dirty="0">
                <a:solidFill>
                  <a:srgbClr val="454552"/>
                </a:solidFill>
                <a:latin typeface="Trebuchet MS"/>
                <a:cs typeface="Trebuchet MS"/>
              </a:rPr>
              <a:t>Ripple</a:t>
            </a: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454552"/>
                </a:solidFill>
                <a:latin typeface="Trebuchet MS"/>
                <a:cs typeface="Trebuchet MS"/>
              </a:rPr>
              <a:t>counters</a:t>
            </a:r>
            <a:endParaRPr sz="2300">
              <a:latin typeface="Trebuchet MS"/>
              <a:cs typeface="Trebuchet MS"/>
            </a:endParaRPr>
          </a:p>
          <a:p>
            <a:pPr marL="560070" lvl="1" indent="-27305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086"/>
              <a:buFont typeface="Arial"/>
              <a:buChar char=""/>
              <a:tabLst>
                <a:tab pos="560070" algn="l"/>
                <a:tab pos="560705" algn="l"/>
              </a:tabLst>
            </a:pPr>
            <a:r>
              <a:rPr sz="2300" spc="-70" dirty="0">
                <a:solidFill>
                  <a:srgbClr val="454552"/>
                </a:solidFill>
                <a:latin typeface="Trebuchet MS"/>
                <a:cs typeface="Trebuchet MS"/>
              </a:rPr>
              <a:t>Synchronous </a:t>
            </a:r>
            <a:r>
              <a:rPr sz="2300" spc="-114" dirty="0">
                <a:solidFill>
                  <a:srgbClr val="454552"/>
                </a:solidFill>
                <a:latin typeface="Trebuchet MS"/>
                <a:cs typeface="Trebuchet MS"/>
              </a:rPr>
              <a:t>binary</a:t>
            </a:r>
            <a:r>
              <a:rPr sz="2300" spc="-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85" dirty="0">
                <a:solidFill>
                  <a:srgbClr val="454552"/>
                </a:solidFill>
                <a:latin typeface="Trebuchet MS"/>
                <a:cs typeface="Trebuchet MS"/>
              </a:rPr>
              <a:t>counters</a:t>
            </a:r>
            <a:endParaRPr sz="2300">
              <a:latin typeface="Trebuchet MS"/>
              <a:cs typeface="Trebuchet MS"/>
            </a:endParaRPr>
          </a:p>
          <a:p>
            <a:pPr marL="560070" lvl="1" indent="-27305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086"/>
              <a:buFont typeface="Arial"/>
              <a:buChar char=""/>
              <a:tabLst>
                <a:tab pos="560070" algn="l"/>
                <a:tab pos="560705" algn="l"/>
              </a:tabLst>
            </a:pPr>
            <a:r>
              <a:rPr sz="2300" spc="-15" dirty="0">
                <a:solidFill>
                  <a:srgbClr val="454552"/>
                </a:solidFill>
                <a:latin typeface="Trebuchet MS"/>
                <a:cs typeface="Trebuchet MS"/>
              </a:rPr>
              <a:t>Other </a:t>
            </a:r>
            <a:r>
              <a:rPr sz="2300" spc="-110" dirty="0">
                <a:solidFill>
                  <a:srgbClr val="454552"/>
                </a:solidFill>
                <a:latin typeface="Trebuchet MS"/>
                <a:cs typeface="Trebuchet MS"/>
              </a:rPr>
              <a:t>counters: </a:t>
            </a:r>
            <a:r>
              <a:rPr sz="2300" spc="-100" dirty="0">
                <a:solidFill>
                  <a:srgbClr val="454552"/>
                </a:solidFill>
                <a:latin typeface="Trebuchet MS"/>
                <a:cs typeface="Trebuchet MS"/>
              </a:rPr>
              <a:t>Ring </a:t>
            </a:r>
            <a:r>
              <a:rPr sz="2300" spc="-150" dirty="0">
                <a:solidFill>
                  <a:srgbClr val="454552"/>
                </a:solidFill>
                <a:latin typeface="Trebuchet MS"/>
                <a:cs typeface="Trebuchet MS"/>
              </a:rPr>
              <a:t>counter, </a:t>
            </a:r>
            <a:r>
              <a:rPr sz="2300" spc="-130" dirty="0">
                <a:solidFill>
                  <a:srgbClr val="454552"/>
                </a:solidFill>
                <a:latin typeface="Trebuchet MS"/>
                <a:cs typeface="Trebuchet MS"/>
              </a:rPr>
              <a:t>Johnson</a:t>
            </a:r>
            <a:r>
              <a:rPr sz="2300" spc="-3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54552"/>
                </a:solidFill>
                <a:latin typeface="Trebuchet MS"/>
                <a:cs typeface="Trebuchet MS"/>
              </a:rPr>
              <a:t>counter</a:t>
            </a:r>
            <a:endParaRPr sz="23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"/>
            </a:pPr>
            <a:endParaRPr sz="3000">
              <a:latin typeface="Trebuchet MS"/>
              <a:cs typeface="Trebuchet MS"/>
            </a:endParaRPr>
          </a:p>
          <a:p>
            <a:pPr marL="285115" indent="-273050">
              <a:lnSpc>
                <a:spcPct val="100000"/>
              </a:lnSpc>
              <a:buClr>
                <a:srgbClr val="717BA3"/>
              </a:buClr>
              <a:buSzPct val="75000"/>
              <a:buFont typeface="Arial"/>
              <a:buChar char=""/>
              <a:tabLst>
                <a:tab pos="285115" algn="l"/>
                <a:tab pos="285750" algn="l"/>
              </a:tabLst>
            </a:pPr>
            <a:r>
              <a:rPr sz="2600" spc="-145" dirty="0">
                <a:latin typeface="Trebuchet MS"/>
                <a:cs typeface="Trebuchet MS"/>
              </a:rPr>
              <a:t>Reading</a:t>
            </a:r>
            <a:r>
              <a:rPr sz="2600" spc="-31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Assignments:</a:t>
            </a:r>
            <a:endParaRPr sz="2600">
              <a:latin typeface="Trebuchet MS"/>
              <a:cs typeface="Trebuchet MS"/>
            </a:endParaRPr>
          </a:p>
          <a:p>
            <a:pPr marL="560070" lvl="1" indent="-27305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5000"/>
              <a:buFont typeface="Arial"/>
              <a:buChar char=""/>
              <a:tabLst>
                <a:tab pos="560070" algn="l"/>
                <a:tab pos="560705" algn="l"/>
              </a:tabLst>
            </a:pPr>
            <a:r>
              <a:rPr sz="2000" spc="-70" dirty="0">
                <a:solidFill>
                  <a:srgbClr val="454552"/>
                </a:solidFill>
                <a:latin typeface="Trebuchet MS"/>
                <a:cs typeface="Trebuchet MS"/>
              </a:rPr>
              <a:t>Chapter </a:t>
            </a:r>
            <a:r>
              <a:rPr sz="2000" spc="-5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2000" spc="-110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000" spc="-3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54552"/>
                </a:solidFill>
                <a:latin typeface="Trebuchet MS"/>
                <a:cs typeface="Trebuchet MS"/>
              </a:rPr>
              <a:t>Textbook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158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3397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95" dirty="0"/>
              <a:t>Johnson</a:t>
            </a:r>
            <a:r>
              <a:rPr sz="3200" spc="180" dirty="0"/>
              <a:t> </a:t>
            </a:r>
            <a:r>
              <a:rPr sz="3200" spc="160" dirty="0"/>
              <a:t>counter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0779" y="1589785"/>
            <a:ext cx="800227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717BA3"/>
              </a:buClr>
              <a:buSzPct val="75000"/>
              <a:buFont typeface="Arial"/>
              <a:buChar char=""/>
              <a:tabLst>
                <a:tab pos="285115" algn="l"/>
                <a:tab pos="285750" algn="l"/>
              </a:tabLst>
            </a:pPr>
            <a:r>
              <a:rPr sz="2400" spc="-135" dirty="0">
                <a:latin typeface="Trebuchet MS"/>
                <a:cs typeface="Trebuchet MS"/>
              </a:rPr>
              <a:t>Similar </a:t>
            </a:r>
            <a:r>
              <a:rPr sz="2400" spc="-65" dirty="0">
                <a:latin typeface="Trebuchet MS"/>
                <a:cs typeface="Trebuchet MS"/>
              </a:rPr>
              <a:t>to </a:t>
            </a:r>
            <a:r>
              <a:rPr sz="2400" spc="-114" dirty="0">
                <a:latin typeface="Trebuchet MS"/>
                <a:cs typeface="Trebuchet MS"/>
              </a:rPr>
              <a:t>ring </a:t>
            </a:r>
            <a:r>
              <a:rPr sz="2400" spc="-160" dirty="0">
                <a:latin typeface="Trebuchet MS"/>
                <a:cs typeface="Trebuchet MS"/>
              </a:rPr>
              <a:t>counter, </a:t>
            </a:r>
            <a:r>
              <a:rPr sz="2400" spc="-135" dirty="0">
                <a:latin typeface="Trebuchet MS"/>
                <a:cs typeface="Trebuchet MS"/>
              </a:rPr>
              <a:t>Johnson </a:t>
            </a:r>
            <a:r>
              <a:rPr sz="2400" spc="-95" dirty="0">
                <a:latin typeface="Trebuchet MS"/>
                <a:cs typeface="Trebuchet MS"/>
              </a:rPr>
              <a:t>counter </a:t>
            </a:r>
            <a:r>
              <a:rPr sz="2400" spc="-110" dirty="0">
                <a:latin typeface="Trebuchet MS"/>
                <a:cs typeface="Trebuchet MS"/>
              </a:rPr>
              <a:t>is </a:t>
            </a:r>
            <a:r>
              <a:rPr sz="2400" spc="-24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synchronous </a:t>
            </a:r>
            <a:r>
              <a:rPr sz="2400" spc="-140" dirty="0">
                <a:latin typeface="Trebuchet MS"/>
                <a:cs typeface="Trebuchet MS"/>
              </a:rPr>
              <a:t>n-bit  </a:t>
            </a:r>
            <a:r>
              <a:rPr sz="2400" spc="-145" dirty="0">
                <a:latin typeface="Trebuchet MS"/>
                <a:cs typeface="Trebuchet MS"/>
              </a:rPr>
              <a:t>switch-tail </a:t>
            </a:r>
            <a:r>
              <a:rPr sz="2400" spc="-114" dirty="0">
                <a:latin typeface="Trebuchet MS"/>
                <a:cs typeface="Trebuchet MS"/>
              </a:rPr>
              <a:t>ring </a:t>
            </a:r>
            <a:r>
              <a:rPr sz="2400" spc="-160" dirty="0">
                <a:latin typeface="Trebuchet MS"/>
                <a:cs typeface="Trebuchet MS"/>
              </a:rPr>
              <a:t>counter. </a:t>
            </a:r>
            <a:r>
              <a:rPr sz="2400" spc="-114" dirty="0">
                <a:latin typeface="Trebuchet MS"/>
                <a:cs typeface="Trebuchet MS"/>
              </a:rPr>
              <a:t>It </a:t>
            </a:r>
            <a:r>
              <a:rPr sz="2400" spc="-140" dirty="0">
                <a:latin typeface="Trebuchet MS"/>
                <a:cs typeface="Trebuchet MS"/>
              </a:rPr>
              <a:t>has </a:t>
            </a:r>
            <a:r>
              <a:rPr sz="2400" spc="-80" dirty="0">
                <a:latin typeface="Trebuchet MS"/>
                <a:cs typeface="Trebuchet MS"/>
              </a:rPr>
              <a:t>more </a:t>
            </a:r>
            <a:r>
              <a:rPr sz="2400" spc="-135" dirty="0">
                <a:latin typeface="Trebuchet MS"/>
                <a:cs typeface="Trebuchet MS"/>
              </a:rPr>
              <a:t>states </a:t>
            </a:r>
            <a:r>
              <a:rPr sz="2400" spc="-160" dirty="0">
                <a:latin typeface="Trebuchet MS"/>
                <a:cs typeface="Trebuchet MS"/>
              </a:rPr>
              <a:t>than </a:t>
            </a:r>
            <a:r>
              <a:rPr sz="2400" spc="-114" dirty="0">
                <a:latin typeface="Trebuchet MS"/>
                <a:cs typeface="Trebuchet MS"/>
              </a:rPr>
              <a:t>ring</a:t>
            </a:r>
            <a:r>
              <a:rPr sz="2400" spc="2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counter</a:t>
            </a:r>
            <a:endParaRPr sz="2400">
              <a:latin typeface="Trebuchet MS"/>
              <a:cs typeface="Trebuchet MS"/>
            </a:endParaRPr>
          </a:p>
          <a:p>
            <a:pPr marL="285115" marR="549275" indent="-273050">
              <a:lnSpc>
                <a:spcPct val="100000"/>
              </a:lnSpc>
              <a:spcBef>
                <a:spcPts val="600"/>
              </a:spcBef>
              <a:buClr>
                <a:srgbClr val="717BA3"/>
              </a:buClr>
              <a:buSzPct val="75000"/>
              <a:buFont typeface="Arial"/>
              <a:buChar char=""/>
              <a:tabLst>
                <a:tab pos="285115" algn="l"/>
                <a:tab pos="285750" algn="l"/>
              </a:tabLst>
            </a:pPr>
            <a:r>
              <a:rPr sz="2400" spc="-114" dirty="0">
                <a:latin typeface="Trebuchet MS"/>
                <a:cs typeface="Trebuchet MS"/>
              </a:rPr>
              <a:t>It </a:t>
            </a:r>
            <a:r>
              <a:rPr sz="2400" spc="-95" dirty="0">
                <a:latin typeface="Trebuchet MS"/>
                <a:cs typeface="Trebuchet MS"/>
              </a:rPr>
              <a:t>uses </a:t>
            </a:r>
            <a:r>
              <a:rPr sz="2400" spc="-85" dirty="0">
                <a:latin typeface="Trebuchet MS"/>
                <a:cs typeface="Trebuchet MS"/>
              </a:rPr>
              <a:t>2n </a:t>
            </a:r>
            <a:r>
              <a:rPr sz="2400" spc="-120" dirty="0">
                <a:latin typeface="Trebuchet MS"/>
                <a:cs typeface="Trebuchet MS"/>
              </a:rPr>
              <a:t>decoding </a:t>
            </a:r>
            <a:r>
              <a:rPr sz="2400" spc="-160" dirty="0">
                <a:latin typeface="Trebuchet MS"/>
                <a:cs typeface="Trebuchet MS"/>
              </a:rPr>
              <a:t>gates </a:t>
            </a:r>
            <a:r>
              <a:rPr sz="2400" spc="-60" dirty="0">
                <a:latin typeface="Trebuchet MS"/>
                <a:cs typeface="Trebuchet MS"/>
              </a:rPr>
              <a:t>to </a:t>
            </a:r>
            <a:r>
              <a:rPr sz="2400" spc="-110" dirty="0">
                <a:latin typeface="Trebuchet MS"/>
                <a:cs typeface="Trebuchet MS"/>
              </a:rPr>
              <a:t>provide </a:t>
            </a:r>
            <a:r>
              <a:rPr sz="2400" spc="-100" dirty="0">
                <a:latin typeface="Trebuchet MS"/>
                <a:cs typeface="Trebuchet MS"/>
              </a:rPr>
              <a:t>outputs </a:t>
            </a:r>
            <a:r>
              <a:rPr sz="2400" spc="-90" dirty="0">
                <a:latin typeface="Trebuchet MS"/>
                <a:cs typeface="Trebuchet MS"/>
              </a:rPr>
              <a:t>for </a:t>
            </a:r>
            <a:r>
              <a:rPr sz="2400" spc="-85" dirty="0">
                <a:latin typeface="Trebuchet MS"/>
                <a:cs typeface="Trebuchet MS"/>
              </a:rPr>
              <a:t>2n </a:t>
            </a:r>
            <a:r>
              <a:rPr sz="2400" spc="-155" dirty="0">
                <a:latin typeface="Trebuchet MS"/>
                <a:cs typeface="Trebuchet MS"/>
              </a:rPr>
              <a:t>timing  </a:t>
            </a:r>
            <a:r>
              <a:rPr sz="2400" spc="-140" dirty="0"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1747" y="2836925"/>
            <a:ext cx="5793246" cy="1907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98739" y="4821149"/>
            <a:ext cx="3442335" cy="2363470"/>
            <a:chOff x="1498739" y="4821149"/>
            <a:chExt cx="3442335" cy="2363470"/>
          </a:xfrm>
        </p:grpSpPr>
        <p:sp>
          <p:nvSpPr>
            <p:cNvPr id="8" name="object 8"/>
            <p:cNvSpPr/>
            <p:nvPr/>
          </p:nvSpPr>
          <p:spPr>
            <a:xfrm>
              <a:off x="1802015" y="4821149"/>
              <a:ext cx="3138677" cy="23629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8739" y="5934468"/>
              <a:ext cx="648970" cy="110489"/>
            </a:xfrm>
            <a:custGeom>
              <a:avLst/>
              <a:gdLst/>
              <a:ahLst/>
              <a:cxnLst/>
              <a:rect l="l" t="t" r="r" b="b"/>
              <a:pathLst>
                <a:path w="648969" h="110489">
                  <a:moveTo>
                    <a:pt x="648462" y="55626"/>
                  </a:moveTo>
                  <a:lnTo>
                    <a:pt x="557784" y="2286"/>
                  </a:lnTo>
                  <a:lnTo>
                    <a:pt x="553212" y="0"/>
                  </a:lnTo>
                  <a:lnTo>
                    <a:pt x="547878" y="1524"/>
                  </a:lnTo>
                  <a:lnTo>
                    <a:pt x="544830" y="6096"/>
                  </a:lnTo>
                  <a:lnTo>
                    <a:pt x="542544" y="10668"/>
                  </a:lnTo>
                  <a:lnTo>
                    <a:pt x="544068" y="16002"/>
                  </a:lnTo>
                  <a:lnTo>
                    <a:pt x="548640" y="19050"/>
                  </a:lnTo>
                  <a:lnTo>
                    <a:pt x="594004" y="45618"/>
                  </a:lnTo>
                  <a:lnTo>
                    <a:pt x="0" y="44196"/>
                  </a:lnTo>
                  <a:lnTo>
                    <a:pt x="0" y="63246"/>
                  </a:lnTo>
                  <a:lnTo>
                    <a:pt x="594004" y="64668"/>
                  </a:lnTo>
                  <a:lnTo>
                    <a:pt x="610349" y="55194"/>
                  </a:lnTo>
                  <a:lnTo>
                    <a:pt x="594004" y="64681"/>
                  </a:lnTo>
                  <a:lnTo>
                    <a:pt x="547878" y="91440"/>
                  </a:lnTo>
                  <a:lnTo>
                    <a:pt x="543306" y="93726"/>
                  </a:lnTo>
                  <a:lnTo>
                    <a:pt x="541782" y="99822"/>
                  </a:lnTo>
                  <a:lnTo>
                    <a:pt x="544830" y="104394"/>
                  </a:lnTo>
                  <a:lnTo>
                    <a:pt x="547116" y="108966"/>
                  </a:lnTo>
                  <a:lnTo>
                    <a:pt x="553212" y="110490"/>
                  </a:lnTo>
                  <a:lnTo>
                    <a:pt x="557784" y="107442"/>
                  </a:lnTo>
                  <a:lnTo>
                    <a:pt x="629412" y="66509"/>
                  </a:lnTo>
                  <a:lnTo>
                    <a:pt x="648462" y="55626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95621" y="4729988"/>
            <a:ext cx="1626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185" dirty="0">
                <a:latin typeface="Trebuchet MS"/>
                <a:cs typeface="Trebuchet MS"/>
              </a:rPr>
              <a:t>AND </a:t>
            </a:r>
            <a:r>
              <a:rPr sz="1600" spc="-125" dirty="0">
                <a:latin typeface="Trebuchet MS"/>
                <a:cs typeface="Trebuchet MS"/>
              </a:rPr>
              <a:t>gate</a:t>
            </a:r>
            <a:r>
              <a:rPr sz="1600" spc="-32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required  </a:t>
            </a:r>
            <a:r>
              <a:rPr sz="1600" spc="-60" dirty="0">
                <a:latin typeface="Trebuchet MS"/>
                <a:cs typeface="Trebuchet MS"/>
              </a:rPr>
              <a:t>for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output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16893" y="5407164"/>
            <a:ext cx="1931035" cy="32384"/>
          </a:xfrm>
          <a:custGeom>
            <a:avLst/>
            <a:gdLst/>
            <a:ahLst/>
            <a:cxnLst/>
            <a:rect l="l" t="t" r="r" b="b"/>
            <a:pathLst>
              <a:path w="1931034" h="32385">
                <a:moveTo>
                  <a:pt x="1930908" y="19050"/>
                </a:moveTo>
                <a:lnTo>
                  <a:pt x="1930146" y="0"/>
                </a:lnTo>
                <a:lnTo>
                  <a:pt x="0" y="12954"/>
                </a:lnTo>
                <a:lnTo>
                  <a:pt x="0" y="32004"/>
                </a:lnTo>
                <a:lnTo>
                  <a:pt x="1930908" y="1905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49331" y="5419597"/>
            <a:ext cx="697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</a:tabLst>
            </a:pPr>
            <a:r>
              <a:rPr sz="1400" spc="100" dirty="0">
                <a:latin typeface="Trebuchet MS"/>
                <a:cs typeface="Trebuchet MS"/>
              </a:rPr>
              <a:t>A</a:t>
            </a:r>
            <a:r>
              <a:rPr sz="1400" spc="385" dirty="0">
                <a:latin typeface="Arial"/>
                <a:cs typeface="Arial"/>
              </a:rPr>
              <a:t>’</a:t>
            </a:r>
            <a:r>
              <a:rPr sz="1400" spc="-55" dirty="0">
                <a:latin typeface="Trebuchet MS"/>
                <a:cs typeface="Trebuchet MS"/>
              </a:rPr>
              <a:t>E</a:t>
            </a:r>
            <a:r>
              <a:rPr sz="1400" spc="38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4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17525" algn="l"/>
              </a:tabLst>
            </a:pPr>
            <a:r>
              <a:rPr sz="1400" spc="155" dirty="0">
                <a:latin typeface="Trebuchet MS"/>
                <a:cs typeface="Trebuchet MS"/>
              </a:rPr>
              <a:t>AB</a:t>
            </a:r>
            <a:r>
              <a:rPr sz="1400" spc="155" dirty="0">
                <a:latin typeface="Arial"/>
                <a:cs typeface="Arial"/>
              </a:rPr>
              <a:t>’	</a:t>
            </a:r>
            <a:r>
              <a:rPr sz="1400" spc="-40" dirty="0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330263" y="5871582"/>
          <a:ext cx="662940" cy="1272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625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175" dirty="0">
                          <a:latin typeface="Trebuchet MS"/>
                          <a:cs typeface="Trebuchet MS"/>
                        </a:rPr>
                        <a:t>BC</a:t>
                      </a:r>
                      <a:r>
                        <a:rPr sz="1400" spc="175" dirty="0">
                          <a:latin typeface="Arial"/>
                          <a:cs typeface="Arial"/>
                        </a:rPr>
                        <a:t>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11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400" spc="160" dirty="0"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7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7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spc="20" dirty="0">
                          <a:latin typeface="Trebuchet MS"/>
                          <a:cs typeface="Trebuchet MS"/>
                        </a:rPr>
                        <a:t>AE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502">
                <a:tc>
                  <a:txBody>
                    <a:bodyPr/>
                    <a:lstStyle/>
                    <a:p>
                      <a:pPr marL="31750">
                        <a:lnSpc>
                          <a:spcPts val="1590"/>
                        </a:lnSpc>
                      </a:pPr>
                      <a:r>
                        <a:rPr sz="1400" spc="16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59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57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spc="17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400" spc="175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75" dirty="0"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625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16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400" spc="16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550"/>
                        </a:lnSpc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994527" y="5568708"/>
            <a:ext cx="756920" cy="1473835"/>
          </a:xfrm>
          <a:custGeom>
            <a:avLst/>
            <a:gdLst/>
            <a:ahLst/>
            <a:cxnLst/>
            <a:rect l="l" t="t" r="r" b="b"/>
            <a:pathLst>
              <a:path w="756920" h="1473834">
                <a:moveTo>
                  <a:pt x="717042" y="947928"/>
                </a:moveTo>
                <a:lnTo>
                  <a:pt x="705612" y="932688"/>
                </a:lnTo>
                <a:lnTo>
                  <a:pt x="38074" y="1433512"/>
                </a:lnTo>
                <a:lnTo>
                  <a:pt x="58674" y="1384554"/>
                </a:lnTo>
                <a:lnTo>
                  <a:pt x="60198" y="1379982"/>
                </a:lnTo>
                <a:lnTo>
                  <a:pt x="57912" y="1373886"/>
                </a:lnTo>
                <a:lnTo>
                  <a:pt x="53340" y="1372362"/>
                </a:lnTo>
                <a:lnTo>
                  <a:pt x="48768" y="1370076"/>
                </a:lnTo>
                <a:lnTo>
                  <a:pt x="42672" y="1372362"/>
                </a:lnTo>
                <a:lnTo>
                  <a:pt x="41148" y="1376934"/>
                </a:lnTo>
                <a:lnTo>
                  <a:pt x="0" y="1473708"/>
                </a:lnTo>
                <a:lnTo>
                  <a:pt x="9906" y="1472539"/>
                </a:lnTo>
                <a:lnTo>
                  <a:pt x="104394" y="1461516"/>
                </a:lnTo>
                <a:lnTo>
                  <a:pt x="109728" y="1460754"/>
                </a:lnTo>
                <a:lnTo>
                  <a:pt x="112776" y="1456182"/>
                </a:lnTo>
                <a:lnTo>
                  <a:pt x="112776" y="1450848"/>
                </a:lnTo>
                <a:lnTo>
                  <a:pt x="112014" y="1445514"/>
                </a:lnTo>
                <a:lnTo>
                  <a:pt x="107442" y="1441704"/>
                </a:lnTo>
                <a:lnTo>
                  <a:pt x="102108" y="1442466"/>
                </a:lnTo>
                <a:lnTo>
                  <a:pt x="49326" y="1448879"/>
                </a:lnTo>
                <a:lnTo>
                  <a:pt x="717042" y="947928"/>
                </a:lnTo>
                <a:close/>
              </a:path>
              <a:path w="756920" h="1473834">
                <a:moveTo>
                  <a:pt x="756678" y="883158"/>
                </a:moveTo>
                <a:lnTo>
                  <a:pt x="42799" y="35648"/>
                </a:lnTo>
                <a:lnTo>
                  <a:pt x="92214" y="53340"/>
                </a:lnTo>
                <a:lnTo>
                  <a:pt x="97548" y="54864"/>
                </a:lnTo>
                <a:lnTo>
                  <a:pt x="102882" y="52578"/>
                </a:lnTo>
                <a:lnTo>
                  <a:pt x="104406" y="47244"/>
                </a:lnTo>
                <a:lnTo>
                  <a:pt x="106692" y="42672"/>
                </a:lnTo>
                <a:lnTo>
                  <a:pt x="103644" y="37338"/>
                </a:lnTo>
                <a:lnTo>
                  <a:pt x="99072" y="35052"/>
                </a:lnTo>
                <a:lnTo>
                  <a:pt x="12" y="0"/>
                </a:lnTo>
                <a:lnTo>
                  <a:pt x="5346" y="30226"/>
                </a:lnTo>
                <a:lnTo>
                  <a:pt x="19062" y="108204"/>
                </a:lnTo>
                <a:lnTo>
                  <a:pt x="24396" y="112014"/>
                </a:lnTo>
                <a:lnTo>
                  <a:pt x="28968" y="111252"/>
                </a:lnTo>
                <a:lnTo>
                  <a:pt x="34302" y="110490"/>
                </a:lnTo>
                <a:lnTo>
                  <a:pt x="38112" y="105156"/>
                </a:lnTo>
                <a:lnTo>
                  <a:pt x="37350" y="99822"/>
                </a:lnTo>
                <a:lnTo>
                  <a:pt x="28206" y="47713"/>
                </a:lnTo>
                <a:lnTo>
                  <a:pt x="5346" y="20574"/>
                </a:lnTo>
                <a:lnTo>
                  <a:pt x="9156" y="25095"/>
                </a:lnTo>
                <a:lnTo>
                  <a:pt x="28206" y="47713"/>
                </a:lnTo>
                <a:lnTo>
                  <a:pt x="742200" y="895350"/>
                </a:lnTo>
                <a:lnTo>
                  <a:pt x="756678" y="883158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89025" y="5998717"/>
            <a:ext cx="163766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8 </a:t>
            </a:r>
            <a:r>
              <a:rPr sz="1800" spc="210" dirty="0">
                <a:latin typeface="Trebuchet MS"/>
                <a:cs typeface="Trebuchet MS"/>
              </a:rPr>
              <a:t>AND </a:t>
            </a:r>
            <a:r>
              <a:rPr sz="1800" spc="-120" dirty="0">
                <a:latin typeface="Trebuchet MS"/>
                <a:cs typeface="Trebuchet MS"/>
              </a:rPr>
              <a:t>gates </a:t>
            </a:r>
            <a:r>
              <a:rPr sz="1800" spc="-45" dirty="0">
                <a:latin typeface="Trebuchet MS"/>
                <a:cs typeface="Trebuchet MS"/>
              </a:rPr>
              <a:t>to  </a:t>
            </a:r>
            <a:r>
              <a:rPr sz="1800" spc="-110" dirty="0">
                <a:latin typeface="Trebuchet MS"/>
                <a:cs typeface="Trebuchet MS"/>
              </a:rPr>
              <a:t>generate the  </a:t>
            </a:r>
            <a:r>
              <a:rPr sz="1800" spc="-100" dirty="0">
                <a:latin typeface="Trebuchet MS"/>
                <a:cs typeface="Trebuchet MS"/>
              </a:rPr>
              <a:t>sequence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8bits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573" y="5579617"/>
            <a:ext cx="1173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592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0000"/>
                </a:solidFill>
                <a:latin typeface="Trebuchet MS"/>
                <a:cs typeface="Trebuchet MS"/>
              </a:rPr>
              <a:t>Example  </a:t>
            </a:r>
            <a:r>
              <a:rPr sz="1800" spc="-135" dirty="0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FF0000"/>
                </a:solidFill>
                <a:latin typeface="Trebuchet MS"/>
                <a:cs typeface="Trebuchet MS"/>
              </a:rPr>
              <a:t>ABCE=1100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29" y="375158"/>
            <a:ext cx="10795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 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579" y="375158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7607"/>
            <a:ext cx="6818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45" dirty="0"/>
              <a:t>Other </a:t>
            </a:r>
            <a:r>
              <a:rPr sz="3200" spc="204" dirty="0"/>
              <a:t>Count </a:t>
            </a:r>
            <a:r>
              <a:rPr sz="3200" spc="190" dirty="0"/>
              <a:t>Sequences</a:t>
            </a:r>
            <a:r>
              <a:rPr sz="3200" spc="395" dirty="0"/>
              <a:t> </a:t>
            </a:r>
            <a:r>
              <a:rPr sz="3200" spc="170" dirty="0"/>
              <a:t>Examples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760064" y="1642782"/>
            <a:ext cx="6615204" cy="15413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9011" y="3439514"/>
            <a:ext cx="6948313" cy="1567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4602" y="5266993"/>
            <a:ext cx="6731184" cy="1557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9808" y="1517904"/>
            <a:ext cx="2118805" cy="5657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1" y="375920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746" y="1883155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613" y="1640448"/>
            <a:ext cx="323850" cy="445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5"/>
              </a:lnSpc>
            </a:pP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2385"/>
              </a:lnSpc>
            </a:pPr>
            <a:r>
              <a:rPr sz="2000" b="1" spc="-10" dirty="0">
                <a:latin typeface="Arial"/>
                <a:cs typeface="Arial"/>
              </a:rPr>
              <a:t>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613" y="2968614"/>
            <a:ext cx="32385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r>
              <a:rPr sz="2000" b="1" spc="-10" dirty="0"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1613" y="4307448"/>
            <a:ext cx="323850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1613" y="5635614"/>
            <a:ext cx="323850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105"/>
              </a:lnSpc>
            </a:pP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000" b="1" spc="-10" dirty="0"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23139" y="1585722"/>
            <a:ext cx="262255" cy="246379"/>
          </a:xfrm>
          <a:custGeom>
            <a:avLst/>
            <a:gdLst/>
            <a:ahLst/>
            <a:cxnLst/>
            <a:rect l="l" t="t" r="r" b="b"/>
            <a:pathLst>
              <a:path w="262254" h="246380">
                <a:moveTo>
                  <a:pt x="262127" y="246126"/>
                </a:moveTo>
                <a:lnTo>
                  <a:pt x="262127" y="0"/>
                </a:lnTo>
                <a:lnTo>
                  <a:pt x="0" y="0"/>
                </a:lnTo>
                <a:lnTo>
                  <a:pt x="0" y="246126"/>
                </a:lnTo>
                <a:lnTo>
                  <a:pt x="262127" y="246126"/>
                </a:lnTo>
                <a:close/>
              </a:path>
            </a:pathLst>
          </a:custGeom>
          <a:solidFill>
            <a:srgbClr val="93B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3139" y="2914650"/>
            <a:ext cx="262255" cy="246379"/>
          </a:xfrm>
          <a:custGeom>
            <a:avLst/>
            <a:gdLst/>
            <a:ahLst/>
            <a:cxnLst/>
            <a:rect l="l" t="t" r="r" b="b"/>
            <a:pathLst>
              <a:path w="262254" h="246380">
                <a:moveTo>
                  <a:pt x="262127" y="246125"/>
                </a:moveTo>
                <a:lnTo>
                  <a:pt x="262127" y="0"/>
                </a:lnTo>
                <a:lnTo>
                  <a:pt x="0" y="0"/>
                </a:lnTo>
                <a:lnTo>
                  <a:pt x="0" y="246125"/>
                </a:lnTo>
                <a:lnTo>
                  <a:pt x="262127" y="246125"/>
                </a:lnTo>
                <a:close/>
              </a:path>
            </a:pathLst>
          </a:custGeom>
          <a:solidFill>
            <a:srgbClr val="93B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8473" y="4252721"/>
            <a:ext cx="260350" cy="246379"/>
          </a:xfrm>
          <a:custGeom>
            <a:avLst/>
            <a:gdLst/>
            <a:ahLst/>
            <a:cxnLst/>
            <a:rect l="l" t="t" r="r" b="b"/>
            <a:pathLst>
              <a:path w="260350" h="246379">
                <a:moveTo>
                  <a:pt x="259841" y="246125"/>
                </a:moveTo>
                <a:lnTo>
                  <a:pt x="259841" y="0"/>
                </a:lnTo>
                <a:lnTo>
                  <a:pt x="0" y="0"/>
                </a:lnTo>
                <a:lnTo>
                  <a:pt x="0" y="246125"/>
                </a:lnTo>
                <a:lnTo>
                  <a:pt x="259841" y="246125"/>
                </a:lnTo>
                <a:close/>
              </a:path>
            </a:pathLst>
          </a:custGeom>
          <a:solidFill>
            <a:srgbClr val="93B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8473" y="5581650"/>
            <a:ext cx="260350" cy="246379"/>
          </a:xfrm>
          <a:custGeom>
            <a:avLst/>
            <a:gdLst/>
            <a:ahLst/>
            <a:cxnLst/>
            <a:rect l="l" t="t" r="r" b="b"/>
            <a:pathLst>
              <a:path w="260350" h="246379">
                <a:moveTo>
                  <a:pt x="259841" y="246125"/>
                </a:moveTo>
                <a:lnTo>
                  <a:pt x="259841" y="0"/>
                </a:lnTo>
                <a:lnTo>
                  <a:pt x="0" y="0"/>
                </a:lnTo>
                <a:lnTo>
                  <a:pt x="0" y="246125"/>
                </a:lnTo>
                <a:lnTo>
                  <a:pt x="259841" y="246125"/>
                </a:lnTo>
                <a:close/>
              </a:path>
            </a:pathLst>
          </a:custGeom>
          <a:solidFill>
            <a:srgbClr val="93B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61189" y="1466850"/>
            <a:ext cx="313690" cy="370840"/>
          </a:xfrm>
          <a:custGeom>
            <a:avLst/>
            <a:gdLst/>
            <a:ahLst/>
            <a:cxnLst/>
            <a:rect l="l" t="t" r="r" b="b"/>
            <a:pathLst>
              <a:path w="313689" h="370839">
                <a:moveTo>
                  <a:pt x="313182" y="370331"/>
                </a:moveTo>
                <a:lnTo>
                  <a:pt x="313182" y="0"/>
                </a:lnTo>
                <a:lnTo>
                  <a:pt x="0" y="0"/>
                </a:lnTo>
                <a:lnTo>
                  <a:pt x="0" y="370331"/>
                </a:lnTo>
                <a:lnTo>
                  <a:pt x="313182" y="370331"/>
                </a:lnTo>
                <a:close/>
              </a:path>
            </a:pathLst>
          </a:custGeom>
          <a:solidFill>
            <a:srgbClr val="F9D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1189" y="149377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839" y="1453895"/>
            <a:ext cx="6337935" cy="5753100"/>
            <a:chOff x="774839" y="1453895"/>
            <a:chExt cx="6337935" cy="5753100"/>
          </a:xfrm>
        </p:grpSpPr>
        <p:sp>
          <p:nvSpPr>
            <p:cNvPr id="17" name="object 17"/>
            <p:cNvSpPr/>
            <p:nvPr/>
          </p:nvSpPr>
          <p:spPr>
            <a:xfrm>
              <a:off x="5861190" y="2779788"/>
              <a:ext cx="313690" cy="3027680"/>
            </a:xfrm>
            <a:custGeom>
              <a:avLst/>
              <a:gdLst/>
              <a:ahLst/>
              <a:cxnLst/>
              <a:rect l="l" t="t" r="r" b="b"/>
              <a:pathLst>
                <a:path w="313689" h="3027679">
                  <a:moveTo>
                    <a:pt x="313182" y="2657856"/>
                  </a:moveTo>
                  <a:lnTo>
                    <a:pt x="0" y="2657856"/>
                  </a:lnTo>
                  <a:lnTo>
                    <a:pt x="0" y="3027426"/>
                  </a:lnTo>
                  <a:lnTo>
                    <a:pt x="313182" y="3027426"/>
                  </a:lnTo>
                  <a:lnTo>
                    <a:pt x="313182" y="2657856"/>
                  </a:lnTo>
                  <a:close/>
                </a:path>
                <a:path w="313689" h="3027679">
                  <a:moveTo>
                    <a:pt x="313182" y="1312926"/>
                  </a:moveTo>
                  <a:lnTo>
                    <a:pt x="0" y="1312926"/>
                  </a:lnTo>
                  <a:lnTo>
                    <a:pt x="0" y="1680972"/>
                  </a:lnTo>
                  <a:lnTo>
                    <a:pt x="313182" y="1680972"/>
                  </a:lnTo>
                  <a:lnTo>
                    <a:pt x="313182" y="1312926"/>
                  </a:lnTo>
                  <a:close/>
                </a:path>
                <a:path w="313689" h="3027679">
                  <a:moveTo>
                    <a:pt x="313182" y="0"/>
                  </a:moveTo>
                  <a:lnTo>
                    <a:pt x="0" y="0"/>
                  </a:lnTo>
                  <a:lnTo>
                    <a:pt x="0" y="369570"/>
                  </a:lnTo>
                  <a:lnTo>
                    <a:pt x="313182" y="369570"/>
                  </a:lnTo>
                  <a:lnTo>
                    <a:pt x="313182" y="0"/>
                  </a:lnTo>
                  <a:close/>
                </a:path>
              </a:pathLst>
            </a:custGeom>
            <a:solidFill>
              <a:srgbClr val="F9D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5227" y="4110227"/>
              <a:ext cx="744473" cy="9563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35965" y="4381500"/>
              <a:ext cx="368935" cy="14604"/>
            </a:xfrm>
            <a:custGeom>
              <a:avLst/>
              <a:gdLst/>
              <a:ahLst/>
              <a:cxnLst/>
              <a:rect l="l" t="t" r="r" b="b"/>
              <a:pathLst>
                <a:path w="368934" h="14604">
                  <a:moveTo>
                    <a:pt x="368808" y="14477"/>
                  </a:moveTo>
                  <a:lnTo>
                    <a:pt x="368808" y="1523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368808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3609" y="2779775"/>
              <a:ext cx="744473" cy="957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4335" y="3052571"/>
              <a:ext cx="368300" cy="14604"/>
            </a:xfrm>
            <a:custGeom>
              <a:avLst/>
              <a:gdLst/>
              <a:ahLst/>
              <a:cxnLst/>
              <a:rect l="l" t="t" r="r" b="b"/>
              <a:pathLst>
                <a:path w="368300" h="14605">
                  <a:moveTo>
                    <a:pt x="368046" y="14477"/>
                  </a:moveTo>
                  <a:lnTo>
                    <a:pt x="368046" y="1523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368046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5227" y="1453895"/>
              <a:ext cx="744473" cy="957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35965" y="1724405"/>
              <a:ext cx="368935" cy="13970"/>
            </a:xfrm>
            <a:custGeom>
              <a:avLst/>
              <a:gdLst/>
              <a:ahLst/>
              <a:cxnLst/>
              <a:rect l="l" t="t" r="r" b="b"/>
              <a:pathLst>
                <a:path w="368934" h="13969">
                  <a:moveTo>
                    <a:pt x="368808" y="13715"/>
                  </a:moveTo>
                  <a:lnTo>
                    <a:pt x="368808" y="1523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368808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5227" y="5448299"/>
              <a:ext cx="744473" cy="957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35965" y="5719572"/>
              <a:ext cx="368935" cy="14604"/>
            </a:xfrm>
            <a:custGeom>
              <a:avLst/>
              <a:gdLst/>
              <a:ahLst/>
              <a:cxnLst/>
              <a:rect l="l" t="t" r="r" b="b"/>
              <a:pathLst>
                <a:path w="368934" h="14604">
                  <a:moveTo>
                    <a:pt x="368808" y="14477"/>
                  </a:moveTo>
                  <a:lnTo>
                    <a:pt x="368808" y="1523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368808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4839" y="1453895"/>
              <a:ext cx="4419600" cy="57531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0165" y="1485899"/>
              <a:ext cx="2880360" cy="643255"/>
            </a:xfrm>
            <a:custGeom>
              <a:avLst/>
              <a:gdLst/>
              <a:ahLst/>
              <a:cxnLst/>
              <a:rect l="l" t="t" r="r" b="b"/>
              <a:pathLst>
                <a:path w="2880360" h="643255">
                  <a:moveTo>
                    <a:pt x="2880360" y="643127"/>
                  </a:moveTo>
                  <a:lnTo>
                    <a:pt x="2880360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2880360" y="64312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9493" y="1479803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0345" y="1479803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9673" y="1479803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0165" y="1479803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20525" y="1479803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4069" y="1485899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4069" y="2129027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255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Georgia"/>
                <a:cs typeface="Georgia"/>
              </a:rPr>
              <a:t>4-bit </a:t>
            </a:r>
            <a:r>
              <a:rPr sz="3200" b="1" spc="-50" dirty="0">
                <a:latin typeface="Georgia"/>
                <a:cs typeface="Georgia"/>
              </a:rPr>
              <a:t>ripple </a:t>
            </a:r>
            <a:r>
              <a:rPr sz="3200" b="1" spc="-220" dirty="0">
                <a:latin typeface="Georgia"/>
                <a:cs typeface="Georgia"/>
              </a:rPr>
              <a:t>UP </a:t>
            </a:r>
            <a:r>
              <a:rPr sz="3200" b="1" dirty="0">
                <a:latin typeface="Georgia"/>
                <a:cs typeface="Georgia"/>
              </a:rPr>
              <a:t>counter</a:t>
            </a:r>
            <a:r>
              <a:rPr sz="3200" b="1" spc="35" dirty="0">
                <a:latin typeface="Georgia"/>
                <a:cs typeface="Georgia"/>
              </a:rPr>
              <a:t> </a:t>
            </a:r>
            <a:r>
              <a:rPr sz="3200" b="1" spc="-130" dirty="0">
                <a:latin typeface="Georgia"/>
                <a:cs typeface="Georgia"/>
              </a:rPr>
              <a:t>(T-FF)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4651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6584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8669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602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7689" y="2648966"/>
            <a:ext cx="3738245" cy="36664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  <a:spcBef>
                <a:spcPts val="124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0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1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1655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1283335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2 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68443" y="1950973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CLK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4839" y="2385060"/>
            <a:ext cx="619505" cy="2091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453896"/>
            <a:ext cx="8691880" cy="5753100"/>
            <a:chOff x="774839" y="1453896"/>
            <a:chExt cx="8691880" cy="5753100"/>
          </a:xfrm>
        </p:grpSpPr>
        <p:sp>
          <p:nvSpPr>
            <p:cNvPr id="3" name="object 3"/>
            <p:cNvSpPr/>
            <p:nvPr/>
          </p:nvSpPr>
          <p:spPr>
            <a:xfrm>
              <a:off x="5229808" y="1517904"/>
              <a:ext cx="2118805" cy="56579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39" y="1453896"/>
              <a:ext cx="4419600" cy="5753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40165" y="1485900"/>
              <a:ext cx="2880360" cy="643255"/>
            </a:xfrm>
            <a:custGeom>
              <a:avLst/>
              <a:gdLst/>
              <a:ahLst/>
              <a:cxnLst/>
              <a:rect l="l" t="t" r="r" b="b"/>
              <a:pathLst>
                <a:path w="2880360" h="643255">
                  <a:moveTo>
                    <a:pt x="2880360" y="643127"/>
                  </a:moveTo>
                  <a:lnTo>
                    <a:pt x="2880360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2880360" y="64312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9493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034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9673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4016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052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4069" y="1485900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4069" y="2129028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571" y="375920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6288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Georgia"/>
                <a:cs typeface="Georgia"/>
              </a:rPr>
              <a:t>4-bit </a:t>
            </a:r>
            <a:r>
              <a:rPr sz="3200" b="1" spc="-50" dirty="0">
                <a:latin typeface="Georgia"/>
                <a:cs typeface="Georgia"/>
              </a:rPr>
              <a:t>ripple </a:t>
            </a:r>
            <a:r>
              <a:rPr sz="3200" b="1" spc="-220" dirty="0">
                <a:latin typeface="Georgia"/>
                <a:cs typeface="Georgia"/>
              </a:rPr>
              <a:t>UP </a:t>
            </a:r>
            <a:r>
              <a:rPr sz="3200" b="1" dirty="0">
                <a:latin typeface="Georgia"/>
                <a:cs typeface="Georgia"/>
              </a:rPr>
              <a:t>counter</a:t>
            </a:r>
            <a:r>
              <a:rPr sz="3200" b="1" spc="50" dirty="0">
                <a:latin typeface="Georgia"/>
                <a:cs typeface="Georgia"/>
              </a:rPr>
              <a:t> </a:t>
            </a:r>
            <a:r>
              <a:rPr sz="3200" b="1" spc="-170" dirty="0">
                <a:latin typeface="Georgia"/>
                <a:cs typeface="Georgia"/>
              </a:rPr>
              <a:t>(D-FF)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651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584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669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602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3039" y="3238753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0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3043" y="4643889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8443" y="1950973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CLK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1736" y="1883148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88913" y="1765045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88913" y="3136644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88913" y="4473200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76213" y="5777734"/>
            <a:ext cx="3209290" cy="53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2135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  <a:p>
            <a:pPr marL="804545">
              <a:lnSpc>
                <a:spcPts val="1895"/>
              </a:lnSpc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4839" y="2385060"/>
            <a:ext cx="619505" cy="2091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9808" y="1517904"/>
            <a:ext cx="2118805" cy="5657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1" y="375920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746" y="1883155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9675" y="1763522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9675" y="3135120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9675" y="4473199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839" y="1453896"/>
            <a:ext cx="6239510" cy="5753100"/>
            <a:chOff x="774839" y="1453896"/>
            <a:chExt cx="6239510" cy="5753100"/>
          </a:xfrm>
        </p:grpSpPr>
        <p:sp>
          <p:nvSpPr>
            <p:cNvPr id="10" name="object 10"/>
            <p:cNvSpPr/>
            <p:nvPr/>
          </p:nvSpPr>
          <p:spPr>
            <a:xfrm>
              <a:off x="6801498" y="2305062"/>
              <a:ext cx="184150" cy="2713990"/>
            </a:xfrm>
            <a:custGeom>
              <a:avLst/>
              <a:gdLst/>
              <a:ahLst/>
              <a:cxnLst/>
              <a:rect l="l" t="t" r="r" b="b"/>
              <a:pathLst>
                <a:path w="184150" h="2713990">
                  <a:moveTo>
                    <a:pt x="177546" y="1354836"/>
                  </a:moveTo>
                  <a:lnTo>
                    <a:pt x="175641" y="1344676"/>
                  </a:lnTo>
                  <a:lnTo>
                    <a:pt x="170395" y="1336446"/>
                  </a:lnTo>
                  <a:lnTo>
                    <a:pt x="162433" y="1330934"/>
                  </a:lnTo>
                  <a:lnTo>
                    <a:pt x="152400" y="1328928"/>
                  </a:lnTo>
                  <a:lnTo>
                    <a:pt x="142671" y="1330820"/>
                  </a:lnTo>
                  <a:lnTo>
                    <a:pt x="134581" y="1336065"/>
                  </a:lnTo>
                  <a:lnTo>
                    <a:pt x="128930" y="1344028"/>
                  </a:lnTo>
                  <a:lnTo>
                    <a:pt x="128778" y="1344637"/>
                  </a:lnTo>
                  <a:lnTo>
                    <a:pt x="48806" y="1343685"/>
                  </a:lnTo>
                  <a:lnTo>
                    <a:pt x="48729" y="1343152"/>
                  </a:lnTo>
                  <a:lnTo>
                    <a:pt x="43522" y="1334922"/>
                  </a:lnTo>
                  <a:lnTo>
                    <a:pt x="35610" y="1329410"/>
                  </a:lnTo>
                  <a:lnTo>
                    <a:pt x="25908" y="1327404"/>
                  </a:lnTo>
                  <a:lnTo>
                    <a:pt x="15748" y="1329296"/>
                  </a:lnTo>
                  <a:lnTo>
                    <a:pt x="7518" y="1334541"/>
                  </a:lnTo>
                  <a:lnTo>
                    <a:pt x="2006" y="1342504"/>
                  </a:lnTo>
                  <a:lnTo>
                    <a:pt x="0" y="1352550"/>
                  </a:lnTo>
                  <a:lnTo>
                    <a:pt x="1892" y="1362265"/>
                  </a:lnTo>
                  <a:lnTo>
                    <a:pt x="7137" y="1370266"/>
                  </a:lnTo>
                  <a:lnTo>
                    <a:pt x="15100" y="1375689"/>
                  </a:lnTo>
                  <a:lnTo>
                    <a:pt x="25146" y="1377696"/>
                  </a:lnTo>
                  <a:lnTo>
                    <a:pt x="34861" y="1376133"/>
                  </a:lnTo>
                  <a:lnTo>
                    <a:pt x="42862" y="1370926"/>
                  </a:lnTo>
                  <a:lnTo>
                    <a:pt x="48285" y="1363014"/>
                  </a:lnTo>
                  <a:lnTo>
                    <a:pt x="48348" y="1362722"/>
                  </a:lnTo>
                  <a:lnTo>
                    <a:pt x="50292" y="1362748"/>
                  </a:lnTo>
                  <a:lnTo>
                    <a:pt x="126492" y="1363662"/>
                  </a:lnTo>
                  <a:lnTo>
                    <a:pt x="128460" y="1363687"/>
                  </a:lnTo>
                  <a:lnTo>
                    <a:pt x="133921" y="1371879"/>
                  </a:lnTo>
                  <a:lnTo>
                    <a:pt x="141922" y="1377530"/>
                  </a:lnTo>
                  <a:lnTo>
                    <a:pt x="151638" y="1379982"/>
                  </a:lnTo>
                  <a:lnTo>
                    <a:pt x="152400" y="1379829"/>
                  </a:lnTo>
                  <a:lnTo>
                    <a:pt x="161785" y="1377975"/>
                  </a:lnTo>
                  <a:lnTo>
                    <a:pt x="170014" y="1372552"/>
                  </a:lnTo>
                  <a:lnTo>
                    <a:pt x="175526" y="1364551"/>
                  </a:lnTo>
                  <a:lnTo>
                    <a:pt x="177546" y="1354836"/>
                  </a:lnTo>
                  <a:close/>
                </a:path>
                <a:path w="184150" h="2713990">
                  <a:moveTo>
                    <a:pt x="177546" y="27432"/>
                  </a:moveTo>
                  <a:lnTo>
                    <a:pt x="175641" y="17589"/>
                  </a:lnTo>
                  <a:lnTo>
                    <a:pt x="170395" y="9334"/>
                  </a:lnTo>
                  <a:lnTo>
                    <a:pt x="162433" y="3632"/>
                  </a:lnTo>
                  <a:lnTo>
                    <a:pt x="152400" y="1524"/>
                  </a:lnTo>
                  <a:lnTo>
                    <a:pt x="142671" y="3517"/>
                  </a:lnTo>
                  <a:lnTo>
                    <a:pt x="134581" y="8953"/>
                  </a:lnTo>
                  <a:lnTo>
                    <a:pt x="128930" y="16954"/>
                  </a:lnTo>
                  <a:lnTo>
                    <a:pt x="128854" y="17233"/>
                  </a:lnTo>
                  <a:lnTo>
                    <a:pt x="48806" y="16281"/>
                  </a:lnTo>
                  <a:lnTo>
                    <a:pt x="48729" y="15748"/>
                  </a:lnTo>
                  <a:lnTo>
                    <a:pt x="43522" y="7518"/>
                  </a:lnTo>
                  <a:lnTo>
                    <a:pt x="35610" y="2006"/>
                  </a:lnTo>
                  <a:lnTo>
                    <a:pt x="25908" y="0"/>
                  </a:lnTo>
                  <a:lnTo>
                    <a:pt x="15748" y="1993"/>
                  </a:lnTo>
                  <a:lnTo>
                    <a:pt x="7518" y="7429"/>
                  </a:lnTo>
                  <a:lnTo>
                    <a:pt x="2006" y="15430"/>
                  </a:lnTo>
                  <a:lnTo>
                    <a:pt x="0" y="25146"/>
                  </a:lnTo>
                  <a:lnTo>
                    <a:pt x="1892" y="34975"/>
                  </a:lnTo>
                  <a:lnTo>
                    <a:pt x="7137" y="43243"/>
                  </a:lnTo>
                  <a:lnTo>
                    <a:pt x="15100" y="48933"/>
                  </a:lnTo>
                  <a:lnTo>
                    <a:pt x="25146" y="51054"/>
                  </a:lnTo>
                  <a:lnTo>
                    <a:pt x="34861" y="49047"/>
                  </a:lnTo>
                  <a:lnTo>
                    <a:pt x="42862" y="43624"/>
                  </a:lnTo>
                  <a:lnTo>
                    <a:pt x="48285" y="35623"/>
                  </a:lnTo>
                  <a:lnTo>
                    <a:pt x="48348" y="35318"/>
                  </a:lnTo>
                  <a:lnTo>
                    <a:pt x="50292" y="35344"/>
                  </a:lnTo>
                  <a:lnTo>
                    <a:pt x="126492" y="36258"/>
                  </a:lnTo>
                  <a:lnTo>
                    <a:pt x="128384" y="36283"/>
                  </a:lnTo>
                  <a:lnTo>
                    <a:pt x="128485" y="36817"/>
                  </a:lnTo>
                  <a:lnTo>
                    <a:pt x="133921" y="45046"/>
                  </a:lnTo>
                  <a:lnTo>
                    <a:pt x="141922" y="50558"/>
                  </a:lnTo>
                  <a:lnTo>
                    <a:pt x="151638" y="52578"/>
                  </a:lnTo>
                  <a:lnTo>
                    <a:pt x="152400" y="52425"/>
                  </a:lnTo>
                  <a:lnTo>
                    <a:pt x="161785" y="50571"/>
                  </a:lnTo>
                  <a:lnTo>
                    <a:pt x="170014" y="45148"/>
                  </a:lnTo>
                  <a:lnTo>
                    <a:pt x="175526" y="37147"/>
                  </a:lnTo>
                  <a:lnTo>
                    <a:pt x="177546" y="27432"/>
                  </a:lnTo>
                  <a:close/>
                </a:path>
                <a:path w="184150" h="2713990">
                  <a:moveTo>
                    <a:pt x="183629" y="2688336"/>
                  </a:moveTo>
                  <a:lnTo>
                    <a:pt x="182067" y="2678176"/>
                  </a:lnTo>
                  <a:lnTo>
                    <a:pt x="176860" y="2669946"/>
                  </a:lnTo>
                  <a:lnTo>
                    <a:pt x="168948" y="2664434"/>
                  </a:lnTo>
                  <a:lnTo>
                    <a:pt x="159245" y="2662428"/>
                  </a:lnTo>
                  <a:lnTo>
                    <a:pt x="149085" y="2664320"/>
                  </a:lnTo>
                  <a:lnTo>
                    <a:pt x="140855" y="2669565"/>
                  </a:lnTo>
                  <a:lnTo>
                    <a:pt x="135343" y="2677528"/>
                  </a:lnTo>
                  <a:lnTo>
                    <a:pt x="135216" y="2678138"/>
                  </a:lnTo>
                  <a:lnTo>
                    <a:pt x="149085" y="2678315"/>
                  </a:lnTo>
                  <a:lnTo>
                    <a:pt x="135204" y="2678226"/>
                  </a:lnTo>
                  <a:lnTo>
                    <a:pt x="133337" y="2687574"/>
                  </a:lnTo>
                  <a:lnTo>
                    <a:pt x="135216" y="2678138"/>
                  </a:lnTo>
                  <a:lnTo>
                    <a:pt x="55232" y="2677185"/>
                  </a:lnTo>
                  <a:lnTo>
                    <a:pt x="55130" y="2676652"/>
                  </a:lnTo>
                  <a:lnTo>
                    <a:pt x="49707" y="2668422"/>
                  </a:lnTo>
                  <a:lnTo>
                    <a:pt x="41706" y="2662910"/>
                  </a:lnTo>
                  <a:lnTo>
                    <a:pt x="31991" y="2660904"/>
                  </a:lnTo>
                  <a:lnTo>
                    <a:pt x="21831" y="2662796"/>
                  </a:lnTo>
                  <a:lnTo>
                    <a:pt x="13601" y="2668041"/>
                  </a:lnTo>
                  <a:lnTo>
                    <a:pt x="8089" y="2676004"/>
                  </a:lnTo>
                  <a:lnTo>
                    <a:pt x="6083" y="2686050"/>
                  </a:lnTo>
                  <a:lnTo>
                    <a:pt x="8089" y="2695778"/>
                  </a:lnTo>
                  <a:lnTo>
                    <a:pt x="13512" y="2703766"/>
                  </a:lnTo>
                  <a:lnTo>
                    <a:pt x="21513" y="2709189"/>
                  </a:lnTo>
                  <a:lnTo>
                    <a:pt x="31229" y="2711196"/>
                  </a:lnTo>
                  <a:lnTo>
                    <a:pt x="41059" y="2709634"/>
                  </a:lnTo>
                  <a:lnTo>
                    <a:pt x="49326" y="2704427"/>
                  </a:lnTo>
                  <a:lnTo>
                    <a:pt x="55016" y="2696514"/>
                  </a:lnTo>
                  <a:lnTo>
                    <a:pt x="55067" y="2696235"/>
                  </a:lnTo>
                  <a:lnTo>
                    <a:pt x="57137" y="2696260"/>
                  </a:lnTo>
                  <a:lnTo>
                    <a:pt x="133337" y="2697175"/>
                  </a:lnTo>
                  <a:lnTo>
                    <a:pt x="135204" y="2697200"/>
                  </a:lnTo>
                  <a:lnTo>
                    <a:pt x="140474" y="2705379"/>
                  </a:lnTo>
                  <a:lnTo>
                    <a:pt x="148437" y="2711031"/>
                  </a:lnTo>
                  <a:lnTo>
                    <a:pt x="158483" y="2713482"/>
                  </a:lnTo>
                  <a:lnTo>
                    <a:pt x="168198" y="2711475"/>
                  </a:lnTo>
                  <a:lnTo>
                    <a:pt x="176199" y="2706052"/>
                  </a:lnTo>
                  <a:lnTo>
                    <a:pt x="181622" y="2698051"/>
                  </a:lnTo>
                  <a:lnTo>
                    <a:pt x="183629" y="2688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4555" y="1678686"/>
              <a:ext cx="112776" cy="6362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79983" y="2992374"/>
              <a:ext cx="108965" cy="6362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5129" y="4318253"/>
              <a:ext cx="108965" cy="6408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839" y="1453896"/>
              <a:ext cx="4419600" cy="57531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0165" y="1485900"/>
              <a:ext cx="2880360" cy="643255"/>
            </a:xfrm>
            <a:custGeom>
              <a:avLst/>
              <a:gdLst/>
              <a:ahLst/>
              <a:cxnLst/>
              <a:rect l="l" t="t" r="r" b="b"/>
              <a:pathLst>
                <a:path w="2880360" h="643255">
                  <a:moveTo>
                    <a:pt x="2880360" y="643127"/>
                  </a:moveTo>
                  <a:lnTo>
                    <a:pt x="2880360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2880360" y="64312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493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034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9673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016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2052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4069" y="1485900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4069" y="2129028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7046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Georgia"/>
                <a:cs typeface="Georgia"/>
              </a:rPr>
              <a:t>4-bit </a:t>
            </a:r>
            <a:r>
              <a:rPr sz="3200" b="1" spc="-50" dirty="0">
                <a:latin typeface="Georgia"/>
                <a:cs typeface="Georgia"/>
              </a:rPr>
              <a:t>ripple </a:t>
            </a:r>
            <a:r>
              <a:rPr sz="3200" b="1" spc="-290" dirty="0">
                <a:latin typeface="Georgia"/>
                <a:cs typeface="Georgia"/>
              </a:rPr>
              <a:t>DOWN </a:t>
            </a:r>
            <a:r>
              <a:rPr sz="3200" b="1" dirty="0">
                <a:latin typeface="Georgia"/>
                <a:cs typeface="Georgia"/>
              </a:rPr>
              <a:t>counter</a:t>
            </a:r>
            <a:r>
              <a:rPr sz="3200" b="1" spc="204" dirty="0">
                <a:latin typeface="Georgia"/>
                <a:cs typeface="Georgia"/>
              </a:rPr>
              <a:t> </a:t>
            </a:r>
            <a:r>
              <a:rPr sz="3200" b="1" spc="-170" dirty="0">
                <a:latin typeface="Georgia"/>
                <a:cs typeface="Georgia"/>
              </a:rPr>
              <a:t>(D-FF)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651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584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8669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602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43039" y="3238753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43043" y="4643889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76975" y="5776971"/>
            <a:ext cx="3208020" cy="53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214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  <a:p>
            <a:pPr marL="803910">
              <a:lnSpc>
                <a:spcPts val="1900"/>
              </a:lnSpc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68443" y="1950973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CLK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4839" y="2385060"/>
            <a:ext cx="619505" cy="2091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9808" y="1517904"/>
            <a:ext cx="2118805" cy="5657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71" y="375920"/>
            <a:ext cx="21977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54552"/>
                </a:solidFill>
                <a:latin typeface="Trebuchet MS"/>
                <a:cs typeface="Trebuchet MS"/>
              </a:rPr>
              <a:t>ELEC2200 </a:t>
            </a:r>
            <a:r>
              <a:rPr sz="1400" spc="-110" dirty="0">
                <a:solidFill>
                  <a:srgbClr val="454552"/>
                </a:solidFill>
                <a:latin typeface="Trebuchet MS"/>
                <a:cs typeface="Trebuchet MS"/>
              </a:rPr>
              <a:t>Fall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2014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1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454552"/>
                </a:solidFill>
                <a:latin typeface="Trebuchet MS"/>
                <a:cs typeface="Trebuchet MS"/>
              </a:rPr>
              <a:t>L.Yobas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746" y="1883155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913" y="1765045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913" y="3136644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8913" y="4473200"/>
            <a:ext cx="349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70465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Georgia"/>
                <a:cs typeface="Georgia"/>
              </a:rPr>
              <a:t>4-bit </a:t>
            </a:r>
            <a:r>
              <a:rPr sz="3200" b="1" spc="-50" dirty="0">
                <a:latin typeface="Georgia"/>
                <a:cs typeface="Georgia"/>
              </a:rPr>
              <a:t>ripple </a:t>
            </a:r>
            <a:r>
              <a:rPr sz="3200" b="1" spc="-290" dirty="0">
                <a:latin typeface="Georgia"/>
                <a:cs typeface="Georgia"/>
              </a:rPr>
              <a:t>DOWN </a:t>
            </a:r>
            <a:r>
              <a:rPr sz="3200" b="1" dirty="0">
                <a:latin typeface="Georgia"/>
                <a:cs typeface="Georgia"/>
              </a:rPr>
              <a:t>counter</a:t>
            </a:r>
            <a:r>
              <a:rPr sz="3200" b="1" spc="204" dirty="0">
                <a:latin typeface="Georgia"/>
                <a:cs typeface="Georgia"/>
              </a:rPr>
              <a:t> </a:t>
            </a:r>
            <a:r>
              <a:rPr sz="3200" b="1" spc="-170" dirty="0">
                <a:latin typeface="Georgia"/>
                <a:cs typeface="Georgia"/>
              </a:rPr>
              <a:t>(D-FF)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839" y="1453896"/>
            <a:ext cx="4419600" cy="5753100"/>
            <a:chOff x="774839" y="1453896"/>
            <a:chExt cx="4419600" cy="5753100"/>
          </a:xfrm>
        </p:grpSpPr>
        <p:sp>
          <p:nvSpPr>
            <p:cNvPr id="11" name="object 11"/>
            <p:cNvSpPr/>
            <p:nvPr/>
          </p:nvSpPr>
          <p:spPr>
            <a:xfrm>
              <a:off x="774839" y="1453896"/>
              <a:ext cx="4419600" cy="5753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0165" y="1485900"/>
              <a:ext cx="2880360" cy="643255"/>
            </a:xfrm>
            <a:custGeom>
              <a:avLst/>
              <a:gdLst/>
              <a:ahLst/>
              <a:cxnLst/>
              <a:rect l="l" t="t" r="r" b="b"/>
              <a:pathLst>
                <a:path w="2880360" h="643255">
                  <a:moveTo>
                    <a:pt x="2880360" y="643127"/>
                  </a:moveTo>
                  <a:lnTo>
                    <a:pt x="2880360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2880360" y="643127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9493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034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9673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4016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0525" y="1479804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5">
                  <a:moveTo>
                    <a:pt x="0" y="0"/>
                  </a:moveTo>
                  <a:lnTo>
                    <a:pt x="0" y="6682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4069" y="1485900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34069" y="2129028"/>
              <a:ext cx="2893060" cy="0"/>
            </a:xfrm>
            <a:custGeom>
              <a:avLst/>
              <a:gdLst/>
              <a:ahLst/>
              <a:cxnLst/>
              <a:rect l="l" t="t" r="r" b="b"/>
              <a:pathLst>
                <a:path w="2893060">
                  <a:moveTo>
                    <a:pt x="0" y="0"/>
                  </a:moveTo>
                  <a:lnTo>
                    <a:pt x="289255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4651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584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6695" y="1501266"/>
            <a:ext cx="706755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06023" y="1501266"/>
            <a:ext cx="708660" cy="608965"/>
          </a:xfrm>
          <a:prstGeom prst="rect">
            <a:avLst/>
          </a:prstGeom>
          <a:solidFill>
            <a:srgbClr val="717BA2"/>
          </a:solidFill>
        </p:spPr>
        <p:txBody>
          <a:bodyPr vert="horz" wrap="square" lIns="0" tIns="1905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50"/>
              </a:spcBef>
            </a:pPr>
            <a:r>
              <a:rPr sz="2400" b="1" spc="130" dirty="0">
                <a:solidFill>
                  <a:srgbClr val="FFFFFF"/>
                </a:solidFill>
                <a:latin typeface="Trebuchet MS"/>
                <a:cs typeface="Trebuchet MS"/>
              </a:rPr>
              <a:t>A0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43039" y="3238753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43043" y="4643889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6213" y="5777734"/>
            <a:ext cx="3209290" cy="53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2135"/>
              </a:lnSpc>
              <a:spcBef>
                <a:spcPts val="95"/>
              </a:spcBef>
            </a:pPr>
            <a:r>
              <a:rPr sz="2000" b="1" spc="-10" dirty="0">
                <a:latin typeface="Arial"/>
                <a:cs typeface="Arial"/>
              </a:rPr>
              <a:t>A3</a:t>
            </a:r>
            <a:endParaRPr sz="2000">
              <a:latin typeface="Arial"/>
              <a:cs typeface="Arial"/>
            </a:endParaRPr>
          </a:p>
          <a:p>
            <a:pPr marL="804545">
              <a:lnSpc>
                <a:spcPts val="1895"/>
              </a:lnSpc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7" baseline="-20833" dirty="0">
                <a:latin typeface="Arial"/>
                <a:cs typeface="Arial"/>
              </a:rPr>
              <a:t>2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800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68443" y="1950973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Toggles </a:t>
            </a:r>
            <a:r>
              <a:rPr sz="1800" spc="-5" dirty="0">
                <a:latin typeface="Arial"/>
                <a:cs typeface="Arial"/>
              </a:rPr>
              <a:t>when CLK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4839" y="2233422"/>
            <a:ext cx="5466715" cy="4057650"/>
            <a:chOff x="774839" y="2233422"/>
            <a:chExt cx="5466715" cy="4057650"/>
          </a:xfrm>
        </p:grpSpPr>
        <p:sp>
          <p:nvSpPr>
            <p:cNvPr id="29" name="object 29"/>
            <p:cNvSpPr/>
            <p:nvPr/>
          </p:nvSpPr>
          <p:spPr>
            <a:xfrm>
              <a:off x="774839" y="2385060"/>
              <a:ext cx="619505" cy="2091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4697" y="2233434"/>
              <a:ext cx="506730" cy="4057650"/>
            </a:xfrm>
            <a:custGeom>
              <a:avLst/>
              <a:gdLst/>
              <a:ahLst/>
              <a:cxnLst/>
              <a:rect l="l" t="t" r="r" b="b"/>
              <a:pathLst>
                <a:path w="506729" h="4057650">
                  <a:moveTo>
                    <a:pt x="470154" y="3981450"/>
                  </a:moveTo>
                  <a:lnTo>
                    <a:pt x="0" y="3979926"/>
                  </a:lnTo>
                  <a:lnTo>
                    <a:pt x="0" y="4056126"/>
                  </a:lnTo>
                  <a:lnTo>
                    <a:pt x="469392" y="4057650"/>
                  </a:lnTo>
                  <a:lnTo>
                    <a:pt x="470154" y="3981450"/>
                  </a:lnTo>
                  <a:close/>
                </a:path>
                <a:path w="506729" h="4057650">
                  <a:moveTo>
                    <a:pt x="470154" y="1333500"/>
                  </a:moveTo>
                  <a:lnTo>
                    <a:pt x="0" y="1331976"/>
                  </a:lnTo>
                  <a:lnTo>
                    <a:pt x="0" y="1408176"/>
                  </a:lnTo>
                  <a:lnTo>
                    <a:pt x="469392" y="1409700"/>
                  </a:lnTo>
                  <a:lnTo>
                    <a:pt x="470154" y="1333500"/>
                  </a:lnTo>
                  <a:close/>
                </a:path>
                <a:path w="506729" h="4057650">
                  <a:moveTo>
                    <a:pt x="480822" y="1524"/>
                  </a:moveTo>
                  <a:lnTo>
                    <a:pt x="11430" y="0"/>
                  </a:lnTo>
                  <a:lnTo>
                    <a:pt x="10668" y="76200"/>
                  </a:lnTo>
                  <a:lnTo>
                    <a:pt x="480822" y="77724"/>
                  </a:lnTo>
                  <a:lnTo>
                    <a:pt x="480822" y="1524"/>
                  </a:lnTo>
                  <a:close/>
                </a:path>
                <a:path w="506729" h="4057650">
                  <a:moveTo>
                    <a:pt x="506730" y="2657856"/>
                  </a:moveTo>
                  <a:lnTo>
                    <a:pt x="36576" y="2656332"/>
                  </a:lnTo>
                  <a:lnTo>
                    <a:pt x="36576" y="2732532"/>
                  </a:lnTo>
                  <a:lnTo>
                    <a:pt x="505968" y="2734056"/>
                  </a:lnTo>
                  <a:lnTo>
                    <a:pt x="506730" y="2657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9132"/>
            <a:ext cx="4163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Georgia"/>
                <a:cs typeface="Georgia"/>
              </a:rPr>
              <a:t>4-bit </a:t>
            </a:r>
            <a:r>
              <a:rPr sz="3200" b="1" spc="-50" dirty="0">
                <a:latin typeface="Georgia"/>
                <a:cs typeface="Georgia"/>
              </a:rPr>
              <a:t>ripple</a:t>
            </a:r>
            <a:r>
              <a:rPr sz="3200" b="1" spc="530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counter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813" y="2138425"/>
            <a:ext cx="2722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latin typeface="Trebuchet MS"/>
                <a:cs typeface="Trebuchet MS"/>
              </a:rPr>
              <a:t>Binary </a:t>
            </a:r>
            <a:r>
              <a:rPr sz="2000" spc="-60" dirty="0">
                <a:latin typeface="Trebuchet MS"/>
                <a:cs typeface="Trebuchet MS"/>
              </a:rPr>
              <a:t>Counting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sequence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8001" y="1545336"/>
            <a:ext cx="1431290" cy="616585"/>
            <a:chOff x="928001" y="1545336"/>
            <a:chExt cx="1431290" cy="616585"/>
          </a:xfrm>
        </p:grpSpPr>
        <p:sp>
          <p:nvSpPr>
            <p:cNvPr id="7" name="object 7"/>
            <p:cNvSpPr/>
            <p:nvPr/>
          </p:nvSpPr>
          <p:spPr>
            <a:xfrm>
              <a:off x="928001" y="1545336"/>
              <a:ext cx="632459" cy="6164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0387" y="1545336"/>
              <a:ext cx="628650" cy="6164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8927" y="1719326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spc="-45" dirty="0">
                <a:latin typeface="Trebuchet MS"/>
                <a:cs typeface="Trebuchet MS"/>
              </a:rPr>
              <a:t>0000	0001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685" y="1558290"/>
            <a:ext cx="632459" cy="6195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2367" y="173227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0010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42601" y="1570482"/>
            <a:ext cx="632459" cy="620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33521" y="17452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0011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86369" y="1545336"/>
            <a:ext cx="4114165" cy="616585"/>
            <a:chOff x="1586369" y="1545336"/>
            <a:chExt cx="4114165" cy="616585"/>
          </a:xfrm>
        </p:grpSpPr>
        <p:sp>
          <p:nvSpPr>
            <p:cNvPr id="15" name="object 15"/>
            <p:cNvSpPr/>
            <p:nvPr/>
          </p:nvSpPr>
          <p:spPr>
            <a:xfrm>
              <a:off x="1586369" y="1827276"/>
              <a:ext cx="192023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4945" y="1795272"/>
              <a:ext cx="244602" cy="1082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615" y="1748802"/>
              <a:ext cx="1132840" cy="156210"/>
            </a:xfrm>
            <a:custGeom>
              <a:avLst/>
              <a:gdLst/>
              <a:ahLst/>
              <a:cxnLst/>
              <a:rect l="l" t="t" r="r" b="b"/>
              <a:pathLst>
                <a:path w="1132839" h="156210">
                  <a:moveTo>
                    <a:pt x="319278" y="99060"/>
                  </a:moveTo>
                  <a:lnTo>
                    <a:pt x="227838" y="48006"/>
                  </a:lnTo>
                  <a:lnTo>
                    <a:pt x="223266" y="45720"/>
                  </a:lnTo>
                  <a:lnTo>
                    <a:pt x="217932" y="47244"/>
                  </a:lnTo>
                  <a:lnTo>
                    <a:pt x="214884" y="51816"/>
                  </a:lnTo>
                  <a:lnTo>
                    <a:pt x="212598" y="56388"/>
                  </a:lnTo>
                  <a:lnTo>
                    <a:pt x="214122" y="62484"/>
                  </a:lnTo>
                  <a:lnTo>
                    <a:pt x="218694" y="64770"/>
                  </a:lnTo>
                  <a:lnTo>
                    <a:pt x="264528" y="90639"/>
                  </a:lnTo>
                  <a:lnTo>
                    <a:pt x="0" y="96012"/>
                  </a:lnTo>
                  <a:lnTo>
                    <a:pt x="762" y="115062"/>
                  </a:lnTo>
                  <a:lnTo>
                    <a:pt x="265544" y="109677"/>
                  </a:lnTo>
                  <a:lnTo>
                    <a:pt x="295656" y="109067"/>
                  </a:lnTo>
                  <a:lnTo>
                    <a:pt x="300990" y="108966"/>
                  </a:lnTo>
                  <a:lnTo>
                    <a:pt x="265544" y="109677"/>
                  </a:lnTo>
                  <a:lnTo>
                    <a:pt x="220218" y="137160"/>
                  </a:lnTo>
                  <a:lnTo>
                    <a:pt x="215646" y="140208"/>
                  </a:lnTo>
                  <a:lnTo>
                    <a:pt x="214122" y="146304"/>
                  </a:lnTo>
                  <a:lnTo>
                    <a:pt x="217170" y="150114"/>
                  </a:lnTo>
                  <a:lnTo>
                    <a:pt x="219456" y="154686"/>
                  </a:lnTo>
                  <a:lnTo>
                    <a:pt x="225552" y="156210"/>
                  </a:lnTo>
                  <a:lnTo>
                    <a:pt x="230124" y="153924"/>
                  </a:lnTo>
                  <a:lnTo>
                    <a:pt x="300990" y="110312"/>
                  </a:lnTo>
                  <a:lnTo>
                    <a:pt x="319278" y="99060"/>
                  </a:lnTo>
                  <a:close/>
                </a:path>
                <a:path w="1132839" h="156210">
                  <a:moveTo>
                    <a:pt x="1132332" y="48006"/>
                  </a:moveTo>
                  <a:lnTo>
                    <a:pt x="1038606" y="2286"/>
                  </a:lnTo>
                  <a:lnTo>
                    <a:pt x="1033272" y="0"/>
                  </a:lnTo>
                  <a:lnTo>
                    <a:pt x="1027938" y="2286"/>
                  </a:lnTo>
                  <a:lnTo>
                    <a:pt x="1023366" y="11430"/>
                  </a:lnTo>
                  <a:lnTo>
                    <a:pt x="1024890" y="17526"/>
                  </a:lnTo>
                  <a:lnTo>
                    <a:pt x="1030224" y="19812"/>
                  </a:lnTo>
                  <a:lnTo>
                    <a:pt x="1077455" y="42976"/>
                  </a:lnTo>
                  <a:lnTo>
                    <a:pt x="875538" y="57912"/>
                  </a:lnTo>
                  <a:lnTo>
                    <a:pt x="877062" y="76962"/>
                  </a:lnTo>
                  <a:lnTo>
                    <a:pt x="1078979" y="62026"/>
                  </a:lnTo>
                  <a:lnTo>
                    <a:pt x="1109472" y="59766"/>
                  </a:lnTo>
                  <a:lnTo>
                    <a:pt x="1114044" y="59436"/>
                  </a:lnTo>
                  <a:lnTo>
                    <a:pt x="1078979" y="62026"/>
                  </a:lnTo>
                  <a:lnTo>
                    <a:pt x="1035558" y="92202"/>
                  </a:lnTo>
                  <a:lnTo>
                    <a:pt x="1030986" y="95250"/>
                  </a:lnTo>
                  <a:lnTo>
                    <a:pt x="1030224" y="100584"/>
                  </a:lnTo>
                  <a:lnTo>
                    <a:pt x="1032510" y="105156"/>
                  </a:lnTo>
                  <a:lnTo>
                    <a:pt x="1035558" y="109728"/>
                  </a:lnTo>
                  <a:lnTo>
                    <a:pt x="1041654" y="110490"/>
                  </a:lnTo>
                  <a:lnTo>
                    <a:pt x="1046226" y="107442"/>
                  </a:lnTo>
                  <a:lnTo>
                    <a:pt x="1114044" y="60629"/>
                  </a:lnTo>
                  <a:lnTo>
                    <a:pt x="1132332" y="48006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0133" y="1545336"/>
              <a:ext cx="632459" cy="6164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67947" y="1545336"/>
              <a:ext cx="632459" cy="61645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58766" y="1719326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spc="-45" dirty="0">
                <a:latin typeface="Trebuchet MS"/>
                <a:cs typeface="Trebuchet MS"/>
              </a:rPr>
              <a:t>0100	0101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2817" y="1558290"/>
            <a:ext cx="632459" cy="6195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22213" y="173227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0110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84733" y="1570482"/>
            <a:ext cx="627887" cy="6202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73367" y="174523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0111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28001" y="1794510"/>
            <a:ext cx="6235700" cy="1348105"/>
            <a:chOff x="928001" y="1794510"/>
            <a:chExt cx="6235700" cy="1348105"/>
          </a:xfrm>
        </p:grpSpPr>
        <p:sp>
          <p:nvSpPr>
            <p:cNvPr id="26" name="object 26"/>
            <p:cNvSpPr/>
            <p:nvPr/>
          </p:nvSpPr>
          <p:spPr>
            <a:xfrm>
              <a:off x="4926215" y="1827276"/>
              <a:ext cx="192786" cy="1112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24791" y="1795272"/>
              <a:ext cx="244601" cy="1082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13436" y="1794522"/>
              <a:ext cx="650240" cy="739140"/>
            </a:xfrm>
            <a:custGeom>
              <a:avLst/>
              <a:gdLst/>
              <a:ahLst/>
              <a:cxnLst/>
              <a:rect l="l" t="t" r="r" b="b"/>
              <a:pathLst>
                <a:path w="650240" h="739139">
                  <a:moveTo>
                    <a:pt x="320052" y="53340"/>
                  </a:moveTo>
                  <a:lnTo>
                    <a:pt x="228612" y="2286"/>
                  </a:lnTo>
                  <a:lnTo>
                    <a:pt x="224040" y="0"/>
                  </a:lnTo>
                  <a:lnTo>
                    <a:pt x="217944" y="1524"/>
                  </a:lnTo>
                  <a:lnTo>
                    <a:pt x="215658" y="6096"/>
                  </a:lnTo>
                  <a:lnTo>
                    <a:pt x="212610" y="10668"/>
                  </a:lnTo>
                  <a:lnTo>
                    <a:pt x="214134" y="16764"/>
                  </a:lnTo>
                  <a:lnTo>
                    <a:pt x="218706" y="19050"/>
                  </a:lnTo>
                  <a:lnTo>
                    <a:pt x="264985" y="44907"/>
                  </a:lnTo>
                  <a:lnTo>
                    <a:pt x="0" y="50292"/>
                  </a:lnTo>
                  <a:lnTo>
                    <a:pt x="762" y="69342"/>
                  </a:lnTo>
                  <a:lnTo>
                    <a:pt x="265557" y="63957"/>
                  </a:lnTo>
                  <a:lnTo>
                    <a:pt x="296430" y="63334"/>
                  </a:lnTo>
                  <a:lnTo>
                    <a:pt x="301002" y="63246"/>
                  </a:lnTo>
                  <a:lnTo>
                    <a:pt x="265557" y="63957"/>
                  </a:lnTo>
                  <a:lnTo>
                    <a:pt x="220230" y="91440"/>
                  </a:lnTo>
                  <a:lnTo>
                    <a:pt x="215658" y="94488"/>
                  </a:lnTo>
                  <a:lnTo>
                    <a:pt x="214896" y="100584"/>
                  </a:lnTo>
                  <a:lnTo>
                    <a:pt x="217182" y="104394"/>
                  </a:lnTo>
                  <a:lnTo>
                    <a:pt x="220230" y="108966"/>
                  </a:lnTo>
                  <a:lnTo>
                    <a:pt x="226326" y="110490"/>
                  </a:lnTo>
                  <a:lnTo>
                    <a:pt x="230136" y="108204"/>
                  </a:lnTo>
                  <a:lnTo>
                    <a:pt x="301002" y="64960"/>
                  </a:lnTo>
                  <a:lnTo>
                    <a:pt x="320052" y="53340"/>
                  </a:lnTo>
                  <a:close/>
                </a:path>
                <a:path w="650240" h="739139">
                  <a:moveTo>
                    <a:pt x="650011" y="649986"/>
                  </a:moveTo>
                  <a:lnTo>
                    <a:pt x="648487" y="643890"/>
                  </a:lnTo>
                  <a:lnTo>
                    <a:pt x="644677" y="640842"/>
                  </a:lnTo>
                  <a:lnTo>
                    <a:pt x="640105" y="637794"/>
                  </a:lnTo>
                  <a:lnTo>
                    <a:pt x="634009" y="638556"/>
                  </a:lnTo>
                  <a:lnTo>
                    <a:pt x="630961" y="643128"/>
                  </a:lnTo>
                  <a:lnTo>
                    <a:pt x="600608" y="685698"/>
                  </a:lnTo>
                  <a:lnTo>
                    <a:pt x="634009" y="308610"/>
                  </a:lnTo>
                  <a:lnTo>
                    <a:pt x="614959" y="306324"/>
                  </a:lnTo>
                  <a:lnTo>
                    <a:pt x="597433" y="504177"/>
                  </a:lnTo>
                  <a:lnTo>
                    <a:pt x="597433" y="721614"/>
                  </a:lnTo>
                  <a:lnTo>
                    <a:pt x="578383" y="719328"/>
                  </a:lnTo>
                  <a:lnTo>
                    <a:pt x="579907" y="719505"/>
                  </a:lnTo>
                  <a:lnTo>
                    <a:pt x="596671" y="721512"/>
                  </a:lnTo>
                  <a:lnTo>
                    <a:pt x="597433" y="721614"/>
                  </a:lnTo>
                  <a:lnTo>
                    <a:pt x="597433" y="504177"/>
                  </a:lnTo>
                  <a:lnTo>
                    <a:pt x="581520" y="683818"/>
                  </a:lnTo>
                  <a:lnTo>
                    <a:pt x="559333" y="636270"/>
                  </a:lnTo>
                  <a:lnTo>
                    <a:pt x="557047" y="631698"/>
                  </a:lnTo>
                  <a:lnTo>
                    <a:pt x="550951" y="629412"/>
                  </a:lnTo>
                  <a:lnTo>
                    <a:pt x="541807" y="633984"/>
                  </a:lnTo>
                  <a:lnTo>
                    <a:pt x="539521" y="640080"/>
                  </a:lnTo>
                  <a:lnTo>
                    <a:pt x="541807" y="644652"/>
                  </a:lnTo>
                  <a:lnTo>
                    <a:pt x="578383" y="722845"/>
                  </a:lnTo>
                  <a:lnTo>
                    <a:pt x="586003" y="739140"/>
                  </a:lnTo>
                  <a:lnTo>
                    <a:pt x="646963" y="653796"/>
                  </a:lnTo>
                  <a:lnTo>
                    <a:pt x="650011" y="649986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8001" y="2522220"/>
              <a:ext cx="632459" cy="6202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30387" y="2522220"/>
              <a:ext cx="628650" cy="6202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18927" y="2697734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1800" spc="-45" dirty="0">
                <a:latin typeface="Trebuchet MS"/>
                <a:cs typeface="Trebuchet MS"/>
              </a:rPr>
              <a:t>1111	1110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86369" y="2522220"/>
            <a:ext cx="4979035" cy="645795"/>
            <a:chOff x="1586369" y="2522220"/>
            <a:chExt cx="4979035" cy="645795"/>
          </a:xfrm>
        </p:grpSpPr>
        <p:sp>
          <p:nvSpPr>
            <p:cNvPr id="33" name="object 33"/>
            <p:cNvSpPr/>
            <p:nvPr/>
          </p:nvSpPr>
          <p:spPr>
            <a:xfrm>
              <a:off x="2590685" y="2535174"/>
              <a:ext cx="632459" cy="6195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2601" y="2547366"/>
              <a:ext cx="632459" cy="6202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86369" y="2805684"/>
              <a:ext cx="192786" cy="1104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6469" y="2772918"/>
              <a:ext cx="244602" cy="10820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73615" y="2727210"/>
              <a:ext cx="1133475" cy="156210"/>
            </a:xfrm>
            <a:custGeom>
              <a:avLst/>
              <a:gdLst/>
              <a:ahLst/>
              <a:cxnLst/>
              <a:rect l="l" t="t" r="r" b="b"/>
              <a:pathLst>
                <a:path w="1133475" h="156210">
                  <a:moveTo>
                    <a:pt x="319278" y="95250"/>
                  </a:moveTo>
                  <a:lnTo>
                    <a:pt x="55270" y="89877"/>
                  </a:lnTo>
                  <a:lnTo>
                    <a:pt x="100584" y="64770"/>
                  </a:lnTo>
                  <a:lnTo>
                    <a:pt x="105156" y="61722"/>
                  </a:lnTo>
                  <a:lnTo>
                    <a:pt x="107442" y="56388"/>
                  </a:lnTo>
                  <a:lnTo>
                    <a:pt x="104394" y="51816"/>
                  </a:lnTo>
                  <a:lnTo>
                    <a:pt x="102108" y="47244"/>
                  </a:lnTo>
                  <a:lnTo>
                    <a:pt x="96012" y="44958"/>
                  </a:lnTo>
                  <a:lnTo>
                    <a:pt x="91440" y="48006"/>
                  </a:lnTo>
                  <a:lnTo>
                    <a:pt x="0" y="98298"/>
                  </a:lnTo>
                  <a:lnTo>
                    <a:pt x="19050" y="110020"/>
                  </a:lnTo>
                  <a:lnTo>
                    <a:pt x="89154" y="153162"/>
                  </a:lnTo>
                  <a:lnTo>
                    <a:pt x="93726" y="156210"/>
                  </a:lnTo>
                  <a:lnTo>
                    <a:pt x="99822" y="154686"/>
                  </a:lnTo>
                  <a:lnTo>
                    <a:pt x="102870" y="150114"/>
                  </a:lnTo>
                  <a:lnTo>
                    <a:pt x="105156" y="145542"/>
                  </a:lnTo>
                  <a:lnTo>
                    <a:pt x="103632" y="139446"/>
                  </a:lnTo>
                  <a:lnTo>
                    <a:pt x="99060" y="137160"/>
                  </a:lnTo>
                  <a:lnTo>
                    <a:pt x="53657" y="108902"/>
                  </a:lnTo>
                  <a:lnTo>
                    <a:pt x="19050" y="108204"/>
                  </a:lnTo>
                  <a:lnTo>
                    <a:pt x="23622" y="108292"/>
                  </a:lnTo>
                  <a:lnTo>
                    <a:pt x="53657" y="108902"/>
                  </a:lnTo>
                  <a:lnTo>
                    <a:pt x="319278" y="114300"/>
                  </a:lnTo>
                  <a:lnTo>
                    <a:pt x="319278" y="95250"/>
                  </a:lnTo>
                  <a:close/>
                </a:path>
                <a:path w="1133475" h="156210">
                  <a:moveTo>
                    <a:pt x="1133094" y="57150"/>
                  </a:moveTo>
                  <a:lnTo>
                    <a:pt x="931824" y="42265"/>
                  </a:lnTo>
                  <a:lnTo>
                    <a:pt x="979170" y="19050"/>
                  </a:lnTo>
                  <a:lnTo>
                    <a:pt x="983742" y="16764"/>
                  </a:lnTo>
                  <a:lnTo>
                    <a:pt x="985266" y="11430"/>
                  </a:lnTo>
                  <a:lnTo>
                    <a:pt x="982980" y="6096"/>
                  </a:lnTo>
                  <a:lnTo>
                    <a:pt x="980694" y="1524"/>
                  </a:lnTo>
                  <a:lnTo>
                    <a:pt x="975360" y="0"/>
                  </a:lnTo>
                  <a:lnTo>
                    <a:pt x="970788" y="2286"/>
                  </a:lnTo>
                  <a:lnTo>
                    <a:pt x="876300" y="48006"/>
                  </a:lnTo>
                  <a:lnTo>
                    <a:pt x="894588" y="60629"/>
                  </a:lnTo>
                  <a:lnTo>
                    <a:pt x="962406" y="107442"/>
                  </a:lnTo>
                  <a:lnTo>
                    <a:pt x="966978" y="109728"/>
                  </a:lnTo>
                  <a:lnTo>
                    <a:pt x="973074" y="108966"/>
                  </a:lnTo>
                  <a:lnTo>
                    <a:pt x="976122" y="104394"/>
                  </a:lnTo>
                  <a:lnTo>
                    <a:pt x="979170" y="100584"/>
                  </a:lnTo>
                  <a:lnTo>
                    <a:pt x="977646" y="94488"/>
                  </a:lnTo>
                  <a:lnTo>
                    <a:pt x="973836" y="91440"/>
                  </a:lnTo>
                  <a:lnTo>
                    <a:pt x="929982" y="61290"/>
                  </a:lnTo>
                  <a:lnTo>
                    <a:pt x="894588" y="58674"/>
                  </a:lnTo>
                  <a:lnTo>
                    <a:pt x="899922" y="59067"/>
                  </a:lnTo>
                  <a:lnTo>
                    <a:pt x="929982" y="61290"/>
                  </a:lnTo>
                  <a:lnTo>
                    <a:pt x="1131570" y="76200"/>
                  </a:lnTo>
                  <a:lnTo>
                    <a:pt x="1133094" y="5715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0133" y="2522220"/>
              <a:ext cx="627887" cy="6202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67947" y="2522220"/>
              <a:ext cx="632459" cy="6202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32817" y="2535174"/>
              <a:ext cx="632459" cy="6195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82367" y="2709926"/>
            <a:ext cx="382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2488565" algn="l"/>
                <a:tab pos="3352165" algn="l"/>
              </a:tabLst>
            </a:pPr>
            <a:r>
              <a:rPr sz="1800" spc="-45" dirty="0">
                <a:latin typeface="Trebuchet MS"/>
                <a:cs typeface="Trebuchet MS"/>
              </a:rPr>
              <a:t>1101	</a:t>
            </a:r>
            <a:r>
              <a:rPr sz="2700" spc="-67" baseline="3086" dirty="0">
                <a:latin typeface="Trebuchet MS"/>
                <a:cs typeface="Trebuchet MS"/>
              </a:rPr>
              <a:t>1011	1010	</a:t>
            </a:r>
            <a:r>
              <a:rPr sz="1800" spc="-45" dirty="0">
                <a:latin typeface="Trebuchet MS"/>
                <a:cs typeface="Trebuchet MS"/>
              </a:rPr>
              <a:t>1001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4733" y="2547366"/>
            <a:ext cx="627887" cy="6202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533521" y="2722879"/>
            <a:ext cx="382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2165" algn="l"/>
              </a:tabLst>
            </a:pPr>
            <a:r>
              <a:rPr sz="1800" spc="-45" dirty="0">
                <a:latin typeface="Trebuchet MS"/>
                <a:cs typeface="Trebuchet MS"/>
              </a:rPr>
              <a:t>1100	1000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09357" y="2089404"/>
            <a:ext cx="5724525" cy="826769"/>
            <a:chOff x="1109357" y="2089404"/>
            <a:chExt cx="5724525" cy="826769"/>
          </a:xfrm>
        </p:grpSpPr>
        <p:sp>
          <p:nvSpPr>
            <p:cNvPr id="45" name="object 45"/>
            <p:cNvSpPr/>
            <p:nvPr/>
          </p:nvSpPr>
          <p:spPr>
            <a:xfrm>
              <a:off x="4926215" y="2805684"/>
              <a:ext cx="192786" cy="11048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26315" y="2772918"/>
              <a:ext cx="245363" cy="1082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9357" y="2089416"/>
              <a:ext cx="5724525" cy="794385"/>
            </a:xfrm>
            <a:custGeom>
              <a:avLst/>
              <a:gdLst/>
              <a:ahLst/>
              <a:cxnLst/>
              <a:rect l="l" t="t" r="r" b="b"/>
              <a:pathLst>
                <a:path w="5724525" h="794385">
                  <a:moveTo>
                    <a:pt x="110490" y="89154"/>
                  </a:moveTo>
                  <a:lnTo>
                    <a:pt x="107442" y="85344"/>
                  </a:lnTo>
                  <a:lnTo>
                    <a:pt x="46482" y="0"/>
                  </a:lnTo>
                  <a:lnTo>
                    <a:pt x="2286" y="94488"/>
                  </a:lnTo>
                  <a:lnTo>
                    <a:pt x="0" y="99060"/>
                  </a:lnTo>
                  <a:lnTo>
                    <a:pt x="2286" y="105156"/>
                  </a:lnTo>
                  <a:lnTo>
                    <a:pt x="6858" y="107442"/>
                  </a:lnTo>
                  <a:lnTo>
                    <a:pt x="11430" y="108966"/>
                  </a:lnTo>
                  <a:lnTo>
                    <a:pt x="17526" y="107442"/>
                  </a:lnTo>
                  <a:lnTo>
                    <a:pt x="19812" y="102870"/>
                  </a:lnTo>
                  <a:lnTo>
                    <a:pt x="38862" y="62039"/>
                  </a:lnTo>
                  <a:lnTo>
                    <a:pt x="41998" y="55308"/>
                  </a:lnTo>
                  <a:lnTo>
                    <a:pt x="38862" y="19812"/>
                  </a:lnTo>
                  <a:lnTo>
                    <a:pt x="40386" y="37020"/>
                  </a:lnTo>
                  <a:lnTo>
                    <a:pt x="41998" y="55308"/>
                  </a:lnTo>
                  <a:lnTo>
                    <a:pt x="75438" y="432816"/>
                  </a:lnTo>
                  <a:lnTo>
                    <a:pt x="94488" y="430530"/>
                  </a:lnTo>
                  <a:lnTo>
                    <a:pt x="61087" y="53428"/>
                  </a:lnTo>
                  <a:lnTo>
                    <a:pt x="50076" y="37985"/>
                  </a:lnTo>
                  <a:lnTo>
                    <a:pt x="57150" y="47891"/>
                  </a:lnTo>
                  <a:lnTo>
                    <a:pt x="61087" y="53428"/>
                  </a:lnTo>
                  <a:lnTo>
                    <a:pt x="91440" y="96012"/>
                  </a:lnTo>
                  <a:lnTo>
                    <a:pt x="94488" y="100584"/>
                  </a:lnTo>
                  <a:lnTo>
                    <a:pt x="100584" y="101346"/>
                  </a:lnTo>
                  <a:lnTo>
                    <a:pt x="105156" y="98298"/>
                  </a:lnTo>
                  <a:lnTo>
                    <a:pt x="108966" y="95250"/>
                  </a:lnTo>
                  <a:lnTo>
                    <a:pt x="110490" y="89154"/>
                  </a:lnTo>
                  <a:close/>
                </a:path>
                <a:path w="5724525" h="794385">
                  <a:moveTo>
                    <a:pt x="5724131" y="733044"/>
                  </a:moveTo>
                  <a:lnTo>
                    <a:pt x="5460123" y="727671"/>
                  </a:lnTo>
                  <a:lnTo>
                    <a:pt x="5505437" y="702564"/>
                  </a:lnTo>
                  <a:lnTo>
                    <a:pt x="5510009" y="699516"/>
                  </a:lnTo>
                  <a:lnTo>
                    <a:pt x="5511533" y="694182"/>
                  </a:lnTo>
                  <a:lnTo>
                    <a:pt x="5509247" y="689610"/>
                  </a:lnTo>
                  <a:lnTo>
                    <a:pt x="5506199" y="685038"/>
                  </a:lnTo>
                  <a:lnTo>
                    <a:pt x="5500865" y="682752"/>
                  </a:lnTo>
                  <a:lnTo>
                    <a:pt x="5496293" y="685800"/>
                  </a:lnTo>
                  <a:lnTo>
                    <a:pt x="5404853" y="736092"/>
                  </a:lnTo>
                  <a:lnTo>
                    <a:pt x="5423141" y="747344"/>
                  </a:lnTo>
                  <a:lnTo>
                    <a:pt x="5494007" y="790956"/>
                  </a:lnTo>
                  <a:lnTo>
                    <a:pt x="5498579" y="794004"/>
                  </a:lnTo>
                  <a:lnTo>
                    <a:pt x="5503913" y="792480"/>
                  </a:lnTo>
                  <a:lnTo>
                    <a:pt x="5510009" y="783336"/>
                  </a:lnTo>
                  <a:lnTo>
                    <a:pt x="5508485" y="777240"/>
                  </a:lnTo>
                  <a:lnTo>
                    <a:pt x="5503913" y="774954"/>
                  </a:lnTo>
                  <a:lnTo>
                    <a:pt x="5458066" y="746696"/>
                  </a:lnTo>
                  <a:lnTo>
                    <a:pt x="5423141" y="745998"/>
                  </a:lnTo>
                  <a:lnTo>
                    <a:pt x="5428475" y="746099"/>
                  </a:lnTo>
                  <a:lnTo>
                    <a:pt x="5458066" y="746696"/>
                  </a:lnTo>
                  <a:lnTo>
                    <a:pt x="5723369" y="752094"/>
                  </a:lnTo>
                  <a:lnTo>
                    <a:pt x="5724131" y="733044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39666" y="3256279"/>
            <a:ext cx="3561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latin typeface="Trebuchet MS"/>
                <a:cs typeface="Trebuchet MS"/>
              </a:rPr>
              <a:t>We </a:t>
            </a:r>
            <a:r>
              <a:rPr sz="2000" spc="-140" dirty="0">
                <a:latin typeface="Trebuchet MS"/>
                <a:cs typeface="Trebuchet MS"/>
              </a:rPr>
              <a:t>can </a:t>
            </a:r>
            <a:r>
              <a:rPr sz="2000" spc="-95" dirty="0">
                <a:latin typeface="Trebuchet MS"/>
                <a:cs typeface="Trebuchet MS"/>
              </a:rPr>
              <a:t>also </a:t>
            </a:r>
            <a:r>
              <a:rPr sz="2000" spc="-120" dirty="0">
                <a:latin typeface="Trebuchet MS"/>
                <a:cs typeface="Trebuchet MS"/>
              </a:rPr>
              <a:t>build </a:t>
            </a:r>
            <a:r>
              <a:rPr sz="2000" spc="-200" dirty="0">
                <a:latin typeface="Trebuchet MS"/>
                <a:cs typeface="Trebuchet MS"/>
              </a:rPr>
              <a:t>a </a:t>
            </a:r>
            <a:r>
              <a:rPr sz="2000" spc="-110" dirty="0">
                <a:latin typeface="Trebuchet MS"/>
                <a:cs typeface="Trebuchet MS"/>
              </a:rPr>
              <a:t>ripple </a:t>
            </a:r>
            <a:r>
              <a:rPr sz="2000" spc="-75" dirty="0">
                <a:latin typeface="Trebuchet MS"/>
                <a:cs typeface="Trebuchet MS"/>
              </a:rPr>
              <a:t>counter  </a:t>
            </a:r>
            <a:r>
              <a:rPr sz="2000" spc="-105" dirty="0">
                <a:latin typeface="Trebuchet MS"/>
                <a:cs typeface="Trebuchet MS"/>
              </a:rPr>
              <a:t>using </a:t>
            </a:r>
            <a:r>
              <a:rPr sz="2000" spc="-80" dirty="0">
                <a:latin typeface="Trebuchet MS"/>
                <a:cs typeface="Trebuchet MS"/>
              </a:rPr>
              <a:t>D-flip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flop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74839" y="1584198"/>
            <a:ext cx="9097010" cy="5592445"/>
            <a:chOff x="774839" y="1584198"/>
            <a:chExt cx="9097010" cy="5592445"/>
          </a:xfrm>
        </p:grpSpPr>
        <p:sp>
          <p:nvSpPr>
            <p:cNvPr id="50" name="object 50"/>
            <p:cNvSpPr/>
            <p:nvPr/>
          </p:nvSpPr>
          <p:spPr>
            <a:xfrm>
              <a:off x="7777726" y="1584198"/>
              <a:ext cx="2093869" cy="55919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4839" y="3680472"/>
              <a:ext cx="7303134" cy="1390015"/>
            </a:xfrm>
            <a:custGeom>
              <a:avLst/>
              <a:gdLst/>
              <a:ahLst/>
              <a:cxnLst/>
              <a:rect l="l" t="t" r="r" b="b"/>
              <a:pathLst>
                <a:path w="7303134" h="1390014">
                  <a:moveTo>
                    <a:pt x="409956" y="783336"/>
                  </a:moveTo>
                  <a:lnTo>
                    <a:pt x="398526" y="326136"/>
                  </a:lnTo>
                  <a:lnTo>
                    <a:pt x="379476" y="326898"/>
                  </a:lnTo>
                  <a:lnTo>
                    <a:pt x="390029" y="749363"/>
                  </a:lnTo>
                  <a:lnTo>
                    <a:pt x="0" y="761238"/>
                  </a:lnTo>
                  <a:lnTo>
                    <a:pt x="762" y="780288"/>
                  </a:lnTo>
                  <a:lnTo>
                    <a:pt x="390512" y="768413"/>
                  </a:lnTo>
                  <a:lnTo>
                    <a:pt x="390906" y="784098"/>
                  </a:lnTo>
                  <a:lnTo>
                    <a:pt x="409956" y="783336"/>
                  </a:lnTo>
                  <a:close/>
                </a:path>
                <a:path w="7303134" h="1390014">
                  <a:moveTo>
                    <a:pt x="787908" y="1358646"/>
                  </a:moveTo>
                  <a:lnTo>
                    <a:pt x="0" y="1370838"/>
                  </a:lnTo>
                  <a:lnTo>
                    <a:pt x="762" y="1389888"/>
                  </a:lnTo>
                  <a:lnTo>
                    <a:pt x="787908" y="1377696"/>
                  </a:lnTo>
                  <a:lnTo>
                    <a:pt x="787908" y="1358646"/>
                  </a:lnTo>
                  <a:close/>
                </a:path>
                <a:path w="7303134" h="1390014">
                  <a:moveTo>
                    <a:pt x="1533906" y="809244"/>
                  </a:moveTo>
                  <a:lnTo>
                    <a:pt x="1524190" y="361213"/>
                  </a:lnTo>
                  <a:lnTo>
                    <a:pt x="1524762" y="361188"/>
                  </a:lnTo>
                  <a:lnTo>
                    <a:pt x="1524000" y="342138"/>
                  </a:lnTo>
                  <a:lnTo>
                    <a:pt x="1156017" y="355092"/>
                  </a:lnTo>
                  <a:lnTo>
                    <a:pt x="1155954" y="352044"/>
                  </a:lnTo>
                  <a:lnTo>
                    <a:pt x="1136904" y="352044"/>
                  </a:lnTo>
                  <a:lnTo>
                    <a:pt x="1146048" y="774547"/>
                  </a:lnTo>
                  <a:lnTo>
                    <a:pt x="787146" y="787146"/>
                  </a:lnTo>
                  <a:lnTo>
                    <a:pt x="787908" y="806196"/>
                  </a:lnTo>
                  <a:lnTo>
                    <a:pt x="1146467" y="793610"/>
                  </a:lnTo>
                  <a:lnTo>
                    <a:pt x="1146810" y="809244"/>
                  </a:lnTo>
                  <a:lnTo>
                    <a:pt x="1165860" y="809244"/>
                  </a:lnTo>
                  <a:lnTo>
                    <a:pt x="1156093" y="358698"/>
                  </a:lnTo>
                  <a:lnTo>
                    <a:pt x="1156716" y="374142"/>
                  </a:lnTo>
                  <a:lnTo>
                    <a:pt x="1505153" y="361886"/>
                  </a:lnTo>
                  <a:lnTo>
                    <a:pt x="1514856" y="809244"/>
                  </a:lnTo>
                  <a:lnTo>
                    <a:pt x="1533906" y="809244"/>
                  </a:lnTo>
                  <a:close/>
                </a:path>
                <a:path w="7303134" h="1390014">
                  <a:moveTo>
                    <a:pt x="5229606" y="859536"/>
                  </a:moveTo>
                  <a:lnTo>
                    <a:pt x="5219903" y="412267"/>
                  </a:lnTo>
                  <a:lnTo>
                    <a:pt x="5220462" y="412242"/>
                  </a:lnTo>
                  <a:lnTo>
                    <a:pt x="5219700" y="393192"/>
                  </a:lnTo>
                  <a:lnTo>
                    <a:pt x="4851730" y="406146"/>
                  </a:lnTo>
                  <a:lnTo>
                    <a:pt x="4851654" y="402336"/>
                  </a:lnTo>
                  <a:lnTo>
                    <a:pt x="4832604" y="403098"/>
                  </a:lnTo>
                  <a:lnTo>
                    <a:pt x="4841748" y="825576"/>
                  </a:lnTo>
                  <a:lnTo>
                    <a:pt x="4492295" y="837133"/>
                  </a:lnTo>
                  <a:lnTo>
                    <a:pt x="4483608" y="402336"/>
                  </a:lnTo>
                  <a:lnTo>
                    <a:pt x="4483201" y="402361"/>
                  </a:lnTo>
                  <a:lnTo>
                    <a:pt x="4482846" y="393192"/>
                  </a:lnTo>
                  <a:lnTo>
                    <a:pt x="4114876" y="406146"/>
                  </a:lnTo>
                  <a:lnTo>
                    <a:pt x="4114800" y="402336"/>
                  </a:lnTo>
                  <a:lnTo>
                    <a:pt x="4095750" y="403098"/>
                  </a:lnTo>
                  <a:lnTo>
                    <a:pt x="4104894" y="825576"/>
                  </a:lnTo>
                  <a:lnTo>
                    <a:pt x="3756431" y="837120"/>
                  </a:lnTo>
                  <a:lnTo>
                    <a:pt x="3746944" y="399313"/>
                  </a:lnTo>
                  <a:lnTo>
                    <a:pt x="3747516" y="399288"/>
                  </a:lnTo>
                  <a:lnTo>
                    <a:pt x="3746754" y="380238"/>
                  </a:lnTo>
                  <a:lnTo>
                    <a:pt x="3378758" y="393166"/>
                  </a:lnTo>
                  <a:lnTo>
                    <a:pt x="3378708" y="390144"/>
                  </a:lnTo>
                  <a:lnTo>
                    <a:pt x="3359658" y="390144"/>
                  </a:lnTo>
                  <a:lnTo>
                    <a:pt x="3368103" y="812647"/>
                  </a:lnTo>
                  <a:lnTo>
                    <a:pt x="3019590" y="824915"/>
                  </a:lnTo>
                  <a:lnTo>
                    <a:pt x="3010103" y="387121"/>
                  </a:lnTo>
                  <a:lnTo>
                    <a:pt x="3010662" y="387096"/>
                  </a:lnTo>
                  <a:lnTo>
                    <a:pt x="3009900" y="368046"/>
                  </a:lnTo>
                  <a:lnTo>
                    <a:pt x="2641917" y="380238"/>
                  </a:lnTo>
                  <a:lnTo>
                    <a:pt x="2641854" y="377190"/>
                  </a:lnTo>
                  <a:lnTo>
                    <a:pt x="2622804" y="377190"/>
                  </a:lnTo>
                  <a:lnTo>
                    <a:pt x="2631948" y="799693"/>
                  </a:lnTo>
                  <a:lnTo>
                    <a:pt x="2282761" y="811961"/>
                  </a:lnTo>
                  <a:lnTo>
                    <a:pt x="2273808" y="364236"/>
                  </a:lnTo>
                  <a:lnTo>
                    <a:pt x="2273401" y="364261"/>
                  </a:lnTo>
                  <a:lnTo>
                    <a:pt x="2273046" y="355092"/>
                  </a:lnTo>
                  <a:lnTo>
                    <a:pt x="1905076" y="368046"/>
                  </a:lnTo>
                  <a:lnTo>
                    <a:pt x="1905000" y="364236"/>
                  </a:lnTo>
                  <a:lnTo>
                    <a:pt x="1885950" y="364998"/>
                  </a:lnTo>
                  <a:lnTo>
                    <a:pt x="1895094" y="787476"/>
                  </a:lnTo>
                  <a:lnTo>
                    <a:pt x="1536954" y="799338"/>
                  </a:lnTo>
                  <a:lnTo>
                    <a:pt x="1537716" y="818388"/>
                  </a:lnTo>
                  <a:lnTo>
                    <a:pt x="1895513" y="806538"/>
                  </a:lnTo>
                  <a:lnTo>
                    <a:pt x="1895856" y="822198"/>
                  </a:lnTo>
                  <a:lnTo>
                    <a:pt x="1914906" y="821436"/>
                  </a:lnTo>
                  <a:lnTo>
                    <a:pt x="1905177" y="372554"/>
                  </a:lnTo>
                  <a:lnTo>
                    <a:pt x="1905762" y="387096"/>
                  </a:lnTo>
                  <a:lnTo>
                    <a:pt x="2254948" y="374815"/>
                  </a:lnTo>
                  <a:lnTo>
                    <a:pt x="2263902" y="822198"/>
                  </a:lnTo>
                  <a:lnTo>
                    <a:pt x="2273427" y="821817"/>
                  </a:lnTo>
                  <a:lnTo>
                    <a:pt x="2273808" y="831342"/>
                  </a:lnTo>
                  <a:lnTo>
                    <a:pt x="2632367" y="818756"/>
                  </a:lnTo>
                  <a:lnTo>
                    <a:pt x="2632710" y="834390"/>
                  </a:lnTo>
                  <a:lnTo>
                    <a:pt x="2651760" y="834390"/>
                  </a:lnTo>
                  <a:lnTo>
                    <a:pt x="2641993" y="383844"/>
                  </a:lnTo>
                  <a:lnTo>
                    <a:pt x="2642616" y="399288"/>
                  </a:lnTo>
                  <a:lnTo>
                    <a:pt x="2991078" y="387756"/>
                  </a:lnTo>
                  <a:lnTo>
                    <a:pt x="3000756" y="834390"/>
                  </a:lnTo>
                  <a:lnTo>
                    <a:pt x="3010255" y="834390"/>
                  </a:lnTo>
                  <a:lnTo>
                    <a:pt x="3010662" y="844296"/>
                  </a:lnTo>
                  <a:lnTo>
                    <a:pt x="3368484" y="831710"/>
                  </a:lnTo>
                  <a:lnTo>
                    <a:pt x="3368802" y="847344"/>
                  </a:lnTo>
                  <a:lnTo>
                    <a:pt x="3387852" y="847344"/>
                  </a:lnTo>
                  <a:lnTo>
                    <a:pt x="3379139" y="412229"/>
                  </a:lnTo>
                  <a:lnTo>
                    <a:pt x="3727907" y="399986"/>
                  </a:lnTo>
                  <a:lnTo>
                    <a:pt x="3737610" y="847344"/>
                  </a:lnTo>
                  <a:lnTo>
                    <a:pt x="3747147" y="847344"/>
                  </a:lnTo>
                  <a:lnTo>
                    <a:pt x="3747516" y="856488"/>
                  </a:lnTo>
                  <a:lnTo>
                    <a:pt x="4105313" y="844638"/>
                  </a:lnTo>
                  <a:lnTo>
                    <a:pt x="4105656" y="860298"/>
                  </a:lnTo>
                  <a:lnTo>
                    <a:pt x="4124706" y="859536"/>
                  </a:lnTo>
                  <a:lnTo>
                    <a:pt x="4114977" y="410654"/>
                  </a:lnTo>
                  <a:lnTo>
                    <a:pt x="4115562" y="425196"/>
                  </a:lnTo>
                  <a:lnTo>
                    <a:pt x="4464748" y="412915"/>
                  </a:lnTo>
                  <a:lnTo>
                    <a:pt x="4473702" y="860298"/>
                  </a:lnTo>
                  <a:lnTo>
                    <a:pt x="4492752" y="859536"/>
                  </a:lnTo>
                  <a:lnTo>
                    <a:pt x="4492676" y="856195"/>
                  </a:lnTo>
                  <a:lnTo>
                    <a:pt x="4842167" y="844638"/>
                  </a:lnTo>
                  <a:lnTo>
                    <a:pt x="4842510" y="860298"/>
                  </a:lnTo>
                  <a:lnTo>
                    <a:pt x="4861560" y="859536"/>
                  </a:lnTo>
                  <a:lnTo>
                    <a:pt x="4851832" y="410654"/>
                  </a:lnTo>
                  <a:lnTo>
                    <a:pt x="4852416" y="425196"/>
                  </a:lnTo>
                  <a:lnTo>
                    <a:pt x="5200853" y="412940"/>
                  </a:lnTo>
                  <a:lnTo>
                    <a:pt x="5210556" y="860298"/>
                  </a:lnTo>
                  <a:lnTo>
                    <a:pt x="5229606" y="859536"/>
                  </a:lnTo>
                  <a:close/>
                </a:path>
                <a:path w="7303134" h="1390014">
                  <a:moveTo>
                    <a:pt x="6715506" y="885444"/>
                  </a:moveTo>
                  <a:lnTo>
                    <a:pt x="6705790" y="437413"/>
                  </a:lnTo>
                  <a:lnTo>
                    <a:pt x="6706362" y="437388"/>
                  </a:lnTo>
                  <a:lnTo>
                    <a:pt x="6705600" y="418338"/>
                  </a:lnTo>
                  <a:lnTo>
                    <a:pt x="6337605" y="431292"/>
                  </a:lnTo>
                  <a:lnTo>
                    <a:pt x="6337541" y="428244"/>
                  </a:lnTo>
                  <a:lnTo>
                    <a:pt x="6318491" y="428244"/>
                  </a:lnTo>
                  <a:lnTo>
                    <a:pt x="6327635" y="850747"/>
                  </a:lnTo>
                  <a:lnTo>
                    <a:pt x="5978461" y="863015"/>
                  </a:lnTo>
                  <a:lnTo>
                    <a:pt x="5969508" y="415290"/>
                  </a:lnTo>
                  <a:lnTo>
                    <a:pt x="5969089" y="415290"/>
                  </a:lnTo>
                  <a:lnTo>
                    <a:pt x="5968733" y="406146"/>
                  </a:lnTo>
                  <a:lnTo>
                    <a:pt x="5600751" y="418338"/>
                  </a:lnTo>
                  <a:lnTo>
                    <a:pt x="5600687" y="415290"/>
                  </a:lnTo>
                  <a:lnTo>
                    <a:pt x="5581637" y="415290"/>
                  </a:lnTo>
                  <a:lnTo>
                    <a:pt x="5590781" y="837793"/>
                  </a:lnTo>
                  <a:lnTo>
                    <a:pt x="5232654" y="850392"/>
                  </a:lnTo>
                  <a:lnTo>
                    <a:pt x="5233416" y="869442"/>
                  </a:lnTo>
                  <a:lnTo>
                    <a:pt x="5591200" y="856856"/>
                  </a:lnTo>
                  <a:lnTo>
                    <a:pt x="5591543" y="872490"/>
                  </a:lnTo>
                  <a:lnTo>
                    <a:pt x="5610593" y="872490"/>
                  </a:lnTo>
                  <a:lnTo>
                    <a:pt x="5600827" y="421944"/>
                  </a:lnTo>
                  <a:lnTo>
                    <a:pt x="5601449" y="437388"/>
                  </a:lnTo>
                  <a:lnTo>
                    <a:pt x="5950661" y="425831"/>
                  </a:lnTo>
                  <a:lnTo>
                    <a:pt x="5959602" y="872490"/>
                  </a:lnTo>
                  <a:lnTo>
                    <a:pt x="5969089" y="872490"/>
                  </a:lnTo>
                  <a:lnTo>
                    <a:pt x="5969495" y="882396"/>
                  </a:lnTo>
                  <a:lnTo>
                    <a:pt x="6328054" y="869810"/>
                  </a:lnTo>
                  <a:lnTo>
                    <a:pt x="6328397" y="885444"/>
                  </a:lnTo>
                  <a:lnTo>
                    <a:pt x="6347447" y="885444"/>
                  </a:lnTo>
                  <a:lnTo>
                    <a:pt x="6337668" y="434213"/>
                  </a:lnTo>
                  <a:lnTo>
                    <a:pt x="6338316" y="450342"/>
                  </a:lnTo>
                  <a:lnTo>
                    <a:pt x="6686753" y="438086"/>
                  </a:lnTo>
                  <a:lnTo>
                    <a:pt x="6696456" y="885444"/>
                  </a:lnTo>
                  <a:lnTo>
                    <a:pt x="6715506" y="885444"/>
                  </a:lnTo>
                  <a:close/>
                </a:path>
                <a:path w="7303134" h="1390014">
                  <a:moveTo>
                    <a:pt x="7302995" y="224790"/>
                  </a:moveTo>
                  <a:lnTo>
                    <a:pt x="7228319" y="151638"/>
                  </a:lnTo>
                  <a:lnTo>
                    <a:pt x="7224509" y="147828"/>
                  </a:lnTo>
                  <a:lnTo>
                    <a:pt x="7219175" y="147828"/>
                  </a:lnTo>
                  <a:lnTo>
                    <a:pt x="7211555" y="155448"/>
                  </a:lnTo>
                  <a:lnTo>
                    <a:pt x="7211555" y="161544"/>
                  </a:lnTo>
                  <a:lnTo>
                    <a:pt x="7215365" y="164592"/>
                  </a:lnTo>
                  <a:lnTo>
                    <a:pt x="7253122" y="202349"/>
                  </a:lnTo>
                  <a:lnTo>
                    <a:pt x="6467081" y="0"/>
                  </a:lnTo>
                  <a:lnTo>
                    <a:pt x="6462509" y="18288"/>
                  </a:lnTo>
                  <a:lnTo>
                    <a:pt x="7247941" y="220484"/>
                  </a:lnTo>
                  <a:lnTo>
                    <a:pt x="7281659" y="229158"/>
                  </a:lnTo>
                  <a:lnTo>
                    <a:pt x="7282421" y="229362"/>
                  </a:lnTo>
                  <a:lnTo>
                    <a:pt x="7247941" y="220484"/>
                  </a:lnTo>
                  <a:lnTo>
                    <a:pt x="7197077" y="234696"/>
                  </a:lnTo>
                  <a:lnTo>
                    <a:pt x="7191743" y="236220"/>
                  </a:lnTo>
                  <a:lnTo>
                    <a:pt x="7189457" y="241554"/>
                  </a:lnTo>
                  <a:lnTo>
                    <a:pt x="7190219" y="246888"/>
                  </a:lnTo>
                  <a:lnTo>
                    <a:pt x="7191743" y="252222"/>
                  </a:lnTo>
                  <a:lnTo>
                    <a:pt x="7197077" y="254508"/>
                  </a:lnTo>
                  <a:lnTo>
                    <a:pt x="7202411" y="253746"/>
                  </a:lnTo>
                  <a:lnTo>
                    <a:pt x="7286993" y="229387"/>
                  </a:lnTo>
                  <a:lnTo>
                    <a:pt x="7302995" y="22479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74839" y="4006608"/>
              <a:ext cx="7023734" cy="2691765"/>
            </a:xfrm>
            <a:custGeom>
              <a:avLst/>
              <a:gdLst/>
              <a:ahLst/>
              <a:cxnLst/>
              <a:rect l="l" t="t" r="r" b="b"/>
              <a:pathLst>
                <a:path w="7023734" h="2691765">
                  <a:moveTo>
                    <a:pt x="775716" y="22860"/>
                  </a:moveTo>
                  <a:lnTo>
                    <a:pt x="774954" y="3810"/>
                  </a:lnTo>
                  <a:lnTo>
                    <a:pt x="398907" y="15278"/>
                  </a:lnTo>
                  <a:lnTo>
                    <a:pt x="398526" y="0"/>
                  </a:lnTo>
                  <a:lnTo>
                    <a:pt x="379476" y="762"/>
                  </a:lnTo>
                  <a:lnTo>
                    <a:pt x="379831" y="15862"/>
                  </a:lnTo>
                  <a:lnTo>
                    <a:pt x="374904" y="16002"/>
                  </a:lnTo>
                  <a:lnTo>
                    <a:pt x="375666" y="35052"/>
                  </a:lnTo>
                  <a:lnTo>
                    <a:pt x="380326" y="34912"/>
                  </a:lnTo>
                  <a:lnTo>
                    <a:pt x="390906" y="457962"/>
                  </a:lnTo>
                  <a:lnTo>
                    <a:pt x="409956" y="457200"/>
                  </a:lnTo>
                  <a:lnTo>
                    <a:pt x="399376" y="34340"/>
                  </a:lnTo>
                  <a:lnTo>
                    <a:pt x="775716" y="22860"/>
                  </a:lnTo>
                  <a:close/>
                </a:path>
                <a:path w="7023734" h="2691765">
                  <a:moveTo>
                    <a:pt x="810006" y="457200"/>
                  </a:moveTo>
                  <a:lnTo>
                    <a:pt x="798576" y="0"/>
                  </a:lnTo>
                  <a:lnTo>
                    <a:pt x="779526" y="762"/>
                  </a:lnTo>
                  <a:lnTo>
                    <a:pt x="790956" y="457962"/>
                  </a:lnTo>
                  <a:lnTo>
                    <a:pt x="810006" y="457200"/>
                  </a:lnTo>
                  <a:close/>
                </a:path>
                <a:path w="7023734" h="2691765">
                  <a:moveTo>
                    <a:pt x="1562862" y="644652"/>
                  </a:moveTo>
                  <a:lnTo>
                    <a:pt x="1562100" y="625602"/>
                  </a:lnTo>
                  <a:lnTo>
                    <a:pt x="774954" y="638556"/>
                  </a:lnTo>
                  <a:lnTo>
                    <a:pt x="774954" y="657606"/>
                  </a:lnTo>
                  <a:lnTo>
                    <a:pt x="778002" y="657567"/>
                  </a:lnTo>
                  <a:lnTo>
                    <a:pt x="778002" y="1054608"/>
                  </a:lnTo>
                  <a:lnTo>
                    <a:pt x="797052" y="1054608"/>
                  </a:lnTo>
                  <a:lnTo>
                    <a:pt x="797052" y="657250"/>
                  </a:lnTo>
                  <a:lnTo>
                    <a:pt x="1540002" y="645033"/>
                  </a:lnTo>
                  <a:lnTo>
                    <a:pt x="1540002" y="1041654"/>
                  </a:lnTo>
                  <a:lnTo>
                    <a:pt x="1559052" y="1041654"/>
                  </a:lnTo>
                  <a:lnTo>
                    <a:pt x="1559052" y="644715"/>
                  </a:lnTo>
                  <a:lnTo>
                    <a:pt x="1562862" y="644652"/>
                  </a:lnTo>
                  <a:close/>
                </a:path>
                <a:path w="7023734" h="2691765">
                  <a:moveTo>
                    <a:pt x="3032760" y="1194054"/>
                  </a:moveTo>
                  <a:lnTo>
                    <a:pt x="3013710" y="1194054"/>
                  </a:lnTo>
                  <a:lnTo>
                    <a:pt x="3013710" y="1197190"/>
                  </a:lnTo>
                  <a:lnTo>
                    <a:pt x="1546860" y="1209979"/>
                  </a:lnTo>
                  <a:lnTo>
                    <a:pt x="1546860" y="1207008"/>
                  </a:lnTo>
                  <a:lnTo>
                    <a:pt x="1527810" y="1207008"/>
                  </a:lnTo>
                  <a:lnTo>
                    <a:pt x="1527810" y="1605534"/>
                  </a:lnTo>
                  <a:lnTo>
                    <a:pt x="0" y="1604010"/>
                  </a:lnTo>
                  <a:lnTo>
                    <a:pt x="0" y="1623060"/>
                  </a:lnTo>
                  <a:lnTo>
                    <a:pt x="1536954" y="1624584"/>
                  </a:lnTo>
                  <a:lnTo>
                    <a:pt x="1536954" y="1613154"/>
                  </a:lnTo>
                  <a:lnTo>
                    <a:pt x="1546860" y="1613154"/>
                  </a:lnTo>
                  <a:lnTo>
                    <a:pt x="1546860" y="1229029"/>
                  </a:lnTo>
                  <a:lnTo>
                    <a:pt x="3013710" y="1216240"/>
                  </a:lnTo>
                  <a:lnTo>
                    <a:pt x="3013710" y="1600200"/>
                  </a:lnTo>
                  <a:lnTo>
                    <a:pt x="3032760" y="1600200"/>
                  </a:lnTo>
                  <a:lnTo>
                    <a:pt x="3032760" y="1194054"/>
                  </a:lnTo>
                  <a:close/>
                </a:path>
                <a:path w="7023734" h="2691765">
                  <a:moveTo>
                    <a:pt x="3035808" y="2113026"/>
                  </a:moveTo>
                  <a:lnTo>
                    <a:pt x="3032760" y="2113026"/>
                  </a:lnTo>
                  <a:lnTo>
                    <a:pt x="3032760" y="1740408"/>
                  </a:lnTo>
                  <a:lnTo>
                    <a:pt x="3013710" y="1740408"/>
                  </a:lnTo>
                  <a:lnTo>
                    <a:pt x="3013710" y="2113026"/>
                  </a:lnTo>
                  <a:lnTo>
                    <a:pt x="0" y="2111502"/>
                  </a:lnTo>
                  <a:lnTo>
                    <a:pt x="0" y="2130552"/>
                  </a:lnTo>
                  <a:lnTo>
                    <a:pt x="3013710" y="2132076"/>
                  </a:lnTo>
                  <a:lnTo>
                    <a:pt x="3013710" y="2146554"/>
                  </a:lnTo>
                  <a:lnTo>
                    <a:pt x="3032760" y="2146554"/>
                  </a:lnTo>
                  <a:lnTo>
                    <a:pt x="3032760" y="2132076"/>
                  </a:lnTo>
                  <a:lnTo>
                    <a:pt x="3035808" y="2132076"/>
                  </a:lnTo>
                  <a:lnTo>
                    <a:pt x="3035808" y="2113026"/>
                  </a:lnTo>
                  <a:close/>
                </a:path>
                <a:path w="7023734" h="2691765">
                  <a:moveTo>
                    <a:pt x="4483608" y="1552956"/>
                  </a:moveTo>
                  <a:lnTo>
                    <a:pt x="3035808" y="1578102"/>
                  </a:lnTo>
                  <a:lnTo>
                    <a:pt x="3035808" y="1597152"/>
                  </a:lnTo>
                  <a:lnTo>
                    <a:pt x="4483608" y="1572006"/>
                  </a:lnTo>
                  <a:lnTo>
                    <a:pt x="4483608" y="1552956"/>
                  </a:lnTo>
                  <a:close/>
                </a:path>
                <a:path w="7023734" h="2691765">
                  <a:moveTo>
                    <a:pt x="5182362" y="1013460"/>
                  </a:moveTo>
                  <a:lnTo>
                    <a:pt x="5181600" y="994410"/>
                  </a:lnTo>
                  <a:lnTo>
                    <a:pt x="4492752" y="1006233"/>
                  </a:lnTo>
                  <a:lnTo>
                    <a:pt x="4492752" y="632714"/>
                  </a:lnTo>
                  <a:lnTo>
                    <a:pt x="4508754" y="632460"/>
                  </a:lnTo>
                  <a:lnTo>
                    <a:pt x="4508754" y="613410"/>
                  </a:lnTo>
                  <a:lnTo>
                    <a:pt x="3730752" y="625462"/>
                  </a:lnTo>
                  <a:lnTo>
                    <a:pt x="3730752" y="622554"/>
                  </a:lnTo>
                  <a:lnTo>
                    <a:pt x="3711702" y="622554"/>
                  </a:lnTo>
                  <a:lnTo>
                    <a:pt x="3711702" y="1007008"/>
                  </a:lnTo>
                  <a:lnTo>
                    <a:pt x="3044952" y="1019162"/>
                  </a:lnTo>
                  <a:lnTo>
                    <a:pt x="3044952" y="644918"/>
                  </a:lnTo>
                  <a:lnTo>
                    <a:pt x="3060954" y="644652"/>
                  </a:lnTo>
                  <a:lnTo>
                    <a:pt x="3060954" y="625602"/>
                  </a:lnTo>
                  <a:lnTo>
                    <a:pt x="2282952" y="638416"/>
                  </a:lnTo>
                  <a:lnTo>
                    <a:pt x="2282952" y="635508"/>
                  </a:lnTo>
                  <a:lnTo>
                    <a:pt x="2263902" y="635508"/>
                  </a:lnTo>
                  <a:lnTo>
                    <a:pt x="2263902" y="1006792"/>
                  </a:lnTo>
                  <a:lnTo>
                    <a:pt x="1562100" y="1019556"/>
                  </a:lnTo>
                  <a:lnTo>
                    <a:pt x="1562862" y="1038606"/>
                  </a:lnTo>
                  <a:lnTo>
                    <a:pt x="2263902" y="1025842"/>
                  </a:lnTo>
                  <a:lnTo>
                    <a:pt x="2263902" y="1041654"/>
                  </a:lnTo>
                  <a:lnTo>
                    <a:pt x="2282952" y="1041654"/>
                  </a:lnTo>
                  <a:lnTo>
                    <a:pt x="2282952" y="657466"/>
                  </a:lnTo>
                  <a:lnTo>
                    <a:pt x="3025902" y="645236"/>
                  </a:lnTo>
                  <a:lnTo>
                    <a:pt x="3025902" y="1019505"/>
                  </a:lnTo>
                  <a:lnTo>
                    <a:pt x="3022854" y="1019556"/>
                  </a:lnTo>
                  <a:lnTo>
                    <a:pt x="3022854" y="1038606"/>
                  </a:lnTo>
                  <a:lnTo>
                    <a:pt x="3025902" y="1038555"/>
                  </a:lnTo>
                  <a:lnTo>
                    <a:pt x="3025902" y="1041654"/>
                  </a:lnTo>
                  <a:lnTo>
                    <a:pt x="3044952" y="1041654"/>
                  </a:lnTo>
                  <a:lnTo>
                    <a:pt x="3044952" y="1038212"/>
                  </a:lnTo>
                  <a:lnTo>
                    <a:pt x="3711702" y="1026071"/>
                  </a:lnTo>
                  <a:lnTo>
                    <a:pt x="3711702" y="1028700"/>
                  </a:lnTo>
                  <a:lnTo>
                    <a:pt x="3730752" y="1028700"/>
                  </a:lnTo>
                  <a:lnTo>
                    <a:pt x="3730752" y="1025728"/>
                  </a:lnTo>
                  <a:lnTo>
                    <a:pt x="3734562" y="1025652"/>
                  </a:lnTo>
                  <a:lnTo>
                    <a:pt x="3733800" y="1006602"/>
                  </a:lnTo>
                  <a:lnTo>
                    <a:pt x="3730752" y="1006665"/>
                  </a:lnTo>
                  <a:lnTo>
                    <a:pt x="3730752" y="644512"/>
                  </a:lnTo>
                  <a:lnTo>
                    <a:pt x="4473702" y="633006"/>
                  </a:lnTo>
                  <a:lnTo>
                    <a:pt x="4473702" y="1006551"/>
                  </a:lnTo>
                  <a:lnTo>
                    <a:pt x="4470654" y="1006602"/>
                  </a:lnTo>
                  <a:lnTo>
                    <a:pt x="4470654" y="1025652"/>
                  </a:lnTo>
                  <a:lnTo>
                    <a:pt x="4473702" y="1025601"/>
                  </a:lnTo>
                  <a:lnTo>
                    <a:pt x="4473702" y="1028700"/>
                  </a:lnTo>
                  <a:lnTo>
                    <a:pt x="4492752" y="1028700"/>
                  </a:lnTo>
                  <a:lnTo>
                    <a:pt x="4492752" y="1025283"/>
                  </a:lnTo>
                  <a:lnTo>
                    <a:pt x="5182362" y="1013460"/>
                  </a:lnTo>
                  <a:close/>
                </a:path>
                <a:path w="7023734" h="2691765">
                  <a:moveTo>
                    <a:pt x="5981700" y="2672334"/>
                  </a:moveTo>
                  <a:lnTo>
                    <a:pt x="0" y="2670810"/>
                  </a:lnTo>
                  <a:lnTo>
                    <a:pt x="0" y="2689860"/>
                  </a:lnTo>
                  <a:lnTo>
                    <a:pt x="5981700" y="2691384"/>
                  </a:lnTo>
                  <a:lnTo>
                    <a:pt x="5981700" y="2672334"/>
                  </a:lnTo>
                  <a:close/>
                </a:path>
                <a:path w="7023734" h="2691765">
                  <a:moveTo>
                    <a:pt x="5982462" y="1762506"/>
                  </a:moveTo>
                  <a:lnTo>
                    <a:pt x="5981700" y="1743456"/>
                  </a:lnTo>
                  <a:lnTo>
                    <a:pt x="3035808" y="1768602"/>
                  </a:lnTo>
                  <a:lnTo>
                    <a:pt x="3035808" y="1787652"/>
                  </a:lnTo>
                  <a:lnTo>
                    <a:pt x="5982462" y="1762506"/>
                  </a:lnTo>
                  <a:close/>
                </a:path>
                <a:path w="7023734" h="2691765">
                  <a:moveTo>
                    <a:pt x="5982462" y="1165860"/>
                  </a:moveTo>
                  <a:lnTo>
                    <a:pt x="5981700" y="1146810"/>
                  </a:lnTo>
                  <a:lnTo>
                    <a:pt x="4505706" y="1158925"/>
                  </a:lnTo>
                  <a:lnTo>
                    <a:pt x="4505706" y="1143000"/>
                  </a:lnTo>
                  <a:lnTo>
                    <a:pt x="4486656" y="1143000"/>
                  </a:lnTo>
                  <a:lnTo>
                    <a:pt x="4486656" y="1549908"/>
                  </a:lnTo>
                  <a:lnTo>
                    <a:pt x="4505706" y="1549908"/>
                  </a:lnTo>
                  <a:lnTo>
                    <a:pt x="4505706" y="1177988"/>
                  </a:lnTo>
                  <a:lnTo>
                    <a:pt x="5959602" y="1166050"/>
                  </a:lnTo>
                  <a:lnTo>
                    <a:pt x="5959602" y="1562100"/>
                  </a:lnTo>
                  <a:lnTo>
                    <a:pt x="5978652" y="1562100"/>
                  </a:lnTo>
                  <a:lnTo>
                    <a:pt x="5978652" y="1165898"/>
                  </a:lnTo>
                  <a:lnTo>
                    <a:pt x="5982462" y="1165860"/>
                  </a:lnTo>
                  <a:close/>
                </a:path>
                <a:path w="7023734" h="2691765">
                  <a:moveTo>
                    <a:pt x="6655295" y="994410"/>
                  </a:moveTo>
                  <a:lnTo>
                    <a:pt x="5966447" y="1006221"/>
                  </a:lnTo>
                  <a:lnTo>
                    <a:pt x="5966447" y="632714"/>
                  </a:lnTo>
                  <a:lnTo>
                    <a:pt x="5982462" y="632460"/>
                  </a:lnTo>
                  <a:lnTo>
                    <a:pt x="5981700" y="613410"/>
                  </a:lnTo>
                  <a:lnTo>
                    <a:pt x="5204460" y="625449"/>
                  </a:lnTo>
                  <a:lnTo>
                    <a:pt x="5204460" y="622554"/>
                  </a:lnTo>
                  <a:lnTo>
                    <a:pt x="5185410" y="622554"/>
                  </a:lnTo>
                  <a:lnTo>
                    <a:pt x="5185410" y="1028700"/>
                  </a:lnTo>
                  <a:lnTo>
                    <a:pt x="5204460" y="1028700"/>
                  </a:lnTo>
                  <a:lnTo>
                    <a:pt x="5204460" y="644499"/>
                  </a:lnTo>
                  <a:lnTo>
                    <a:pt x="5947397" y="633006"/>
                  </a:lnTo>
                  <a:lnTo>
                    <a:pt x="5947397" y="1006538"/>
                  </a:lnTo>
                  <a:lnTo>
                    <a:pt x="5943587" y="1006602"/>
                  </a:lnTo>
                  <a:lnTo>
                    <a:pt x="5944349" y="1025652"/>
                  </a:lnTo>
                  <a:lnTo>
                    <a:pt x="5947397" y="1025601"/>
                  </a:lnTo>
                  <a:lnTo>
                    <a:pt x="5947397" y="1028700"/>
                  </a:lnTo>
                  <a:lnTo>
                    <a:pt x="5966447" y="1028700"/>
                  </a:lnTo>
                  <a:lnTo>
                    <a:pt x="5966447" y="1025283"/>
                  </a:lnTo>
                  <a:lnTo>
                    <a:pt x="6655295" y="1013460"/>
                  </a:lnTo>
                  <a:lnTo>
                    <a:pt x="6655295" y="994410"/>
                  </a:lnTo>
                  <a:close/>
                </a:path>
                <a:path w="7023734" h="2691765">
                  <a:moveTo>
                    <a:pt x="6973049" y="2156460"/>
                  </a:moveTo>
                  <a:lnTo>
                    <a:pt x="6972287" y="2137410"/>
                  </a:lnTo>
                  <a:lnTo>
                    <a:pt x="5978652" y="2149056"/>
                  </a:lnTo>
                  <a:lnTo>
                    <a:pt x="5978652" y="1778508"/>
                  </a:lnTo>
                  <a:lnTo>
                    <a:pt x="5959602" y="1778508"/>
                  </a:lnTo>
                  <a:lnTo>
                    <a:pt x="5959602" y="2149271"/>
                  </a:lnTo>
                  <a:lnTo>
                    <a:pt x="5931395" y="2149602"/>
                  </a:lnTo>
                  <a:lnTo>
                    <a:pt x="5931395" y="2168652"/>
                  </a:lnTo>
                  <a:lnTo>
                    <a:pt x="5959602" y="2168334"/>
                  </a:lnTo>
                  <a:lnTo>
                    <a:pt x="5959602" y="2184654"/>
                  </a:lnTo>
                  <a:lnTo>
                    <a:pt x="5978652" y="2184654"/>
                  </a:lnTo>
                  <a:lnTo>
                    <a:pt x="5978652" y="2168106"/>
                  </a:lnTo>
                  <a:lnTo>
                    <a:pt x="6973049" y="2156460"/>
                  </a:lnTo>
                  <a:close/>
                </a:path>
                <a:path w="7023734" h="2691765">
                  <a:moveTo>
                    <a:pt x="7011149" y="2308860"/>
                  </a:moveTo>
                  <a:lnTo>
                    <a:pt x="7010387" y="2289810"/>
                  </a:lnTo>
                  <a:lnTo>
                    <a:pt x="6004547" y="2301595"/>
                  </a:lnTo>
                  <a:lnTo>
                    <a:pt x="6004547" y="2273808"/>
                  </a:lnTo>
                  <a:lnTo>
                    <a:pt x="5985497" y="2273808"/>
                  </a:lnTo>
                  <a:lnTo>
                    <a:pt x="5985497" y="2301824"/>
                  </a:lnTo>
                  <a:lnTo>
                    <a:pt x="5969495" y="2302002"/>
                  </a:lnTo>
                  <a:lnTo>
                    <a:pt x="5969495" y="2321052"/>
                  </a:lnTo>
                  <a:lnTo>
                    <a:pt x="5985497" y="2320874"/>
                  </a:lnTo>
                  <a:lnTo>
                    <a:pt x="5985497" y="2679954"/>
                  </a:lnTo>
                  <a:lnTo>
                    <a:pt x="6004547" y="2679954"/>
                  </a:lnTo>
                  <a:lnTo>
                    <a:pt x="6004547" y="2320645"/>
                  </a:lnTo>
                  <a:lnTo>
                    <a:pt x="7011149" y="2308860"/>
                  </a:lnTo>
                  <a:close/>
                </a:path>
                <a:path w="7023734" h="2691765">
                  <a:moveTo>
                    <a:pt x="7023341" y="1527810"/>
                  </a:moveTo>
                  <a:lnTo>
                    <a:pt x="5981687" y="1540002"/>
                  </a:lnTo>
                  <a:lnTo>
                    <a:pt x="5982449" y="1559052"/>
                  </a:lnTo>
                  <a:lnTo>
                    <a:pt x="7023341" y="1546860"/>
                  </a:lnTo>
                  <a:lnTo>
                    <a:pt x="7023341" y="152781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44335" y="6296418"/>
              <a:ext cx="1042035" cy="31750"/>
            </a:xfrm>
            <a:custGeom>
              <a:avLst/>
              <a:gdLst/>
              <a:ahLst/>
              <a:cxnLst/>
              <a:rect l="l" t="t" r="r" b="b"/>
              <a:pathLst>
                <a:path w="1042034" h="31750">
                  <a:moveTo>
                    <a:pt x="1041654" y="19050"/>
                  </a:moveTo>
                  <a:lnTo>
                    <a:pt x="1040892" y="0"/>
                  </a:lnTo>
                  <a:lnTo>
                    <a:pt x="0" y="12192"/>
                  </a:lnTo>
                  <a:lnTo>
                    <a:pt x="0" y="31242"/>
                  </a:lnTo>
                  <a:lnTo>
                    <a:pt x="1041654" y="1905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05973" y="3431540"/>
            <a:ext cx="259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Timing</a:t>
            </a:r>
            <a:r>
              <a:rPr sz="2400" b="1" u="heavy" spc="-40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Waveform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05973" y="3955034"/>
            <a:ext cx="623189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Trebuchet MS"/>
                <a:cs typeface="Trebuchet MS"/>
              </a:rPr>
              <a:t>count</a:t>
            </a:r>
            <a:endParaRPr sz="1800">
              <a:latin typeface="Trebuchet MS"/>
              <a:cs typeface="Trebuchet MS"/>
            </a:endParaRPr>
          </a:p>
          <a:p>
            <a:pPr marL="12700" marR="5918835" indent="12700">
              <a:lnSpc>
                <a:spcPct val="226900"/>
              </a:lnSpc>
              <a:spcBef>
                <a:spcPts val="295"/>
              </a:spcBef>
            </a:pPr>
            <a:r>
              <a:rPr sz="1800" spc="30" dirty="0">
                <a:latin typeface="Trebuchet MS"/>
                <a:cs typeface="Trebuchet MS"/>
              </a:rPr>
              <a:t>A0  </a:t>
            </a:r>
            <a:r>
              <a:rPr sz="1800" spc="40" dirty="0">
                <a:latin typeface="Trebuchet MS"/>
                <a:cs typeface="Trebuchet MS"/>
              </a:rPr>
              <a:t>A1</a:t>
            </a:r>
            <a:endParaRPr sz="1800">
              <a:latin typeface="Trebuchet MS"/>
              <a:cs typeface="Trebuchet MS"/>
            </a:endParaRPr>
          </a:p>
          <a:p>
            <a:pPr marL="12700" marR="5944235">
              <a:lnSpc>
                <a:spcPct val="171400"/>
              </a:lnSpc>
              <a:spcBef>
                <a:spcPts val="795"/>
              </a:spcBef>
            </a:pPr>
            <a:r>
              <a:rPr sz="1800" spc="35" dirty="0">
                <a:latin typeface="Trebuchet MS"/>
                <a:cs typeface="Trebuchet MS"/>
              </a:rPr>
              <a:t>A2  A3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</a:pPr>
            <a:r>
              <a:rPr sz="2000" b="1" i="1" spc="-75" dirty="0">
                <a:latin typeface="Trebuchet MS"/>
                <a:cs typeface="Trebuchet MS"/>
              </a:rPr>
              <a:t>Question: </a:t>
            </a:r>
            <a:r>
              <a:rPr sz="2000" b="1" i="1" spc="15" dirty="0">
                <a:latin typeface="Trebuchet MS"/>
                <a:cs typeface="Trebuchet MS"/>
              </a:rPr>
              <a:t>How </a:t>
            </a:r>
            <a:r>
              <a:rPr sz="2000" b="1" i="1" spc="-85" dirty="0">
                <a:latin typeface="Trebuchet MS"/>
                <a:cs typeface="Trebuchet MS"/>
              </a:rPr>
              <a:t>to </a:t>
            </a:r>
            <a:r>
              <a:rPr sz="2000" b="1" i="1" spc="-95" dirty="0">
                <a:latin typeface="Trebuchet MS"/>
                <a:cs typeface="Trebuchet MS"/>
              </a:rPr>
              <a:t>build </a:t>
            </a:r>
            <a:r>
              <a:rPr sz="2000" b="1" i="1" spc="-85" dirty="0">
                <a:latin typeface="Trebuchet MS"/>
                <a:cs typeface="Trebuchet MS"/>
              </a:rPr>
              <a:t>a </a:t>
            </a:r>
            <a:r>
              <a:rPr sz="2000" b="1" i="1" spc="-100" dirty="0">
                <a:latin typeface="Trebuchet MS"/>
                <a:cs typeface="Trebuchet MS"/>
              </a:rPr>
              <a:t>binary </a:t>
            </a:r>
            <a:r>
              <a:rPr sz="2000" b="1" i="1" spc="-60" dirty="0">
                <a:latin typeface="Trebuchet MS"/>
                <a:cs typeface="Trebuchet MS"/>
              </a:rPr>
              <a:t>countdown</a:t>
            </a:r>
            <a:r>
              <a:rPr sz="2000" b="1" i="1" spc="-190" dirty="0">
                <a:latin typeface="Trebuchet MS"/>
                <a:cs typeface="Trebuchet MS"/>
              </a:rPr>
              <a:t> </a:t>
            </a:r>
            <a:r>
              <a:rPr sz="2000" b="1" i="1" spc="-80" dirty="0">
                <a:latin typeface="Trebuchet MS"/>
                <a:cs typeface="Trebuchet MS"/>
              </a:rPr>
              <a:t>counter?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70175" y="375920"/>
            <a:ext cx="11684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70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400" spc="-60" dirty="0">
                <a:solidFill>
                  <a:srgbClr val="454552"/>
                </a:solidFill>
                <a:latin typeface="Trebuchet MS"/>
                <a:cs typeface="Trebuchet MS"/>
              </a:rPr>
              <a:t>7b </a:t>
            </a:r>
            <a:r>
              <a:rPr sz="1400" spc="180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454552"/>
                </a:solidFill>
                <a:latin typeface="Trebuchet MS"/>
                <a:cs typeface="Trebuchet MS"/>
              </a:rPr>
              <a:t>17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779" y="928369"/>
            <a:ext cx="70523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175" dirty="0"/>
              <a:t>Asynchronous </a:t>
            </a:r>
            <a:r>
              <a:rPr sz="3200" spc="245" dirty="0"/>
              <a:t>BCD </a:t>
            </a:r>
            <a:r>
              <a:rPr sz="3200" spc="85" dirty="0"/>
              <a:t>Ripple</a:t>
            </a:r>
            <a:r>
              <a:rPr sz="3200" spc="330" dirty="0"/>
              <a:t> </a:t>
            </a:r>
            <a:r>
              <a:rPr sz="3200" spc="175" dirty="0"/>
              <a:t>Counter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53573" y="3611371"/>
            <a:ext cx="5407660" cy="35032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7815" marR="5080" indent="-285750">
              <a:lnSpc>
                <a:spcPts val="2160"/>
              </a:lnSpc>
              <a:spcBef>
                <a:spcPts val="370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160" dirty="0">
                <a:latin typeface="Trebuchet MS"/>
                <a:cs typeface="Trebuchet MS"/>
              </a:rPr>
              <a:t>BCD </a:t>
            </a:r>
            <a:r>
              <a:rPr sz="2000" spc="-75" dirty="0">
                <a:latin typeface="Trebuchet MS"/>
                <a:cs typeface="Trebuchet MS"/>
              </a:rPr>
              <a:t>counter </a:t>
            </a:r>
            <a:r>
              <a:rPr sz="2000" spc="-90" dirty="0">
                <a:latin typeface="Trebuchet MS"/>
                <a:cs typeface="Trebuchet MS"/>
              </a:rPr>
              <a:t>requires </a:t>
            </a:r>
            <a:r>
              <a:rPr sz="2000" spc="-50" dirty="0">
                <a:latin typeface="Trebuchet MS"/>
                <a:cs typeface="Trebuchet MS"/>
              </a:rPr>
              <a:t>4 </a:t>
            </a:r>
            <a:r>
              <a:rPr sz="2000" spc="-130" dirty="0">
                <a:latin typeface="Trebuchet MS"/>
                <a:cs typeface="Trebuchet MS"/>
              </a:rPr>
              <a:t>J-K </a:t>
            </a:r>
            <a:r>
              <a:rPr sz="2000" spc="-125" dirty="0">
                <a:latin typeface="Trebuchet MS"/>
                <a:cs typeface="Trebuchet MS"/>
              </a:rPr>
              <a:t>flip-flops </a:t>
            </a:r>
            <a:r>
              <a:rPr sz="2000" spc="-75" dirty="0">
                <a:latin typeface="Trebuchet MS"/>
                <a:cs typeface="Trebuchet MS"/>
              </a:rPr>
              <a:t>for </a:t>
            </a:r>
            <a:r>
              <a:rPr sz="2000" spc="-50" dirty="0">
                <a:latin typeface="Trebuchet MS"/>
                <a:cs typeface="Trebuchet MS"/>
              </a:rPr>
              <a:t>10 </a:t>
            </a:r>
            <a:r>
              <a:rPr sz="2000" spc="-145" dirty="0">
                <a:latin typeface="Trebuchet MS"/>
                <a:cs typeface="Trebuchet MS"/>
              </a:rPr>
              <a:t>finite  </a:t>
            </a:r>
            <a:r>
              <a:rPr sz="2000" spc="-114" dirty="0">
                <a:latin typeface="Trebuchet MS"/>
                <a:cs typeface="Trebuchet MS"/>
              </a:rPr>
              <a:t>states</a:t>
            </a:r>
            <a:endParaRPr sz="2000">
              <a:latin typeface="Trebuchet MS"/>
              <a:cs typeface="Trebuchet MS"/>
            </a:endParaRPr>
          </a:p>
          <a:p>
            <a:pPr marL="297815" marR="167005" indent="-285750">
              <a:lnSpc>
                <a:spcPts val="2160"/>
              </a:lnSpc>
              <a:spcBef>
                <a:spcPts val="480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60" dirty="0">
                <a:latin typeface="Trebuchet MS"/>
                <a:cs typeface="Trebuchet MS"/>
              </a:rPr>
              <a:t>This </a:t>
            </a:r>
            <a:r>
              <a:rPr sz="2000" spc="160" dirty="0">
                <a:latin typeface="Trebuchet MS"/>
                <a:cs typeface="Trebuchet MS"/>
              </a:rPr>
              <a:t>BCD </a:t>
            </a:r>
            <a:r>
              <a:rPr sz="2000" spc="-130" dirty="0">
                <a:latin typeface="Trebuchet MS"/>
                <a:cs typeface="Trebuchet MS"/>
              </a:rPr>
              <a:t>“ripple” </a:t>
            </a:r>
            <a:r>
              <a:rPr sz="2000" spc="-75" dirty="0">
                <a:latin typeface="Trebuchet MS"/>
                <a:cs typeface="Trebuchet MS"/>
              </a:rPr>
              <a:t>counter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150" dirty="0">
                <a:latin typeface="Trebuchet MS"/>
                <a:cs typeface="Trebuchet MS"/>
              </a:rPr>
              <a:t>actually</a:t>
            </a:r>
            <a:r>
              <a:rPr sz="2000" spc="-33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composed  </a:t>
            </a:r>
            <a:r>
              <a:rPr sz="2000" spc="-110" dirty="0">
                <a:latin typeface="Trebuchet MS"/>
                <a:cs typeface="Trebuchet MS"/>
              </a:rPr>
              <a:t>of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counters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lr>
                <a:srgbClr val="9FB8CD"/>
              </a:buClr>
              <a:buChar char="–"/>
              <a:tabLst>
                <a:tab pos="698500" algn="l"/>
              </a:tabLst>
            </a:pPr>
            <a:r>
              <a:rPr sz="2100" spc="-70" dirty="0">
                <a:solidFill>
                  <a:srgbClr val="454552"/>
                </a:solidFill>
                <a:latin typeface="Trebuchet MS"/>
                <a:cs typeface="Trebuchet MS"/>
              </a:rPr>
              <a:t>one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100" spc="-21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100" spc="-110" dirty="0">
                <a:solidFill>
                  <a:srgbClr val="454552"/>
                </a:solidFill>
                <a:latin typeface="Trebuchet MS"/>
                <a:cs typeface="Trebuchet MS"/>
              </a:rPr>
              <a:t>1-bit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“</a:t>
            </a:r>
            <a:r>
              <a:rPr sz="2100" spc="-125" dirty="0">
                <a:solidFill>
                  <a:srgbClr val="454552"/>
                </a:solidFill>
                <a:latin typeface="Symbol"/>
                <a:cs typeface="Symbol"/>
              </a:rPr>
              <a:t>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2” </a:t>
            </a:r>
            <a:r>
              <a:rPr sz="2100" spc="-80" dirty="0">
                <a:solidFill>
                  <a:srgbClr val="454552"/>
                </a:solidFill>
                <a:latin typeface="Trebuchet MS"/>
                <a:cs typeface="Trebuchet MS"/>
              </a:rPr>
              <a:t>counter </a:t>
            </a:r>
            <a:r>
              <a:rPr sz="2100" spc="-75" dirty="0">
                <a:solidFill>
                  <a:srgbClr val="454552"/>
                </a:solidFill>
                <a:latin typeface="Trebuchet MS"/>
                <a:cs typeface="Trebuchet MS"/>
              </a:rPr>
              <a:t>for</a:t>
            </a:r>
            <a:r>
              <a:rPr sz="2100" spc="-2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Q1</a:t>
            </a:r>
            <a:endParaRPr sz="2100">
              <a:latin typeface="Trebuchet MS"/>
              <a:cs typeface="Trebuchet MS"/>
            </a:endParaRPr>
          </a:p>
          <a:p>
            <a:pPr marL="697865" marR="26034" lvl="1" indent="-228600">
              <a:lnSpc>
                <a:spcPts val="2260"/>
              </a:lnSpc>
              <a:spcBef>
                <a:spcPts val="545"/>
              </a:spcBef>
              <a:buClr>
                <a:srgbClr val="9FB8CD"/>
              </a:buClr>
              <a:buChar char="–"/>
              <a:tabLst>
                <a:tab pos="698500" algn="l"/>
              </a:tabLst>
            </a:pP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2100" spc="-65" dirty="0">
                <a:solidFill>
                  <a:srgbClr val="454552"/>
                </a:solidFill>
                <a:latin typeface="Trebuchet MS"/>
                <a:cs typeface="Trebuchet MS"/>
              </a:rPr>
              <a:t>other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100" spc="-210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“</a:t>
            </a:r>
            <a:r>
              <a:rPr sz="2100" spc="-120" dirty="0">
                <a:solidFill>
                  <a:srgbClr val="454552"/>
                </a:solidFill>
                <a:latin typeface="Symbol"/>
                <a:cs typeface="Symbol"/>
              </a:rPr>
              <a:t>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5” </a:t>
            </a:r>
            <a:r>
              <a:rPr sz="2100" spc="-80" dirty="0">
                <a:solidFill>
                  <a:srgbClr val="454552"/>
                </a:solidFill>
                <a:latin typeface="Trebuchet MS"/>
                <a:cs typeface="Trebuchet MS"/>
              </a:rPr>
              <a:t>counter </a:t>
            </a:r>
            <a:r>
              <a:rPr sz="2100" spc="-75" dirty="0">
                <a:solidFill>
                  <a:srgbClr val="454552"/>
                </a:solidFill>
                <a:latin typeface="Trebuchet MS"/>
                <a:cs typeface="Trebuchet MS"/>
              </a:rPr>
              <a:t>for </a:t>
            </a:r>
            <a:r>
              <a:rPr sz="2100" spc="-20" dirty="0">
                <a:solidFill>
                  <a:srgbClr val="454552"/>
                </a:solidFill>
                <a:latin typeface="Trebuchet MS"/>
                <a:cs typeface="Trebuchet MS"/>
              </a:rPr>
              <a:t>Q2, </a:t>
            </a:r>
            <a:r>
              <a:rPr sz="2100" spc="125" dirty="0">
                <a:solidFill>
                  <a:srgbClr val="454552"/>
                </a:solidFill>
                <a:latin typeface="Trebuchet MS"/>
                <a:cs typeface="Trebuchet MS"/>
              </a:rPr>
              <a:t>Q3</a:t>
            </a:r>
            <a:r>
              <a:rPr sz="2100" spc="-7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135" dirty="0">
                <a:solidFill>
                  <a:srgbClr val="454552"/>
                </a:solidFill>
                <a:latin typeface="Trebuchet MS"/>
                <a:cs typeface="Trebuchet MS"/>
              </a:rPr>
              <a:t>and  </a:t>
            </a:r>
            <a:r>
              <a:rPr sz="2100" spc="120" dirty="0">
                <a:solidFill>
                  <a:srgbClr val="454552"/>
                </a:solidFill>
                <a:latin typeface="Trebuchet MS"/>
                <a:cs typeface="Trebuchet MS"/>
              </a:rPr>
              <a:t>Q4</a:t>
            </a:r>
            <a:endParaRPr sz="2100">
              <a:latin typeface="Trebuchet MS"/>
              <a:cs typeface="Trebuchet MS"/>
            </a:endParaRPr>
          </a:p>
          <a:p>
            <a:pPr marL="297815" marR="511175" indent="-285750">
              <a:lnSpc>
                <a:spcPts val="2160"/>
              </a:lnSpc>
              <a:spcBef>
                <a:spcPts val="484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105" dirty="0">
                <a:latin typeface="Trebuchet MS"/>
                <a:cs typeface="Trebuchet MS"/>
              </a:rPr>
              <a:t>Strictly </a:t>
            </a:r>
            <a:r>
              <a:rPr sz="2000" spc="-135" dirty="0">
                <a:latin typeface="Trebuchet MS"/>
                <a:cs typeface="Trebuchet MS"/>
              </a:rPr>
              <a:t>speaking,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75" dirty="0">
                <a:latin typeface="Trebuchet MS"/>
                <a:cs typeface="Trebuchet MS"/>
              </a:rPr>
              <a:t>second counter </a:t>
            </a:r>
            <a:r>
              <a:rPr sz="2000" spc="-90" dirty="0">
                <a:latin typeface="Trebuchet MS"/>
                <a:cs typeface="Trebuchet MS"/>
              </a:rPr>
              <a:t>is </a:t>
            </a:r>
            <a:r>
              <a:rPr sz="2000" spc="-65" dirty="0">
                <a:latin typeface="Trebuchet MS"/>
                <a:cs typeface="Trebuchet MS"/>
              </a:rPr>
              <a:t>not </a:t>
            </a:r>
            <a:r>
              <a:rPr sz="2000" spc="-200" dirty="0">
                <a:latin typeface="Trebuchet MS"/>
                <a:cs typeface="Trebuchet MS"/>
              </a:rPr>
              <a:t>a  </a:t>
            </a:r>
            <a:r>
              <a:rPr sz="2000" spc="-110" dirty="0">
                <a:latin typeface="Trebuchet MS"/>
                <a:cs typeface="Trebuchet MS"/>
              </a:rPr>
              <a:t>ripple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counter?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9FB8CD"/>
              </a:buClr>
              <a:buChar char="–"/>
              <a:tabLst>
                <a:tab pos="698500" algn="l"/>
              </a:tabLst>
            </a:pPr>
            <a:r>
              <a:rPr sz="2100" spc="-130" dirty="0">
                <a:solidFill>
                  <a:srgbClr val="454552"/>
                </a:solidFill>
                <a:latin typeface="Trebuchet MS"/>
                <a:cs typeface="Trebuchet MS"/>
              </a:rPr>
              <a:t>Flip-flop </a:t>
            </a:r>
            <a:r>
              <a:rPr sz="2100" spc="-95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2100" spc="-70" dirty="0">
                <a:solidFill>
                  <a:srgbClr val="454552"/>
                </a:solidFill>
                <a:latin typeface="Trebuchet MS"/>
                <a:cs typeface="Trebuchet MS"/>
              </a:rPr>
              <a:t>not </a:t>
            </a:r>
            <a:r>
              <a:rPr sz="2100" spc="-125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2100" spc="-120" dirty="0">
                <a:solidFill>
                  <a:srgbClr val="454552"/>
                </a:solidFill>
                <a:latin typeface="Trebuchet MS"/>
                <a:cs typeface="Trebuchet MS"/>
              </a:rPr>
              <a:t>toggle</a:t>
            </a:r>
            <a:r>
              <a:rPr sz="2100" spc="18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100" spc="-85" dirty="0">
                <a:solidFill>
                  <a:srgbClr val="454552"/>
                </a:solidFill>
                <a:latin typeface="Trebuchet MS"/>
                <a:cs typeface="Trebuchet MS"/>
              </a:rPr>
              <a:t>mode</a:t>
            </a:r>
            <a:endParaRPr sz="2100">
              <a:latin typeface="Trebuchet MS"/>
              <a:cs typeface="Trebuchet MS"/>
            </a:endParaRPr>
          </a:p>
          <a:p>
            <a:pPr marL="297815" indent="-285750">
              <a:lnSpc>
                <a:spcPct val="100000"/>
              </a:lnSpc>
              <a:spcBef>
                <a:spcPts val="245"/>
              </a:spcBef>
              <a:buClr>
                <a:srgbClr val="717BA3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80" dirty="0">
                <a:latin typeface="Trebuchet MS"/>
                <a:cs typeface="Trebuchet MS"/>
              </a:rPr>
              <a:t>But </a:t>
            </a:r>
            <a:r>
              <a:rPr sz="2000" spc="-120" dirty="0">
                <a:latin typeface="Trebuchet MS"/>
                <a:cs typeface="Trebuchet MS"/>
              </a:rPr>
              <a:t>the </a:t>
            </a:r>
            <a:r>
              <a:rPr sz="2000" spc="-85" dirty="0">
                <a:latin typeface="Trebuchet MS"/>
                <a:cs typeface="Trebuchet MS"/>
              </a:rPr>
              <a:t>connection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“ripple”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2371" y="1600200"/>
            <a:ext cx="4176521" cy="188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81020" y="2227580"/>
            <a:ext cx="2292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40" dirty="0">
                <a:latin typeface="Trebuchet MS"/>
                <a:cs typeface="Trebuchet MS"/>
              </a:rPr>
              <a:t>Counting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sequence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21893" y="1606296"/>
            <a:ext cx="2997200" cy="5588635"/>
            <a:chOff x="6921893" y="1606296"/>
            <a:chExt cx="2997200" cy="5588635"/>
          </a:xfrm>
        </p:grpSpPr>
        <p:sp>
          <p:nvSpPr>
            <p:cNvPr id="9" name="object 9"/>
            <p:cNvSpPr/>
            <p:nvPr/>
          </p:nvSpPr>
          <p:spPr>
            <a:xfrm>
              <a:off x="6921893" y="1606296"/>
              <a:ext cx="2996945" cy="55881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56333" y="4447031"/>
              <a:ext cx="407669" cy="1463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6E167263375478DDC816DB2F33631" ma:contentTypeVersion="2" ma:contentTypeDescription="Create a new document." ma:contentTypeScope="" ma:versionID="58984d6e0381217a516c3b1e4b140c6d">
  <xsd:schema xmlns:xsd="http://www.w3.org/2001/XMLSchema" xmlns:xs="http://www.w3.org/2001/XMLSchema" xmlns:p="http://schemas.microsoft.com/office/2006/metadata/properties" xmlns:ns2="4851b0b2-02b5-45bd-aefd-8b01ec3f38c4" targetNamespace="http://schemas.microsoft.com/office/2006/metadata/properties" ma:root="true" ma:fieldsID="949a4e0253ef246dfc817d52106000b7" ns2:_="">
    <xsd:import namespace="4851b0b2-02b5-45bd-aefd-8b01ec3f3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b0b2-02b5-45bd-aefd-8b01ec3f3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39F64C-DD74-478A-9E43-49B0996AA0E5}"/>
</file>

<file path=customXml/itemProps2.xml><?xml version="1.0" encoding="utf-8"?>
<ds:datastoreItem xmlns:ds="http://schemas.openxmlformats.org/officeDocument/2006/customXml" ds:itemID="{DCBEA7C9-ADFB-49A6-8ED0-62F0EB37D1FE}"/>
</file>

<file path=customXml/itemProps3.xml><?xml version="1.0" encoding="utf-8"?>
<ds:datastoreItem xmlns:ds="http://schemas.openxmlformats.org/officeDocument/2006/customXml" ds:itemID="{6F03B286-3B52-4F51-B1E2-68B39540287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968</Words>
  <Application>Microsoft Office PowerPoint</Application>
  <PresentationFormat>Custom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EE 272 Digital Systems   Fall 2019 Instructor: Dr. Aashir Waleed</vt:lpstr>
      <vt:lpstr>Lecture Overview</vt:lpstr>
      <vt:lpstr>Other Count Sequences Examples</vt:lpstr>
      <vt:lpstr>4-bit ripple UP counter (T-FF)</vt:lpstr>
      <vt:lpstr>4-bit ripple UP counter (D-FF)</vt:lpstr>
      <vt:lpstr>4-bit ripple DOWN counter (D-FF)</vt:lpstr>
      <vt:lpstr>4-bit ripple DOWN counter (D-FF)</vt:lpstr>
      <vt:lpstr>4-bit ripple counter</vt:lpstr>
      <vt:lpstr>Asynchronous BCD Ripple Counter</vt:lpstr>
      <vt:lpstr>Asynchronous BCD Ripple UP Counter</vt:lpstr>
      <vt:lpstr>Multi-decade decimal BCD counter</vt:lpstr>
      <vt:lpstr>Synchronous counter</vt:lpstr>
      <vt:lpstr>Synchronous UP counter</vt:lpstr>
      <vt:lpstr>Synchronous UP counter</vt:lpstr>
      <vt:lpstr>Synchronous DOWN counter</vt:lpstr>
      <vt:lpstr>Synchronous Counter</vt:lpstr>
      <vt:lpstr>Synchronous Up-down counter</vt:lpstr>
      <vt:lpstr>Synchronous Up-down counter</vt:lpstr>
      <vt:lpstr>Other counter –  ring counter (non-binary  counter)– made by D-flip-flop</vt:lpstr>
      <vt:lpstr>Johnson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7b- counter [Compatibility Mode]</dc:title>
  <dc:creator>chapulin</dc:creator>
  <cp:lastModifiedBy>Aashir Walid</cp:lastModifiedBy>
  <cp:revision>2</cp:revision>
  <dcterms:created xsi:type="dcterms:W3CDTF">2019-12-10T18:19:40Z</dcterms:created>
  <dcterms:modified xsi:type="dcterms:W3CDTF">2019-12-10T18:40:27Z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2019-12-10T00:00:00Z</vt:filetime>
  </property>
  <property fmtid="{D5CDD505-2E9C-101B-9397-08002B2CF9AE}" pid="5" name="ContentTypeId">
    <vt:lpwstr>0x0101007A66E167263375478DDC816DB2F33631</vt:lpwstr>
  </property>
</Properties>
</file>