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693400" cy="7562850"/>
  <p:notesSz cx="10693400" cy="756285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D465B-92D7-48E2-9CDE-FFB5C3C45882}" type="datetimeFigureOut">
              <a:rPr lang="en-PK" smtClean="0"/>
              <a:t>01/12/2019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1925A-D78B-44CC-8A28-58372508342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433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86191" y="1308353"/>
            <a:ext cx="7322184" cy="1969770"/>
          </a:xfrm>
          <a:custGeom>
            <a:avLst/>
            <a:gdLst/>
            <a:ahLst/>
            <a:cxnLst/>
            <a:rect l="l" t="t" r="r" b="b"/>
            <a:pathLst>
              <a:path w="7322184" h="1969770">
                <a:moveTo>
                  <a:pt x="7322058" y="1968245"/>
                </a:moveTo>
                <a:lnTo>
                  <a:pt x="7322058" y="1523"/>
                </a:lnTo>
                <a:lnTo>
                  <a:pt x="7320533" y="0"/>
                </a:lnTo>
                <a:lnTo>
                  <a:pt x="1523" y="0"/>
                </a:lnTo>
                <a:lnTo>
                  <a:pt x="0" y="1524"/>
                </a:lnTo>
                <a:lnTo>
                  <a:pt x="0" y="1968246"/>
                </a:lnTo>
                <a:lnTo>
                  <a:pt x="1524" y="1969770"/>
                </a:lnTo>
                <a:lnTo>
                  <a:pt x="3048" y="1969770"/>
                </a:lnTo>
                <a:lnTo>
                  <a:pt x="3048" y="6096"/>
                </a:lnTo>
                <a:lnTo>
                  <a:pt x="6857" y="3048"/>
                </a:lnTo>
                <a:lnTo>
                  <a:pt x="6857" y="6096"/>
                </a:lnTo>
                <a:lnTo>
                  <a:pt x="7315200" y="6095"/>
                </a:lnTo>
                <a:lnTo>
                  <a:pt x="7315200" y="3047"/>
                </a:lnTo>
                <a:lnTo>
                  <a:pt x="7318248" y="6095"/>
                </a:lnTo>
                <a:lnTo>
                  <a:pt x="7318248" y="1969770"/>
                </a:lnTo>
                <a:lnTo>
                  <a:pt x="7320533" y="1969770"/>
                </a:lnTo>
                <a:lnTo>
                  <a:pt x="7322058" y="1968245"/>
                </a:lnTo>
                <a:close/>
              </a:path>
              <a:path w="7322184" h="1969770">
                <a:moveTo>
                  <a:pt x="6857" y="6096"/>
                </a:moveTo>
                <a:lnTo>
                  <a:pt x="6857" y="3048"/>
                </a:lnTo>
                <a:lnTo>
                  <a:pt x="3048" y="6096"/>
                </a:lnTo>
                <a:lnTo>
                  <a:pt x="6857" y="6096"/>
                </a:lnTo>
                <a:close/>
              </a:path>
              <a:path w="7322184" h="1969770">
                <a:moveTo>
                  <a:pt x="6857" y="1963674"/>
                </a:moveTo>
                <a:lnTo>
                  <a:pt x="6857" y="6096"/>
                </a:lnTo>
                <a:lnTo>
                  <a:pt x="3048" y="6096"/>
                </a:lnTo>
                <a:lnTo>
                  <a:pt x="3048" y="1963674"/>
                </a:lnTo>
                <a:lnTo>
                  <a:pt x="6857" y="1963674"/>
                </a:lnTo>
                <a:close/>
              </a:path>
              <a:path w="7322184" h="1969770">
                <a:moveTo>
                  <a:pt x="7318248" y="1963673"/>
                </a:moveTo>
                <a:lnTo>
                  <a:pt x="3048" y="1963674"/>
                </a:lnTo>
                <a:lnTo>
                  <a:pt x="6857" y="1966721"/>
                </a:lnTo>
                <a:lnTo>
                  <a:pt x="6857" y="1969770"/>
                </a:lnTo>
                <a:lnTo>
                  <a:pt x="7315200" y="1969770"/>
                </a:lnTo>
                <a:lnTo>
                  <a:pt x="7315200" y="1966721"/>
                </a:lnTo>
                <a:lnTo>
                  <a:pt x="7318248" y="1963673"/>
                </a:lnTo>
                <a:close/>
              </a:path>
              <a:path w="7322184" h="1969770">
                <a:moveTo>
                  <a:pt x="6857" y="1969770"/>
                </a:moveTo>
                <a:lnTo>
                  <a:pt x="6857" y="1966721"/>
                </a:lnTo>
                <a:lnTo>
                  <a:pt x="3048" y="1963674"/>
                </a:lnTo>
                <a:lnTo>
                  <a:pt x="3048" y="1969770"/>
                </a:lnTo>
                <a:lnTo>
                  <a:pt x="6857" y="1969770"/>
                </a:lnTo>
                <a:close/>
              </a:path>
              <a:path w="7322184" h="1969770">
                <a:moveTo>
                  <a:pt x="7318248" y="6095"/>
                </a:moveTo>
                <a:lnTo>
                  <a:pt x="7315200" y="3047"/>
                </a:lnTo>
                <a:lnTo>
                  <a:pt x="7315200" y="6095"/>
                </a:lnTo>
                <a:lnTo>
                  <a:pt x="7318248" y="6095"/>
                </a:lnTo>
                <a:close/>
              </a:path>
              <a:path w="7322184" h="1969770">
                <a:moveTo>
                  <a:pt x="7318248" y="1963673"/>
                </a:moveTo>
                <a:lnTo>
                  <a:pt x="7318248" y="6095"/>
                </a:lnTo>
                <a:lnTo>
                  <a:pt x="7315200" y="6095"/>
                </a:lnTo>
                <a:lnTo>
                  <a:pt x="7315200" y="1963673"/>
                </a:lnTo>
                <a:lnTo>
                  <a:pt x="7318248" y="1963673"/>
                </a:lnTo>
                <a:close/>
              </a:path>
              <a:path w="7322184" h="1969770">
                <a:moveTo>
                  <a:pt x="7318248" y="1969770"/>
                </a:moveTo>
                <a:lnTo>
                  <a:pt x="7318248" y="1963673"/>
                </a:lnTo>
                <a:lnTo>
                  <a:pt x="7315200" y="1966721"/>
                </a:lnTo>
                <a:lnTo>
                  <a:pt x="7315200" y="1969770"/>
                </a:lnTo>
                <a:lnTo>
                  <a:pt x="7318248" y="196977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86191" y="5394197"/>
            <a:ext cx="7322184" cy="692785"/>
          </a:xfrm>
          <a:custGeom>
            <a:avLst/>
            <a:gdLst/>
            <a:ahLst/>
            <a:cxnLst/>
            <a:rect l="l" t="t" r="r" b="b"/>
            <a:pathLst>
              <a:path w="7322184" h="692785">
                <a:moveTo>
                  <a:pt x="7322058" y="691133"/>
                </a:moveTo>
                <a:lnTo>
                  <a:pt x="7322058" y="1523"/>
                </a:lnTo>
                <a:lnTo>
                  <a:pt x="7320533" y="0"/>
                </a:lnTo>
                <a:lnTo>
                  <a:pt x="1523" y="0"/>
                </a:lnTo>
                <a:lnTo>
                  <a:pt x="0" y="1524"/>
                </a:lnTo>
                <a:lnTo>
                  <a:pt x="0" y="691134"/>
                </a:lnTo>
                <a:lnTo>
                  <a:pt x="1524" y="692658"/>
                </a:lnTo>
                <a:lnTo>
                  <a:pt x="3048" y="692658"/>
                </a:lnTo>
                <a:lnTo>
                  <a:pt x="3048" y="6858"/>
                </a:lnTo>
                <a:lnTo>
                  <a:pt x="6857" y="3048"/>
                </a:lnTo>
                <a:lnTo>
                  <a:pt x="6857" y="6858"/>
                </a:lnTo>
                <a:lnTo>
                  <a:pt x="7315200" y="6857"/>
                </a:lnTo>
                <a:lnTo>
                  <a:pt x="7315200" y="3047"/>
                </a:lnTo>
                <a:lnTo>
                  <a:pt x="7318248" y="6857"/>
                </a:lnTo>
                <a:lnTo>
                  <a:pt x="7318248" y="692657"/>
                </a:lnTo>
                <a:lnTo>
                  <a:pt x="7320533" y="692657"/>
                </a:lnTo>
                <a:lnTo>
                  <a:pt x="7322058" y="691133"/>
                </a:lnTo>
                <a:close/>
              </a:path>
              <a:path w="7322184" h="692785">
                <a:moveTo>
                  <a:pt x="6857" y="6858"/>
                </a:moveTo>
                <a:lnTo>
                  <a:pt x="6857" y="3048"/>
                </a:lnTo>
                <a:lnTo>
                  <a:pt x="3048" y="6858"/>
                </a:lnTo>
                <a:lnTo>
                  <a:pt x="6857" y="6858"/>
                </a:lnTo>
                <a:close/>
              </a:path>
              <a:path w="7322184" h="692785">
                <a:moveTo>
                  <a:pt x="6857" y="685800"/>
                </a:moveTo>
                <a:lnTo>
                  <a:pt x="6857" y="6858"/>
                </a:lnTo>
                <a:lnTo>
                  <a:pt x="3048" y="6858"/>
                </a:lnTo>
                <a:lnTo>
                  <a:pt x="3048" y="685800"/>
                </a:lnTo>
                <a:lnTo>
                  <a:pt x="6857" y="685800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3048" y="685800"/>
                </a:lnTo>
                <a:lnTo>
                  <a:pt x="6857" y="688847"/>
                </a:lnTo>
                <a:lnTo>
                  <a:pt x="6857" y="692658"/>
                </a:lnTo>
                <a:lnTo>
                  <a:pt x="7315200" y="692657"/>
                </a:lnTo>
                <a:lnTo>
                  <a:pt x="7315200" y="688847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6857" y="692658"/>
                </a:moveTo>
                <a:lnTo>
                  <a:pt x="6857" y="688847"/>
                </a:lnTo>
                <a:lnTo>
                  <a:pt x="3048" y="685800"/>
                </a:lnTo>
                <a:lnTo>
                  <a:pt x="3048" y="692658"/>
                </a:lnTo>
                <a:lnTo>
                  <a:pt x="6857" y="692658"/>
                </a:lnTo>
                <a:close/>
              </a:path>
              <a:path w="7322184" h="692785">
                <a:moveTo>
                  <a:pt x="7318248" y="6857"/>
                </a:moveTo>
                <a:lnTo>
                  <a:pt x="7315200" y="3047"/>
                </a:lnTo>
                <a:lnTo>
                  <a:pt x="7315200" y="6857"/>
                </a:lnTo>
                <a:lnTo>
                  <a:pt x="7318248" y="6857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7318248" y="6857"/>
                </a:lnTo>
                <a:lnTo>
                  <a:pt x="7315200" y="6857"/>
                </a:lnTo>
                <a:lnTo>
                  <a:pt x="7315200" y="685799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7318248" y="692657"/>
                </a:moveTo>
                <a:lnTo>
                  <a:pt x="7318248" y="685799"/>
                </a:lnTo>
                <a:lnTo>
                  <a:pt x="7315200" y="688847"/>
                </a:lnTo>
                <a:lnTo>
                  <a:pt x="7315200" y="692657"/>
                </a:lnTo>
                <a:lnTo>
                  <a:pt x="7318248" y="692657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4007" y="1605025"/>
            <a:ext cx="7025385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7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63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31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7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64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30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97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264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331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97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464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530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597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664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731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797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864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930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997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064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131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197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264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330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397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464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531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597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664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730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797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864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931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997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064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130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3197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3264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3331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3397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464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3530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598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664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731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797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864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931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3998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4064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4131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4197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4264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4331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4398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4464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4531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4597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4664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4731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4798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4864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4931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4997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5064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5131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5198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5264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5331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5397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5464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5531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5598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5664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5731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5797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5864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5931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5998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6064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6131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6197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62650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6331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63983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6464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099" y="5333"/>
                </a:moveTo>
                <a:lnTo>
                  <a:pt x="38099" y="0"/>
                </a:lnTo>
                <a:lnTo>
                  <a:pt x="0" y="0"/>
                </a:lnTo>
                <a:lnTo>
                  <a:pt x="0" y="5333"/>
                </a:lnTo>
                <a:lnTo>
                  <a:pt x="38099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65317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6598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66650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6731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6798436" y="348995"/>
            <a:ext cx="28575" cy="5715"/>
          </a:xfrm>
          <a:custGeom>
            <a:avLst/>
            <a:gdLst/>
            <a:ahLst/>
            <a:cxnLst/>
            <a:rect l="l" t="t" r="r" b="b"/>
            <a:pathLst>
              <a:path w="28575" h="5714">
                <a:moveTo>
                  <a:pt x="28194" y="5333"/>
                </a:moveTo>
                <a:lnTo>
                  <a:pt x="28194" y="0"/>
                </a:lnTo>
                <a:lnTo>
                  <a:pt x="0" y="0"/>
                </a:lnTo>
                <a:lnTo>
                  <a:pt x="0" y="5333"/>
                </a:lnTo>
                <a:lnTo>
                  <a:pt x="28194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1232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1299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1365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1432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1498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1565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1632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1699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1765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1832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1898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1965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032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099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165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232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298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365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432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499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565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632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698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765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832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99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965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032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098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165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232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299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365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432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498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566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6323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699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7656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832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899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966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4032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099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4165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4232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299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366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4432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4499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565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4632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4699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4766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832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4899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4965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032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5099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5166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5232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299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5365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5432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5499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5566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5632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5699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5765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5832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5899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5966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6032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6099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6165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6233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6299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636638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6432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649973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6566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6633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6699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6766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68327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6899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69660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7033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70994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7166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72327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7299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73661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7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63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31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7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64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30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97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264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331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97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464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530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597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664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731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797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864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930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997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064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131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197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264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330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397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464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531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597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664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730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797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864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931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997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064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130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3197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3264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3331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3397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464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3530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598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664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731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797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864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931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3998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4064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4131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4197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4264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4331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4398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4464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4531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4597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4664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4731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4798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4864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4931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4997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5064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5131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5198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5264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5331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5397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5464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5531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5598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5664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5731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5797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5864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5931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5998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6064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6131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6197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62650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6331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63983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6464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099" y="5333"/>
                </a:moveTo>
                <a:lnTo>
                  <a:pt x="38099" y="0"/>
                </a:lnTo>
                <a:lnTo>
                  <a:pt x="0" y="0"/>
                </a:lnTo>
                <a:lnTo>
                  <a:pt x="0" y="5333"/>
                </a:lnTo>
                <a:lnTo>
                  <a:pt x="38099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65317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6598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66650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6731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6798436" y="348995"/>
            <a:ext cx="28575" cy="5715"/>
          </a:xfrm>
          <a:custGeom>
            <a:avLst/>
            <a:gdLst/>
            <a:ahLst/>
            <a:cxnLst/>
            <a:rect l="l" t="t" r="r" b="b"/>
            <a:pathLst>
              <a:path w="28575" h="5714">
                <a:moveTo>
                  <a:pt x="28194" y="5333"/>
                </a:moveTo>
                <a:lnTo>
                  <a:pt x="28194" y="0"/>
                </a:lnTo>
                <a:lnTo>
                  <a:pt x="0" y="0"/>
                </a:lnTo>
                <a:lnTo>
                  <a:pt x="0" y="5333"/>
                </a:lnTo>
                <a:lnTo>
                  <a:pt x="28194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1232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1299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1365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1432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1498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1565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1632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1699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1765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1832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1898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1965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032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099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165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232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298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365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432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499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565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632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698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765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832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99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965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032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098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165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232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299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365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432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498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566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6323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699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7656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832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899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966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4032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099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4165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4232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299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366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4432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4499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565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4632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4699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4766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832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4899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4965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032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5099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5166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5232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299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5365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5432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5499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5566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5632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5699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5765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5832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5899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5966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6032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6099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6165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6233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6299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636638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6432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649973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6566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6633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6699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6766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68327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6899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69660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7033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70994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7166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72327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7299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73661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7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63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31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7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64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30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97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264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331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97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464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530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597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664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731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797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864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930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997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064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131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197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264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330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397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464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531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597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664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730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797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864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931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997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064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130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3197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3264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3331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3397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464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3530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598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664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731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797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864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931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3998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4064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4131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4197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4264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4331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4398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4464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4531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4597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4664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4731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4798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4864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4931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4997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5064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5131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5198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5264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5331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5397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5464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5531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5598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5664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5731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5797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5864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5931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5998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6064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6131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6197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62650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6331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63983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6464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099" y="5333"/>
                </a:moveTo>
                <a:lnTo>
                  <a:pt x="38099" y="0"/>
                </a:lnTo>
                <a:lnTo>
                  <a:pt x="0" y="0"/>
                </a:lnTo>
                <a:lnTo>
                  <a:pt x="0" y="5333"/>
                </a:lnTo>
                <a:lnTo>
                  <a:pt x="38099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65317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6598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66650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6731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6798436" y="348995"/>
            <a:ext cx="28575" cy="5715"/>
          </a:xfrm>
          <a:custGeom>
            <a:avLst/>
            <a:gdLst/>
            <a:ahLst/>
            <a:cxnLst/>
            <a:rect l="l" t="t" r="r" b="b"/>
            <a:pathLst>
              <a:path w="28575" h="5714">
                <a:moveTo>
                  <a:pt x="28194" y="5333"/>
                </a:moveTo>
                <a:lnTo>
                  <a:pt x="28194" y="0"/>
                </a:lnTo>
                <a:lnTo>
                  <a:pt x="0" y="0"/>
                </a:lnTo>
                <a:lnTo>
                  <a:pt x="0" y="5333"/>
                </a:lnTo>
                <a:lnTo>
                  <a:pt x="28194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1232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1299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1365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1432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1498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1565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1632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1699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1765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1832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1898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1965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032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099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165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232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298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365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432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499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565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632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698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765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832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99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965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032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098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165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232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299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365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432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498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566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6323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699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7656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832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899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966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4032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099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4165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4232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299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366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4432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4499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565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4632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4699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4766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832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4899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4965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032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5099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5166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5232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299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5365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5432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5499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5566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5632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5699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5765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5832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5899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5966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6032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6099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6165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6233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6299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636638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6432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649973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6566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6633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6699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6766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68327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6899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69660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7033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70994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7166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72327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7299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73661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779" y="538225"/>
            <a:ext cx="6158230" cy="904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779" y="1473200"/>
            <a:ext cx="8071840" cy="1686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4100" y="5529193"/>
            <a:ext cx="3932297" cy="36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9410">
              <a:lnSpc>
                <a:spcPct val="125000"/>
              </a:lnSpc>
              <a:spcBef>
                <a:spcPts val="100"/>
              </a:spcBef>
            </a:pPr>
            <a:r>
              <a:rPr lang="en-US" sz="2000" b="1" spc="-25" dirty="0">
                <a:solidFill>
                  <a:srgbClr val="454552"/>
                </a:solidFill>
                <a:latin typeface="Georgia"/>
                <a:cs typeface="Georgia"/>
              </a:rPr>
              <a:t>Chapter 1 </a:t>
            </a:r>
            <a:r>
              <a:rPr sz="2000" b="1" spc="-25" dirty="0">
                <a:solidFill>
                  <a:srgbClr val="454552"/>
                </a:solidFill>
                <a:latin typeface="Georgia"/>
                <a:cs typeface="Georgia"/>
              </a:rPr>
              <a:t>Binary</a:t>
            </a:r>
            <a:r>
              <a:rPr sz="2000" b="1" spc="10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2000" b="1" spc="-85" dirty="0">
                <a:solidFill>
                  <a:srgbClr val="454552"/>
                </a:solidFill>
                <a:latin typeface="Georgia"/>
                <a:cs typeface="Georgia"/>
              </a:rPr>
              <a:t>Number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1834007" y="1605025"/>
            <a:ext cx="702538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5080" algn="ctr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E</a:t>
            </a:r>
            <a:r>
              <a:rPr lang="en-US" spc="120" dirty="0"/>
              <a:t>E 272</a:t>
            </a:r>
            <a:r>
              <a:rPr spc="120" dirty="0"/>
              <a:t> </a:t>
            </a:r>
            <a:r>
              <a:rPr spc="85" dirty="0"/>
              <a:t>Digital </a:t>
            </a:r>
            <a:r>
              <a:rPr spc="175" dirty="0"/>
              <a:t>Systems</a:t>
            </a:r>
            <a:r>
              <a:rPr lang="en-US" spc="175" dirty="0"/>
              <a:t>-</a:t>
            </a:r>
            <a:r>
              <a:rPr spc="100" dirty="0"/>
              <a:t>Fall</a:t>
            </a:r>
            <a:r>
              <a:rPr spc="204" dirty="0"/>
              <a:t> </a:t>
            </a:r>
            <a:r>
              <a:rPr spc="220" dirty="0"/>
              <a:t>201</a:t>
            </a:r>
            <a:r>
              <a:rPr lang="en-US" spc="220" dirty="0"/>
              <a:t>9</a:t>
            </a:r>
            <a:endParaRPr spc="220" dirty="0"/>
          </a:p>
          <a:p>
            <a:pPr marL="43180" algn="ctr">
              <a:lnSpc>
                <a:spcPct val="100000"/>
              </a:lnSpc>
            </a:pPr>
            <a:r>
              <a:rPr spc="110" dirty="0"/>
              <a:t>Instructor: </a:t>
            </a:r>
            <a:r>
              <a:rPr lang="en-US" spc="85" dirty="0"/>
              <a:t>Dr. Aashir Waleed</a:t>
            </a:r>
            <a:endParaRPr spc="145" dirty="0"/>
          </a:p>
        </p:txBody>
      </p:sp>
      <p:pic>
        <p:nvPicPr>
          <p:cNvPr id="6" name="Picture 5" descr="Image result for uet lahore logo">
            <a:extLst>
              <a:ext uri="{FF2B5EF4-FFF2-40B4-BE49-F238E27FC236}">
                <a16:creationId xmlns:a16="http://schemas.microsoft.com/office/drawing/2014/main" id="{47CBF2EA-D95E-479B-8DF8-5122F8F3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2893"/>
            <a:ext cx="3352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8592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5" dirty="0"/>
              <a:t>Example </a:t>
            </a:r>
            <a:r>
              <a:rPr sz="3200" spc="20" dirty="0"/>
              <a:t>of </a:t>
            </a:r>
            <a:r>
              <a:rPr sz="3200" spc="120" dirty="0"/>
              <a:t>converting</a:t>
            </a:r>
            <a:r>
              <a:rPr sz="3200" spc="585" dirty="0"/>
              <a:t> </a:t>
            </a:r>
            <a:r>
              <a:rPr sz="3200" spc="114" dirty="0"/>
              <a:t>non-integer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310779" y="1589024"/>
            <a:ext cx="243840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6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(0.4375)</a:t>
            </a:r>
            <a:r>
              <a:rPr sz="2550" spc="-150" baseline="-21241" dirty="0">
                <a:latin typeface="Trebuchet MS"/>
                <a:cs typeface="Trebuchet MS"/>
              </a:rPr>
              <a:t>10 </a:t>
            </a:r>
            <a:r>
              <a:rPr sz="2600" spc="150" dirty="0">
                <a:latin typeface="Trebuchet MS"/>
                <a:cs typeface="Trebuchet MS"/>
              </a:rPr>
              <a:t>=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(?)</a:t>
            </a:r>
            <a:r>
              <a:rPr sz="2550" spc="-135" baseline="-21241" dirty="0">
                <a:latin typeface="Trebuchet MS"/>
                <a:cs typeface="Trebuchet MS"/>
              </a:rPr>
              <a:t>2</a:t>
            </a:r>
            <a:endParaRPr sz="2550" baseline="-21241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34588" y="3562596"/>
            <a:ext cx="2436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0540" algn="l"/>
                <a:tab pos="942975" algn="l"/>
              </a:tabLst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sz="1800" spc="-70" dirty="0">
                <a:latin typeface="Trebuchet MS"/>
                <a:cs typeface="Trebuchet MS"/>
              </a:rPr>
              <a:t>*(1.75-1)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0.75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96480" y="4117340"/>
            <a:ext cx="2207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0540" algn="l"/>
                <a:tab pos="942975" algn="l"/>
              </a:tabLst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1	</a:t>
            </a:r>
            <a:r>
              <a:rPr sz="1800" spc="-70" dirty="0">
                <a:latin typeface="Trebuchet MS"/>
                <a:cs typeface="Trebuchet MS"/>
              </a:rPr>
              <a:t>*(1.5-1)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0.5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25144" y="3040634"/>
            <a:ext cx="3022600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5855" algn="l"/>
                <a:tab pos="2894965" algn="l"/>
              </a:tabLst>
            </a:pPr>
            <a:r>
              <a:rPr sz="1800" spc="-90" dirty="0">
                <a:latin typeface="Trebuchet MS"/>
                <a:cs typeface="Trebuchet MS"/>
              </a:rPr>
              <a:t>0.4375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*</a:t>
            </a:r>
            <a:r>
              <a:rPr sz="1800" spc="-45" dirty="0">
                <a:latin typeface="Trebuchet MS"/>
                <a:cs typeface="Trebuchet MS"/>
              </a:rPr>
              <a:t> 2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800" spc="-105" dirty="0">
                <a:latin typeface="Trebuchet MS"/>
                <a:cs typeface="Trebuchet MS"/>
              </a:rPr>
              <a:t>.87</a:t>
            </a:r>
            <a:r>
              <a:rPr sz="1800" spc="-110" dirty="0">
                <a:latin typeface="Trebuchet MS"/>
                <a:cs typeface="Trebuchet MS"/>
              </a:rPr>
              <a:t>5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70" dirty="0">
                <a:latin typeface="Trebuchet MS"/>
                <a:cs typeface="Trebuchet MS"/>
              </a:rPr>
              <a:t>: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&lt;1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918970" algn="l"/>
              </a:tabLst>
            </a:pPr>
            <a:r>
              <a:rPr sz="1800" spc="-95" dirty="0">
                <a:latin typeface="Trebuchet MS"/>
                <a:cs typeface="Trebuchet MS"/>
              </a:rPr>
              <a:t>0.875 </a:t>
            </a:r>
            <a:r>
              <a:rPr sz="1800" spc="85" dirty="0">
                <a:latin typeface="Trebuchet MS"/>
                <a:cs typeface="Trebuchet MS"/>
              </a:rPr>
              <a:t>* </a:t>
            </a:r>
            <a:r>
              <a:rPr sz="1800" spc="-45" dirty="0">
                <a:latin typeface="Trebuchet MS"/>
                <a:cs typeface="Trebuchet MS"/>
              </a:rPr>
              <a:t>2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1800" spc="-105" dirty="0">
                <a:latin typeface="Trebuchet MS"/>
                <a:cs typeface="Trebuchet MS"/>
              </a:rPr>
              <a:t>.75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270" dirty="0">
                <a:latin typeface="Trebuchet MS"/>
                <a:cs typeface="Trebuchet MS"/>
              </a:rPr>
              <a:t>:	</a:t>
            </a:r>
            <a:r>
              <a:rPr sz="1800" spc="25" dirty="0">
                <a:latin typeface="Trebuchet MS"/>
                <a:cs typeface="Trebuchet MS"/>
              </a:rPr>
              <a:t>&gt;1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30300" algn="l"/>
                <a:tab pos="1880870" algn="l"/>
              </a:tabLst>
            </a:pPr>
            <a:r>
              <a:rPr sz="1800" spc="-105" dirty="0">
                <a:latin typeface="Trebuchet MS"/>
                <a:cs typeface="Trebuchet MS"/>
              </a:rPr>
              <a:t>0.75 </a:t>
            </a:r>
            <a:r>
              <a:rPr sz="1800" spc="85" dirty="0">
                <a:latin typeface="Trebuchet MS"/>
                <a:cs typeface="Trebuchet MS"/>
              </a:rPr>
              <a:t>*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2 </a:t>
            </a:r>
            <a:r>
              <a:rPr sz="1800" spc="105" dirty="0">
                <a:latin typeface="Trebuchet MS"/>
                <a:cs typeface="Trebuchet MS"/>
              </a:rPr>
              <a:t>=	</a:t>
            </a:r>
            <a:r>
              <a:rPr sz="1800" spc="-12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1800" spc="-120" dirty="0">
                <a:latin typeface="Trebuchet MS"/>
                <a:cs typeface="Trebuchet MS"/>
              </a:rPr>
              <a:t>.5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270" dirty="0">
                <a:latin typeface="Trebuchet MS"/>
                <a:cs typeface="Trebuchet MS"/>
              </a:rPr>
              <a:t>:	</a:t>
            </a:r>
            <a:r>
              <a:rPr sz="1800" spc="30" dirty="0">
                <a:latin typeface="Trebuchet MS"/>
                <a:cs typeface="Trebuchet MS"/>
              </a:rPr>
              <a:t>&gt;1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17880" algn="l"/>
                <a:tab pos="1142365" algn="l"/>
                <a:tab pos="1894205" algn="l"/>
                <a:tab pos="2395855" algn="l"/>
                <a:tab pos="2894965" algn="l"/>
              </a:tabLst>
            </a:pPr>
            <a:r>
              <a:rPr sz="1800" spc="-120" dirty="0">
                <a:latin typeface="Trebuchet MS"/>
                <a:cs typeface="Trebuchet MS"/>
              </a:rPr>
              <a:t>0.</a:t>
            </a:r>
            <a:r>
              <a:rPr sz="1800" spc="-135" dirty="0">
                <a:latin typeface="Trebuchet MS"/>
                <a:cs typeface="Trebuchet MS"/>
              </a:rPr>
              <a:t>5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*</a:t>
            </a:r>
            <a:r>
              <a:rPr sz="1800" spc="-45" dirty="0">
                <a:latin typeface="Trebuchet MS"/>
                <a:cs typeface="Trebuchet MS"/>
              </a:rPr>
              <a:t> 2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1800" spc="-135" dirty="0">
                <a:latin typeface="Trebuchet MS"/>
                <a:cs typeface="Trebuchet MS"/>
              </a:rPr>
              <a:t>.</a:t>
            </a:r>
            <a:r>
              <a:rPr sz="1800" spc="-185" dirty="0">
                <a:latin typeface="Trebuchet MS"/>
                <a:cs typeface="Trebuchet MS"/>
              </a:rPr>
              <a:t>0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70" dirty="0">
                <a:latin typeface="Trebuchet MS"/>
                <a:cs typeface="Trebuchet MS"/>
              </a:rPr>
              <a:t>: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0" dirty="0">
                <a:latin typeface="Trebuchet MS"/>
                <a:cs typeface="Trebuchet MS"/>
              </a:rPr>
              <a:t>=1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63179" y="5246623"/>
            <a:ext cx="32277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7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(0.4375)</a:t>
            </a:r>
            <a:r>
              <a:rPr sz="2550" spc="-150" baseline="-21241" dirty="0">
                <a:latin typeface="Trebuchet MS"/>
                <a:cs typeface="Trebuchet MS"/>
              </a:rPr>
              <a:t>10 </a:t>
            </a:r>
            <a:r>
              <a:rPr sz="2600" spc="150" dirty="0">
                <a:latin typeface="Trebuchet MS"/>
                <a:cs typeface="Trebuchet MS"/>
              </a:rPr>
              <a:t>=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(0.</a:t>
            </a:r>
            <a:r>
              <a:rPr sz="2600" spc="-110" dirty="0">
                <a:solidFill>
                  <a:srgbClr val="FF0000"/>
                </a:solidFill>
                <a:latin typeface="Trebuchet MS"/>
                <a:cs typeface="Trebuchet MS"/>
              </a:rPr>
              <a:t>0111</a:t>
            </a:r>
            <a:r>
              <a:rPr sz="2600" spc="-110" dirty="0">
                <a:latin typeface="Trebuchet MS"/>
                <a:cs typeface="Trebuchet MS"/>
              </a:rPr>
              <a:t>)</a:t>
            </a:r>
            <a:r>
              <a:rPr sz="2550" spc="-165" baseline="-21241" dirty="0">
                <a:latin typeface="Trebuchet MS"/>
                <a:cs typeface="Trebuchet MS"/>
              </a:rPr>
              <a:t>2</a:t>
            </a:r>
            <a:endParaRPr sz="2550" baseline="-21241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8592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5" dirty="0"/>
              <a:t>Example </a:t>
            </a:r>
            <a:r>
              <a:rPr sz="3200" spc="20" dirty="0"/>
              <a:t>of </a:t>
            </a:r>
            <a:r>
              <a:rPr sz="3200" spc="120" dirty="0"/>
              <a:t>converting</a:t>
            </a:r>
            <a:r>
              <a:rPr sz="3200" spc="585" dirty="0"/>
              <a:t> </a:t>
            </a:r>
            <a:r>
              <a:rPr sz="3200" spc="114" dirty="0"/>
              <a:t>non-integer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927239" y="1930145"/>
            <a:ext cx="8804909" cy="3520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1302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rebuchet MS"/>
                <a:cs typeface="Trebuchet MS"/>
              </a:rPr>
              <a:t>Floyd, </a:t>
            </a:r>
            <a:r>
              <a:rPr sz="1800" spc="-80" dirty="0">
                <a:latin typeface="Trebuchet MS"/>
                <a:cs typeface="Trebuchet MS"/>
              </a:rPr>
              <a:t>Digital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Fundamentals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12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365897" y="2124201"/>
          <a:ext cx="6405240" cy="232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8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2870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28706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28706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28706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287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1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11.375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0.4375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3.0625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8592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5" dirty="0"/>
              <a:t>Example </a:t>
            </a:r>
            <a:r>
              <a:rPr sz="3200" spc="20" dirty="0"/>
              <a:t>of </a:t>
            </a:r>
            <a:r>
              <a:rPr sz="3200" spc="120" dirty="0"/>
              <a:t>converting</a:t>
            </a:r>
            <a:r>
              <a:rPr sz="3200" spc="585" dirty="0"/>
              <a:t> </a:t>
            </a:r>
            <a:r>
              <a:rPr sz="3200" spc="114" dirty="0"/>
              <a:t>non-integer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350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65" dirty="0"/>
              <a:t>Some </a:t>
            </a:r>
            <a:r>
              <a:rPr sz="3200" spc="105" dirty="0"/>
              <a:t>terminology </a:t>
            </a:r>
            <a:r>
              <a:rPr sz="3200" spc="45" dirty="0"/>
              <a:t>for </a:t>
            </a:r>
            <a:r>
              <a:rPr sz="3200" spc="145" dirty="0"/>
              <a:t>binary</a:t>
            </a:r>
            <a:r>
              <a:rPr sz="3200" spc="695" dirty="0"/>
              <a:t> </a:t>
            </a:r>
            <a:r>
              <a:rPr sz="3200" spc="185" dirty="0"/>
              <a:t>number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310779" y="1512519"/>
            <a:ext cx="7630795" cy="40932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Bit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130" dirty="0">
                <a:solidFill>
                  <a:srgbClr val="FF0000"/>
                </a:solidFill>
                <a:latin typeface="Trebuchet MS"/>
                <a:cs typeface="Trebuchet MS"/>
              </a:rPr>
              <a:t>bi</a:t>
            </a:r>
            <a:r>
              <a:rPr sz="2600" spc="-130" dirty="0">
                <a:latin typeface="Trebuchet MS"/>
                <a:cs typeface="Trebuchet MS"/>
              </a:rPr>
              <a:t>nary </a:t>
            </a:r>
            <a:r>
              <a:rPr sz="2600" spc="-170" dirty="0">
                <a:latin typeface="Trebuchet MS"/>
                <a:cs typeface="Trebuchet MS"/>
              </a:rPr>
              <a:t>digi</a:t>
            </a:r>
            <a:r>
              <a:rPr sz="2600" spc="-170" dirty="0">
                <a:solidFill>
                  <a:srgbClr val="FF0000"/>
                </a:solidFill>
                <a:latin typeface="Trebuchet MS"/>
                <a:cs typeface="Trebuchet MS"/>
              </a:rPr>
              <a:t>t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55" dirty="0">
                <a:latin typeface="Trebuchet MS"/>
                <a:cs typeface="Trebuchet MS"/>
              </a:rPr>
              <a:t>single </a:t>
            </a:r>
            <a:r>
              <a:rPr sz="2600" spc="-130" dirty="0">
                <a:latin typeface="Trebuchet MS"/>
                <a:cs typeface="Trebuchet MS"/>
              </a:rPr>
              <a:t>binary</a:t>
            </a:r>
            <a:r>
              <a:rPr sz="2600" spc="-27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number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Byte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35" dirty="0">
                <a:latin typeface="Trebuchet MS"/>
                <a:cs typeface="Trebuchet MS"/>
              </a:rPr>
              <a:t>8-bit </a:t>
            </a:r>
            <a:r>
              <a:rPr sz="2600" spc="-130" dirty="0">
                <a:latin typeface="Trebuchet MS"/>
                <a:cs typeface="Trebuchet MS"/>
              </a:rPr>
              <a:t>binary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number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Word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25" dirty="0">
                <a:latin typeface="Trebuchet MS"/>
                <a:cs typeface="Trebuchet MS"/>
              </a:rPr>
              <a:t>number formed </a:t>
            </a:r>
            <a:r>
              <a:rPr sz="2600" spc="-160" dirty="0">
                <a:latin typeface="Trebuchet MS"/>
                <a:cs typeface="Trebuchet MS"/>
              </a:rPr>
              <a:t>by </a:t>
            </a:r>
            <a:r>
              <a:rPr sz="2600" spc="-175" dirty="0">
                <a:latin typeface="Trebuchet MS"/>
                <a:cs typeface="Trebuchet MS"/>
              </a:rPr>
              <a:t>multiple </a:t>
            </a:r>
            <a:r>
              <a:rPr sz="2600" spc="-125" dirty="0">
                <a:latin typeface="Trebuchet MS"/>
                <a:cs typeface="Trebuchet MS"/>
              </a:rPr>
              <a:t>number </a:t>
            </a:r>
            <a:r>
              <a:rPr sz="2600" spc="-140" dirty="0">
                <a:latin typeface="Trebuchet MS"/>
                <a:cs typeface="Trebuchet MS"/>
              </a:rPr>
              <a:t>of</a:t>
            </a:r>
            <a:r>
              <a:rPr sz="2600" spc="-425" dirty="0">
                <a:latin typeface="Trebuchet MS"/>
                <a:cs typeface="Trebuchet MS"/>
              </a:rPr>
              <a:t> </a:t>
            </a:r>
            <a:r>
              <a:rPr sz="2600" spc="-185" dirty="0">
                <a:latin typeface="Trebuchet MS"/>
                <a:cs typeface="Trebuchet MS"/>
              </a:rPr>
              <a:t>bits.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2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10" dirty="0">
                <a:solidFill>
                  <a:srgbClr val="454552"/>
                </a:solidFill>
                <a:latin typeface="Trebuchet MS"/>
                <a:cs typeface="Trebuchet MS"/>
              </a:rPr>
              <a:t>16-bit </a:t>
            </a:r>
            <a:r>
              <a:rPr sz="2300" spc="-55" dirty="0">
                <a:solidFill>
                  <a:srgbClr val="454552"/>
                </a:solidFill>
                <a:latin typeface="Trebuchet MS"/>
                <a:cs typeface="Trebuchet MS"/>
              </a:rPr>
              <a:t>word </a:t>
            </a:r>
            <a:r>
              <a:rPr sz="2300" spc="300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2-byte</a:t>
            </a:r>
            <a:r>
              <a:rPr sz="2300" spc="-4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454552"/>
                </a:solidFill>
                <a:latin typeface="Trebuchet MS"/>
                <a:cs typeface="Trebuchet MS"/>
              </a:rPr>
              <a:t>word</a:t>
            </a:r>
            <a:endParaRPr sz="23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2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10" dirty="0">
                <a:solidFill>
                  <a:srgbClr val="454552"/>
                </a:solidFill>
                <a:latin typeface="Trebuchet MS"/>
                <a:cs typeface="Trebuchet MS"/>
              </a:rPr>
              <a:t>32-bit </a:t>
            </a:r>
            <a:r>
              <a:rPr sz="2300" spc="-55" dirty="0">
                <a:solidFill>
                  <a:srgbClr val="454552"/>
                </a:solidFill>
                <a:latin typeface="Trebuchet MS"/>
                <a:cs typeface="Trebuchet MS"/>
              </a:rPr>
              <a:t>word </a:t>
            </a:r>
            <a:r>
              <a:rPr sz="2300" spc="300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4-byte</a:t>
            </a:r>
            <a:r>
              <a:rPr sz="2300" spc="-4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55" dirty="0">
                <a:solidFill>
                  <a:srgbClr val="454552"/>
                </a:solidFill>
                <a:latin typeface="Trebuchet MS"/>
                <a:cs typeface="Trebuchet MS"/>
              </a:rPr>
              <a:t>word</a:t>
            </a:r>
            <a:endParaRPr sz="2300">
              <a:latin typeface="Trebuchet MS"/>
              <a:cs typeface="Trebuchet MS"/>
            </a:endParaRPr>
          </a:p>
          <a:p>
            <a:pPr marL="285115" marR="126364" indent="-273050">
              <a:lnSpc>
                <a:spcPts val="2810"/>
              </a:lnSpc>
              <a:spcBef>
                <a:spcPts val="62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Trebuchet MS"/>
                <a:cs typeface="Trebuchet MS"/>
              </a:rPr>
              <a:t>Most </a:t>
            </a:r>
            <a:r>
              <a:rPr sz="2600" spc="-175" dirty="0">
                <a:latin typeface="Trebuchet MS"/>
                <a:cs typeface="Trebuchet MS"/>
              </a:rPr>
              <a:t>significant </a:t>
            </a:r>
            <a:r>
              <a:rPr sz="2600" spc="-165" dirty="0">
                <a:latin typeface="Trebuchet MS"/>
                <a:cs typeface="Trebuchet MS"/>
              </a:rPr>
              <a:t>bit </a:t>
            </a:r>
            <a:r>
              <a:rPr sz="2600" spc="-30" dirty="0">
                <a:latin typeface="Trebuchet MS"/>
                <a:cs typeface="Trebuchet MS"/>
              </a:rPr>
              <a:t>(MSB)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160" dirty="0">
                <a:latin typeface="Trebuchet MS"/>
                <a:cs typeface="Trebuchet MS"/>
              </a:rPr>
              <a:t>the </a:t>
            </a:r>
            <a:r>
              <a:rPr sz="2600" spc="-215" dirty="0">
                <a:latin typeface="Trebuchet MS"/>
                <a:cs typeface="Trebuchet MS"/>
              </a:rPr>
              <a:t>left </a:t>
            </a:r>
            <a:r>
              <a:rPr sz="2600" spc="-85" dirty="0">
                <a:latin typeface="Trebuchet MS"/>
                <a:cs typeface="Trebuchet MS"/>
              </a:rPr>
              <a:t>most </a:t>
            </a:r>
            <a:r>
              <a:rPr sz="2600" spc="-165" dirty="0">
                <a:latin typeface="Trebuchet MS"/>
                <a:cs typeface="Trebuchet MS"/>
              </a:rPr>
              <a:t>bit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45" dirty="0">
                <a:latin typeface="Trebuchet MS"/>
                <a:cs typeface="Trebuchet MS"/>
              </a:rPr>
              <a:t>n-bit  </a:t>
            </a:r>
            <a:r>
              <a:rPr sz="2600" spc="-80" dirty="0">
                <a:latin typeface="Trebuchet MS"/>
                <a:cs typeface="Trebuchet MS"/>
              </a:rPr>
              <a:t>word</a:t>
            </a:r>
            <a:endParaRPr sz="2600">
              <a:latin typeface="Trebuchet MS"/>
              <a:cs typeface="Trebuchet MS"/>
            </a:endParaRPr>
          </a:p>
          <a:p>
            <a:pPr marL="285115" marR="5080" indent="-273050">
              <a:lnSpc>
                <a:spcPts val="281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Least </a:t>
            </a:r>
            <a:r>
              <a:rPr sz="2600" spc="-175" dirty="0">
                <a:latin typeface="Trebuchet MS"/>
                <a:cs typeface="Trebuchet MS"/>
              </a:rPr>
              <a:t>significant </a:t>
            </a:r>
            <a:r>
              <a:rPr sz="2600" spc="-165" dirty="0">
                <a:latin typeface="Trebuchet MS"/>
                <a:cs typeface="Trebuchet MS"/>
              </a:rPr>
              <a:t>bit </a:t>
            </a:r>
            <a:r>
              <a:rPr sz="2600" spc="-75" dirty="0">
                <a:latin typeface="Trebuchet MS"/>
                <a:cs typeface="Trebuchet MS"/>
              </a:rPr>
              <a:t>(LSB)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160" dirty="0">
                <a:latin typeface="Trebuchet MS"/>
                <a:cs typeface="Trebuchet MS"/>
              </a:rPr>
              <a:t>the </a:t>
            </a:r>
            <a:r>
              <a:rPr sz="2600" spc="-130" dirty="0">
                <a:latin typeface="Trebuchet MS"/>
                <a:cs typeface="Trebuchet MS"/>
              </a:rPr>
              <a:t>right </a:t>
            </a:r>
            <a:r>
              <a:rPr sz="2600" spc="-85" dirty="0">
                <a:latin typeface="Trebuchet MS"/>
                <a:cs typeface="Trebuchet MS"/>
              </a:rPr>
              <a:t>most </a:t>
            </a:r>
            <a:r>
              <a:rPr sz="2600" spc="-165" dirty="0">
                <a:latin typeface="Trebuchet MS"/>
                <a:cs typeface="Trebuchet MS"/>
              </a:rPr>
              <a:t>bit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260" dirty="0">
                <a:latin typeface="Trebuchet MS"/>
                <a:cs typeface="Trebuchet MS"/>
              </a:rPr>
              <a:t>a </a:t>
            </a:r>
            <a:r>
              <a:rPr sz="2600" spc="-145" dirty="0">
                <a:latin typeface="Trebuchet MS"/>
                <a:cs typeface="Trebuchet MS"/>
              </a:rPr>
              <a:t>n-bit  </a:t>
            </a:r>
            <a:r>
              <a:rPr sz="2600" spc="-80" dirty="0">
                <a:latin typeface="Trebuchet MS"/>
                <a:cs typeface="Trebuchet MS"/>
              </a:rPr>
              <a:t>word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457065" algn="l"/>
              </a:tabLst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3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70" dirty="0">
                <a:latin typeface="Trebuchet MS"/>
                <a:cs typeface="Trebuchet MS"/>
              </a:rPr>
              <a:t>E.g.  </a:t>
            </a:r>
            <a:r>
              <a:rPr sz="2600" spc="195" dirty="0">
                <a:latin typeface="Trebuchet MS"/>
                <a:cs typeface="Trebuchet MS"/>
              </a:rPr>
              <a:t>A </a:t>
            </a:r>
            <a:r>
              <a:rPr sz="2600" spc="-125" dirty="0">
                <a:latin typeface="Trebuchet MS"/>
                <a:cs typeface="Trebuchet MS"/>
              </a:rPr>
              <a:t>16-bit</a:t>
            </a:r>
            <a:r>
              <a:rPr sz="2600" spc="-385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(2-byte)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word	</a:t>
            </a:r>
            <a:r>
              <a:rPr sz="2600" spc="-65" dirty="0">
                <a:latin typeface="Trebuchet MS"/>
                <a:cs typeface="Trebuchet MS"/>
              </a:rPr>
              <a:t>1000100100010001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14657" y="5530596"/>
            <a:ext cx="401320" cy="843280"/>
          </a:xfrm>
          <a:custGeom>
            <a:avLst/>
            <a:gdLst/>
            <a:ahLst/>
            <a:cxnLst/>
            <a:rect l="l" t="t" r="r" b="b"/>
            <a:pathLst>
              <a:path w="401320" h="843279">
                <a:moveTo>
                  <a:pt x="376291" y="53488"/>
                </a:moveTo>
                <a:lnTo>
                  <a:pt x="374286" y="34276"/>
                </a:lnTo>
                <a:lnTo>
                  <a:pt x="359101" y="45099"/>
                </a:lnTo>
                <a:lnTo>
                  <a:pt x="0" y="834389"/>
                </a:lnTo>
                <a:lnTo>
                  <a:pt x="17526" y="842771"/>
                </a:lnTo>
                <a:lnTo>
                  <a:pt x="376291" y="53488"/>
                </a:lnTo>
                <a:close/>
              </a:path>
              <a:path w="401320" h="843279">
                <a:moveTo>
                  <a:pt x="400811" y="109727"/>
                </a:moveTo>
                <a:lnTo>
                  <a:pt x="400049" y="104393"/>
                </a:lnTo>
                <a:lnTo>
                  <a:pt x="389381" y="0"/>
                </a:lnTo>
                <a:lnTo>
                  <a:pt x="304799" y="60959"/>
                </a:lnTo>
                <a:lnTo>
                  <a:pt x="300227" y="64007"/>
                </a:lnTo>
                <a:lnTo>
                  <a:pt x="299465" y="69341"/>
                </a:lnTo>
                <a:lnTo>
                  <a:pt x="305561" y="78485"/>
                </a:lnTo>
                <a:lnTo>
                  <a:pt x="310895" y="79247"/>
                </a:lnTo>
                <a:lnTo>
                  <a:pt x="315467" y="76199"/>
                </a:lnTo>
                <a:lnTo>
                  <a:pt x="359101" y="45099"/>
                </a:lnTo>
                <a:lnTo>
                  <a:pt x="373379" y="13715"/>
                </a:lnTo>
                <a:lnTo>
                  <a:pt x="390905" y="21335"/>
                </a:lnTo>
                <a:lnTo>
                  <a:pt x="390905" y="115061"/>
                </a:lnTo>
                <a:lnTo>
                  <a:pt x="391667" y="115061"/>
                </a:lnTo>
                <a:lnTo>
                  <a:pt x="397002" y="114299"/>
                </a:lnTo>
                <a:lnTo>
                  <a:pt x="400811" y="109727"/>
                </a:lnTo>
                <a:close/>
              </a:path>
              <a:path w="401320" h="843279">
                <a:moveTo>
                  <a:pt x="390905" y="21335"/>
                </a:moveTo>
                <a:lnTo>
                  <a:pt x="373379" y="13715"/>
                </a:lnTo>
                <a:lnTo>
                  <a:pt x="359101" y="45099"/>
                </a:lnTo>
                <a:lnTo>
                  <a:pt x="372617" y="35465"/>
                </a:lnTo>
                <a:lnTo>
                  <a:pt x="372617" y="18287"/>
                </a:lnTo>
                <a:lnTo>
                  <a:pt x="387095" y="25145"/>
                </a:lnTo>
                <a:lnTo>
                  <a:pt x="387095" y="29717"/>
                </a:lnTo>
                <a:lnTo>
                  <a:pt x="390905" y="21335"/>
                </a:lnTo>
                <a:close/>
              </a:path>
              <a:path w="401320" h="843279">
                <a:moveTo>
                  <a:pt x="387095" y="25145"/>
                </a:moveTo>
                <a:lnTo>
                  <a:pt x="372617" y="18287"/>
                </a:lnTo>
                <a:lnTo>
                  <a:pt x="374286" y="34276"/>
                </a:lnTo>
                <a:lnTo>
                  <a:pt x="387095" y="25145"/>
                </a:lnTo>
                <a:close/>
              </a:path>
              <a:path w="401320" h="843279">
                <a:moveTo>
                  <a:pt x="374286" y="34276"/>
                </a:moveTo>
                <a:lnTo>
                  <a:pt x="372617" y="18287"/>
                </a:lnTo>
                <a:lnTo>
                  <a:pt x="372617" y="35465"/>
                </a:lnTo>
                <a:lnTo>
                  <a:pt x="374286" y="34276"/>
                </a:lnTo>
                <a:close/>
              </a:path>
              <a:path w="401320" h="843279">
                <a:moveTo>
                  <a:pt x="387095" y="29717"/>
                </a:moveTo>
                <a:lnTo>
                  <a:pt x="387095" y="25145"/>
                </a:lnTo>
                <a:lnTo>
                  <a:pt x="374286" y="34276"/>
                </a:lnTo>
                <a:lnTo>
                  <a:pt x="376291" y="53488"/>
                </a:lnTo>
                <a:lnTo>
                  <a:pt x="387095" y="29717"/>
                </a:lnTo>
                <a:close/>
              </a:path>
              <a:path w="401320" h="843279">
                <a:moveTo>
                  <a:pt x="390905" y="115061"/>
                </a:moveTo>
                <a:lnTo>
                  <a:pt x="390905" y="21335"/>
                </a:lnTo>
                <a:lnTo>
                  <a:pt x="376291" y="53488"/>
                </a:lnTo>
                <a:lnTo>
                  <a:pt x="381761" y="105917"/>
                </a:lnTo>
                <a:lnTo>
                  <a:pt x="381761" y="111251"/>
                </a:lnTo>
                <a:lnTo>
                  <a:pt x="386334" y="115061"/>
                </a:lnTo>
                <a:lnTo>
                  <a:pt x="390905" y="11506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14657" y="5530596"/>
            <a:ext cx="401320" cy="843280"/>
          </a:xfrm>
          <a:custGeom>
            <a:avLst/>
            <a:gdLst/>
            <a:ahLst/>
            <a:cxnLst/>
            <a:rect l="l" t="t" r="r" b="b"/>
            <a:pathLst>
              <a:path w="401320" h="843279">
                <a:moveTo>
                  <a:pt x="376291" y="53488"/>
                </a:moveTo>
                <a:lnTo>
                  <a:pt x="374286" y="34276"/>
                </a:lnTo>
                <a:lnTo>
                  <a:pt x="359101" y="45099"/>
                </a:lnTo>
                <a:lnTo>
                  <a:pt x="0" y="834389"/>
                </a:lnTo>
                <a:lnTo>
                  <a:pt x="17526" y="842771"/>
                </a:lnTo>
                <a:lnTo>
                  <a:pt x="376291" y="53488"/>
                </a:lnTo>
                <a:close/>
              </a:path>
              <a:path w="401320" h="843279">
                <a:moveTo>
                  <a:pt x="400811" y="109727"/>
                </a:moveTo>
                <a:lnTo>
                  <a:pt x="400049" y="104393"/>
                </a:lnTo>
                <a:lnTo>
                  <a:pt x="389381" y="0"/>
                </a:lnTo>
                <a:lnTo>
                  <a:pt x="304799" y="60959"/>
                </a:lnTo>
                <a:lnTo>
                  <a:pt x="300227" y="64007"/>
                </a:lnTo>
                <a:lnTo>
                  <a:pt x="299465" y="69341"/>
                </a:lnTo>
                <a:lnTo>
                  <a:pt x="305561" y="78485"/>
                </a:lnTo>
                <a:lnTo>
                  <a:pt x="310895" y="79247"/>
                </a:lnTo>
                <a:lnTo>
                  <a:pt x="315467" y="76199"/>
                </a:lnTo>
                <a:lnTo>
                  <a:pt x="359101" y="45099"/>
                </a:lnTo>
                <a:lnTo>
                  <a:pt x="373379" y="13715"/>
                </a:lnTo>
                <a:lnTo>
                  <a:pt x="390905" y="21335"/>
                </a:lnTo>
                <a:lnTo>
                  <a:pt x="390905" y="115061"/>
                </a:lnTo>
                <a:lnTo>
                  <a:pt x="391667" y="115061"/>
                </a:lnTo>
                <a:lnTo>
                  <a:pt x="397002" y="114299"/>
                </a:lnTo>
                <a:lnTo>
                  <a:pt x="400811" y="109727"/>
                </a:lnTo>
                <a:close/>
              </a:path>
              <a:path w="401320" h="843279">
                <a:moveTo>
                  <a:pt x="390905" y="21335"/>
                </a:moveTo>
                <a:lnTo>
                  <a:pt x="373379" y="13715"/>
                </a:lnTo>
                <a:lnTo>
                  <a:pt x="359101" y="45099"/>
                </a:lnTo>
                <a:lnTo>
                  <a:pt x="372617" y="35465"/>
                </a:lnTo>
                <a:lnTo>
                  <a:pt x="372617" y="18287"/>
                </a:lnTo>
                <a:lnTo>
                  <a:pt x="387095" y="25145"/>
                </a:lnTo>
                <a:lnTo>
                  <a:pt x="387095" y="29717"/>
                </a:lnTo>
                <a:lnTo>
                  <a:pt x="390905" y="21335"/>
                </a:lnTo>
                <a:close/>
              </a:path>
              <a:path w="401320" h="843279">
                <a:moveTo>
                  <a:pt x="387095" y="25145"/>
                </a:moveTo>
                <a:lnTo>
                  <a:pt x="372617" y="18287"/>
                </a:lnTo>
                <a:lnTo>
                  <a:pt x="374286" y="34276"/>
                </a:lnTo>
                <a:lnTo>
                  <a:pt x="387095" y="25145"/>
                </a:lnTo>
                <a:close/>
              </a:path>
              <a:path w="401320" h="843279">
                <a:moveTo>
                  <a:pt x="374286" y="34276"/>
                </a:moveTo>
                <a:lnTo>
                  <a:pt x="372617" y="18287"/>
                </a:lnTo>
                <a:lnTo>
                  <a:pt x="372617" y="35465"/>
                </a:lnTo>
                <a:lnTo>
                  <a:pt x="374286" y="34276"/>
                </a:lnTo>
                <a:close/>
              </a:path>
              <a:path w="401320" h="843279">
                <a:moveTo>
                  <a:pt x="387095" y="29717"/>
                </a:moveTo>
                <a:lnTo>
                  <a:pt x="387095" y="25145"/>
                </a:lnTo>
                <a:lnTo>
                  <a:pt x="374286" y="34276"/>
                </a:lnTo>
                <a:lnTo>
                  <a:pt x="376291" y="53488"/>
                </a:lnTo>
                <a:lnTo>
                  <a:pt x="387095" y="29717"/>
                </a:lnTo>
                <a:close/>
              </a:path>
              <a:path w="401320" h="843279">
                <a:moveTo>
                  <a:pt x="390905" y="115061"/>
                </a:moveTo>
                <a:lnTo>
                  <a:pt x="390905" y="21335"/>
                </a:lnTo>
                <a:lnTo>
                  <a:pt x="376291" y="53488"/>
                </a:lnTo>
                <a:lnTo>
                  <a:pt x="381761" y="105917"/>
                </a:lnTo>
                <a:lnTo>
                  <a:pt x="381761" y="111251"/>
                </a:lnTo>
                <a:lnTo>
                  <a:pt x="386334" y="115061"/>
                </a:lnTo>
                <a:lnTo>
                  <a:pt x="390905" y="11506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07958" y="5530596"/>
            <a:ext cx="401320" cy="843280"/>
          </a:xfrm>
          <a:custGeom>
            <a:avLst/>
            <a:gdLst/>
            <a:ahLst/>
            <a:cxnLst/>
            <a:rect l="l" t="t" r="r" b="b"/>
            <a:pathLst>
              <a:path w="401320" h="843279">
                <a:moveTo>
                  <a:pt x="101345" y="69341"/>
                </a:moveTo>
                <a:lnTo>
                  <a:pt x="100583" y="64007"/>
                </a:lnTo>
                <a:lnTo>
                  <a:pt x="96011" y="60959"/>
                </a:lnTo>
                <a:lnTo>
                  <a:pt x="10667" y="0"/>
                </a:lnTo>
                <a:lnTo>
                  <a:pt x="761" y="104393"/>
                </a:lnTo>
                <a:lnTo>
                  <a:pt x="0" y="109727"/>
                </a:lnTo>
                <a:lnTo>
                  <a:pt x="3809" y="114299"/>
                </a:lnTo>
                <a:lnTo>
                  <a:pt x="9143" y="115061"/>
                </a:lnTo>
                <a:lnTo>
                  <a:pt x="9905" y="115061"/>
                </a:lnTo>
                <a:lnTo>
                  <a:pt x="9905" y="21335"/>
                </a:lnTo>
                <a:lnTo>
                  <a:pt x="27431" y="13715"/>
                </a:lnTo>
                <a:lnTo>
                  <a:pt x="41929" y="45581"/>
                </a:lnTo>
                <a:lnTo>
                  <a:pt x="85343" y="76199"/>
                </a:lnTo>
                <a:lnTo>
                  <a:pt x="89915" y="79247"/>
                </a:lnTo>
                <a:lnTo>
                  <a:pt x="95249" y="78485"/>
                </a:lnTo>
                <a:lnTo>
                  <a:pt x="101345" y="69341"/>
                </a:lnTo>
                <a:close/>
              </a:path>
              <a:path w="401320" h="843279">
                <a:moveTo>
                  <a:pt x="41929" y="45581"/>
                </a:moveTo>
                <a:lnTo>
                  <a:pt x="27431" y="13715"/>
                </a:lnTo>
                <a:lnTo>
                  <a:pt x="9905" y="21335"/>
                </a:lnTo>
                <a:lnTo>
                  <a:pt x="12953" y="28041"/>
                </a:lnTo>
                <a:lnTo>
                  <a:pt x="12953" y="25145"/>
                </a:lnTo>
                <a:lnTo>
                  <a:pt x="28193" y="18287"/>
                </a:lnTo>
                <a:lnTo>
                  <a:pt x="28193" y="35894"/>
                </a:lnTo>
                <a:lnTo>
                  <a:pt x="41929" y="45581"/>
                </a:lnTo>
                <a:close/>
              </a:path>
              <a:path w="401320" h="843279">
                <a:moveTo>
                  <a:pt x="24520" y="53488"/>
                </a:moveTo>
                <a:lnTo>
                  <a:pt x="9905" y="21335"/>
                </a:lnTo>
                <a:lnTo>
                  <a:pt x="9905" y="115061"/>
                </a:lnTo>
                <a:lnTo>
                  <a:pt x="14477" y="115061"/>
                </a:lnTo>
                <a:lnTo>
                  <a:pt x="19049" y="111251"/>
                </a:lnTo>
                <a:lnTo>
                  <a:pt x="19049" y="105917"/>
                </a:lnTo>
                <a:lnTo>
                  <a:pt x="24520" y="53488"/>
                </a:lnTo>
                <a:close/>
              </a:path>
              <a:path w="401320" h="843279">
                <a:moveTo>
                  <a:pt x="28193" y="18287"/>
                </a:moveTo>
                <a:lnTo>
                  <a:pt x="12953" y="25145"/>
                </a:lnTo>
                <a:lnTo>
                  <a:pt x="26482" y="34687"/>
                </a:lnTo>
                <a:lnTo>
                  <a:pt x="28193" y="18287"/>
                </a:lnTo>
                <a:close/>
              </a:path>
              <a:path w="401320" h="843279">
                <a:moveTo>
                  <a:pt x="26482" y="34687"/>
                </a:moveTo>
                <a:lnTo>
                  <a:pt x="12953" y="25145"/>
                </a:lnTo>
                <a:lnTo>
                  <a:pt x="12953" y="28041"/>
                </a:lnTo>
                <a:lnTo>
                  <a:pt x="24520" y="53488"/>
                </a:lnTo>
                <a:lnTo>
                  <a:pt x="26482" y="34687"/>
                </a:lnTo>
                <a:close/>
              </a:path>
              <a:path w="401320" h="843279">
                <a:moveTo>
                  <a:pt x="400811" y="834389"/>
                </a:moveTo>
                <a:lnTo>
                  <a:pt x="41929" y="45581"/>
                </a:lnTo>
                <a:lnTo>
                  <a:pt x="26482" y="34687"/>
                </a:lnTo>
                <a:lnTo>
                  <a:pt x="24520" y="53488"/>
                </a:lnTo>
                <a:lnTo>
                  <a:pt x="383285" y="842771"/>
                </a:lnTo>
                <a:lnTo>
                  <a:pt x="400811" y="834389"/>
                </a:lnTo>
                <a:close/>
              </a:path>
              <a:path w="401320" h="843279">
                <a:moveTo>
                  <a:pt x="28193" y="35894"/>
                </a:moveTo>
                <a:lnTo>
                  <a:pt x="28193" y="18287"/>
                </a:lnTo>
                <a:lnTo>
                  <a:pt x="26482" y="34687"/>
                </a:lnTo>
                <a:lnTo>
                  <a:pt x="28193" y="3589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07958" y="5530596"/>
            <a:ext cx="401320" cy="843280"/>
          </a:xfrm>
          <a:custGeom>
            <a:avLst/>
            <a:gdLst/>
            <a:ahLst/>
            <a:cxnLst/>
            <a:rect l="l" t="t" r="r" b="b"/>
            <a:pathLst>
              <a:path w="401320" h="843279">
                <a:moveTo>
                  <a:pt x="101345" y="69341"/>
                </a:moveTo>
                <a:lnTo>
                  <a:pt x="100583" y="64007"/>
                </a:lnTo>
                <a:lnTo>
                  <a:pt x="96011" y="60959"/>
                </a:lnTo>
                <a:lnTo>
                  <a:pt x="10667" y="0"/>
                </a:lnTo>
                <a:lnTo>
                  <a:pt x="761" y="104393"/>
                </a:lnTo>
                <a:lnTo>
                  <a:pt x="0" y="109727"/>
                </a:lnTo>
                <a:lnTo>
                  <a:pt x="3809" y="114299"/>
                </a:lnTo>
                <a:lnTo>
                  <a:pt x="9143" y="115061"/>
                </a:lnTo>
                <a:lnTo>
                  <a:pt x="9905" y="115061"/>
                </a:lnTo>
                <a:lnTo>
                  <a:pt x="9905" y="21335"/>
                </a:lnTo>
                <a:lnTo>
                  <a:pt x="27431" y="13715"/>
                </a:lnTo>
                <a:lnTo>
                  <a:pt x="41929" y="45581"/>
                </a:lnTo>
                <a:lnTo>
                  <a:pt x="85343" y="76199"/>
                </a:lnTo>
                <a:lnTo>
                  <a:pt x="89915" y="79247"/>
                </a:lnTo>
                <a:lnTo>
                  <a:pt x="95249" y="78485"/>
                </a:lnTo>
                <a:lnTo>
                  <a:pt x="101345" y="69341"/>
                </a:lnTo>
                <a:close/>
              </a:path>
              <a:path w="401320" h="843279">
                <a:moveTo>
                  <a:pt x="41929" y="45581"/>
                </a:moveTo>
                <a:lnTo>
                  <a:pt x="27431" y="13715"/>
                </a:lnTo>
                <a:lnTo>
                  <a:pt x="9905" y="21335"/>
                </a:lnTo>
                <a:lnTo>
                  <a:pt x="12953" y="28041"/>
                </a:lnTo>
                <a:lnTo>
                  <a:pt x="12953" y="25145"/>
                </a:lnTo>
                <a:lnTo>
                  <a:pt x="28193" y="18287"/>
                </a:lnTo>
                <a:lnTo>
                  <a:pt x="28193" y="35894"/>
                </a:lnTo>
                <a:lnTo>
                  <a:pt x="41929" y="45581"/>
                </a:lnTo>
                <a:close/>
              </a:path>
              <a:path w="401320" h="843279">
                <a:moveTo>
                  <a:pt x="24520" y="53488"/>
                </a:moveTo>
                <a:lnTo>
                  <a:pt x="9905" y="21335"/>
                </a:lnTo>
                <a:lnTo>
                  <a:pt x="9905" y="115061"/>
                </a:lnTo>
                <a:lnTo>
                  <a:pt x="14477" y="115061"/>
                </a:lnTo>
                <a:lnTo>
                  <a:pt x="19049" y="111251"/>
                </a:lnTo>
                <a:lnTo>
                  <a:pt x="19049" y="105917"/>
                </a:lnTo>
                <a:lnTo>
                  <a:pt x="24520" y="53488"/>
                </a:lnTo>
                <a:close/>
              </a:path>
              <a:path w="401320" h="843279">
                <a:moveTo>
                  <a:pt x="28193" y="18287"/>
                </a:moveTo>
                <a:lnTo>
                  <a:pt x="12953" y="25145"/>
                </a:lnTo>
                <a:lnTo>
                  <a:pt x="26482" y="34687"/>
                </a:lnTo>
                <a:lnTo>
                  <a:pt x="28193" y="18287"/>
                </a:lnTo>
                <a:close/>
              </a:path>
              <a:path w="401320" h="843279">
                <a:moveTo>
                  <a:pt x="26482" y="34687"/>
                </a:moveTo>
                <a:lnTo>
                  <a:pt x="12953" y="25145"/>
                </a:lnTo>
                <a:lnTo>
                  <a:pt x="12953" y="28041"/>
                </a:lnTo>
                <a:lnTo>
                  <a:pt x="24520" y="53488"/>
                </a:lnTo>
                <a:lnTo>
                  <a:pt x="26482" y="34687"/>
                </a:lnTo>
                <a:close/>
              </a:path>
              <a:path w="401320" h="843279">
                <a:moveTo>
                  <a:pt x="400811" y="834389"/>
                </a:moveTo>
                <a:lnTo>
                  <a:pt x="41929" y="45581"/>
                </a:lnTo>
                <a:lnTo>
                  <a:pt x="26482" y="34687"/>
                </a:lnTo>
                <a:lnTo>
                  <a:pt x="24520" y="53488"/>
                </a:lnTo>
                <a:lnTo>
                  <a:pt x="383285" y="842771"/>
                </a:lnTo>
                <a:lnTo>
                  <a:pt x="400811" y="834389"/>
                </a:lnTo>
                <a:close/>
              </a:path>
              <a:path w="401320" h="843279">
                <a:moveTo>
                  <a:pt x="28193" y="35894"/>
                </a:moveTo>
                <a:lnTo>
                  <a:pt x="28193" y="18287"/>
                </a:lnTo>
                <a:lnTo>
                  <a:pt x="26482" y="34687"/>
                </a:lnTo>
                <a:lnTo>
                  <a:pt x="28193" y="3589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132196" y="6390385"/>
            <a:ext cx="57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latin typeface="Trebuchet MS"/>
                <a:cs typeface="Trebuchet MS"/>
              </a:rPr>
              <a:t>MSB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97602" y="6390385"/>
            <a:ext cx="48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Trebuchet MS"/>
                <a:cs typeface="Trebuchet MS"/>
              </a:rPr>
              <a:t>L</a:t>
            </a:r>
            <a:r>
              <a:rPr sz="2400" spc="-40" dirty="0">
                <a:latin typeface="Trebuchet MS"/>
                <a:cs typeface="Trebuchet MS"/>
              </a:rPr>
              <a:t>SB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0" y="4572"/>
                </a:moveTo>
                <a:lnTo>
                  <a:pt x="38100" y="4572"/>
                </a:lnTo>
                <a:lnTo>
                  <a:pt x="38100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80">
                <a:moveTo>
                  <a:pt x="0" y="4572"/>
                </a:moveTo>
                <a:lnTo>
                  <a:pt x="28194" y="4572"/>
                </a:lnTo>
                <a:lnTo>
                  <a:pt x="28194" y="0"/>
                </a:lnTo>
                <a:lnTo>
                  <a:pt x="0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775207"/>
            <a:ext cx="4297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30" dirty="0"/>
              <a:t>Hexadecimal</a:t>
            </a:r>
            <a:r>
              <a:rPr sz="3200" spc="235" dirty="0"/>
              <a:t> </a:t>
            </a:r>
            <a:r>
              <a:rPr sz="3200" spc="135" dirty="0"/>
              <a:t>Number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853573" y="1477009"/>
            <a:ext cx="6221730" cy="52984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74040" indent="-273050">
              <a:lnSpc>
                <a:spcPts val="2590"/>
              </a:lnSpc>
              <a:spcBef>
                <a:spcPts val="42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Hexa </a:t>
            </a:r>
            <a:r>
              <a:rPr sz="2400" spc="315" dirty="0">
                <a:latin typeface="Trebuchet MS"/>
                <a:cs typeface="Trebuchet MS"/>
              </a:rPr>
              <a:t>– </a:t>
            </a:r>
            <a:r>
              <a:rPr sz="2400" spc="-114" dirty="0">
                <a:latin typeface="Trebuchet MS"/>
                <a:cs typeface="Trebuchet MS"/>
              </a:rPr>
              <a:t>Base </a:t>
            </a:r>
            <a:r>
              <a:rPr sz="2400" spc="-60" dirty="0">
                <a:latin typeface="Trebuchet MS"/>
                <a:cs typeface="Trebuchet MS"/>
              </a:rPr>
              <a:t>16 </a:t>
            </a:r>
            <a:r>
              <a:rPr sz="2400" spc="315" dirty="0">
                <a:latin typeface="Trebuchet MS"/>
                <a:cs typeface="Trebuchet MS"/>
              </a:rPr>
              <a:t>–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20" dirty="0">
                <a:latin typeface="Trebuchet MS"/>
                <a:cs typeface="Trebuchet MS"/>
              </a:rPr>
              <a:t>simpler </a:t>
            </a:r>
            <a:r>
              <a:rPr sz="2400" spc="-100" dirty="0">
                <a:latin typeface="Trebuchet MS"/>
                <a:cs typeface="Trebuchet MS"/>
              </a:rPr>
              <a:t>form </a:t>
            </a:r>
            <a:r>
              <a:rPr sz="2400" spc="-60" dirty="0">
                <a:latin typeface="Trebuchet MS"/>
                <a:cs typeface="Trebuchet MS"/>
              </a:rPr>
              <a:t>to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write </a:t>
            </a:r>
            <a:r>
              <a:rPr sz="2400" spc="-240" dirty="0">
                <a:latin typeface="Trebuchet MS"/>
                <a:cs typeface="Trebuchet MS"/>
              </a:rPr>
              <a:t>a  </a:t>
            </a:r>
            <a:r>
              <a:rPr sz="2400" spc="-120" dirty="0">
                <a:latin typeface="Trebuchet MS"/>
                <a:cs typeface="Trebuchet MS"/>
              </a:rPr>
              <a:t>binary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number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ts val="2395"/>
              </a:lnSpc>
              <a:spcBef>
                <a:spcPts val="225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16 </a:t>
            </a:r>
            <a:r>
              <a:rPr sz="2100" spc="-120" dirty="0">
                <a:solidFill>
                  <a:srgbClr val="454552"/>
                </a:solidFill>
                <a:latin typeface="Trebuchet MS"/>
                <a:cs typeface="Trebuchet MS"/>
              </a:rPr>
              <a:t>digits </a:t>
            </a:r>
            <a:r>
              <a:rPr sz="2100" spc="-315" dirty="0">
                <a:solidFill>
                  <a:srgbClr val="454552"/>
                </a:solidFill>
                <a:latin typeface="Trebuchet MS"/>
                <a:cs typeface="Trebuchet MS"/>
              </a:rPr>
              <a:t>: </a:t>
            </a:r>
            <a:r>
              <a:rPr sz="2100" spc="-165" dirty="0">
                <a:solidFill>
                  <a:srgbClr val="454552"/>
                </a:solidFill>
                <a:latin typeface="Trebuchet MS"/>
                <a:cs typeface="Trebuchet MS"/>
              </a:rPr>
              <a:t>{0,1,2,3,4,5,6,7,8,9}</a:t>
            </a:r>
            <a:r>
              <a:rPr sz="2100" spc="-10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54552"/>
                </a:solidFill>
                <a:latin typeface="Trebuchet MS"/>
                <a:cs typeface="Trebuchet MS"/>
              </a:rPr>
              <a:t>Add</a:t>
            </a:r>
            <a:endParaRPr sz="2100">
              <a:latin typeface="Trebuchet MS"/>
              <a:cs typeface="Trebuchet MS"/>
            </a:endParaRPr>
          </a:p>
          <a:p>
            <a:pPr marL="560070">
              <a:lnSpc>
                <a:spcPts val="2395"/>
              </a:lnSpc>
            </a:pPr>
            <a:r>
              <a:rPr sz="2100" spc="-35" dirty="0">
                <a:solidFill>
                  <a:srgbClr val="454552"/>
                </a:solidFill>
                <a:latin typeface="Trebuchet MS"/>
                <a:cs typeface="Trebuchet MS"/>
              </a:rPr>
              <a:t>{A=10,B=11,C=12,D=13,E=14,F=15}</a:t>
            </a:r>
            <a:endParaRPr sz="21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45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215" dirty="0">
                <a:solidFill>
                  <a:srgbClr val="454552"/>
                </a:solidFill>
                <a:latin typeface="Trebuchet MS"/>
                <a:cs typeface="Trebuchet MS"/>
              </a:rPr>
              <a:t>E.g. </a:t>
            </a:r>
            <a:r>
              <a:rPr sz="2100" dirty="0">
                <a:solidFill>
                  <a:srgbClr val="454552"/>
                </a:solidFill>
                <a:latin typeface="Trebuchet MS"/>
                <a:cs typeface="Trebuchet MS"/>
              </a:rPr>
              <a:t>(</a:t>
            </a:r>
            <a:r>
              <a:rPr sz="2100" dirty="0">
                <a:solidFill>
                  <a:srgbClr val="FF6500"/>
                </a:solidFill>
                <a:latin typeface="Trebuchet MS"/>
                <a:cs typeface="Trebuchet MS"/>
              </a:rPr>
              <a:t>4</a:t>
            </a:r>
            <a:r>
              <a:rPr sz="2100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2100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100" dirty="0">
                <a:solidFill>
                  <a:srgbClr val="454552"/>
                </a:solidFill>
                <a:latin typeface="Trebuchet MS"/>
                <a:cs typeface="Trebuchet MS"/>
              </a:rPr>
              <a:t>)</a:t>
            </a:r>
            <a:r>
              <a:rPr sz="2100" baseline="-19841" dirty="0">
                <a:solidFill>
                  <a:srgbClr val="454552"/>
                </a:solidFill>
                <a:latin typeface="Trebuchet MS"/>
                <a:cs typeface="Trebuchet MS"/>
              </a:rPr>
              <a:t>16</a:t>
            </a:r>
            <a:r>
              <a:rPr sz="2100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100" dirty="0">
                <a:solidFill>
                  <a:srgbClr val="FF6500"/>
                </a:solidFill>
                <a:latin typeface="Trebuchet MS"/>
                <a:cs typeface="Trebuchet MS"/>
              </a:rPr>
              <a:t>4</a:t>
            </a:r>
            <a:r>
              <a:rPr sz="2100" dirty="0">
                <a:solidFill>
                  <a:srgbClr val="454552"/>
                </a:solidFill>
                <a:latin typeface="Trebuchet MS"/>
                <a:cs typeface="Trebuchet MS"/>
              </a:rPr>
              <a:t>*16</a:t>
            </a:r>
            <a:r>
              <a:rPr sz="2100" baseline="25793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r>
              <a:rPr sz="2100" dirty="0">
                <a:solidFill>
                  <a:srgbClr val="454552"/>
                </a:solidFill>
                <a:latin typeface="Trebuchet MS"/>
                <a:cs typeface="Trebuchet MS"/>
              </a:rPr>
              <a:t>+</a:t>
            </a:r>
            <a:r>
              <a:rPr sz="2100" dirty="0">
                <a:solidFill>
                  <a:srgbClr val="0000FF"/>
                </a:solidFill>
                <a:latin typeface="Trebuchet MS"/>
                <a:cs typeface="Trebuchet MS"/>
              </a:rPr>
              <a:t>10</a:t>
            </a:r>
            <a:r>
              <a:rPr sz="2100" dirty="0">
                <a:solidFill>
                  <a:srgbClr val="454552"/>
                </a:solidFill>
                <a:latin typeface="Trebuchet MS"/>
                <a:cs typeface="Trebuchet MS"/>
              </a:rPr>
              <a:t>*16+</a:t>
            </a:r>
            <a:r>
              <a:rPr sz="2100" dirty="0">
                <a:solidFill>
                  <a:srgbClr val="FF0000"/>
                </a:solidFill>
                <a:latin typeface="Trebuchet MS"/>
                <a:cs typeface="Trebuchet MS"/>
              </a:rPr>
              <a:t>12</a:t>
            </a:r>
            <a:r>
              <a:rPr sz="2100" dirty="0">
                <a:solidFill>
                  <a:srgbClr val="454552"/>
                </a:solidFill>
                <a:latin typeface="Trebuchet MS"/>
                <a:cs typeface="Trebuchet MS"/>
              </a:rPr>
              <a:t>*1</a:t>
            </a:r>
            <a:r>
              <a:rPr sz="2100" spc="-3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54552"/>
                </a:solidFill>
                <a:latin typeface="Trebuchet MS"/>
                <a:cs typeface="Trebuchet MS"/>
              </a:rPr>
              <a:t>=1196</a:t>
            </a:r>
            <a:endParaRPr sz="2100">
              <a:latin typeface="Trebuchet MS"/>
              <a:cs typeface="Trebuchet MS"/>
            </a:endParaRPr>
          </a:p>
          <a:p>
            <a:pPr marL="285115" marR="5080" indent="-273050">
              <a:lnSpc>
                <a:spcPct val="90000"/>
              </a:lnSpc>
              <a:spcBef>
                <a:spcPts val="59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Hexadecimal </a:t>
            </a:r>
            <a:r>
              <a:rPr sz="2400" spc="-105" dirty="0">
                <a:latin typeface="Trebuchet MS"/>
                <a:cs typeface="Trebuchet MS"/>
              </a:rPr>
              <a:t>numbers </a:t>
            </a:r>
            <a:r>
              <a:rPr sz="2400" spc="-145" dirty="0">
                <a:latin typeface="Trebuchet MS"/>
                <a:cs typeface="Trebuchet MS"/>
              </a:rPr>
              <a:t>are </a:t>
            </a:r>
            <a:r>
              <a:rPr sz="2400" spc="-165" dirty="0">
                <a:latin typeface="Trebuchet MS"/>
                <a:cs typeface="Trebuchet MS"/>
              </a:rPr>
              <a:t>typically </a:t>
            </a:r>
            <a:r>
              <a:rPr sz="2400" spc="-110" dirty="0">
                <a:latin typeface="Trebuchet MS"/>
                <a:cs typeface="Trebuchet MS"/>
              </a:rPr>
              <a:t>used </a:t>
            </a:r>
            <a:r>
              <a:rPr sz="2400" spc="-145" dirty="0">
                <a:latin typeface="Trebuchet MS"/>
                <a:cs typeface="Trebuchet MS"/>
              </a:rPr>
              <a:t>as </a:t>
            </a:r>
            <a:r>
              <a:rPr sz="2400" spc="-240" dirty="0">
                <a:latin typeface="Trebuchet MS"/>
                <a:cs typeface="Trebuchet MS"/>
              </a:rPr>
              <a:t>a  </a:t>
            </a:r>
            <a:r>
              <a:rPr sz="2400" spc="15" dirty="0">
                <a:latin typeface="Arial"/>
                <a:cs typeface="Arial"/>
              </a:rPr>
              <a:t>“</a:t>
            </a:r>
            <a:r>
              <a:rPr sz="2400" spc="15" dirty="0">
                <a:latin typeface="Trebuchet MS"/>
                <a:cs typeface="Trebuchet MS"/>
              </a:rPr>
              <a:t>shortcut</a:t>
            </a:r>
            <a:r>
              <a:rPr sz="2400" spc="15" dirty="0">
                <a:latin typeface="Arial"/>
                <a:cs typeface="Arial"/>
              </a:rPr>
              <a:t>” </a:t>
            </a:r>
            <a:r>
              <a:rPr sz="2400" spc="-110" dirty="0">
                <a:latin typeface="Trebuchet MS"/>
                <a:cs typeface="Trebuchet MS"/>
              </a:rPr>
              <a:t>notation </a:t>
            </a:r>
            <a:r>
              <a:rPr sz="2400" spc="-90" dirty="0">
                <a:latin typeface="Trebuchet MS"/>
                <a:cs typeface="Trebuchet MS"/>
              </a:rPr>
              <a:t>for </a:t>
            </a:r>
            <a:r>
              <a:rPr sz="2400" spc="-120" dirty="0">
                <a:latin typeface="Trebuchet MS"/>
                <a:cs typeface="Trebuchet MS"/>
              </a:rPr>
              <a:t>binary </a:t>
            </a:r>
            <a:r>
              <a:rPr sz="2400" spc="-135" dirty="0">
                <a:latin typeface="Trebuchet MS"/>
                <a:cs typeface="Trebuchet MS"/>
              </a:rPr>
              <a:t>numbers, </a:t>
            </a:r>
            <a:r>
              <a:rPr sz="2400" spc="-125" dirty="0">
                <a:latin typeface="Trebuchet MS"/>
                <a:cs typeface="Trebuchet MS"/>
              </a:rPr>
              <a:t>there  </a:t>
            </a:r>
            <a:r>
              <a:rPr sz="2400" spc="-145" dirty="0">
                <a:latin typeface="Trebuchet MS"/>
                <a:cs typeface="Trebuchet MS"/>
              </a:rPr>
              <a:t>are </a:t>
            </a:r>
            <a:r>
              <a:rPr sz="2400" spc="-95" dirty="0">
                <a:latin typeface="Trebuchet MS"/>
                <a:cs typeface="Trebuchet MS"/>
              </a:rPr>
              <a:t>four </a:t>
            </a:r>
            <a:r>
              <a:rPr sz="2400" spc="-125" dirty="0">
                <a:latin typeface="Trebuchet MS"/>
                <a:cs typeface="Trebuchet MS"/>
              </a:rPr>
              <a:t>bits </a:t>
            </a:r>
            <a:r>
              <a:rPr sz="2400" spc="-95" dirty="0">
                <a:latin typeface="Trebuchet MS"/>
                <a:cs typeface="Trebuchet MS"/>
              </a:rPr>
              <a:t>per hex </a:t>
            </a:r>
            <a:r>
              <a:rPr sz="2400" spc="-190" dirty="0">
                <a:latin typeface="Trebuchet MS"/>
                <a:cs typeface="Trebuchet MS"/>
              </a:rPr>
              <a:t>digit, </a:t>
            </a:r>
            <a:r>
              <a:rPr sz="2400" spc="-140" dirty="0">
                <a:latin typeface="Trebuchet MS"/>
                <a:cs typeface="Trebuchet MS"/>
              </a:rPr>
              <a:t>hence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85" dirty="0">
                <a:latin typeface="Trebuchet MS"/>
                <a:cs typeface="Trebuchet MS"/>
              </a:rPr>
              <a:t>conversion 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165" dirty="0">
                <a:latin typeface="Trebuchet MS"/>
                <a:cs typeface="Trebuchet MS"/>
              </a:rPr>
              <a:t>even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14" dirty="0">
                <a:latin typeface="Trebuchet MS"/>
                <a:cs typeface="Trebuchet MS"/>
              </a:rPr>
              <a:t>long </a:t>
            </a:r>
            <a:r>
              <a:rPr sz="2400" spc="-120" dirty="0">
                <a:latin typeface="Trebuchet MS"/>
                <a:cs typeface="Trebuchet MS"/>
              </a:rPr>
              <a:t>binary </a:t>
            </a:r>
            <a:r>
              <a:rPr sz="2400" spc="-114" dirty="0">
                <a:latin typeface="Trebuchet MS"/>
                <a:cs typeface="Trebuchet MS"/>
              </a:rPr>
              <a:t>number </a:t>
            </a:r>
            <a:r>
              <a:rPr sz="2400" spc="-105" dirty="0">
                <a:latin typeface="Trebuchet MS"/>
                <a:cs typeface="Trebuchet MS"/>
              </a:rPr>
              <a:t>into </a:t>
            </a:r>
            <a:r>
              <a:rPr sz="2400" spc="-155" dirty="0">
                <a:latin typeface="Trebuchet MS"/>
                <a:cs typeface="Trebuchet MS"/>
              </a:rPr>
              <a:t>hexadecimal  and vice-versa,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125" dirty="0">
                <a:latin typeface="Trebuchet MS"/>
                <a:cs typeface="Trebuchet MS"/>
              </a:rPr>
              <a:t>quick </a:t>
            </a:r>
            <a:r>
              <a:rPr sz="2400" spc="-195" dirty="0">
                <a:latin typeface="Trebuchet MS"/>
                <a:cs typeface="Trebuchet MS"/>
              </a:rPr>
              <a:t>&amp;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simple: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60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215" dirty="0">
                <a:solidFill>
                  <a:srgbClr val="454552"/>
                </a:solidFill>
                <a:latin typeface="Trebuchet MS"/>
                <a:cs typeface="Trebuchet MS"/>
              </a:rPr>
              <a:t>E.g. </a:t>
            </a:r>
            <a:r>
              <a:rPr sz="2100" spc="-65" dirty="0">
                <a:solidFill>
                  <a:srgbClr val="454552"/>
                </a:solidFill>
                <a:latin typeface="Trebuchet MS"/>
                <a:cs typeface="Trebuchet MS"/>
              </a:rPr>
              <a:t>(110110100011)</a:t>
            </a:r>
            <a:r>
              <a:rPr sz="2100" spc="-97" baseline="-19841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1101 1010 0011 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100" spc="-1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54552"/>
                </a:solidFill>
                <a:latin typeface="Trebuchet MS"/>
                <a:cs typeface="Trebuchet MS"/>
              </a:rPr>
              <a:t>(DA3)</a:t>
            </a:r>
            <a:r>
              <a:rPr sz="2100" baseline="-19841" dirty="0">
                <a:solidFill>
                  <a:srgbClr val="454552"/>
                </a:solidFill>
                <a:latin typeface="Trebuchet MS"/>
                <a:cs typeface="Trebuchet MS"/>
              </a:rPr>
              <a:t>16</a:t>
            </a:r>
            <a:endParaRPr sz="2100" baseline="-19841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50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454552"/>
                </a:solidFill>
                <a:latin typeface="Trebuchet MS"/>
                <a:cs typeface="Trebuchet MS"/>
              </a:rPr>
              <a:t>(ABC3)</a:t>
            </a:r>
            <a:r>
              <a:rPr sz="2100" spc="7" baseline="-19841" dirty="0">
                <a:solidFill>
                  <a:srgbClr val="454552"/>
                </a:solidFill>
                <a:latin typeface="Trebuchet MS"/>
                <a:cs typeface="Trebuchet MS"/>
              </a:rPr>
              <a:t>16 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z="2100" spc="-65" dirty="0">
                <a:solidFill>
                  <a:srgbClr val="454552"/>
                </a:solidFill>
                <a:latin typeface="Trebuchet MS"/>
                <a:cs typeface="Trebuchet MS"/>
              </a:rPr>
              <a:t>(1010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1011 1100</a:t>
            </a:r>
            <a:r>
              <a:rPr sz="2100" spc="-2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0011)</a:t>
            </a:r>
            <a:r>
              <a:rPr sz="2100" spc="-89" baseline="-19841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endParaRPr sz="2100" baseline="-19841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Similarly </a:t>
            </a:r>
            <a:r>
              <a:rPr sz="2400" spc="-150" dirty="0">
                <a:latin typeface="Trebuchet MS"/>
                <a:cs typeface="Trebuchet MS"/>
              </a:rPr>
              <a:t>base </a:t>
            </a:r>
            <a:r>
              <a:rPr sz="2400" spc="-60" dirty="0">
                <a:latin typeface="Trebuchet MS"/>
                <a:cs typeface="Trebuchet MS"/>
              </a:rPr>
              <a:t>8 </a:t>
            </a:r>
            <a:r>
              <a:rPr sz="2400" spc="-135" dirty="0">
                <a:latin typeface="Trebuchet MS"/>
                <a:cs typeface="Trebuchet MS"/>
              </a:rPr>
              <a:t>(octal) </a:t>
            </a:r>
            <a:r>
              <a:rPr sz="2400" spc="-95" dirty="0">
                <a:latin typeface="Trebuchet MS"/>
                <a:cs typeface="Trebuchet MS"/>
              </a:rPr>
              <a:t>uses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60" dirty="0">
                <a:latin typeface="Trebuchet MS"/>
                <a:cs typeface="Trebuchet MS"/>
              </a:rPr>
              <a:t>3 </a:t>
            </a:r>
            <a:r>
              <a:rPr sz="2400" spc="-150" dirty="0">
                <a:latin typeface="Trebuchet MS"/>
                <a:cs typeface="Trebuchet MS"/>
              </a:rPr>
              <a:t>bit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groups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54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215" dirty="0">
                <a:solidFill>
                  <a:srgbClr val="454552"/>
                </a:solidFill>
                <a:latin typeface="Trebuchet MS"/>
                <a:cs typeface="Trebuchet MS"/>
              </a:rPr>
              <a:t>E.g. </a:t>
            </a:r>
            <a:r>
              <a:rPr sz="2100" spc="-65" dirty="0">
                <a:solidFill>
                  <a:srgbClr val="454552"/>
                </a:solidFill>
                <a:latin typeface="Trebuchet MS"/>
                <a:cs typeface="Trebuchet MS"/>
              </a:rPr>
              <a:t>(257)</a:t>
            </a:r>
            <a:r>
              <a:rPr sz="2100" spc="-97" baseline="-19841" dirty="0">
                <a:solidFill>
                  <a:srgbClr val="454552"/>
                </a:solidFill>
                <a:latin typeface="Trebuchet MS"/>
                <a:cs typeface="Trebuchet MS"/>
              </a:rPr>
              <a:t>8 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z="2100" spc="-70" dirty="0">
                <a:solidFill>
                  <a:srgbClr val="454552"/>
                </a:solidFill>
                <a:latin typeface="Trebuchet MS"/>
                <a:cs typeface="Trebuchet MS"/>
              </a:rPr>
              <a:t>(010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101</a:t>
            </a:r>
            <a:r>
              <a:rPr sz="2100" spc="-2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111)</a:t>
            </a:r>
            <a:r>
              <a:rPr sz="2100" spc="-89" baseline="-19841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endParaRPr sz="2100" baseline="-19841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Notation </a:t>
            </a:r>
            <a:r>
              <a:rPr sz="2400" spc="-90" dirty="0">
                <a:latin typeface="Trebuchet MS"/>
                <a:cs typeface="Trebuchet MS"/>
              </a:rPr>
              <a:t>for </a:t>
            </a:r>
            <a:r>
              <a:rPr sz="2400" spc="-135" dirty="0">
                <a:latin typeface="Trebuchet MS"/>
                <a:cs typeface="Trebuchet MS"/>
              </a:rPr>
              <a:t>hexa </a:t>
            </a:r>
            <a:r>
              <a:rPr sz="2400" spc="-140" dirty="0">
                <a:latin typeface="Trebuchet MS"/>
                <a:cs typeface="Trebuchet MS"/>
              </a:rPr>
              <a:t>number: h2B, </a:t>
            </a:r>
            <a:r>
              <a:rPr sz="2400" spc="-110" dirty="0">
                <a:latin typeface="Trebuchet MS"/>
                <a:cs typeface="Trebuchet MS"/>
              </a:rPr>
              <a:t>x2B, </a:t>
            </a:r>
            <a:r>
              <a:rPr sz="2400" spc="-40" dirty="0">
                <a:latin typeface="Trebuchet MS"/>
                <a:cs typeface="Trebuchet MS"/>
              </a:rPr>
              <a:t>0x2B</a:t>
            </a:r>
            <a:r>
              <a:rPr sz="2400" spc="-4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2Bh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98131" y="1491996"/>
            <a:ext cx="2520950" cy="0"/>
          </a:xfrm>
          <a:custGeom>
            <a:avLst/>
            <a:gdLst/>
            <a:ahLst/>
            <a:cxnLst/>
            <a:rect l="l" t="t" r="r" b="b"/>
            <a:pathLst>
              <a:path w="2520950">
                <a:moveTo>
                  <a:pt x="0" y="0"/>
                </a:moveTo>
                <a:lnTo>
                  <a:pt x="252070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98131" y="6673595"/>
            <a:ext cx="2520950" cy="0"/>
          </a:xfrm>
          <a:custGeom>
            <a:avLst/>
            <a:gdLst/>
            <a:ahLst/>
            <a:cxnLst/>
            <a:rect l="l" t="t" r="r" b="b"/>
            <a:pathLst>
              <a:path w="2520950">
                <a:moveTo>
                  <a:pt x="0" y="0"/>
                </a:moveTo>
                <a:lnTo>
                  <a:pt x="252070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7397877" y="1492377"/>
          <a:ext cx="2514600" cy="518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21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Decimal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0001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0010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0011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0100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0101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0110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0111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1001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1010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1011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1100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1101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1110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F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40" dirty="0">
                          <a:latin typeface="Trebuchet MS"/>
                          <a:cs typeface="Trebuchet MS"/>
                        </a:rPr>
                        <a:t>1111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522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65" dirty="0"/>
              <a:t>Binary</a:t>
            </a:r>
            <a:r>
              <a:rPr sz="3200" spc="200" dirty="0"/>
              <a:t> </a:t>
            </a:r>
            <a:r>
              <a:rPr sz="3200" spc="135" dirty="0"/>
              <a:t>arithmetic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310779" y="1589024"/>
            <a:ext cx="52952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Addition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145" dirty="0">
                <a:latin typeface="Trebuchet MS"/>
                <a:cs typeface="Trebuchet MS"/>
              </a:rPr>
              <a:t>similar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80" dirty="0">
                <a:latin typeface="Trebuchet MS"/>
                <a:cs typeface="Trebuchet MS"/>
              </a:rPr>
              <a:t>decimal</a:t>
            </a:r>
            <a:r>
              <a:rPr sz="2600" spc="-32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number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0779" y="4027423"/>
            <a:ext cx="58508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Multiplication– </a:t>
            </a:r>
            <a:r>
              <a:rPr sz="2600" spc="-145" dirty="0">
                <a:latin typeface="Trebuchet MS"/>
                <a:cs typeface="Trebuchet MS"/>
              </a:rPr>
              <a:t>similar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80" dirty="0">
                <a:latin typeface="Trebuchet MS"/>
                <a:cs typeface="Trebuchet MS"/>
              </a:rPr>
              <a:t>decimal</a:t>
            </a:r>
            <a:r>
              <a:rPr sz="2600" spc="10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number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8873" y="4760467"/>
            <a:ext cx="18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7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41639" y="5216652"/>
            <a:ext cx="1676400" cy="20955"/>
          </a:xfrm>
          <a:custGeom>
            <a:avLst/>
            <a:gdLst/>
            <a:ahLst/>
            <a:cxnLst/>
            <a:rect l="l" t="t" r="r" b="b"/>
            <a:pathLst>
              <a:path w="1676400" h="20954">
                <a:moveTo>
                  <a:pt x="0" y="20574"/>
                </a:moveTo>
                <a:lnTo>
                  <a:pt x="1676400" y="20574"/>
                </a:lnTo>
                <a:lnTo>
                  <a:pt x="1676400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41639" y="5216652"/>
            <a:ext cx="1676400" cy="20955"/>
          </a:xfrm>
          <a:custGeom>
            <a:avLst/>
            <a:gdLst/>
            <a:ahLst/>
            <a:cxnLst/>
            <a:rect l="l" t="t" r="r" b="b"/>
            <a:pathLst>
              <a:path w="1676400" h="20954">
                <a:moveTo>
                  <a:pt x="0" y="20574"/>
                </a:moveTo>
                <a:lnTo>
                  <a:pt x="1676400" y="20574"/>
                </a:lnTo>
                <a:lnTo>
                  <a:pt x="1676400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22347" y="4419092"/>
            <a:ext cx="4662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3360" algn="l"/>
              </a:tabLst>
            </a:pPr>
            <a:r>
              <a:rPr sz="2400" spc="-60" dirty="0">
                <a:latin typeface="Trebuchet MS"/>
                <a:cs typeface="Trebuchet MS"/>
              </a:rPr>
              <a:t>1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7	1 0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634740" algn="l"/>
                <a:tab pos="4023360" algn="l"/>
              </a:tabLst>
            </a:pPr>
            <a:r>
              <a:rPr sz="2400" spc="-60" dirty="0">
                <a:latin typeface="Trebuchet MS"/>
                <a:cs typeface="Trebuchet MS"/>
              </a:rPr>
              <a:t>9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2	</a:t>
            </a:r>
            <a:r>
              <a:rPr sz="3600" spc="540" baseline="16203" dirty="0">
                <a:latin typeface="Trebuchet MS"/>
                <a:cs typeface="Trebuchet MS"/>
              </a:rPr>
              <a:t>X	</a:t>
            </a:r>
            <a:r>
              <a:rPr sz="2400" spc="-60" dirty="0">
                <a:latin typeface="Trebuchet MS"/>
                <a:cs typeface="Trebuchet MS"/>
              </a:rPr>
              <a:t>0 1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66167" y="5218176"/>
            <a:ext cx="1207135" cy="20955"/>
          </a:xfrm>
          <a:custGeom>
            <a:avLst/>
            <a:gdLst/>
            <a:ahLst/>
            <a:cxnLst/>
            <a:rect l="l" t="t" r="r" b="b"/>
            <a:pathLst>
              <a:path w="1207134" h="20954">
                <a:moveTo>
                  <a:pt x="0" y="20574"/>
                </a:moveTo>
                <a:lnTo>
                  <a:pt x="1207008" y="20574"/>
                </a:lnTo>
                <a:lnTo>
                  <a:pt x="1207008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66167" y="5218176"/>
            <a:ext cx="1207135" cy="20955"/>
          </a:xfrm>
          <a:custGeom>
            <a:avLst/>
            <a:gdLst/>
            <a:ahLst/>
            <a:cxnLst/>
            <a:rect l="l" t="t" r="r" b="b"/>
            <a:pathLst>
              <a:path w="1207134" h="20954">
                <a:moveTo>
                  <a:pt x="0" y="20574"/>
                </a:moveTo>
                <a:lnTo>
                  <a:pt x="1207008" y="20574"/>
                </a:lnTo>
                <a:lnTo>
                  <a:pt x="1207008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10897" y="6418326"/>
            <a:ext cx="1746250" cy="20955"/>
          </a:xfrm>
          <a:custGeom>
            <a:avLst/>
            <a:gdLst/>
            <a:ahLst/>
            <a:cxnLst/>
            <a:rect l="l" t="t" r="r" b="b"/>
            <a:pathLst>
              <a:path w="1746250" h="20954">
                <a:moveTo>
                  <a:pt x="0" y="20574"/>
                </a:moveTo>
                <a:lnTo>
                  <a:pt x="1745742" y="20574"/>
                </a:lnTo>
                <a:lnTo>
                  <a:pt x="1745742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10897" y="6418326"/>
            <a:ext cx="1746250" cy="20955"/>
          </a:xfrm>
          <a:custGeom>
            <a:avLst/>
            <a:gdLst/>
            <a:ahLst/>
            <a:cxnLst/>
            <a:rect l="l" t="t" r="r" b="b"/>
            <a:pathLst>
              <a:path w="1746250" h="20954">
                <a:moveTo>
                  <a:pt x="0" y="20574"/>
                </a:moveTo>
                <a:lnTo>
                  <a:pt x="1745742" y="20574"/>
                </a:lnTo>
                <a:lnTo>
                  <a:pt x="1745742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017640" y="5248909"/>
            <a:ext cx="1155700" cy="159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0 0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400" spc="-60" dirty="0">
                <a:latin typeface="Trebuchet MS"/>
                <a:cs typeface="Trebuchet MS"/>
              </a:rPr>
              <a:t>1 0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517525">
              <a:lnSpc>
                <a:spcPct val="100000"/>
              </a:lnSpc>
            </a:pPr>
            <a:r>
              <a:rPr sz="2400" spc="-60" dirty="0">
                <a:latin typeface="Trebuchet MS"/>
                <a:cs typeface="Trebuchet MS"/>
              </a:rPr>
              <a:t>1 0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60" dirty="0">
                <a:latin typeface="Trebuchet MS"/>
                <a:cs typeface="Trebuchet MS"/>
              </a:rPr>
              <a:t>0 1 1 1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70836" y="2014981"/>
            <a:ext cx="887730" cy="83121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0 1</a:t>
            </a:r>
            <a:r>
              <a:rPr sz="1800" spc="4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spc="-60" dirty="0">
                <a:latin typeface="Trebuchet MS"/>
                <a:cs typeface="Trebuchet MS"/>
              </a:rPr>
              <a:t>1 3 7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78551" y="1969833"/>
            <a:ext cx="414655" cy="90995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919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sz="2400" spc="-60" dirty="0">
                <a:latin typeface="Trebuchet MS"/>
                <a:cs typeface="Trebuchet MS"/>
              </a:rPr>
              <a:t>0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93825" y="2472182"/>
            <a:ext cx="159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1 0 1 1 0 1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1726819" y="2844790"/>
          <a:ext cx="744156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4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5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marL="31750">
                        <a:lnSpc>
                          <a:spcPts val="2790"/>
                        </a:lnSpc>
                        <a:tabLst>
                          <a:tab pos="408305" algn="l"/>
                          <a:tab pos="1318260" algn="l"/>
                        </a:tabLst>
                      </a:pPr>
                      <a:r>
                        <a:rPr sz="3600" u="heavy" spc="209" baseline="2314" dirty="0">
                          <a:uFill>
                            <a:solidFill>
                              <a:srgbClr val="717BA2"/>
                            </a:solidFill>
                          </a:uFill>
                          <a:latin typeface="Trebuchet MS"/>
                          <a:cs typeface="Trebuchet MS"/>
                        </a:rPr>
                        <a:t>+	</a:t>
                      </a:r>
                      <a:r>
                        <a:rPr sz="2400" u="heavy" spc="-60" dirty="0">
                          <a:uFill>
                            <a:solidFill>
                              <a:srgbClr val="717BA2"/>
                            </a:solidFill>
                          </a:uFill>
                          <a:latin typeface="Trebuchet MS"/>
                          <a:cs typeface="Trebuchet MS"/>
                        </a:rPr>
                        <a:t>5 9</a:t>
                      </a:r>
                      <a:r>
                        <a:rPr sz="2400" u="heavy" spc="-160" dirty="0">
                          <a:uFill>
                            <a:solidFill>
                              <a:srgbClr val="717BA2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u="heavy" spc="-60" dirty="0">
                          <a:uFill>
                            <a:solidFill>
                              <a:srgbClr val="717BA2"/>
                            </a:solidFill>
                          </a:uFill>
                          <a:latin typeface="Trebuchet MS"/>
                          <a:cs typeface="Trebuchet MS"/>
                        </a:rPr>
                        <a:t>2	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6619" algn="ctr">
                        <a:lnSpc>
                          <a:spcPts val="2770"/>
                        </a:lnSpc>
                        <a:spcBef>
                          <a:spcPts val="170"/>
                        </a:spcBef>
                        <a:tabLst>
                          <a:tab pos="1882139" algn="l"/>
                        </a:tabLst>
                      </a:pPr>
                      <a:r>
                        <a:rPr sz="3600" u="heavy" spc="209" baseline="2314" dirty="0">
                          <a:uFill>
                            <a:solidFill>
                              <a:srgbClr val="717BA2"/>
                            </a:solidFill>
                          </a:uFill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sz="2400" u="heavy" spc="-60" dirty="0">
                          <a:uFill>
                            <a:solidFill>
                              <a:srgbClr val="717BA2"/>
                            </a:solidFill>
                          </a:u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2400" u="heavy" spc="40" dirty="0">
                          <a:uFill>
                            <a:solidFill>
                              <a:srgbClr val="717BA2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u="heavy" spc="-60" dirty="0">
                          <a:uFill>
                            <a:solidFill>
                              <a:srgbClr val="717BA2"/>
                            </a:solidFill>
                          </a:uFill>
                          <a:latin typeface="Trebuchet MS"/>
                          <a:cs typeface="Trebuchet MS"/>
                        </a:rPr>
                        <a:t>1	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773430" algn="l"/>
                          <a:tab pos="2504440" algn="l"/>
                        </a:tabLst>
                      </a:pPr>
                      <a:r>
                        <a:rPr sz="3600" spc="209" baseline="1157" dirty="0">
                          <a:latin typeface="Trebuchet MS"/>
                          <a:cs typeface="Trebuchet MS"/>
                        </a:rPr>
                        <a:t>+	</a:t>
                      </a:r>
                      <a:r>
                        <a:rPr sz="2400" u="heavy" spc="-60" dirty="0">
                          <a:uFill>
                            <a:solidFill>
                              <a:srgbClr val="717BA2"/>
                            </a:solidFill>
                          </a:uFill>
                          <a:latin typeface="Trebuchet MS"/>
                          <a:cs typeface="Trebuchet MS"/>
                        </a:rPr>
                        <a:t>0 1 1 0 1 0</a:t>
                      </a:r>
                      <a:r>
                        <a:rPr sz="2400" u="heavy" spc="-155" dirty="0">
                          <a:uFill>
                            <a:solidFill>
                              <a:srgbClr val="717BA2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u="heavy" spc="-60" dirty="0">
                          <a:uFill>
                            <a:solidFill>
                              <a:srgbClr val="717BA2"/>
                            </a:solidFill>
                          </a:uFill>
                          <a:latin typeface="Trebuchet MS"/>
                          <a:cs typeface="Trebuchet MS"/>
                        </a:rPr>
                        <a:t>1	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156210">
                        <a:lnSpc>
                          <a:spcPts val="2625"/>
                        </a:lnSpc>
                      </a:pPr>
                      <a:r>
                        <a:rPr sz="2400" spc="-60" dirty="0">
                          <a:latin typeface="Trebuchet MS"/>
                          <a:cs typeface="Trebuchet MS"/>
                        </a:rPr>
                        <a:t>1 9 7</a:t>
                      </a:r>
                      <a:r>
                        <a:rPr sz="24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6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6465" algn="ctr">
                        <a:lnSpc>
                          <a:spcPts val="2855"/>
                        </a:lnSpc>
                        <a:spcBef>
                          <a:spcPts val="10"/>
                        </a:spcBef>
                      </a:pPr>
                      <a:r>
                        <a:rPr sz="2400" spc="-6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4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6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537210">
                        <a:lnSpc>
                          <a:spcPts val="2765"/>
                        </a:lnSpc>
                      </a:pPr>
                      <a:r>
                        <a:rPr sz="2400" spc="-60" dirty="0">
                          <a:latin typeface="Trebuchet MS"/>
                          <a:cs typeface="Trebuchet MS"/>
                        </a:rPr>
                        <a:t>1 0 0 1 0 0 0</a:t>
                      </a:r>
                      <a:r>
                        <a:rPr sz="24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6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2461145" y="2381250"/>
            <a:ext cx="224789" cy="17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73871" y="2360676"/>
            <a:ext cx="226313" cy="179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26221" y="2370582"/>
            <a:ext cx="224789" cy="179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83465" y="2357627"/>
            <a:ext cx="224789" cy="179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19060" y="2309622"/>
            <a:ext cx="1691640" cy="1897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919092" y="2136139"/>
            <a:ext cx="1134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Binary: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13409" y="1983740"/>
            <a:ext cx="167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1 1 1 1 1 1</a:t>
            </a:r>
            <a:r>
              <a:rPr sz="1800" spc="3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4974" y="2088198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8627" y="213544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209" y="214687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7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3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1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7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4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0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7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64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1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7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4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0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7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64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1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7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4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0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97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64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1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97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64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30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97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64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31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7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64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30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97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64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31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97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64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0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97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64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31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97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64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30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80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64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313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97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647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31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980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64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314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977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647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310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981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644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314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977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648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311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981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644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315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978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648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311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982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645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315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978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649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312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982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645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316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979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649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312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9834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646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31699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979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650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313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983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646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099" y="5333"/>
                </a:moveTo>
                <a:lnTo>
                  <a:pt x="38099" y="0"/>
                </a:lnTo>
                <a:lnTo>
                  <a:pt x="0" y="0"/>
                </a:lnTo>
                <a:lnTo>
                  <a:pt x="0" y="5333"/>
                </a:lnTo>
                <a:lnTo>
                  <a:pt x="38099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3173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9804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65086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31393" y="348995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98436" y="348995"/>
            <a:ext cx="28575" cy="5715"/>
          </a:xfrm>
          <a:custGeom>
            <a:avLst/>
            <a:gdLst/>
            <a:ahLst/>
            <a:cxnLst/>
            <a:rect l="l" t="t" r="r" b="b"/>
            <a:pathLst>
              <a:path w="28575" h="5714">
                <a:moveTo>
                  <a:pt x="28194" y="5333"/>
                </a:moveTo>
                <a:lnTo>
                  <a:pt x="28194" y="0"/>
                </a:lnTo>
                <a:lnTo>
                  <a:pt x="0" y="0"/>
                </a:lnTo>
                <a:lnTo>
                  <a:pt x="0" y="5333"/>
                </a:lnTo>
                <a:lnTo>
                  <a:pt x="28194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32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99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65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32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98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65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32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99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765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832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98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965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32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099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65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32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98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65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32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99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565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32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98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765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832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899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965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32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98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65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232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299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65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432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98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66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323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99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656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32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990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966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0323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099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657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32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2990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66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324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99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5657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632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6991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766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8324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899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9658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32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991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66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325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99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3658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32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992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566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325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699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7659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32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8992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966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03263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99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65989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233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299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6638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432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99733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566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633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699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7664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8327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8997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9660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0331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0994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1664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2327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998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3661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2" name="object 222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813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50" dirty="0"/>
              <a:t>How </a:t>
            </a:r>
            <a:r>
              <a:rPr sz="3200" spc="185" dirty="0"/>
              <a:t>about</a:t>
            </a:r>
            <a:r>
              <a:rPr sz="3200" spc="420" dirty="0"/>
              <a:t> </a:t>
            </a:r>
            <a:r>
              <a:rPr sz="3200" spc="170" dirty="0"/>
              <a:t>subtraction?</a:t>
            </a:r>
            <a:endParaRPr sz="3200"/>
          </a:p>
        </p:txBody>
      </p:sp>
      <p:sp>
        <p:nvSpPr>
          <p:cNvPr id="223" name="object 223"/>
          <p:cNvSpPr txBox="1"/>
          <p:nvPr/>
        </p:nvSpPr>
        <p:spPr>
          <a:xfrm>
            <a:off x="1328305" y="3752341"/>
            <a:ext cx="7581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Trebuchet MS"/>
                <a:cs typeface="Trebuchet MS"/>
              </a:rPr>
              <a:t>For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A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&gt;=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B,A-B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=C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and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260" dirty="0">
                <a:latin typeface="Trebuchet MS"/>
                <a:cs typeface="Trebuchet MS"/>
              </a:rPr>
              <a:t>C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positive,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so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there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no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problem.  </a:t>
            </a:r>
            <a:r>
              <a:rPr sz="2400" spc="40" dirty="0">
                <a:latin typeface="Trebuchet MS"/>
                <a:cs typeface="Trebuchet MS"/>
              </a:rPr>
              <a:t>How </a:t>
            </a:r>
            <a:r>
              <a:rPr sz="2400" spc="-125" dirty="0">
                <a:latin typeface="Trebuchet MS"/>
                <a:cs typeface="Trebuchet MS"/>
              </a:rPr>
              <a:t>about </a:t>
            </a:r>
            <a:r>
              <a:rPr sz="2400" spc="-225" dirty="0">
                <a:latin typeface="Trebuchet MS"/>
                <a:cs typeface="Trebuchet MS"/>
              </a:rPr>
              <a:t>if </a:t>
            </a:r>
            <a:r>
              <a:rPr sz="2400" spc="185" dirty="0">
                <a:latin typeface="Trebuchet MS"/>
                <a:cs typeface="Trebuchet MS"/>
              </a:rPr>
              <a:t>A </a:t>
            </a:r>
            <a:r>
              <a:rPr sz="2400" spc="140" dirty="0">
                <a:latin typeface="Trebuchet MS"/>
                <a:cs typeface="Trebuchet MS"/>
              </a:rPr>
              <a:t>&lt;</a:t>
            </a:r>
            <a:r>
              <a:rPr sz="2400" spc="-4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5974969" y="5152897"/>
            <a:ext cx="1360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1 0 0 1 0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5690742" y="4787138"/>
            <a:ext cx="164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3600" spc="-165" baseline="-39351" dirty="0">
                <a:latin typeface="Trebuchet MS"/>
                <a:cs typeface="Trebuchet MS"/>
              </a:rPr>
              <a:t>-	</a:t>
            </a:r>
            <a:r>
              <a:rPr sz="2400" spc="-60" dirty="0">
                <a:latin typeface="Trebuchet MS"/>
                <a:cs typeface="Trebuchet MS"/>
              </a:rPr>
              <a:t>0 0 1 1 1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5612015" y="5587746"/>
            <a:ext cx="2362200" cy="21590"/>
          </a:xfrm>
          <a:custGeom>
            <a:avLst/>
            <a:gdLst/>
            <a:ahLst/>
            <a:cxnLst/>
            <a:rect l="l" t="t" r="r" b="b"/>
            <a:pathLst>
              <a:path w="2362200" h="21589">
                <a:moveTo>
                  <a:pt x="0" y="21335"/>
                </a:moveTo>
                <a:lnTo>
                  <a:pt x="2362200" y="21335"/>
                </a:lnTo>
                <a:lnTo>
                  <a:pt x="23622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12015" y="5587746"/>
            <a:ext cx="2362200" cy="21590"/>
          </a:xfrm>
          <a:custGeom>
            <a:avLst/>
            <a:gdLst/>
            <a:ahLst/>
            <a:cxnLst/>
            <a:rect l="l" t="t" r="r" b="b"/>
            <a:pathLst>
              <a:path w="2362200" h="21589">
                <a:moveTo>
                  <a:pt x="0" y="21335"/>
                </a:moveTo>
                <a:lnTo>
                  <a:pt x="2362200" y="21335"/>
                </a:lnTo>
                <a:lnTo>
                  <a:pt x="2362200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 txBox="1"/>
          <p:nvPr/>
        </p:nvSpPr>
        <p:spPr>
          <a:xfrm>
            <a:off x="1143896" y="6481064"/>
            <a:ext cx="840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The </a:t>
            </a:r>
            <a:r>
              <a:rPr sz="2400" spc="-114" dirty="0">
                <a:latin typeface="Trebuchet MS"/>
                <a:cs typeface="Trebuchet MS"/>
              </a:rPr>
              <a:t>number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185" dirty="0">
                <a:latin typeface="Trebuchet MS"/>
                <a:cs typeface="Trebuchet MS"/>
              </a:rPr>
              <a:t>negative, </a:t>
            </a:r>
            <a:r>
              <a:rPr sz="2400" spc="-55" dirty="0">
                <a:latin typeface="Trebuchet MS"/>
                <a:cs typeface="Trebuchet MS"/>
              </a:rPr>
              <a:t>how </a:t>
            </a:r>
            <a:r>
              <a:rPr sz="2400" spc="-40" dirty="0">
                <a:latin typeface="Trebuchet MS"/>
                <a:cs typeface="Trebuchet MS"/>
              </a:rPr>
              <a:t>do </a:t>
            </a:r>
            <a:r>
              <a:rPr sz="2400" spc="-135" dirty="0">
                <a:latin typeface="Trebuchet MS"/>
                <a:cs typeface="Trebuchet MS"/>
              </a:rPr>
              <a:t>we </a:t>
            </a:r>
            <a:r>
              <a:rPr sz="2400" spc="-114" dirty="0">
                <a:latin typeface="Trebuchet MS"/>
                <a:cs typeface="Trebuchet MS"/>
              </a:rPr>
              <a:t>represent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70" dirty="0">
                <a:latin typeface="Trebuchet MS"/>
                <a:cs typeface="Trebuchet MS"/>
              </a:rPr>
              <a:t>negative</a:t>
            </a:r>
            <a:r>
              <a:rPr sz="2400" spc="1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number?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5637161" y="2286000"/>
            <a:ext cx="226313" cy="17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3618865" y="1616455"/>
            <a:ext cx="1134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Binary: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5507621" y="2505455"/>
            <a:ext cx="211836" cy="140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7174356" y="2350261"/>
            <a:ext cx="1782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375" algn="l"/>
                <a:tab pos="654050" algn="l"/>
                <a:tab pos="975360" algn="l"/>
                <a:tab pos="1296035" algn="l"/>
                <a:tab pos="1616710" algn="l"/>
              </a:tabLst>
            </a:pPr>
            <a:r>
              <a:rPr sz="2400" spc="-60" dirty="0">
                <a:latin typeface="Trebuchet MS"/>
                <a:cs typeface="Trebuchet MS"/>
              </a:rPr>
              <a:t>1	0	0	1	0	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5248028" y="1992884"/>
            <a:ext cx="3937635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>
              <a:lnSpc>
                <a:spcPts val="1835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266065">
              <a:lnSpc>
                <a:spcPts val="1415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325755">
              <a:lnSpc>
                <a:spcPts val="2455"/>
              </a:lnSpc>
            </a:pPr>
            <a:r>
              <a:rPr sz="2400" spc="-60" dirty="0">
                <a:latin typeface="Trebuchet MS"/>
                <a:cs typeface="Trebuchet MS"/>
              </a:rPr>
              <a:t>1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tabLst>
                <a:tab pos="313055" algn="l"/>
                <a:tab pos="984885" algn="l"/>
                <a:tab pos="1563370" algn="l"/>
                <a:tab pos="1925955" algn="l"/>
                <a:tab pos="2246630" algn="l"/>
                <a:tab pos="2567940" algn="l"/>
                <a:tab pos="2888615" algn="l"/>
                <a:tab pos="3209925" algn="l"/>
                <a:tab pos="3530600" algn="l"/>
                <a:tab pos="3911600" algn="l"/>
              </a:tabLst>
            </a:pPr>
            <a:r>
              <a:rPr sz="3600" u="heavy" spc="472" baseline="1157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–	</a:t>
            </a:r>
            <a:r>
              <a:rPr sz="2400" u="heavy" spc="-6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0</a:t>
            </a:r>
            <a:r>
              <a:rPr sz="2400" u="heavy" spc="-65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6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1	</a:t>
            </a:r>
            <a:r>
              <a:rPr sz="2400" spc="-60" dirty="0">
                <a:latin typeface="Trebuchet MS"/>
                <a:cs typeface="Trebuchet MS"/>
              </a:rPr>
              <a:t>	</a:t>
            </a:r>
            <a:r>
              <a:rPr sz="3600" u="heavy" spc="472" baseline="1157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–	</a:t>
            </a:r>
            <a:r>
              <a:rPr sz="2400" u="heavy" spc="-6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0	0	1	1	1	1	</a:t>
            </a:r>
            <a:endParaRPr sz="2400">
              <a:latin typeface="Trebuchet MS"/>
              <a:cs typeface="Trebuchet MS"/>
            </a:endParaRPr>
          </a:p>
          <a:p>
            <a:pPr marL="325755">
              <a:lnSpc>
                <a:spcPct val="100000"/>
              </a:lnSpc>
              <a:tabLst>
                <a:tab pos="1938655" algn="l"/>
                <a:tab pos="2259330" algn="l"/>
                <a:tab pos="2580640" algn="l"/>
                <a:tab pos="2901315" algn="l"/>
                <a:tab pos="3222625" algn="l"/>
                <a:tab pos="3543300" algn="l"/>
              </a:tabLst>
            </a:pPr>
            <a:r>
              <a:rPr sz="2400" spc="-60" dirty="0">
                <a:latin typeface="Trebuchet MS"/>
                <a:cs typeface="Trebuchet MS"/>
              </a:rPr>
              <a:t>0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1	0	1	0	1	1	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8237105" y="2284476"/>
            <a:ext cx="224790" cy="179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092313" y="2503932"/>
            <a:ext cx="211073" cy="1394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605394" y="2330957"/>
            <a:ext cx="226314" cy="179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923148" y="2330957"/>
            <a:ext cx="226314" cy="1798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109345" y="2462022"/>
            <a:ext cx="209550" cy="1402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466724" y="2482595"/>
            <a:ext cx="209550" cy="140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780667" y="2501645"/>
            <a:ext cx="211836" cy="1417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 txBox="1"/>
          <p:nvPr/>
        </p:nvSpPr>
        <p:spPr>
          <a:xfrm>
            <a:off x="7483741" y="1838197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930" algn="l"/>
                <a:tab pos="583565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	1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7165987" y="2112517"/>
            <a:ext cx="151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587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z="2700" b="1" baseline="3086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700" baseline="3086">
              <a:latin typeface="Arial"/>
              <a:cs typeface="Arial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7265555" y="2290572"/>
            <a:ext cx="226314" cy="1805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439291" y="2186177"/>
            <a:ext cx="210312" cy="1409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789036" y="2193798"/>
            <a:ext cx="209550" cy="140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088515" y="2180082"/>
            <a:ext cx="210312" cy="1394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 txBox="1"/>
          <p:nvPr/>
        </p:nvSpPr>
        <p:spPr>
          <a:xfrm>
            <a:off x="1492135" y="2291588"/>
            <a:ext cx="1140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375" algn="l"/>
                <a:tab pos="654050" algn="l"/>
                <a:tab pos="974725" algn="l"/>
              </a:tabLst>
            </a:pPr>
            <a:r>
              <a:rPr sz="2400" spc="-60" dirty="0">
                <a:latin typeface="Trebuchet MS"/>
                <a:cs typeface="Trebuchet MS"/>
              </a:rPr>
              <a:t>1	0	0	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1127893" y="2657347"/>
            <a:ext cx="2376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555" algn="l"/>
                <a:tab pos="697230" algn="l"/>
                <a:tab pos="1018540" algn="l"/>
                <a:tab pos="1339215" algn="l"/>
                <a:tab pos="2362835" algn="l"/>
              </a:tabLst>
            </a:pPr>
            <a:r>
              <a:rPr sz="3600" u="heavy" spc="472" baseline="1157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–	</a:t>
            </a:r>
            <a:r>
              <a:rPr sz="2400" u="heavy" spc="-6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0	5	4	6	</a:t>
            </a:r>
            <a:endParaRPr sz="2400">
              <a:latin typeface="Trebuchet MS"/>
              <a:cs typeface="Trebuchet MS"/>
            </a:endParaRPr>
          </a:p>
          <a:p>
            <a:pPr marL="376555">
              <a:lnSpc>
                <a:spcPct val="100000"/>
              </a:lnSpc>
              <a:tabLst>
                <a:tab pos="697230" algn="l"/>
                <a:tab pos="1018540" algn="l"/>
                <a:tab pos="1339215" algn="l"/>
              </a:tabLst>
            </a:pPr>
            <a:r>
              <a:rPr sz="2400" spc="-60" dirty="0">
                <a:latin typeface="Trebuchet MS"/>
                <a:cs typeface="Trebuchet MS"/>
              </a:rPr>
              <a:t>0	4	5	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1922411" y="2273807"/>
            <a:ext cx="226313" cy="1783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239403" y="2271522"/>
            <a:ext cx="226313" cy="1805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426349" y="2403348"/>
            <a:ext cx="209549" cy="1417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782965" y="2423922"/>
            <a:ext cx="210312" cy="1402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099195" y="2444495"/>
            <a:ext cx="209550" cy="1402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 txBox="1"/>
          <p:nvPr/>
        </p:nvSpPr>
        <p:spPr>
          <a:xfrm>
            <a:off x="1801507" y="1779523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93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9	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1483753" y="2053844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065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	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1582559" y="2231898"/>
            <a:ext cx="226313" cy="1805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756295" y="2129027"/>
            <a:ext cx="209550" cy="13944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105291" y="2135123"/>
            <a:ext cx="210312" cy="1417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 txBox="1"/>
          <p:nvPr/>
        </p:nvSpPr>
        <p:spPr>
          <a:xfrm>
            <a:off x="1652155" y="4829809"/>
            <a:ext cx="1332230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>
              <a:lnSpc>
                <a:spcPts val="2540"/>
              </a:lnSpc>
              <a:spcBef>
                <a:spcPts val="100"/>
              </a:spcBef>
              <a:tabLst>
                <a:tab pos="525145" algn="l"/>
                <a:tab pos="845819" algn="l"/>
                <a:tab pos="1166495" algn="l"/>
              </a:tabLst>
            </a:pPr>
            <a:r>
              <a:rPr sz="2400" spc="-60" dirty="0">
                <a:latin typeface="Trebuchet MS"/>
                <a:cs typeface="Trebuchet MS"/>
              </a:rPr>
              <a:t>0	5	4	6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540"/>
              </a:lnSpc>
            </a:pPr>
            <a:r>
              <a:rPr sz="2400" spc="-110" dirty="0">
                <a:latin typeface="Trebuchet MS"/>
                <a:cs typeface="Trebuchet MS"/>
              </a:rPr>
              <a:t>-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1560715" y="5195570"/>
            <a:ext cx="142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910" algn="l"/>
                <a:tab pos="616585" algn="l"/>
                <a:tab pos="937894" algn="l"/>
                <a:tab pos="1258570" algn="l"/>
              </a:tabLst>
            </a:pPr>
            <a:r>
              <a:rPr sz="2400" u="heavy" spc="-6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 	1	0	0	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4872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5" dirty="0"/>
              <a:t>Signed binary </a:t>
            </a:r>
            <a:r>
              <a:rPr sz="3200" spc="185" dirty="0"/>
              <a:t>number</a:t>
            </a:r>
            <a:r>
              <a:rPr sz="3200" spc="465" dirty="0"/>
              <a:t> </a:t>
            </a:r>
            <a:r>
              <a:rPr sz="3200" spc="140" dirty="0"/>
              <a:t>representation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853573" y="1515454"/>
            <a:ext cx="7425055" cy="45161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Use </a:t>
            </a:r>
            <a:r>
              <a:rPr sz="2600" dirty="0">
                <a:latin typeface="Trebuchet MS"/>
                <a:cs typeface="Trebuchet MS"/>
              </a:rPr>
              <a:t>Most </a:t>
            </a:r>
            <a:r>
              <a:rPr sz="2600" spc="-175" dirty="0">
                <a:latin typeface="Trebuchet MS"/>
                <a:cs typeface="Trebuchet MS"/>
              </a:rPr>
              <a:t>Significant </a:t>
            </a:r>
            <a:r>
              <a:rPr sz="2600" spc="-120" dirty="0">
                <a:latin typeface="Trebuchet MS"/>
                <a:cs typeface="Trebuchet MS"/>
              </a:rPr>
              <a:t>Bit </a:t>
            </a:r>
            <a:r>
              <a:rPr sz="2600" spc="-30" dirty="0">
                <a:latin typeface="Trebuchet MS"/>
                <a:cs typeface="Trebuchet MS"/>
              </a:rPr>
              <a:t>(MSB)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75" dirty="0">
                <a:latin typeface="Trebuchet MS"/>
                <a:cs typeface="Trebuchet MS"/>
              </a:rPr>
              <a:t>indicate </a:t>
            </a:r>
            <a:r>
              <a:rPr sz="2600" spc="-155" dirty="0">
                <a:latin typeface="Trebuchet MS"/>
                <a:cs typeface="Trebuchet MS"/>
              </a:rPr>
              <a:t>the</a:t>
            </a:r>
            <a:r>
              <a:rPr sz="2600" spc="140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sign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454552"/>
                </a:solidFill>
                <a:latin typeface="Trebuchet MS"/>
                <a:cs typeface="Trebuchet MS"/>
              </a:rPr>
              <a:t>MSB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0 </a:t>
            </a:r>
            <a:r>
              <a:rPr sz="2300" spc="-145" dirty="0">
                <a:solidFill>
                  <a:srgbClr val="454552"/>
                </a:solidFill>
                <a:latin typeface="Trebuchet MS"/>
                <a:cs typeface="Trebuchet MS"/>
              </a:rPr>
              <a:t>indicates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positive</a:t>
            </a:r>
            <a:r>
              <a:rPr sz="2300" spc="-2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454552"/>
                </a:solidFill>
                <a:latin typeface="Trebuchet MS"/>
                <a:cs typeface="Trebuchet MS"/>
              </a:rPr>
              <a:t>number</a:t>
            </a:r>
            <a:endParaRPr sz="23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0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454552"/>
                </a:solidFill>
                <a:latin typeface="Trebuchet MS"/>
                <a:cs typeface="Trebuchet MS"/>
              </a:rPr>
              <a:t>MSB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2300" spc="-145" dirty="0">
                <a:solidFill>
                  <a:srgbClr val="454552"/>
                </a:solidFill>
                <a:latin typeface="Trebuchet MS"/>
                <a:cs typeface="Trebuchet MS"/>
              </a:rPr>
              <a:t>indicates </a:t>
            </a:r>
            <a:r>
              <a:rPr sz="2300" spc="-165" dirty="0">
                <a:solidFill>
                  <a:srgbClr val="454552"/>
                </a:solidFill>
                <a:latin typeface="Trebuchet MS"/>
                <a:cs typeface="Trebuchet MS"/>
              </a:rPr>
              <a:t>negative</a:t>
            </a:r>
            <a:r>
              <a:rPr sz="2300" spc="-22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number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Three </a:t>
            </a:r>
            <a:r>
              <a:rPr sz="2600" spc="-180" dirty="0">
                <a:latin typeface="Trebuchet MS"/>
                <a:cs typeface="Trebuchet MS"/>
              </a:rPr>
              <a:t>different</a:t>
            </a:r>
            <a:r>
              <a:rPr sz="2600" spc="1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representations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20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Signed </a:t>
            </a:r>
            <a:r>
              <a:rPr sz="2300" spc="-155" dirty="0">
                <a:solidFill>
                  <a:srgbClr val="454552"/>
                </a:solidFill>
                <a:latin typeface="Trebuchet MS"/>
                <a:cs typeface="Trebuchet MS"/>
              </a:rPr>
              <a:t>magnitude </a:t>
            </a:r>
            <a:r>
              <a:rPr sz="2300" spc="-5" dirty="0">
                <a:solidFill>
                  <a:srgbClr val="3265FF"/>
                </a:solidFill>
                <a:latin typeface="Wingdings"/>
                <a:cs typeface="Wingdings"/>
              </a:rPr>
              <a:t></a:t>
            </a:r>
            <a:r>
              <a:rPr sz="2300" spc="-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300" spc="-130" dirty="0">
                <a:solidFill>
                  <a:srgbClr val="3265FF"/>
                </a:solidFill>
                <a:latin typeface="Trebuchet MS"/>
                <a:cs typeface="Trebuchet MS"/>
              </a:rPr>
              <a:t>Least</a:t>
            </a:r>
            <a:r>
              <a:rPr sz="2300" spc="204" dirty="0">
                <a:solidFill>
                  <a:srgbClr val="3265FF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3265FF"/>
                </a:solidFill>
                <a:latin typeface="Trebuchet MS"/>
                <a:cs typeface="Trebuchet MS"/>
              </a:rPr>
              <a:t>used</a:t>
            </a:r>
            <a:endParaRPr sz="23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9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MSB: </a:t>
            </a:r>
            <a:r>
              <a:rPr sz="2000" spc="-145" dirty="0">
                <a:latin typeface="Trebuchet MS"/>
                <a:cs typeface="Trebuchet MS"/>
              </a:rPr>
              <a:t>sign, </a:t>
            </a:r>
            <a:r>
              <a:rPr sz="2000" spc="-65" dirty="0">
                <a:latin typeface="Trebuchet MS"/>
                <a:cs typeface="Trebuchet MS"/>
              </a:rPr>
              <a:t>other </a:t>
            </a:r>
            <a:r>
              <a:rPr sz="2000" spc="-105" dirty="0">
                <a:latin typeface="Trebuchet MS"/>
                <a:cs typeface="Trebuchet MS"/>
              </a:rPr>
              <a:t>bits </a:t>
            </a:r>
            <a:r>
              <a:rPr sz="2000" spc="-95" dirty="0">
                <a:latin typeface="Trebuchet MS"/>
                <a:cs typeface="Trebuchet MS"/>
              </a:rPr>
              <a:t>represent </a:t>
            </a:r>
            <a:r>
              <a:rPr sz="2000" spc="-120" dirty="0">
                <a:latin typeface="Trebuchet MS"/>
                <a:cs typeface="Trebuchet MS"/>
              </a:rPr>
              <a:t>the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magnitude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49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280" dirty="0">
                <a:latin typeface="Trebuchet MS"/>
                <a:cs typeface="Trebuchet MS"/>
              </a:rPr>
              <a:t>N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39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a</a:t>
            </a:r>
            <a:r>
              <a:rPr sz="1950" spc="-172" baseline="-21367" dirty="0">
                <a:latin typeface="Trebuchet MS"/>
                <a:cs typeface="Trebuchet MS"/>
              </a:rPr>
              <a:t>7</a:t>
            </a:r>
            <a:r>
              <a:rPr sz="2000" spc="-114" dirty="0">
                <a:latin typeface="Trebuchet MS"/>
                <a:cs typeface="Trebuchet MS"/>
              </a:rPr>
              <a:t>a</a:t>
            </a:r>
            <a:r>
              <a:rPr sz="1950" spc="-172" baseline="-21367" dirty="0">
                <a:latin typeface="Trebuchet MS"/>
                <a:cs typeface="Trebuchet MS"/>
              </a:rPr>
              <a:t>6</a:t>
            </a:r>
            <a:r>
              <a:rPr sz="2000" spc="-114" dirty="0">
                <a:latin typeface="Trebuchet MS"/>
                <a:cs typeface="Trebuchet MS"/>
              </a:rPr>
              <a:t>a</a:t>
            </a:r>
            <a:r>
              <a:rPr sz="1950" spc="-172" baseline="-21367" dirty="0">
                <a:latin typeface="Trebuchet MS"/>
                <a:cs typeface="Trebuchet MS"/>
              </a:rPr>
              <a:t>5</a:t>
            </a:r>
            <a:r>
              <a:rPr sz="2000" spc="-114" dirty="0">
                <a:latin typeface="Trebuchet MS"/>
                <a:cs typeface="Trebuchet MS"/>
              </a:rPr>
              <a:t>a</a:t>
            </a:r>
            <a:r>
              <a:rPr sz="1950" spc="-172" baseline="-21367" dirty="0">
                <a:latin typeface="Trebuchet MS"/>
                <a:cs typeface="Trebuchet MS"/>
              </a:rPr>
              <a:t>4</a:t>
            </a:r>
            <a:r>
              <a:rPr sz="2000" spc="-114" dirty="0">
                <a:latin typeface="Trebuchet MS"/>
                <a:cs typeface="Trebuchet MS"/>
              </a:rPr>
              <a:t>a</a:t>
            </a:r>
            <a:r>
              <a:rPr sz="1950" spc="-172" baseline="-21367" dirty="0">
                <a:latin typeface="Trebuchet MS"/>
                <a:cs typeface="Trebuchet MS"/>
              </a:rPr>
              <a:t>3</a:t>
            </a:r>
            <a:r>
              <a:rPr sz="2000" spc="-114" dirty="0">
                <a:latin typeface="Trebuchet MS"/>
                <a:cs typeface="Trebuchet MS"/>
              </a:rPr>
              <a:t>a</a:t>
            </a:r>
            <a:r>
              <a:rPr sz="1950" spc="-172" baseline="-21367" dirty="0">
                <a:latin typeface="Trebuchet MS"/>
                <a:cs typeface="Trebuchet MS"/>
              </a:rPr>
              <a:t>2</a:t>
            </a:r>
            <a:r>
              <a:rPr sz="2000" spc="-114" dirty="0">
                <a:latin typeface="Trebuchet MS"/>
                <a:cs typeface="Trebuchet MS"/>
              </a:rPr>
              <a:t>a</a:t>
            </a:r>
            <a:r>
              <a:rPr sz="1950" spc="-172" baseline="-21367" dirty="0">
                <a:latin typeface="Trebuchet MS"/>
                <a:cs typeface="Trebuchet MS"/>
              </a:rPr>
              <a:t>1</a:t>
            </a:r>
            <a:r>
              <a:rPr sz="2000" spc="-114" dirty="0">
                <a:latin typeface="Trebuchet MS"/>
                <a:cs typeface="Trebuchet MS"/>
              </a:rPr>
              <a:t>a</a:t>
            </a:r>
            <a:r>
              <a:rPr sz="1950" spc="-172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Sign </a:t>
            </a:r>
            <a:r>
              <a:rPr sz="2000" spc="-170" dirty="0">
                <a:latin typeface="Trebuchet MS"/>
                <a:cs typeface="Trebuchet MS"/>
              </a:rPr>
              <a:t>bit: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a</a:t>
            </a:r>
            <a:r>
              <a:rPr sz="1950" spc="-165" baseline="-21367" dirty="0">
                <a:latin typeface="Trebuchet MS"/>
                <a:cs typeface="Trebuchet MS"/>
              </a:rPr>
              <a:t>7</a:t>
            </a:r>
            <a:endParaRPr sz="1950" baseline="-21367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0"/>
              </a:spcBef>
              <a:tabLst>
                <a:tab pos="1365885" algn="l"/>
                <a:tab pos="2207895" algn="l"/>
                <a:tab pos="4823460" algn="l"/>
              </a:tabLst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204" dirty="0">
                <a:latin typeface="Trebuchet MS"/>
                <a:cs typeface="Trebuchet MS"/>
              </a:rPr>
              <a:t>E.g.	</a:t>
            </a:r>
            <a:r>
              <a:rPr sz="2000" spc="-65" dirty="0">
                <a:latin typeface="Trebuchet MS"/>
                <a:cs typeface="Trebuchet MS"/>
              </a:rPr>
              <a:t>-69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=&gt;	</a:t>
            </a:r>
            <a:r>
              <a:rPr sz="2000" spc="-50" dirty="0">
                <a:latin typeface="Trebuchet MS"/>
                <a:cs typeface="Trebuchet MS"/>
              </a:rPr>
              <a:t>69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-20" dirty="0">
                <a:latin typeface="Trebuchet MS"/>
                <a:cs typeface="Trebuchet MS"/>
              </a:rPr>
              <a:t>01000101=&gt;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-69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	</a:t>
            </a:r>
            <a:r>
              <a:rPr sz="2000" spc="-50" dirty="0">
                <a:latin typeface="Trebuchet MS"/>
                <a:cs typeface="Trebuchet MS"/>
              </a:rPr>
              <a:t>11000101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1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Signed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complement </a:t>
            </a:r>
            <a:r>
              <a:rPr sz="2300" spc="100" dirty="0">
                <a:solidFill>
                  <a:srgbClr val="454552"/>
                </a:solidFill>
                <a:latin typeface="Trebuchet MS"/>
                <a:cs typeface="Trebuchet MS"/>
              </a:rPr>
              <a:t>(1</a:t>
            </a:r>
            <a:r>
              <a:rPr sz="2300" spc="10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100" dirty="0">
                <a:solidFill>
                  <a:srgbClr val="454552"/>
                </a:solidFill>
                <a:latin typeface="Trebuchet MS"/>
                <a:cs typeface="Trebuchet MS"/>
              </a:rPr>
              <a:t>s</a:t>
            </a:r>
            <a:r>
              <a:rPr sz="2300" spc="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complement)</a:t>
            </a:r>
            <a:endParaRPr sz="23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Signed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complement </a:t>
            </a:r>
            <a:r>
              <a:rPr sz="2300" spc="100" dirty="0">
                <a:solidFill>
                  <a:srgbClr val="454552"/>
                </a:solidFill>
                <a:latin typeface="Trebuchet MS"/>
                <a:cs typeface="Trebuchet MS"/>
              </a:rPr>
              <a:t>(2</a:t>
            </a:r>
            <a:r>
              <a:rPr sz="2300" spc="10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100" dirty="0">
                <a:solidFill>
                  <a:srgbClr val="454552"/>
                </a:solidFill>
                <a:latin typeface="Trebuchet MS"/>
                <a:cs typeface="Trebuchet MS"/>
              </a:rPr>
              <a:t>s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complement) </a:t>
            </a:r>
            <a:r>
              <a:rPr sz="2300" spc="-5" dirty="0">
                <a:solidFill>
                  <a:srgbClr val="3265FF"/>
                </a:solidFill>
                <a:latin typeface="Wingdings"/>
                <a:cs typeface="Wingdings"/>
              </a:rPr>
              <a:t></a:t>
            </a:r>
            <a:r>
              <a:rPr sz="2300" spc="-5" dirty="0">
                <a:solidFill>
                  <a:srgbClr val="3265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3265FF"/>
                </a:solidFill>
                <a:latin typeface="Trebuchet MS"/>
                <a:cs typeface="Trebuchet MS"/>
              </a:rPr>
              <a:t>Most</a:t>
            </a:r>
            <a:r>
              <a:rPr sz="2300" spc="114" dirty="0">
                <a:solidFill>
                  <a:srgbClr val="3265FF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3265FF"/>
                </a:solidFill>
                <a:latin typeface="Trebuchet MS"/>
                <a:cs typeface="Trebuchet MS"/>
              </a:rPr>
              <a:t>important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4872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5" dirty="0"/>
              <a:t>Signed binary </a:t>
            </a:r>
            <a:r>
              <a:rPr sz="3200" spc="185" dirty="0"/>
              <a:t>number</a:t>
            </a:r>
            <a:r>
              <a:rPr sz="3200" spc="465" dirty="0"/>
              <a:t> </a:t>
            </a:r>
            <a:r>
              <a:rPr sz="3200" spc="140" dirty="0"/>
              <a:t>representation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853573" y="6861302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rebuchet MS"/>
                <a:cs typeface="Trebuchet MS"/>
              </a:rPr>
              <a:t>Floyd, </a:t>
            </a:r>
            <a:r>
              <a:rPr sz="1800" spc="-80" dirty="0">
                <a:latin typeface="Trebuchet MS"/>
                <a:cs typeface="Trebuchet MS"/>
              </a:rPr>
              <a:t>Digital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Fundamentals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8141" y="1520952"/>
            <a:ext cx="6108953" cy="5004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2398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0" dirty="0"/>
              <a:t>Complement</a:t>
            </a:r>
            <a:r>
              <a:rPr sz="3200" spc="190" dirty="0"/>
              <a:t> number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310779" y="1509775"/>
            <a:ext cx="7818120" cy="519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Complements </a:t>
            </a:r>
            <a:r>
              <a:rPr sz="2600" spc="-160" dirty="0">
                <a:latin typeface="Trebuchet MS"/>
                <a:cs typeface="Trebuchet MS"/>
              </a:rPr>
              <a:t>are </a:t>
            </a:r>
            <a:r>
              <a:rPr sz="2600" spc="-120" dirty="0">
                <a:latin typeface="Trebuchet MS"/>
                <a:cs typeface="Trebuchet MS"/>
              </a:rPr>
              <a:t>used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75" dirty="0">
                <a:latin typeface="Trebuchet MS"/>
                <a:cs typeface="Trebuchet MS"/>
              </a:rPr>
              <a:t>simpifly</a:t>
            </a:r>
            <a:r>
              <a:rPr sz="2600" spc="160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subtraction</a:t>
            </a:r>
            <a:endParaRPr sz="2600">
              <a:latin typeface="Trebuchet MS"/>
              <a:cs typeface="Trebuchet MS"/>
            </a:endParaRPr>
          </a:p>
          <a:p>
            <a:pPr marL="560070" marR="1057275" indent="-273050">
              <a:lnSpc>
                <a:spcPct val="80000"/>
              </a:lnSpc>
              <a:spcBef>
                <a:spcPts val="53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Lead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300" spc="-170" dirty="0">
                <a:solidFill>
                  <a:srgbClr val="454552"/>
                </a:solidFill>
                <a:latin typeface="Trebuchet MS"/>
                <a:cs typeface="Trebuchet MS"/>
              </a:rPr>
              <a:t>simpler, </a:t>
            </a:r>
            <a:r>
              <a:rPr sz="2300" spc="-110" dirty="0">
                <a:solidFill>
                  <a:srgbClr val="454552"/>
                </a:solidFill>
                <a:latin typeface="Trebuchet MS"/>
                <a:cs typeface="Trebuchet MS"/>
              </a:rPr>
              <a:t>less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expensive </a:t>
            </a: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circuits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implement  </a:t>
            </a:r>
            <a:r>
              <a:rPr sz="2300" spc="-90" dirty="0">
                <a:solidFill>
                  <a:srgbClr val="454552"/>
                </a:solidFill>
                <a:latin typeface="Trebuchet MS"/>
                <a:cs typeface="Trebuchet MS"/>
              </a:rPr>
              <a:t>operations </a:t>
            </a:r>
            <a:r>
              <a:rPr sz="2300" spc="-100" dirty="0">
                <a:solidFill>
                  <a:srgbClr val="454552"/>
                </a:solidFill>
                <a:latin typeface="Trebuchet MS"/>
                <a:cs typeface="Trebuchet MS"/>
              </a:rPr>
              <a:t>such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as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addition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and</a:t>
            </a:r>
            <a:r>
              <a:rPr sz="2300" spc="22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05" dirty="0">
                <a:solidFill>
                  <a:srgbClr val="454552"/>
                </a:solidFill>
                <a:latin typeface="Trebuchet MS"/>
                <a:cs typeface="Trebuchet MS"/>
              </a:rPr>
              <a:t>subtraction</a:t>
            </a:r>
            <a:endParaRPr sz="2300">
              <a:latin typeface="Trebuchet MS"/>
              <a:cs typeface="Trebuchet MS"/>
            </a:endParaRPr>
          </a:p>
          <a:p>
            <a:pPr marL="560070" marR="1273810" indent="-273050">
              <a:lnSpc>
                <a:spcPct val="78900"/>
              </a:lnSpc>
              <a:spcBef>
                <a:spcPts val="55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types of complement </a:t>
            </a:r>
            <a:r>
              <a:rPr sz="2300" spc="300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z="2300" spc="170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r>
              <a:rPr sz="2300" spc="17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170" dirty="0">
                <a:solidFill>
                  <a:srgbClr val="454552"/>
                </a:solidFill>
                <a:latin typeface="Trebuchet MS"/>
                <a:cs typeface="Trebuchet MS"/>
              </a:rPr>
              <a:t>s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complement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and</a:t>
            </a:r>
            <a:r>
              <a:rPr sz="2300" spc="-3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170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r>
              <a:rPr sz="2300" spc="17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170" dirty="0">
                <a:solidFill>
                  <a:srgbClr val="454552"/>
                </a:solidFill>
                <a:latin typeface="Trebuchet MS"/>
                <a:cs typeface="Trebuchet MS"/>
              </a:rPr>
              <a:t>s 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complement</a:t>
            </a:r>
            <a:endParaRPr sz="2300">
              <a:latin typeface="Trebuchet MS"/>
              <a:cs typeface="Trebuchet MS"/>
            </a:endParaRPr>
          </a:p>
          <a:p>
            <a:pPr marL="287655">
              <a:lnSpc>
                <a:spcPts val="2710"/>
              </a:lnSpc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2300" spc="-229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n-bit</a:t>
            </a:r>
            <a:r>
              <a:rPr sz="2300" spc="-3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454552"/>
                </a:solidFill>
                <a:latin typeface="Trebuchet MS"/>
                <a:cs typeface="Trebuchet MS"/>
              </a:rPr>
              <a:t>number</a:t>
            </a:r>
            <a:endParaRPr sz="23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2</a:t>
            </a:r>
            <a:r>
              <a:rPr sz="2000" spc="150" dirty="0">
                <a:latin typeface="Arial"/>
                <a:cs typeface="Arial"/>
              </a:rPr>
              <a:t>’</a:t>
            </a:r>
            <a:r>
              <a:rPr sz="2000" spc="150" dirty="0">
                <a:latin typeface="Trebuchet MS"/>
                <a:cs typeface="Trebuchet MS"/>
              </a:rPr>
              <a:t>s </a:t>
            </a:r>
            <a:r>
              <a:rPr sz="2000" spc="-110" dirty="0">
                <a:latin typeface="Trebuchet MS"/>
                <a:cs typeface="Trebuchet MS"/>
              </a:rPr>
              <a:t>complement of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95" dirty="0">
                <a:latin typeface="Trebuchet MS"/>
                <a:cs typeface="Trebuchet MS"/>
              </a:rPr>
              <a:t>number </a:t>
            </a:r>
            <a:r>
              <a:rPr sz="2000" spc="-5" dirty="0">
                <a:latin typeface="Trebuchet MS"/>
                <a:cs typeface="Trebuchet MS"/>
              </a:rPr>
              <a:t>x </a:t>
            </a:r>
            <a:r>
              <a:rPr sz="2000" spc="-120" dirty="0">
                <a:latin typeface="Trebuchet MS"/>
                <a:cs typeface="Trebuchet MS"/>
              </a:rPr>
              <a:t>means</a:t>
            </a:r>
            <a:r>
              <a:rPr sz="2000" spc="-50" dirty="0">
                <a:latin typeface="Trebuchet MS"/>
                <a:cs typeface="Trebuchet MS"/>
              </a:rPr>
              <a:t> 2</a:t>
            </a:r>
            <a:r>
              <a:rPr sz="1950" spc="-75" baseline="25641" dirty="0">
                <a:latin typeface="Trebuchet MS"/>
                <a:cs typeface="Trebuchet MS"/>
              </a:rPr>
              <a:t>n</a:t>
            </a:r>
            <a:r>
              <a:rPr sz="2000" spc="-50" dirty="0">
                <a:latin typeface="Trebuchet MS"/>
                <a:cs typeface="Trebuchet MS"/>
              </a:rPr>
              <a:t>-x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ts val="2355"/>
              </a:lnSpc>
              <a:spcBef>
                <a:spcPts val="2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1</a:t>
            </a:r>
            <a:r>
              <a:rPr sz="2000" spc="150" dirty="0">
                <a:latin typeface="Arial"/>
                <a:cs typeface="Arial"/>
              </a:rPr>
              <a:t>’</a:t>
            </a:r>
            <a:r>
              <a:rPr sz="2000" spc="150" dirty="0">
                <a:latin typeface="Trebuchet MS"/>
                <a:cs typeface="Trebuchet MS"/>
              </a:rPr>
              <a:t>s </a:t>
            </a:r>
            <a:r>
              <a:rPr sz="2000" spc="-110" dirty="0">
                <a:latin typeface="Trebuchet MS"/>
                <a:cs typeface="Trebuchet MS"/>
              </a:rPr>
              <a:t>complement of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95" dirty="0">
                <a:latin typeface="Trebuchet MS"/>
                <a:cs typeface="Trebuchet MS"/>
              </a:rPr>
              <a:t>number </a:t>
            </a:r>
            <a:r>
              <a:rPr sz="2000" spc="-5" dirty="0">
                <a:latin typeface="Trebuchet MS"/>
                <a:cs typeface="Trebuchet MS"/>
              </a:rPr>
              <a:t>x </a:t>
            </a:r>
            <a:r>
              <a:rPr sz="2000" spc="-120" dirty="0">
                <a:latin typeface="Trebuchet MS"/>
                <a:cs typeface="Trebuchet MS"/>
              </a:rPr>
              <a:t>means </a:t>
            </a:r>
            <a:r>
              <a:rPr sz="2000" spc="-60" dirty="0">
                <a:latin typeface="Trebuchet MS"/>
                <a:cs typeface="Trebuchet MS"/>
              </a:rPr>
              <a:t>2</a:t>
            </a:r>
            <a:r>
              <a:rPr sz="1950" spc="-89" baseline="25641" dirty="0">
                <a:latin typeface="Trebuchet MS"/>
                <a:cs typeface="Trebuchet MS"/>
              </a:rPr>
              <a:t>n</a:t>
            </a:r>
            <a:r>
              <a:rPr sz="2000" spc="-60" dirty="0">
                <a:latin typeface="Trebuchet MS"/>
                <a:cs typeface="Trebuchet MS"/>
              </a:rPr>
              <a:t>-1</a:t>
            </a:r>
            <a:r>
              <a:rPr sz="2000" spc="-38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–x</a:t>
            </a:r>
            <a:endParaRPr sz="2000">
              <a:latin typeface="Trebuchet MS"/>
              <a:cs typeface="Trebuchet MS"/>
            </a:endParaRPr>
          </a:p>
          <a:p>
            <a:pPr marL="560070" marR="5080" indent="-273050">
              <a:lnSpc>
                <a:spcPct val="80000"/>
              </a:lnSpc>
              <a:spcBef>
                <a:spcPts val="50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2300" spc="-229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n-bit </a:t>
            </a:r>
            <a:r>
              <a:rPr sz="2300" spc="-175" dirty="0">
                <a:solidFill>
                  <a:srgbClr val="454552"/>
                </a:solidFill>
                <a:latin typeface="Trebuchet MS"/>
                <a:cs typeface="Trebuchet MS"/>
              </a:rPr>
              <a:t>number,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300" spc="-85" dirty="0">
                <a:solidFill>
                  <a:srgbClr val="454552"/>
                </a:solidFill>
                <a:latin typeface="Trebuchet MS"/>
                <a:cs typeface="Trebuchet MS"/>
              </a:rPr>
              <a:t>carry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generate </a:t>
            </a:r>
            <a:r>
              <a:rPr sz="2300" spc="-190" dirty="0">
                <a:solidFill>
                  <a:srgbClr val="454552"/>
                </a:solidFill>
                <a:latin typeface="Trebuchet MS"/>
                <a:cs typeface="Trebuchet MS"/>
              </a:rPr>
              <a:t>at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300" spc="30" dirty="0">
                <a:solidFill>
                  <a:srgbClr val="454552"/>
                </a:solidFill>
                <a:latin typeface="Trebuchet MS"/>
                <a:cs typeface="Trebuchet MS"/>
              </a:rPr>
              <a:t>MSB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300" spc="-10" dirty="0">
                <a:solidFill>
                  <a:srgbClr val="454552"/>
                </a:solidFill>
                <a:latin typeface="Trebuchet MS"/>
                <a:cs typeface="Trebuchet MS"/>
              </a:rPr>
              <a:t>n+1  </a:t>
            </a:r>
            <a:r>
              <a:rPr sz="2300" spc="-145" dirty="0">
                <a:solidFill>
                  <a:srgbClr val="454552"/>
                </a:solidFill>
                <a:latin typeface="Trebuchet MS"/>
                <a:cs typeface="Trebuchet MS"/>
              </a:rPr>
              <a:t>bit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location </a:t>
            </a:r>
            <a:r>
              <a:rPr sz="2300" spc="-105" dirty="0">
                <a:solidFill>
                  <a:srgbClr val="454552"/>
                </a:solidFill>
                <a:latin typeface="Trebuchet MS"/>
                <a:cs typeface="Trebuchet MS"/>
              </a:rPr>
              <a:t>is</a:t>
            </a:r>
            <a:r>
              <a:rPr sz="2300" spc="9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discarded</a:t>
            </a:r>
            <a:endParaRPr sz="2300">
              <a:latin typeface="Trebuchet MS"/>
              <a:cs typeface="Trebuchet MS"/>
            </a:endParaRPr>
          </a:p>
          <a:p>
            <a:pPr marL="287655">
              <a:lnSpc>
                <a:spcPts val="2705"/>
              </a:lnSpc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235" dirty="0">
                <a:solidFill>
                  <a:srgbClr val="454552"/>
                </a:solidFill>
                <a:latin typeface="Trebuchet MS"/>
                <a:cs typeface="Trebuchet MS"/>
              </a:rPr>
              <a:t>E.g. </a:t>
            </a:r>
            <a:r>
              <a:rPr sz="2300" spc="-90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2300" spc="-229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8-bit </a:t>
            </a:r>
            <a:r>
              <a:rPr sz="2300" spc="-175" dirty="0">
                <a:solidFill>
                  <a:srgbClr val="454552"/>
                </a:solidFill>
                <a:latin typeface="Trebuchet MS"/>
                <a:cs typeface="Trebuchet MS"/>
              </a:rPr>
              <a:t>number, </a:t>
            </a:r>
            <a:r>
              <a:rPr sz="2300" spc="-165" dirty="0">
                <a:solidFill>
                  <a:srgbClr val="454552"/>
                </a:solidFill>
                <a:latin typeface="Trebuchet MS"/>
                <a:cs typeface="Trebuchet MS"/>
              </a:rPr>
              <a:t>let 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x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300" spc="-37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01101001</a:t>
            </a:r>
            <a:endParaRPr sz="23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6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2</a:t>
            </a:r>
            <a:r>
              <a:rPr sz="2000" spc="150" dirty="0">
                <a:latin typeface="Arial"/>
                <a:cs typeface="Arial"/>
              </a:rPr>
              <a:t>’</a:t>
            </a:r>
            <a:r>
              <a:rPr sz="2000" spc="150" dirty="0">
                <a:latin typeface="Trebuchet MS"/>
                <a:cs typeface="Trebuchet MS"/>
              </a:rPr>
              <a:t>s </a:t>
            </a:r>
            <a:r>
              <a:rPr sz="2000" spc="-110" dirty="0">
                <a:latin typeface="Trebuchet MS"/>
                <a:cs typeface="Trebuchet MS"/>
              </a:rPr>
              <a:t>complement of </a:t>
            </a:r>
            <a:r>
              <a:rPr sz="2000" spc="-5" dirty="0">
                <a:latin typeface="Trebuchet MS"/>
                <a:cs typeface="Trebuchet MS"/>
              </a:rPr>
              <a:t>x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-55" dirty="0">
                <a:latin typeface="Trebuchet MS"/>
                <a:cs typeface="Trebuchet MS"/>
              </a:rPr>
              <a:t>100000000-01101001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40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10010111</a:t>
            </a:r>
            <a:endParaRPr sz="2000">
              <a:latin typeface="Trebuchet MS"/>
              <a:cs typeface="Trebuchet MS"/>
            </a:endParaRPr>
          </a:p>
          <a:p>
            <a:pPr marL="834390" marR="652780" indent="-228600">
              <a:lnSpc>
                <a:spcPct val="79000"/>
              </a:lnSpc>
              <a:spcBef>
                <a:spcPts val="52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5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1</a:t>
            </a:r>
            <a:r>
              <a:rPr sz="2000" spc="150" dirty="0">
                <a:latin typeface="Arial"/>
                <a:cs typeface="Arial"/>
              </a:rPr>
              <a:t>’</a:t>
            </a:r>
            <a:r>
              <a:rPr sz="2000" spc="150" dirty="0">
                <a:latin typeface="Trebuchet MS"/>
                <a:cs typeface="Trebuchet MS"/>
              </a:rPr>
              <a:t>s </a:t>
            </a:r>
            <a:r>
              <a:rPr sz="2000" spc="-110" dirty="0">
                <a:latin typeface="Trebuchet MS"/>
                <a:cs typeface="Trebuchet MS"/>
              </a:rPr>
              <a:t>complement of </a:t>
            </a:r>
            <a:r>
              <a:rPr sz="2000" spc="-5" dirty="0">
                <a:latin typeface="Trebuchet MS"/>
                <a:cs typeface="Trebuchet MS"/>
              </a:rPr>
              <a:t>x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(100000000-1)-01101001=11111111-  </a:t>
            </a:r>
            <a:r>
              <a:rPr sz="2000" spc="-50" dirty="0">
                <a:latin typeface="Trebuchet MS"/>
                <a:cs typeface="Trebuchet MS"/>
              </a:rPr>
              <a:t>01101001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10010110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3065"/>
              </a:lnSpc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Method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60" dirty="0">
                <a:latin typeface="Trebuchet MS"/>
                <a:cs typeface="Trebuchet MS"/>
              </a:rPr>
              <a:t>generating </a:t>
            </a:r>
            <a:r>
              <a:rPr sz="2600" spc="185" dirty="0">
                <a:latin typeface="Trebuchet MS"/>
                <a:cs typeface="Trebuchet MS"/>
              </a:rPr>
              <a:t>1</a:t>
            </a:r>
            <a:r>
              <a:rPr sz="2600" spc="185" dirty="0">
                <a:latin typeface="Arial"/>
                <a:cs typeface="Arial"/>
              </a:rPr>
              <a:t>’</a:t>
            </a:r>
            <a:r>
              <a:rPr sz="2600" spc="185" dirty="0">
                <a:latin typeface="Trebuchet MS"/>
                <a:cs typeface="Trebuchet MS"/>
              </a:rPr>
              <a:t>s </a:t>
            </a:r>
            <a:r>
              <a:rPr sz="2600" spc="-145" dirty="0">
                <a:latin typeface="Trebuchet MS"/>
                <a:cs typeface="Trebuchet MS"/>
              </a:rPr>
              <a:t>complement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number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ts val="2725"/>
              </a:lnSpc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204" dirty="0">
                <a:solidFill>
                  <a:srgbClr val="454552"/>
                </a:solidFill>
                <a:latin typeface="Trebuchet MS"/>
                <a:cs typeface="Trebuchet MS"/>
              </a:rPr>
              <a:t>Easy, </a:t>
            </a:r>
            <a:r>
              <a:rPr sz="2300" spc="-105" dirty="0">
                <a:solidFill>
                  <a:srgbClr val="454552"/>
                </a:solidFill>
                <a:latin typeface="Trebuchet MS"/>
                <a:cs typeface="Trebuchet MS"/>
              </a:rPr>
              <a:t>Invert </a:t>
            </a:r>
            <a:r>
              <a:rPr sz="2300" spc="-195" dirty="0">
                <a:solidFill>
                  <a:srgbClr val="454552"/>
                </a:solidFill>
                <a:latin typeface="Trebuchet MS"/>
                <a:cs typeface="Trebuchet MS"/>
              </a:rPr>
              <a:t>all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the</a:t>
            </a:r>
            <a:r>
              <a:rPr sz="2300" spc="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bits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429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30" dirty="0"/>
              <a:t>Lecture</a:t>
            </a:r>
            <a:r>
              <a:rPr sz="3200" spc="210" dirty="0"/>
              <a:t> </a:t>
            </a:r>
            <a:r>
              <a:rPr sz="3200" spc="95" dirty="0"/>
              <a:t>Overview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310779" y="1512519"/>
            <a:ext cx="6989445" cy="28600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Number </a:t>
            </a:r>
            <a:r>
              <a:rPr sz="2600" spc="-114" dirty="0">
                <a:latin typeface="Trebuchet MS"/>
                <a:cs typeface="Trebuchet MS"/>
              </a:rPr>
              <a:t>systems </a:t>
            </a:r>
            <a:r>
              <a:rPr sz="2600" spc="-215" dirty="0">
                <a:latin typeface="Trebuchet MS"/>
                <a:cs typeface="Trebuchet MS"/>
              </a:rPr>
              <a:t>&amp; </a:t>
            </a:r>
            <a:r>
              <a:rPr sz="2600" spc="-105" dirty="0">
                <a:latin typeface="Trebuchet MS"/>
                <a:cs typeface="Trebuchet MS"/>
              </a:rPr>
              <a:t>Binary </a:t>
            </a:r>
            <a:r>
              <a:rPr sz="2600" spc="-125" dirty="0">
                <a:latin typeface="Trebuchet MS"/>
                <a:cs typeface="Trebuchet MS"/>
              </a:rPr>
              <a:t>number</a:t>
            </a:r>
            <a:r>
              <a:rPr sz="2600" spc="195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representation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Number-base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conversions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Hexadecimal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numbers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Signed </a:t>
            </a:r>
            <a:r>
              <a:rPr sz="2600" spc="-105" dirty="0">
                <a:latin typeface="Trebuchet MS"/>
                <a:cs typeface="Trebuchet MS"/>
              </a:rPr>
              <a:t>Binary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Numbers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Two</a:t>
            </a:r>
            <a:r>
              <a:rPr sz="2600" spc="50" dirty="0">
                <a:latin typeface="Arial"/>
                <a:cs typeface="Arial"/>
              </a:rPr>
              <a:t>’</a:t>
            </a:r>
            <a:r>
              <a:rPr sz="2600" spc="50" dirty="0">
                <a:latin typeface="Trebuchet MS"/>
                <a:cs typeface="Trebuchet MS"/>
              </a:rPr>
              <a:t>s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complements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Binary </a:t>
            </a:r>
            <a:r>
              <a:rPr sz="2600" spc="-10" dirty="0">
                <a:latin typeface="Trebuchet MS"/>
                <a:cs typeface="Trebuchet MS"/>
              </a:rPr>
              <a:t>Codes </a:t>
            </a:r>
            <a:r>
              <a:rPr sz="2600" spc="-15" dirty="0">
                <a:latin typeface="Trebuchet MS"/>
                <a:cs typeface="Trebuchet MS"/>
              </a:rPr>
              <a:t>(BCD,</a:t>
            </a:r>
            <a:r>
              <a:rPr sz="2600" spc="-32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Gray,ASCII,…)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4872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5" dirty="0"/>
              <a:t>Signed binary </a:t>
            </a:r>
            <a:r>
              <a:rPr sz="3200" spc="185" dirty="0"/>
              <a:t>number</a:t>
            </a:r>
            <a:r>
              <a:rPr sz="3200" spc="465" dirty="0"/>
              <a:t> </a:t>
            </a:r>
            <a:r>
              <a:rPr sz="3200" spc="140" dirty="0"/>
              <a:t>representation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2137295" y="1494282"/>
            <a:ext cx="6387846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1302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rebuchet MS"/>
                <a:cs typeface="Trebuchet MS"/>
              </a:rPr>
              <a:t>Floyd, </a:t>
            </a:r>
            <a:r>
              <a:rPr sz="1800" spc="-80" dirty="0">
                <a:latin typeface="Trebuchet MS"/>
                <a:cs typeface="Trebuchet MS"/>
              </a:rPr>
              <a:t>Digital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Fundamentals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920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59891" y="6371428"/>
            <a:ext cx="1006253" cy="835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310779" y="934466"/>
            <a:ext cx="7270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5" dirty="0"/>
              <a:t>Generating </a:t>
            </a:r>
            <a:r>
              <a:rPr sz="3200" spc="445" dirty="0"/>
              <a:t>2</a:t>
            </a:r>
            <a:r>
              <a:rPr sz="3200" spc="445" dirty="0">
                <a:latin typeface="Arial"/>
                <a:cs typeface="Arial"/>
              </a:rPr>
              <a:t>’</a:t>
            </a:r>
            <a:r>
              <a:rPr sz="3200" spc="445" dirty="0"/>
              <a:t>s </a:t>
            </a:r>
            <a:r>
              <a:rPr sz="3200" spc="140" dirty="0"/>
              <a:t>complement</a:t>
            </a:r>
            <a:r>
              <a:rPr sz="3200" spc="165" dirty="0"/>
              <a:t> </a:t>
            </a:r>
            <a:r>
              <a:rPr sz="3200" spc="190" dirty="0"/>
              <a:t>number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0779" y="1557782"/>
            <a:ext cx="7921625" cy="55981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85115" marR="1442720" indent="-273050">
              <a:lnSpc>
                <a:spcPts val="2560"/>
              </a:lnSpc>
              <a:spcBef>
                <a:spcPts val="45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Invert </a:t>
            </a:r>
            <a:r>
              <a:rPr sz="2400" spc="-200" dirty="0">
                <a:latin typeface="Trebuchet MS"/>
                <a:cs typeface="Trebuchet MS"/>
              </a:rPr>
              <a:t>all </a:t>
            </a:r>
            <a:r>
              <a:rPr sz="2400" spc="-125" dirty="0">
                <a:latin typeface="Trebuchet MS"/>
                <a:cs typeface="Trebuchet MS"/>
              </a:rPr>
              <a:t>bits </a:t>
            </a:r>
            <a:r>
              <a:rPr sz="2400" spc="-155" dirty="0">
                <a:latin typeface="Trebuchet MS"/>
                <a:cs typeface="Trebuchet MS"/>
              </a:rPr>
              <a:t>and </a:t>
            </a:r>
            <a:r>
              <a:rPr sz="2400" spc="-165" dirty="0">
                <a:latin typeface="Trebuchet MS"/>
                <a:cs typeface="Trebuchet MS"/>
              </a:rPr>
              <a:t>add </a:t>
            </a:r>
            <a:r>
              <a:rPr sz="2400" spc="-80" dirty="0">
                <a:latin typeface="Trebuchet MS"/>
                <a:cs typeface="Trebuchet MS"/>
              </a:rPr>
              <a:t>one </a:t>
            </a:r>
            <a:r>
              <a:rPr sz="2400" spc="105" dirty="0">
                <a:latin typeface="Trebuchet MS"/>
                <a:cs typeface="Trebuchet MS"/>
              </a:rPr>
              <a:t>(2</a:t>
            </a:r>
            <a:r>
              <a:rPr sz="2400" spc="105" dirty="0">
                <a:latin typeface="Arial"/>
                <a:cs typeface="Arial"/>
              </a:rPr>
              <a:t>’</a:t>
            </a:r>
            <a:r>
              <a:rPr sz="2400" spc="105" dirty="0">
                <a:latin typeface="Trebuchet MS"/>
                <a:cs typeface="Trebuchet MS"/>
              </a:rPr>
              <a:t>s </a:t>
            </a:r>
            <a:r>
              <a:rPr sz="2400" spc="-130" dirty="0">
                <a:latin typeface="Trebuchet MS"/>
                <a:cs typeface="Trebuchet MS"/>
              </a:rPr>
              <a:t>complement </a:t>
            </a:r>
            <a:r>
              <a:rPr sz="2400" spc="140" dirty="0">
                <a:latin typeface="Trebuchet MS"/>
                <a:cs typeface="Trebuchet MS"/>
              </a:rPr>
              <a:t>= </a:t>
            </a:r>
            <a:r>
              <a:rPr sz="2400" spc="185" dirty="0">
                <a:latin typeface="Trebuchet MS"/>
                <a:cs typeface="Trebuchet MS"/>
              </a:rPr>
              <a:t>1</a:t>
            </a:r>
            <a:r>
              <a:rPr sz="2400" spc="185" dirty="0">
                <a:latin typeface="Arial"/>
                <a:cs typeface="Arial"/>
              </a:rPr>
              <a:t>’</a:t>
            </a:r>
            <a:r>
              <a:rPr sz="2400" spc="185" dirty="0">
                <a:latin typeface="Trebuchet MS"/>
                <a:cs typeface="Trebuchet MS"/>
              </a:rPr>
              <a:t>s  </a:t>
            </a:r>
            <a:r>
              <a:rPr sz="2400" spc="-135" dirty="0">
                <a:latin typeface="Trebuchet MS"/>
                <a:cs typeface="Trebuchet MS"/>
              </a:rPr>
              <a:t>complement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+1)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Example: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54"/>
              </a:spcBef>
              <a:tabLst>
                <a:tab pos="1890395" algn="l"/>
              </a:tabLst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34</a:t>
            </a:r>
            <a:r>
              <a:rPr sz="2100" spc="-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454552"/>
                </a:solidFill>
                <a:latin typeface="Trebuchet MS"/>
                <a:cs typeface="Trebuchet MS"/>
              </a:rPr>
              <a:t>-&gt;	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00100010</a:t>
            </a:r>
            <a:endParaRPr sz="21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45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3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105" dirty="0">
                <a:solidFill>
                  <a:srgbClr val="454552"/>
                </a:solidFill>
                <a:latin typeface="Trebuchet MS"/>
                <a:cs typeface="Trebuchet MS"/>
              </a:rPr>
              <a:t>Inverted </a:t>
            </a:r>
            <a:r>
              <a:rPr sz="2100" spc="120" dirty="0">
                <a:solidFill>
                  <a:srgbClr val="454552"/>
                </a:solidFill>
                <a:latin typeface="Trebuchet MS"/>
                <a:cs typeface="Trebuchet MS"/>
              </a:rPr>
              <a:t>=&gt;</a:t>
            </a:r>
            <a:r>
              <a:rPr sz="2100" spc="-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11011101</a:t>
            </a:r>
            <a:endParaRPr sz="21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54"/>
              </a:spcBef>
              <a:tabLst>
                <a:tab pos="1908810" algn="l"/>
              </a:tabLst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35" dirty="0">
                <a:solidFill>
                  <a:srgbClr val="454552"/>
                </a:solidFill>
                <a:latin typeface="Trebuchet MS"/>
                <a:cs typeface="Trebuchet MS"/>
              </a:rPr>
              <a:t>+1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=&gt;	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11011110 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=&gt;</a:t>
            </a:r>
            <a:r>
              <a:rPr sz="21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65" dirty="0">
                <a:solidFill>
                  <a:srgbClr val="454552"/>
                </a:solidFill>
                <a:latin typeface="Trebuchet MS"/>
                <a:cs typeface="Trebuchet MS"/>
              </a:rPr>
              <a:t>-34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This </a:t>
            </a:r>
            <a:r>
              <a:rPr sz="2400" spc="-35" dirty="0">
                <a:latin typeface="Trebuchet MS"/>
                <a:cs typeface="Trebuchet MS"/>
              </a:rPr>
              <a:t>works </a:t>
            </a:r>
            <a:r>
              <a:rPr sz="2400" spc="-95" dirty="0">
                <a:latin typeface="Trebuchet MS"/>
                <a:cs typeface="Trebuchet MS"/>
              </a:rPr>
              <a:t>both </a:t>
            </a:r>
            <a:r>
              <a:rPr sz="2400" spc="-150" dirty="0">
                <a:latin typeface="Trebuchet MS"/>
                <a:cs typeface="Trebuchet MS"/>
              </a:rPr>
              <a:t>ways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To </a:t>
            </a:r>
            <a:r>
              <a:rPr sz="2400" spc="-170" dirty="0">
                <a:latin typeface="Trebuchet MS"/>
                <a:cs typeface="Trebuchet MS"/>
              </a:rPr>
              <a:t>negative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70" dirty="0">
                <a:latin typeface="Trebuchet MS"/>
                <a:cs typeface="Trebuchet MS"/>
              </a:rPr>
              <a:t>negative </a:t>
            </a:r>
            <a:r>
              <a:rPr sz="2400" spc="-185" dirty="0">
                <a:latin typeface="Trebuchet MS"/>
                <a:cs typeface="Trebuchet MS"/>
              </a:rPr>
              <a:t>number, </a:t>
            </a:r>
            <a:r>
              <a:rPr sz="2400" spc="-165" dirty="0">
                <a:latin typeface="Trebuchet MS"/>
                <a:cs typeface="Trebuchet MS"/>
              </a:rPr>
              <a:t>get </a:t>
            </a:r>
            <a:r>
              <a:rPr sz="2400" spc="-125" dirty="0">
                <a:latin typeface="Trebuchet MS"/>
                <a:cs typeface="Trebuchet MS"/>
              </a:rPr>
              <a:t>its </a:t>
            </a:r>
            <a:r>
              <a:rPr sz="2400" spc="185" dirty="0">
                <a:latin typeface="Trebuchet MS"/>
                <a:cs typeface="Trebuchet MS"/>
              </a:rPr>
              <a:t>2</a:t>
            </a:r>
            <a:r>
              <a:rPr sz="2400" spc="185" dirty="0">
                <a:latin typeface="Arial"/>
                <a:cs typeface="Arial"/>
              </a:rPr>
              <a:t>’</a:t>
            </a:r>
            <a:r>
              <a:rPr sz="2400" spc="185" dirty="0">
                <a:latin typeface="Trebuchet MS"/>
                <a:cs typeface="Trebuchet MS"/>
              </a:rPr>
              <a:t>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complement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29"/>
              </a:spcBef>
              <a:tabLst>
                <a:tab pos="1062355" algn="l"/>
                <a:tab pos="1821814" algn="l"/>
              </a:tabLst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70" dirty="0">
                <a:solidFill>
                  <a:srgbClr val="454552"/>
                </a:solidFill>
                <a:latin typeface="Trebuchet MS"/>
                <a:cs typeface="Trebuchet MS"/>
              </a:rPr>
              <a:t>-34	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=&gt;	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11011110</a:t>
            </a:r>
            <a:endParaRPr sz="21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45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09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100" dirty="0">
                <a:solidFill>
                  <a:srgbClr val="454552"/>
                </a:solidFill>
                <a:latin typeface="Trebuchet MS"/>
                <a:cs typeface="Trebuchet MS"/>
              </a:rPr>
              <a:t>Inverted</a:t>
            </a:r>
            <a:r>
              <a:rPr sz="2100" spc="-7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454552"/>
                </a:solidFill>
                <a:latin typeface="Trebuchet MS"/>
                <a:cs typeface="Trebuchet MS"/>
              </a:rPr>
              <a:t>=&gt;00100001</a:t>
            </a:r>
            <a:endParaRPr sz="21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50"/>
              </a:spcBef>
              <a:tabLst>
                <a:tab pos="1833880" algn="l"/>
                <a:tab pos="3126105" algn="l"/>
              </a:tabLst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35" dirty="0">
                <a:solidFill>
                  <a:srgbClr val="454552"/>
                </a:solidFill>
                <a:latin typeface="Trebuchet MS"/>
                <a:cs typeface="Trebuchet MS"/>
              </a:rPr>
              <a:t>+1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=&gt;	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00100010	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=&gt;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55" dirty="0">
                <a:solidFill>
                  <a:srgbClr val="454552"/>
                </a:solidFill>
                <a:latin typeface="Trebuchet MS"/>
                <a:cs typeface="Trebuchet MS"/>
              </a:rPr>
              <a:t>34</a:t>
            </a:r>
            <a:endParaRPr sz="2100">
              <a:latin typeface="Trebuchet MS"/>
              <a:cs typeface="Trebuchet MS"/>
            </a:endParaRPr>
          </a:p>
          <a:p>
            <a:pPr marL="285115" marR="5080" indent="-273050">
              <a:lnSpc>
                <a:spcPts val="2560"/>
              </a:lnSpc>
              <a:spcBef>
                <a:spcPts val="68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Another </a:t>
            </a:r>
            <a:r>
              <a:rPr sz="2400" spc="-110" dirty="0">
                <a:latin typeface="Trebuchet MS"/>
                <a:cs typeface="Trebuchet MS"/>
              </a:rPr>
              <a:t>method </a:t>
            </a:r>
            <a:r>
              <a:rPr sz="2400" spc="315" dirty="0">
                <a:latin typeface="Trebuchet MS"/>
                <a:cs typeface="Trebuchet MS"/>
              </a:rPr>
              <a:t>– </a:t>
            </a:r>
            <a:r>
              <a:rPr sz="2400" spc="-200" dirty="0">
                <a:latin typeface="Trebuchet MS"/>
                <a:cs typeface="Trebuchet MS"/>
              </a:rPr>
              <a:t>leave all </a:t>
            </a:r>
            <a:r>
              <a:rPr sz="2400" spc="-114" dirty="0">
                <a:latin typeface="Trebuchet MS"/>
                <a:cs typeface="Trebuchet MS"/>
              </a:rPr>
              <a:t>less </a:t>
            </a:r>
            <a:r>
              <a:rPr sz="2400" spc="-160" dirty="0">
                <a:latin typeface="Trebuchet MS"/>
                <a:cs typeface="Trebuchet MS"/>
              </a:rPr>
              <a:t>significant </a:t>
            </a:r>
            <a:r>
              <a:rPr sz="2400" spc="-120" dirty="0">
                <a:latin typeface="Trebuchet MS"/>
                <a:cs typeface="Trebuchet MS"/>
              </a:rPr>
              <a:t>(right side) </a:t>
            </a:r>
            <a:r>
              <a:rPr sz="2400" spc="185" dirty="0">
                <a:latin typeface="Trebuchet MS"/>
                <a:cs typeface="Trebuchet MS"/>
              </a:rPr>
              <a:t>0</a:t>
            </a:r>
            <a:r>
              <a:rPr sz="2400" spc="185" dirty="0">
                <a:latin typeface="Arial"/>
                <a:cs typeface="Arial"/>
              </a:rPr>
              <a:t>’</a:t>
            </a:r>
            <a:r>
              <a:rPr sz="2400" spc="185" dirty="0">
                <a:latin typeface="Trebuchet MS"/>
                <a:cs typeface="Trebuchet MS"/>
              </a:rPr>
              <a:t>s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and 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30" dirty="0">
                <a:latin typeface="Trebuchet MS"/>
                <a:cs typeface="Trebuchet MS"/>
              </a:rPr>
              <a:t>first </a:t>
            </a:r>
            <a:r>
              <a:rPr sz="2400" spc="-60" dirty="0">
                <a:latin typeface="Trebuchet MS"/>
                <a:cs typeface="Trebuchet MS"/>
              </a:rPr>
              <a:t>1 </a:t>
            </a:r>
            <a:r>
              <a:rPr sz="2400" spc="-145" dirty="0">
                <a:latin typeface="Trebuchet MS"/>
                <a:cs typeface="Trebuchet MS"/>
              </a:rPr>
              <a:t>unchanged </a:t>
            </a:r>
            <a:r>
              <a:rPr sz="2400" spc="-155" dirty="0">
                <a:latin typeface="Trebuchet MS"/>
                <a:cs typeface="Trebuchet MS"/>
              </a:rPr>
              <a:t>and </a:t>
            </a:r>
            <a:r>
              <a:rPr sz="2400" spc="-135" dirty="0">
                <a:latin typeface="Trebuchet MS"/>
                <a:cs typeface="Trebuchet MS"/>
              </a:rPr>
              <a:t>then </a:t>
            </a:r>
            <a:r>
              <a:rPr sz="2400" spc="-125" dirty="0">
                <a:latin typeface="Trebuchet MS"/>
                <a:cs typeface="Trebuchet MS"/>
              </a:rPr>
              <a:t>invert </a:t>
            </a:r>
            <a:r>
              <a:rPr sz="2400" spc="-200" dirty="0">
                <a:latin typeface="Trebuchet MS"/>
                <a:cs typeface="Trebuchet MS"/>
              </a:rPr>
              <a:t>all </a:t>
            </a:r>
            <a:r>
              <a:rPr sz="2400" spc="-75" dirty="0">
                <a:latin typeface="Trebuchet MS"/>
                <a:cs typeface="Trebuchet MS"/>
              </a:rPr>
              <a:t>other</a:t>
            </a:r>
            <a:r>
              <a:rPr sz="2400" spc="52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bits</a:t>
            </a:r>
            <a:endParaRPr sz="2400">
              <a:latin typeface="Trebuchet MS"/>
              <a:cs typeface="Trebuchet MS"/>
            </a:endParaRPr>
          </a:p>
          <a:p>
            <a:pPr marL="1155065">
              <a:lnSpc>
                <a:spcPct val="100000"/>
              </a:lnSpc>
              <a:spcBef>
                <a:spcPts val="675"/>
              </a:spcBef>
              <a:tabLst>
                <a:tab pos="1666875" algn="l"/>
              </a:tabLst>
            </a:pPr>
            <a:r>
              <a:rPr sz="2400" spc="-60" dirty="0">
                <a:latin typeface="Trebuchet MS"/>
                <a:cs typeface="Trebuchet MS"/>
              </a:rPr>
              <a:t>18	</a:t>
            </a:r>
            <a:r>
              <a:rPr sz="2400" spc="140" dirty="0">
                <a:latin typeface="Trebuchet MS"/>
                <a:cs typeface="Trebuchet MS"/>
              </a:rPr>
              <a:t>=&gt;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00010010</a:t>
            </a:r>
            <a:endParaRPr sz="2400">
              <a:latin typeface="Trebuchet MS"/>
              <a:cs typeface="Trebuchet MS"/>
            </a:endParaRPr>
          </a:p>
          <a:p>
            <a:pPr marL="1155065">
              <a:lnSpc>
                <a:spcPct val="100000"/>
              </a:lnSpc>
            </a:pPr>
            <a:r>
              <a:rPr sz="2400" spc="-80" dirty="0">
                <a:latin typeface="Trebuchet MS"/>
                <a:cs typeface="Trebuchet MS"/>
              </a:rPr>
              <a:t>-18 </a:t>
            </a:r>
            <a:r>
              <a:rPr sz="2400" spc="140" dirty="0">
                <a:latin typeface="Trebuchet MS"/>
                <a:cs typeface="Trebuchet MS"/>
              </a:rPr>
              <a:t>=&gt;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11101110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74872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5" dirty="0"/>
              <a:t>Signed binary </a:t>
            </a:r>
            <a:r>
              <a:rPr sz="3200" spc="185" dirty="0"/>
              <a:t>number</a:t>
            </a:r>
            <a:r>
              <a:rPr sz="3200" spc="465" dirty="0"/>
              <a:t> </a:t>
            </a:r>
            <a:r>
              <a:rPr sz="3200" spc="140" dirty="0"/>
              <a:t>representation</a:t>
            </a:r>
            <a:endParaRPr sz="3200"/>
          </a:p>
        </p:txBody>
      </p:sp>
      <p:sp>
        <p:nvSpPr>
          <p:cNvPr id="36" name="object 36"/>
          <p:cNvSpPr/>
          <p:nvPr/>
        </p:nvSpPr>
        <p:spPr>
          <a:xfrm>
            <a:off x="1923173" y="1487423"/>
            <a:ext cx="6540245" cy="4826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70047" y="6260083"/>
            <a:ext cx="6596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30" dirty="0">
                <a:latin typeface="Trebuchet MS"/>
                <a:cs typeface="Trebuchet MS"/>
              </a:rPr>
              <a:t>Only </a:t>
            </a:r>
            <a:r>
              <a:rPr sz="2400" spc="-80" dirty="0">
                <a:latin typeface="Trebuchet MS"/>
                <a:cs typeface="Trebuchet MS"/>
              </a:rPr>
              <a:t>one </a:t>
            </a:r>
            <a:r>
              <a:rPr sz="2400" spc="-120" dirty="0">
                <a:latin typeface="Trebuchet MS"/>
                <a:cs typeface="Trebuchet MS"/>
              </a:rPr>
              <a:t>representation </a:t>
            </a:r>
            <a:r>
              <a:rPr sz="2400" spc="-90" dirty="0">
                <a:latin typeface="Trebuchet MS"/>
                <a:cs typeface="Trebuchet MS"/>
              </a:rPr>
              <a:t>for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25" dirty="0">
                <a:latin typeface="Trebuchet MS"/>
                <a:cs typeface="Trebuchet MS"/>
              </a:rPr>
              <a:t>One </a:t>
            </a:r>
            <a:r>
              <a:rPr sz="2400" spc="-80" dirty="0">
                <a:latin typeface="Trebuchet MS"/>
                <a:cs typeface="Trebuchet MS"/>
              </a:rPr>
              <a:t>more </a:t>
            </a:r>
            <a:r>
              <a:rPr sz="2400" spc="-170" dirty="0">
                <a:latin typeface="Trebuchet MS"/>
                <a:cs typeface="Trebuchet MS"/>
              </a:rPr>
              <a:t>negative </a:t>
            </a:r>
            <a:r>
              <a:rPr sz="2400" spc="-114" dirty="0">
                <a:latin typeface="Trebuchet MS"/>
                <a:cs typeface="Trebuchet MS"/>
              </a:rPr>
              <a:t>number </a:t>
            </a:r>
            <a:r>
              <a:rPr sz="2400" spc="-155" dirty="0">
                <a:latin typeface="Trebuchet MS"/>
                <a:cs typeface="Trebuchet MS"/>
              </a:rPr>
              <a:t>than </a:t>
            </a:r>
            <a:r>
              <a:rPr sz="2400" spc="-120" dirty="0">
                <a:latin typeface="Trebuchet MS"/>
                <a:cs typeface="Trebuchet MS"/>
              </a:rPr>
              <a:t>positive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number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3573" y="6861302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rebuchet MS"/>
                <a:cs typeface="Trebuchet MS"/>
              </a:rPr>
              <a:t>Floyd, </a:t>
            </a:r>
            <a:r>
              <a:rPr sz="1800" spc="-80" dirty="0">
                <a:latin typeface="Trebuchet MS"/>
                <a:cs typeface="Trebuchet MS"/>
              </a:rPr>
              <a:t>Digital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Fundamentals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33704"/>
            <a:ext cx="5156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450" dirty="0"/>
              <a:t>2</a:t>
            </a:r>
            <a:r>
              <a:rPr sz="3200" spc="450" dirty="0">
                <a:latin typeface="Arial"/>
                <a:cs typeface="Arial"/>
              </a:rPr>
              <a:t>’</a:t>
            </a:r>
            <a:r>
              <a:rPr sz="3200" spc="450" dirty="0"/>
              <a:t>s </a:t>
            </a:r>
            <a:r>
              <a:rPr sz="3200" spc="140" dirty="0"/>
              <a:t>complement</a:t>
            </a:r>
            <a:r>
              <a:rPr sz="3200" spc="20" dirty="0"/>
              <a:t> </a:t>
            </a:r>
            <a:r>
              <a:rPr sz="3200" spc="200" dirty="0"/>
              <a:t>numbers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7295" y="1641700"/>
            <a:ext cx="5635752" cy="5227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1302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rebuchet MS"/>
                <a:cs typeface="Trebuchet MS"/>
              </a:rPr>
              <a:t>Floyd, </a:t>
            </a:r>
            <a:r>
              <a:rPr sz="1800" spc="-80" dirty="0">
                <a:latin typeface="Trebuchet MS"/>
                <a:cs typeface="Trebuchet MS"/>
              </a:rPr>
              <a:t>Digital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Fundamentals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33704"/>
            <a:ext cx="7619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90" dirty="0"/>
              <a:t>Addition </a:t>
            </a:r>
            <a:r>
              <a:rPr sz="3200" spc="20" dirty="0"/>
              <a:t>of </a:t>
            </a:r>
            <a:r>
              <a:rPr sz="3200" spc="195" dirty="0"/>
              <a:t>2 </a:t>
            </a:r>
            <a:r>
              <a:rPr sz="3200" spc="455" dirty="0"/>
              <a:t>2</a:t>
            </a:r>
            <a:r>
              <a:rPr sz="3200" spc="455" dirty="0">
                <a:latin typeface="Arial"/>
                <a:cs typeface="Arial"/>
              </a:rPr>
              <a:t>’</a:t>
            </a:r>
            <a:r>
              <a:rPr sz="3200" spc="455" dirty="0"/>
              <a:t>s </a:t>
            </a:r>
            <a:r>
              <a:rPr sz="3200" spc="140" dirty="0"/>
              <a:t>complement</a:t>
            </a:r>
            <a:r>
              <a:rPr sz="3200" spc="480" dirty="0"/>
              <a:t> </a:t>
            </a:r>
            <a:r>
              <a:rPr sz="3200" spc="190" dirty="0"/>
              <a:t>number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0779" y="1512519"/>
            <a:ext cx="8002270" cy="4124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Keep </a:t>
            </a:r>
            <a:r>
              <a:rPr sz="2600" spc="-85" dirty="0">
                <a:latin typeface="Trebuchet MS"/>
                <a:cs typeface="Trebuchet MS"/>
              </a:rPr>
              <a:t>two </a:t>
            </a:r>
            <a:r>
              <a:rPr sz="2600" spc="-114" dirty="0">
                <a:latin typeface="Trebuchet MS"/>
                <a:cs typeface="Trebuchet MS"/>
              </a:rPr>
              <a:t>numbers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60" dirty="0">
                <a:latin typeface="Trebuchet MS"/>
                <a:cs typeface="Trebuchet MS"/>
              </a:rPr>
              <a:t>same </a:t>
            </a:r>
            <a:r>
              <a:rPr sz="2600" spc="-165" dirty="0">
                <a:latin typeface="Trebuchet MS"/>
                <a:cs typeface="Trebuchet MS"/>
              </a:rPr>
              <a:t>bit</a:t>
            </a:r>
            <a:r>
              <a:rPr sz="2600" spc="30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size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Follow </a:t>
            </a:r>
            <a:r>
              <a:rPr sz="2600" spc="-114" dirty="0">
                <a:latin typeface="Trebuchet MS"/>
                <a:cs typeface="Trebuchet MS"/>
              </a:rPr>
              <a:t>normal </a:t>
            </a:r>
            <a:r>
              <a:rPr sz="2600" spc="-110" dirty="0">
                <a:latin typeface="Trebuchet MS"/>
                <a:cs typeface="Trebuchet MS"/>
              </a:rPr>
              <a:t>rules </a:t>
            </a:r>
            <a:r>
              <a:rPr sz="2600" spc="-95" dirty="0">
                <a:latin typeface="Trebuchet MS"/>
                <a:cs typeface="Trebuchet MS"/>
              </a:rPr>
              <a:t>for </a:t>
            </a:r>
            <a:r>
              <a:rPr sz="2600" spc="-130" dirty="0">
                <a:latin typeface="Trebuchet MS"/>
                <a:cs typeface="Trebuchet MS"/>
              </a:rPr>
              <a:t>binary</a:t>
            </a:r>
            <a:r>
              <a:rPr sz="2600" spc="155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addition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  <a:spcBef>
                <a:spcPts val="600"/>
              </a:spcBef>
              <a:tabLst>
                <a:tab pos="1631950" algn="l"/>
              </a:tabLst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3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80" dirty="0">
                <a:latin typeface="Trebuchet MS"/>
                <a:cs typeface="Trebuchet MS"/>
              </a:rPr>
              <a:t>Example:	</a:t>
            </a:r>
            <a:r>
              <a:rPr sz="2600" spc="-55" dirty="0">
                <a:latin typeface="Trebuchet MS"/>
                <a:cs typeface="Trebuchet MS"/>
              </a:rPr>
              <a:t>(-7)+5</a:t>
            </a:r>
            <a:endParaRPr sz="2600">
              <a:latin typeface="Trebuchet MS"/>
              <a:cs typeface="Trebuchet MS"/>
            </a:endParaRPr>
          </a:p>
          <a:p>
            <a:pPr marR="996315" algn="ctr">
              <a:lnSpc>
                <a:spcPts val="2630"/>
              </a:lnSpc>
            </a:pPr>
            <a:r>
              <a:rPr sz="2400" spc="-60" dirty="0">
                <a:latin typeface="Trebuchet MS"/>
                <a:cs typeface="Trebuchet MS"/>
              </a:rPr>
              <a:t>1001</a:t>
            </a:r>
            <a:endParaRPr sz="2400">
              <a:latin typeface="Trebuchet MS"/>
              <a:cs typeface="Trebuchet MS"/>
            </a:endParaRPr>
          </a:p>
          <a:p>
            <a:pPr marR="1238885" algn="ctr">
              <a:lnSpc>
                <a:spcPct val="100000"/>
              </a:lnSpc>
            </a:pPr>
            <a:r>
              <a:rPr sz="2400" spc="140" dirty="0">
                <a:latin typeface="Trebuchet MS"/>
                <a:cs typeface="Trebuchet MS"/>
              </a:rPr>
              <a:t>+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0101</a:t>
            </a:r>
            <a:endParaRPr sz="2400">
              <a:latin typeface="Trebuchet MS"/>
              <a:cs typeface="Trebuchet MS"/>
            </a:endParaRPr>
          </a:p>
          <a:p>
            <a:pPr marR="996315" algn="ctr">
              <a:lnSpc>
                <a:spcPct val="100000"/>
              </a:lnSpc>
            </a:pPr>
            <a:r>
              <a:rPr sz="2400" spc="-60" dirty="0">
                <a:latin typeface="Trebuchet MS"/>
                <a:cs typeface="Trebuchet MS"/>
              </a:rPr>
              <a:t>1110</a:t>
            </a:r>
            <a:endParaRPr sz="2400">
              <a:latin typeface="Trebuchet MS"/>
              <a:cs typeface="Trebuchet MS"/>
            </a:endParaRPr>
          </a:p>
          <a:p>
            <a:pPr marR="1181100" algn="ctr">
              <a:lnSpc>
                <a:spcPct val="100000"/>
              </a:lnSpc>
            </a:pP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–0010</a:t>
            </a:r>
            <a:endParaRPr sz="2400">
              <a:latin typeface="Trebuchet MS"/>
              <a:cs typeface="Trebuchet MS"/>
            </a:endParaRPr>
          </a:p>
          <a:p>
            <a:pPr marL="285115" marR="5080" indent="-273050">
              <a:lnSpc>
                <a:spcPct val="99500"/>
              </a:lnSpc>
              <a:spcBef>
                <a:spcPts val="78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Remember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220" dirty="0">
                <a:latin typeface="Trebuchet MS"/>
                <a:cs typeface="Trebuchet MS"/>
              </a:rPr>
              <a:t>all </a:t>
            </a:r>
            <a:r>
              <a:rPr sz="2600" spc="-114" dirty="0">
                <a:latin typeface="Trebuchet MS"/>
                <a:cs typeface="Trebuchet MS"/>
              </a:rPr>
              <a:t>numbers </a:t>
            </a:r>
            <a:r>
              <a:rPr sz="2600" spc="-160" dirty="0">
                <a:latin typeface="Trebuchet MS"/>
                <a:cs typeface="Trebuchet MS"/>
              </a:rPr>
              <a:t>are </a:t>
            </a:r>
            <a:r>
              <a:rPr sz="2600" spc="-140" dirty="0">
                <a:latin typeface="Trebuchet MS"/>
                <a:cs typeface="Trebuchet MS"/>
              </a:rPr>
              <a:t>either </a:t>
            </a:r>
            <a:r>
              <a:rPr sz="2600" spc="75" dirty="0">
                <a:latin typeface="Arial"/>
                <a:cs typeface="Arial"/>
              </a:rPr>
              <a:t>‘</a:t>
            </a:r>
            <a:r>
              <a:rPr sz="2600" spc="75" dirty="0">
                <a:latin typeface="Trebuchet MS"/>
                <a:cs typeface="Trebuchet MS"/>
              </a:rPr>
              <a:t>signed</a:t>
            </a:r>
            <a:r>
              <a:rPr sz="2600" spc="75" dirty="0">
                <a:latin typeface="Arial"/>
                <a:cs typeface="Arial"/>
              </a:rPr>
              <a:t>’ </a:t>
            </a:r>
            <a:r>
              <a:rPr sz="2600" spc="25" dirty="0">
                <a:latin typeface="Trebuchet MS"/>
                <a:cs typeface="Trebuchet MS"/>
              </a:rPr>
              <a:t>or  </a:t>
            </a:r>
            <a:r>
              <a:rPr sz="2600" spc="-5" dirty="0">
                <a:latin typeface="Arial"/>
                <a:cs typeface="Arial"/>
              </a:rPr>
              <a:t>‘</a:t>
            </a:r>
            <a:r>
              <a:rPr sz="2600" spc="-5" dirty="0">
                <a:latin typeface="Trebuchet MS"/>
                <a:cs typeface="Trebuchet MS"/>
              </a:rPr>
              <a:t>unsigned</a:t>
            </a:r>
            <a:r>
              <a:rPr sz="2600" spc="-5" dirty="0">
                <a:latin typeface="Arial"/>
                <a:cs typeface="Arial"/>
              </a:rPr>
              <a:t>’</a:t>
            </a:r>
            <a:r>
              <a:rPr sz="2600" spc="-5" dirty="0">
                <a:latin typeface="Trebuchet MS"/>
                <a:cs typeface="Trebuchet MS"/>
              </a:rPr>
              <a:t>, </a:t>
            </a:r>
            <a:r>
              <a:rPr sz="2600" spc="-130" dirty="0">
                <a:latin typeface="Trebuchet MS"/>
                <a:cs typeface="Trebuchet MS"/>
              </a:rPr>
              <a:t>computation </a:t>
            </a:r>
            <a:r>
              <a:rPr sz="2600" spc="-160" dirty="0">
                <a:latin typeface="Trebuchet MS"/>
                <a:cs typeface="Trebuchet MS"/>
              </a:rPr>
              <a:t>are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95" dirty="0">
                <a:latin typeface="Trebuchet MS"/>
                <a:cs typeface="Trebuchet MS"/>
              </a:rPr>
              <a:t>same, </a:t>
            </a:r>
            <a:r>
              <a:rPr sz="2600" spc="-270" dirty="0">
                <a:latin typeface="Trebuchet MS"/>
                <a:cs typeface="Trebuchet MS"/>
              </a:rPr>
              <a:t>i.e. </a:t>
            </a:r>
            <a:r>
              <a:rPr sz="2600" spc="-135" dirty="0">
                <a:latin typeface="Trebuchet MS"/>
                <a:cs typeface="Trebuchet MS"/>
              </a:rPr>
              <a:t>hardware </a:t>
            </a:r>
            <a:r>
              <a:rPr sz="2600" spc="-80" dirty="0">
                <a:latin typeface="Trebuchet MS"/>
                <a:cs typeface="Trebuchet MS"/>
              </a:rPr>
              <a:t>does  </a:t>
            </a:r>
            <a:r>
              <a:rPr sz="2600" spc="-85" dirty="0">
                <a:latin typeface="Trebuchet MS"/>
                <a:cs typeface="Trebuchet MS"/>
              </a:rPr>
              <a:t>not </a:t>
            </a:r>
            <a:r>
              <a:rPr sz="2600" spc="-150" dirty="0">
                <a:latin typeface="Trebuchet MS"/>
                <a:cs typeface="Trebuchet MS"/>
              </a:rPr>
              <a:t>need </a:t>
            </a:r>
            <a:r>
              <a:rPr sz="2600" spc="-65" dirty="0">
                <a:latin typeface="Trebuchet MS"/>
                <a:cs typeface="Trebuchet MS"/>
              </a:rPr>
              <a:t>to know</a:t>
            </a:r>
            <a:r>
              <a:rPr sz="2600" spc="85" dirty="0">
                <a:latin typeface="Trebuchet MS"/>
                <a:cs typeface="Trebuchet MS"/>
              </a:rPr>
              <a:t> </a:t>
            </a:r>
            <a:r>
              <a:rPr sz="2600" spc="-180" dirty="0">
                <a:latin typeface="Trebuchet MS"/>
                <a:cs typeface="Trebuchet MS"/>
              </a:rPr>
              <a:t>this,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82147" y="3653028"/>
            <a:ext cx="844550" cy="20955"/>
          </a:xfrm>
          <a:custGeom>
            <a:avLst/>
            <a:gdLst/>
            <a:ahLst/>
            <a:cxnLst/>
            <a:rect l="l" t="t" r="r" b="b"/>
            <a:pathLst>
              <a:path w="844550" h="20954">
                <a:moveTo>
                  <a:pt x="0" y="20574"/>
                </a:moveTo>
                <a:lnTo>
                  <a:pt x="844296" y="20574"/>
                </a:lnTo>
                <a:lnTo>
                  <a:pt x="844296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82147" y="3653028"/>
            <a:ext cx="844550" cy="20955"/>
          </a:xfrm>
          <a:custGeom>
            <a:avLst/>
            <a:gdLst/>
            <a:ahLst/>
            <a:cxnLst/>
            <a:rect l="l" t="t" r="r" b="b"/>
            <a:pathLst>
              <a:path w="844550" h="20954">
                <a:moveTo>
                  <a:pt x="0" y="20574"/>
                </a:moveTo>
                <a:lnTo>
                  <a:pt x="844296" y="20574"/>
                </a:lnTo>
                <a:lnTo>
                  <a:pt x="844296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33704"/>
            <a:ext cx="6806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65" dirty="0"/>
              <a:t>Subtraction </a:t>
            </a:r>
            <a:r>
              <a:rPr sz="3200" spc="125" dirty="0"/>
              <a:t>with </a:t>
            </a:r>
            <a:r>
              <a:rPr sz="3200" spc="450" dirty="0"/>
              <a:t>2</a:t>
            </a:r>
            <a:r>
              <a:rPr sz="3200" spc="450" dirty="0">
                <a:latin typeface="Arial"/>
                <a:cs typeface="Arial"/>
              </a:rPr>
              <a:t>’</a:t>
            </a:r>
            <a:r>
              <a:rPr sz="3200" spc="450" dirty="0"/>
              <a:t>s</a:t>
            </a:r>
            <a:r>
              <a:rPr sz="3200" spc="475" dirty="0"/>
              <a:t> </a:t>
            </a:r>
            <a:r>
              <a:rPr sz="3200" spc="150" dirty="0"/>
              <a:t>Complement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0779" y="1553209"/>
            <a:ext cx="8046084" cy="46951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1451610" indent="-273050">
              <a:lnSpc>
                <a:spcPts val="2590"/>
              </a:lnSpc>
              <a:spcBef>
                <a:spcPts val="42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Subtraction </a:t>
            </a:r>
            <a:r>
              <a:rPr sz="2400" spc="-125" dirty="0">
                <a:latin typeface="Trebuchet MS"/>
                <a:cs typeface="Trebuchet MS"/>
              </a:rPr>
              <a:t>using </a:t>
            </a:r>
            <a:r>
              <a:rPr sz="2400" spc="-75" dirty="0">
                <a:latin typeface="Trebuchet MS"/>
                <a:cs typeface="Trebuchet MS"/>
              </a:rPr>
              <a:t>borrowing </a:t>
            </a:r>
            <a:r>
              <a:rPr sz="2400" spc="-114" dirty="0">
                <a:latin typeface="Trebuchet MS"/>
                <a:cs typeface="Trebuchet MS"/>
              </a:rPr>
              <a:t>concept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80" dirty="0">
                <a:latin typeface="Trebuchet MS"/>
                <a:cs typeface="Trebuchet MS"/>
              </a:rPr>
              <a:t>not </a:t>
            </a:r>
            <a:r>
              <a:rPr sz="2400" spc="-145" dirty="0">
                <a:latin typeface="Trebuchet MS"/>
                <a:cs typeface="Trebuchet MS"/>
              </a:rPr>
              <a:t>easy </a:t>
            </a:r>
            <a:r>
              <a:rPr sz="2400" spc="-60" dirty="0">
                <a:latin typeface="Trebuchet MS"/>
                <a:cs typeface="Trebuchet MS"/>
              </a:rPr>
              <a:t>to  </a:t>
            </a:r>
            <a:r>
              <a:rPr sz="2400" spc="-155" dirty="0">
                <a:latin typeface="Trebuchet MS"/>
                <a:cs typeface="Trebuchet MS"/>
              </a:rPr>
              <a:t>implemented </a:t>
            </a:r>
            <a:r>
              <a:rPr sz="2400" spc="-140" dirty="0">
                <a:latin typeface="Trebuchet MS"/>
                <a:cs typeface="Trebuchet MS"/>
              </a:rPr>
              <a:t>in </a:t>
            </a:r>
            <a:r>
              <a:rPr sz="2400" spc="-170" dirty="0">
                <a:latin typeface="Trebuchet MS"/>
                <a:cs typeface="Trebuchet MS"/>
              </a:rPr>
              <a:t>digital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hardware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SO </a:t>
            </a:r>
            <a:r>
              <a:rPr sz="2400" spc="-110" dirty="0">
                <a:latin typeface="Trebuchet MS"/>
                <a:cs typeface="Trebuchet MS"/>
              </a:rPr>
              <a:t>subtraction </a:t>
            </a:r>
            <a:r>
              <a:rPr sz="2400" spc="-140" dirty="0">
                <a:latin typeface="Trebuchet MS"/>
                <a:cs typeface="Trebuchet MS"/>
              </a:rPr>
              <a:t>in </a:t>
            </a:r>
            <a:r>
              <a:rPr sz="2400" spc="-170" dirty="0">
                <a:latin typeface="Trebuchet MS"/>
                <a:cs typeface="Trebuchet MS"/>
              </a:rPr>
              <a:t>digital </a:t>
            </a:r>
            <a:r>
              <a:rPr sz="2400" spc="-125" dirty="0">
                <a:latin typeface="Trebuchet MS"/>
                <a:cs typeface="Trebuchet MS"/>
              </a:rPr>
              <a:t>hardware </a:t>
            </a:r>
            <a:r>
              <a:rPr sz="2400" spc="-110" dirty="0">
                <a:latin typeface="Trebuchet MS"/>
                <a:cs typeface="Trebuchet MS"/>
              </a:rPr>
              <a:t>use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complements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Subtraction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80" dirty="0">
                <a:latin typeface="Trebuchet MS"/>
                <a:cs typeface="Trebuchet MS"/>
              </a:rPr>
              <a:t>two </a:t>
            </a:r>
            <a:r>
              <a:rPr sz="2400" spc="-145" dirty="0">
                <a:latin typeface="Trebuchet MS"/>
                <a:cs typeface="Trebuchet MS"/>
              </a:rPr>
              <a:t>n-digit </a:t>
            </a:r>
            <a:r>
              <a:rPr sz="2400" spc="-125" dirty="0">
                <a:solidFill>
                  <a:srgbClr val="FF0000"/>
                </a:solidFill>
                <a:latin typeface="Trebuchet MS"/>
                <a:cs typeface="Trebuchet MS"/>
              </a:rPr>
              <a:t>unsigned </a:t>
            </a:r>
            <a:r>
              <a:rPr sz="2400" spc="-114" dirty="0">
                <a:latin typeface="Trebuchet MS"/>
                <a:cs typeface="Trebuchet MS"/>
              </a:rPr>
              <a:t>number</a:t>
            </a:r>
            <a:r>
              <a:rPr sz="2400" spc="22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M-N</a:t>
            </a:r>
            <a:endParaRPr sz="24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280"/>
              </a:spcBef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600" spc="5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454552"/>
                </a:solidFill>
                <a:latin typeface="Trebuchet MS"/>
                <a:cs typeface="Trebuchet MS"/>
              </a:rPr>
              <a:t>Add </a:t>
            </a:r>
            <a:r>
              <a:rPr sz="2100" spc="145" dirty="0">
                <a:solidFill>
                  <a:srgbClr val="454552"/>
                </a:solidFill>
                <a:latin typeface="Trebuchet MS"/>
                <a:cs typeface="Trebuchet MS"/>
              </a:rPr>
              <a:t>M </a:t>
            </a:r>
            <a:r>
              <a:rPr sz="2100" spc="-110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2100" spc="160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r>
              <a:rPr sz="2100" spc="16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100" spc="160" dirty="0">
                <a:solidFill>
                  <a:srgbClr val="454552"/>
                </a:solidFill>
                <a:latin typeface="Trebuchet MS"/>
                <a:cs typeface="Trebuchet MS"/>
              </a:rPr>
              <a:t>s </a:t>
            </a:r>
            <a:r>
              <a:rPr sz="2100" spc="-114" dirty="0">
                <a:solidFill>
                  <a:srgbClr val="454552"/>
                </a:solidFill>
                <a:latin typeface="Trebuchet MS"/>
                <a:cs typeface="Trebuchet MS"/>
              </a:rPr>
              <a:t>complement </a:t>
            </a:r>
            <a:r>
              <a:rPr sz="2100" spc="-110" dirty="0">
                <a:solidFill>
                  <a:srgbClr val="454552"/>
                </a:solidFill>
                <a:latin typeface="Trebuchet MS"/>
                <a:cs typeface="Trebuchet MS"/>
              </a:rPr>
              <a:t>of</a:t>
            </a:r>
            <a:r>
              <a:rPr sz="2100" spc="-31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295" dirty="0">
                <a:solidFill>
                  <a:srgbClr val="454552"/>
                </a:solidFill>
                <a:latin typeface="Trebuchet MS"/>
                <a:cs typeface="Trebuchet MS"/>
              </a:rPr>
              <a:t>N</a:t>
            </a:r>
            <a:endParaRPr sz="21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254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M-N=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M+(2</a:t>
            </a:r>
            <a:r>
              <a:rPr sz="1875" spc="30" baseline="24444" dirty="0">
                <a:latin typeface="Trebuchet MS"/>
                <a:cs typeface="Trebuchet MS"/>
              </a:rPr>
              <a:t>n</a:t>
            </a:r>
            <a:r>
              <a:rPr sz="1900" spc="20" dirty="0">
                <a:latin typeface="Trebuchet MS"/>
                <a:cs typeface="Trebuchet MS"/>
              </a:rPr>
              <a:t>-N)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=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105" dirty="0">
                <a:latin typeface="Trebuchet MS"/>
                <a:cs typeface="Trebuchet MS"/>
              </a:rPr>
              <a:t>M-N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+</a:t>
            </a:r>
            <a:r>
              <a:rPr sz="1900" spc="-50" dirty="0">
                <a:latin typeface="Trebuchet MS"/>
                <a:cs typeface="Trebuchet MS"/>
              </a:rPr>
              <a:t> 2</a:t>
            </a:r>
            <a:r>
              <a:rPr sz="1875" spc="-75" baseline="24444" dirty="0">
                <a:latin typeface="Trebuchet MS"/>
                <a:cs typeface="Trebuchet MS"/>
              </a:rPr>
              <a:t>n</a:t>
            </a:r>
            <a:endParaRPr sz="1875" baseline="24444">
              <a:latin typeface="Trebuchet MS"/>
              <a:cs typeface="Trebuchet MS"/>
            </a:endParaRPr>
          </a:p>
          <a:p>
            <a:pPr marL="834390" marR="5080" indent="-228600">
              <a:lnSpc>
                <a:spcPts val="2050"/>
              </a:lnSpc>
              <a:spcBef>
                <a:spcPts val="535"/>
              </a:spcBef>
              <a:tabLst>
                <a:tab pos="5111750" algn="l"/>
              </a:tabLst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9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45" dirty="0">
                <a:latin typeface="Trebuchet MS"/>
                <a:cs typeface="Trebuchet MS"/>
              </a:rPr>
              <a:t>If </a:t>
            </a:r>
            <a:r>
              <a:rPr sz="1900" spc="135" dirty="0">
                <a:latin typeface="Trebuchet MS"/>
                <a:cs typeface="Trebuchet MS"/>
              </a:rPr>
              <a:t>M </a:t>
            </a:r>
            <a:r>
              <a:rPr sz="1900" spc="110" dirty="0">
                <a:latin typeface="Trebuchet MS"/>
                <a:cs typeface="Trebuchet MS"/>
              </a:rPr>
              <a:t>&gt;= </a:t>
            </a:r>
            <a:r>
              <a:rPr sz="1900" spc="-5" dirty="0">
                <a:latin typeface="Trebuchet MS"/>
                <a:cs typeface="Trebuchet MS"/>
              </a:rPr>
              <a:t>N, </a:t>
            </a:r>
            <a:r>
              <a:rPr sz="1900" spc="-110" dirty="0">
                <a:latin typeface="Trebuchet MS"/>
                <a:cs typeface="Trebuchet MS"/>
              </a:rPr>
              <a:t>we </a:t>
            </a:r>
            <a:r>
              <a:rPr sz="1900" spc="-155" dirty="0">
                <a:latin typeface="Trebuchet MS"/>
                <a:cs typeface="Trebuchet MS"/>
              </a:rPr>
              <a:t>have </a:t>
            </a:r>
            <a:r>
              <a:rPr sz="1900" spc="110" dirty="0">
                <a:latin typeface="Trebuchet MS"/>
                <a:cs typeface="Trebuchet MS"/>
              </a:rPr>
              <a:t>M-N+ </a:t>
            </a:r>
            <a:r>
              <a:rPr sz="1900" spc="-50" dirty="0">
                <a:latin typeface="Trebuchet MS"/>
                <a:cs typeface="Trebuchet MS"/>
              </a:rPr>
              <a:t>2</a:t>
            </a:r>
            <a:r>
              <a:rPr sz="1875" spc="-75" baseline="24444" dirty="0">
                <a:latin typeface="Trebuchet MS"/>
                <a:cs typeface="Trebuchet MS"/>
              </a:rPr>
              <a:t>n </a:t>
            </a:r>
            <a:r>
              <a:rPr sz="1900" spc="110" dirty="0">
                <a:latin typeface="Trebuchet MS"/>
                <a:cs typeface="Trebuchet MS"/>
              </a:rPr>
              <a:t>=</a:t>
            </a:r>
            <a:r>
              <a:rPr sz="1900" spc="85" dirty="0">
                <a:latin typeface="Trebuchet MS"/>
                <a:cs typeface="Trebuchet MS"/>
              </a:rPr>
              <a:t> </a:t>
            </a:r>
            <a:r>
              <a:rPr sz="1900" spc="105" dirty="0">
                <a:latin typeface="Trebuchet MS"/>
                <a:cs typeface="Trebuchet MS"/>
              </a:rPr>
              <a:t>M-N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since	</a:t>
            </a:r>
            <a:r>
              <a:rPr sz="1900" spc="-55" dirty="0">
                <a:latin typeface="Trebuchet MS"/>
                <a:cs typeface="Trebuchet MS"/>
              </a:rPr>
              <a:t>2</a:t>
            </a:r>
            <a:r>
              <a:rPr sz="1875" spc="-82" baseline="24444" dirty="0">
                <a:latin typeface="Trebuchet MS"/>
                <a:cs typeface="Trebuchet MS"/>
              </a:rPr>
              <a:t>n </a:t>
            </a:r>
            <a:r>
              <a:rPr sz="1900" spc="-120" dirty="0">
                <a:latin typeface="Trebuchet MS"/>
                <a:cs typeface="Trebuchet MS"/>
              </a:rPr>
              <a:t>will be </a:t>
            </a:r>
            <a:r>
              <a:rPr sz="1900" spc="-100" dirty="0">
                <a:latin typeface="Trebuchet MS"/>
                <a:cs typeface="Trebuchet MS"/>
              </a:rPr>
              <a:t>discarded </a:t>
            </a:r>
            <a:r>
              <a:rPr sz="1900" spc="-70" dirty="0">
                <a:latin typeface="Trebuchet MS"/>
                <a:cs typeface="Trebuchet MS"/>
              </a:rPr>
              <a:t>for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90" dirty="0">
                <a:latin typeface="Trebuchet MS"/>
                <a:cs typeface="Trebuchet MS"/>
              </a:rPr>
              <a:t>n-  </a:t>
            </a:r>
            <a:r>
              <a:rPr sz="1900" spc="-120" dirty="0">
                <a:latin typeface="Trebuchet MS"/>
                <a:cs typeface="Trebuchet MS"/>
              </a:rPr>
              <a:t>bit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number</a:t>
            </a:r>
            <a:endParaRPr sz="1900">
              <a:latin typeface="Trebuchet MS"/>
              <a:cs typeface="Trebuchet MS"/>
            </a:endParaRPr>
          </a:p>
          <a:p>
            <a:pPr marL="834390" marR="426720" indent="-228600">
              <a:lnSpc>
                <a:spcPts val="2050"/>
              </a:lnSpc>
              <a:spcBef>
                <a:spcPts val="505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45" dirty="0">
                <a:latin typeface="Trebuchet MS"/>
                <a:cs typeface="Trebuchet MS"/>
              </a:rPr>
              <a:t>If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135" dirty="0">
                <a:latin typeface="Trebuchet MS"/>
                <a:cs typeface="Trebuchet MS"/>
              </a:rPr>
              <a:t>M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&lt;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N,</a:t>
            </a:r>
            <a:r>
              <a:rPr sz="1900" spc="-245" dirty="0">
                <a:latin typeface="Trebuchet MS"/>
                <a:cs typeface="Trebuchet MS"/>
              </a:rPr>
              <a:t> </a:t>
            </a:r>
            <a:r>
              <a:rPr sz="1900" spc="105" dirty="0">
                <a:latin typeface="Trebuchet MS"/>
                <a:cs typeface="Trebuchet MS"/>
              </a:rPr>
              <a:t>M-N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+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2</a:t>
            </a:r>
            <a:r>
              <a:rPr sz="1875" baseline="24444" dirty="0">
                <a:latin typeface="Trebuchet MS"/>
                <a:cs typeface="Trebuchet MS"/>
              </a:rPr>
              <a:t>n</a:t>
            </a:r>
            <a:r>
              <a:rPr sz="1900" dirty="0">
                <a:latin typeface="Trebuchet MS"/>
                <a:cs typeface="Trebuchet MS"/>
              </a:rPr>
              <a:t>=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2</a:t>
            </a:r>
            <a:r>
              <a:rPr sz="1875" spc="-75" baseline="24444" dirty="0">
                <a:latin typeface="Trebuchet MS"/>
                <a:cs typeface="Trebuchet MS"/>
              </a:rPr>
              <a:t>n</a:t>
            </a:r>
            <a:r>
              <a:rPr sz="1875" spc="-44" baseline="24444" dirty="0">
                <a:latin typeface="Trebuchet MS"/>
                <a:cs typeface="Trebuchet MS"/>
              </a:rPr>
              <a:t> </a:t>
            </a:r>
            <a:r>
              <a:rPr sz="1900" spc="250" dirty="0">
                <a:latin typeface="Trebuchet MS"/>
                <a:cs typeface="Trebuchet MS"/>
              </a:rPr>
              <a:t>–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(N-M)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=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-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(N-M)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125" dirty="0">
                <a:latin typeface="Trebuchet MS"/>
                <a:cs typeface="Trebuchet MS"/>
              </a:rPr>
              <a:t>and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110" dirty="0">
                <a:latin typeface="Trebuchet MS"/>
                <a:cs typeface="Trebuchet MS"/>
              </a:rPr>
              <a:t>hence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130" dirty="0">
                <a:latin typeface="Trebuchet MS"/>
                <a:cs typeface="Trebuchet MS"/>
              </a:rPr>
              <a:t>get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114" dirty="0">
                <a:latin typeface="Trebuchet MS"/>
                <a:cs typeface="Trebuchet MS"/>
              </a:rPr>
              <a:t>the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correct  </a:t>
            </a:r>
            <a:r>
              <a:rPr sz="1900" spc="-155" dirty="0">
                <a:latin typeface="Trebuchet MS"/>
                <a:cs typeface="Trebuchet MS"/>
              </a:rPr>
              <a:t>value.</a:t>
            </a:r>
            <a:endParaRPr sz="1900">
              <a:latin typeface="Trebuchet MS"/>
              <a:cs typeface="Trebuchet MS"/>
            </a:endParaRPr>
          </a:p>
          <a:p>
            <a:pPr marL="834390" marR="320040" indent="-228600">
              <a:lnSpc>
                <a:spcPts val="2030"/>
              </a:lnSpc>
              <a:spcBef>
                <a:spcPts val="540"/>
              </a:spcBef>
            </a:pPr>
            <a:r>
              <a:rPr sz="145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50" spc="38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So </a:t>
            </a:r>
            <a:r>
              <a:rPr sz="1900" spc="-110" dirty="0">
                <a:latin typeface="Trebuchet MS"/>
                <a:cs typeface="Trebuchet MS"/>
              </a:rPr>
              <a:t>we </a:t>
            </a:r>
            <a:r>
              <a:rPr sz="1900" spc="-130" dirty="0">
                <a:latin typeface="Trebuchet MS"/>
                <a:cs typeface="Trebuchet MS"/>
              </a:rPr>
              <a:t>can </a:t>
            </a:r>
            <a:r>
              <a:rPr sz="1900" spc="-85" dirty="0">
                <a:latin typeface="Trebuchet MS"/>
                <a:cs typeface="Trebuchet MS"/>
              </a:rPr>
              <a:t>use </a:t>
            </a:r>
            <a:r>
              <a:rPr sz="1900" spc="-130" dirty="0">
                <a:latin typeface="Trebuchet MS"/>
                <a:cs typeface="Trebuchet MS"/>
              </a:rPr>
              <a:t>add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150" dirty="0">
                <a:latin typeface="Trebuchet MS"/>
                <a:cs typeface="Trebuchet MS"/>
              </a:rPr>
              <a:t>2</a:t>
            </a:r>
            <a:r>
              <a:rPr sz="1900" spc="150" dirty="0">
                <a:latin typeface="Arial"/>
                <a:cs typeface="Arial"/>
              </a:rPr>
              <a:t>’</a:t>
            </a:r>
            <a:r>
              <a:rPr sz="1900" spc="150" dirty="0">
                <a:latin typeface="Trebuchet MS"/>
                <a:cs typeface="Trebuchet MS"/>
              </a:rPr>
              <a:t>s </a:t>
            </a:r>
            <a:r>
              <a:rPr sz="1900" spc="-105" dirty="0">
                <a:latin typeface="Trebuchet MS"/>
                <a:cs typeface="Trebuchet MS"/>
              </a:rPr>
              <a:t>complement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190" dirty="0">
                <a:latin typeface="Trebuchet MS"/>
                <a:cs typeface="Trebuchet MS"/>
              </a:rPr>
              <a:t>a </a:t>
            </a:r>
            <a:r>
              <a:rPr sz="1900" spc="-90" dirty="0">
                <a:latin typeface="Trebuchet MS"/>
                <a:cs typeface="Trebuchet MS"/>
              </a:rPr>
              <a:t>number </a:t>
            </a:r>
            <a:r>
              <a:rPr sz="1900" spc="-45" dirty="0">
                <a:latin typeface="Trebuchet MS"/>
                <a:cs typeface="Trebuchet MS"/>
              </a:rPr>
              <a:t>to </a:t>
            </a:r>
            <a:r>
              <a:rPr sz="1900" spc="-125" dirty="0">
                <a:latin typeface="Trebuchet MS"/>
                <a:cs typeface="Trebuchet MS"/>
              </a:rPr>
              <a:t>implement </a:t>
            </a:r>
            <a:r>
              <a:rPr sz="1900" spc="-114" dirty="0">
                <a:latin typeface="Trebuchet MS"/>
                <a:cs typeface="Trebuchet MS"/>
              </a:rPr>
              <a:t>the  </a:t>
            </a:r>
            <a:r>
              <a:rPr sz="1900" spc="-105" dirty="0">
                <a:latin typeface="Trebuchet MS"/>
                <a:cs typeface="Trebuchet MS"/>
              </a:rPr>
              <a:t>subtraction.</a:t>
            </a:r>
            <a:endParaRPr sz="1900">
              <a:latin typeface="Trebuchet MS"/>
              <a:cs typeface="Trebuchet MS"/>
            </a:endParaRPr>
          </a:p>
          <a:p>
            <a:pPr marL="285115" marR="448309" indent="-273050">
              <a:lnSpc>
                <a:spcPts val="2560"/>
              </a:lnSpc>
              <a:spcBef>
                <a:spcPts val="65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Advantage of </a:t>
            </a:r>
            <a:r>
              <a:rPr sz="2400" spc="190" dirty="0">
                <a:latin typeface="Trebuchet MS"/>
                <a:cs typeface="Trebuchet MS"/>
              </a:rPr>
              <a:t>2</a:t>
            </a:r>
            <a:r>
              <a:rPr sz="2400" spc="190" dirty="0">
                <a:latin typeface="Arial"/>
                <a:cs typeface="Arial"/>
              </a:rPr>
              <a:t>’</a:t>
            </a:r>
            <a:r>
              <a:rPr sz="2400" spc="190" dirty="0">
                <a:latin typeface="Trebuchet MS"/>
                <a:cs typeface="Trebuchet MS"/>
              </a:rPr>
              <a:t>s </a:t>
            </a:r>
            <a:r>
              <a:rPr sz="2400" spc="-150" dirty="0">
                <a:latin typeface="Trebuchet MS"/>
                <a:cs typeface="Trebuchet MS"/>
              </a:rPr>
              <a:t>complement, </a:t>
            </a:r>
            <a:r>
              <a:rPr sz="2400" spc="-165" dirty="0">
                <a:latin typeface="Trebuchet MS"/>
                <a:cs typeface="Trebuchet MS"/>
              </a:rPr>
              <a:t>can </a:t>
            </a:r>
            <a:r>
              <a:rPr sz="2400" spc="-110" dirty="0">
                <a:latin typeface="Trebuchet MS"/>
                <a:cs typeface="Trebuchet MS"/>
              </a:rPr>
              <a:t>use </a:t>
            </a:r>
            <a:r>
              <a:rPr sz="2400" spc="-130" dirty="0">
                <a:latin typeface="Trebuchet MS"/>
                <a:cs typeface="Trebuchet MS"/>
              </a:rPr>
              <a:t>adder </a:t>
            </a:r>
            <a:r>
              <a:rPr sz="2400" spc="-60" dirty="0">
                <a:latin typeface="Trebuchet MS"/>
                <a:cs typeface="Trebuchet MS"/>
              </a:rPr>
              <a:t>to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implement  </a:t>
            </a:r>
            <a:r>
              <a:rPr sz="2400" spc="-110" dirty="0">
                <a:latin typeface="Trebuchet MS"/>
                <a:cs typeface="Trebuchet MS"/>
              </a:rPr>
              <a:t>subtraction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3567" y="375158"/>
            <a:ext cx="21977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54552"/>
                </a:solidFill>
                <a:latin typeface="Trebuchet MS"/>
                <a:cs typeface="Trebuchet MS"/>
              </a:rPr>
              <a:t>ELEC2200 </a:t>
            </a:r>
            <a:r>
              <a:rPr sz="1400" spc="-110" dirty="0">
                <a:solidFill>
                  <a:srgbClr val="454552"/>
                </a:solidFill>
                <a:latin typeface="Trebuchet MS"/>
                <a:cs typeface="Trebuchet MS"/>
              </a:rPr>
              <a:t>Fall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2014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454552"/>
                </a:solidFill>
                <a:latin typeface="Trebuchet MS"/>
                <a:cs typeface="Trebuchet MS"/>
              </a:rPr>
              <a:t>L.Yobas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33704"/>
            <a:ext cx="800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5" dirty="0"/>
              <a:t>Example </a:t>
            </a:r>
            <a:r>
              <a:rPr sz="3200" spc="20" dirty="0"/>
              <a:t>of </a:t>
            </a:r>
            <a:r>
              <a:rPr sz="3200" spc="455" dirty="0"/>
              <a:t>2</a:t>
            </a:r>
            <a:r>
              <a:rPr sz="3200" spc="455" dirty="0">
                <a:latin typeface="Arial"/>
                <a:cs typeface="Arial"/>
              </a:rPr>
              <a:t>’</a:t>
            </a:r>
            <a:r>
              <a:rPr sz="3200" spc="455" dirty="0"/>
              <a:t>s </a:t>
            </a:r>
            <a:r>
              <a:rPr sz="3200" spc="135" dirty="0"/>
              <a:t>complement</a:t>
            </a:r>
            <a:r>
              <a:rPr sz="3200" spc="365" dirty="0"/>
              <a:t> </a:t>
            </a:r>
            <a:r>
              <a:rPr sz="3200" spc="165" dirty="0"/>
              <a:t>subtraction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0779" y="1511146"/>
            <a:ext cx="8228330" cy="91884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29" dirty="0">
                <a:latin typeface="Trebuchet MS"/>
                <a:cs typeface="Trebuchet MS"/>
              </a:rPr>
              <a:t>E.g </a:t>
            </a:r>
            <a:r>
              <a:rPr sz="2600" spc="-135" dirty="0">
                <a:latin typeface="Trebuchet MS"/>
                <a:cs typeface="Trebuchet MS"/>
              </a:rPr>
              <a:t>8-bit </a:t>
            </a:r>
            <a:r>
              <a:rPr sz="2600" spc="-125" dirty="0">
                <a:latin typeface="Trebuchet MS"/>
                <a:cs typeface="Trebuchet MS"/>
              </a:rPr>
              <a:t>number </a:t>
            </a:r>
            <a:r>
              <a:rPr sz="2600" spc="-65" dirty="0">
                <a:latin typeface="Trebuchet MS"/>
                <a:cs typeface="Trebuchet MS"/>
              </a:rPr>
              <a:t>4 </a:t>
            </a:r>
            <a:r>
              <a:rPr sz="2600" spc="340" dirty="0">
                <a:latin typeface="Trebuchet MS"/>
                <a:cs typeface="Trebuchet MS"/>
              </a:rPr>
              <a:t>–</a:t>
            </a:r>
            <a:r>
              <a:rPr sz="2600" spc="-31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9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40"/>
              </a:spcBef>
              <a:tabLst>
                <a:tab pos="640715" algn="l"/>
              </a:tabLst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4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z="2300" spc="-90" dirty="0">
                <a:solidFill>
                  <a:srgbClr val="454552"/>
                </a:solidFill>
                <a:latin typeface="Trebuchet MS"/>
                <a:cs typeface="Trebuchet MS"/>
              </a:rPr>
              <a:t>00000100,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9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z="2300" spc="-90" dirty="0">
                <a:solidFill>
                  <a:srgbClr val="454552"/>
                </a:solidFill>
                <a:latin typeface="Trebuchet MS"/>
                <a:cs typeface="Trebuchet MS"/>
              </a:rPr>
              <a:t>00001001, </a:t>
            </a:r>
            <a:r>
              <a:rPr sz="2300" spc="-80" dirty="0">
                <a:solidFill>
                  <a:srgbClr val="454552"/>
                </a:solidFill>
                <a:latin typeface="Trebuchet MS"/>
                <a:cs typeface="Trebuchet MS"/>
              </a:rPr>
              <a:t>-9 </a:t>
            </a:r>
            <a:r>
              <a:rPr sz="2300" spc="110" dirty="0">
                <a:solidFill>
                  <a:srgbClr val="454552"/>
                </a:solidFill>
                <a:latin typeface="Trebuchet MS"/>
                <a:cs typeface="Trebuchet MS"/>
              </a:rPr>
              <a:t>(2</a:t>
            </a:r>
            <a:r>
              <a:rPr sz="2300" spc="11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110" dirty="0">
                <a:solidFill>
                  <a:srgbClr val="454552"/>
                </a:solidFill>
                <a:latin typeface="Trebuchet MS"/>
                <a:cs typeface="Trebuchet MS"/>
              </a:rPr>
              <a:t>s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complement)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</a:t>
            </a:r>
            <a:r>
              <a:rPr sz="2300" spc="-3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11110111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17709" y="2718308"/>
            <a:ext cx="5359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algn="ctr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70205" algn="l"/>
              </a:tabLst>
            </a:pPr>
            <a:r>
              <a:rPr sz="2400" u="heavy" spc="-1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11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-</a:t>
            </a:r>
            <a:r>
              <a:rPr sz="2400" u="heavy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	</a:t>
            </a:r>
            <a:r>
              <a:rPr sz="2400" u="heavy" spc="-6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9</a:t>
            </a:r>
            <a:endParaRPr sz="2400">
              <a:latin typeface="Trebuchet MS"/>
              <a:cs typeface="Trebuchet MS"/>
            </a:endParaRPr>
          </a:p>
          <a:p>
            <a:pPr marL="259079" algn="ctr">
              <a:lnSpc>
                <a:spcPct val="100000"/>
              </a:lnSpc>
            </a:pPr>
            <a:r>
              <a:rPr sz="2400" spc="-90" dirty="0">
                <a:latin typeface="Trebuchet MS"/>
                <a:cs typeface="Trebuchet MS"/>
              </a:rPr>
              <a:t>-5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09386" y="2872232"/>
            <a:ext cx="1507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00000100</a:t>
            </a:r>
            <a:endParaRPr sz="2400">
              <a:latin typeface="Trebuchet MS"/>
              <a:cs typeface="Trebuchet MS"/>
            </a:endParaRPr>
          </a:p>
          <a:p>
            <a:pPr marL="264795" marR="5080" indent="-252729">
              <a:lnSpc>
                <a:spcPct val="100000"/>
              </a:lnSpc>
            </a:pPr>
            <a:r>
              <a:rPr sz="2400" spc="295" dirty="0">
                <a:latin typeface="Trebuchet MS"/>
                <a:cs typeface="Trebuchet MS"/>
              </a:rPr>
              <a:t>+</a:t>
            </a:r>
            <a:r>
              <a:rPr sz="2400" u="heavy" spc="-305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6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11110111 </a:t>
            </a:r>
            <a:r>
              <a:rPr sz="2400" spc="-60" dirty="0">
                <a:latin typeface="Trebuchet MS"/>
                <a:cs typeface="Trebuchet MS"/>
              </a:rPr>
              <a:t> 11111011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58201" y="3969511"/>
            <a:ext cx="8339455" cy="251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3390">
              <a:lnSpc>
                <a:spcPts val="2610"/>
              </a:lnSpc>
              <a:spcBef>
                <a:spcPts val="100"/>
              </a:spcBef>
            </a:pPr>
            <a:r>
              <a:rPr sz="2400" spc="315" dirty="0">
                <a:solidFill>
                  <a:srgbClr val="FF0000"/>
                </a:solidFill>
                <a:latin typeface="Trebuchet MS"/>
                <a:cs typeface="Trebuchet MS"/>
              </a:rPr>
              <a:t>–</a:t>
            </a:r>
            <a:r>
              <a:rPr sz="24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00000101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610"/>
              </a:lnSpc>
              <a:tabLst>
                <a:tab pos="358140" algn="l"/>
              </a:tabLst>
            </a:pPr>
            <a:r>
              <a:rPr sz="2400" spc="-114" dirty="0">
                <a:latin typeface="Trebuchet MS"/>
                <a:cs typeface="Trebuchet MS"/>
              </a:rPr>
              <a:t>It	</a:t>
            </a:r>
            <a:r>
              <a:rPr sz="2400" spc="-35" dirty="0">
                <a:latin typeface="Trebuchet MS"/>
                <a:cs typeface="Trebuchet MS"/>
              </a:rPr>
              <a:t>works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50" dirty="0">
                <a:latin typeface="Trebuchet MS"/>
                <a:cs typeface="Trebuchet MS"/>
              </a:rPr>
              <a:t>same </a:t>
            </a:r>
            <a:r>
              <a:rPr sz="2400" spc="-180" dirty="0">
                <a:latin typeface="Trebuchet MS"/>
                <a:cs typeface="Trebuchet MS"/>
              </a:rPr>
              <a:t>way </a:t>
            </a:r>
            <a:r>
              <a:rPr sz="2400" spc="-140" dirty="0">
                <a:latin typeface="Trebuchet MS"/>
                <a:cs typeface="Trebuchet MS"/>
              </a:rPr>
              <a:t>whatever </a:t>
            </a:r>
            <a:r>
              <a:rPr sz="2400" spc="-125" dirty="0">
                <a:latin typeface="Trebuchet MS"/>
                <a:cs typeface="Trebuchet MS"/>
              </a:rPr>
              <a:t>sign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numbers</a:t>
            </a:r>
            <a:r>
              <a:rPr sz="2400" spc="41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are..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5" dirty="0">
                <a:latin typeface="Trebuchet MS"/>
                <a:cs typeface="Trebuchet MS"/>
              </a:rPr>
              <a:t>One </a:t>
            </a:r>
            <a:r>
              <a:rPr sz="2400" spc="-85" dirty="0">
                <a:latin typeface="Trebuchet MS"/>
                <a:cs typeface="Trebuchet MS"/>
              </a:rPr>
              <a:t>common </a:t>
            </a:r>
            <a:r>
              <a:rPr sz="2400" spc="-125" dirty="0">
                <a:latin typeface="Trebuchet MS"/>
                <a:cs typeface="Trebuchet MS"/>
              </a:rPr>
              <a:t>hardware </a:t>
            </a:r>
            <a:r>
              <a:rPr sz="2400" spc="-90" dirty="0">
                <a:latin typeface="Trebuchet MS"/>
                <a:cs typeface="Trebuchet MS"/>
              </a:rPr>
              <a:t>for </a:t>
            </a:r>
            <a:r>
              <a:rPr sz="2400" spc="-20" dirty="0">
                <a:latin typeface="Arial"/>
                <a:cs typeface="Arial"/>
              </a:rPr>
              <a:t>“</a:t>
            </a:r>
            <a:r>
              <a:rPr sz="2400" spc="-20" dirty="0">
                <a:latin typeface="Trebuchet MS"/>
                <a:cs typeface="Trebuchet MS"/>
              </a:rPr>
              <a:t>adding</a:t>
            </a:r>
            <a:r>
              <a:rPr sz="2400" spc="-20" dirty="0">
                <a:latin typeface="Arial"/>
                <a:cs typeface="Arial"/>
              </a:rPr>
              <a:t>” </a:t>
            </a:r>
            <a:r>
              <a:rPr sz="2400" spc="-155" dirty="0">
                <a:latin typeface="Trebuchet MS"/>
                <a:cs typeface="Trebuchet MS"/>
              </a:rPr>
              <a:t>and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Arial"/>
                <a:cs typeface="Arial"/>
              </a:rPr>
              <a:t>“</a:t>
            </a:r>
            <a:r>
              <a:rPr sz="2400" spc="-65" dirty="0">
                <a:latin typeface="Trebuchet MS"/>
                <a:cs typeface="Trebuchet MS"/>
              </a:rPr>
              <a:t>subtracting</a:t>
            </a:r>
            <a:r>
              <a:rPr sz="2400" spc="-65" dirty="0">
                <a:latin typeface="Arial"/>
                <a:cs typeface="Arial"/>
              </a:rPr>
              <a:t>”</a:t>
            </a:r>
            <a:r>
              <a:rPr sz="2400" spc="-65" dirty="0">
                <a:latin typeface="Trebuchet MS"/>
                <a:cs typeface="Trebuchet MS"/>
              </a:rPr>
              <a:t>!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</a:pPr>
            <a:r>
              <a:rPr sz="2400" spc="145" dirty="0">
                <a:latin typeface="Trebuchet MS"/>
                <a:cs typeface="Trebuchet MS"/>
              </a:rPr>
              <a:t>SO </a:t>
            </a:r>
            <a:r>
              <a:rPr sz="2400" spc="185" dirty="0">
                <a:latin typeface="Trebuchet MS"/>
                <a:cs typeface="Trebuchet MS"/>
              </a:rPr>
              <a:t>2</a:t>
            </a:r>
            <a:r>
              <a:rPr sz="2400" spc="185" dirty="0">
                <a:latin typeface="Arial"/>
                <a:cs typeface="Arial"/>
              </a:rPr>
              <a:t>’</a:t>
            </a:r>
            <a:r>
              <a:rPr sz="2400" spc="185" dirty="0">
                <a:latin typeface="Trebuchet MS"/>
                <a:cs typeface="Trebuchet MS"/>
              </a:rPr>
              <a:t>s </a:t>
            </a:r>
            <a:r>
              <a:rPr sz="2400" spc="-135" dirty="0">
                <a:latin typeface="Trebuchet MS"/>
                <a:cs typeface="Trebuchet MS"/>
              </a:rPr>
              <a:t>complement </a:t>
            </a:r>
            <a:r>
              <a:rPr sz="2400" spc="-114" dirty="0">
                <a:latin typeface="Trebuchet MS"/>
                <a:cs typeface="Trebuchet MS"/>
              </a:rPr>
              <a:t>number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85" dirty="0">
                <a:latin typeface="Trebuchet MS"/>
                <a:cs typeface="Trebuchet MS"/>
              </a:rPr>
              <a:t>most </a:t>
            </a:r>
            <a:r>
              <a:rPr sz="2400" spc="-105" dirty="0">
                <a:latin typeface="Trebuchet MS"/>
                <a:cs typeface="Trebuchet MS"/>
              </a:rPr>
              <a:t>commonly </a:t>
            </a:r>
            <a:r>
              <a:rPr sz="2400" spc="-114" dirty="0">
                <a:latin typeface="Trebuchet MS"/>
                <a:cs typeface="Trebuchet MS"/>
              </a:rPr>
              <a:t>used </a:t>
            </a:r>
            <a:r>
              <a:rPr sz="2400" spc="-140" dirty="0">
                <a:latin typeface="Trebuchet MS"/>
                <a:cs typeface="Trebuchet MS"/>
              </a:rPr>
              <a:t>in </a:t>
            </a:r>
            <a:r>
              <a:rPr sz="2400" spc="-170" dirty="0">
                <a:latin typeface="Trebuchet MS"/>
                <a:cs typeface="Trebuchet MS"/>
              </a:rPr>
              <a:t>digital </a:t>
            </a:r>
            <a:r>
              <a:rPr sz="2400" spc="-130" dirty="0">
                <a:latin typeface="Trebuchet MS"/>
                <a:cs typeface="Trebuchet MS"/>
              </a:rPr>
              <a:t>logic  </a:t>
            </a:r>
            <a:r>
              <a:rPr sz="2400" spc="-155" dirty="0">
                <a:latin typeface="Trebuchet MS"/>
                <a:cs typeface="Trebuchet MS"/>
              </a:rPr>
              <a:t>and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computer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440"/>
              </a:lnSpc>
              <a:spcBef>
                <a:spcPts val="245"/>
              </a:spcBef>
            </a:pPr>
            <a:r>
              <a:rPr spc="229" dirty="0"/>
              <a:t>Can </a:t>
            </a:r>
            <a:r>
              <a:rPr spc="110" dirty="0"/>
              <a:t>we </a:t>
            </a:r>
            <a:r>
              <a:rPr spc="215" dirty="0"/>
              <a:t>use </a:t>
            </a:r>
            <a:r>
              <a:rPr spc="530" dirty="0"/>
              <a:t>1</a:t>
            </a:r>
            <a:r>
              <a:rPr spc="530" dirty="0">
                <a:latin typeface="Arial"/>
                <a:cs typeface="Arial"/>
              </a:rPr>
              <a:t>’</a:t>
            </a:r>
            <a:r>
              <a:rPr spc="530" dirty="0"/>
              <a:t>s </a:t>
            </a:r>
            <a:r>
              <a:rPr spc="125" dirty="0"/>
              <a:t>complement </a:t>
            </a:r>
            <a:r>
              <a:rPr spc="75" dirty="0"/>
              <a:t>to </a:t>
            </a:r>
            <a:r>
              <a:rPr spc="90" dirty="0"/>
              <a:t>do  </a:t>
            </a:r>
            <a:r>
              <a:rPr spc="155" dirty="0"/>
              <a:t>subtraction?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310779" y="1422262"/>
            <a:ext cx="5829300" cy="12553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15" dirty="0">
                <a:latin typeface="Trebuchet MS"/>
                <a:cs typeface="Trebuchet MS"/>
              </a:rPr>
              <a:t>Take </a:t>
            </a:r>
            <a:r>
              <a:rPr sz="2600" spc="-190" dirty="0">
                <a:latin typeface="Trebuchet MS"/>
                <a:cs typeface="Trebuchet MS"/>
              </a:rPr>
              <a:t>an </a:t>
            </a:r>
            <a:r>
              <a:rPr sz="2600" spc="-185" dirty="0">
                <a:latin typeface="Trebuchet MS"/>
                <a:cs typeface="Trebuchet MS"/>
              </a:rPr>
              <a:t>example, </a:t>
            </a:r>
            <a:r>
              <a:rPr sz="2600" spc="-135" dirty="0">
                <a:latin typeface="Trebuchet MS"/>
                <a:cs typeface="Trebuchet MS"/>
              </a:rPr>
              <a:t>8-bit</a:t>
            </a:r>
            <a:r>
              <a:rPr sz="2600" spc="12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number</a:t>
            </a:r>
            <a:endParaRPr sz="26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4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0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5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00000101,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-5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(1</a:t>
            </a:r>
            <a:r>
              <a:rPr sz="2000" spc="95" dirty="0">
                <a:latin typeface="Arial"/>
                <a:cs typeface="Arial"/>
              </a:rPr>
              <a:t>’</a:t>
            </a:r>
            <a:r>
              <a:rPr sz="2000" spc="95" dirty="0">
                <a:latin typeface="Trebuchet MS"/>
                <a:cs typeface="Trebuchet MS"/>
              </a:rPr>
              <a:t>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complement)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11111010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2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8 </a:t>
            </a:r>
            <a:r>
              <a:rPr sz="2000" spc="114" dirty="0">
                <a:latin typeface="Trebuchet MS"/>
                <a:cs typeface="Trebuchet MS"/>
              </a:rPr>
              <a:t>= </a:t>
            </a:r>
            <a:r>
              <a:rPr sz="2000" spc="-50" dirty="0">
                <a:latin typeface="Trebuchet MS"/>
                <a:cs typeface="Trebuchet MS"/>
              </a:rPr>
              <a:t>00001000 </a:t>
            </a:r>
            <a:r>
              <a:rPr sz="2000" spc="-70" dirty="0">
                <a:latin typeface="Trebuchet MS"/>
                <a:cs typeface="Trebuchet MS"/>
              </a:rPr>
              <a:t>-8 </a:t>
            </a:r>
            <a:r>
              <a:rPr sz="2000" spc="95" dirty="0">
                <a:latin typeface="Trebuchet MS"/>
                <a:cs typeface="Trebuchet MS"/>
              </a:rPr>
              <a:t>(1</a:t>
            </a:r>
            <a:r>
              <a:rPr sz="2000" spc="95" dirty="0">
                <a:latin typeface="Arial"/>
                <a:cs typeface="Arial"/>
              </a:rPr>
              <a:t>’</a:t>
            </a:r>
            <a:r>
              <a:rPr sz="2000" spc="95" dirty="0">
                <a:latin typeface="Trebuchet MS"/>
                <a:cs typeface="Trebuchet MS"/>
              </a:rPr>
              <a:t>s </a:t>
            </a:r>
            <a:r>
              <a:rPr sz="2000" spc="-110" dirty="0">
                <a:latin typeface="Trebuchet MS"/>
                <a:cs typeface="Trebuchet MS"/>
              </a:rPr>
              <a:t>complement)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3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11110111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73797" y="2923285"/>
            <a:ext cx="678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tabLst>
                <a:tab pos="652145" algn="l"/>
              </a:tabLst>
            </a:pPr>
            <a:r>
              <a:rPr sz="2400" u="heavy" spc="-15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4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+8	</a:t>
            </a:r>
            <a:endParaRPr sz="2400">
              <a:latin typeface="Trebuchet MS"/>
              <a:cs typeface="Trebuchet MS"/>
            </a:endParaRPr>
          </a:p>
          <a:p>
            <a:pPr marL="102870">
              <a:lnSpc>
                <a:spcPct val="100000"/>
              </a:lnSpc>
            </a:pPr>
            <a:r>
              <a:rPr sz="2400" spc="-60" dirty="0">
                <a:latin typeface="Trebuchet MS"/>
                <a:cs typeface="Trebuchet MS"/>
              </a:rPr>
              <a:t>13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78863" y="2882138"/>
            <a:ext cx="14351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00000101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latin typeface="Trebuchet MS"/>
                <a:cs typeface="Trebuchet MS"/>
              </a:rPr>
              <a:t>+00001000</a:t>
            </a:r>
            <a:endParaRPr sz="2400">
              <a:latin typeface="Trebuchet MS"/>
              <a:cs typeface="Trebuchet MS"/>
            </a:endParaRPr>
          </a:p>
          <a:p>
            <a:pPr marL="180975">
              <a:lnSpc>
                <a:spcPct val="100000"/>
              </a:lnSpc>
            </a:pPr>
            <a:r>
              <a:rPr sz="2400" spc="-60" dirty="0">
                <a:latin typeface="Trebuchet MS"/>
                <a:cs typeface="Trebuchet MS"/>
              </a:rPr>
              <a:t>00001101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84090" y="2933191"/>
            <a:ext cx="3600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algn="ctr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Trebuchet MS"/>
                <a:cs typeface="Trebuchet MS"/>
              </a:rPr>
              <a:t>-5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400" spc="40" dirty="0">
                <a:latin typeface="Trebuchet MS"/>
                <a:cs typeface="Trebuchet MS"/>
              </a:rPr>
              <a:t>+8</a:t>
            </a:r>
            <a:endParaRPr sz="2400">
              <a:latin typeface="Trebuchet MS"/>
              <a:cs typeface="Trebuchet MS"/>
            </a:endParaRPr>
          </a:p>
          <a:p>
            <a:pPr marL="154940" algn="ctr">
              <a:lnSpc>
                <a:spcPct val="100000"/>
              </a:lnSpc>
            </a:pPr>
            <a:r>
              <a:rPr sz="2400" spc="-60" dirty="0"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29925" y="3707129"/>
            <a:ext cx="652780" cy="20955"/>
          </a:xfrm>
          <a:custGeom>
            <a:avLst/>
            <a:gdLst/>
            <a:ahLst/>
            <a:cxnLst/>
            <a:rect l="l" t="t" r="r" b="b"/>
            <a:pathLst>
              <a:path w="652779" h="20954">
                <a:moveTo>
                  <a:pt x="0" y="20574"/>
                </a:moveTo>
                <a:lnTo>
                  <a:pt x="652272" y="20574"/>
                </a:lnTo>
                <a:lnTo>
                  <a:pt x="652272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29925" y="3707129"/>
            <a:ext cx="652780" cy="20955"/>
          </a:xfrm>
          <a:custGeom>
            <a:avLst/>
            <a:gdLst/>
            <a:ahLst/>
            <a:cxnLst/>
            <a:rect l="l" t="t" r="r" b="b"/>
            <a:pathLst>
              <a:path w="652779" h="20954">
                <a:moveTo>
                  <a:pt x="0" y="20574"/>
                </a:moveTo>
                <a:lnTo>
                  <a:pt x="652272" y="20574"/>
                </a:lnTo>
                <a:lnTo>
                  <a:pt x="652272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39575" y="2621279"/>
            <a:ext cx="1672589" cy="1938020"/>
          </a:xfrm>
          <a:custGeom>
            <a:avLst/>
            <a:gdLst/>
            <a:ahLst/>
            <a:cxnLst/>
            <a:rect l="l" t="t" r="r" b="b"/>
            <a:pathLst>
              <a:path w="1672590" h="1938020">
                <a:moveTo>
                  <a:pt x="0" y="0"/>
                </a:moveTo>
                <a:lnTo>
                  <a:pt x="0" y="1937766"/>
                </a:lnTo>
                <a:lnTo>
                  <a:pt x="1672589" y="1937765"/>
                </a:lnTo>
                <a:lnTo>
                  <a:pt x="1672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17540" y="2642108"/>
            <a:ext cx="1435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11111010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latin typeface="Trebuchet MS"/>
                <a:cs typeface="Trebuchet MS"/>
              </a:rPr>
              <a:t>+00001000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17540" y="3373628"/>
            <a:ext cx="1481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1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00000010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284605" algn="l"/>
              </a:tabLst>
            </a:pPr>
            <a:r>
              <a:rPr sz="2400" spc="140" dirty="0">
                <a:latin typeface="Trebuchet MS"/>
                <a:cs typeface="Trebuchet MS"/>
              </a:rPr>
              <a:t>+	</a:t>
            </a:r>
            <a:r>
              <a:rPr sz="2400" spc="-6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69763" y="4105147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00000011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55939" y="3686555"/>
            <a:ext cx="1851660" cy="20955"/>
          </a:xfrm>
          <a:custGeom>
            <a:avLst/>
            <a:gdLst/>
            <a:ahLst/>
            <a:cxnLst/>
            <a:rect l="l" t="t" r="r" b="b"/>
            <a:pathLst>
              <a:path w="1851660" h="20954">
                <a:moveTo>
                  <a:pt x="0" y="20574"/>
                </a:moveTo>
                <a:lnTo>
                  <a:pt x="1851660" y="20574"/>
                </a:lnTo>
                <a:lnTo>
                  <a:pt x="1851660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55939" y="3686555"/>
            <a:ext cx="1851660" cy="20955"/>
          </a:xfrm>
          <a:custGeom>
            <a:avLst/>
            <a:gdLst/>
            <a:ahLst/>
            <a:cxnLst/>
            <a:rect l="l" t="t" r="r" b="b"/>
            <a:pathLst>
              <a:path w="1851660" h="20954">
                <a:moveTo>
                  <a:pt x="0" y="20574"/>
                </a:moveTo>
                <a:lnTo>
                  <a:pt x="1851660" y="20574"/>
                </a:lnTo>
                <a:lnTo>
                  <a:pt x="1851660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8323" y="3380232"/>
            <a:ext cx="1846580" cy="38100"/>
          </a:xfrm>
          <a:custGeom>
            <a:avLst/>
            <a:gdLst/>
            <a:ahLst/>
            <a:cxnLst/>
            <a:rect l="l" t="t" r="r" b="b"/>
            <a:pathLst>
              <a:path w="1846579" h="38100">
                <a:moveTo>
                  <a:pt x="0" y="38100"/>
                </a:moveTo>
                <a:lnTo>
                  <a:pt x="1846325" y="38100"/>
                </a:lnTo>
                <a:lnTo>
                  <a:pt x="184632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8323" y="3380232"/>
            <a:ext cx="1846580" cy="38100"/>
          </a:xfrm>
          <a:custGeom>
            <a:avLst/>
            <a:gdLst/>
            <a:ahLst/>
            <a:cxnLst/>
            <a:rect l="l" t="t" r="r" b="b"/>
            <a:pathLst>
              <a:path w="1846579" h="38100">
                <a:moveTo>
                  <a:pt x="0" y="38100"/>
                </a:moveTo>
                <a:lnTo>
                  <a:pt x="1846325" y="38100"/>
                </a:lnTo>
                <a:lnTo>
                  <a:pt x="184632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83949" y="4091178"/>
            <a:ext cx="1846580" cy="38100"/>
          </a:xfrm>
          <a:custGeom>
            <a:avLst/>
            <a:gdLst/>
            <a:ahLst/>
            <a:cxnLst/>
            <a:rect l="l" t="t" r="r" b="b"/>
            <a:pathLst>
              <a:path w="1846579" h="38100">
                <a:moveTo>
                  <a:pt x="0" y="38100"/>
                </a:moveTo>
                <a:lnTo>
                  <a:pt x="1846326" y="38100"/>
                </a:lnTo>
                <a:lnTo>
                  <a:pt x="184632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83949" y="4091178"/>
            <a:ext cx="1846580" cy="38100"/>
          </a:xfrm>
          <a:custGeom>
            <a:avLst/>
            <a:gdLst/>
            <a:ahLst/>
            <a:cxnLst/>
            <a:rect l="l" t="t" r="r" b="b"/>
            <a:pathLst>
              <a:path w="1846579" h="38100">
                <a:moveTo>
                  <a:pt x="0" y="38100"/>
                </a:moveTo>
                <a:lnTo>
                  <a:pt x="1846326" y="38100"/>
                </a:lnTo>
                <a:lnTo>
                  <a:pt x="184632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63563" y="3909821"/>
            <a:ext cx="659130" cy="489584"/>
          </a:xfrm>
          <a:custGeom>
            <a:avLst/>
            <a:gdLst/>
            <a:ahLst/>
            <a:cxnLst/>
            <a:rect l="l" t="t" r="r" b="b"/>
            <a:pathLst>
              <a:path w="659129" h="489585">
                <a:moveTo>
                  <a:pt x="112776" y="16763"/>
                </a:moveTo>
                <a:lnTo>
                  <a:pt x="108965" y="12191"/>
                </a:lnTo>
                <a:lnTo>
                  <a:pt x="103631" y="11429"/>
                </a:lnTo>
                <a:lnTo>
                  <a:pt x="0" y="0"/>
                </a:lnTo>
                <a:lnTo>
                  <a:pt x="9143" y="21335"/>
                </a:lnTo>
                <a:lnTo>
                  <a:pt x="9143" y="19049"/>
                </a:lnTo>
                <a:lnTo>
                  <a:pt x="20573" y="3809"/>
                </a:lnTo>
                <a:lnTo>
                  <a:pt x="48716" y="24530"/>
                </a:lnTo>
                <a:lnTo>
                  <a:pt x="101345" y="30479"/>
                </a:lnTo>
                <a:lnTo>
                  <a:pt x="106679" y="30479"/>
                </a:lnTo>
                <a:lnTo>
                  <a:pt x="111251" y="26669"/>
                </a:lnTo>
                <a:lnTo>
                  <a:pt x="112014" y="22097"/>
                </a:lnTo>
                <a:lnTo>
                  <a:pt x="112776" y="16763"/>
                </a:lnTo>
                <a:close/>
              </a:path>
              <a:path w="659129" h="489585">
                <a:moveTo>
                  <a:pt x="48716" y="24530"/>
                </a:moveTo>
                <a:lnTo>
                  <a:pt x="20573" y="3809"/>
                </a:lnTo>
                <a:lnTo>
                  <a:pt x="9143" y="19049"/>
                </a:lnTo>
                <a:lnTo>
                  <a:pt x="13715" y="22416"/>
                </a:lnTo>
                <a:lnTo>
                  <a:pt x="13715" y="20573"/>
                </a:lnTo>
                <a:lnTo>
                  <a:pt x="23621" y="7619"/>
                </a:lnTo>
                <a:lnTo>
                  <a:pt x="30044" y="22419"/>
                </a:lnTo>
                <a:lnTo>
                  <a:pt x="48716" y="24530"/>
                </a:lnTo>
                <a:close/>
              </a:path>
              <a:path w="659129" h="489585">
                <a:moveTo>
                  <a:pt x="60959" y="93725"/>
                </a:moveTo>
                <a:lnTo>
                  <a:pt x="37709" y="40081"/>
                </a:lnTo>
                <a:lnTo>
                  <a:pt x="9143" y="19049"/>
                </a:lnTo>
                <a:lnTo>
                  <a:pt x="9143" y="21335"/>
                </a:lnTo>
                <a:lnTo>
                  <a:pt x="43434" y="101345"/>
                </a:lnTo>
                <a:lnTo>
                  <a:pt x="48768" y="103631"/>
                </a:lnTo>
                <a:lnTo>
                  <a:pt x="53340" y="101345"/>
                </a:lnTo>
                <a:lnTo>
                  <a:pt x="58673" y="99059"/>
                </a:lnTo>
                <a:lnTo>
                  <a:pt x="60959" y="93725"/>
                </a:lnTo>
                <a:close/>
              </a:path>
              <a:path w="659129" h="489585">
                <a:moveTo>
                  <a:pt x="30044" y="22419"/>
                </a:moveTo>
                <a:lnTo>
                  <a:pt x="23621" y="7619"/>
                </a:lnTo>
                <a:lnTo>
                  <a:pt x="13715" y="20573"/>
                </a:lnTo>
                <a:lnTo>
                  <a:pt x="30044" y="22419"/>
                </a:lnTo>
                <a:close/>
              </a:path>
              <a:path w="659129" h="489585">
                <a:moveTo>
                  <a:pt x="37709" y="40081"/>
                </a:moveTo>
                <a:lnTo>
                  <a:pt x="30044" y="22419"/>
                </a:lnTo>
                <a:lnTo>
                  <a:pt x="13715" y="20573"/>
                </a:lnTo>
                <a:lnTo>
                  <a:pt x="13715" y="22416"/>
                </a:lnTo>
                <a:lnTo>
                  <a:pt x="37709" y="40081"/>
                </a:lnTo>
                <a:close/>
              </a:path>
              <a:path w="659129" h="489585">
                <a:moveTo>
                  <a:pt x="659130" y="473963"/>
                </a:moveTo>
                <a:lnTo>
                  <a:pt x="48716" y="24530"/>
                </a:lnTo>
                <a:lnTo>
                  <a:pt x="30044" y="22419"/>
                </a:lnTo>
                <a:lnTo>
                  <a:pt x="37709" y="40081"/>
                </a:lnTo>
                <a:lnTo>
                  <a:pt x="647700" y="489203"/>
                </a:lnTo>
                <a:lnTo>
                  <a:pt x="659130" y="47396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63563" y="3909821"/>
            <a:ext cx="659130" cy="489584"/>
          </a:xfrm>
          <a:custGeom>
            <a:avLst/>
            <a:gdLst/>
            <a:ahLst/>
            <a:cxnLst/>
            <a:rect l="l" t="t" r="r" b="b"/>
            <a:pathLst>
              <a:path w="659129" h="489585">
                <a:moveTo>
                  <a:pt x="112776" y="16763"/>
                </a:moveTo>
                <a:lnTo>
                  <a:pt x="108965" y="12191"/>
                </a:lnTo>
                <a:lnTo>
                  <a:pt x="103631" y="11429"/>
                </a:lnTo>
                <a:lnTo>
                  <a:pt x="0" y="0"/>
                </a:lnTo>
                <a:lnTo>
                  <a:pt x="9143" y="21335"/>
                </a:lnTo>
                <a:lnTo>
                  <a:pt x="9143" y="19049"/>
                </a:lnTo>
                <a:lnTo>
                  <a:pt x="20573" y="3809"/>
                </a:lnTo>
                <a:lnTo>
                  <a:pt x="48716" y="24530"/>
                </a:lnTo>
                <a:lnTo>
                  <a:pt x="101345" y="30479"/>
                </a:lnTo>
                <a:lnTo>
                  <a:pt x="106679" y="30479"/>
                </a:lnTo>
                <a:lnTo>
                  <a:pt x="111251" y="26669"/>
                </a:lnTo>
                <a:lnTo>
                  <a:pt x="112014" y="22097"/>
                </a:lnTo>
                <a:lnTo>
                  <a:pt x="112776" y="16763"/>
                </a:lnTo>
                <a:close/>
              </a:path>
              <a:path w="659129" h="489585">
                <a:moveTo>
                  <a:pt x="48716" y="24530"/>
                </a:moveTo>
                <a:lnTo>
                  <a:pt x="20573" y="3809"/>
                </a:lnTo>
                <a:lnTo>
                  <a:pt x="9143" y="19049"/>
                </a:lnTo>
                <a:lnTo>
                  <a:pt x="13715" y="22416"/>
                </a:lnTo>
                <a:lnTo>
                  <a:pt x="13715" y="20573"/>
                </a:lnTo>
                <a:lnTo>
                  <a:pt x="23621" y="7619"/>
                </a:lnTo>
                <a:lnTo>
                  <a:pt x="30044" y="22419"/>
                </a:lnTo>
                <a:lnTo>
                  <a:pt x="48716" y="24530"/>
                </a:lnTo>
                <a:close/>
              </a:path>
              <a:path w="659129" h="489585">
                <a:moveTo>
                  <a:pt x="60959" y="93725"/>
                </a:moveTo>
                <a:lnTo>
                  <a:pt x="37709" y="40081"/>
                </a:lnTo>
                <a:lnTo>
                  <a:pt x="9143" y="19049"/>
                </a:lnTo>
                <a:lnTo>
                  <a:pt x="9143" y="21335"/>
                </a:lnTo>
                <a:lnTo>
                  <a:pt x="43434" y="101345"/>
                </a:lnTo>
                <a:lnTo>
                  <a:pt x="48768" y="103631"/>
                </a:lnTo>
                <a:lnTo>
                  <a:pt x="53340" y="101345"/>
                </a:lnTo>
                <a:lnTo>
                  <a:pt x="58673" y="99059"/>
                </a:lnTo>
                <a:lnTo>
                  <a:pt x="60959" y="93725"/>
                </a:lnTo>
                <a:close/>
              </a:path>
              <a:path w="659129" h="489585">
                <a:moveTo>
                  <a:pt x="30044" y="22419"/>
                </a:moveTo>
                <a:lnTo>
                  <a:pt x="23621" y="7619"/>
                </a:lnTo>
                <a:lnTo>
                  <a:pt x="13715" y="20573"/>
                </a:lnTo>
                <a:lnTo>
                  <a:pt x="30044" y="22419"/>
                </a:lnTo>
                <a:close/>
              </a:path>
              <a:path w="659129" h="489585">
                <a:moveTo>
                  <a:pt x="37709" y="40081"/>
                </a:moveTo>
                <a:lnTo>
                  <a:pt x="30044" y="22419"/>
                </a:lnTo>
                <a:lnTo>
                  <a:pt x="13715" y="20573"/>
                </a:lnTo>
                <a:lnTo>
                  <a:pt x="13715" y="22416"/>
                </a:lnTo>
                <a:lnTo>
                  <a:pt x="37709" y="40081"/>
                </a:lnTo>
                <a:close/>
              </a:path>
              <a:path w="659129" h="489585">
                <a:moveTo>
                  <a:pt x="659130" y="473963"/>
                </a:moveTo>
                <a:lnTo>
                  <a:pt x="48716" y="24530"/>
                </a:lnTo>
                <a:lnTo>
                  <a:pt x="30044" y="22419"/>
                </a:lnTo>
                <a:lnTo>
                  <a:pt x="37709" y="40081"/>
                </a:lnTo>
                <a:lnTo>
                  <a:pt x="647700" y="489203"/>
                </a:lnTo>
                <a:lnTo>
                  <a:pt x="659130" y="47396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345044" y="4087621"/>
            <a:ext cx="89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Needs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286208" y="4116506"/>
            <a:ext cx="123825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5"/>
              </a:lnSpc>
            </a:pPr>
            <a:r>
              <a:rPr sz="1800" spc="-125" dirty="0">
                <a:latin typeface="Trebuchet MS"/>
                <a:cs typeface="Trebuchet MS"/>
              </a:rPr>
              <a:t>add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carry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45044" y="4361942"/>
            <a:ext cx="2469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Bit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125" dirty="0">
                <a:latin typeface="Trebuchet MS"/>
                <a:cs typeface="Trebuchet MS"/>
              </a:rPr>
              <a:t>get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right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answer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14565" y="2930905"/>
            <a:ext cx="4546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algn="ctr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rebuchet MS"/>
                <a:cs typeface="Trebuchet MS"/>
              </a:rPr>
              <a:t>+-8</a:t>
            </a:r>
            <a:endParaRPr sz="2400">
              <a:latin typeface="Trebuchet MS"/>
              <a:cs typeface="Trebuchet MS"/>
            </a:endParaRPr>
          </a:p>
          <a:p>
            <a:pPr marL="157480" algn="ctr">
              <a:lnSpc>
                <a:spcPct val="100000"/>
              </a:lnSpc>
            </a:pPr>
            <a:r>
              <a:rPr sz="2400" spc="-90" dirty="0">
                <a:latin typeface="Trebuchet MS"/>
                <a:cs typeface="Trebuchet MS"/>
              </a:rPr>
              <a:t>-3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005701" y="3746753"/>
            <a:ext cx="946785" cy="35560"/>
          </a:xfrm>
          <a:custGeom>
            <a:avLst/>
            <a:gdLst/>
            <a:ahLst/>
            <a:cxnLst/>
            <a:rect l="l" t="t" r="r" b="b"/>
            <a:pathLst>
              <a:path w="946784" h="35560">
                <a:moveTo>
                  <a:pt x="0" y="35051"/>
                </a:moveTo>
                <a:lnTo>
                  <a:pt x="946404" y="35051"/>
                </a:lnTo>
                <a:lnTo>
                  <a:pt x="946404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05701" y="3746753"/>
            <a:ext cx="946785" cy="35560"/>
          </a:xfrm>
          <a:custGeom>
            <a:avLst/>
            <a:gdLst/>
            <a:ahLst/>
            <a:cxnLst/>
            <a:rect l="l" t="t" r="r" b="b"/>
            <a:pathLst>
              <a:path w="946784" h="35560">
                <a:moveTo>
                  <a:pt x="0" y="35051"/>
                </a:moveTo>
                <a:lnTo>
                  <a:pt x="946404" y="35051"/>
                </a:lnTo>
                <a:lnTo>
                  <a:pt x="946404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47774" y="2695955"/>
            <a:ext cx="1656080" cy="1569720"/>
          </a:xfrm>
          <a:custGeom>
            <a:avLst/>
            <a:gdLst/>
            <a:ahLst/>
            <a:cxnLst/>
            <a:rect l="l" t="t" r="r" b="b"/>
            <a:pathLst>
              <a:path w="1656079" h="1569720">
                <a:moveTo>
                  <a:pt x="0" y="0"/>
                </a:moveTo>
                <a:lnTo>
                  <a:pt x="0" y="1569719"/>
                </a:lnTo>
                <a:lnTo>
                  <a:pt x="1655826" y="1569719"/>
                </a:lnTo>
                <a:lnTo>
                  <a:pt x="16558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325751" y="2716784"/>
            <a:ext cx="14351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00000101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latin typeface="Trebuchet MS"/>
                <a:cs typeface="Trebuchet MS"/>
              </a:rPr>
              <a:t>+11110111</a:t>
            </a:r>
            <a:endParaRPr sz="2400">
              <a:latin typeface="Trebuchet MS"/>
              <a:cs typeface="Trebuchet MS"/>
            </a:endParaRPr>
          </a:p>
          <a:p>
            <a:pPr marL="180975">
              <a:lnSpc>
                <a:spcPct val="100000"/>
              </a:lnSpc>
            </a:pPr>
            <a:r>
              <a:rPr sz="2400" spc="-60" dirty="0">
                <a:latin typeface="Trebuchet MS"/>
                <a:cs typeface="Trebuchet MS"/>
              </a:rPr>
              <a:t>11111100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325751" y="3814064"/>
            <a:ext cx="139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–00000011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134998" y="3494532"/>
            <a:ext cx="1784350" cy="37465"/>
          </a:xfrm>
          <a:custGeom>
            <a:avLst/>
            <a:gdLst/>
            <a:ahLst/>
            <a:cxnLst/>
            <a:rect l="l" t="t" r="r" b="b"/>
            <a:pathLst>
              <a:path w="1784350" h="37464">
                <a:moveTo>
                  <a:pt x="0" y="37455"/>
                </a:moveTo>
                <a:lnTo>
                  <a:pt x="1783841" y="37455"/>
                </a:lnTo>
                <a:lnTo>
                  <a:pt x="1783841" y="0"/>
                </a:lnTo>
                <a:lnTo>
                  <a:pt x="0" y="0"/>
                </a:lnTo>
                <a:lnTo>
                  <a:pt x="0" y="3745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34998" y="3494532"/>
            <a:ext cx="1784350" cy="37465"/>
          </a:xfrm>
          <a:custGeom>
            <a:avLst/>
            <a:gdLst/>
            <a:ahLst/>
            <a:cxnLst/>
            <a:rect l="l" t="t" r="r" b="b"/>
            <a:pathLst>
              <a:path w="1784350" h="37464">
                <a:moveTo>
                  <a:pt x="0" y="37455"/>
                </a:moveTo>
                <a:lnTo>
                  <a:pt x="1783841" y="37455"/>
                </a:lnTo>
                <a:lnTo>
                  <a:pt x="1783841" y="0"/>
                </a:lnTo>
                <a:lnTo>
                  <a:pt x="0" y="0"/>
                </a:lnTo>
                <a:lnTo>
                  <a:pt x="0" y="3745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264297" y="5018785"/>
            <a:ext cx="678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algn="ctr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Trebuchet MS"/>
                <a:cs typeface="Trebuchet MS"/>
              </a:rPr>
              <a:t>-8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tabLst>
                <a:tab pos="652145" algn="l"/>
              </a:tabLst>
            </a:pPr>
            <a:r>
              <a:rPr sz="2400" u="heavy" spc="-15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1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+-8	</a:t>
            </a:r>
            <a:endParaRPr sz="2400">
              <a:latin typeface="Trebuchet MS"/>
              <a:cs typeface="Trebuchet MS"/>
            </a:endParaRPr>
          </a:p>
          <a:p>
            <a:pPr marL="99060" algn="ctr">
              <a:lnSpc>
                <a:spcPct val="100000"/>
              </a:lnSpc>
            </a:pPr>
            <a:r>
              <a:rPr sz="2400" spc="-80" dirty="0">
                <a:latin typeface="Trebuchet MS"/>
                <a:cs typeface="Trebuchet MS"/>
              </a:rPr>
              <a:t>-16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00617" y="4910582"/>
            <a:ext cx="192658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055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11110111</a:t>
            </a:r>
            <a:endParaRPr sz="2400">
              <a:latin typeface="Trebuchet MS"/>
              <a:cs typeface="Trebuchet MS"/>
            </a:endParaRPr>
          </a:p>
          <a:p>
            <a:pPr marL="503555" marR="17145" indent="-491490">
              <a:lnSpc>
                <a:spcPct val="100000"/>
              </a:lnSpc>
              <a:tabLst>
                <a:tab pos="503555" algn="l"/>
              </a:tabLst>
            </a:pPr>
            <a:r>
              <a:rPr sz="2400" u="heavy" spc="-6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 	</a:t>
            </a:r>
            <a:r>
              <a:rPr sz="2400" u="heavy" spc="-35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+11110111 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111101110</a:t>
            </a:r>
            <a:endParaRPr sz="2400">
              <a:latin typeface="Trebuchet MS"/>
              <a:cs typeface="Trebuchet MS"/>
            </a:endParaRPr>
          </a:p>
          <a:p>
            <a:pPr marL="503555">
              <a:lnSpc>
                <a:spcPct val="100000"/>
              </a:lnSpc>
              <a:tabLst>
                <a:tab pos="1692275" algn="l"/>
              </a:tabLst>
            </a:pPr>
            <a:r>
              <a:rPr sz="2400" spc="140" dirty="0">
                <a:latin typeface="Trebuchet MS"/>
                <a:cs typeface="Trebuchet MS"/>
              </a:rPr>
              <a:t>+	</a:t>
            </a:r>
            <a:r>
              <a:rPr sz="2400" spc="-6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960497" y="6373621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11101111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92095" y="6739381"/>
            <a:ext cx="139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–00010000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368943" y="6283452"/>
            <a:ext cx="1847850" cy="38100"/>
          </a:xfrm>
          <a:custGeom>
            <a:avLst/>
            <a:gdLst/>
            <a:ahLst/>
            <a:cxnLst/>
            <a:rect l="l" t="t" r="r" b="b"/>
            <a:pathLst>
              <a:path w="1847850" h="38100">
                <a:moveTo>
                  <a:pt x="0" y="38100"/>
                </a:moveTo>
                <a:lnTo>
                  <a:pt x="1847850" y="38100"/>
                </a:lnTo>
                <a:lnTo>
                  <a:pt x="184785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68943" y="6283452"/>
            <a:ext cx="1847850" cy="38100"/>
          </a:xfrm>
          <a:custGeom>
            <a:avLst/>
            <a:gdLst/>
            <a:ahLst/>
            <a:cxnLst/>
            <a:rect l="l" t="t" r="r" b="b"/>
            <a:pathLst>
              <a:path w="1847850" h="38100">
                <a:moveTo>
                  <a:pt x="0" y="38100"/>
                </a:moveTo>
                <a:lnTo>
                  <a:pt x="1847850" y="38100"/>
                </a:lnTo>
                <a:lnTo>
                  <a:pt x="184785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26727" y="5919978"/>
            <a:ext cx="1080770" cy="327025"/>
          </a:xfrm>
          <a:custGeom>
            <a:avLst/>
            <a:gdLst/>
            <a:ahLst/>
            <a:cxnLst/>
            <a:rect l="l" t="t" r="r" b="b"/>
            <a:pathLst>
              <a:path w="1080770" h="327025">
                <a:moveTo>
                  <a:pt x="1043938" y="288655"/>
                </a:moveTo>
                <a:lnTo>
                  <a:pt x="1030563" y="275115"/>
                </a:lnTo>
                <a:lnTo>
                  <a:pt x="5333" y="0"/>
                </a:lnTo>
                <a:lnTo>
                  <a:pt x="0" y="18288"/>
                </a:lnTo>
                <a:lnTo>
                  <a:pt x="1026382" y="293514"/>
                </a:lnTo>
                <a:lnTo>
                  <a:pt x="1043938" y="288655"/>
                </a:lnTo>
                <a:close/>
              </a:path>
              <a:path w="1080770" h="327025">
                <a:moveTo>
                  <a:pt x="1064514" y="303068"/>
                </a:moveTo>
                <a:lnTo>
                  <a:pt x="1064514" y="284225"/>
                </a:lnTo>
                <a:lnTo>
                  <a:pt x="1059942" y="302513"/>
                </a:lnTo>
                <a:lnTo>
                  <a:pt x="1026382" y="293514"/>
                </a:lnTo>
                <a:lnTo>
                  <a:pt x="974597" y="307847"/>
                </a:lnTo>
                <a:lnTo>
                  <a:pt x="970025" y="308609"/>
                </a:lnTo>
                <a:lnTo>
                  <a:pt x="966977" y="313943"/>
                </a:lnTo>
                <a:lnTo>
                  <a:pt x="967739" y="319277"/>
                </a:lnTo>
                <a:lnTo>
                  <a:pt x="969263" y="324611"/>
                </a:lnTo>
                <a:lnTo>
                  <a:pt x="974597" y="326897"/>
                </a:lnTo>
                <a:lnTo>
                  <a:pt x="979931" y="326135"/>
                </a:lnTo>
                <a:lnTo>
                  <a:pt x="1064514" y="303068"/>
                </a:lnTo>
                <a:close/>
              </a:path>
              <a:path w="1080770" h="327025">
                <a:moveTo>
                  <a:pt x="1080515" y="298703"/>
                </a:moveTo>
                <a:lnTo>
                  <a:pt x="1007363" y="224027"/>
                </a:lnTo>
                <a:lnTo>
                  <a:pt x="1003553" y="220217"/>
                </a:lnTo>
                <a:lnTo>
                  <a:pt x="997457" y="220217"/>
                </a:lnTo>
                <a:lnTo>
                  <a:pt x="989837" y="227837"/>
                </a:lnTo>
                <a:lnTo>
                  <a:pt x="989837" y="233933"/>
                </a:lnTo>
                <a:lnTo>
                  <a:pt x="993647" y="237743"/>
                </a:lnTo>
                <a:lnTo>
                  <a:pt x="1030563" y="275115"/>
                </a:lnTo>
                <a:lnTo>
                  <a:pt x="1064514" y="284225"/>
                </a:lnTo>
                <a:lnTo>
                  <a:pt x="1064514" y="303068"/>
                </a:lnTo>
                <a:lnTo>
                  <a:pt x="1080515" y="298703"/>
                </a:lnTo>
                <a:close/>
              </a:path>
              <a:path w="1080770" h="327025">
                <a:moveTo>
                  <a:pt x="1059942" y="302513"/>
                </a:moveTo>
                <a:lnTo>
                  <a:pt x="1059942" y="284225"/>
                </a:lnTo>
                <a:lnTo>
                  <a:pt x="1055370" y="300227"/>
                </a:lnTo>
                <a:lnTo>
                  <a:pt x="1043938" y="288655"/>
                </a:lnTo>
                <a:lnTo>
                  <a:pt x="1026382" y="293514"/>
                </a:lnTo>
                <a:lnTo>
                  <a:pt x="1059942" y="302513"/>
                </a:lnTo>
                <a:close/>
              </a:path>
              <a:path w="1080770" h="327025">
                <a:moveTo>
                  <a:pt x="1064514" y="284225"/>
                </a:moveTo>
                <a:lnTo>
                  <a:pt x="1030563" y="275115"/>
                </a:lnTo>
                <a:lnTo>
                  <a:pt x="1043938" y="288655"/>
                </a:lnTo>
                <a:lnTo>
                  <a:pt x="1059942" y="284225"/>
                </a:lnTo>
                <a:lnTo>
                  <a:pt x="1059942" y="302513"/>
                </a:lnTo>
                <a:lnTo>
                  <a:pt x="1064514" y="284225"/>
                </a:lnTo>
                <a:close/>
              </a:path>
              <a:path w="1080770" h="327025">
                <a:moveTo>
                  <a:pt x="1059942" y="284225"/>
                </a:moveTo>
                <a:lnTo>
                  <a:pt x="1043938" y="288655"/>
                </a:lnTo>
                <a:lnTo>
                  <a:pt x="1055370" y="300227"/>
                </a:lnTo>
                <a:lnTo>
                  <a:pt x="1059942" y="28422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26727" y="5919978"/>
            <a:ext cx="1080770" cy="327025"/>
          </a:xfrm>
          <a:custGeom>
            <a:avLst/>
            <a:gdLst/>
            <a:ahLst/>
            <a:cxnLst/>
            <a:rect l="l" t="t" r="r" b="b"/>
            <a:pathLst>
              <a:path w="1080770" h="327025">
                <a:moveTo>
                  <a:pt x="1043938" y="288655"/>
                </a:moveTo>
                <a:lnTo>
                  <a:pt x="1030563" y="275115"/>
                </a:lnTo>
                <a:lnTo>
                  <a:pt x="5333" y="0"/>
                </a:lnTo>
                <a:lnTo>
                  <a:pt x="0" y="18288"/>
                </a:lnTo>
                <a:lnTo>
                  <a:pt x="1026382" y="293514"/>
                </a:lnTo>
                <a:lnTo>
                  <a:pt x="1043938" y="288655"/>
                </a:lnTo>
                <a:close/>
              </a:path>
              <a:path w="1080770" h="327025">
                <a:moveTo>
                  <a:pt x="1064514" y="303068"/>
                </a:moveTo>
                <a:lnTo>
                  <a:pt x="1064514" y="284225"/>
                </a:lnTo>
                <a:lnTo>
                  <a:pt x="1059942" y="302513"/>
                </a:lnTo>
                <a:lnTo>
                  <a:pt x="1026382" y="293514"/>
                </a:lnTo>
                <a:lnTo>
                  <a:pt x="974597" y="307847"/>
                </a:lnTo>
                <a:lnTo>
                  <a:pt x="970025" y="308609"/>
                </a:lnTo>
                <a:lnTo>
                  <a:pt x="966977" y="313943"/>
                </a:lnTo>
                <a:lnTo>
                  <a:pt x="967739" y="319277"/>
                </a:lnTo>
                <a:lnTo>
                  <a:pt x="969263" y="324611"/>
                </a:lnTo>
                <a:lnTo>
                  <a:pt x="974597" y="326897"/>
                </a:lnTo>
                <a:lnTo>
                  <a:pt x="979931" y="326135"/>
                </a:lnTo>
                <a:lnTo>
                  <a:pt x="1064514" y="303068"/>
                </a:lnTo>
                <a:close/>
              </a:path>
              <a:path w="1080770" h="327025">
                <a:moveTo>
                  <a:pt x="1080515" y="298703"/>
                </a:moveTo>
                <a:lnTo>
                  <a:pt x="1007363" y="224027"/>
                </a:lnTo>
                <a:lnTo>
                  <a:pt x="1003553" y="220217"/>
                </a:lnTo>
                <a:lnTo>
                  <a:pt x="997457" y="220217"/>
                </a:lnTo>
                <a:lnTo>
                  <a:pt x="989837" y="227837"/>
                </a:lnTo>
                <a:lnTo>
                  <a:pt x="989837" y="233933"/>
                </a:lnTo>
                <a:lnTo>
                  <a:pt x="993647" y="237743"/>
                </a:lnTo>
                <a:lnTo>
                  <a:pt x="1030563" y="275115"/>
                </a:lnTo>
                <a:lnTo>
                  <a:pt x="1064514" y="284225"/>
                </a:lnTo>
                <a:lnTo>
                  <a:pt x="1064514" y="303068"/>
                </a:lnTo>
                <a:lnTo>
                  <a:pt x="1080515" y="298703"/>
                </a:lnTo>
                <a:close/>
              </a:path>
              <a:path w="1080770" h="327025">
                <a:moveTo>
                  <a:pt x="1059942" y="302513"/>
                </a:moveTo>
                <a:lnTo>
                  <a:pt x="1059942" y="284225"/>
                </a:lnTo>
                <a:lnTo>
                  <a:pt x="1055370" y="300227"/>
                </a:lnTo>
                <a:lnTo>
                  <a:pt x="1043938" y="288655"/>
                </a:lnTo>
                <a:lnTo>
                  <a:pt x="1026382" y="293514"/>
                </a:lnTo>
                <a:lnTo>
                  <a:pt x="1059942" y="302513"/>
                </a:lnTo>
                <a:close/>
              </a:path>
              <a:path w="1080770" h="327025">
                <a:moveTo>
                  <a:pt x="1064514" y="284225"/>
                </a:moveTo>
                <a:lnTo>
                  <a:pt x="1030563" y="275115"/>
                </a:lnTo>
                <a:lnTo>
                  <a:pt x="1043938" y="288655"/>
                </a:lnTo>
                <a:lnTo>
                  <a:pt x="1059942" y="284225"/>
                </a:lnTo>
                <a:lnTo>
                  <a:pt x="1059942" y="302513"/>
                </a:lnTo>
                <a:lnTo>
                  <a:pt x="1064514" y="284225"/>
                </a:lnTo>
                <a:close/>
              </a:path>
              <a:path w="1080770" h="327025">
                <a:moveTo>
                  <a:pt x="1059942" y="284225"/>
                </a:moveTo>
                <a:lnTo>
                  <a:pt x="1043938" y="288655"/>
                </a:lnTo>
                <a:lnTo>
                  <a:pt x="1055370" y="300227"/>
                </a:lnTo>
                <a:lnTo>
                  <a:pt x="1059942" y="284225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12549" y="3669029"/>
            <a:ext cx="1178560" cy="382270"/>
          </a:xfrm>
          <a:custGeom>
            <a:avLst/>
            <a:gdLst/>
            <a:ahLst/>
            <a:cxnLst/>
            <a:rect l="l" t="t" r="r" b="b"/>
            <a:pathLst>
              <a:path w="1178560" h="382270">
                <a:moveTo>
                  <a:pt x="1141448" y="344585"/>
                </a:moveTo>
                <a:lnTo>
                  <a:pt x="1128162" y="330635"/>
                </a:lnTo>
                <a:lnTo>
                  <a:pt x="5334" y="0"/>
                </a:lnTo>
                <a:lnTo>
                  <a:pt x="0" y="18288"/>
                </a:lnTo>
                <a:lnTo>
                  <a:pt x="1123338" y="349073"/>
                </a:lnTo>
                <a:lnTo>
                  <a:pt x="1141448" y="344585"/>
                </a:lnTo>
                <a:close/>
              </a:path>
              <a:path w="1178560" h="382270">
                <a:moveTo>
                  <a:pt x="1162050" y="359032"/>
                </a:moveTo>
                <a:lnTo>
                  <a:pt x="1162050" y="340613"/>
                </a:lnTo>
                <a:lnTo>
                  <a:pt x="1156716" y="358901"/>
                </a:lnTo>
                <a:lnTo>
                  <a:pt x="1123338" y="349073"/>
                </a:lnTo>
                <a:lnTo>
                  <a:pt x="1071372" y="361949"/>
                </a:lnTo>
                <a:lnTo>
                  <a:pt x="1066800" y="363473"/>
                </a:lnTo>
                <a:lnTo>
                  <a:pt x="1063752" y="368045"/>
                </a:lnTo>
                <a:lnTo>
                  <a:pt x="1064514" y="373379"/>
                </a:lnTo>
                <a:lnTo>
                  <a:pt x="1066038" y="378713"/>
                </a:lnTo>
                <a:lnTo>
                  <a:pt x="1071372" y="381761"/>
                </a:lnTo>
                <a:lnTo>
                  <a:pt x="1075944" y="380238"/>
                </a:lnTo>
                <a:lnTo>
                  <a:pt x="1162050" y="359032"/>
                </a:lnTo>
                <a:close/>
              </a:path>
              <a:path w="1178560" h="382270">
                <a:moveTo>
                  <a:pt x="1178052" y="355091"/>
                </a:moveTo>
                <a:lnTo>
                  <a:pt x="1105662" y="279653"/>
                </a:lnTo>
                <a:lnTo>
                  <a:pt x="1102614" y="275843"/>
                </a:lnTo>
                <a:lnTo>
                  <a:pt x="1096518" y="275081"/>
                </a:lnTo>
                <a:lnTo>
                  <a:pt x="1088898" y="282702"/>
                </a:lnTo>
                <a:lnTo>
                  <a:pt x="1088136" y="288797"/>
                </a:lnTo>
                <a:lnTo>
                  <a:pt x="1091946" y="292607"/>
                </a:lnTo>
                <a:lnTo>
                  <a:pt x="1128162" y="330635"/>
                </a:lnTo>
                <a:lnTo>
                  <a:pt x="1162050" y="340613"/>
                </a:lnTo>
                <a:lnTo>
                  <a:pt x="1162050" y="359032"/>
                </a:lnTo>
                <a:lnTo>
                  <a:pt x="1178052" y="355091"/>
                </a:lnTo>
                <a:close/>
              </a:path>
              <a:path w="1178560" h="382270">
                <a:moveTo>
                  <a:pt x="1157478" y="356289"/>
                </a:moveTo>
                <a:lnTo>
                  <a:pt x="1157478" y="340613"/>
                </a:lnTo>
                <a:lnTo>
                  <a:pt x="1152906" y="356615"/>
                </a:lnTo>
                <a:lnTo>
                  <a:pt x="1141448" y="344585"/>
                </a:lnTo>
                <a:lnTo>
                  <a:pt x="1123338" y="349073"/>
                </a:lnTo>
                <a:lnTo>
                  <a:pt x="1156716" y="358901"/>
                </a:lnTo>
                <a:lnTo>
                  <a:pt x="1157478" y="356289"/>
                </a:lnTo>
                <a:close/>
              </a:path>
              <a:path w="1178560" h="382270">
                <a:moveTo>
                  <a:pt x="1162050" y="340613"/>
                </a:moveTo>
                <a:lnTo>
                  <a:pt x="1128162" y="330635"/>
                </a:lnTo>
                <a:lnTo>
                  <a:pt x="1141448" y="344585"/>
                </a:lnTo>
                <a:lnTo>
                  <a:pt x="1157478" y="340613"/>
                </a:lnTo>
                <a:lnTo>
                  <a:pt x="1157478" y="356289"/>
                </a:lnTo>
                <a:lnTo>
                  <a:pt x="1162050" y="340613"/>
                </a:lnTo>
                <a:close/>
              </a:path>
              <a:path w="1178560" h="382270">
                <a:moveTo>
                  <a:pt x="1157478" y="340613"/>
                </a:moveTo>
                <a:lnTo>
                  <a:pt x="1141448" y="344585"/>
                </a:lnTo>
                <a:lnTo>
                  <a:pt x="1152906" y="356615"/>
                </a:lnTo>
                <a:lnTo>
                  <a:pt x="1157478" y="34061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12549" y="3669029"/>
            <a:ext cx="1178560" cy="382270"/>
          </a:xfrm>
          <a:custGeom>
            <a:avLst/>
            <a:gdLst/>
            <a:ahLst/>
            <a:cxnLst/>
            <a:rect l="l" t="t" r="r" b="b"/>
            <a:pathLst>
              <a:path w="1178560" h="382270">
                <a:moveTo>
                  <a:pt x="1141448" y="344585"/>
                </a:moveTo>
                <a:lnTo>
                  <a:pt x="1128162" y="330635"/>
                </a:lnTo>
                <a:lnTo>
                  <a:pt x="5334" y="0"/>
                </a:lnTo>
                <a:lnTo>
                  <a:pt x="0" y="18288"/>
                </a:lnTo>
                <a:lnTo>
                  <a:pt x="1123338" y="349073"/>
                </a:lnTo>
                <a:lnTo>
                  <a:pt x="1141448" y="344585"/>
                </a:lnTo>
                <a:close/>
              </a:path>
              <a:path w="1178560" h="382270">
                <a:moveTo>
                  <a:pt x="1162050" y="359032"/>
                </a:moveTo>
                <a:lnTo>
                  <a:pt x="1162050" y="340613"/>
                </a:lnTo>
                <a:lnTo>
                  <a:pt x="1156716" y="358901"/>
                </a:lnTo>
                <a:lnTo>
                  <a:pt x="1123338" y="349073"/>
                </a:lnTo>
                <a:lnTo>
                  <a:pt x="1071372" y="361949"/>
                </a:lnTo>
                <a:lnTo>
                  <a:pt x="1066800" y="363473"/>
                </a:lnTo>
                <a:lnTo>
                  <a:pt x="1063752" y="368045"/>
                </a:lnTo>
                <a:lnTo>
                  <a:pt x="1064514" y="373379"/>
                </a:lnTo>
                <a:lnTo>
                  <a:pt x="1066038" y="378713"/>
                </a:lnTo>
                <a:lnTo>
                  <a:pt x="1071372" y="381761"/>
                </a:lnTo>
                <a:lnTo>
                  <a:pt x="1075944" y="380238"/>
                </a:lnTo>
                <a:lnTo>
                  <a:pt x="1162050" y="359032"/>
                </a:lnTo>
                <a:close/>
              </a:path>
              <a:path w="1178560" h="382270">
                <a:moveTo>
                  <a:pt x="1178052" y="355091"/>
                </a:moveTo>
                <a:lnTo>
                  <a:pt x="1105662" y="279653"/>
                </a:lnTo>
                <a:lnTo>
                  <a:pt x="1102614" y="275843"/>
                </a:lnTo>
                <a:lnTo>
                  <a:pt x="1096518" y="275081"/>
                </a:lnTo>
                <a:lnTo>
                  <a:pt x="1088898" y="282702"/>
                </a:lnTo>
                <a:lnTo>
                  <a:pt x="1088136" y="288797"/>
                </a:lnTo>
                <a:lnTo>
                  <a:pt x="1091946" y="292607"/>
                </a:lnTo>
                <a:lnTo>
                  <a:pt x="1128162" y="330635"/>
                </a:lnTo>
                <a:lnTo>
                  <a:pt x="1162050" y="340613"/>
                </a:lnTo>
                <a:lnTo>
                  <a:pt x="1162050" y="359032"/>
                </a:lnTo>
                <a:lnTo>
                  <a:pt x="1178052" y="355091"/>
                </a:lnTo>
                <a:close/>
              </a:path>
              <a:path w="1178560" h="382270">
                <a:moveTo>
                  <a:pt x="1157478" y="356289"/>
                </a:moveTo>
                <a:lnTo>
                  <a:pt x="1157478" y="340613"/>
                </a:lnTo>
                <a:lnTo>
                  <a:pt x="1152906" y="356615"/>
                </a:lnTo>
                <a:lnTo>
                  <a:pt x="1141448" y="344585"/>
                </a:lnTo>
                <a:lnTo>
                  <a:pt x="1123338" y="349073"/>
                </a:lnTo>
                <a:lnTo>
                  <a:pt x="1156716" y="358901"/>
                </a:lnTo>
                <a:lnTo>
                  <a:pt x="1157478" y="356289"/>
                </a:lnTo>
                <a:close/>
              </a:path>
              <a:path w="1178560" h="382270">
                <a:moveTo>
                  <a:pt x="1162050" y="340613"/>
                </a:moveTo>
                <a:lnTo>
                  <a:pt x="1128162" y="330635"/>
                </a:lnTo>
                <a:lnTo>
                  <a:pt x="1141448" y="344585"/>
                </a:lnTo>
                <a:lnTo>
                  <a:pt x="1157478" y="340613"/>
                </a:lnTo>
                <a:lnTo>
                  <a:pt x="1157478" y="356289"/>
                </a:lnTo>
                <a:lnTo>
                  <a:pt x="1162050" y="340613"/>
                </a:lnTo>
                <a:close/>
              </a:path>
              <a:path w="1178560" h="382270">
                <a:moveTo>
                  <a:pt x="1157478" y="340613"/>
                </a:moveTo>
                <a:lnTo>
                  <a:pt x="1141448" y="344585"/>
                </a:lnTo>
                <a:lnTo>
                  <a:pt x="1152906" y="356615"/>
                </a:lnTo>
                <a:lnTo>
                  <a:pt x="1157478" y="340613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783975" y="5120132"/>
            <a:ext cx="678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664845" algn="l"/>
              </a:tabLst>
            </a:pPr>
            <a:r>
              <a:rPr sz="2400" u="heavy" spc="-15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1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+-8	</a:t>
            </a:r>
            <a:endParaRPr sz="2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sz="2400" spc="-60" dirty="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502272" y="501269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00001000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820295" y="5378450"/>
            <a:ext cx="1914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555" algn="l"/>
              </a:tabLst>
            </a:pPr>
            <a:r>
              <a:rPr sz="2400" u="heavy" spc="-6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 	</a:t>
            </a:r>
            <a:r>
              <a:rPr sz="2400" u="heavy" spc="-40" dirty="0">
                <a:uFill>
                  <a:solidFill>
                    <a:srgbClr val="717BA2"/>
                  </a:solidFill>
                </a:uFill>
                <a:latin typeface="Trebuchet MS"/>
                <a:cs typeface="Trebuchet MS"/>
              </a:rPr>
              <a:t>+11110111</a:t>
            </a:r>
            <a:endParaRPr sz="2400">
              <a:latin typeface="Trebuchet MS"/>
              <a:cs typeface="Trebuchet MS"/>
            </a:endParaRPr>
          </a:p>
          <a:p>
            <a:pPr marL="672465">
              <a:lnSpc>
                <a:spcPct val="100000"/>
              </a:lnSpc>
            </a:pPr>
            <a:r>
              <a:rPr sz="2400" spc="-60" dirty="0">
                <a:latin typeface="Trebuchet MS"/>
                <a:cs typeface="Trebuchet MS"/>
              </a:rPr>
              <a:t>11111111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106795" y="6119876"/>
            <a:ext cx="248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0000"/>
                </a:solidFill>
                <a:latin typeface="Trebuchet MS"/>
                <a:cs typeface="Trebuchet MS"/>
              </a:rPr>
              <a:t>0 </a:t>
            </a:r>
            <a:r>
              <a:rPr sz="1800" spc="105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00000000 </a:t>
            </a:r>
            <a:r>
              <a:rPr sz="1800" spc="10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800" spc="-2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11111111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01659" y="6587751"/>
            <a:ext cx="4064000" cy="571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spc="-70" dirty="0">
                <a:latin typeface="Trebuchet MS"/>
                <a:cs typeface="Trebuchet MS"/>
              </a:rPr>
              <a:t>In </a:t>
            </a:r>
            <a:r>
              <a:rPr sz="1800" spc="135" dirty="0">
                <a:latin typeface="Trebuchet MS"/>
                <a:cs typeface="Trebuchet MS"/>
              </a:rPr>
              <a:t>1</a:t>
            </a:r>
            <a:r>
              <a:rPr sz="1800" spc="135" dirty="0">
                <a:latin typeface="Arial"/>
                <a:cs typeface="Arial"/>
              </a:rPr>
              <a:t>’</a:t>
            </a:r>
            <a:r>
              <a:rPr sz="1800" spc="135" dirty="0">
                <a:latin typeface="Trebuchet MS"/>
                <a:cs typeface="Trebuchet MS"/>
              </a:rPr>
              <a:t>s </a:t>
            </a:r>
            <a:r>
              <a:rPr sz="1800" spc="-120" dirty="0">
                <a:latin typeface="Trebuchet MS"/>
                <a:cs typeface="Trebuchet MS"/>
              </a:rPr>
              <a:t>complement, </a:t>
            </a:r>
            <a:r>
              <a:rPr sz="1800" spc="185" dirty="0">
                <a:latin typeface="Arial"/>
                <a:cs typeface="Arial"/>
              </a:rPr>
              <a:t>“</a:t>
            </a:r>
            <a:r>
              <a:rPr sz="1800" spc="185" dirty="0">
                <a:latin typeface="Trebuchet MS"/>
                <a:cs typeface="Trebuchet MS"/>
              </a:rPr>
              <a:t>0</a:t>
            </a:r>
            <a:r>
              <a:rPr sz="1800" spc="185" dirty="0">
                <a:latin typeface="Arial"/>
                <a:cs typeface="Arial"/>
              </a:rPr>
              <a:t>”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90" dirty="0">
                <a:latin typeface="Trebuchet MS"/>
                <a:cs typeface="Trebuchet MS"/>
              </a:rPr>
              <a:t>represented</a:t>
            </a:r>
            <a:r>
              <a:rPr sz="1800" spc="-39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by </a:t>
            </a:r>
            <a:r>
              <a:rPr sz="1800" spc="-45" dirty="0">
                <a:latin typeface="Trebuchet MS"/>
                <a:cs typeface="Trebuchet MS"/>
              </a:rPr>
              <a:t>2  </a:t>
            </a:r>
            <a:r>
              <a:rPr sz="1800" spc="-125" dirty="0">
                <a:latin typeface="Trebuchet MS"/>
                <a:cs typeface="Trebuchet MS"/>
              </a:rPr>
              <a:t>different </a:t>
            </a:r>
            <a:r>
              <a:rPr sz="1800" spc="-140" dirty="0">
                <a:latin typeface="Trebuchet MS"/>
                <a:cs typeface="Trebuchet MS"/>
              </a:rPr>
              <a:t>number, </a:t>
            </a:r>
            <a:r>
              <a:rPr sz="1800" spc="-60" dirty="0">
                <a:latin typeface="Trebuchet MS"/>
                <a:cs typeface="Trebuchet MS"/>
              </a:rPr>
              <a:t>not </a:t>
            </a:r>
            <a:r>
              <a:rPr sz="1800" spc="-130" dirty="0">
                <a:latin typeface="Trebuchet MS"/>
                <a:cs typeface="Trebuchet MS"/>
              </a:rPr>
              <a:t>vey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good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540875" y="4559315"/>
            <a:ext cx="111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45" dirty="0">
                <a:solidFill>
                  <a:srgbClr val="FF0000"/>
                </a:solidFill>
                <a:latin typeface="Arial"/>
                <a:cs typeface="Arial"/>
              </a:rPr>
              <a:t>–8 –8</a:t>
            </a:r>
            <a:r>
              <a:rPr sz="1800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370175" y="2604785"/>
            <a:ext cx="92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5 – 8 =</a:t>
            </a:r>
            <a:r>
              <a:rPr sz="18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087216" y="4849637"/>
            <a:ext cx="92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8 – 8 =</a:t>
            </a:r>
            <a:r>
              <a:rPr sz="18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269582" y="2685549"/>
            <a:ext cx="92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8 – 5 =</a:t>
            </a:r>
            <a:r>
              <a:rPr sz="18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723" y="687323"/>
            <a:ext cx="8475726" cy="6265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1302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rebuchet MS"/>
                <a:cs typeface="Trebuchet MS"/>
              </a:rPr>
              <a:t>Floyd, </a:t>
            </a:r>
            <a:r>
              <a:rPr sz="1800" spc="-80" dirty="0">
                <a:latin typeface="Trebuchet MS"/>
                <a:cs typeface="Trebuchet MS"/>
              </a:rPr>
              <a:t>Digital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Fundamentals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6570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65" dirty="0"/>
              <a:t>Binary </a:t>
            </a:r>
            <a:r>
              <a:rPr sz="3200" spc="135" dirty="0"/>
              <a:t>Number</a:t>
            </a:r>
            <a:r>
              <a:rPr sz="3200" spc="340" dirty="0"/>
              <a:t> </a:t>
            </a:r>
            <a:r>
              <a:rPr sz="3200" spc="165" dirty="0"/>
              <a:t>Ranges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310779" y="1589024"/>
            <a:ext cx="7680959" cy="4745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3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Binary </a:t>
            </a:r>
            <a:r>
              <a:rPr sz="2600" spc="-125" dirty="0">
                <a:latin typeface="Trebuchet MS"/>
                <a:cs typeface="Trebuchet MS"/>
              </a:rPr>
              <a:t>number </a:t>
            </a:r>
            <a:r>
              <a:rPr sz="2600" spc="-180" dirty="0">
                <a:latin typeface="Trebuchet MS"/>
                <a:cs typeface="Trebuchet MS"/>
              </a:rPr>
              <a:t>value </a:t>
            </a:r>
            <a:r>
              <a:rPr sz="2600" spc="-135" dirty="0">
                <a:latin typeface="Trebuchet MS"/>
                <a:cs typeface="Trebuchet MS"/>
              </a:rPr>
              <a:t>depends </a:t>
            </a:r>
            <a:r>
              <a:rPr sz="2600" spc="-45" dirty="0">
                <a:latin typeface="Trebuchet MS"/>
                <a:cs typeface="Trebuchet MS"/>
              </a:rPr>
              <a:t>on </a:t>
            </a:r>
            <a:r>
              <a:rPr sz="2600" spc="-135" dirty="0">
                <a:latin typeface="Trebuchet MS"/>
                <a:cs typeface="Trebuchet MS"/>
              </a:rPr>
              <a:t>interpretation </a:t>
            </a:r>
            <a:r>
              <a:rPr sz="2600" spc="-145" dirty="0">
                <a:latin typeface="Trebuchet MS"/>
                <a:cs typeface="Trebuchet MS"/>
              </a:rPr>
              <a:t>(signed  </a:t>
            </a:r>
            <a:r>
              <a:rPr sz="2600" spc="25" dirty="0">
                <a:latin typeface="Trebuchet MS"/>
                <a:cs typeface="Trebuchet MS"/>
              </a:rPr>
              <a:t>or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unsigned)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235" dirty="0">
                <a:solidFill>
                  <a:srgbClr val="454552"/>
                </a:solidFill>
                <a:latin typeface="Trebuchet MS"/>
                <a:cs typeface="Trebuchet MS"/>
              </a:rPr>
              <a:t>E.g.</a:t>
            </a:r>
            <a:r>
              <a:rPr sz="2300" spc="-28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1001</a:t>
            </a:r>
            <a:endParaRPr sz="23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9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Unsigned </a:t>
            </a:r>
            <a:r>
              <a:rPr sz="2000" spc="114" dirty="0">
                <a:latin typeface="Trebuchet MS"/>
                <a:cs typeface="Trebuchet MS"/>
              </a:rPr>
              <a:t>=&gt;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9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30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Signed </a:t>
            </a:r>
            <a:r>
              <a:rPr sz="2000" spc="90" dirty="0">
                <a:latin typeface="Trebuchet MS"/>
                <a:cs typeface="Trebuchet MS"/>
              </a:rPr>
              <a:t>(2</a:t>
            </a:r>
            <a:r>
              <a:rPr sz="2000" spc="90" dirty="0">
                <a:latin typeface="Arial"/>
                <a:cs typeface="Arial"/>
              </a:rPr>
              <a:t>’</a:t>
            </a:r>
            <a:r>
              <a:rPr sz="2000" spc="90" dirty="0">
                <a:latin typeface="Trebuchet MS"/>
                <a:cs typeface="Trebuchet MS"/>
              </a:rPr>
              <a:t>s </a:t>
            </a:r>
            <a:r>
              <a:rPr sz="2000" spc="-110" dirty="0">
                <a:latin typeface="Trebuchet MS"/>
                <a:cs typeface="Trebuchet MS"/>
              </a:rPr>
              <a:t>complement)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=&gt;-7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Number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range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8-bit</a:t>
            </a:r>
            <a:r>
              <a:rPr sz="2300" spc="-7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10" dirty="0">
                <a:solidFill>
                  <a:srgbClr val="454552"/>
                </a:solidFill>
                <a:latin typeface="Trebuchet MS"/>
                <a:cs typeface="Trebuchet MS"/>
              </a:rPr>
              <a:t>number</a:t>
            </a:r>
            <a:endParaRPr sz="23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9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Unsigned: </a:t>
            </a:r>
            <a:r>
              <a:rPr sz="2000" spc="-50" dirty="0">
                <a:latin typeface="Trebuchet MS"/>
                <a:cs typeface="Trebuchet MS"/>
              </a:rPr>
              <a:t>0 to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255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Signed: </a:t>
            </a:r>
            <a:r>
              <a:rPr sz="2000" spc="-60" dirty="0">
                <a:latin typeface="Trebuchet MS"/>
                <a:cs typeface="Trebuchet MS"/>
              </a:rPr>
              <a:t>-128 </a:t>
            </a:r>
            <a:r>
              <a:rPr sz="2000" spc="-50" dirty="0">
                <a:latin typeface="Trebuchet MS"/>
                <a:cs typeface="Trebuchet MS"/>
              </a:rPr>
              <a:t>to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127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484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454552"/>
                </a:solidFill>
                <a:latin typeface="Trebuchet MS"/>
                <a:cs typeface="Trebuchet MS"/>
              </a:rPr>
              <a:t>N-bit </a:t>
            </a:r>
            <a:r>
              <a:rPr sz="2300" spc="-110" dirty="0">
                <a:solidFill>
                  <a:srgbClr val="454552"/>
                </a:solidFill>
                <a:latin typeface="Trebuchet MS"/>
                <a:cs typeface="Trebuchet MS"/>
              </a:rPr>
              <a:t>number</a:t>
            </a:r>
            <a:r>
              <a:rPr sz="2300" spc="-7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range</a:t>
            </a:r>
            <a:endParaRPr sz="23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9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Unsigned: </a:t>
            </a:r>
            <a:r>
              <a:rPr sz="2000" spc="-50" dirty="0">
                <a:latin typeface="Trebuchet MS"/>
                <a:cs typeface="Trebuchet MS"/>
              </a:rPr>
              <a:t>0 to </a:t>
            </a:r>
            <a:r>
              <a:rPr sz="2000" spc="80" dirty="0">
                <a:latin typeface="Trebuchet MS"/>
                <a:cs typeface="Trebuchet MS"/>
              </a:rPr>
              <a:t>2</a:t>
            </a:r>
            <a:r>
              <a:rPr sz="1950" spc="120" baseline="25641" dirty="0">
                <a:latin typeface="Trebuchet MS"/>
                <a:cs typeface="Trebuchet MS"/>
              </a:rPr>
              <a:t>N </a:t>
            </a:r>
            <a:r>
              <a:rPr sz="2000" spc="260" dirty="0">
                <a:latin typeface="Trebuchet MS"/>
                <a:cs typeface="Trebuchet MS"/>
              </a:rPr>
              <a:t>–</a:t>
            </a:r>
            <a:r>
              <a:rPr sz="2000" spc="-33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505"/>
              </a:spcBef>
            </a:pPr>
            <a:r>
              <a:rPr sz="1500" spc="-430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500" spc="335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Signed: </a:t>
            </a:r>
            <a:r>
              <a:rPr sz="2000" dirty="0">
                <a:latin typeface="Trebuchet MS"/>
                <a:cs typeface="Trebuchet MS"/>
              </a:rPr>
              <a:t>-2</a:t>
            </a:r>
            <a:r>
              <a:rPr sz="1950" baseline="25641" dirty="0">
                <a:latin typeface="Trebuchet MS"/>
                <a:cs typeface="Trebuchet MS"/>
              </a:rPr>
              <a:t>N-1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20" dirty="0">
                <a:latin typeface="Trebuchet MS"/>
                <a:cs typeface="Trebuchet MS"/>
              </a:rPr>
              <a:t>2</a:t>
            </a:r>
            <a:r>
              <a:rPr sz="1950" spc="30" baseline="25641" dirty="0">
                <a:latin typeface="Trebuchet MS"/>
                <a:cs typeface="Trebuchet MS"/>
              </a:rPr>
              <a:t>N-1</a:t>
            </a:r>
            <a:r>
              <a:rPr sz="1950" spc="-209" baseline="25641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-1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3571" y="375158"/>
            <a:ext cx="21977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54552"/>
                </a:solidFill>
                <a:latin typeface="Trebuchet MS"/>
                <a:cs typeface="Trebuchet MS"/>
              </a:rPr>
              <a:t>ELEC2200 </a:t>
            </a:r>
            <a:r>
              <a:rPr sz="1400" spc="-110" dirty="0">
                <a:solidFill>
                  <a:srgbClr val="454552"/>
                </a:solidFill>
                <a:latin typeface="Trebuchet MS"/>
                <a:cs typeface="Trebuchet MS"/>
              </a:rPr>
              <a:t>Fall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2014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454552"/>
                </a:solidFill>
                <a:latin typeface="Trebuchet MS"/>
                <a:cs typeface="Trebuchet MS"/>
              </a:rPr>
              <a:t>L.Yobas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10082"/>
            <a:ext cx="32061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35" dirty="0"/>
              <a:t>Number</a:t>
            </a:r>
            <a:r>
              <a:rPr sz="3200" spc="215" dirty="0"/>
              <a:t> </a:t>
            </a:r>
            <a:r>
              <a:rPr sz="3200" spc="190" dirty="0"/>
              <a:t>System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310779" y="1515454"/>
            <a:ext cx="6322060" cy="13239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Decimal </a:t>
            </a:r>
            <a:r>
              <a:rPr sz="2600" spc="-125" dirty="0">
                <a:latin typeface="Trebuchet MS"/>
                <a:cs typeface="Trebuchet MS"/>
              </a:rPr>
              <a:t>number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160" dirty="0">
                <a:latin typeface="Trebuchet MS"/>
                <a:cs typeface="Trebuchet MS"/>
              </a:rPr>
              <a:t>base </a:t>
            </a:r>
            <a:r>
              <a:rPr sz="2600" spc="-65" dirty="0">
                <a:latin typeface="Trebuchet MS"/>
                <a:cs typeface="Trebuchet MS"/>
              </a:rPr>
              <a:t>10 </a:t>
            </a:r>
            <a:r>
              <a:rPr sz="2600" spc="-114" dirty="0">
                <a:latin typeface="Trebuchet MS"/>
                <a:cs typeface="Trebuchet MS"/>
              </a:rPr>
              <a:t>(radix</a:t>
            </a:r>
            <a:r>
              <a:rPr sz="2600" spc="-229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10)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10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digits</a:t>
            </a:r>
            <a:r>
              <a:rPr sz="23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90" dirty="0">
                <a:solidFill>
                  <a:srgbClr val="454552"/>
                </a:solidFill>
                <a:latin typeface="Trebuchet MS"/>
                <a:cs typeface="Trebuchet MS"/>
              </a:rPr>
              <a:t>(0,1,2,3,4,5,6,7,8,9)</a:t>
            </a:r>
            <a:endParaRPr sz="23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0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05" dirty="0">
                <a:solidFill>
                  <a:srgbClr val="454552"/>
                </a:solidFill>
                <a:latin typeface="Trebuchet MS"/>
                <a:cs typeface="Trebuchet MS"/>
              </a:rPr>
              <a:t>Digital </a:t>
            </a:r>
            <a:r>
              <a:rPr sz="2300" spc="-80" dirty="0">
                <a:solidFill>
                  <a:srgbClr val="454552"/>
                </a:solidFill>
                <a:latin typeface="Trebuchet MS"/>
                <a:cs typeface="Trebuchet MS"/>
              </a:rPr>
              <a:t>positions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are </a:t>
            </a:r>
            <a:r>
              <a:rPr sz="2300" spc="-145" dirty="0">
                <a:solidFill>
                  <a:srgbClr val="454552"/>
                </a:solidFill>
                <a:latin typeface="Trebuchet MS"/>
                <a:cs typeface="Trebuchet MS"/>
              </a:rPr>
              <a:t>weighted </a:t>
            </a: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2300" spc="-75" dirty="0">
                <a:solidFill>
                  <a:srgbClr val="454552"/>
                </a:solidFill>
                <a:latin typeface="Trebuchet MS"/>
                <a:cs typeface="Trebuchet MS"/>
              </a:rPr>
              <a:t>powers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of</a:t>
            </a:r>
            <a:r>
              <a:rPr sz="2300" spc="3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10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0779" y="3643719"/>
            <a:ext cx="7068184" cy="9105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 </a:t>
            </a:r>
            <a:r>
              <a:rPr sz="2600" spc="-160" dirty="0">
                <a:latin typeface="Trebuchet MS"/>
                <a:cs typeface="Trebuchet MS"/>
              </a:rPr>
              <a:t>general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160" dirty="0">
                <a:latin typeface="Trebuchet MS"/>
                <a:cs typeface="Trebuchet MS"/>
              </a:rPr>
              <a:t>base </a:t>
            </a:r>
            <a:r>
              <a:rPr sz="2600" spc="15" dirty="0">
                <a:latin typeface="Trebuchet MS"/>
                <a:cs typeface="Trebuchet MS"/>
              </a:rPr>
              <a:t>r </a:t>
            </a:r>
            <a:r>
              <a:rPr sz="2600" spc="-114" dirty="0">
                <a:latin typeface="Trebuchet MS"/>
                <a:cs typeface="Trebuchet MS"/>
              </a:rPr>
              <a:t>(radix</a:t>
            </a:r>
            <a:r>
              <a:rPr sz="2600" spc="-28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r)</a:t>
            </a:r>
            <a:endParaRPr sz="2600" dirty="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15" dirty="0">
                <a:solidFill>
                  <a:srgbClr val="454552"/>
                </a:solidFill>
                <a:latin typeface="Trebuchet MS"/>
                <a:cs typeface="Trebuchet MS"/>
              </a:rPr>
              <a:t>r </a:t>
            </a:r>
            <a:r>
              <a:rPr sz="2300" spc="-165" dirty="0">
                <a:solidFill>
                  <a:srgbClr val="454552"/>
                </a:solidFill>
                <a:latin typeface="Trebuchet MS"/>
                <a:cs typeface="Trebuchet MS"/>
              </a:rPr>
              <a:t>digits: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(0,1,…,r-1). </a:t>
            </a:r>
            <a:r>
              <a:rPr sz="2300" spc="-90" dirty="0">
                <a:solidFill>
                  <a:srgbClr val="454552"/>
                </a:solidFill>
                <a:latin typeface="Trebuchet MS"/>
                <a:cs typeface="Trebuchet MS"/>
              </a:rPr>
              <a:t>Position </a:t>
            </a:r>
            <a:r>
              <a:rPr sz="2300" spc="-145" dirty="0">
                <a:solidFill>
                  <a:srgbClr val="454552"/>
                </a:solidFill>
                <a:latin typeface="Trebuchet MS"/>
                <a:cs typeface="Trebuchet MS"/>
              </a:rPr>
              <a:t>weighted </a:t>
            </a: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2300" spc="-75" dirty="0">
                <a:solidFill>
                  <a:srgbClr val="454552"/>
                </a:solidFill>
                <a:latin typeface="Trebuchet MS"/>
                <a:cs typeface="Trebuchet MS"/>
              </a:rPr>
              <a:t>powers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of</a:t>
            </a:r>
            <a:r>
              <a:rPr sz="2300" spc="-1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15" dirty="0">
                <a:solidFill>
                  <a:srgbClr val="454552"/>
                </a:solidFill>
                <a:latin typeface="Trebuchet MS"/>
                <a:cs typeface="Trebuchet MS"/>
              </a:rPr>
              <a:t>r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10779" y="5358219"/>
            <a:ext cx="6466840" cy="9105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Binary </a:t>
            </a:r>
            <a:r>
              <a:rPr sz="2600" spc="-125" dirty="0">
                <a:latin typeface="Trebuchet MS"/>
                <a:cs typeface="Trebuchet MS"/>
              </a:rPr>
              <a:t>number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160" dirty="0">
                <a:latin typeface="Trebuchet MS"/>
                <a:cs typeface="Trebuchet MS"/>
              </a:rPr>
              <a:t>base </a:t>
            </a:r>
            <a:r>
              <a:rPr sz="2600" spc="-65" dirty="0">
                <a:latin typeface="Trebuchet MS"/>
                <a:cs typeface="Trebuchet MS"/>
              </a:rPr>
              <a:t>2 </a:t>
            </a:r>
            <a:r>
              <a:rPr sz="2600" spc="-114" dirty="0">
                <a:latin typeface="Trebuchet MS"/>
                <a:cs typeface="Trebuchet MS"/>
              </a:rPr>
              <a:t>(radix</a:t>
            </a:r>
            <a:r>
              <a:rPr sz="2600" spc="-25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2)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2300" spc="-165" dirty="0">
                <a:solidFill>
                  <a:srgbClr val="454552"/>
                </a:solidFill>
                <a:latin typeface="Trebuchet MS"/>
                <a:cs typeface="Trebuchet MS"/>
              </a:rPr>
              <a:t>digits: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{0,1} </a:t>
            </a:r>
            <a:r>
              <a:rPr sz="2300" spc="-345" dirty="0">
                <a:solidFill>
                  <a:srgbClr val="454552"/>
                </a:solidFill>
                <a:latin typeface="Trebuchet MS"/>
                <a:cs typeface="Trebuchet MS"/>
              </a:rPr>
              <a:t>. </a:t>
            </a:r>
            <a:r>
              <a:rPr sz="2300" spc="-90" dirty="0">
                <a:solidFill>
                  <a:srgbClr val="454552"/>
                </a:solidFill>
                <a:latin typeface="Trebuchet MS"/>
                <a:cs typeface="Trebuchet MS"/>
              </a:rPr>
              <a:t>Position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weighted </a:t>
            </a: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with </a:t>
            </a:r>
            <a:r>
              <a:rPr sz="2300" spc="-75" dirty="0">
                <a:solidFill>
                  <a:srgbClr val="454552"/>
                </a:solidFill>
                <a:latin typeface="Trebuchet MS"/>
                <a:cs typeface="Trebuchet MS"/>
              </a:rPr>
              <a:t>powers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of</a:t>
            </a:r>
            <a:r>
              <a:rPr sz="2300" spc="1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96173" y="2962433"/>
            <a:ext cx="367474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2110" algn="l"/>
                <a:tab pos="777240" algn="l"/>
                <a:tab pos="1053465" algn="l"/>
                <a:tab pos="1722755" algn="l"/>
                <a:tab pos="2273300" algn="l"/>
                <a:tab pos="3409950" algn="l"/>
              </a:tabLst>
            </a:pPr>
            <a:r>
              <a:rPr sz="2050" i="1" spc="-20" dirty="0">
                <a:latin typeface="Times New Roman"/>
                <a:cs typeface="Times New Roman"/>
              </a:rPr>
              <a:t>a	a	</a:t>
            </a:r>
            <a:r>
              <a:rPr sz="2050" spc="-235" dirty="0">
                <a:latin typeface="Arial"/>
                <a:cs typeface="Arial"/>
              </a:rPr>
              <a:t>□	</a:t>
            </a:r>
            <a:r>
              <a:rPr sz="2050" i="1" spc="-20" dirty="0">
                <a:latin typeface="Times New Roman"/>
                <a:cs typeface="Times New Roman"/>
              </a:rPr>
              <a:t>a</a:t>
            </a:r>
            <a:r>
              <a:rPr sz="2050" i="1" spc="145" dirty="0">
                <a:latin typeface="Times New Roman"/>
                <a:cs typeface="Times New Roman"/>
              </a:rPr>
              <a:t> </a:t>
            </a:r>
            <a:r>
              <a:rPr sz="2050" i="1" spc="-20" dirty="0">
                <a:latin typeface="Times New Roman"/>
                <a:cs typeface="Times New Roman"/>
              </a:rPr>
              <a:t>a</a:t>
            </a:r>
            <a:r>
              <a:rPr sz="2050" i="1" spc="-85" dirty="0">
                <a:latin typeface="Times New Roman"/>
                <a:cs typeface="Times New Roman"/>
              </a:rPr>
              <a:t> </a:t>
            </a:r>
            <a:r>
              <a:rPr sz="2050" i="1" spc="-20" dirty="0">
                <a:latin typeface="Times New Roman"/>
                <a:cs typeface="Times New Roman"/>
              </a:rPr>
              <a:t>a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spc="-25" dirty="0">
                <a:latin typeface="Symbol"/>
                <a:cs typeface="Symbol"/>
              </a:rPr>
              <a:t>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i="1" spc="-20" dirty="0">
                <a:latin typeface="Times New Roman"/>
                <a:cs typeface="Times New Roman"/>
              </a:rPr>
              <a:t>a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spc="-40" dirty="0">
                <a:latin typeface="Times New Roman"/>
                <a:cs typeface="Times New Roman"/>
              </a:rPr>
              <a:t>1</a:t>
            </a:r>
            <a:r>
              <a:rPr sz="2050" spc="75" dirty="0">
                <a:latin typeface="Times New Roman"/>
                <a:cs typeface="Times New Roman"/>
              </a:rPr>
              <a:t>0</a:t>
            </a:r>
            <a:r>
              <a:rPr sz="1725" i="1" spc="135" baseline="43478" dirty="0">
                <a:latin typeface="Times New Roman"/>
                <a:cs typeface="Times New Roman"/>
              </a:rPr>
              <a:t>n</a:t>
            </a:r>
            <a:r>
              <a:rPr sz="1725" spc="-60" baseline="43478" dirty="0">
                <a:latin typeface="Symbol"/>
                <a:cs typeface="Symbol"/>
              </a:rPr>
              <a:t></a:t>
            </a:r>
            <a:r>
              <a:rPr sz="1725" spc="15" baseline="43478" dirty="0">
                <a:latin typeface="Times New Roman"/>
                <a:cs typeface="Times New Roman"/>
              </a:rPr>
              <a:t>1</a:t>
            </a:r>
            <a:r>
              <a:rPr sz="1725" spc="-75" baseline="4347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i="1" spc="-20" dirty="0">
                <a:latin typeface="Times New Roman"/>
                <a:cs typeface="Times New Roman"/>
              </a:rPr>
              <a:t>a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spc="-40" dirty="0">
                <a:latin typeface="Times New Roman"/>
                <a:cs typeface="Times New Roman"/>
              </a:rPr>
              <a:t>10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59857" y="2953774"/>
            <a:ext cx="149034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02715" algn="l"/>
              </a:tabLst>
            </a:pPr>
            <a:r>
              <a:rPr sz="1150" i="1" spc="90" dirty="0">
                <a:latin typeface="Times New Roman"/>
                <a:cs typeface="Times New Roman"/>
              </a:rPr>
              <a:t>n</a:t>
            </a:r>
            <a:r>
              <a:rPr sz="1150" spc="10" dirty="0">
                <a:latin typeface="Symbol"/>
                <a:cs typeface="Symbol"/>
              </a:rPr>
              <a:t></a:t>
            </a:r>
            <a:r>
              <a:rPr sz="1150" spc="-17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2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79134" y="2962433"/>
            <a:ext cx="1879600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355" dirty="0">
                <a:latin typeface="Symbol"/>
                <a:cs typeface="Symbol"/>
              </a:rPr>
              <a:t></a:t>
            </a:r>
            <a:r>
              <a:rPr sz="2050" spc="355" dirty="0">
                <a:latin typeface="Arial"/>
                <a:cs typeface="Arial"/>
              </a:rPr>
              <a:t></a:t>
            </a:r>
            <a:r>
              <a:rPr sz="2050" spc="355" dirty="0">
                <a:latin typeface="Symbol"/>
                <a:cs typeface="Symbol"/>
              </a:rPr>
              <a:t></a:t>
            </a:r>
            <a:r>
              <a:rPr sz="2050" spc="355" dirty="0">
                <a:latin typeface="Times New Roman"/>
                <a:cs typeface="Times New Roman"/>
              </a:rPr>
              <a:t> </a:t>
            </a:r>
            <a:r>
              <a:rPr sz="2050" i="1" spc="-20" dirty="0">
                <a:latin typeface="Times New Roman"/>
                <a:cs typeface="Times New Roman"/>
              </a:rPr>
              <a:t>a </a:t>
            </a:r>
            <a:r>
              <a:rPr sz="2050" spc="-30" dirty="0">
                <a:latin typeface="Times New Roman"/>
                <a:cs typeface="Times New Roman"/>
              </a:rPr>
              <a:t>10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i="1" spc="-20" dirty="0">
                <a:latin typeface="Times New Roman"/>
                <a:cs typeface="Times New Roman"/>
              </a:rPr>
              <a:t>a</a:t>
            </a:r>
            <a:r>
              <a:rPr sz="2050" i="1" spc="-120" dirty="0">
                <a:latin typeface="Times New Roman"/>
                <a:cs typeface="Times New Roman"/>
              </a:rPr>
              <a:t> </a:t>
            </a:r>
            <a:r>
              <a:rPr sz="2050" spc="-635" dirty="0">
                <a:latin typeface="Times New Roman"/>
                <a:cs typeface="Times New Roman"/>
              </a:rPr>
              <a:t>10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48320" y="2953774"/>
            <a:ext cx="9969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05317" y="3095243"/>
            <a:ext cx="5601335" cy="6286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455"/>
              </a:spcBef>
              <a:tabLst>
                <a:tab pos="1171575" algn="l"/>
                <a:tab pos="1565275" algn="l"/>
                <a:tab pos="2044064" algn="l"/>
                <a:tab pos="3145790" algn="l"/>
                <a:tab pos="4751070" algn="l"/>
                <a:tab pos="5513705" algn="l"/>
              </a:tabLst>
            </a:pPr>
            <a:r>
              <a:rPr sz="1150" i="1" spc="90" dirty="0">
                <a:latin typeface="Times New Roman"/>
                <a:cs typeface="Times New Roman"/>
              </a:rPr>
              <a:t>n</a:t>
            </a:r>
            <a:r>
              <a:rPr sz="1150" spc="-45" dirty="0">
                <a:latin typeface="Symbol"/>
                <a:cs typeface="Symbol"/>
              </a:rPr>
              <a:t></a:t>
            </a:r>
            <a:r>
              <a:rPr sz="1150" spc="10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 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i="1" spc="100" dirty="0">
                <a:latin typeface="Times New Roman"/>
                <a:cs typeface="Times New Roman"/>
              </a:rPr>
              <a:t>n</a:t>
            </a:r>
            <a:r>
              <a:rPr sz="1150" spc="10" dirty="0">
                <a:latin typeface="Symbol"/>
                <a:cs typeface="Symbol"/>
              </a:rPr>
              <a:t></a:t>
            </a:r>
            <a:r>
              <a:rPr sz="1150" spc="-18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2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0" dirty="0">
                <a:latin typeface="Times New Roman"/>
                <a:cs typeface="Times New Roman"/>
              </a:rPr>
              <a:t>2</a:t>
            </a:r>
            <a:r>
              <a:rPr sz="1150" dirty="0">
                <a:latin typeface="Times New Roman"/>
                <a:cs typeface="Times New Roman"/>
              </a:rPr>
              <a:t> 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0" dirty="0">
                <a:latin typeface="Times New Roman"/>
                <a:cs typeface="Times New Roman"/>
              </a:rPr>
              <a:t>0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90" dirty="0">
                <a:latin typeface="Times New Roman"/>
                <a:cs typeface="Times New Roman"/>
              </a:rPr>
              <a:t>n</a:t>
            </a:r>
            <a:r>
              <a:rPr sz="1150" spc="-45" dirty="0">
                <a:latin typeface="Symbol"/>
                <a:cs typeface="Symbol"/>
              </a:rPr>
              <a:t></a:t>
            </a:r>
            <a:r>
              <a:rPr sz="1150" spc="10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0" dirty="0">
                <a:latin typeface="Times New Roman"/>
                <a:cs typeface="Times New Roman"/>
              </a:rPr>
              <a:t>n</a:t>
            </a:r>
            <a:r>
              <a:rPr sz="1150" spc="10" dirty="0">
                <a:latin typeface="Symbol"/>
                <a:cs typeface="Symbol"/>
              </a:rPr>
              <a:t></a:t>
            </a:r>
            <a:r>
              <a:rPr sz="1150" spc="-17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2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0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50" i="1" dirty="0">
                <a:latin typeface="Times New Roman"/>
                <a:cs typeface="Times New Roman"/>
              </a:rPr>
              <a:t>E</a:t>
            </a:r>
            <a:r>
              <a:rPr sz="2050" dirty="0">
                <a:latin typeface="Times New Roman"/>
                <a:cs typeface="Times New Roman"/>
              </a:rPr>
              <a:t>.</a:t>
            </a:r>
            <a:r>
              <a:rPr sz="2050" i="1" dirty="0">
                <a:latin typeface="Times New Roman"/>
                <a:cs typeface="Times New Roman"/>
              </a:rPr>
              <a:t>g</a:t>
            </a:r>
            <a:r>
              <a:rPr sz="2050" dirty="0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59735" y="3560326"/>
            <a:ext cx="17208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latin typeface="Times New Roman"/>
                <a:cs typeface="Times New Roman"/>
              </a:rPr>
              <a:t>10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86377" y="3386867"/>
            <a:ext cx="482155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8965" algn="l"/>
              </a:tabLst>
            </a:pPr>
            <a:r>
              <a:rPr sz="2050" spc="-35" dirty="0">
                <a:latin typeface="Times New Roman"/>
                <a:cs typeface="Times New Roman"/>
              </a:rPr>
              <a:t>438	</a:t>
            </a:r>
            <a:r>
              <a:rPr sz="2050" spc="-25" dirty="0">
                <a:latin typeface="Symbol"/>
                <a:cs typeface="Symbol"/>
              </a:rPr>
              <a:t>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4</a:t>
            </a:r>
            <a:r>
              <a:rPr sz="2050" spc="-95" dirty="0">
                <a:latin typeface="Times New Roman"/>
                <a:cs typeface="Times New Roman"/>
              </a:rPr>
              <a:t> </a:t>
            </a:r>
            <a:r>
              <a:rPr sz="2050" spc="40" dirty="0">
                <a:latin typeface="Symbol"/>
                <a:cs typeface="Symbol"/>
              </a:rPr>
              <a:t></a:t>
            </a:r>
            <a:r>
              <a:rPr sz="2050" spc="40" dirty="0">
                <a:latin typeface="Times New Roman"/>
                <a:cs typeface="Times New Roman"/>
              </a:rPr>
              <a:t>10</a:t>
            </a:r>
            <a:r>
              <a:rPr sz="1725" spc="60" baseline="43478" dirty="0">
                <a:latin typeface="Times New Roman"/>
                <a:cs typeface="Times New Roman"/>
              </a:rPr>
              <a:t>2</a:t>
            </a:r>
            <a:r>
              <a:rPr sz="1725" spc="7" baseline="4347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3</a:t>
            </a:r>
            <a:r>
              <a:rPr sz="2050" spc="-2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</a:t>
            </a:r>
            <a:r>
              <a:rPr sz="2050" dirty="0">
                <a:latin typeface="Times New Roman"/>
                <a:cs typeface="Times New Roman"/>
              </a:rPr>
              <a:t>10</a:t>
            </a:r>
            <a:r>
              <a:rPr sz="1725" baseline="43478" dirty="0">
                <a:latin typeface="Times New Roman"/>
                <a:cs typeface="Times New Roman"/>
              </a:rPr>
              <a:t>1</a:t>
            </a:r>
            <a:r>
              <a:rPr sz="1725" spc="-67" baseline="4347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8</a:t>
            </a:r>
            <a:r>
              <a:rPr sz="2050" spc="-190" dirty="0">
                <a:latin typeface="Times New Roman"/>
                <a:cs typeface="Times New Roman"/>
              </a:rPr>
              <a:t> </a:t>
            </a:r>
            <a:r>
              <a:rPr sz="2050" spc="40" dirty="0">
                <a:latin typeface="Symbol"/>
                <a:cs typeface="Symbol"/>
              </a:rPr>
              <a:t></a:t>
            </a:r>
            <a:r>
              <a:rPr sz="2050" spc="40" dirty="0">
                <a:latin typeface="Times New Roman"/>
                <a:cs typeface="Times New Roman"/>
              </a:rPr>
              <a:t>10</a:t>
            </a:r>
            <a:r>
              <a:rPr sz="1725" spc="60" baseline="43478" dirty="0">
                <a:latin typeface="Times New Roman"/>
                <a:cs typeface="Times New Roman"/>
              </a:rPr>
              <a:t>0</a:t>
            </a:r>
            <a:r>
              <a:rPr sz="1725" spc="75" baseline="4347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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Times New Roman"/>
                <a:cs typeface="Times New Roman"/>
              </a:rPr>
              <a:t>400</a:t>
            </a:r>
            <a:r>
              <a:rPr sz="2050" spc="-150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spc="-30" dirty="0">
                <a:latin typeface="Times New Roman"/>
                <a:cs typeface="Times New Roman"/>
              </a:rPr>
              <a:t>30</a:t>
            </a:r>
            <a:r>
              <a:rPr sz="2050" spc="-170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114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8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53667" y="6495827"/>
            <a:ext cx="2581910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6810" algn="l"/>
              </a:tabLst>
            </a:pPr>
            <a:r>
              <a:rPr sz="3075" spc="22" baseline="13550" dirty="0">
                <a:latin typeface="Times New Roman"/>
                <a:cs typeface="Times New Roman"/>
              </a:rPr>
              <a:t>(</a:t>
            </a:r>
            <a:r>
              <a:rPr sz="3075" i="1" spc="22" baseline="13550" dirty="0">
                <a:latin typeface="Times New Roman"/>
                <a:cs typeface="Times New Roman"/>
              </a:rPr>
              <a:t>a</a:t>
            </a:r>
            <a:r>
              <a:rPr sz="1150" i="1" spc="15" dirty="0">
                <a:latin typeface="Times New Roman"/>
                <a:cs typeface="Times New Roman"/>
              </a:rPr>
              <a:t>n</a:t>
            </a:r>
            <a:r>
              <a:rPr sz="1150" spc="15" dirty="0">
                <a:latin typeface="Symbol"/>
                <a:cs typeface="Symbol"/>
              </a:rPr>
              <a:t></a:t>
            </a:r>
            <a:r>
              <a:rPr sz="1150" spc="15" dirty="0">
                <a:latin typeface="Times New Roman"/>
                <a:cs typeface="Times New Roman"/>
              </a:rPr>
              <a:t>1</a:t>
            </a:r>
            <a:r>
              <a:rPr sz="3075" i="1" spc="22" baseline="13550" dirty="0">
                <a:latin typeface="Times New Roman"/>
                <a:cs typeface="Times New Roman"/>
              </a:rPr>
              <a:t>a</a:t>
            </a:r>
            <a:r>
              <a:rPr sz="1150" i="1" spc="15" dirty="0">
                <a:latin typeface="Times New Roman"/>
                <a:cs typeface="Times New Roman"/>
              </a:rPr>
              <a:t>n</a:t>
            </a:r>
            <a:r>
              <a:rPr sz="1150" spc="15" dirty="0">
                <a:latin typeface="Symbol"/>
                <a:cs typeface="Symbol"/>
              </a:rPr>
              <a:t></a:t>
            </a:r>
            <a:r>
              <a:rPr sz="1150" spc="-180" dirty="0">
                <a:latin typeface="Times New Roman"/>
                <a:cs typeface="Times New Roman"/>
              </a:rPr>
              <a:t> </a:t>
            </a:r>
            <a:r>
              <a:rPr sz="1150" spc="-65" dirty="0">
                <a:latin typeface="Times New Roman"/>
                <a:cs typeface="Times New Roman"/>
              </a:rPr>
              <a:t>2</a:t>
            </a:r>
            <a:r>
              <a:rPr sz="3075" spc="-97" baseline="13550" dirty="0">
                <a:latin typeface="Arial"/>
                <a:cs typeface="Arial"/>
              </a:rPr>
              <a:t>□	</a:t>
            </a:r>
            <a:r>
              <a:rPr sz="3075" i="1" baseline="13550" dirty="0">
                <a:latin typeface="Times New Roman"/>
                <a:cs typeface="Times New Roman"/>
              </a:rPr>
              <a:t>a</a:t>
            </a:r>
            <a:r>
              <a:rPr sz="1150" dirty="0">
                <a:latin typeface="Times New Roman"/>
                <a:cs typeface="Times New Roman"/>
              </a:rPr>
              <a:t>2</a:t>
            </a:r>
            <a:r>
              <a:rPr sz="3075" i="1" baseline="13550" dirty="0">
                <a:latin typeface="Times New Roman"/>
                <a:cs typeface="Times New Roman"/>
              </a:rPr>
              <a:t>a</a:t>
            </a:r>
            <a:r>
              <a:rPr sz="1150" dirty="0">
                <a:latin typeface="Times New Roman"/>
                <a:cs typeface="Times New Roman"/>
              </a:rPr>
              <a:t>1</a:t>
            </a:r>
            <a:r>
              <a:rPr sz="3075" i="1" baseline="13550" dirty="0">
                <a:latin typeface="Times New Roman"/>
                <a:cs typeface="Times New Roman"/>
              </a:rPr>
              <a:t>a</a:t>
            </a:r>
            <a:r>
              <a:rPr sz="1150" dirty="0">
                <a:latin typeface="Times New Roman"/>
                <a:cs typeface="Times New Roman"/>
              </a:rPr>
              <a:t>0</a:t>
            </a:r>
            <a:r>
              <a:rPr sz="3075" baseline="13550" dirty="0">
                <a:latin typeface="Times New Roman"/>
                <a:cs typeface="Times New Roman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2 </a:t>
            </a:r>
            <a:r>
              <a:rPr sz="3075" spc="-37" baseline="13550" dirty="0">
                <a:latin typeface="Symbol"/>
                <a:cs typeface="Symbol"/>
              </a:rPr>
              <a:t></a:t>
            </a:r>
            <a:r>
              <a:rPr sz="3075" spc="-60" baseline="13550" dirty="0">
                <a:latin typeface="Times New Roman"/>
                <a:cs typeface="Times New Roman"/>
              </a:rPr>
              <a:t> </a:t>
            </a:r>
            <a:r>
              <a:rPr sz="3075" i="1" spc="7" baseline="13550" dirty="0">
                <a:latin typeface="Times New Roman"/>
                <a:cs typeface="Times New Roman"/>
              </a:rPr>
              <a:t>a</a:t>
            </a:r>
            <a:r>
              <a:rPr sz="1150" i="1" spc="5" dirty="0">
                <a:latin typeface="Times New Roman"/>
                <a:cs typeface="Times New Roman"/>
              </a:rPr>
              <a:t>n</a:t>
            </a:r>
            <a:r>
              <a:rPr sz="1150" spc="5" dirty="0">
                <a:latin typeface="Symbol"/>
                <a:cs typeface="Symbol"/>
              </a:rPr>
              <a:t></a:t>
            </a:r>
            <a:r>
              <a:rPr sz="1150" spc="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18559" y="6313709"/>
            <a:ext cx="779780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75" spc="44" baseline="-24390" dirty="0">
                <a:latin typeface="Times New Roman"/>
                <a:cs typeface="Times New Roman"/>
              </a:rPr>
              <a:t>2</a:t>
            </a:r>
            <a:r>
              <a:rPr sz="1150" i="1" spc="30" dirty="0">
                <a:latin typeface="Times New Roman"/>
                <a:cs typeface="Times New Roman"/>
              </a:rPr>
              <a:t>n</a:t>
            </a:r>
            <a:r>
              <a:rPr sz="1150" spc="30" dirty="0">
                <a:latin typeface="Symbol"/>
                <a:cs typeface="Symbol"/>
              </a:rPr>
              <a:t></a:t>
            </a:r>
            <a:r>
              <a:rPr sz="1150" spc="30" dirty="0">
                <a:latin typeface="Times New Roman"/>
                <a:cs typeface="Times New Roman"/>
              </a:rPr>
              <a:t>1 </a:t>
            </a:r>
            <a:r>
              <a:rPr sz="3075" spc="-37" baseline="-24390" dirty="0">
                <a:latin typeface="Symbol"/>
                <a:cs typeface="Symbol"/>
              </a:rPr>
              <a:t></a:t>
            </a:r>
            <a:r>
              <a:rPr sz="3075" spc="-270" baseline="-24390" dirty="0">
                <a:latin typeface="Times New Roman"/>
                <a:cs typeface="Times New Roman"/>
              </a:rPr>
              <a:t> </a:t>
            </a:r>
            <a:r>
              <a:rPr sz="3075" i="1" spc="-30" baseline="-24390" dirty="0">
                <a:latin typeface="Times New Roman"/>
                <a:cs typeface="Times New Roman"/>
              </a:rPr>
              <a:t>a</a:t>
            </a:r>
            <a:endParaRPr sz="3075" baseline="-2439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72177" y="6604517"/>
            <a:ext cx="225425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10665" algn="l"/>
                <a:tab pos="2166620" algn="l"/>
              </a:tabLst>
            </a:pPr>
            <a:r>
              <a:rPr sz="1150" i="1" spc="95" dirty="0">
                <a:latin typeface="Times New Roman"/>
                <a:cs typeface="Times New Roman"/>
              </a:rPr>
              <a:t>n</a:t>
            </a:r>
            <a:r>
              <a:rPr sz="1150" spc="10" dirty="0">
                <a:latin typeface="Symbol"/>
                <a:cs typeface="Symbol"/>
              </a:rPr>
              <a:t></a:t>
            </a:r>
            <a:r>
              <a:rPr sz="1150" spc="-17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2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5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49557" y="6431057"/>
            <a:ext cx="212534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7995" algn="l"/>
              </a:tabLst>
            </a:pPr>
            <a:r>
              <a:rPr sz="2050" spc="-20" dirty="0">
                <a:latin typeface="Times New Roman"/>
                <a:cs typeface="Times New Roman"/>
              </a:rPr>
              <a:t>2	</a:t>
            </a:r>
            <a:r>
              <a:rPr sz="2050" spc="355" dirty="0">
                <a:latin typeface="Symbol"/>
                <a:cs typeface="Symbol"/>
              </a:rPr>
              <a:t></a:t>
            </a:r>
            <a:r>
              <a:rPr sz="2050" spc="355" dirty="0">
                <a:latin typeface="Arial"/>
                <a:cs typeface="Arial"/>
              </a:rPr>
              <a:t></a:t>
            </a:r>
            <a:r>
              <a:rPr sz="2050" spc="355" dirty="0">
                <a:latin typeface="Symbol"/>
                <a:cs typeface="Symbol"/>
              </a:rPr>
              <a:t></a:t>
            </a:r>
            <a:r>
              <a:rPr sz="2050" spc="355" dirty="0">
                <a:latin typeface="Times New Roman"/>
                <a:cs typeface="Times New Roman"/>
              </a:rPr>
              <a:t> </a:t>
            </a:r>
            <a:r>
              <a:rPr sz="2050" i="1" spc="-20" dirty="0">
                <a:latin typeface="Times New Roman"/>
                <a:cs typeface="Times New Roman"/>
              </a:rPr>
              <a:t>a </a:t>
            </a:r>
            <a:r>
              <a:rPr sz="2050" spc="-20" dirty="0">
                <a:latin typeface="Times New Roman"/>
                <a:cs typeface="Times New Roman"/>
              </a:rPr>
              <a:t>2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i="1" spc="-20" dirty="0">
                <a:latin typeface="Times New Roman"/>
                <a:cs typeface="Times New Roman"/>
              </a:rPr>
              <a:t>a</a:t>
            </a:r>
            <a:r>
              <a:rPr sz="2050" i="1" spc="155" dirty="0">
                <a:latin typeface="Times New Roman"/>
                <a:cs typeface="Times New Roman"/>
              </a:rPr>
              <a:t> </a:t>
            </a:r>
            <a:r>
              <a:rPr sz="2050" spc="-61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86704" y="6422399"/>
            <a:ext cx="207327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94765" algn="l"/>
                <a:tab pos="1985645" algn="l"/>
              </a:tabLst>
            </a:pPr>
            <a:r>
              <a:rPr sz="1150" i="1" spc="95" dirty="0">
                <a:latin typeface="Times New Roman"/>
                <a:cs typeface="Times New Roman"/>
              </a:rPr>
              <a:t>n</a:t>
            </a:r>
            <a:r>
              <a:rPr sz="1150" spc="10" dirty="0">
                <a:latin typeface="Symbol"/>
                <a:cs typeface="Symbol"/>
              </a:rPr>
              <a:t></a:t>
            </a:r>
            <a:r>
              <a:rPr sz="1150" spc="-18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2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5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78429" y="7028950"/>
            <a:ext cx="9969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74253" y="6855491"/>
            <a:ext cx="695134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61365" algn="l"/>
                <a:tab pos="1664335" algn="l"/>
              </a:tabLst>
            </a:pPr>
            <a:r>
              <a:rPr sz="2050" i="1" spc="-25" dirty="0">
                <a:latin typeface="Times New Roman"/>
                <a:cs typeface="Times New Roman"/>
              </a:rPr>
              <a:t>E</a:t>
            </a:r>
            <a:r>
              <a:rPr sz="2050" i="1" spc="-340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.</a:t>
            </a:r>
            <a:r>
              <a:rPr sz="2050" i="1" spc="-50" dirty="0">
                <a:latin typeface="Times New Roman"/>
                <a:cs typeface="Times New Roman"/>
              </a:rPr>
              <a:t>g</a:t>
            </a:r>
            <a:r>
              <a:rPr sz="2050" spc="-50" dirty="0">
                <a:latin typeface="Times New Roman"/>
                <a:cs typeface="Times New Roman"/>
              </a:rPr>
              <a:t>.	</a:t>
            </a:r>
            <a:r>
              <a:rPr sz="2050" spc="-35" dirty="0">
                <a:latin typeface="Times New Roman"/>
                <a:cs typeface="Times New Roman"/>
              </a:rPr>
              <a:t>110111	</a:t>
            </a:r>
            <a:r>
              <a:rPr sz="2050" spc="-25" dirty="0">
                <a:latin typeface="Symbol"/>
                <a:cs typeface="Symbol"/>
              </a:rPr>
              <a:t>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1</a:t>
            </a:r>
            <a:r>
              <a:rPr sz="2050" spc="55" dirty="0">
                <a:latin typeface="Symbol"/>
                <a:cs typeface="Symbol"/>
              </a:rPr>
              <a:t>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Times New Roman"/>
                <a:cs typeface="Times New Roman"/>
              </a:rPr>
              <a:t>2</a:t>
            </a:r>
            <a:r>
              <a:rPr sz="1725" spc="52" baseline="43478" dirty="0">
                <a:latin typeface="Times New Roman"/>
                <a:cs typeface="Times New Roman"/>
              </a:rPr>
              <a:t>5</a:t>
            </a:r>
            <a:r>
              <a:rPr sz="1725" spc="7" baseline="43478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Symbol"/>
                <a:cs typeface="Symbol"/>
              </a:rPr>
              <a:t></a:t>
            </a:r>
            <a:r>
              <a:rPr sz="2050" spc="50" dirty="0">
                <a:latin typeface="Times New Roman"/>
                <a:cs typeface="Times New Roman"/>
              </a:rPr>
              <a:t>1</a:t>
            </a:r>
            <a:r>
              <a:rPr sz="2050" spc="50" dirty="0">
                <a:latin typeface="Symbol"/>
                <a:cs typeface="Symbol"/>
              </a:rPr>
              <a:t></a:t>
            </a:r>
            <a:r>
              <a:rPr sz="2050" spc="-185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Times New Roman"/>
                <a:cs typeface="Times New Roman"/>
              </a:rPr>
              <a:t>2</a:t>
            </a:r>
            <a:r>
              <a:rPr sz="1725" spc="44" baseline="43478" dirty="0">
                <a:latin typeface="Times New Roman"/>
                <a:cs typeface="Times New Roman"/>
              </a:rPr>
              <a:t>4</a:t>
            </a:r>
            <a:r>
              <a:rPr sz="1725" spc="82" baseline="4347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114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0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</a:t>
            </a:r>
            <a:r>
              <a:rPr sz="2050" spc="-190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Times New Roman"/>
                <a:cs typeface="Times New Roman"/>
              </a:rPr>
              <a:t>2</a:t>
            </a:r>
            <a:r>
              <a:rPr sz="1725" spc="44" baseline="43478" dirty="0">
                <a:latin typeface="Times New Roman"/>
                <a:cs typeface="Times New Roman"/>
              </a:rPr>
              <a:t>3</a:t>
            </a:r>
            <a:r>
              <a:rPr sz="1725" spc="7" baseline="4347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1</a:t>
            </a:r>
            <a:r>
              <a:rPr sz="2050" spc="55" dirty="0">
                <a:latin typeface="Symbol"/>
                <a:cs typeface="Symbol"/>
              </a:rPr>
              <a:t></a:t>
            </a:r>
            <a:r>
              <a:rPr sz="2050" spc="-204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Times New Roman"/>
                <a:cs typeface="Times New Roman"/>
              </a:rPr>
              <a:t>2</a:t>
            </a:r>
            <a:r>
              <a:rPr sz="1725" spc="52" baseline="43478" dirty="0">
                <a:latin typeface="Times New Roman"/>
                <a:cs typeface="Times New Roman"/>
              </a:rPr>
              <a:t>2</a:t>
            </a:r>
            <a:r>
              <a:rPr sz="1725" spc="7" baseline="4347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285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1</a:t>
            </a:r>
            <a:r>
              <a:rPr sz="2050" spc="60" dirty="0">
                <a:latin typeface="Symbol"/>
                <a:cs typeface="Symbol"/>
              </a:rPr>
              <a:t></a:t>
            </a:r>
            <a:r>
              <a:rPr sz="2050" spc="-210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2</a:t>
            </a:r>
            <a:r>
              <a:rPr sz="1725" spc="-75" baseline="43478" dirty="0">
                <a:latin typeface="Times New Roman"/>
                <a:cs typeface="Times New Roman"/>
              </a:rPr>
              <a:t>1</a:t>
            </a:r>
            <a:r>
              <a:rPr sz="1725" spc="-67" baseline="4347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1</a:t>
            </a:r>
            <a:r>
              <a:rPr sz="2050" spc="55" dirty="0">
                <a:latin typeface="Symbol"/>
                <a:cs typeface="Symbol"/>
              </a:rPr>
              <a:t></a:t>
            </a:r>
            <a:r>
              <a:rPr sz="2050" spc="-190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Times New Roman"/>
                <a:cs typeface="Times New Roman"/>
              </a:rPr>
              <a:t>2</a:t>
            </a:r>
            <a:r>
              <a:rPr sz="1725" spc="44" baseline="43478" dirty="0">
                <a:latin typeface="Times New Roman"/>
                <a:cs typeface="Times New Roman"/>
              </a:rPr>
              <a:t>0</a:t>
            </a:r>
            <a:r>
              <a:rPr sz="1725" spc="82" baseline="4347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</a:t>
            </a:r>
            <a:r>
              <a:rPr sz="2050" spc="-114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Times New Roman"/>
                <a:cs typeface="Times New Roman"/>
              </a:rPr>
              <a:t>(55)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592451" y="7028950"/>
            <a:ext cx="17335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5" dirty="0">
                <a:latin typeface="Times New Roman"/>
                <a:cs typeface="Times New Roman"/>
              </a:rPr>
              <a:t>1</a:t>
            </a:r>
            <a:r>
              <a:rPr sz="1150" spc="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15566" y="4695983"/>
            <a:ext cx="233616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5455" algn="l"/>
                <a:tab pos="868044" algn="l"/>
                <a:tab pos="1145540" algn="l"/>
                <a:tab pos="1993264" algn="l"/>
              </a:tabLst>
            </a:pPr>
            <a:r>
              <a:rPr sz="2050" spc="10" dirty="0">
                <a:latin typeface="Times New Roman"/>
                <a:cs typeface="Times New Roman"/>
              </a:rPr>
              <a:t>(</a:t>
            </a:r>
            <a:r>
              <a:rPr sz="2050" i="1" spc="10" dirty="0">
                <a:latin typeface="Times New Roman"/>
                <a:cs typeface="Times New Roman"/>
              </a:rPr>
              <a:t>a	</a:t>
            </a:r>
            <a:r>
              <a:rPr sz="2050" i="1" spc="-25" dirty="0">
                <a:latin typeface="Times New Roman"/>
                <a:cs typeface="Times New Roman"/>
              </a:rPr>
              <a:t>a	</a:t>
            </a:r>
            <a:r>
              <a:rPr sz="2050" spc="-235" dirty="0">
                <a:latin typeface="Arial"/>
                <a:cs typeface="Arial"/>
              </a:rPr>
              <a:t>□	</a:t>
            </a:r>
            <a:r>
              <a:rPr sz="2050" i="1" spc="-25" dirty="0">
                <a:latin typeface="Times New Roman"/>
                <a:cs typeface="Times New Roman"/>
              </a:rPr>
              <a:t>a a</a:t>
            </a:r>
            <a:r>
              <a:rPr sz="2050" i="1" spc="75" dirty="0">
                <a:latin typeface="Times New Roman"/>
                <a:cs typeface="Times New Roman"/>
              </a:rPr>
              <a:t> </a:t>
            </a:r>
            <a:r>
              <a:rPr sz="2050" i="1" spc="-25" dirty="0">
                <a:latin typeface="Times New Roman"/>
                <a:cs typeface="Times New Roman"/>
              </a:rPr>
              <a:t>a</a:t>
            </a:r>
            <a:r>
              <a:rPr sz="2050" i="1" spc="235" dirty="0">
                <a:latin typeface="Times New Roman"/>
                <a:cs typeface="Times New Roman"/>
              </a:rPr>
              <a:t> </a:t>
            </a:r>
            <a:r>
              <a:rPr sz="2050" spc="-15" dirty="0">
                <a:latin typeface="Times New Roman"/>
                <a:cs typeface="Times New Roman"/>
              </a:rPr>
              <a:t>)	</a:t>
            </a:r>
            <a:r>
              <a:rPr sz="2050" spc="-25" dirty="0">
                <a:latin typeface="Symbol"/>
                <a:cs typeface="Symbol"/>
              </a:rPr>
              <a:t></a:t>
            </a:r>
            <a:r>
              <a:rPr sz="2050" spc="-100" dirty="0">
                <a:latin typeface="Times New Roman"/>
                <a:cs typeface="Times New Roman"/>
              </a:rPr>
              <a:t> </a:t>
            </a:r>
            <a:r>
              <a:rPr sz="2050" i="1" spc="-25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58360" y="4578636"/>
            <a:ext cx="758190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75" i="1" spc="67" baseline="-24390" dirty="0">
                <a:latin typeface="Times New Roman"/>
                <a:cs typeface="Times New Roman"/>
              </a:rPr>
              <a:t>r</a:t>
            </a:r>
            <a:r>
              <a:rPr sz="1150" i="1" spc="45" dirty="0">
                <a:latin typeface="Times New Roman"/>
                <a:cs typeface="Times New Roman"/>
              </a:rPr>
              <a:t>n</a:t>
            </a:r>
            <a:r>
              <a:rPr sz="1150" spc="45" dirty="0">
                <a:latin typeface="Symbol"/>
                <a:cs typeface="Symbol"/>
              </a:rPr>
              <a:t></a:t>
            </a:r>
            <a:r>
              <a:rPr sz="1150" spc="45" dirty="0">
                <a:latin typeface="Times New Roman"/>
                <a:cs typeface="Times New Roman"/>
              </a:rPr>
              <a:t>1 </a:t>
            </a:r>
            <a:r>
              <a:rPr sz="3075" spc="-37" baseline="-24390" dirty="0">
                <a:latin typeface="Symbol"/>
                <a:cs typeface="Symbol"/>
              </a:rPr>
              <a:t></a:t>
            </a:r>
            <a:r>
              <a:rPr sz="3075" spc="-300" baseline="-24390" dirty="0">
                <a:latin typeface="Times New Roman"/>
                <a:cs typeface="Times New Roman"/>
              </a:rPr>
              <a:t> </a:t>
            </a:r>
            <a:r>
              <a:rPr sz="3075" i="1" spc="-37" baseline="-24390" dirty="0">
                <a:latin typeface="Times New Roman"/>
                <a:cs typeface="Times New Roman"/>
              </a:rPr>
              <a:t>a</a:t>
            </a:r>
            <a:endParaRPr sz="3075" baseline="-2439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35023" y="4869443"/>
            <a:ext cx="524637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3380" algn="l"/>
                <a:tab pos="1053465" algn="l"/>
                <a:tab pos="2103120" algn="l"/>
                <a:tab pos="3067685" algn="l"/>
                <a:tab pos="4531995" algn="l"/>
                <a:tab pos="5158740" algn="l"/>
              </a:tabLst>
            </a:pPr>
            <a:r>
              <a:rPr sz="1150" i="1" spc="95" dirty="0">
                <a:latin typeface="Times New Roman"/>
                <a:cs typeface="Times New Roman"/>
              </a:rPr>
              <a:t>n</a:t>
            </a:r>
            <a:r>
              <a:rPr sz="1150" spc="-60" dirty="0">
                <a:latin typeface="Symbol"/>
                <a:cs typeface="Symbol"/>
              </a:rPr>
              <a:t></a:t>
            </a:r>
            <a:r>
              <a:rPr sz="1150" spc="5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85" dirty="0">
                <a:latin typeface="Times New Roman"/>
                <a:cs typeface="Times New Roman"/>
              </a:rPr>
              <a:t>n</a:t>
            </a:r>
            <a:r>
              <a:rPr sz="1150" spc="5" dirty="0">
                <a:latin typeface="Symbol"/>
                <a:cs typeface="Symbol"/>
              </a:rPr>
              <a:t></a:t>
            </a:r>
            <a:r>
              <a:rPr sz="1150" spc="-18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2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5" dirty="0">
                <a:latin typeface="Times New Roman"/>
                <a:cs typeface="Times New Roman"/>
              </a:rPr>
              <a:t>2</a:t>
            </a:r>
            <a:r>
              <a:rPr sz="1150" dirty="0">
                <a:latin typeface="Times New Roman"/>
                <a:cs typeface="Times New Roman"/>
              </a:rPr>
              <a:t>  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 </a:t>
            </a:r>
            <a:r>
              <a:rPr sz="1150" spc="13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0</a:t>
            </a:r>
            <a:r>
              <a:rPr sz="1150" dirty="0">
                <a:latin typeface="Times New Roman"/>
                <a:cs typeface="Times New Roman"/>
              </a:rPr>
              <a:t>  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i="1" spc="5" dirty="0">
                <a:latin typeface="Times New Roman"/>
                <a:cs typeface="Times New Roman"/>
              </a:rPr>
              <a:t>r</a:t>
            </a:r>
            <a:r>
              <a:rPr sz="1150" i="1" dirty="0">
                <a:latin typeface="Times New Roman"/>
                <a:cs typeface="Times New Roman"/>
              </a:rPr>
              <a:t>	</a:t>
            </a:r>
            <a:r>
              <a:rPr sz="1150" i="1" spc="85" dirty="0">
                <a:latin typeface="Times New Roman"/>
                <a:cs typeface="Times New Roman"/>
              </a:rPr>
              <a:t>n</a:t>
            </a:r>
            <a:r>
              <a:rPr sz="1150" spc="-50" dirty="0">
                <a:latin typeface="Symbol"/>
                <a:cs typeface="Symbol"/>
              </a:rPr>
              <a:t></a:t>
            </a:r>
            <a:r>
              <a:rPr sz="1150" spc="5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95" dirty="0">
                <a:latin typeface="Times New Roman"/>
                <a:cs typeface="Times New Roman"/>
              </a:rPr>
              <a:t>n</a:t>
            </a:r>
            <a:r>
              <a:rPr sz="1150" spc="5" dirty="0">
                <a:latin typeface="Symbol"/>
                <a:cs typeface="Symbol"/>
              </a:rPr>
              <a:t></a:t>
            </a:r>
            <a:r>
              <a:rPr sz="1150" spc="-18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2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5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56580" y="4695983"/>
            <a:ext cx="2034539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6405" algn="l"/>
              </a:tabLst>
            </a:pPr>
            <a:r>
              <a:rPr sz="2050" i="1" spc="-20" dirty="0">
                <a:latin typeface="Times New Roman"/>
                <a:cs typeface="Times New Roman"/>
              </a:rPr>
              <a:t>r	</a:t>
            </a:r>
            <a:r>
              <a:rPr sz="2050" spc="350" dirty="0">
                <a:latin typeface="Symbol"/>
                <a:cs typeface="Symbol"/>
              </a:rPr>
              <a:t></a:t>
            </a:r>
            <a:r>
              <a:rPr sz="2050" spc="350" dirty="0">
                <a:latin typeface="Arial"/>
                <a:cs typeface="Arial"/>
              </a:rPr>
              <a:t></a:t>
            </a:r>
            <a:r>
              <a:rPr sz="2050" spc="350" dirty="0">
                <a:latin typeface="Symbol"/>
                <a:cs typeface="Symbol"/>
              </a:rPr>
              <a:t></a:t>
            </a:r>
            <a:r>
              <a:rPr sz="2050" spc="350" dirty="0">
                <a:latin typeface="Times New Roman"/>
                <a:cs typeface="Times New Roman"/>
              </a:rPr>
              <a:t> </a:t>
            </a:r>
            <a:r>
              <a:rPr sz="2050" i="1" spc="-25" dirty="0">
                <a:latin typeface="Times New Roman"/>
                <a:cs typeface="Times New Roman"/>
              </a:rPr>
              <a:t>a </a:t>
            </a:r>
            <a:r>
              <a:rPr sz="2050" i="1" spc="-20" dirty="0">
                <a:latin typeface="Times New Roman"/>
                <a:cs typeface="Times New Roman"/>
              </a:rPr>
              <a:t>r</a:t>
            </a:r>
            <a:r>
              <a:rPr sz="2050" i="1" spc="114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i="1" spc="-25" dirty="0">
                <a:latin typeface="Times New Roman"/>
                <a:cs typeface="Times New Roman"/>
              </a:rPr>
              <a:t>a </a:t>
            </a:r>
            <a:r>
              <a:rPr sz="2050" i="1" spc="-625" dirty="0">
                <a:latin typeface="Times New Roman"/>
                <a:cs typeface="Times New Roman"/>
              </a:rPr>
              <a:t>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72404" y="4687325"/>
            <a:ext cx="2009139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64920" algn="l"/>
                <a:tab pos="1922145" algn="l"/>
              </a:tabLst>
            </a:pPr>
            <a:r>
              <a:rPr sz="1150" i="1" spc="95" dirty="0">
                <a:latin typeface="Times New Roman"/>
                <a:cs typeface="Times New Roman"/>
              </a:rPr>
              <a:t>n</a:t>
            </a:r>
            <a:r>
              <a:rPr sz="1150" spc="5" dirty="0">
                <a:latin typeface="Symbol"/>
                <a:cs typeface="Symbol"/>
              </a:rPr>
              <a:t></a:t>
            </a:r>
            <a:r>
              <a:rPr sz="1150" spc="-18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2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5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98191" y="5293876"/>
            <a:ext cx="9969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5" dirty="0">
                <a:latin typeface="Times New Roman"/>
                <a:cs typeface="Times New Roman"/>
              </a:rPr>
              <a:t>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36153" y="5120417"/>
            <a:ext cx="626554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2955" algn="l"/>
                <a:tab pos="1323975" algn="l"/>
              </a:tabLst>
            </a:pPr>
            <a:r>
              <a:rPr sz="2050" i="1" spc="-30" dirty="0">
                <a:latin typeface="Times New Roman"/>
                <a:cs typeface="Times New Roman"/>
              </a:rPr>
              <a:t>E</a:t>
            </a:r>
            <a:r>
              <a:rPr sz="2050" i="1" spc="-340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.</a:t>
            </a:r>
            <a:r>
              <a:rPr sz="2050" i="1" spc="-50" dirty="0">
                <a:latin typeface="Times New Roman"/>
                <a:cs typeface="Times New Roman"/>
              </a:rPr>
              <a:t>g</a:t>
            </a:r>
            <a:r>
              <a:rPr sz="2050" spc="-50" dirty="0">
                <a:latin typeface="Times New Roman"/>
                <a:cs typeface="Times New Roman"/>
              </a:rPr>
              <a:t>.	</a:t>
            </a:r>
            <a:r>
              <a:rPr sz="2050" spc="-35" dirty="0">
                <a:latin typeface="Times New Roman"/>
                <a:cs typeface="Times New Roman"/>
              </a:rPr>
              <a:t>245	</a:t>
            </a:r>
            <a:r>
              <a:rPr sz="2050" spc="-25" dirty="0">
                <a:latin typeface="Symbol"/>
                <a:cs typeface="Symbol"/>
              </a:rPr>
              <a:t></a:t>
            </a:r>
            <a:r>
              <a:rPr sz="2050" spc="-114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2</a:t>
            </a:r>
            <a:r>
              <a:rPr sz="2050" spc="-18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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Times New Roman"/>
                <a:cs typeface="Times New Roman"/>
              </a:rPr>
              <a:t>8</a:t>
            </a:r>
            <a:r>
              <a:rPr sz="1725" spc="44" baseline="43478" dirty="0">
                <a:latin typeface="Times New Roman"/>
                <a:cs typeface="Times New Roman"/>
              </a:rPr>
              <a:t>2</a:t>
            </a:r>
            <a:r>
              <a:rPr sz="1725" baseline="4347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4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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-55" dirty="0">
                <a:latin typeface="Times New Roman"/>
                <a:cs typeface="Times New Roman"/>
              </a:rPr>
              <a:t>8</a:t>
            </a:r>
            <a:r>
              <a:rPr sz="1725" spc="-82" baseline="43478" dirty="0">
                <a:latin typeface="Times New Roman"/>
                <a:cs typeface="Times New Roman"/>
              </a:rPr>
              <a:t>1</a:t>
            </a:r>
            <a:r>
              <a:rPr sz="1725" spc="-67" baseline="4347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114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5</a:t>
            </a:r>
            <a:r>
              <a:rPr sz="2050" spc="-17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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Times New Roman"/>
                <a:cs typeface="Times New Roman"/>
              </a:rPr>
              <a:t>8</a:t>
            </a:r>
            <a:r>
              <a:rPr sz="1725" spc="52" baseline="43478" dirty="0">
                <a:latin typeface="Times New Roman"/>
                <a:cs typeface="Times New Roman"/>
              </a:rPr>
              <a:t>0</a:t>
            </a:r>
            <a:r>
              <a:rPr sz="1725" spc="67" baseline="43478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</a:t>
            </a:r>
            <a:r>
              <a:rPr sz="2050" spc="-114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2</a:t>
            </a:r>
            <a:r>
              <a:rPr sz="2050" spc="-17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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-30" dirty="0">
                <a:latin typeface="Times New Roman"/>
                <a:cs typeface="Times New Roman"/>
              </a:rPr>
              <a:t>64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4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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8</a:t>
            </a:r>
            <a:r>
              <a:rPr sz="2050" spc="-17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</a:t>
            </a:r>
            <a:r>
              <a:rPr sz="2050" spc="-114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5</a:t>
            </a:r>
            <a:r>
              <a:rPr sz="2050" spc="-10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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165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2475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65" dirty="0"/>
              <a:t>Binary</a:t>
            </a:r>
            <a:r>
              <a:rPr sz="3200" spc="204" dirty="0"/>
              <a:t> </a:t>
            </a:r>
            <a:r>
              <a:rPr sz="3200" spc="155" dirty="0"/>
              <a:t>Code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018927" y="1512519"/>
            <a:ext cx="8796655" cy="3180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Using </a:t>
            </a:r>
            <a:r>
              <a:rPr sz="2600" spc="-180" dirty="0">
                <a:latin typeface="Trebuchet MS"/>
                <a:cs typeface="Trebuchet MS"/>
              </a:rPr>
              <a:t>different </a:t>
            </a:r>
            <a:r>
              <a:rPr sz="2600" spc="-130" dirty="0">
                <a:latin typeface="Trebuchet MS"/>
                <a:cs typeface="Trebuchet MS"/>
              </a:rPr>
              <a:t>combination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30" dirty="0">
                <a:latin typeface="Trebuchet MS"/>
                <a:cs typeface="Trebuchet MS"/>
              </a:rPr>
              <a:t>binary </a:t>
            </a:r>
            <a:r>
              <a:rPr sz="2600" spc="-170" dirty="0">
                <a:latin typeface="Trebuchet MS"/>
                <a:cs typeface="Trebuchet MS"/>
              </a:rPr>
              <a:t>digit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05" dirty="0">
                <a:latin typeface="Trebuchet MS"/>
                <a:cs typeface="Trebuchet MS"/>
              </a:rPr>
              <a:t>code </a:t>
            </a:r>
            <a:r>
              <a:rPr sz="2600" spc="-260" dirty="0">
                <a:latin typeface="Trebuchet MS"/>
                <a:cs typeface="Trebuchet MS"/>
              </a:rPr>
              <a:t>a</a:t>
            </a:r>
            <a:r>
              <a:rPr sz="2600" spc="2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number</a:t>
            </a:r>
            <a:endParaRPr sz="2600">
              <a:latin typeface="Trebuchet MS"/>
              <a:cs typeface="Trebuchet MS"/>
            </a:endParaRPr>
          </a:p>
          <a:p>
            <a:pPr marL="285115" marR="1323975" indent="-27305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Straight </a:t>
            </a:r>
            <a:r>
              <a:rPr sz="2600" spc="-130" dirty="0">
                <a:latin typeface="Trebuchet MS"/>
                <a:cs typeface="Trebuchet MS"/>
              </a:rPr>
              <a:t>binary </a:t>
            </a:r>
            <a:r>
              <a:rPr sz="2600" spc="-105" dirty="0">
                <a:latin typeface="Trebuchet MS"/>
                <a:cs typeface="Trebuchet MS"/>
              </a:rPr>
              <a:t>code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135" dirty="0">
                <a:latin typeface="Trebuchet MS"/>
                <a:cs typeface="Trebuchet MS"/>
              </a:rPr>
              <a:t>using </a:t>
            </a:r>
            <a:r>
              <a:rPr sz="2600" spc="-160" dirty="0">
                <a:latin typeface="Trebuchet MS"/>
                <a:cs typeface="Trebuchet MS"/>
              </a:rPr>
              <a:t>smallest </a:t>
            </a:r>
            <a:r>
              <a:rPr sz="2600" spc="-125" dirty="0">
                <a:latin typeface="Trebuchet MS"/>
                <a:cs typeface="Trebuchet MS"/>
              </a:rPr>
              <a:t>number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65" dirty="0">
                <a:latin typeface="Trebuchet MS"/>
                <a:cs typeface="Trebuchet MS"/>
              </a:rPr>
              <a:t>bit </a:t>
            </a:r>
            <a:r>
              <a:rPr sz="2600" spc="-65" dirty="0">
                <a:latin typeface="Trebuchet MS"/>
                <a:cs typeface="Trebuchet MS"/>
              </a:rPr>
              <a:t>to  </a:t>
            </a:r>
            <a:r>
              <a:rPr sz="2600" spc="-125" dirty="0">
                <a:latin typeface="Trebuchet MS"/>
                <a:cs typeface="Trebuchet MS"/>
              </a:rPr>
              <a:t>represent </a:t>
            </a:r>
            <a:r>
              <a:rPr sz="2600" spc="-260" dirty="0">
                <a:latin typeface="Trebuchet MS"/>
                <a:cs typeface="Trebuchet MS"/>
              </a:rPr>
              <a:t>a</a:t>
            </a:r>
            <a:r>
              <a:rPr sz="2600" spc="2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number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n-bit </a:t>
            </a:r>
            <a:r>
              <a:rPr sz="2600" spc="-130" dirty="0">
                <a:latin typeface="Trebuchet MS"/>
                <a:cs typeface="Trebuchet MS"/>
              </a:rPr>
              <a:t>binary </a:t>
            </a:r>
            <a:r>
              <a:rPr sz="2600" spc="-105" dirty="0">
                <a:latin typeface="Trebuchet MS"/>
                <a:cs typeface="Trebuchet MS"/>
              </a:rPr>
              <a:t>code </a:t>
            </a:r>
            <a:r>
              <a:rPr sz="2600" spc="-145" dirty="0">
                <a:latin typeface="Trebuchet MS"/>
                <a:cs typeface="Trebuchet MS"/>
              </a:rPr>
              <a:t>has </a:t>
            </a:r>
            <a:r>
              <a:rPr sz="2600" spc="-70" dirty="0">
                <a:latin typeface="Trebuchet MS"/>
                <a:cs typeface="Trebuchet MS"/>
              </a:rPr>
              <a:t>2</a:t>
            </a:r>
            <a:r>
              <a:rPr sz="2550" spc="-104" baseline="26143" dirty="0">
                <a:latin typeface="Trebuchet MS"/>
                <a:cs typeface="Trebuchet MS"/>
              </a:rPr>
              <a:t>n </a:t>
            </a:r>
            <a:r>
              <a:rPr sz="2600" spc="-180" dirty="0">
                <a:latin typeface="Trebuchet MS"/>
                <a:cs typeface="Trebuchet MS"/>
              </a:rPr>
              <a:t>different </a:t>
            </a:r>
            <a:r>
              <a:rPr sz="2600" spc="-120" dirty="0">
                <a:latin typeface="Trebuchet MS"/>
                <a:cs typeface="Trebuchet MS"/>
              </a:rPr>
              <a:t>combinations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195" dirty="0">
                <a:latin typeface="Trebuchet MS"/>
                <a:cs typeface="Trebuchet MS"/>
              </a:rPr>
              <a:t>0</a:t>
            </a:r>
            <a:r>
              <a:rPr sz="2600" spc="195" dirty="0">
                <a:latin typeface="Arial"/>
                <a:cs typeface="Arial"/>
              </a:rPr>
              <a:t>’</a:t>
            </a:r>
            <a:r>
              <a:rPr sz="2600" spc="195" dirty="0">
                <a:latin typeface="Trebuchet MS"/>
                <a:cs typeface="Trebuchet MS"/>
              </a:rPr>
              <a:t>s </a:t>
            </a:r>
            <a:r>
              <a:rPr sz="2600" spc="-170" dirty="0">
                <a:latin typeface="Trebuchet MS"/>
                <a:cs typeface="Trebuchet MS"/>
              </a:rPr>
              <a:t>and</a:t>
            </a:r>
            <a:r>
              <a:rPr sz="2600" spc="300" dirty="0">
                <a:latin typeface="Trebuchet MS"/>
                <a:cs typeface="Trebuchet MS"/>
              </a:rPr>
              <a:t> </a:t>
            </a:r>
            <a:r>
              <a:rPr sz="2600" spc="195" dirty="0">
                <a:latin typeface="Trebuchet MS"/>
                <a:cs typeface="Trebuchet MS"/>
              </a:rPr>
              <a:t>1</a:t>
            </a:r>
            <a:r>
              <a:rPr sz="2600" spc="195" dirty="0">
                <a:latin typeface="Arial"/>
                <a:cs typeface="Arial"/>
              </a:rPr>
              <a:t>’</a:t>
            </a:r>
            <a:r>
              <a:rPr sz="2600" spc="195" dirty="0">
                <a:latin typeface="Trebuchet MS"/>
                <a:cs typeface="Trebuchet MS"/>
              </a:rPr>
              <a:t>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Number </a:t>
            </a:r>
            <a:r>
              <a:rPr sz="2600" spc="365" dirty="0">
                <a:latin typeface="Trebuchet MS"/>
                <a:cs typeface="Trebuchet MS"/>
              </a:rPr>
              <a:t>N </a:t>
            </a:r>
            <a:r>
              <a:rPr sz="2600" spc="-130" dirty="0">
                <a:latin typeface="Trebuchet MS"/>
                <a:cs typeface="Trebuchet MS"/>
              </a:rPr>
              <a:t>contains </a:t>
            </a:r>
            <a:r>
              <a:rPr sz="2600" spc="150" dirty="0">
                <a:latin typeface="Trebuchet MS"/>
                <a:cs typeface="Trebuchet MS"/>
              </a:rPr>
              <a:t>=&gt; </a:t>
            </a:r>
            <a:r>
              <a:rPr sz="2600" spc="-155" dirty="0">
                <a:latin typeface="Trebuchet MS"/>
                <a:cs typeface="Trebuchet MS"/>
              </a:rPr>
              <a:t>minimum </a:t>
            </a:r>
            <a:r>
              <a:rPr sz="2600" spc="-125" dirty="0">
                <a:latin typeface="Trebuchet MS"/>
                <a:cs typeface="Trebuchet MS"/>
              </a:rPr>
              <a:t>number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35" dirty="0">
                <a:latin typeface="Trebuchet MS"/>
                <a:cs typeface="Trebuchet MS"/>
              </a:rPr>
              <a:t>bits </a:t>
            </a:r>
            <a:r>
              <a:rPr sz="2600" spc="150" dirty="0">
                <a:latin typeface="Trebuchet MS"/>
                <a:cs typeface="Trebuchet MS"/>
              </a:rPr>
              <a:t>=</a:t>
            </a:r>
            <a:r>
              <a:rPr sz="2600" spc="-30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log</a:t>
            </a:r>
            <a:r>
              <a:rPr sz="2550" spc="-67" baseline="-21241" dirty="0">
                <a:latin typeface="Trebuchet MS"/>
                <a:cs typeface="Trebuchet MS"/>
              </a:rPr>
              <a:t>2</a:t>
            </a:r>
            <a:r>
              <a:rPr sz="2600" spc="-45" dirty="0">
                <a:latin typeface="Trebuchet MS"/>
                <a:cs typeface="Trebuchet MS"/>
              </a:rPr>
              <a:t>(N)</a:t>
            </a:r>
            <a:endParaRPr sz="2600">
              <a:latin typeface="Trebuchet MS"/>
              <a:cs typeface="Trebuchet MS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Some </a:t>
            </a:r>
            <a:r>
              <a:rPr sz="2600" spc="-130" dirty="0">
                <a:latin typeface="Trebuchet MS"/>
                <a:cs typeface="Trebuchet MS"/>
              </a:rPr>
              <a:t>binary </a:t>
            </a:r>
            <a:r>
              <a:rPr sz="2600" spc="-95" dirty="0">
                <a:latin typeface="Trebuchet MS"/>
                <a:cs typeface="Trebuchet MS"/>
              </a:rPr>
              <a:t>codes </a:t>
            </a:r>
            <a:r>
              <a:rPr sz="2600" spc="-160" dirty="0">
                <a:latin typeface="Trebuchet MS"/>
                <a:cs typeface="Trebuchet MS"/>
              </a:rPr>
              <a:t>will </a:t>
            </a:r>
            <a:r>
              <a:rPr sz="2600" spc="-120" dirty="0">
                <a:latin typeface="Trebuchet MS"/>
                <a:cs typeface="Trebuchet MS"/>
              </a:rPr>
              <a:t>use </a:t>
            </a:r>
            <a:r>
              <a:rPr sz="2600" spc="-85" dirty="0">
                <a:latin typeface="Trebuchet MS"/>
                <a:cs typeface="Trebuchet MS"/>
              </a:rPr>
              <a:t>more </a:t>
            </a:r>
            <a:r>
              <a:rPr sz="2600" spc="-170" dirty="0">
                <a:latin typeface="Trebuchet MS"/>
                <a:cs typeface="Trebuchet MS"/>
              </a:rPr>
              <a:t>than </a:t>
            </a:r>
            <a:r>
              <a:rPr sz="2600" spc="-155" dirty="0">
                <a:latin typeface="Trebuchet MS"/>
                <a:cs typeface="Trebuchet MS"/>
              </a:rPr>
              <a:t>minimum </a:t>
            </a:r>
            <a:r>
              <a:rPr sz="2600" spc="-125" dirty="0">
                <a:latin typeface="Trebuchet MS"/>
                <a:cs typeface="Trebuchet MS"/>
              </a:rPr>
              <a:t>number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35" dirty="0">
                <a:latin typeface="Trebuchet MS"/>
                <a:cs typeface="Trebuchet MS"/>
              </a:rPr>
              <a:t>bits 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25" dirty="0">
                <a:latin typeface="Trebuchet MS"/>
                <a:cs typeface="Trebuchet MS"/>
              </a:rPr>
              <a:t>represent </a:t>
            </a:r>
            <a:r>
              <a:rPr sz="2600" spc="-155" dirty="0">
                <a:latin typeface="Trebuchet MS"/>
                <a:cs typeface="Trebuchet MS"/>
              </a:rPr>
              <a:t>the</a:t>
            </a:r>
            <a:r>
              <a:rPr sz="2600" spc="3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number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951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40" dirty="0"/>
              <a:t>BCD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310779" y="1755748"/>
            <a:ext cx="6695440" cy="20935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Binary </a:t>
            </a:r>
            <a:r>
              <a:rPr sz="2600" spc="-110" dirty="0">
                <a:latin typeface="Trebuchet MS"/>
                <a:cs typeface="Trebuchet MS"/>
              </a:rPr>
              <a:t>coded Decimal </a:t>
            </a:r>
            <a:r>
              <a:rPr sz="2600" spc="-114" dirty="0">
                <a:latin typeface="Trebuchet MS"/>
                <a:cs typeface="Trebuchet MS"/>
              </a:rPr>
              <a:t>-</a:t>
            </a:r>
            <a:r>
              <a:rPr sz="2600" spc="105" dirty="0">
                <a:latin typeface="Trebuchet MS"/>
                <a:cs typeface="Trebuchet MS"/>
              </a:rPr>
              <a:t> </a:t>
            </a:r>
            <a:r>
              <a:rPr sz="2600" spc="204" dirty="0">
                <a:latin typeface="Trebuchet MS"/>
                <a:cs typeface="Trebuchet MS"/>
              </a:rPr>
              <a:t>BCD</a:t>
            </a:r>
            <a:endParaRPr sz="2600">
              <a:latin typeface="Trebuchet MS"/>
              <a:cs typeface="Trebuchet MS"/>
            </a:endParaRPr>
          </a:p>
          <a:p>
            <a:pPr marL="560070" marR="5080" indent="-273050">
              <a:lnSpc>
                <a:spcPct val="100000"/>
              </a:lnSpc>
              <a:spcBef>
                <a:spcPts val="540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5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Interested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represent </a:t>
            </a:r>
            <a:r>
              <a:rPr sz="2300" spc="-160" dirty="0">
                <a:solidFill>
                  <a:srgbClr val="454552"/>
                </a:solidFill>
                <a:latin typeface="Trebuchet MS"/>
                <a:cs typeface="Trebuchet MS"/>
              </a:rPr>
              <a:t>decimal </a:t>
            </a:r>
            <a:r>
              <a:rPr sz="2300" spc="-165" dirty="0">
                <a:solidFill>
                  <a:srgbClr val="454552"/>
                </a:solidFill>
                <a:latin typeface="Trebuchet MS"/>
                <a:cs typeface="Trebuchet MS"/>
              </a:rPr>
              <a:t>digital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using </a:t>
            </a:r>
            <a:r>
              <a:rPr sz="2300" spc="170" dirty="0">
                <a:solidFill>
                  <a:srgbClr val="454552"/>
                </a:solidFill>
                <a:latin typeface="Trebuchet MS"/>
                <a:cs typeface="Trebuchet MS"/>
              </a:rPr>
              <a:t>0</a:t>
            </a:r>
            <a:r>
              <a:rPr sz="2300" spc="170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170" dirty="0">
                <a:solidFill>
                  <a:srgbClr val="454552"/>
                </a:solidFill>
                <a:latin typeface="Trebuchet MS"/>
                <a:cs typeface="Trebuchet MS"/>
              </a:rPr>
              <a:t>s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and  </a:t>
            </a:r>
            <a:r>
              <a:rPr sz="2300" spc="175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r>
              <a:rPr sz="2300" spc="17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175" dirty="0">
                <a:solidFill>
                  <a:srgbClr val="454552"/>
                </a:solidFill>
                <a:latin typeface="Trebuchet MS"/>
                <a:cs typeface="Trebuchet MS"/>
              </a:rPr>
              <a:t>s</a:t>
            </a:r>
            <a:endParaRPr sz="23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470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Each </a:t>
            </a:r>
            <a:r>
              <a:rPr sz="2300" spc="-160" dirty="0">
                <a:solidFill>
                  <a:srgbClr val="454552"/>
                </a:solidFill>
                <a:latin typeface="Trebuchet MS"/>
                <a:cs typeface="Trebuchet MS"/>
              </a:rPr>
              <a:t>decimal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digit </a:t>
            </a:r>
            <a:r>
              <a:rPr sz="2300" spc="-105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represented </a:t>
            </a:r>
            <a:r>
              <a:rPr sz="2300" spc="-145" dirty="0">
                <a:solidFill>
                  <a:srgbClr val="454552"/>
                </a:solidFill>
                <a:latin typeface="Trebuchet MS"/>
                <a:cs typeface="Trebuchet MS"/>
              </a:rPr>
              <a:t>by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4</a:t>
            </a:r>
            <a:r>
              <a:rPr sz="2300" spc="4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bits</a:t>
            </a:r>
            <a:endParaRPr sz="23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0"/>
              </a:spcBef>
              <a:tabLst>
                <a:tab pos="1091565" algn="l"/>
              </a:tabLst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4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235" dirty="0">
                <a:solidFill>
                  <a:srgbClr val="454552"/>
                </a:solidFill>
                <a:latin typeface="Trebuchet MS"/>
                <a:cs typeface="Trebuchet MS"/>
              </a:rPr>
              <a:t>E.g.	</a:t>
            </a:r>
            <a:r>
              <a:rPr sz="2300" spc="-65" dirty="0">
                <a:solidFill>
                  <a:srgbClr val="454552"/>
                </a:solidFill>
                <a:latin typeface="Trebuchet MS"/>
                <a:cs typeface="Trebuchet MS"/>
              </a:rPr>
              <a:t>(387)</a:t>
            </a:r>
            <a:r>
              <a:rPr sz="2250" spc="-97" baseline="-20370" dirty="0">
                <a:solidFill>
                  <a:srgbClr val="454552"/>
                </a:solidFill>
                <a:latin typeface="Trebuchet MS"/>
                <a:cs typeface="Trebuchet MS"/>
              </a:rPr>
              <a:t>10 </a:t>
            </a:r>
            <a:r>
              <a:rPr sz="2300" spc="135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z="2300" spc="-70" dirty="0">
                <a:solidFill>
                  <a:srgbClr val="454552"/>
                </a:solidFill>
                <a:latin typeface="Trebuchet MS"/>
                <a:cs typeface="Trebuchet MS"/>
              </a:rPr>
              <a:t>(0011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1000</a:t>
            </a:r>
            <a:r>
              <a:rPr sz="2300" spc="-2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10" dirty="0">
                <a:solidFill>
                  <a:srgbClr val="454552"/>
                </a:solidFill>
                <a:latin typeface="Trebuchet MS"/>
                <a:cs typeface="Trebuchet MS"/>
              </a:rPr>
              <a:t>0111)</a:t>
            </a:r>
            <a:r>
              <a:rPr sz="2250" spc="15" baseline="-20370" dirty="0">
                <a:solidFill>
                  <a:srgbClr val="454552"/>
                </a:solidFill>
                <a:latin typeface="Trebuchet MS"/>
                <a:cs typeface="Trebuchet MS"/>
              </a:rPr>
              <a:t>BCD</a:t>
            </a:r>
            <a:endParaRPr sz="2250" baseline="-2037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2019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80" dirty="0"/>
              <a:t>Gray</a:t>
            </a:r>
            <a:r>
              <a:rPr sz="3200" spc="200" dirty="0"/>
              <a:t> </a:t>
            </a:r>
            <a:r>
              <a:rPr sz="3200" spc="130" dirty="0"/>
              <a:t>code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310779" y="1589024"/>
            <a:ext cx="7896225" cy="466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639445" indent="-273050" algn="just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Use </a:t>
            </a:r>
            <a:r>
              <a:rPr sz="2600" spc="-150" dirty="0">
                <a:latin typeface="Trebuchet MS"/>
                <a:cs typeface="Trebuchet MS"/>
              </a:rPr>
              <a:t>in </a:t>
            </a:r>
            <a:r>
              <a:rPr sz="2600" spc="-155" dirty="0">
                <a:latin typeface="Trebuchet MS"/>
                <a:cs typeface="Trebuchet MS"/>
              </a:rPr>
              <a:t>applications </a:t>
            </a:r>
            <a:r>
              <a:rPr sz="2600" spc="-150" dirty="0">
                <a:latin typeface="Trebuchet MS"/>
                <a:cs typeface="Trebuchet MS"/>
              </a:rPr>
              <a:t>in </a:t>
            </a:r>
            <a:r>
              <a:rPr sz="2600" spc="-135" dirty="0">
                <a:latin typeface="Trebuchet MS"/>
                <a:cs typeface="Trebuchet MS"/>
              </a:rPr>
              <a:t>which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14" dirty="0">
                <a:latin typeface="Trebuchet MS"/>
                <a:cs typeface="Trebuchet MS"/>
              </a:rPr>
              <a:t>normal </a:t>
            </a:r>
            <a:r>
              <a:rPr sz="2600" spc="-140" dirty="0">
                <a:latin typeface="Trebuchet MS"/>
                <a:cs typeface="Trebuchet MS"/>
              </a:rPr>
              <a:t>sequence of  </a:t>
            </a:r>
            <a:r>
              <a:rPr sz="2600" spc="-130" dirty="0">
                <a:latin typeface="Trebuchet MS"/>
                <a:cs typeface="Trebuchet MS"/>
              </a:rPr>
              <a:t>binary </a:t>
            </a:r>
            <a:r>
              <a:rPr sz="2600" spc="-114" dirty="0">
                <a:latin typeface="Trebuchet MS"/>
                <a:cs typeface="Trebuchet MS"/>
              </a:rPr>
              <a:t>numbers </a:t>
            </a:r>
            <a:r>
              <a:rPr sz="2600" spc="-225" dirty="0">
                <a:latin typeface="Trebuchet MS"/>
                <a:cs typeface="Trebuchet MS"/>
              </a:rPr>
              <a:t>may </a:t>
            </a:r>
            <a:r>
              <a:rPr sz="2600" spc="-105" dirty="0">
                <a:latin typeface="Trebuchet MS"/>
                <a:cs typeface="Trebuchet MS"/>
              </a:rPr>
              <a:t>produce </a:t>
            </a:r>
            <a:r>
              <a:rPr sz="2600" spc="-190" dirty="0">
                <a:latin typeface="Trebuchet MS"/>
                <a:cs typeface="Trebuchet MS"/>
              </a:rPr>
              <a:t>an </a:t>
            </a:r>
            <a:r>
              <a:rPr sz="2600" spc="-40" dirty="0">
                <a:latin typeface="Trebuchet MS"/>
                <a:cs typeface="Trebuchet MS"/>
              </a:rPr>
              <a:t>error </a:t>
            </a:r>
            <a:r>
              <a:rPr sz="2600" spc="25" dirty="0">
                <a:latin typeface="Trebuchet MS"/>
                <a:cs typeface="Trebuchet MS"/>
              </a:rPr>
              <a:t>or </a:t>
            </a:r>
            <a:r>
              <a:rPr sz="2600" spc="-175" dirty="0">
                <a:latin typeface="Trebuchet MS"/>
                <a:cs typeface="Trebuchet MS"/>
              </a:rPr>
              <a:t>ambiguity  </a:t>
            </a:r>
            <a:r>
              <a:rPr sz="2600" spc="-120" dirty="0">
                <a:latin typeface="Trebuchet MS"/>
                <a:cs typeface="Trebuchet MS"/>
              </a:rPr>
              <a:t>during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20" dirty="0">
                <a:latin typeface="Trebuchet MS"/>
                <a:cs typeface="Trebuchet MS"/>
              </a:rPr>
              <a:t>transition from </a:t>
            </a:r>
            <a:r>
              <a:rPr sz="2600" spc="-90" dirty="0">
                <a:latin typeface="Trebuchet MS"/>
                <a:cs typeface="Trebuchet MS"/>
              </a:rPr>
              <a:t>one </a:t>
            </a:r>
            <a:r>
              <a:rPr sz="2600" spc="-125" dirty="0">
                <a:latin typeface="Trebuchet MS"/>
                <a:cs typeface="Trebuchet MS"/>
              </a:rPr>
              <a:t>number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55" dirty="0">
                <a:latin typeface="Trebuchet MS"/>
                <a:cs typeface="Trebuchet MS"/>
              </a:rPr>
              <a:t>the</a:t>
            </a:r>
            <a:r>
              <a:rPr sz="2600" spc="34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next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70" dirty="0">
                <a:latin typeface="Trebuchet MS"/>
                <a:cs typeface="Trebuchet MS"/>
              </a:rPr>
              <a:t>E.g. </a:t>
            </a:r>
            <a:r>
              <a:rPr sz="2600" spc="-135" dirty="0">
                <a:latin typeface="Trebuchet MS"/>
                <a:cs typeface="Trebuchet MS"/>
              </a:rPr>
              <a:t>4-bit </a:t>
            </a:r>
            <a:r>
              <a:rPr sz="2600" spc="-125" dirty="0">
                <a:latin typeface="Trebuchet MS"/>
                <a:cs typeface="Trebuchet MS"/>
              </a:rPr>
              <a:t>number </a:t>
            </a:r>
            <a:r>
              <a:rPr sz="2600" spc="-170" dirty="0">
                <a:latin typeface="Trebuchet MS"/>
                <a:cs typeface="Trebuchet MS"/>
              </a:rPr>
              <a:t>change </a:t>
            </a:r>
            <a:r>
              <a:rPr sz="2600" spc="-120" dirty="0">
                <a:latin typeface="Trebuchet MS"/>
                <a:cs typeface="Trebuchet MS"/>
              </a:rPr>
              <a:t>from </a:t>
            </a:r>
            <a:r>
              <a:rPr sz="2600" spc="-65" dirty="0">
                <a:latin typeface="Trebuchet MS"/>
                <a:cs typeface="Trebuchet MS"/>
              </a:rPr>
              <a:t>7 to</a:t>
            </a:r>
            <a:r>
              <a:rPr sz="2600" spc="204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8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Normal </a:t>
            </a:r>
            <a:r>
              <a:rPr sz="2600" spc="-170" dirty="0">
                <a:latin typeface="Trebuchet MS"/>
                <a:cs typeface="Trebuchet MS"/>
              </a:rPr>
              <a:t>sequence: </a:t>
            </a:r>
            <a:r>
              <a:rPr sz="2600" spc="-65" dirty="0">
                <a:latin typeface="Trebuchet MS"/>
                <a:cs typeface="Trebuchet MS"/>
              </a:rPr>
              <a:t>0111 to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1000</a:t>
            </a:r>
            <a:endParaRPr sz="2600">
              <a:latin typeface="Trebuchet MS"/>
              <a:cs typeface="Trebuchet MS"/>
            </a:endParaRPr>
          </a:p>
          <a:p>
            <a:pPr marL="285115" marR="282575" indent="-27305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95" dirty="0">
                <a:latin typeface="Trebuchet MS"/>
                <a:cs typeface="Trebuchet MS"/>
              </a:rPr>
              <a:t>If </a:t>
            </a:r>
            <a:r>
              <a:rPr sz="2600" spc="-130" dirty="0">
                <a:latin typeface="Trebuchet MS"/>
                <a:cs typeface="Trebuchet MS"/>
              </a:rPr>
              <a:t>every </a:t>
            </a:r>
            <a:r>
              <a:rPr sz="2600" spc="-165" dirty="0">
                <a:latin typeface="Trebuchet MS"/>
                <a:cs typeface="Trebuchet MS"/>
              </a:rPr>
              <a:t>bit </a:t>
            </a:r>
            <a:r>
              <a:rPr sz="2600" spc="-145" dirty="0">
                <a:latin typeface="Trebuchet MS"/>
                <a:cs typeface="Trebuchet MS"/>
              </a:rPr>
              <a:t>has </a:t>
            </a:r>
            <a:r>
              <a:rPr sz="2600" spc="-180" dirty="0">
                <a:latin typeface="Trebuchet MS"/>
                <a:cs typeface="Trebuchet MS"/>
              </a:rPr>
              <a:t>different </a:t>
            </a:r>
            <a:r>
              <a:rPr sz="2600" spc="-135" dirty="0">
                <a:latin typeface="Trebuchet MS"/>
                <a:cs typeface="Trebuchet MS"/>
              </a:rPr>
              <a:t>speed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45" dirty="0">
                <a:latin typeface="Trebuchet MS"/>
                <a:cs typeface="Trebuchet MS"/>
              </a:rPr>
              <a:t>transition, </a:t>
            </a:r>
            <a:r>
              <a:rPr sz="2600" spc="-150" dirty="0">
                <a:latin typeface="Trebuchet MS"/>
                <a:cs typeface="Trebuchet MS"/>
              </a:rPr>
              <a:t>we </a:t>
            </a:r>
            <a:r>
              <a:rPr sz="2600" spc="-225" dirty="0">
                <a:latin typeface="Trebuchet MS"/>
                <a:cs typeface="Trebuchet MS"/>
              </a:rPr>
              <a:t>may </a:t>
            </a:r>
            <a:r>
              <a:rPr sz="2600" spc="-95" dirty="0">
                <a:latin typeface="Trebuchet MS"/>
                <a:cs typeface="Trebuchet MS"/>
              </a:rPr>
              <a:t>go  </a:t>
            </a:r>
            <a:r>
              <a:rPr sz="2600" spc="-110" dirty="0">
                <a:latin typeface="Trebuchet MS"/>
                <a:cs typeface="Trebuchet MS"/>
              </a:rPr>
              <a:t>through </a:t>
            </a:r>
            <a:r>
              <a:rPr sz="2600" spc="-180" dirty="0">
                <a:latin typeface="Trebuchet MS"/>
                <a:cs typeface="Trebuchet MS"/>
              </a:rPr>
              <a:t>different </a:t>
            </a:r>
            <a:r>
              <a:rPr sz="2600" spc="-120" dirty="0">
                <a:latin typeface="Trebuchet MS"/>
                <a:cs typeface="Trebuchet MS"/>
              </a:rPr>
              <a:t>transition</a:t>
            </a:r>
            <a:r>
              <a:rPr sz="2600" spc="13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scenarios</a:t>
            </a:r>
            <a:endParaRPr sz="26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509"/>
              </a:spcBef>
              <a:tabLst>
                <a:tab pos="5148580" algn="l"/>
              </a:tabLst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8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235" dirty="0">
                <a:solidFill>
                  <a:srgbClr val="454552"/>
                </a:solidFill>
                <a:latin typeface="Trebuchet MS"/>
                <a:cs typeface="Trebuchet MS"/>
              </a:rPr>
              <a:t>E.g.</a:t>
            </a:r>
            <a:r>
              <a:rPr sz="2300" spc="-26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40" dirty="0">
                <a:solidFill>
                  <a:srgbClr val="454552"/>
                </a:solidFill>
                <a:latin typeface="Trebuchet MS"/>
                <a:cs typeface="Trebuchet MS"/>
              </a:rPr>
              <a:t>0111-&gt;1111-&gt;1011-&gt;1001-&gt;1000	</a:t>
            </a:r>
            <a:r>
              <a:rPr sz="2300" spc="20" dirty="0">
                <a:solidFill>
                  <a:srgbClr val="454552"/>
                </a:solidFill>
                <a:latin typeface="Trebuchet MS"/>
                <a:cs typeface="Trebuchet MS"/>
              </a:rPr>
              <a:t>or</a:t>
            </a:r>
            <a:r>
              <a:rPr sz="2300" spc="-8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454552"/>
                </a:solidFill>
                <a:latin typeface="Trebuchet MS"/>
                <a:cs typeface="Trebuchet MS"/>
              </a:rPr>
              <a:t>0111-&gt;0011-&gt;0001-</a:t>
            </a:r>
            <a:endParaRPr sz="2300">
              <a:latin typeface="Trebuchet MS"/>
              <a:cs typeface="Trebuchet MS"/>
            </a:endParaRPr>
          </a:p>
          <a:p>
            <a:pPr marL="560070">
              <a:lnSpc>
                <a:spcPct val="100000"/>
              </a:lnSpc>
            </a:pPr>
            <a:r>
              <a:rPr sz="2300" spc="-30" dirty="0">
                <a:solidFill>
                  <a:srgbClr val="454552"/>
                </a:solidFill>
                <a:latin typeface="Trebuchet MS"/>
                <a:cs typeface="Trebuchet MS"/>
              </a:rPr>
              <a:t>&gt;0000-&gt;1000</a:t>
            </a:r>
            <a:endParaRPr sz="2300">
              <a:latin typeface="Trebuchet MS"/>
              <a:cs typeface="Trebuchet MS"/>
            </a:endParaRPr>
          </a:p>
          <a:p>
            <a:pPr marL="285115" marR="144780" indent="-273050">
              <a:lnSpc>
                <a:spcPct val="100000"/>
              </a:lnSpc>
              <a:spcBef>
                <a:spcPts val="590"/>
              </a:spcBef>
              <a:tabLst>
                <a:tab pos="2459355" algn="l"/>
              </a:tabLst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For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Gray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code:	</a:t>
            </a:r>
            <a:r>
              <a:rPr sz="2600" spc="-80" dirty="0">
                <a:latin typeface="Trebuchet MS"/>
                <a:cs typeface="Trebuchet MS"/>
              </a:rPr>
              <a:t>0100-&gt;1100, </a:t>
            </a:r>
            <a:r>
              <a:rPr sz="2600" spc="-114" dirty="0">
                <a:latin typeface="Trebuchet MS"/>
                <a:cs typeface="Trebuchet MS"/>
              </a:rPr>
              <a:t>only </a:t>
            </a:r>
            <a:r>
              <a:rPr sz="2600" spc="-65" dirty="0">
                <a:latin typeface="Trebuchet MS"/>
                <a:cs typeface="Trebuchet MS"/>
              </a:rPr>
              <a:t>1 </a:t>
            </a:r>
            <a:r>
              <a:rPr sz="2600" spc="-165" dirty="0">
                <a:latin typeface="Trebuchet MS"/>
                <a:cs typeface="Trebuchet MS"/>
              </a:rPr>
              <a:t>bit </a:t>
            </a:r>
            <a:r>
              <a:rPr sz="2600" spc="-185" dirty="0">
                <a:latin typeface="Trebuchet MS"/>
                <a:cs typeface="Trebuchet MS"/>
              </a:rPr>
              <a:t>changes, </a:t>
            </a:r>
            <a:r>
              <a:rPr sz="2600" spc="-140" dirty="0">
                <a:latin typeface="Trebuchet MS"/>
                <a:cs typeface="Trebuchet MS"/>
              </a:rPr>
              <a:t>there</a:t>
            </a:r>
            <a:r>
              <a:rPr sz="2600" spc="-270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is  </a:t>
            </a:r>
            <a:r>
              <a:rPr sz="2600" spc="-90" dirty="0">
                <a:latin typeface="Trebuchet MS"/>
                <a:cs typeface="Trebuchet MS"/>
              </a:rPr>
              <a:t>one </a:t>
            </a:r>
            <a:r>
              <a:rPr sz="2600" spc="-170" dirty="0">
                <a:latin typeface="Trebuchet MS"/>
                <a:cs typeface="Trebuchet MS"/>
              </a:rPr>
              <a:t>and </a:t>
            </a:r>
            <a:r>
              <a:rPr sz="2600" spc="-114" dirty="0">
                <a:latin typeface="Trebuchet MS"/>
                <a:cs typeface="Trebuchet MS"/>
              </a:rPr>
              <a:t>only </a:t>
            </a:r>
            <a:r>
              <a:rPr sz="2600" spc="-90" dirty="0">
                <a:latin typeface="Trebuchet MS"/>
                <a:cs typeface="Trebuchet MS"/>
              </a:rPr>
              <a:t>one </a:t>
            </a:r>
            <a:r>
              <a:rPr sz="2600" spc="-120" dirty="0">
                <a:latin typeface="Trebuchet MS"/>
                <a:cs typeface="Trebuchet MS"/>
              </a:rPr>
              <a:t>transition </a:t>
            </a:r>
            <a:r>
              <a:rPr sz="2600" spc="-170" dirty="0">
                <a:latin typeface="Trebuchet MS"/>
                <a:cs typeface="Trebuchet MS"/>
              </a:rPr>
              <a:t>and </a:t>
            </a:r>
            <a:r>
              <a:rPr sz="2600" spc="-150" dirty="0">
                <a:latin typeface="Trebuchet MS"/>
                <a:cs typeface="Trebuchet MS"/>
              </a:rPr>
              <a:t>hence </a:t>
            </a:r>
            <a:r>
              <a:rPr sz="2600" spc="-45" dirty="0">
                <a:latin typeface="Trebuchet MS"/>
                <a:cs typeface="Trebuchet MS"/>
              </a:rPr>
              <a:t>no</a:t>
            </a:r>
            <a:r>
              <a:rPr sz="2600" spc="470" dirty="0">
                <a:latin typeface="Trebuchet MS"/>
                <a:cs typeface="Trebuchet MS"/>
              </a:rPr>
              <a:t> </a:t>
            </a:r>
            <a:r>
              <a:rPr sz="2600" spc="-215" dirty="0">
                <a:latin typeface="Trebuchet MS"/>
                <a:cs typeface="Trebuchet MS"/>
              </a:rPr>
              <a:t>ambiguity.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253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55" dirty="0"/>
              <a:t>Example </a:t>
            </a:r>
            <a:r>
              <a:rPr sz="3200" spc="20" dirty="0"/>
              <a:t>of </a:t>
            </a:r>
            <a:r>
              <a:rPr sz="3200" spc="145" dirty="0"/>
              <a:t>gray</a:t>
            </a:r>
            <a:r>
              <a:rPr sz="3200" spc="555" dirty="0"/>
              <a:t> </a:t>
            </a:r>
            <a:r>
              <a:rPr sz="3200" spc="130" dirty="0"/>
              <a:t>code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118749" y="1954022"/>
            <a:ext cx="3598545" cy="176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Only </a:t>
            </a:r>
            <a:r>
              <a:rPr sz="2600" spc="-65" dirty="0">
                <a:latin typeface="Trebuchet MS"/>
                <a:cs typeface="Trebuchet MS"/>
              </a:rPr>
              <a:t>1 </a:t>
            </a:r>
            <a:r>
              <a:rPr sz="2600" spc="-165" dirty="0">
                <a:latin typeface="Trebuchet MS"/>
                <a:cs typeface="Trebuchet MS"/>
              </a:rPr>
              <a:t>bit </a:t>
            </a:r>
            <a:r>
              <a:rPr sz="2600" spc="-155" dirty="0">
                <a:latin typeface="Trebuchet MS"/>
                <a:cs typeface="Trebuchet MS"/>
              </a:rPr>
              <a:t>changes </a:t>
            </a:r>
            <a:r>
              <a:rPr sz="2600" spc="-215" dirty="0">
                <a:latin typeface="Trebuchet MS"/>
                <a:cs typeface="Trebuchet MS"/>
              </a:rPr>
              <a:t>when  </a:t>
            </a:r>
            <a:r>
              <a:rPr sz="2600" spc="-130" dirty="0">
                <a:latin typeface="Trebuchet MS"/>
                <a:cs typeface="Trebuchet MS"/>
              </a:rPr>
              <a:t>counting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Non-weighted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code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Reflected </a:t>
            </a:r>
            <a:r>
              <a:rPr sz="2600" spc="-130" dirty="0">
                <a:latin typeface="Trebuchet MS"/>
                <a:cs typeface="Trebuchet MS"/>
              </a:rPr>
              <a:t>binary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code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23865" y="1739645"/>
            <a:ext cx="3663283" cy="5348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22529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5" dirty="0"/>
              <a:t>Conversion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771027" y="2386075"/>
            <a:ext cx="1600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83665" algn="l"/>
              </a:tabLst>
            </a:pPr>
            <a:r>
              <a:rPr sz="3200" spc="-80" dirty="0">
                <a:solidFill>
                  <a:srgbClr val="0000FF"/>
                </a:solidFill>
                <a:latin typeface="Trebuchet MS"/>
                <a:cs typeface="Trebuchet MS"/>
              </a:rPr>
              <a:t>1	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14219" y="238607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solidFill>
                  <a:srgbClr val="0000FF"/>
                </a:solidFill>
                <a:latin typeface="Trebuchet MS"/>
                <a:cs typeface="Trebuchet MS"/>
              </a:rPr>
              <a:t>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85814" y="238607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57410" y="238607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14219" y="360983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85814" y="360983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57410" y="360983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71027" y="4633972"/>
            <a:ext cx="1600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83665" algn="l"/>
              </a:tabLst>
            </a:pPr>
            <a:r>
              <a:rPr sz="3200" spc="-80" dirty="0">
                <a:solidFill>
                  <a:srgbClr val="FF0000"/>
                </a:solidFill>
                <a:latin typeface="Trebuchet MS"/>
                <a:cs typeface="Trebuchet MS"/>
              </a:rPr>
              <a:t>1	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14219" y="463397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85814" y="463397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57410" y="463397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3573" y="5904234"/>
            <a:ext cx="2531745" cy="1257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9640">
              <a:lnSpc>
                <a:spcPct val="100000"/>
              </a:lnSpc>
              <a:spcBef>
                <a:spcPts val="95"/>
              </a:spcBef>
              <a:tabLst>
                <a:tab pos="2301240" algn="l"/>
              </a:tabLst>
            </a:pPr>
            <a:r>
              <a:rPr sz="3200" spc="-80" dirty="0">
                <a:solidFill>
                  <a:srgbClr val="3265FF"/>
                </a:solidFill>
                <a:latin typeface="Trebuchet MS"/>
                <a:cs typeface="Trebuchet MS"/>
              </a:rPr>
              <a:t>1	0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rebuchet MS"/>
                <a:cs typeface="Trebuchet MS"/>
              </a:rPr>
              <a:t>Floyd, </a:t>
            </a:r>
            <a:r>
              <a:rPr sz="1800" spc="-80" dirty="0">
                <a:latin typeface="Trebuchet MS"/>
                <a:cs typeface="Trebuchet MS"/>
              </a:rPr>
              <a:t>Digital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Fundamentals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14219" y="590423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solidFill>
                  <a:srgbClr val="3265FF"/>
                </a:solidFill>
                <a:latin typeface="Trebuchet MS"/>
                <a:cs typeface="Trebuchet MS"/>
              </a:rPr>
              <a:t>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85814" y="590423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solidFill>
                  <a:srgbClr val="3265FF"/>
                </a:solidFill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57410" y="590423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solidFill>
                  <a:srgbClr val="3265FF"/>
                </a:solidFill>
                <a:latin typeface="Trebuchet MS"/>
                <a:cs typeface="Trebuchet MS"/>
              </a:rPr>
              <a:t>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836305" y="2905505"/>
            <a:ext cx="110489" cy="733425"/>
          </a:xfrm>
          <a:custGeom>
            <a:avLst/>
            <a:gdLst/>
            <a:ahLst/>
            <a:cxnLst/>
            <a:rect l="l" t="t" r="r" b="b"/>
            <a:pathLst>
              <a:path w="110489" h="733425">
                <a:moveTo>
                  <a:pt x="45793" y="679332"/>
                </a:moveTo>
                <a:lnTo>
                  <a:pt x="19050" y="633222"/>
                </a:lnTo>
                <a:lnTo>
                  <a:pt x="16002" y="628650"/>
                </a:lnTo>
                <a:lnTo>
                  <a:pt x="10668" y="627126"/>
                </a:lnTo>
                <a:lnTo>
                  <a:pt x="6096" y="629412"/>
                </a:lnTo>
                <a:lnTo>
                  <a:pt x="1524" y="632460"/>
                </a:lnTo>
                <a:lnTo>
                  <a:pt x="0" y="638556"/>
                </a:lnTo>
                <a:lnTo>
                  <a:pt x="2286" y="643128"/>
                </a:lnTo>
                <a:lnTo>
                  <a:pt x="45720" y="717406"/>
                </a:lnTo>
                <a:lnTo>
                  <a:pt x="45793" y="679332"/>
                </a:lnTo>
                <a:close/>
              </a:path>
              <a:path w="110489" h="733425">
                <a:moveTo>
                  <a:pt x="54935" y="695093"/>
                </a:moveTo>
                <a:lnTo>
                  <a:pt x="45793" y="679332"/>
                </a:lnTo>
                <a:lnTo>
                  <a:pt x="45720" y="713994"/>
                </a:lnTo>
                <a:lnTo>
                  <a:pt x="46482" y="713994"/>
                </a:lnTo>
                <a:lnTo>
                  <a:pt x="46482" y="709422"/>
                </a:lnTo>
                <a:lnTo>
                  <a:pt x="54935" y="695093"/>
                </a:lnTo>
                <a:close/>
              </a:path>
              <a:path w="110489" h="733425">
                <a:moveTo>
                  <a:pt x="110490" y="638556"/>
                </a:moveTo>
                <a:lnTo>
                  <a:pt x="108966" y="632460"/>
                </a:lnTo>
                <a:lnTo>
                  <a:pt x="104394" y="630174"/>
                </a:lnTo>
                <a:lnTo>
                  <a:pt x="99822" y="627126"/>
                </a:lnTo>
                <a:lnTo>
                  <a:pt x="93726" y="628650"/>
                </a:lnTo>
                <a:lnTo>
                  <a:pt x="91440" y="633222"/>
                </a:lnTo>
                <a:lnTo>
                  <a:pt x="64846" y="678296"/>
                </a:lnTo>
                <a:lnTo>
                  <a:pt x="64770" y="713994"/>
                </a:lnTo>
                <a:lnTo>
                  <a:pt x="45720" y="713994"/>
                </a:lnTo>
                <a:lnTo>
                  <a:pt x="45720" y="717406"/>
                </a:lnTo>
                <a:lnTo>
                  <a:pt x="54864" y="733044"/>
                </a:lnTo>
                <a:lnTo>
                  <a:pt x="107442" y="643128"/>
                </a:lnTo>
                <a:lnTo>
                  <a:pt x="110490" y="638556"/>
                </a:lnTo>
                <a:close/>
              </a:path>
              <a:path w="110489" h="733425">
                <a:moveTo>
                  <a:pt x="66293" y="0"/>
                </a:moveTo>
                <a:lnTo>
                  <a:pt x="47243" y="0"/>
                </a:lnTo>
                <a:lnTo>
                  <a:pt x="45793" y="679332"/>
                </a:lnTo>
                <a:lnTo>
                  <a:pt x="54935" y="695093"/>
                </a:lnTo>
                <a:lnTo>
                  <a:pt x="64846" y="678296"/>
                </a:lnTo>
                <a:lnTo>
                  <a:pt x="66293" y="0"/>
                </a:lnTo>
                <a:close/>
              </a:path>
              <a:path w="110489" h="733425">
                <a:moveTo>
                  <a:pt x="63246" y="709422"/>
                </a:moveTo>
                <a:lnTo>
                  <a:pt x="54935" y="695093"/>
                </a:lnTo>
                <a:lnTo>
                  <a:pt x="46482" y="709422"/>
                </a:lnTo>
                <a:lnTo>
                  <a:pt x="63246" y="709422"/>
                </a:lnTo>
                <a:close/>
              </a:path>
              <a:path w="110489" h="733425">
                <a:moveTo>
                  <a:pt x="63246" y="713994"/>
                </a:moveTo>
                <a:lnTo>
                  <a:pt x="63246" y="709422"/>
                </a:lnTo>
                <a:lnTo>
                  <a:pt x="46482" y="709422"/>
                </a:lnTo>
                <a:lnTo>
                  <a:pt x="46482" y="713994"/>
                </a:lnTo>
                <a:lnTo>
                  <a:pt x="63246" y="713994"/>
                </a:lnTo>
                <a:close/>
              </a:path>
              <a:path w="110489" h="733425">
                <a:moveTo>
                  <a:pt x="64846" y="678296"/>
                </a:moveTo>
                <a:lnTo>
                  <a:pt x="54935" y="695093"/>
                </a:lnTo>
                <a:lnTo>
                  <a:pt x="63246" y="709422"/>
                </a:lnTo>
                <a:lnTo>
                  <a:pt x="63246" y="713994"/>
                </a:lnTo>
                <a:lnTo>
                  <a:pt x="64770" y="713994"/>
                </a:lnTo>
                <a:lnTo>
                  <a:pt x="64846" y="67829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36305" y="2905505"/>
            <a:ext cx="110489" cy="733425"/>
          </a:xfrm>
          <a:custGeom>
            <a:avLst/>
            <a:gdLst/>
            <a:ahLst/>
            <a:cxnLst/>
            <a:rect l="l" t="t" r="r" b="b"/>
            <a:pathLst>
              <a:path w="110489" h="733425">
                <a:moveTo>
                  <a:pt x="45793" y="679332"/>
                </a:moveTo>
                <a:lnTo>
                  <a:pt x="19050" y="633222"/>
                </a:lnTo>
                <a:lnTo>
                  <a:pt x="16002" y="628650"/>
                </a:lnTo>
                <a:lnTo>
                  <a:pt x="10668" y="627126"/>
                </a:lnTo>
                <a:lnTo>
                  <a:pt x="6096" y="629412"/>
                </a:lnTo>
                <a:lnTo>
                  <a:pt x="1524" y="632460"/>
                </a:lnTo>
                <a:lnTo>
                  <a:pt x="0" y="638556"/>
                </a:lnTo>
                <a:lnTo>
                  <a:pt x="2286" y="643128"/>
                </a:lnTo>
                <a:lnTo>
                  <a:pt x="45720" y="717406"/>
                </a:lnTo>
                <a:lnTo>
                  <a:pt x="45793" y="679332"/>
                </a:lnTo>
                <a:close/>
              </a:path>
              <a:path w="110489" h="733425">
                <a:moveTo>
                  <a:pt x="54935" y="695093"/>
                </a:moveTo>
                <a:lnTo>
                  <a:pt x="45793" y="679332"/>
                </a:lnTo>
                <a:lnTo>
                  <a:pt x="45720" y="713994"/>
                </a:lnTo>
                <a:lnTo>
                  <a:pt x="46482" y="713994"/>
                </a:lnTo>
                <a:lnTo>
                  <a:pt x="46482" y="709422"/>
                </a:lnTo>
                <a:lnTo>
                  <a:pt x="54935" y="695093"/>
                </a:lnTo>
                <a:close/>
              </a:path>
              <a:path w="110489" h="733425">
                <a:moveTo>
                  <a:pt x="110490" y="638556"/>
                </a:moveTo>
                <a:lnTo>
                  <a:pt x="108966" y="632460"/>
                </a:lnTo>
                <a:lnTo>
                  <a:pt x="104394" y="630174"/>
                </a:lnTo>
                <a:lnTo>
                  <a:pt x="99822" y="627126"/>
                </a:lnTo>
                <a:lnTo>
                  <a:pt x="93726" y="628650"/>
                </a:lnTo>
                <a:lnTo>
                  <a:pt x="91440" y="633222"/>
                </a:lnTo>
                <a:lnTo>
                  <a:pt x="64846" y="678296"/>
                </a:lnTo>
                <a:lnTo>
                  <a:pt x="64770" y="713994"/>
                </a:lnTo>
                <a:lnTo>
                  <a:pt x="45720" y="713994"/>
                </a:lnTo>
                <a:lnTo>
                  <a:pt x="45720" y="717406"/>
                </a:lnTo>
                <a:lnTo>
                  <a:pt x="54864" y="733044"/>
                </a:lnTo>
                <a:lnTo>
                  <a:pt x="107442" y="643128"/>
                </a:lnTo>
                <a:lnTo>
                  <a:pt x="110490" y="638556"/>
                </a:lnTo>
                <a:close/>
              </a:path>
              <a:path w="110489" h="733425">
                <a:moveTo>
                  <a:pt x="66293" y="0"/>
                </a:moveTo>
                <a:lnTo>
                  <a:pt x="47243" y="0"/>
                </a:lnTo>
                <a:lnTo>
                  <a:pt x="45793" y="679332"/>
                </a:lnTo>
                <a:lnTo>
                  <a:pt x="54935" y="695093"/>
                </a:lnTo>
                <a:lnTo>
                  <a:pt x="64846" y="678296"/>
                </a:lnTo>
                <a:lnTo>
                  <a:pt x="66293" y="0"/>
                </a:lnTo>
                <a:close/>
              </a:path>
              <a:path w="110489" h="733425">
                <a:moveTo>
                  <a:pt x="63246" y="709422"/>
                </a:moveTo>
                <a:lnTo>
                  <a:pt x="54935" y="695093"/>
                </a:lnTo>
                <a:lnTo>
                  <a:pt x="46482" y="709422"/>
                </a:lnTo>
                <a:lnTo>
                  <a:pt x="63246" y="709422"/>
                </a:lnTo>
                <a:close/>
              </a:path>
              <a:path w="110489" h="733425">
                <a:moveTo>
                  <a:pt x="63246" y="713994"/>
                </a:moveTo>
                <a:lnTo>
                  <a:pt x="63246" y="709422"/>
                </a:lnTo>
                <a:lnTo>
                  <a:pt x="46482" y="709422"/>
                </a:lnTo>
                <a:lnTo>
                  <a:pt x="46482" y="713994"/>
                </a:lnTo>
                <a:lnTo>
                  <a:pt x="63246" y="713994"/>
                </a:lnTo>
                <a:close/>
              </a:path>
              <a:path w="110489" h="733425">
                <a:moveTo>
                  <a:pt x="64846" y="678296"/>
                </a:moveTo>
                <a:lnTo>
                  <a:pt x="54935" y="695093"/>
                </a:lnTo>
                <a:lnTo>
                  <a:pt x="63246" y="709422"/>
                </a:lnTo>
                <a:lnTo>
                  <a:pt x="63246" y="713994"/>
                </a:lnTo>
                <a:lnTo>
                  <a:pt x="64770" y="713994"/>
                </a:lnTo>
                <a:lnTo>
                  <a:pt x="64846" y="67829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96475" y="2905505"/>
            <a:ext cx="110489" cy="733425"/>
          </a:xfrm>
          <a:custGeom>
            <a:avLst/>
            <a:gdLst/>
            <a:ahLst/>
            <a:cxnLst/>
            <a:rect l="l" t="t" r="r" b="b"/>
            <a:pathLst>
              <a:path w="110489" h="733425">
                <a:moveTo>
                  <a:pt x="45793" y="679332"/>
                </a:moveTo>
                <a:lnTo>
                  <a:pt x="19050" y="633222"/>
                </a:lnTo>
                <a:lnTo>
                  <a:pt x="16764" y="628650"/>
                </a:lnTo>
                <a:lnTo>
                  <a:pt x="10668" y="627126"/>
                </a:lnTo>
                <a:lnTo>
                  <a:pt x="6096" y="629412"/>
                </a:lnTo>
                <a:lnTo>
                  <a:pt x="1524" y="632460"/>
                </a:lnTo>
                <a:lnTo>
                  <a:pt x="0" y="638556"/>
                </a:lnTo>
                <a:lnTo>
                  <a:pt x="3048" y="643128"/>
                </a:lnTo>
                <a:lnTo>
                  <a:pt x="45720" y="717176"/>
                </a:lnTo>
                <a:lnTo>
                  <a:pt x="45793" y="679332"/>
                </a:lnTo>
                <a:close/>
              </a:path>
              <a:path w="110489" h="733425">
                <a:moveTo>
                  <a:pt x="55245" y="695627"/>
                </a:moveTo>
                <a:lnTo>
                  <a:pt x="45793" y="679332"/>
                </a:lnTo>
                <a:lnTo>
                  <a:pt x="45720" y="713994"/>
                </a:lnTo>
                <a:lnTo>
                  <a:pt x="47244" y="713994"/>
                </a:lnTo>
                <a:lnTo>
                  <a:pt x="47244" y="709422"/>
                </a:lnTo>
                <a:lnTo>
                  <a:pt x="55245" y="695627"/>
                </a:lnTo>
                <a:close/>
              </a:path>
              <a:path w="110489" h="733425">
                <a:moveTo>
                  <a:pt x="110490" y="638556"/>
                </a:moveTo>
                <a:lnTo>
                  <a:pt x="108966" y="632460"/>
                </a:lnTo>
                <a:lnTo>
                  <a:pt x="104394" y="630174"/>
                </a:lnTo>
                <a:lnTo>
                  <a:pt x="99822" y="627126"/>
                </a:lnTo>
                <a:lnTo>
                  <a:pt x="94488" y="628650"/>
                </a:lnTo>
                <a:lnTo>
                  <a:pt x="91440" y="633222"/>
                </a:lnTo>
                <a:lnTo>
                  <a:pt x="64844" y="679076"/>
                </a:lnTo>
                <a:lnTo>
                  <a:pt x="64770" y="713994"/>
                </a:lnTo>
                <a:lnTo>
                  <a:pt x="45720" y="713994"/>
                </a:lnTo>
                <a:lnTo>
                  <a:pt x="45720" y="717176"/>
                </a:lnTo>
                <a:lnTo>
                  <a:pt x="54864" y="733044"/>
                </a:lnTo>
                <a:lnTo>
                  <a:pt x="108204" y="643128"/>
                </a:lnTo>
                <a:lnTo>
                  <a:pt x="110490" y="638556"/>
                </a:lnTo>
                <a:close/>
              </a:path>
              <a:path w="110489" h="733425">
                <a:moveTo>
                  <a:pt x="66293" y="0"/>
                </a:moveTo>
                <a:lnTo>
                  <a:pt x="47243" y="0"/>
                </a:lnTo>
                <a:lnTo>
                  <a:pt x="45793" y="679332"/>
                </a:lnTo>
                <a:lnTo>
                  <a:pt x="55245" y="695627"/>
                </a:lnTo>
                <a:lnTo>
                  <a:pt x="64844" y="679076"/>
                </a:lnTo>
                <a:lnTo>
                  <a:pt x="66293" y="0"/>
                </a:lnTo>
                <a:close/>
              </a:path>
              <a:path w="110489" h="733425">
                <a:moveTo>
                  <a:pt x="63246" y="709422"/>
                </a:moveTo>
                <a:lnTo>
                  <a:pt x="55245" y="695627"/>
                </a:lnTo>
                <a:lnTo>
                  <a:pt x="47244" y="709422"/>
                </a:lnTo>
                <a:lnTo>
                  <a:pt x="63246" y="709422"/>
                </a:lnTo>
                <a:close/>
              </a:path>
              <a:path w="110489" h="733425">
                <a:moveTo>
                  <a:pt x="63246" y="713994"/>
                </a:moveTo>
                <a:lnTo>
                  <a:pt x="63246" y="709422"/>
                </a:lnTo>
                <a:lnTo>
                  <a:pt x="47244" y="709422"/>
                </a:lnTo>
                <a:lnTo>
                  <a:pt x="47244" y="713994"/>
                </a:lnTo>
                <a:lnTo>
                  <a:pt x="63246" y="713994"/>
                </a:lnTo>
                <a:close/>
              </a:path>
              <a:path w="110489" h="733425">
                <a:moveTo>
                  <a:pt x="64844" y="679076"/>
                </a:moveTo>
                <a:lnTo>
                  <a:pt x="55245" y="695627"/>
                </a:lnTo>
                <a:lnTo>
                  <a:pt x="63246" y="709422"/>
                </a:lnTo>
                <a:lnTo>
                  <a:pt x="63246" y="713994"/>
                </a:lnTo>
                <a:lnTo>
                  <a:pt x="64770" y="713994"/>
                </a:lnTo>
                <a:lnTo>
                  <a:pt x="64844" y="6790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6475" y="2905505"/>
            <a:ext cx="110489" cy="733425"/>
          </a:xfrm>
          <a:custGeom>
            <a:avLst/>
            <a:gdLst/>
            <a:ahLst/>
            <a:cxnLst/>
            <a:rect l="l" t="t" r="r" b="b"/>
            <a:pathLst>
              <a:path w="110489" h="733425">
                <a:moveTo>
                  <a:pt x="45793" y="679332"/>
                </a:moveTo>
                <a:lnTo>
                  <a:pt x="19050" y="633222"/>
                </a:lnTo>
                <a:lnTo>
                  <a:pt x="16764" y="628650"/>
                </a:lnTo>
                <a:lnTo>
                  <a:pt x="10668" y="627126"/>
                </a:lnTo>
                <a:lnTo>
                  <a:pt x="6096" y="629412"/>
                </a:lnTo>
                <a:lnTo>
                  <a:pt x="1524" y="632460"/>
                </a:lnTo>
                <a:lnTo>
                  <a:pt x="0" y="638556"/>
                </a:lnTo>
                <a:lnTo>
                  <a:pt x="3048" y="643128"/>
                </a:lnTo>
                <a:lnTo>
                  <a:pt x="45720" y="717176"/>
                </a:lnTo>
                <a:lnTo>
                  <a:pt x="45793" y="679332"/>
                </a:lnTo>
                <a:close/>
              </a:path>
              <a:path w="110489" h="733425">
                <a:moveTo>
                  <a:pt x="55245" y="695627"/>
                </a:moveTo>
                <a:lnTo>
                  <a:pt x="45793" y="679332"/>
                </a:lnTo>
                <a:lnTo>
                  <a:pt x="45720" y="713994"/>
                </a:lnTo>
                <a:lnTo>
                  <a:pt x="47244" y="713994"/>
                </a:lnTo>
                <a:lnTo>
                  <a:pt x="47244" y="709422"/>
                </a:lnTo>
                <a:lnTo>
                  <a:pt x="55245" y="695627"/>
                </a:lnTo>
                <a:close/>
              </a:path>
              <a:path w="110489" h="733425">
                <a:moveTo>
                  <a:pt x="110490" y="638556"/>
                </a:moveTo>
                <a:lnTo>
                  <a:pt x="108966" y="632460"/>
                </a:lnTo>
                <a:lnTo>
                  <a:pt x="104394" y="630174"/>
                </a:lnTo>
                <a:lnTo>
                  <a:pt x="99822" y="627126"/>
                </a:lnTo>
                <a:lnTo>
                  <a:pt x="94488" y="628650"/>
                </a:lnTo>
                <a:lnTo>
                  <a:pt x="91440" y="633222"/>
                </a:lnTo>
                <a:lnTo>
                  <a:pt x="64844" y="679076"/>
                </a:lnTo>
                <a:lnTo>
                  <a:pt x="64770" y="713994"/>
                </a:lnTo>
                <a:lnTo>
                  <a:pt x="45720" y="713994"/>
                </a:lnTo>
                <a:lnTo>
                  <a:pt x="45720" y="717176"/>
                </a:lnTo>
                <a:lnTo>
                  <a:pt x="54864" y="733044"/>
                </a:lnTo>
                <a:lnTo>
                  <a:pt x="108204" y="643128"/>
                </a:lnTo>
                <a:lnTo>
                  <a:pt x="110490" y="638556"/>
                </a:lnTo>
                <a:close/>
              </a:path>
              <a:path w="110489" h="733425">
                <a:moveTo>
                  <a:pt x="66293" y="0"/>
                </a:moveTo>
                <a:lnTo>
                  <a:pt x="47243" y="0"/>
                </a:lnTo>
                <a:lnTo>
                  <a:pt x="45793" y="679332"/>
                </a:lnTo>
                <a:lnTo>
                  <a:pt x="55245" y="695627"/>
                </a:lnTo>
                <a:lnTo>
                  <a:pt x="64844" y="679076"/>
                </a:lnTo>
                <a:lnTo>
                  <a:pt x="66293" y="0"/>
                </a:lnTo>
                <a:close/>
              </a:path>
              <a:path w="110489" h="733425">
                <a:moveTo>
                  <a:pt x="63246" y="709422"/>
                </a:moveTo>
                <a:lnTo>
                  <a:pt x="55245" y="695627"/>
                </a:lnTo>
                <a:lnTo>
                  <a:pt x="47244" y="709422"/>
                </a:lnTo>
                <a:lnTo>
                  <a:pt x="63246" y="709422"/>
                </a:lnTo>
                <a:close/>
              </a:path>
              <a:path w="110489" h="733425">
                <a:moveTo>
                  <a:pt x="63246" y="713994"/>
                </a:moveTo>
                <a:lnTo>
                  <a:pt x="63246" y="709422"/>
                </a:lnTo>
                <a:lnTo>
                  <a:pt x="47244" y="709422"/>
                </a:lnTo>
                <a:lnTo>
                  <a:pt x="47244" y="713994"/>
                </a:lnTo>
                <a:lnTo>
                  <a:pt x="63246" y="713994"/>
                </a:lnTo>
                <a:close/>
              </a:path>
              <a:path w="110489" h="733425">
                <a:moveTo>
                  <a:pt x="64844" y="679076"/>
                </a:moveTo>
                <a:lnTo>
                  <a:pt x="55245" y="695627"/>
                </a:lnTo>
                <a:lnTo>
                  <a:pt x="63246" y="709422"/>
                </a:lnTo>
                <a:lnTo>
                  <a:pt x="63246" y="713994"/>
                </a:lnTo>
                <a:lnTo>
                  <a:pt x="64770" y="713994"/>
                </a:lnTo>
                <a:lnTo>
                  <a:pt x="64844" y="6790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58931" y="2905505"/>
            <a:ext cx="110489" cy="733425"/>
          </a:xfrm>
          <a:custGeom>
            <a:avLst/>
            <a:gdLst/>
            <a:ahLst/>
            <a:cxnLst/>
            <a:rect l="l" t="t" r="r" b="b"/>
            <a:pathLst>
              <a:path w="110489" h="733425">
                <a:moveTo>
                  <a:pt x="45793" y="679332"/>
                </a:moveTo>
                <a:lnTo>
                  <a:pt x="19049" y="633222"/>
                </a:lnTo>
                <a:lnTo>
                  <a:pt x="16001" y="628650"/>
                </a:lnTo>
                <a:lnTo>
                  <a:pt x="10667" y="627126"/>
                </a:lnTo>
                <a:lnTo>
                  <a:pt x="6095" y="629412"/>
                </a:lnTo>
                <a:lnTo>
                  <a:pt x="1523" y="632460"/>
                </a:lnTo>
                <a:lnTo>
                  <a:pt x="0" y="638556"/>
                </a:lnTo>
                <a:lnTo>
                  <a:pt x="2285" y="643128"/>
                </a:lnTo>
                <a:lnTo>
                  <a:pt x="45719" y="717406"/>
                </a:lnTo>
                <a:lnTo>
                  <a:pt x="45793" y="679332"/>
                </a:lnTo>
                <a:close/>
              </a:path>
              <a:path w="110489" h="733425">
                <a:moveTo>
                  <a:pt x="54935" y="695093"/>
                </a:moveTo>
                <a:lnTo>
                  <a:pt x="45793" y="679332"/>
                </a:lnTo>
                <a:lnTo>
                  <a:pt x="45719" y="713994"/>
                </a:lnTo>
                <a:lnTo>
                  <a:pt x="46481" y="713994"/>
                </a:lnTo>
                <a:lnTo>
                  <a:pt x="46481" y="709422"/>
                </a:lnTo>
                <a:lnTo>
                  <a:pt x="54935" y="695093"/>
                </a:lnTo>
                <a:close/>
              </a:path>
              <a:path w="110489" h="733425">
                <a:moveTo>
                  <a:pt x="110489" y="638556"/>
                </a:moveTo>
                <a:lnTo>
                  <a:pt x="108965" y="632460"/>
                </a:lnTo>
                <a:lnTo>
                  <a:pt x="104393" y="630174"/>
                </a:lnTo>
                <a:lnTo>
                  <a:pt x="99821" y="627126"/>
                </a:lnTo>
                <a:lnTo>
                  <a:pt x="93725" y="628650"/>
                </a:lnTo>
                <a:lnTo>
                  <a:pt x="91439" y="633222"/>
                </a:lnTo>
                <a:lnTo>
                  <a:pt x="64846" y="678296"/>
                </a:lnTo>
                <a:lnTo>
                  <a:pt x="64769" y="713994"/>
                </a:lnTo>
                <a:lnTo>
                  <a:pt x="45719" y="713994"/>
                </a:lnTo>
                <a:lnTo>
                  <a:pt x="45719" y="717406"/>
                </a:lnTo>
                <a:lnTo>
                  <a:pt x="54863" y="733044"/>
                </a:lnTo>
                <a:lnTo>
                  <a:pt x="107441" y="643128"/>
                </a:lnTo>
                <a:lnTo>
                  <a:pt x="110489" y="638556"/>
                </a:lnTo>
                <a:close/>
              </a:path>
              <a:path w="110489" h="733425">
                <a:moveTo>
                  <a:pt x="66293" y="0"/>
                </a:moveTo>
                <a:lnTo>
                  <a:pt x="47243" y="0"/>
                </a:lnTo>
                <a:lnTo>
                  <a:pt x="45793" y="679332"/>
                </a:lnTo>
                <a:lnTo>
                  <a:pt x="54935" y="695093"/>
                </a:lnTo>
                <a:lnTo>
                  <a:pt x="64846" y="678296"/>
                </a:lnTo>
                <a:lnTo>
                  <a:pt x="66293" y="0"/>
                </a:lnTo>
                <a:close/>
              </a:path>
              <a:path w="110489" h="733425">
                <a:moveTo>
                  <a:pt x="63245" y="709422"/>
                </a:moveTo>
                <a:lnTo>
                  <a:pt x="54935" y="695093"/>
                </a:lnTo>
                <a:lnTo>
                  <a:pt x="46481" y="709422"/>
                </a:lnTo>
                <a:lnTo>
                  <a:pt x="63245" y="709422"/>
                </a:lnTo>
                <a:close/>
              </a:path>
              <a:path w="110489" h="733425">
                <a:moveTo>
                  <a:pt x="63245" y="713994"/>
                </a:moveTo>
                <a:lnTo>
                  <a:pt x="63245" y="709422"/>
                </a:lnTo>
                <a:lnTo>
                  <a:pt x="46481" y="709422"/>
                </a:lnTo>
                <a:lnTo>
                  <a:pt x="46481" y="713994"/>
                </a:lnTo>
                <a:lnTo>
                  <a:pt x="63245" y="713994"/>
                </a:lnTo>
                <a:close/>
              </a:path>
              <a:path w="110489" h="733425">
                <a:moveTo>
                  <a:pt x="64846" y="678296"/>
                </a:moveTo>
                <a:lnTo>
                  <a:pt x="54935" y="695093"/>
                </a:lnTo>
                <a:lnTo>
                  <a:pt x="63245" y="709422"/>
                </a:lnTo>
                <a:lnTo>
                  <a:pt x="63245" y="713994"/>
                </a:lnTo>
                <a:lnTo>
                  <a:pt x="64769" y="713994"/>
                </a:lnTo>
                <a:lnTo>
                  <a:pt x="64846" y="67829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58931" y="2905505"/>
            <a:ext cx="110489" cy="733425"/>
          </a:xfrm>
          <a:custGeom>
            <a:avLst/>
            <a:gdLst/>
            <a:ahLst/>
            <a:cxnLst/>
            <a:rect l="l" t="t" r="r" b="b"/>
            <a:pathLst>
              <a:path w="110489" h="733425">
                <a:moveTo>
                  <a:pt x="45793" y="679332"/>
                </a:moveTo>
                <a:lnTo>
                  <a:pt x="19049" y="633222"/>
                </a:lnTo>
                <a:lnTo>
                  <a:pt x="16001" y="628650"/>
                </a:lnTo>
                <a:lnTo>
                  <a:pt x="10667" y="627126"/>
                </a:lnTo>
                <a:lnTo>
                  <a:pt x="6095" y="629412"/>
                </a:lnTo>
                <a:lnTo>
                  <a:pt x="1523" y="632460"/>
                </a:lnTo>
                <a:lnTo>
                  <a:pt x="0" y="638556"/>
                </a:lnTo>
                <a:lnTo>
                  <a:pt x="2285" y="643128"/>
                </a:lnTo>
                <a:lnTo>
                  <a:pt x="45719" y="717406"/>
                </a:lnTo>
                <a:lnTo>
                  <a:pt x="45793" y="679332"/>
                </a:lnTo>
                <a:close/>
              </a:path>
              <a:path w="110489" h="733425">
                <a:moveTo>
                  <a:pt x="54935" y="695093"/>
                </a:moveTo>
                <a:lnTo>
                  <a:pt x="45793" y="679332"/>
                </a:lnTo>
                <a:lnTo>
                  <a:pt x="45719" y="713994"/>
                </a:lnTo>
                <a:lnTo>
                  <a:pt x="46481" y="713994"/>
                </a:lnTo>
                <a:lnTo>
                  <a:pt x="46481" y="709422"/>
                </a:lnTo>
                <a:lnTo>
                  <a:pt x="54935" y="695093"/>
                </a:lnTo>
                <a:close/>
              </a:path>
              <a:path w="110489" h="733425">
                <a:moveTo>
                  <a:pt x="110489" y="638556"/>
                </a:moveTo>
                <a:lnTo>
                  <a:pt x="108965" y="632460"/>
                </a:lnTo>
                <a:lnTo>
                  <a:pt x="104393" y="630174"/>
                </a:lnTo>
                <a:lnTo>
                  <a:pt x="99821" y="627126"/>
                </a:lnTo>
                <a:lnTo>
                  <a:pt x="93725" y="628650"/>
                </a:lnTo>
                <a:lnTo>
                  <a:pt x="91439" y="633222"/>
                </a:lnTo>
                <a:lnTo>
                  <a:pt x="64846" y="678296"/>
                </a:lnTo>
                <a:lnTo>
                  <a:pt x="64769" y="713994"/>
                </a:lnTo>
                <a:lnTo>
                  <a:pt x="45719" y="713994"/>
                </a:lnTo>
                <a:lnTo>
                  <a:pt x="45719" y="717406"/>
                </a:lnTo>
                <a:lnTo>
                  <a:pt x="54863" y="733044"/>
                </a:lnTo>
                <a:lnTo>
                  <a:pt x="107441" y="643128"/>
                </a:lnTo>
                <a:lnTo>
                  <a:pt x="110489" y="638556"/>
                </a:lnTo>
                <a:close/>
              </a:path>
              <a:path w="110489" h="733425">
                <a:moveTo>
                  <a:pt x="66293" y="0"/>
                </a:moveTo>
                <a:lnTo>
                  <a:pt x="47243" y="0"/>
                </a:lnTo>
                <a:lnTo>
                  <a:pt x="45793" y="679332"/>
                </a:lnTo>
                <a:lnTo>
                  <a:pt x="54935" y="695093"/>
                </a:lnTo>
                <a:lnTo>
                  <a:pt x="64846" y="678296"/>
                </a:lnTo>
                <a:lnTo>
                  <a:pt x="66293" y="0"/>
                </a:lnTo>
                <a:close/>
              </a:path>
              <a:path w="110489" h="733425">
                <a:moveTo>
                  <a:pt x="63245" y="709422"/>
                </a:moveTo>
                <a:lnTo>
                  <a:pt x="54935" y="695093"/>
                </a:lnTo>
                <a:lnTo>
                  <a:pt x="46481" y="709422"/>
                </a:lnTo>
                <a:lnTo>
                  <a:pt x="63245" y="709422"/>
                </a:lnTo>
                <a:close/>
              </a:path>
              <a:path w="110489" h="733425">
                <a:moveTo>
                  <a:pt x="63245" y="713994"/>
                </a:moveTo>
                <a:lnTo>
                  <a:pt x="63245" y="709422"/>
                </a:lnTo>
                <a:lnTo>
                  <a:pt x="46481" y="709422"/>
                </a:lnTo>
                <a:lnTo>
                  <a:pt x="46481" y="713994"/>
                </a:lnTo>
                <a:lnTo>
                  <a:pt x="63245" y="713994"/>
                </a:lnTo>
                <a:close/>
              </a:path>
              <a:path w="110489" h="733425">
                <a:moveTo>
                  <a:pt x="64846" y="678296"/>
                </a:moveTo>
                <a:lnTo>
                  <a:pt x="54935" y="695093"/>
                </a:lnTo>
                <a:lnTo>
                  <a:pt x="63245" y="709422"/>
                </a:lnTo>
                <a:lnTo>
                  <a:pt x="63245" y="713994"/>
                </a:lnTo>
                <a:lnTo>
                  <a:pt x="64769" y="713994"/>
                </a:lnTo>
                <a:lnTo>
                  <a:pt x="64846" y="67829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36627" y="2905505"/>
            <a:ext cx="110489" cy="733425"/>
          </a:xfrm>
          <a:custGeom>
            <a:avLst/>
            <a:gdLst/>
            <a:ahLst/>
            <a:cxnLst/>
            <a:rect l="l" t="t" r="r" b="b"/>
            <a:pathLst>
              <a:path w="110489" h="733425">
                <a:moveTo>
                  <a:pt x="45793" y="679332"/>
                </a:moveTo>
                <a:lnTo>
                  <a:pt x="19049" y="633222"/>
                </a:lnTo>
                <a:lnTo>
                  <a:pt x="16763" y="628650"/>
                </a:lnTo>
                <a:lnTo>
                  <a:pt x="10667" y="627126"/>
                </a:lnTo>
                <a:lnTo>
                  <a:pt x="6095" y="629412"/>
                </a:lnTo>
                <a:lnTo>
                  <a:pt x="1523" y="632460"/>
                </a:lnTo>
                <a:lnTo>
                  <a:pt x="0" y="638556"/>
                </a:lnTo>
                <a:lnTo>
                  <a:pt x="2285" y="643128"/>
                </a:lnTo>
                <a:lnTo>
                  <a:pt x="45719" y="717406"/>
                </a:lnTo>
                <a:lnTo>
                  <a:pt x="45793" y="679332"/>
                </a:lnTo>
                <a:close/>
              </a:path>
              <a:path w="110489" h="733425">
                <a:moveTo>
                  <a:pt x="55244" y="695627"/>
                </a:moveTo>
                <a:lnTo>
                  <a:pt x="45793" y="679332"/>
                </a:lnTo>
                <a:lnTo>
                  <a:pt x="45719" y="713994"/>
                </a:lnTo>
                <a:lnTo>
                  <a:pt x="47243" y="713994"/>
                </a:lnTo>
                <a:lnTo>
                  <a:pt x="47243" y="709422"/>
                </a:lnTo>
                <a:lnTo>
                  <a:pt x="55244" y="695627"/>
                </a:lnTo>
                <a:close/>
              </a:path>
              <a:path w="110489" h="733425">
                <a:moveTo>
                  <a:pt x="110489" y="638556"/>
                </a:moveTo>
                <a:lnTo>
                  <a:pt x="108965" y="632460"/>
                </a:lnTo>
                <a:lnTo>
                  <a:pt x="104393" y="630174"/>
                </a:lnTo>
                <a:lnTo>
                  <a:pt x="99821" y="627126"/>
                </a:lnTo>
                <a:lnTo>
                  <a:pt x="94487" y="628650"/>
                </a:lnTo>
                <a:lnTo>
                  <a:pt x="91439" y="633222"/>
                </a:lnTo>
                <a:lnTo>
                  <a:pt x="64844" y="679076"/>
                </a:lnTo>
                <a:lnTo>
                  <a:pt x="64769" y="713994"/>
                </a:lnTo>
                <a:lnTo>
                  <a:pt x="45719" y="713994"/>
                </a:lnTo>
                <a:lnTo>
                  <a:pt x="45719" y="717406"/>
                </a:lnTo>
                <a:lnTo>
                  <a:pt x="54863" y="733044"/>
                </a:lnTo>
                <a:lnTo>
                  <a:pt x="108203" y="643128"/>
                </a:lnTo>
                <a:lnTo>
                  <a:pt x="110489" y="638556"/>
                </a:lnTo>
                <a:close/>
              </a:path>
              <a:path w="110489" h="733425">
                <a:moveTo>
                  <a:pt x="66293" y="0"/>
                </a:moveTo>
                <a:lnTo>
                  <a:pt x="47243" y="0"/>
                </a:lnTo>
                <a:lnTo>
                  <a:pt x="45793" y="679332"/>
                </a:lnTo>
                <a:lnTo>
                  <a:pt x="55244" y="695627"/>
                </a:lnTo>
                <a:lnTo>
                  <a:pt x="64844" y="679076"/>
                </a:lnTo>
                <a:lnTo>
                  <a:pt x="66293" y="0"/>
                </a:lnTo>
                <a:close/>
              </a:path>
              <a:path w="110489" h="733425">
                <a:moveTo>
                  <a:pt x="63245" y="709422"/>
                </a:moveTo>
                <a:lnTo>
                  <a:pt x="55244" y="695627"/>
                </a:lnTo>
                <a:lnTo>
                  <a:pt x="47243" y="709422"/>
                </a:lnTo>
                <a:lnTo>
                  <a:pt x="63245" y="709422"/>
                </a:lnTo>
                <a:close/>
              </a:path>
              <a:path w="110489" h="733425">
                <a:moveTo>
                  <a:pt x="63245" y="713994"/>
                </a:moveTo>
                <a:lnTo>
                  <a:pt x="63245" y="709422"/>
                </a:lnTo>
                <a:lnTo>
                  <a:pt x="47243" y="709422"/>
                </a:lnTo>
                <a:lnTo>
                  <a:pt x="47243" y="713994"/>
                </a:lnTo>
                <a:lnTo>
                  <a:pt x="63245" y="713994"/>
                </a:lnTo>
                <a:close/>
              </a:path>
              <a:path w="110489" h="733425">
                <a:moveTo>
                  <a:pt x="64844" y="679076"/>
                </a:moveTo>
                <a:lnTo>
                  <a:pt x="55244" y="695627"/>
                </a:lnTo>
                <a:lnTo>
                  <a:pt x="63245" y="709422"/>
                </a:lnTo>
                <a:lnTo>
                  <a:pt x="63245" y="713994"/>
                </a:lnTo>
                <a:lnTo>
                  <a:pt x="64769" y="713994"/>
                </a:lnTo>
                <a:lnTo>
                  <a:pt x="64844" y="6790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36627" y="2905505"/>
            <a:ext cx="110489" cy="733425"/>
          </a:xfrm>
          <a:custGeom>
            <a:avLst/>
            <a:gdLst/>
            <a:ahLst/>
            <a:cxnLst/>
            <a:rect l="l" t="t" r="r" b="b"/>
            <a:pathLst>
              <a:path w="110489" h="733425">
                <a:moveTo>
                  <a:pt x="45793" y="679332"/>
                </a:moveTo>
                <a:lnTo>
                  <a:pt x="19049" y="633222"/>
                </a:lnTo>
                <a:lnTo>
                  <a:pt x="16763" y="628650"/>
                </a:lnTo>
                <a:lnTo>
                  <a:pt x="10667" y="627126"/>
                </a:lnTo>
                <a:lnTo>
                  <a:pt x="6095" y="629412"/>
                </a:lnTo>
                <a:lnTo>
                  <a:pt x="1523" y="632460"/>
                </a:lnTo>
                <a:lnTo>
                  <a:pt x="0" y="638556"/>
                </a:lnTo>
                <a:lnTo>
                  <a:pt x="2285" y="643128"/>
                </a:lnTo>
                <a:lnTo>
                  <a:pt x="45719" y="717406"/>
                </a:lnTo>
                <a:lnTo>
                  <a:pt x="45793" y="679332"/>
                </a:lnTo>
                <a:close/>
              </a:path>
              <a:path w="110489" h="733425">
                <a:moveTo>
                  <a:pt x="55244" y="695627"/>
                </a:moveTo>
                <a:lnTo>
                  <a:pt x="45793" y="679332"/>
                </a:lnTo>
                <a:lnTo>
                  <a:pt x="45719" y="713994"/>
                </a:lnTo>
                <a:lnTo>
                  <a:pt x="47243" y="713994"/>
                </a:lnTo>
                <a:lnTo>
                  <a:pt x="47243" y="709422"/>
                </a:lnTo>
                <a:lnTo>
                  <a:pt x="55244" y="695627"/>
                </a:lnTo>
                <a:close/>
              </a:path>
              <a:path w="110489" h="733425">
                <a:moveTo>
                  <a:pt x="110489" y="638556"/>
                </a:moveTo>
                <a:lnTo>
                  <a:pt x="108965" y="632460"/>
                </a:lnTo>
                <a:lnTo>
                  <a:pt x="104393" y="630174"/>
                </a:lnTo>
                <a:lnTo>
                  <a:pt x="99821" y="627126"/>
                </a:lnTo>
                <a:lnTo>
                  <a:pt x="94487" y="628650"/>
                </a:lnTo>
                <a:lnTo>
                  <a:pt x="91439" y="633222"/>
                </a:lnTo>
                <a:lnTo>
                  <a:pt x="64844" y="679076"/>
                </a:lnTo>
                <a:lnTo>
                  <a:pt x="64769" y="713994"/>
                </a:lnTo>
                <a:lnTo>
                  <a:pt x="45719" y="713994"/>
                </a:lnTo>
                <a:lnTo>
                  <a:pt x="45719" y="717406"/>
                </a:lnTo>
                <a:lnTo>
                  <a:pt x="54863" y="733044"/>
                </a:lnTo>
                <a:lnTo>
                  <a:pt x="108203" y="643128"/>
                </a:lnTo>
                <a:lnTo>
                  <a:pt x="110489" y="638556"/>
                </a:lnTo>
                <a:close/>
              </a:path>
              <a:path w="110489" h="733425">
                <a:moveTo>
                  <a:pt x="66293" y="0"/>
                </a:moveTo>
                <a:lnTo>
                  <a:pt x="47243" y="0"/>
                </a:lnTo>
                <a:lnTo>
                  <a:pt x="45793" y="679332"/>
                </a:lnTo>
                <a:lnTo>
                  <a:pt x="55244" y="695627"/>
                </a:lnTo>
                <a:lnTo>
                  <a:pt x="64844" y="679076"/>
                </a:lnTo>
                <a:lnTo>
                  <a:pt x="66293" y="0"/>
                </a:lnTo>
                <a:close/>
              </a:path>
              <a:path w="110489" h="733425">
                <a:moveTo>
                  <a:pt x="63245" y="709422"/>
                </a:moveTo>
                <a:lnTo>
                  <a:pt x="55244" y="695627"/>
                </a:lnTo>
                <a:lnTo>
                  <a:pt x="47243" y="709422"/>
                </a:lnTo>
                <a:lnTo>
                  <a:pt x="63245" y="709422"/>
                </a:lnTo>
                <a:close/>
              </a:path>
              <a:path w="110489" h="733425">
                <a:moveTo>
                  <a:pt x="63245" y="713994"/>
                </a:moveTo>
                <a:lnTo>
                  <a:pt x="63245" y="709422"/>
                </a:lnTo>
                <a:lnTo>
                  <a:pt x="47243" y="709422"/>
                </a:lnTo>
                <a:lnTo>
                  <a:pt x="47243" y="713994"/>
                </a:lnTo>
                <a:lnTo>
                  <a:pt x="63245" y="713994"/>
                </a:lnTo>
                <a:close/>
              </a:path>
              <a:path w="110489" h="733425">
                <a:moveTo>
                  <a:pt x="64844" y="679076"/>
                </a:moveTo>
                <a:lnTo>
                  <a:pt x="55244" y="695627"/>
                </a:lnTo>
                <a:lnTo>
                  <a:pt x="63245" y="709422"/>
                </a:lnTo>
                <a:lnTo>
                  <a:pt x="63245" y="713994"/>
                </a:lnTo>
                <a:lnTo>
                  <a:pt x="64769" y="713994"/>
                </a:lnTo>
                <a:lnTo>
                  <a:pt x="64844" y="6790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28801" y="2905505"/>
            <a:ext cx="110489" cy="733425"/>
          </a:xfrm>
          <a:custGeom>
            <a:avLst/>
            <a:gdLst/>
            <a:ahLst/>
            <a:cxnLst/>
            <a:rect l="l" t="t" r="r" b="b"/>
            <a:pathLst>
              <a:path w="110490" h="733425">
                <a:moveTo>
                  <a:pt x="45793" y="679332"/>
                </a:moveTo>
                <a:lnTo>
                  <a:pt x="19050" y="633222"/>
                </a:lnTo>
                <a:lnTo>
                  <a:pt x="16764" y="628650"/>
                </a:lnTo>
                <a:lnTo>
                  <a:pt x="10668" y="627126"/>
                </a:lnTo>
                <a:lnTo>
                  <a:pt x="6096" y="629412"/>
                </a:lnTo>
                <a:lnTo>
                  <a:pt x="1524" y="632460"/>
                </a:lnTo>
                <a:lnTo>
                  <a:pt x="0" y="638556"/>
                </a:lnTo>
                <a:lnTo>
                  <a:pt x="3048" y="643128"/>
                </a:lnTo>
                <a:lnTo>
                  <a:pt x="45720" y="717176"/>
                </a:lnTo>
                <a:lnTo>
                  <a:pt x="45793" y="679332"/>
                </a:lnTo>
                <a:close/>
              </a:path>
              <a:path w="110490" h="733425">
                <a:moveTo>
                  <a:pt x="55245" y="695627"/>
                </a:moveTo>
                <a:lnTo>
                  <a:pt x="45793" y="679332"/>
                </a:lnTo>
                <a:lnTo>
                  <a:pt x="45720" y="713994"/>
                </a:lnTo>
                <a:lnTo>
                  <a:pt x="47244" y="713994"/>
                </a:lnTo>
                <a:lnTo>
                  <a:pt x="47244" y="709422"/>
                </a:lnTo>
                <a:lnTo>
                  <a:pt x="55245" y="695627"/>
                </a:lnTo>
                <a:close/>
              </a:path>
              <a:path w="110490" h="733425">
                <a:moveTo>
                  <a:pt x="110490" y="638556"/>
                </a:moveTo>
                <a:lnTo>
                  <a:pt x="108966" y="632460"/>
                </a:lnTo>
                <a:lnTo>
                  <a:pt x="104394" y="630174"/>
                </a:lnTo>
                <a:lnTo>
                  <a:pt x="99822" y="627126"/>
                </a:lnTo>
                <a:lnTo>
                  <a:pt x="94488" y="628650"/>
                </a:lnTo>
                <a:lnTo>
                  <a:pt x="91440" y="633222"/>
                </a:lnTo>
                <a:lnTo>
                  <a:pt x="64844" y="679076"/>
                </a:lnTo>
                <a:lnTo>
                  <a:pt x="64770" y="713994"/>
                </a:lnTo>
                <a:lnTo>
                  <a:pt x="45720" y="713994"/>
                </a:lnTo>
                <a:lnTo>
                  <a:pt x="45720" y="717176"/>
                </a:lnTo>
                <a:lnTo>
                  <a:pt x="54864" y="733044"/>
                </a:lnTo>
                <a:lnTo>
                  <a:pt x="108204" y="643128"/>
                </a:lnTo>
                <a:lnTo>
                  <a:pt x="110490" y="638556"/>
                </a:lnTo>
                <a:close/>
              </a:path>
              <a:path w="110490" h="733425">
                <a:moveTo>
                  <a:pt x="66294" y="0"/>
                </a:moveTo>
                <a:lnTo>
                  <a:pt x="47244" y="0"/>
                </a:lnTo>
                <a:lnTo>
                  <a:pt x="45793" y="679332"/>
                </a:lnTo>
                <a:lnTo>
                  <a:pt x="55245" y="695627"/>
                </a:lnTo>
                <a:lnTo>
                  <a:pt x="64844" y="679076"/>
                </a:lnTo>
                <a:lnTo>
                  <a:pt x="66294" y="0"/>
                </a:lnTo>
                <a:close/>
              </a:path>
              <a:path w="110490" h="733425">
                <a:moveTo>
                  <a:pt x="63246" y="709422"/>
                </a:moveTo>
                <a:lnTo>
                  <a:pt x="55245" y="695627"/>
                </a:lnTo>
                <a:lnTo>
                  <a:pt x="47244" y="709422"/>
                </a:lnTo>
                <a:lnTo>
                  <a:pt x="63246" y="709422"/>
                </a:lnTo>
                <a:close/>
              </a:path>
              <a:path w="110490" h="733425">
                <a:moveTo>
                  <a:pt x="63246" y="713994"/>
                </a:moveTo>
                <a:lnTo>
                  <a:pt x="63246" y="709422"/>
                </a:lnTo>
                <a:lnTo>
                  <a:pt x="47244" y="709422"/>
                </a:lnTo>
                <a:lnTo>
                  <a:pt x="47244" y="713994"/>
                </a:lnTo>
                <a:lnTo>
                  <a:pt x="63246" y="713994"/>
                </a:lnTo>
                <a:close/>
              </a:path>
              <a:path w="110490" h="733425">
                <a:moveTo>
                  <a:pt x="64844" y="679076"/>
                </a:moveTo>
                <a:lnTo>
                  <a:pt x="55245" y="695627"/>
                </a:lnTo>
                <a:lnTo>
                  <a:pt x="63246" y="709422"/>
                </a:lnTo>
                <a:lnTo>
                  <a:pt x="63246" y="713994"/>
                </a:lnTo>
                <a:lnTo>
                  <a:pt x="64770" y="713994"/>
                </a:lnTo>
                <a:lnTo>
                  <a:pt x="64844" y="6790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28801" y="2905505"/>
            <a:ext cx="110489" cy="733425"/>
          </a:xfrm>
          <a:custGeom>
            <a:avLst/>
            <a:gdLst/>
            <a:ahLst/>
            <a:cxnLst/>
            <a:rect l="l" t="t" r="r" b="b"/>
            <a:pathLst>
              <a:path w="110490" h="733425">
                <a:moveTo>
                  <a:pt x="45793" y="679332"/>
                </a:moveTo>
                <a:lnTo>
                  <a:pt x="19050" y="633222"/>
                </a:lnTo>
                <a:lnTo>
                  <a:pt x="16764" y="628650"/>
                </a:lnTo>
                <a:lnTo>
                  <a:pt x="10668" y="627126"/>
                </a:lnTo>
                <a:lnTo>
                  <a:pt x="6096" y="629412"/>
                </a:lnTo>
                <a:lnTo>
                  <a:pt x="1524" y="632460"/>
                </a:lnTo>
                <a:lnTo>
                  <a:pt x="0" y="638556"/>
                </a:lnTo>
                <a:lnTo>
                  <a:pt x="3048" y="643128"/>
                </a:lnTo>
                <a:lnTo>
                  <a:pt x="45720" y="717176"/>
                </a:lnTo>
                <a:lnTo>
                  <a:pt x="45793" y="679332"/>
                </a:lnTo>
                <a:close/>
              </a:path>
              <a:path w="110490" h="733425">
                <a:moveTo>
                  <a:pt x="55245" y="695627"/>
                </a:moveTo>
                <a:lnTo>
                  <a:pt x="45793" y="679332"/>
                </a:lnTo>
                <a:lnTo>
                  <a:pt x="45720" y="713994"/>
                </a:lnTo>
                <a:lnTo>
                  <a:pt x="47244" y="713994"/>
                </a:lnTo>
                <a:lnTo>
                  <a:pt x="47244" y="709422"/>
                </a:lnTo>
                <a:lnTo>
                  <a:pt x="55245" y="695627"/>
                </a:lnTo>
                <a:close/>
              </a:path>
              <a:path w="110490" h="733425">
                <a:moveTo>
                  <a:pt x="110490" y="638556"/>
                </a:moveTo>
                <a:lnTo>
                  <a:pt x="108966" y="632460"/>
                </a:lnTo>
                <a:lnTo>
                  <a:pt x="104394" y="630174"/>
                </a:lnTo>
                <a:lnTo>
                  <a:pt x="99822" y="627126"/>
                </a:lnTo>
                <a:lnTo>
                  <a:pt x="94488" y="628650"/>
                </a:lnTo>
                <a:lnTo>
                  <a:pt x="91440" y="633222"/>
                </a:lnTo>
                <a:lnTo>
                  <a:pt x="64844" y="679076"/>
                </a:lnTo>
                <a:lnTo>
                  <a:pt x="64770" y="713994"/>
                </a:lnTo>
                <a:lnTo>
                  <a:pt x="45720" y="713994"/>
                </a:lnTo>
                <a:lnTo>
                  <a:pt x="45720" y="717176"/>
                </a:lnTo>
                <a:lnTo>
                  <a:pt x="54864" y="733044"/>
                </a:lnTo>
                <a:lnTo>
                  <a:pt x="108204" y="643128"/>
                </a:lnTo>
                <a:lnTo>
                  <a:pt x="110490" y="638556"/>
                </a:lnTo>
                <a:close/>
              </a:path>
              <a:path w="110490" h="733425">
                <a:moveTo>
                  <a:pt x="66294" y="0"/>
                </a:moveTo>
                <a:lnTo>
                  <a:pt x="47244" y="0"/>
                </a:lnTo>
                <a:lnTo>
                  <a:pt x="45793" y="679332"/>
                </a:lnTo>
                <a:lnTo>
                  <a:pt x="55245" y="695627"/>
                </a:lnTo>
                <a:lnTo>
                  <a:pt x="64844" y="679076"/>
                </a:lnTo>
                <a:lnTo>
                  <a:pt x="66294" y="0"/>
                </a:lnTo>
                <a:close/>
              </a:path>
              <a:path w="110490" h="733425">
                <a:moveTo>
                  <a:pt x="63246" y="709422"/>
                </a:moveTo>
                <a:lnTo>
                  <a:pt x="55245" y="695627"/>
                </a:lnTo>
                <a:lnTo>
                  <a:pt x="47244" y="709422"/>
                </a:lnTo>
                <a:lnTo>
                  <a:pt x="63246" y="709422"/>
                </a:lnTo>
                <a:close/>
              </a:path>
              <a:path w="110490" h="733425">
                <a:moveTo>
                  <a:pt x="63246" y="713994"/>
                </a:moveTo>
                <a:lnTo>
                  <a:pt x="63246" y="709422"/>
                </a:lnTo>
                <a:lnTo>
                  <a:pt x="47244" y="709422"/>
                </a:lnTo>
                <a:lnTo>
                  <a:pt x="47244" y="713994"/>
                </a:lnTo>
                <a:lnTo>
                  <a:pt x="63246" y="713994"/>
                </a:lnTo>
                <a:close/>
              </a:path>
              <a:path w="110490" h="733425">
                <a:moveTo>
                  <a:pt x="64844" y="679076"/>
                </a:moveTo>
                <a:lnTo>
                  <a:pt x="55245" y="695627"/>
                </a:lnTo>
                <a:lnTo>
                  <a:pt x="63246" y="709422"/>
                </a:lnTo>
                <a:lnTo>
                  <a:pt x="63246" y="713994"/>
                </a:lnTo>
                <a:lnTo>
                  <a:pt x="64770" y="713994"/>
                </a:lnTo>
                <a:lnTo>
                  <a:pt x="64844" y="6790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67775" y="2643377"/>
            <a:ext cx="826769" cy="110489"/>
          </a:xfrm>
          <a:custGeom>
            <a:avLst/>
            <a:gdLst/>
            <a:ahLst/>
            <a:cxnLst/>
            <a:rect l="l" t="t" r="r" b="b"/>
            <a:pathLst>
              <a:path w="826769" h="110489">
                <a:moveTo>
                  <a:pt x="788819" y="55554"/>
                </a:moveTo>
                <a:lnTo>
                  <a:pt x="772037" y="45652"/>
                </a:lnTo>
                <a:lnTo>
                  <a:pt x="0" y="44196"/>
                </a:lnTo>
                <a:lnTo>
                  <a:pt x="0" y="63246"/>
                </a:lnTo>
                <a:lnTo>
                  <a:pt x="773043" y="64704"/>
                </a:lnTo>
                <a:lnTo>
                  <a:pt x="788819" y="55554"/>
                </a:lnTo>
                <a:close/>
              </a:path>
              <a:path w="826769" h="110489">
                <a:moveTo>
                  <a:pt x="826769" y="55626"/>
                </a:moveTo>
                <a:lnTo>
                  <a:pt x="736854" y="2286"/>
                </a:lnTo>
                <a:lnTo>
                  <a:pt x="732282" y="0"/>
                </a:lnTo>
                <a:lnTo>
                  <a:pt x="726186" y="1524"/>
                </a:lnTo>
                <a:lnTo>
                  <a:pt x="723900" y="6096"/>
                </a:lnTo>
                <a:lnTo>
                  <a:pt x="720852" y="10668"/>
                </a:lnTo>
                <a:lnTo>
                  <a:pt x="722376" y="16764"/>
                </a:lnTo>
                <a:lnTo>
                  <a:pt x="726948" y="19050"/>
                </a:lnTo>
                <a:lnTo>
                  <a:pt x="772037" y="45652"/>
                </a:lnTo>
                <a:lnTo>
                  <a:pt x="807720" y="45720"/>
                </a:lnTo>
                <a:lnTo>
                  <a:pt x="807720" y="66671"/>
                </a:lnTo>
                <a:lnTo>
                  <a:pt x="826769" y="55626"/>
                </a:lnTo>
                <a:close/>
              </a:path>
              <a:path w="826769" h="110489">
                <a:moveTo>
                  <a:pt x="807720" y="66671"/>
                </a:moveTo>
                <a:lnTo>
                  <a:pt x="807720" y="64770"/>
                </a:lnTo>
                <a:lnTo>
                  <a:pt x="773043" y="64704"/>
                </a:lnTo>
                <a:lnTo>
                  <a:pt x="726948" y="91440"/>
                </a:lnTo>
                <a:lnTo>
                  <a:pt x="722376" y="94488"/>
                </a:lnTo>
                <a:lnTo>
                  <a:pt x="720852" y="99822"/>
                </a:lnTo>
                <a:lnTo>
                  <a:pt x="723138" y="104394"/>
                </a:lnTo>
                <a:lnTo>
                  <a:pt x="726186" y="108966"/>
                </a:lnTo>
                <a:lnTo>
                  <a:pt x="731520" y="110490"/>
                </a:lnTo>
                <a:lnTo>
                  <a:pt x="736092" y="108204"/>
                </a:lnTo>
                <a:lnTo>
                  <a:pt x="807720" y="66671"/>
                </a:lnTo>
                <a:close/>
              </a:path>
              <a:path w="826769" h="110489">
                <a:moveTo>
                  <a:pt x="807720" y="64770"/>
                </a:moveTo>
                <a:lnTo>
                  <a:pt x="807720" y="45720"/>
                </a:lnTo>
                <a:lnTo>
                  <a:pt x="772037" y="45652"/>
                </a:lnTo>
                <a:lnTo>
                  <a:pt x="788819" y="55554"/>
                </a:lnTo>
                <a:lnTo>
                  <a:pt x="803148" y="47244"/>
                </a:lnTo>
                <a:lnTo>
                  <a:pt x="803148" y="64761"/>
                </a:lnTo>
                <a:lnTo>
                  <a:pt x="807720" y="64770"/>
                </a:lnTo>
                <a:close/>
              </a:path>
              <a:path w="826769" h="110489">
                <a:moveTo>
                  <a:pt x="803148" y="64761"/>
                </a:moveTo>
                <a:lnTo>
                  <a:pt x="803148" y="64008"/>
                </a:lnTo>
                <a:lnTo>
                  <a:pt x="788819" y="55554"/>
                </a:lnTo>
                <a:lnTo>
                  <a:pt x="773043" y="64704"/>
                </a:lnTo>
                <a:lnTo>
                  <a:pt x="803148" y="64761"/>
                </a:lnTo>
                <a:close/>
              </a:path>
              <a:path w="826769" h="110489">
                <a:moveTo>
                  <a:pt x="803148" y="64008"/>
                </a:moveTo>
                <a:lnTo>
                  <a:pt x="803148" y="47244"/>
                </a:lnTo>
                <a:lnTo>
                  <a:pt x="788819" y="55554"/>
                </a:lnTo>
                <a:lnTo>
                  <a:pt x="803148" y="64008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67775" y="2643377"/>
            <a:ext cx="826769" cy="110489"/>
          </a:xfrm>
          <a:custGeom>
            <a:avLst/>
            <a:gdLst/>
            <a:ahLst/>
            <a:cxnLst/>
            <a:rect l="l" t="t" r="r" b="b"/>
            <a:pathLst>
              <a:path w="826769" h="110489">
                <a:moveTo>
                  <a:pt x="788819" y="55554"/>
                </a:moveTo>
                <a:lnTo>
                  <a:pt x="772037" y="45652"/>
                </a:lnTo>
                <a:lnTo>
                  <a:pt x="0" y="44196"/>
                </a:lnTo>
                <a:lnTo>
                  <a:pt x="0" y="63246"/>
                </a:lnTo>
                <a:lnTo>
                  <a:pt x="773043" y="64704"/>
                </a:lnTo>
                <a:lnTo>
                  <a:pt x="788819" y="55554"/>
                </a:lnTo>
                <a:close/>
              </a:path>
              <a:path w="826769" h="110489">
                <a:moveTo>
                  <a:pt x="826769" y="55626"/>
                </a:moveTo>
                <a:lnTo>
                  <a:pt x="736854" y="2286"/>
                </a:lnTo>
                <a:lnTo>
                  <a:pt x="732282" y="0"/>
                </a:lnTo>
                <a:lnTo>
                  <a:pt x="726186" y="1524"/>
                </a:lnTo>
                <a:lnTo>
                  <a:pt x="723900" y="6096"/>
                </a:lnTo>
                <a:lnTo>
                  <a:pt x="720852" y="10668"/>
                </a:lnTo>
                <a:lnTo>
                  <a:pt x="722376" y="16764"/>
                </a:lnTo>
                <a:lnTo>
                  <a:pt x="726948" y="19050"/>
                </a:lnTo>
                <a:lnTo>
                  <a:pt x="772037" y="45652"/>
                </a:lnTo>
                <a:lnTo>
                  <a:pt x="807720" y="45720"/>
                </a:lnTo>
                <a:lnTo>
                  <a:pt x="807720" y="66671"/>
                </a:lnTo>
                <a:lnTo>
                  <a:pt x="826769" y="55626"/>
                </a:lnTo>
                <a:close/>
              </a:path>
              <a:path w="826769" h="110489">
                <a:moveTo>
                  <a:pt x="807720" y="66671"/>
                </a:moveTo>
                <a:lnTo>
                  <a:pt x="807720" y="64770"/>
                </a:lnTo>
                <a:lnTo>
                  <a:pt x="773043" y="64704"/>
                </a:lnTo>
                <a:lnTo>
                  <a:pt x="726948" y="91440"/>
                </a:lnTo>
                <a:lnTo>
                  <a:pt x="722376" y="94488"/>
                </a:lnTo>
                <a:lnTo>
                  <a:pt x="720852" y="99822"/>
                </a:lnTo>
                <a:lnTo>
                  <a:pt x="723138" y="104394"/>
                </a:lnTo>
                <a:lnTo>
                  <a:pt x="726186" y="108966"/>
                </a:lnTo>
                <a:lnTo>
                  <a:pt x="731520" y="110490"/>
                </a:lnTo>
                <a:lnTo>
                  <a:pt x="736092" y="108204"/>
                </a:lnTo>
                <a:lnTo>
                  <a:pt x="807720" y="66671"/>
                </a:lnTo>
                <a:close/>
              </a:path>
              <a:path w="826769" h="110489">
                <a:moveTo>
                  <a:pt x="807720" y="64770"/>
                </a:moveTo>
                <a:lnTo>
                  <a:pt x="807720" y="45720"/>
                </a:lnTo>
                <a:lnTo>
                  <a:pt x="772037" y="45652"/>
                </a:lnTo>
                <a:lnTo>
                  <a:pt x="788819" y="55554"/>
                </a:lnTo>
                <a:lnTo>
                  <a:pt x="803148" y="47244"/>
                </a:lnTo>
                <a:lnTo>
                  <a:pt x="803148" y="64761"/>
                </a:lnTo>
                <a:lnTo>
                  <a:pt x="807720" y="64770"/>
                </a:lnTo>
                <a:close/>
              </a:path>
              <a:path w="826769" h="110489">
                <a:moveTo>
                  <a:pt x="803148" y="64761"/>
                </a:moveTo>
                <a:lnTo>
                  <a:pt x="803148" y="64008"/>
                </a:lnTo>
                <a:lnTo>
                  <a:pt x="788819" y="55554"/>
                </a:lnTo>
                <a:lnTo>
                  <a:pt x="773043" y="64704"/>
                </a:lnTo>
                <a:lnTo>
                  <a:pt x="803148" y="64761"/>
                </a:lnTo>
                <a:close/>
              </a:path>
              <a:path w="826769" h="110489">
                <a:moveTo>
                  <a:pt x="803148" y="64008"/>
                </a:moveTo>
                <a:lnTo>
                  <a:pt x="803148" y="47244"/>
                </a:lnTo>
                <a:lnTo>
                  <a:pt x="788819" y="55554"/>
                </a:lnTo>
                <a:lnTo>
                  <a:pt x="803148" y="64008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51745" y="2643377"/>
            <a:ext cx="826769" cy="110489"/>
          </a:xfrm>
          <a:custGeom>
            <a:avLst/>
            <a:gdLst/>
            <a:ahLst/>
            <a:cxnLst/>
            <a:rect l="l" t="t" r="r" b="b"/>
            <a:pathLst>
              <a:path w="826770" h="110489">
                <a:moveTo>
                  <a:pt x="788819" y="55554"/>
                </a:moveTo>
                <a:lnTo>
                  <a:pt x="772034" y="45651"/>
                </a:lnTo>
                <a:lnTo>
                  <a:pt x="0" y="44196"/>
                </a:lnTo>
                <a:lnTo>
                  <a:pt x="0" y="63246"/>
                </a:lnTo>
                <a:lnTo>
                  <a:pt x="773045" y="64703"/>
                </a:lnTo>
                <a:lnTo>
                  <a:pt x="788819" y="55554"/>
                </a:lnTo>
                <a:close/>
              </a:path>
              <a:path w="826770" h="110489">
                <a:moveTo>
                  <a:pt x="826769" y="55626"/>
                </a:moveTo>
                <a:lnTo>
                  <a:pt x="736854" y="2286"/>
                </a:lnTo>
                <a:lnTo>
                  <a:pt x="732282" y="0"/>
                </a:lnTo>
                <a:lnTo>
                  <a:pt x="726186" y="1524"/>
                </a:lnTo>
                <a:lnTo>
                  <a:pt x="723900" y="6096"/>
                </a:lnTo>
                <a:lnTo>
                  <a:pt x="720852" y="10668"/>
                </a:lnTo>
                <a:lnTo>
                  <a:pt x="722376" y="16764"/>
                </a:lnTo>
                <a:lnTo>
                  <a:pt x="726948" y="19050"/>
                </a:lnTo>
                <a:lnTo>
                  <a:pt x="772034" y="45651"/>
                </a:lnTo>
                <a:lnTo>
                  <a:pt x="808482" y="45720"/>
                </a:lnTo>
                <a:lnTo>
                  <a:pt x="808482" y="66319"/>
                </a:lnTo>
                <a:lnTo>
                  <a:pt x="826769" y="55626"/>
                </a:lnTo>
                <a:close/>
              </a:path>
              <a:path w="826770" h="110489">
                <a:moveTo>
                  <a:pt x="808482" y="66319"/>
                </a:moveTo>
                <a:lnTo>
                  <a:pt x="808482" y="64770"/>
                </a:lnTo>
                <a:lnTo>
                  <a:pt x="773045" y="64703"/>
                </a:lnTo>
                <a:lnTo>
                  <a:pt x="726948" y="91440"/>
                </a:lnTo>
                <a:lnTo>
                  <a:pt x="722376" y="94488"/>
                </a:lnTo>
                <a:lnTo>
                  <a:pt x="720852" y="99822"/>
                </a:lnTo>
                <a:lnTo>
                  <a:pt x="723900" y="104394"/>
                </a:lnTo>
                <a:lnTo>
                  <a:pt x="726186" y="108966"/>
                </a:lnTo>
                <a:lnTo>
                  <a:pt x="732282" y="110490"/>
                </a:lnTo>
                <a:lnTo>
                  <a:pt x="736854" y="108204"/>
                </a:lnTo>
                <a:lnTo>
                  <a:pt x="808482" y="66319"/>
                </a:lnTo>
                <a:close/>
              </a:path>
              <a:path w="826770" h="110489">
                <a:moveTo>
                  <a:pt x="808482" y="64770"/>
                </a:moveTo>
                <a:lnTo>
                  <a:pt x="808482" y="45720"/>
                </a:lnTo>
                <a:lnTo>
                  <a:pt x="772034" y="45651"/>
                </a:lnTo>
                <a:lnTo>
                  <a:pt x="788819" y="55554"/>
                </a:lnTo>
                <a:lnTo>
                  <a:pt x="803148" y="47244"/>
                </a:lnTo>
                <a:lnTo>
                  <a:pt x="803148" y="64759"/>
                </a:lnTo>
                <a:lnTo>
                  <a:pt x="808482" y="64770"/>
                </a:lnTo>
                <a:close/>
              </a:path>
              <a:path w="826770" h="110489">
                <a:moveTo>
                  <a:pt x="803148" y="64759"/>
                </a:moveTo>
                <a:lnTo>
                  <a:pt x="803148" y="64008"/>
                </a:lnTo>
                <a:lnTo>
                  <a:pt x="788819" y="55554"/>
                </a:lnTo>
                <a:lnTo>
                  <a:pt x="773045" y="64703"/>
                </a:lnTo>
                <a:lnTo>
                  <a:pt x="803148" y="64759"/>
                </a:lnTo>
                <a:close/>
              </a:path>
              <a:path w="826770" h="110489">
                <a:moveTo>
                  <a:pt x="803148" y="64008"/>
                </a:moveTo>
                <a:lnTo>
                  <a:pt x="803148" y="47244"/>
                </a:lnTo>
                <a:lnTo>
                  <a:pt x="788819" y="55554"/>
                </a:lnTo>
                <a:lnTo>
                  <a:pt x="803148" y="64008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51745" y="2643377"/>
            <a:ext cx="826769" cy="110489"/>
          </a:xfrm>
          <a:custGeom>
            <a:avLst/>
            <a:gdLst/>
            <a:ahLst/>
            <a:cxnLst/>
            <a:rect l="l" t="t" r="r" b="b"/>
            <a:pathLst>
              <a:path w="826770" h="110489">
                <a:moveTo>
                  <a:pt x="788819" y="55554"/>
                </a:moveTo>
                <a:lnTo>
                  <a:pt x="772034" y="45651"/>
                </a:lnTo>
                <a:lnTo>
                  <a:pt x="0" y="44196"/>
                </a:lnTo>
                <a:lnTo>
                  <a:pt x="0" y="63246"/>
                </a:lnTo>
                <a:lnTo>
                  <a:pt x="773045" y="64703"/>
                </a:lnTo>
                <a:lnTo>
                  <a:pt x="788819" y="55554"/>
                </a:lnTo>
                <a:close/>
              </a:path>
              <a:path w="826770" h="110489">
                <a:moveTo>
                  <a:pt x="826769" y="55626"/>
                </a:moveTo>
                <a:lnTo>
                  <a:pt x="736854" y="2286"/>
                </a:lnTo>
                <a:lnTo>
                  <a:pt x="732282" y="0"/>
                </a:lnTo>
                <a:lnTo>
                  <a:pt x="726186" y="1524"/>
                </a:lnTo>
                <a:lnTo>
                  <a:pt x="723900" y="6096"/>
                </a:lnTo>
                <a:lnTo>
                  <a:pt x="720852" y="10668"/>
                </a:lnTo>
                <a:lnTo>
                  <a:pt x="722376" y="16764"/>
                </a:lnTo>
                <a:lnTo>
                  <a:pt x="726948" y="19050"/>
                </a:lnTo>
                <a:lnTo>
                  <a:pt x="772034" y="45651"/>
                </a:lnTo>
                <a:lnTo>
                  <a:pt x="808482" y="45720"/>
                </a:lnTo>
                <a:lnTo>
                  <a:pt x="808482" y="66319"/>
                </a:lnTo>
                <a:lnTo>
                  <a:pt x="826769" y="55626"/>
                </a:lnTo>
                <a:close/>
              </a:path>
              <a:path w="826770" h="110489">
                <a:moveTo>
                  <a:pt x="808482" y="66319"/>
                </a:moveTo>
                <a:lnTo>
                  <a:pt x="808482" y="64770"/>
                </a:lnTo>
                <a:lnTo>
                  <a:pt x="773045" y="64703"/>
                </a:lnTo>
                <a:lnTo>
                  <a:pt x="726948" y="91440"/>
                </a:lnTo>
                <a:lnTo>
                  <a:pt x="722376" y="94488"/>
                </a:lnTo>
                <a:lnTo>
                  <a:pt x="720852" y="99822"/>
                </a:lnTo>
                <a:lnTo>
                  <a:pt x="723900" y="104394"/>
                </a:lnTo>
                <a:lnTo>
                  <a:pt x="726186" y="108966"/>
                </a:lnTo>
                <a:lnTo>
                  <a:pt x="732282" y="110490"/>
                </a:lnTo>
                <a:lnTo>
                  <a:pt x="736854" y="108204"/>
                </a:lnTo>
                <a:lnTo>
                  <a:pt x="808482" y="66319"/>
                </a:lnTo>
                <a:close/>
              </a:path>
              <a:path w="826770" h="110489">
                <a:moveTo>
                  <a:pt x="808482" y="64770"/>
                </a:moveTo>
                <a:lnTo>
                  <a:pt x="808482" y="45720"/>
                </a:lnTo>
                <a:lnTo>
                  <a:pt x="772034" y="45651"/>
                </a:lnTo>
                <a:lnTo>
                  <a:pt x="788819" y="55554"/>
                </a:lnTo>
                <a:lnTo>
                  <a:pt x="803148" y="47244"/>
                </a:lnTo>
                <a:lnTo>
                  <a:pt x="803148" y="64759"/>
                </a:lnTo>
                <a:lnTo>
                  <a:pt x="808482" y="64770"/>
                </a:lnTo>
                <a:close/>
              </a:path>
              <a:path w="826770" h="110489">
                <a:moveTo>
                  <a:pt x="803148" y="64759"/>
                </a:moveTo>
                <a:lnTo>
                  <a:pt x="803148" y="64008"/>
                </a:lnTo>
                <a:lnTo>
                  <a:pt x="788819" y="55554"/>
                </a:lnTo>
                <a:lnTo>
                  <a:pt x="773045" y="64703"/>
                </a:lnTo>
                <a:lnTo>
                  <a:pt x="803148" y="64759"/>
                </a:lnTo>
                <a:close/>
              </a:path>
              <a:path w="826770" h="110489">
                <a:moveTo>
                  <a:pt x="803148" y="64008"/>
                </a:moveTo>
                <a:lnTo>
                  <a:pt x="803148" y="47244"/>
                </a:lnTo>
                <a:lnTo>
                  <a:pt x="788819" y="55554"/>
                </a:lnTo>
                <a:lnTo>
                  <a:pt x="803148" y="64008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96319" y="2643377"/>
            <a:ext cx="828040" cy="110489"/>
          </a:xfrm>
          <a:custGeom>
            <a:avLst/>
            <a:gdLst/>
            <a:ahLst/>
            <a:cxnLst/>
            <a:rect l="l" t="t" r="r" b="b"/>
            <a:pathLst>
              <a:path w="828039" h="110489">
                <a:moveTo>
                  <a:pt x="788892" y="55512"/>
                </a:moveTo>
                <a:lnTo>
                  <a:pt x="772347" y="45651"/>
                </a:lnTo>
                <a:lnTo>
                  <a:pt x="0" y="44196"/>
                </a:lnTo>
                <a:lnTo>
                  <a:pt x="0" y="63246"/>
                </a:lnTo>
                <a:lnTo>
                  <a:pt x="773045" y="64703"/>
                </a:lnTo>
                <a:lnTo>
                  <a:pt x="788892" y="55512"/>
                </a:lnTo>
                <a:close/>
              </a:path>
              <a:path w="828039" h="110489">
                <a:moveTo>
                  <a:pt x="808482" y="66671"/>
                </a:moveTo>
                <a:lnTo>
                  <a:pt x="808482" y="64770"/>
                </a:lnTo>
                <a:lnTo>
                  <a:pt x="773045" y="64703"/>
                </a:lnTo>
                <a:lnTo>
                  <a:pt x="726948" y="91440"/>
                </a:lnTo>
                <a:lnTo>
                  <a:pt x="722376" y="94488"/>
                </a:lnTo>
                <a:lnTo>
                  <a:pt x="720852" y="99822"/>
                </a:lnTo>
                <a:lnTo>
                  <a:pt x="723900" y="104394"/>
                </a:lnTo>
                <a:lnTo>
                  <a:pt x="726186" y="108966"/>
                </a:lnTo>
                <a:lnTo>
                  <a:pt x="732282" y="110490"/>
                </a:lnTo>
                <a:lnTo>
                  <a:pt x="736854" y="108204"/>
                </a:lnTo>
                <a:lnTo>
                  <a:pt x="808482" y="66671"/>
                </a:lnTo>
                <a:close/>
              </a:path>
              <a:path w="828039" h="110489">
                <a:moveTo>
                  <a:pt x="827532" y="55626"/>
                </a:moveTo>
                <a:lnTo>
                  <a:pt x="736854" y="2286"/>
                </a:lnTo>
                <a:lnTo>
                  <a:pt x="732282" y="0"/>
                </a:lnTo>
                <a:lnTo>
                  <a:pt x="726948" y="1524"/>
                </a:lnTo>
                <a:lnTo>
                  <a:pt x="723900" y="6096"/>
                </a:lnTo>
                <a:lnTo>
                  <a:pt x="721614" y="10668"/>
                </a:lnTo>
                <a:lnTo>
                  <a:pt x="723138" y="16764"/>
                </a:lnTo>
                <a:lnTo>
                  <a:pt x="727710" y="19050"/>
                </a:lnTo>
                <a:lnTo>
                  <a:pt x="772347" y="45651"/>
                </a:lnTo>
                <a:lnTo>
                  <a:pt x="808482" y="45720"/>
                </a:lnTo>
                <a:lnTo>
                  <a:pt x="808482" y="66671"/>
                </a:lnTo>
                <a:lnTo>
                  <a:pt x="827532" y="55626"/>
                </a:lnTo>
                <a:close/>
              </a:path>
              <a:path w="828039" h="110489">
                <a:moveTo>
                  <a:pt x="808482" y="64770"/>
                </a:moveTo>
                <a:lnTo>
                  <a:pt x="808482" y="45720"/>
                </a:lnTo>
                <a:lnTo>
                  <a:pt x="772347" y="45651"/>
                </a:lnTo>
                <a:lnTo>
                  <a:pt x="788892" y="55512"/>
                </a:lnTo>
                <a:lnTo>
                  <a:pt x="803148" y="47244"/>
                </a:lnTo>
                <a:lnTo>
                  <a:pt x="803148" y="64759"/>
                </a:lnTo>
                <a:lnTo>
                  <a:pt x="808482" y="64770"/>
                </a:lnTo>
                <a:close/>
              </a:path>
              <a:path w="828039" h="110489">
                <a:moveTo>
                  <a:pt x="803148" y="64759"/>
                </a:moveTo>
                <a:lnTo>
                  <a:pt x="803148" y="64008"/>
                </a:lnTo>
                <a:lnTo>
                  <a:pt x="788892" y="55512"/>
                </a:lnTo>
                <a:lnTo>
                  <a:pt x="773045" y="64703"/>
                </a:lnTo>
                <a:lnTo>
                  <a:pt x="803148" y="64759"/>
                </a:lnTo>
                <a:close/>
              </a:path>
              <a:path w="828039" h="110489">
                <a:moveTo>
                  <a:pt x="803148" y="64008"/>
                </a:moveTo>
                <a:lnTo>
                  <a:pt x="803148" y="47244"/>
                </a:lnTo>
                <a:lnTo>
                  <a:pt x="788892" y="55512"/>
                </a:lnTo>
                <a:lnTo>
                  <a:pt x="803148" y="64008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96319" y="2643377"/>
            <a:ext cx="828040" cy="110489"/>
          </a:xfrm>
          <a:custGeom>
            <a:avLst/>
            <a:gdLst/>
            <a:ahLst/>
            <a:cxnLst/>
            <a:rect l="l" t="t" r="r" b="b"/>
            <a:pathLst>
              <a:path w="828039" h="110489">
                <a:moveTo>
                  <a:pt x="788892" y="55512"/>
                </a:moveTo>
                <a:lnTo>
                  <a:pt x="772347" y="45651"/>
                </a:lnTo>
                <a:lnTo>
                  <a:pt x="0" y="44196"/>
                </a:lnTo>
                <a:lnTo>
                  <a:pt x="0" y="63246"/>
                </a:lnTo>
                <a:lnTo>
                  <a:pt x="773045" y="64703"/>
                </a:lnTo>
                <a:lnTo>
                  <a:pt x="788892" y="55512"/>
                </a:lnTo>
                <a:close/>
              </a:path>
              <a:path w="828039" h="110489">
                <a:moveTo>
                  <a:pt x="808482" y="66671"/>
                </a:moveTo>
                <a:lnTo>
                  <a:pt x="808482" y="64770"/>
                </a:lnTo>
                <a:lnTo>
                  <a:pt x="773045" y="64703"/>
                </a:lnTo>
                <a:lnTo>
                  <a:pt x="726948" y="91440"/>
                </a:lnTo>
                <a:lnTo>
                  <a:pt x="722376" y="94488"/>
                </a:lnTo>
                <a:lnTo>
                  <a:pt x="720852" y="99822"/>
                </a:lnTo>
                <a:lnTo>
                  <a:pt x="723900" y="104394"/>
                </a:lnTo>
                <a:lnTo>
                  <a:pt x="726186" y="108966"/>
                </a:lnTo>
                <a:lnTo>
                  <a:pt x="732282" y="110490"/>
                </a:lnTo>
                <a:lnTo>
                  <a:pt x="736854" y="108204"/>
                </a:lnTo>
                <a:lnTo>
                  <a:pt x="808482" y="66671"/>
                </a:lnTo>
                <a:close/>
              </a:path>
              <a:path w="828039" h="110489">
                <a:moveTo>
                  <a:pt x="827532" y="55626"/>
                </a:moveTo>
                <a:lnTo>
                  <a:pt x="736854" y="2286"/>
                </a:lnTo>
                <a:lnTo>
                  <a:pt x="732282" y="0"/>
                </a:lnTo>
                <a:lnTo>
                  <a:pt x="726948" y="1524"/>
                </a:lnTo>
                <a:lnTo>
                  <a:pt x="723900" y="6096"/>
                </a:lnTo>
                <a:lnTo>
                  <a:pt x="721614" y="10668"/>
                </a:lnTo>
                <a:lnTo>
                  <a:pt x="723138" y="16764"/>
                </a:lnTo>
                <a:lnTo>
                  <a:pt x="727710" y="19050"/>
                </a:lnTo>
                <a:lnTo>
                  <a:pt x="772347" y="45651"/>
                </a:lnTo>
                <a:lnTo>
                  <a:pt x="808482" y="45720"/>
                </a:lnTo>
                <a:lnTo>
                  <a:pt x="808482" y="66671"/>
                </a:lnTo>
                <a:lnTo>
                  <a:pt x="827532" y="55626"/>
                </a:lnTo>
                <a:close/>
              </a:path>
              <a:path w="828039" h="110489">
                <a:moveTo>
                  <a:pt x="808482" y="64770"/>
                </a:moveTo>
                <a:lnTo>
                  <a:pt x="808482" y="45720"/>
                </a:lnTo>
                <a:lnTo>
                  <a:pt x="772347" y="45651"/>
                </a:lnTo>
                <a:lnTo>
                  <a:pt x="788892" y="55512"/>
                </a:lnTo>
                <a:lnTo>
                  <a:pt x="803148" y="47244"/>
                </a:lnTo>
                <a:lnTo>
                  <a:pt x="803148" y="64759"/>
                </a:lnTo>
                <a:lnTo>
                  <a:pt x="808482" y="64770"/>
                </a:lnTo>
                <a:close/>
              </a:path>
              <a:path w="828039" h="110489">
                <a:moveTo>
                  <a:pt x="803148" y="64759"/>
                </a:moveTo>
                <a:lnTo>
                  <a:pt x="803148" y="64008"/>
                </a:lnTo>
                <a:lnTo>
                  <a:pt x="788892" y="55512"/>
                </a:lnTo>
                <a:lnTo>
                  <a:pt x="773045" y="64703"/>
                </a:lnTo>
                <a:lnTo>
                  <a:pt x="803148" y="64759"/>
                </a:lnTo>
                <a:close/>
              </a:path>
              <a:path w="828039" h="110489">
                <a:moveTo>
                  <a:pt x="803148" y="64008"/>
                </a:moveTo>
                <a:lnTo>
                  <a:pt x="803148" y="47244"/>
                </a:lnTo>
                <a:lnTo>
                  <a:pt x="788892" y="55512"/>
                </a:lnTo>
                <a:lnTo>
                  <a:pt x="803148" y="64008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66573" y="2643377"/>
            <a:ext cx="826769" cy="110489"/>
          </a:xfrm>
          <a:custGeom>
            <a:avLst/>
            <a:gdLst/>
            <a:ahLst/>
            <a:cxnLst/>
            <a:rect l="l" t="t" r="r" b="b"/>
            <a:pathLst>
              <a:path w="826770" h="110489">
                <a:moveTo>
                  <a:pt x="788819" y="55554"/>
                </a:moveTo>
                <a:lnTo>
                  <a:pt x="772037" y="45652"/>
                </a:lnTo>
                <a:lnTo>
                  <a:pt x="0" y="44196"/>
                </a:lnTo>
                <a:lnTo>
                  <a:pt x="0" y="63246"/>
                </a:lnTo>
                <a:lnTo>
                  <a:pt x="773043" y="64704"/>
                </a:lnTo>
                <a:lnTo>
                  <a:pt x="788819" y="55554"/>
                </a:lnTo>
                <a:close/>
              </a:path>
              <a:path w="826770" h="110489">
                <a:moveTo>
                  <a:pt x="826769" y="55626"/>
                </a:moveTo>
                <a:lnTo>
                  <a:pt x="736854" y="2286"/>
                </a:lnTo>
                <a:lnTo>
                  <a:pt x="732282" y="0"/>
                </a:lnTo>
                <a:lnTo>
                  <a:pt x="726186" y="1524"/>
                </a:lnTo>
                <a:lnTo>
                  <a:pt x="723900" y="6096"/>
                </a:lnTo>
                <a:lnTo>
                  <a:pt x="720852" y="10668"/>
                </a:lnTo>
                <a:lnTo>
                  <a:pt x="722376" y="16764"/>
                </a:lnTo>
                <a:lnTo>
                  <a:pt x="726948" y="19050"/>
                </a:lnTo>
                <a:lnTo>
                  <a:pt x="772037" y="45652"/>
                </a:lnTo>
                <a:lnTo>
                  <a:pt x="807720" y="45720"/>
                </a:lnTo>
                <a:lnTo>
                  <a:pt x="807720" y="66765"/>
                </a:lnTo>
                <a:lnTo>
                  <a:pt x="826769" y="55626"/>
                </a:lnTo>
                <a:close/>
              </a:path>
              <a:path w="826770" h="110489">
                <a:moveTo>
                  <a:pt x="807720" y="66765"/>
                </a:moveTo>
                <a:lnTo>
                  <a:pt x="807720" y="64770"/>
                </a:lnTo>
                <a:lnTo>
                  <a:pt x="773043" y="64704"/>
                </a:lnTo>
                <a:lnTo>
                  <a:pt x="726948" y="91440"/>
                </a:lnTo>
                <a:lnTo>
                  <a:pt x="722376" y="94488"/>
                </a:lnTo>
                <a:lnTo>
                  <a:pt x="720852" y="99822"/>
                </a:lnTo>
                <a:lnTo>
                  <a:pt x="723138" y="104394"/>
                </a:lnTo>
                <a:lnTo>
                  <a:pt x="726186" y="108966"/>
                </a:lnTo>
                <a:lnTo>
                  <a:pt x="732282" y="110490"/>
                </a:lnTo>
                <a:lnTo>
                  <a:pt x="736854" y="108204"/>
                </a:lnTo>
                <a:lnTo>
                  <a:pt x="807720" y="66765"/>
                </a:lnTo>
                <a:close/>
              </a:path>
              <a:path w="826770" h="110489">
                <a:moveTo>
                  <a:pt x="807720" y="64770"/>
                </a:moveTo>
                <a:lnTo>
                  <a:pt x="807720" y="45720"/>
                </a:lnTo>
                <a:lnTo>
                  <a:pt x="772037" y="45652"/>
                </a:lnTo>
                <a:lnTo>
                  <a:pt x="788819" y="55554"/>
                </a:lnTo>
                <a:lnTo>
                  <a:pt x="803148" y="47244"/>
                </a:lnTo>
                <a:lnTo>
                  <a:pt x="803148" y="64761"/>
                </a:lnTo>
                <a:lnTo>
                  <a:pt x="807720" y="64770"/>
                </a:lnTo>
                <a:close/>
              </a:path>
              <a:path w="826770" h="110489">
                <a:moveTo>
                  <a:pt x="803148" y="64761"/>
                </a:moveTo>
                <a:lnTo>
                  <a:pt x="803148" y="64008"/>
                </a:lnTo>
                <a:lnTo>
                  <a:pt x="788819" y="55554"/>
                </a:lnTo>
                <a:lnTo>
                  <a:pt x="773043" y="64704"/>
                </a:lnTo>
                <a:lnTo>
                  <a:pt x="803148" y="64761"/>
                </a:lnTo>
                <a:close/>
              </a:path>
              <a:path w="826770" h="110489">
                <a:moveTo>
                  <a:pt x="803148" y="64008"/>
                </a:moveTo>
                <a:lnTo>
                  <a:pt x="803148" y="47244"/>
                </a:lnTo>
                <a:lnTo>
                  <a:pt x="788819" y="55554"/>
                </a:lnTo>
                <a:lnTo>
                  <a:pt x="803148" y="64008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66573" y="2643377"/>
            <a:ext cx="826769" cy="110489"/>
          </a:xfrm>
          <a:custGeom>
            <a:avLst/>
            <a:gdLst/>
            <a:ahLst/>
            <a:cxnLst/>
            <a:rect l="l" t="t" r="r" b="b"/>
            <a:pathLst>
              <a:path w="826770" h="110489">
                <a:moveTo>
                  <a:pt x="788819" y="55554"/>
                </a:moveTo>
                <a:lnTo>
                  <a:pt x="772037" y="45652"/>
                </a:lnTo>
                <a:lnTo>
                  <a:pt x="0" y="44196"/>
                </a:lnTo>
                <a:lnTo>
                  <a:pt x="0" y="63246"/>
                </a:lnTo>
                <a:lnTo>
                  <a:pt x="773043" y="64704"/>
                </a:lnTo>
                <a:lnTo>
                  <a:pt x="788819" y="55554"/>
                </a:lnTo>
                <a:close/>
              </a:path>
              <a:path w="826770" h="110489">
                <a:moveTo>
                  <a:pt x="826769" y="55626"/>
                </a:moveTo>
                <a:lnTo>
                  <a:pt x="736854" y="2286"/>
                </a:lnTo>
                <a:lnTo>
                  <a:pt x="732282" y="0"/>
                </a:lnTo>
                <a:lnTo>
                  <a:pt x="726186" y="1524"/>
                </a:lnTo>
                <a:lnTo>
                  <a:pt x="723900" y="6096"/>
                </a:lnTo>
                <a:lnTo>
                  <a:pt x="720852" y="10668"/>
                </a:lnTo>
                <a:lnTo>
                  <a:pt x="722376" y="16764"/>
                </a:lnTo>
                <a:lnTo>
                  <a:pt x="726948" y="19050"/>
                </a:lnTo>
                <a:lnTo>
                  <a:pt x="772037" y="45652"/>
                </a:lnTo>
                <a:lnTo>
                  <a:pt x="807720" y="45720"/>
                </a:lnTo>
                <a:lnTo>
                  <a:pt x="807720" y="66765"/>
                </a:lnTo>
                <a:lnTo>
                  <a:pt x="826769" y="55626"/>
                </a:lnTo>
                <a:close/>
              </a:path>
              <a:path w="826770" h="110489">
                <a:moveTo>
                  <a:pt x="807720" y="66765"/>
                </a:moveTo>
                <a:lnTo>
                  <a:pt x="807720" y="64770"/>
                </a:lnTo>
                <a:lnTo>
                  <a:pt x="773043" y="64704"/>
                </a:lnTo>
                <a:lnTo>
                  <a:pt x="726948" y="91440"/>
                </a:lnTo>
                <a:lnTo>
                  <a:pt x="722376" y="94488"/>
                </a:lnTo>
                <a:lnTo>
                  <a:pt x="720852" y="99822"/>
                </a:lnTo>
                <a:lnTo>
                  <a:pt x="723138" y="104394"/>
                </a:lnTo>
                <a:lnTo>
                  <a:pt x="726186" y="108966"/>
                </a:lnTo>
                <a:lnTo>
                  <a:pt x="732282" y="110490"/>
                </a:lnTo>
                <a:lnTo>
                  <a:pt x="736854" y="108204"/>
                </a:lnTo>
                <a:lnTo>
                  <a:pt x="807720" y="66765"/>
                </a:lnTo>
                <a:close/>
              </a:path>
              <a:path w="826770" h="110489">
                <a:moveTo>
                  <a:pt x="807720" y="64770"/>
                </a:moveTo>
                <a:lnTo>
                  <a:pt x="807720" y="45720"/>
                </a:lnTo>
                <a:lnTo>
                  <a:pt x="772037" y="45652"/>
                </a:lnTo>
                <a:lnTo>
                  <a:pt x="788819" y="55554"/>
                </a:lnTo>
                <a:lnTo>
                  <a:pt x="803148" y="47244"/>
                </a:lnTo>
                <a:lnTo>
                  <a:pt x="803148" y="64761"/>
                </a:lnTo>
                <a:lnTo>
                  <a:pt x="807720" y="64770"/>
                </a:lnTo>
                <a:close/>
              </a:path>
              <a:path w="826770" h="110489">
                <a:moveTo>
                  <a:pt x="803148" y="64761"/>
                </a:moveTo>
                <a:lnTo>
                  <a:pt x="803148" y="64008"/>
                </a:lnTo>
                <a:lnTo>
                  <a:pt x="788819" y="55554"/>
                </a:lnTo>
                <a:lnTo>
                  <a:pt x="773043" y="64704"/>
                </a:lnTo>
                <a:lnTo>
                  <a:pt x="803148" y="64761"/>
                </a:lnTo>
                <a:close/>
              </a:path>
              <a:path w="826770" h="110489">
                <a:moveTo>
                  <a:pt x="803148" y="64008"/>
                </a:moveTo>
                <a:lnTo>
                  <a:pt x="803148" y="47244"/>
                </a:lnTo>
                <a:lnTo>
                  <a:pt x="788819" y="55554"/>
                </a:lnTo>
                <a:lnTo>
                  <a:pt x="803148" y="64008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69477" y="5138928"/>
            <a:ext cx="878205" cy="725170"/>
          </a:xfrm>
          <a:custGeom>
            <a:avLst/>
            <a:gdLst/>
            <a:ahLst/>
            <a:cxnLst/>
            <a:rect l="l" t="t" r="r" b="b"/>
            <a:pathLst>
              <a:path w="878205" h="725170">
                <a:moveTo>
                  <a:pt x="848546" y="23793"/>
                </a:moveTo>
                <a:lnTo>
                  <a:pt x="829508" y="26799"/>
                </a:lnTo>
                <a:lnTo>
                  <a:pt x="0" y="710184"/>
                </a:lnTo>
                <a:lnTo>
                  <a:pt x="12192" y="724662"/>
                </a:lnTo>
                <a:lnTo>
                  <a:pt x="842316" y="40769"/>
                </a:lnTo>
                <a:lnTo>
                  <a:pt x="848546" y="23793"/>
                </a:lnTo>
                <a:close/>
              </a:path>
              <a:path w="878205" h="725170">
                <a:moveTo>
                  <a:pt x="877824" y="0"/>
                </a:moveTo>
                <a:lnTo>
                  <a:pt x="774192" y="16763"/>
                </a:lnTo>
                <a:lnTo>
                  <a:pt x="768858" y="17525"/>
                </a:lnTo>
                <a:lnTo>
                  <a:pt x="765810" y="22097"/>
                </a:lnTo>
                <a:lnTo>
                  <a:pt x="767334" y="32765"/>
                </a:lnTo>
                <a:lnTo>
                  <a:pt x="771906" y="36575"/>
                </a:lnTo>
                <a:lnTo>
                  <a:pt x="777240" y="35051"/>
                </a:lnTo>
                <a:lnTo>
                  <a:pt x="829508" y="26799"/>
                </a:lnTo>
                <a:lnTo>
                  <a:pt x="856488" y="4571"/>
                </a:lnTo>
                <a:lnTo>
                  <a:pt x="868680" y="19049"/>
                </a:lnTo>
                <a:lnTo>
                  <a:pt x="868680" y="24574"/>
                </a:lnTo>
                <a:lnTo>
                  <a:pt x="877824" y="0"/>
                </a:lnTo>
                <a:close/>
              </a:path>
              <a:path w="878205" h="725170">
                <a:moveTo>
                  <a:pt x="868680" y="24574"/>
                </a:moveTo>
                <a:lnTo>
                  <a:pt x="868680" y="19049"/>
                </a:lnTo>
                <a:lnTo>
                  <a:pt x="842316" y="40769"/>
                </a:lnTo>
                <a:lnTo>
                  <a:pt x="823722" y="91439"/>
                </a:lnTo>
                <a:lnTo>
                  <a:pt x="821436" y="96011"/>
                </a:lnTo>
                <a:lnTo>
                  <a:pt x="823722" y="102107"/>
                </a:lnTo>
                <a:lnTo>
                  <a:pt x="829056" y="103631"/>
                </a:lnTo>
                <a:lnTo>
                  <a:pt x="833628" y="105155"/>
                </a:lnTo>
                <a:lnTo>
                  <a:pt x="839724" y="102869"/>
                </a:lnTo>
                <a:lnTo>
                  <a:pt x="841248" y="98297"/>
                </a:lnTo>
                <a:lnTo>
                  <a:pt x="868680" y="24574"/>
                </a:lnTo>
                <a:close/>
              </a:path>
              <a:path w="878205" h="725170">
                <a:moveTo>
                  <a:pt x="868680" y="19049"/>
                </a:moveTo>
                <a:lnTo>
                  <a:pt x="856488" y="4571"/>
                </a:lnTo>
                <a:lnTo>
                  <a:pt x="829508" y="26799"/>
                </a:lnTo>
                <a:lnTo>
                  <a:pt x="848546" y="23793"/>
                </a:lnTo>
                <a:lnTo>
                  <a:pt x="854202" y="8381"/>
                </a:lnTo>
                <a:lnTo>
                  <a:pt x="864108" y="21335"/>
                </a:lnTo>
                <a:lnTo>
                  <a:pt x="864108" y="22816"/>
                </a:lnTo>
                <a:lnTo>
                  <a:pt x="868680" y="19049"/>
                </a:lnTo>
                <a:close/>
              </a:path>
              <a:path w="878205" h="725170">
                <a:moveTo>
                  <a:pt x="864108" y="22816"/>
                </a:moveTo>
                <a:lnTo>
                  <a:pt x="864108" y="21335"/>
                </a:lnTo>
                <a:lnTo>
                  <a:pt x="848546" y="23793"/>
                </a:lnTo>
                <a:lnTo>
                  <a:pt x="842316" y="40769"/>
                </a:lnTo>
                <a:lnTo>
                  <a:pt x="864108" y="22816"/>
                </a:lnTo>
                <a:close/>
              </a:path>
              <a:path w="878205" h="725170">
                <a:moveTo>
                  <a:pt x="864108" y="21335"/>
                </a:moveTo>
                <a:lnTo>
                  <a:pt x="854202" y="8381"/>
                </a:lnTo>
                <a:lnTo>
                  <a:pt x="848546" y="23793"/>
                </a:lnTo>
                <a:lnTo>
                  <a:pt x="864108" y="21335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69477" y="5138928"/>
            <a:ext cx="878205" cy="725170"/>
          </a:xfrm>
          <a:custGeom>
            <a:avLst/>
            <a:gdLst/>
            <a:ahLst/>
            <a:cxnLst/>
            <a:rect l="l" t="t" r="r" b="b"/>
            <a:pathLst>
              <a:path w="878205" h="725170">
                <a:moveTo>
                  <a:pt x="848546" y="23793"/>
                </a:moveTo>
                <a:lnTo>
                  <a:pt x="829508" y="26799"/>
                </a:lnTo>
                <a:lnTo>
                  <a:pt x="0" y="710184"/>
                </a:lnTo>
                <a:lnTo>
                  <a:pt x="12192" y="724662"/>
                </a:lnTo>
                <a:lnTo>
                  <a:pt x="842316" y="40769"/>
                </a:lnTo>
                <a:lnTo>
                  <a:pt x="848546" y="23793"/>
                </a:lnTo>
                <a:close/>
              </a:path>
              <a:path w="878205" h="725170">
                <a:moveTo>
                  <a:pt x="877824" y="0"/>
                </a:moveTo>
                <a:lnTo>
                  <a:pt x="774192" y="16763"/>
                </a:lnTo>
                <a:lnTo>
                  <a:pt x="768858" y="17525"/>
                </a:lnTo>
                <a:lnTo>
                  <a:pt x="765810" y="22097"/>
                </a:lnTo>
                <a:lnTo>
                  <a:pt x="767334" y="32765"/>
                </a:lnTo>
                <a:lnTo>
                  <a:pt x="771906" y="36575"/>
                </a:lnTo>
                <a:lnTo>
                  <a:pt x="777240" y="35051"/>
                </a:lnTo>
                <a:lnTo>
                  <a:pt x="829508" y="26799"/>
                </a:lnTo>
                <a:lnTo>
                  <a:pt x="856488" y="4571"/>
                </a:lnTo>
                <a:lnTo>
                  <a:pt x="868680" y="19049"/>
                </a:lnTo>
                <a:lnTo>
                  <a:pt x="868680" y="24574"/>
                </a:lnTo>
                <a:lnTo>
                  <a:pt x="877824" y="0"/>
                </a:lnTo>
                <a:close/>
              </a:path>
              <a:path w="878205" h="725170">
                <a:moveTo>
                  <a:pt x="868680" y="24574"/>
                </a:moveTo>
                <a:lnTo>
                  <a:pt x="868680" y="19049"/>
                </a:lnTo>
                <a:lnTo>
                  <a:pt x="842316" y="40769"/>
                </a:lnTo>
                <a:lnTo>
                  <a:pt x="823722" y="91439"/>
                </a:lnTo>
                <a:lnTo>
                  <a:pt x="821436" y="96011"/>
                </a:lnTo>
                <a:lnTo>
                  <a:pt x="823722" y="102107"/>
                </a:lnTo>
                <a:lnTo>
                  <a:pt x="829056" y="103631"/>
                </a:lnTo>
                <a:lnTo>
                  <a:pt x="833628" y="105155"/>
                </a:lnTo>
                <a:lnTo>
                  <a:pt x="839724" y="102869"/>
                </a:lnTo>
                <a:lnTo>
                  <a:pt x="841248" y="98297"/>
                </a:lnTo>
                <a:lnTo>
                  <a:pt x="868680" y="24574"/>
                </a:lnTo>
                <a:close/>
              </a:path>
              <a:path w="878205" h="725170">
                <a:moveTo>
                  <a:pt x="868680" y="19049"/>
                </a:moveTo>
                <a:lnTo>
                  <a:pt x="856488" y="4571"/>
                </a:lnTo>
                <a:lnTo>
                  <a:pt x="829508" y="26799"/>
                </a:lnTo>
                <a:lnTo>
                  <a:pt x="848546" y="23793"/>
                </a:lnTo>
                <a:lnTo>
                  <a:pt x="854202" y="8381"/>
                </a:lnTo>
                <a:lnTo>
                  <a:pt x="864108" y="21335"/>
                </a:lnTo>
                <a:lnTo>
                  <a:pt x="864108" y="22816"/>
                </a:lnTo>
                <a:lnTo>
                  <a:pt x="868680" y="19049"/>
                </a:lnTo>
                <a:close/>
              </a:path>
              <a:path w="878205" h="725170">
                <a:moveTo>
                  <a:pt x="864108" y="22816"/>
                </a:moveTo>
                <a:lnTo>
                  <a:pt x="864108" y="21335"/>
                </a:lnTo>
                <a:lnTo>
                  <a:pt x="848546" y="23793"/>
                </a:lnTo>
                <a:lnTo>
                  <a:pt x="842316" y="40769"/>
                </a:lnTo>
                <a:lnTo>
                  <a:pt x="864108" y="22816"/>
                </a:lnTo>
                <a:close/>
              </a:path>
              <a:path w="878205" h="725170">
                <a:moveTo>
                  <a:pt x="864108" y="21335"/>
                </a:moveTo>
                <a:lnTo>
                  <a:pt x="854202" y="8381"/>
                </a:lnTo>
                <a:lnTo>
                  <a:pt x="848546" y="23793"/>
                </a:lnTo>
                <a:lnTo>
                  <a:pt x="864108" y="21335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76129" y="5138928"/>
            <a:ext cx="878840" cy="725170"/>
          </a:xfrm>
          <a:custGeom>
            <a:avLst/>
            <a:gdLst/>
            <a:ahLst/>
            <a:cxnLst/>
            <a:rect l="l" t="t" r="r" b="b"/>
            <a:pathLst>
              <a:path w="878839" h="725170">
                <a:moveTo>
                  <a:pt x="849920" y="23816"/>
                </a:moveTo>
                <a:lnTo>
                  <a:pt x="830972" y="26808"/>
                </a:lnTo>
                <a:lnTo>
                  <a:pt x="0" y="710184"/>
                </a:lnTo>
                <a:lnTo>
                  <a:pt x="11430" y="724662"/>
                </a:lnTo>
                <a:lnTo>
                  <a:pt x="843442" y="41038"/>
                </a:lnTo>
                <a:lnTo>
                  <a:pt x="849920" y="23816"/>
                </a:lnTo>
                <a:close/>
              </a:path>
              <a:path w="878839" h="725170">
                <a:moveTo>
                  <a:pt x="878586" y="0"/>
                </a:moveTo>
                <a:lnTo>
                  <a:pt x="775716" y="16763"/>
                </a:lnTo>
                <a:lnTo>
                  <a:pt x="770382" y="17525"/>
                </a:lnTo>
                <a:lnTo>
                  <a:pt x="767334" y="22097"/>
                </a:lnTo>
                <a:lnTo>
                  <a:pt x="768858" y="32765"/>
                </a:lnTo>
                <a:lnTo>
                  <a:pt x="773430" y="35813"/>
                </a:lnTo>
                <a:lnTo>
                  <a:pt x="778764" y="35051"/>
                </a:lnTo>
                <a:lnTo>
                  <a:pt x="830972" y="26808"/>
                </a:lnTo>
                <a:lnTo>
                  <a:pt x="858012" y="4571"/>
                </a:lnTo>
                <a:lnTo>
                  <a:pt x="870204" y="19049"/>
                </a:lnTo>
                <a:lnTo>
                  <a:pt x="870204" y="23005"/>
                </a:lnTo>
                <a:lnTo>
                  <a:pt x="878586" y="0"/>
                </a:lnTo>
                <a:close/>
              </a:path>
              <a:path w="878839" h="725170">
                <a:moveTo>
                  <a:pt x="870204" y="23005"/>
                </a:moveTo>
                <a:lnTo>
                  <a:pt x="870204" y="19049"/>
                </a:lnTo>
                <a:lnTo>
                  <a:pt x="843442" y="41038"/>
                </a:lnTo>
                <a:lnTo>
                  <a:pt x="824484" y="91439"/>
                </a:lnTo>
                <a:lnTo>
                  <a:pt x="822960" y="96011"/>
                </a:lnTo>
                <a:lnTo>
                  <a:pt x="825246" y="101345"/>
                </a:lnTo>
                <a:lnTo>
                  <a:pt x="830580" y="103631"/>
                </a:lnTo>
                <a:lnTo>
                  <a:pt x="835152" y="105155"/>
                </a:lnTo>
                <a:lnTo>
                  <a:pt x="840486" y="102869"/>
                </a:lnTo>
                <a:lnTo>
                  <a:pt x="842772" y="98297"/>
                </a:lnTo>
                <a:lnTo>
                  <a:pt x="870204" y="23005"/>
                </a:lnTo>
                <a:close/>
              </a:path>
              <a:path w="878839" h="725170">
                <a:moveTo>
                  <a:pt x="870204" y="19049"/>
                </a:moveTo>
                <a:lnTo>
                  <a:pt x="858012" y="4571"/>
                </a:lnTo>
                <a:lnTo>
                  <a:pt x="830972" y="26808"/>
                </a:lnTo>
                <a:lnTo>
                  <a:pt x="849920" y="23816"/>
                </a:lnTo>
                <a:lnTo>
                  <a:pt x="855726" y="8381"/>
                </a:lnTo>
                <a:lnTo>
                  <a:pt x="865632" y="21335"/>
                </a:lnTo>
                <a:lnTo>
                  <a:pt x="865632" y="22806"/>
                </a:lnTo>
                <a:lnTo>
                  <a:pt x="870204" y="19049"/>
                </a:lnTo>
                <a:close/>
              </a:path>
              <a:path w="878839" h="725170">
                <a:moveTo>
                  <a:pt x="865632" y="22806"/>
                </a:moveTo>
                <a:lnTo>
                  <a:pt x="865632" y="21335"/>
                </a:lnTo>
                <a:lnTo>
                  <a:pt x="849920" y="23816"/>
                </a:lnTo>
                <a:lnTo>
                  <a:pt x="843442" y="41038"/>
                </a:lnTo>
                <a:lnTo>
                  <a:pt x="865632" y="22806"/>
                </a:lnTo>
                <a:close/>
              </a:path>
              <a:path w="878839" h="725170">
                <a:moveTo>
                  <a:pt x="865632" y="21335"/>
                </a:moveTo>
                <a:lnTo>
                  <a:pt x="855726" y="8381"/>
                </a:lnTo>
                <a:lnTo>
                  <a:pt x="849920" y="23816"/>
                </a:lnTo>
                <a:lnTo>
                  <a:pt x="865632" y="21335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76129" y="5138928"/>
            <a:ext cx="878840" cy="725170"/>
          </a:xfrm>
          <a:custGeom>
            <a:avLst/>
            <a:gdLst/>
            <a:ahLst/>
            <a:cxnLst/>
            <a:rect l="l" t="t" r="r" b="b"/>
            <a:pathLst>
              <a:path w="878839" h="725170">
                <a:moveTo>
                  <a:pt x="849920" y="23816"/>
                </a:moveTo>
                <a:lnTo>
                  <a:pt x="830972" y="26808"/>
                </a:lnTo>
                <a:lnTo>
                  <a:pt x="0" y="710184"/>
                </a:lnTo>
                <a:lnTo>
                  <a:pt x="11430" y="724662"/>
                </a:lnTo>
                <a:lnTo>
                  <a:pt x="843442" y="41038"/>
                </a:lnTo>
                <a:lnTo>
                  <a:pt x="849920" y="23816"/>
                </a:lnTo>
                <a:close/>
              </a:path>
              <a:path w="878839" h="725170">
                <a:moveTo>
                  <a:pt x="878586" y="0"/>
                </a:moveTo>
                <a:lnTo>
                  <a:pt x="775716" y="16763"/>
                </a:lnTo>
                <a:lnTo>
                  <a:pt x="770382" y="17525"/>
                </a:lnTo>
                <a:lnTo>
                  <a:pt x="767334" y="22097"/>
                </a:lnTo>
                <a:lnTo>
                  <a:pt x="768858" y="32765"/>
                </a:lnTo>
                <a:lnTo>
                  <a:pt x="773430" y="35813"/>
                </a:lnTo>
                <a:lnTo>
                  <a:pt x="778764" y="35051"/>
                </a:lnTo>
                <a:lnTo>
                  <a:pt x="830972" y="26808"/>
                </a:lnTo>
                <a:lnTo>
                  <a:pt x="858012" y="4571"/>
                </a:lnTo>
                <a:lnTo>
                  <a:pt x="870204" y="19049"/>
                </a:lnTo>
                <a:lnTo>
                  <a:pt x="870204" y="23005"/>
                </a:lnTo>
                <a:lnTo>
                  <a:pt x="878586" y="0"/>
                </a:lnTo>
                <a:close/>
              </a:path>
              <a:path w="878839" h="725170">
                <a:moveTo>
                  <a:pt x="870204" y="23005"/>
                </a:moveTo>
                <a:lnTo>
                  <a:pt x="870204" y="19049"/>
                </a:lnTo>
                <a:lnTo>
                  <a:pt x="843442" y="41038"/>
                </a:lnTo>
                <a:lnTo>
                  <a:pt x="824484" y="91439"/>
                </a:lnTo>
                <a:lnTo>
                  <a:pt x="822960" y="96011"/>
                </a:lnTo>
                <a:lnTo>
                  <a:pt x="825246" y="101345"/>
                </a:lnTo>
                <a:lnTo>
                  <a:pt x="830580" y="103631"/>
                </a:lnTo>
                <a:lnTo>
                  <a:pt x="835152" y="105155"/>
                </a:lnTo>
                <a:lnTo>
                  <a:pt x="840486" y="102869"/>
                </a:lnTo>
                <a:lnTo>
                  <a:pt x="842772" y="98297"/>
                </a:lnTo>
                <a:lnTo>
                  <a:pt x="870204" y="23005"/>
                </a:lnTo>
                <a:close/>
              </a:path>
              <a:path w="878839" h="725170">
                <a:moveTo>
                  <a:pt x="870204" y="19049"/>
                </a:moveTo>
                <a:lnTo>
                  <a:pt x="858012" y="4571"/>
                </a:lnTo>
                <a:lnTo>
                  <a:pt x="830972" y="26808"/>
                </a:lnTo>
                <a:lnTo>
                  <a:pt x="849920" y="23816"/>
                </a:lnTo>
                <a:lnTo>
                  <a:pt x="855726" y="8381"/>
                </a:lnTo>
                <a:lnTo>
                  <a:pt x="865632" y="21335"/>
                </a:lnTo>
                <a:lnTo>
                  <a:pt x="865632" y="22806"/>
                </a:lnTo>
                <a:lnTo>
                  <a:pt x="870204" y="19049"/>
                </a:lnTo>
                <a:close/>
              </a:path>
              <a:path w="878839" h="725170">
                <a:moveTo>
                  <a:pt x="865632" y="22806"/>
                </a:moveTo>
                <a:lnTo>
                  <a:pt x="865632" y="21335"/>
                </a:lnTo>
                <a:lnTo>
                  <a:pt x="849920" y="23816"/>
                </a:lnTo>
                <a:lnTo>
                  <a:pt x="843442" y="41038"/>
                </a:lnTo>
                <a:lnTo>
                  <a:pt x="865632" y="22806"/>
                </a:lnTo>
                <a:close/>
              </a:path>
              <a:path w="878839" h="725170">
                <a:moveTo>
                  <a:pt x="865632" y="21335"/>
                </a:moveTo>
                <a:lnTo>
                  <a:pt x="855726" y="8381"/>
                </a:lnTo>
                <a:lnTo>
                  <a:pt x="849920" y="23816"/>
                </a:lnTo>
                <a:lnTo>
                  <a:pt x="865632" y="21335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84305" y="5138928"/>
            <a:ext cx="877569" cy="725170"/>
          </a:xfrm>
          <a:custGeom>
            <a:avLst/>
            <a:gdLst/>
            <a:ahLst/>
            <a:cxnLst/>
            <a:rect l="l" t="t" r="r" b="b"/>
            <a:pathLst>
              <a:path w="877570" h="725170">
                <a:moveTo>
                  <a:pt x="847737" y="23920"/>
                </a:moveTo>
                <a:lnTo>
                  <a:pt x="829508" y="26799"/>
                </a:lnTo>
                <a:lnTo>
                  <a:pt x="0" y="710184"/>
                </a:lnTo>
                <a:lnTo>
                  <a:pt x="11430" y="724662"/>
                </a:lnTo>
                <a:lnTo>
                  <a:pt x="841235" y="41640"/>
                </a:lnTo>
                <a:lnTo>
                  <a:pt x="847737" y="23920"/>
                </a:lnTo>
                <a:close/>
              </a:path>
              <a:path w="877570" h="725170">
                <a:moveTo>
                  <a:pt x="877062" y="0"/>
                </a:moveTo>
                <a:lnTo>
                  <a:pt x="774192" y="16763"/>
                </a:lnTo>
                <a:lnTo>
                  <a:pt x="768858" y="17525"/>
                </a:lnTo>
                <a:lnTo>
                  <a:pt x="765048" y="22097"/>
                </a:lnTo>
                <a:lnTo>
                  <a:pt x="765810" y="27431"/>
                </a:lnTo>
                <a:lnTo>
                  <a:pt x="767334" y="32765"/>
                </a:lnTo>
                <a:lnTo>
                  <a:pt x="771906" y="36575"/>
                </a:lnTo>
                <a:lnTo>
                  <a:pt x="777240" y="35051"/>
                </a:lnTo>
                <a:lnTo>
                  <a:pt x="829508" y="26799"/>
                </a:lnTo>
                <a:lnTo>
                  <a:pt x="856488" y="4571"/>
                </a:lnTo>
                <a:lnTo>
                  <a:pt x="868680" y="19049"/>
                </a:lnTo>
                <a:lnTo>
                  <a:pt x="868680" y="23005"/>
                </a:lnTo>
                <a:lnTo>
                  <a:pt x="877062" y="0"/>
                </a:lnTo>
                <a:close/>
              </a:path>
              <a:path w="877570" h="725170">
                <a:moveTo>
                  <a:pt x="868680" y="23005"/>
                </a:moveTo>
                <a:lnTo>
                  <a:pt x="868680" y="19049"/>
                </a:lnTo>
                <a:lnTo>
                  <a:pt x="841235" y="41640"/>
                </a:lnTo>
                <a:lnTo>
                  <a:pt x="822960" y="91439"/>
                </a:lnTo>
                <a:lnTo>
                  <a:pt x="821436" y="96011"/>
                </a:lnTo>
                <a:lnTo>
                  <a:pt x="823722" y="102107"/>
                </a:lnTo>
                <a:lnTo>
                  <a:pt x="829056" y="103631"/>
                </a:lnTo>
                <a:lnTo>
                  <a:pt x="833628" y="105155"/>
                </a:lnTo>
                <a:lnTo>
                  <a:pt x="838962" y="102869"/>
                </a:lnTo>
                <a:lnTo>
                  <a:pt x="841248" y="98297"/>
                </a:lnTo>
                <a:lnTo>
                  <a:pt x="868680" y="23005"/>
                </a:lnTo>
                <a:close/>
              </a:path>
              <a:path w="877570" h="725170">
                <a:moveTo>
                  <a:pt x="868680" y="19049"/>
                </a:moveTo>
                <a:lnTo>
                  <a:pt x="856488" y="4571"/>
                </a:lnTo>
                <a:lnTo>
                  <a:pt x="829508" y="26799"/>
                </a:lnTo>
                <a:lnTo>
                  <a:pt x="847737" y="23920"/>
                </a:lnTo>
                <a:lnTo>
                  <a:pt x="853440" y="8381"/>
                </a:lnTo>
                <a:lnTo>
                  <a:pt x="864108" y="21335"/>
                </a:lnTo>
                <a:lnTo>
                  <a:pt x="864108" y="22813"/>
                </a:lnTo>
                <a:lnTo>
                  <a:pt x="868680" y="19049"/>
                </a:lnTo>
                <a:close/>
              </a:path>
              <a:path w="877570" h="725170">
                <a:moveTo>
                  <a:pt x="864108" y="22813"/>
                </a:moveTo>
                <a:lnTo>
                  <a:pt x="864108" y="21335"/>
                </a:lnTo>
                <a:lnTo>
                  <a:pt x="847737" y="23920"/>
                </a:lnTo>
                <a:lnTo>
                  <a:pt x="841235" y="41640"/>
                </a:lnTo>
                <a:lnTo>
                  <a:pt x="864108" y="22813"/>
                </a:lnTo>
                <a:close/>
              </a:path>
              <a:path w="877570" h="725170">
                <a:moveTo>
                  <a:pt x="864108" y="21335"/>
                </a:moveTo>
                <a:lnTo>
                  <a:pt x="853440" y="8381"/>
                </a:lnTo>
                <a:lnTo>
                  <a:pt x="847737" y="23920"/>
                </a:lnTo>
                <a:lnTo>
                  <a:pt x="864108" y="21335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84305" y="5138928"/>
            <a:ext cx="877569" cy="725170"/>
          </a:xfrm>
          <a:custGeom>
            <a:avLst/>
            <a:gdLst/>
            <a:ahLst/>
            <a:cxnLst/>
            <a:rect l="l" t="t" r="r" b="b"/>
            <a:pathLst>
              <a:path w="877570" h="725170">
                <a:moveTo>
                  <a:pt x="847737" y="23920"/>
                </a:moveTo>
                <a:lnTo>
                  <a:pt x="829508" y="26799"/>
                </a:lnTo>
                <a:lnTo>
                  <a:pt x="0" y="710184"/>
                </a:lnTo>
                <a:lnTo>
                  <a:pt x="11430" y="724662"/>
                </a:lnTo>
                <a:lnTo>
                  <a:pt x="841235" y="41640"/>
                </a:lnTo>
                <a:lnTo>
                  <a:pt x="847737" y="23920"/>
                </a:lnTo>
                <a:close/>
              </a:path>
              <a:path w="877570" h="725170">
                <a:moveTo>
                  <a:pt x="877062" y="0"/>
                </a:moveTo>
                <a:lnTo>
                  <a:pt x="774192" y="16763"/>
                </a:lnTo>
                <a:lnTo>
                  <a:pt x="768858" y="17525"/>
                </a:lnTo>
                <a:lnTo>
                  <a:pt x="765048" y="22097"/>
                </a:lnTo>
                <a:lnTo>
                  <a:pt x="765810" y="27431"/>
                </a:lnTo>
                <a:lnTo>
                  <a:pt x="767334" y="32765"/>
                </a:lnTo>
                <a:lnTo>
                  <a:pt x="771906" y="36575"/>
                </a:lnTo>
                <a:lnTo>
                  <a:pt x="777240" y="35051"/>
                </a:lnTo>
                <a:lnTo>
                  <a:pt x="829508" y="26799"/>
                </a:lnTo>
                <a:lnTo>
                  <a:pt x="856488" y="4571"/>
                </a:lnTo>
                <a:lnTo>
                  <a:pt x="868680" y="19049"/>
                </a:lnTo>
                <a:lnTo>
                  <a:pt x="868680" y="23005"/>
                </a:lnTo>
                <a:lnTo>
                  <a:pt x="877062" y="0"/>
                </a:lnTo>
                <a:close/>
              </a:path>
              <a:path w="877570" h="725170">
                <a:moveTo>
                  <a:pt x="868680" y="23005"/>
                </a:moveTo>
                <a:lnTo>
                  <a:pt x="868680" y="19049"/>
                </a:lnTo>
                <a:lnTo>
                  <a:pt x="841235" y="41640"/>
                </a:lnTo>
                <a:lnTo>
                  <a:pt x="822960" y="91439"/>
                </a:lnTo>
                <a:lnTo>
                  <a:pt x="821436" y="96011"/>
                </a:lnTo>
                <a:lnTo>
                  <a:pt x="823722" y="102107"/>
                </a:lnTo>
                <a:lnTo>
                  <a:pt x="829056" y="103631"/>
                </a:lnTo>
                <a:lnTo>
                  <a:pt x="833628" y="105155"/>
                </a:lnTo>
                <a:lnTo>
                  <a:pt x="838962" y="102869"/>
                </a:lnTo>
                <a:lnTo>
                  <a:pt x="841248" y="98297"/>
                </a:lnTo>
                <a:lnTo>
                  <a:pt x="868680" y="23005"/>
                </a:lnTo>
                <a:close/>
              </a:path>
              <a:path w="877570" h="725170">
                <a:moveTo>
                  <a:pt x="868680" y="19049"/>
                </a:moveTo>
                <a:lnTo>
                  <a:pt x="856488" y="4571"/>
                </a:lnTo>
                <a:lnTo>
                  <a:pt x="829508" y="26799"/>
                </a:lnTo>
                <a:lnTo>
                  <a:pt x="847737" y="23920"/>
                </a:lnTo>
                <a:lnTo>
                  <a:pt x="853440" y="8381"/>
                </a:lnTo>
                <a:lnTo>
                  <a:pt x="864108" y="21335"/>
                </a:lnTo>
                <a:lnTo>
                  <a:pt x="864108" y="22813"/>
                </a:lnTo>
                <a:lnTo>
                  <a:pt x="868680" y="19049"/>
                </a:lnTo>
                <a:close/>
              </a:path>
              <a:path w="877570" h="725170">
                <a:moveTo>
                  <a:pt x="864108" y="22813"/>
                </a:moveTo>
                <a:lnTo>
                  <a:pt x="864108" y="21335"/>
                </a:lnTo>
                <a:lnTo>
                  <a:pt x="847737" y="23920"/>
                </a:lnTo>
                <a:lnTo>
                  <a:pt x="841235" y="41640"/>
                </a:lnTo>
                <a:lnTo>
                  <a:pt x="864108" y="22813"/>
                </a:lnTo>
                <a:close/>
              </a:path>
              <a:path w="877570" h="725170">
                <a:moveTo>
                  <a:pt x="864108" y="21335"/>
                </a:moveTo>
                <a:lnTo>
                  <a:pt x="853440" y="8381"/>
                </a:lnTo>
                <a:lnTo>
                  <a:pt x="847737" y="23920"/>
                </a:lnTo>
                <a:lnTo>
                  <a:pt x="864108" y="21335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76479" y="5138928"/>
            <a:ext cx="877569" cy="725170"/>
          </a:xfrm>
          <a:custGeom>
            <a:avLst/>
            <a:gdLst/>
            <a:ahLst/>
            <a:cxnLst/>
            <a:rect l="l" t="t" r="r" b="b"/>
            <a:pathLst>
              <a:path w="877570" h="725170">
                <a:moveTo>
                  <a:pt x="847737" y="23920"/>
                </a:moveTo>
                <a:lnTo>
                  <a:pt x="829508" y="26799"/>
                </a:lnTo>
                <a:lnTo>
                  <a:pt x="0" y="710184"/>
                </a:lnTo>
                <a:lnTo>
                  <a:pt x="11430" y="724662"/>
                </a:lnTo>
                <a:lnTo>
                  <a:pt x="841235" y="41640"/>
                </a:lnTo>
                <a:lnTo>
                  <a:pt x="847737" y="23920"/>
                </a:lnTo>
                <a:close/>
              </a:path>
              <a:path w="877570" h="725170">
                <a:moveTo>
                  <a:pt x="877062" y="0"/>
                </a:moveTo>
                <a:lnTo>
                  <a:pt x="774192" y="16763"/>
                </a:lnTo>
                <a:lnTo>
                  <a:pt x="768858" y="17525"/>
                </a:lnTo>
                <a:lnTo>
                  <a:pt x="765048" y="22097"/>
                </a:lnTo>
                <a:lnTo>
                  <a:pt x="766572" y="27431"/>
                </a:lnTo>
                <a:lnTo>
                  <a:pt x="767334" y="32765"/>
                </a:lnTo>
                <a:lnTo>
                  <a:pt x="771906" y="36575"/>
                </a:lnTo>
                <a:lnTo>
                  <a:pt x="777240" y="35051"/>
                </a:lnTo>
                <a:lnTo>
                  <a:pt x="829508" y="26799"/>
                </a:lnTo>
                <a:lnTo>
                  <a:pt x="856488" y="4571"/>
                </a:lnTo>
                <a:lnTo>
                  <a:pt x="868680" y="19049"/>
                </a:lnTo>
                <a:lnTo>
                  <a:pt x="868680" y="23005"/>
                </a:lnTo>
                <a:lnTo>
                  <a:pt x="877062" y="0"/>
                </a:lnTo>
                <a:close/>
              </a:path>
              <a:path w="877570" h="725170">
                <a:moveTo>
                  <a:pt x="868680" y="23005"/>
                </a:moveTo>
                <a:lnTo>
                  <a:pt x="868680" y="19049"/>
                </a:lnTo>
                <a:lnTo>
                  <a:pt x="841235" y="41640"/>
                </a:lnTo>
                <a:lnTo>
                  <a:pt x="822960" y="91439"/>
                </a:lnTo>
                <a:lnTo>
                  <a:pt x="821436" y="96011"/>
                </a:lnTo>
                <a:lnTo>
                  <a:pt x="823722" y="102107"/>
                </a:lnTo>
                <a:lnTo>
                  <a:pt x="829056" y="103631"/>
                </a:lnTo>
                <a:lnTo>
                  <a:pt x="833628" y="105155"/>
                </a:lnTo>
                <a:lnTo>
                  <a:pt x="838962" y="102869"/>
                </a:lnTo>
                <a:lnTo>
                  <a:pt x="841248" y="98297"/>
                </a:lnTo>
                <a:lnTo>
                  <a:pt x="868680" y="23005"/>
                </a:lnTo>
                <a:close/>
              </a:path>
              <a:path w="877570" h="725170">
                <a:moveTo>
                  <a:pt x="868680" y="19049"/>
                </a:moveTo>
                <a:lnTo>
                  <a:pt x="856488" y="4571"/>
                </a:lnTo>
                <a:lnTo>
                  <a:pt x="829508" y="26799"/>
                </a:lnTo>
                <a:lnTo>
                  <a:pt x="847737" y="23920"/>
                </a:lnTo>
                <a:lnTo>
                  <a:pt x="853440" y="8381"/>
                </a:lnTo>
                <a:lnTo>
                  <a:pt x="864108" y="21335"/>
                </a:lnTo>
                <a:lnTo>
                  <a:pt x="864108" y="22813"/>
                </a:lnTo>
                <a:lnTo>
                  <a:pt x="868680" y="19049"/>
                </a:lnTo>
                <a:close/>
              </a:path>
              <a:path w="877570" h="725170">
                <a:moveTo>
                  <a:pt x="864108" y="22813"/>
                </a:moveTo>
                <a:lnTo>
                  <a:pt x="864108" y="21335"/>
                </a:lnTo>
                <a:lnTo>
                  <a:pt x="847737" y="23920"/>
                </a:lnTo>
                <a:lnTo>
                  <a:pt x="841235" y="41640"/>
                </a:lnTo>
                <a:lnTo>
                  <a:pt x="864108" y="22813"/>
                </a:lnTo>
                <a:close/>
              </a:path>
              <a:path w="877570" h="725170">
                <a:moveTo>
                  <a:pt x="864108" y="21335"/>
                </a:moveTo>
                <a:lnTo>
                  <a:pt x="853440" y="8381"/>
                </a:lnTo>
                <a:lnTo>
                  <a:pt x="847737" y="23920"/>
                </a:lnTo>
                <a:lnTo>
                  <a:pt x="864108" y="21335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76479" y="5138928"/>
            <a:ext cx="877569" cy="725170"/>
          </a:xfrm>
          <a:custGeom>
            <a:avLst/>
            <a:gdLst/>
            <a:ahLst/>
            <a:cxnLst/>
            <a:rect l="l" t="t" r="r" b="b"/>
            <a:pathLst>
              <a:path w="877570" h="725170">
                <a:moveTo>
                  <a:pt x="847737" y="23920"/>
                </a:moveTo>
                <a:lnTo>
                  <a:pt x="829508" y="26799"/>
                </a:lnTo>
                <a:lnTo>
                  <a:pt x="0" y="710184"/>
                </a:lnTo>
                <a:lnTo>
                  <a:pt x="11430" y="724662"/>
                </a:lnTo>
                <a:lnTo>
                  <a:pt x="841235" y="41640"/>
                </a:lnTo>
                <a:lnTo>
                  <a:pt x="847737" y="23920"/>
                </a:lnTo>
                <a:close/>
              </a:path>
              <a:path w="877570" h="725170">
                <a:moveTo>
                  <a:pt x="877062" y="0"/>
                </a:moveTo>
                <a:lnTo>
                  <a:pt x="774192" y="16763"/>
                </a:lnTo>
                <a:lnTo>
                  <a:pt x="768858" y="17525"/>
                </a:lnTo>
                <a:lnTo>
                  <a:pt x="765048" y="22097"/>
                </a:lnTo>
                <a:lnTo>
                  <a:pt x="766572" y="27431"/>
                </a:lnTo>
                <a:lnTo>
                  <a:pt x="767334" y="32765"/>
                </a:lnTo>
                <a:lnTo>
                  <a:pt x="771906" y="36575"/>
                </a:lnTo>
                <a:lnTo>
                  <a:pt x="777240" y="35051"/>
                </a:lnTo>
                <a:lnTo>
                  <a:pt x="829508" y="26799"/>
                </a:lnTo>
                <a:lnTo>
                  <a:pt x="856488" y="4571"/>
                </a:lnTo>
                <a:lnTo>
                  <a:pt x="868680" y="19049"/>
                </a:lnTo>
                <a:lnTo>
                  <a:pt x="868680" y="23005"/>
                </a:lnTo>
                <a:lnTo>
                  <a:pt x="877062" y="0"/>
                </a:lnTo>
                <a:close/>
              </a:path>
              <a:path w="877570" h="725170">
                <a:moveTo>
                  <a:pt x="868680" y="23005"/>
                </a:moveTo>
                <a:lnTo>
                  <a:pt x="868680" y="19049"/>
                </a:lnTo>
                <a:lnTo>
                  <a:pt x="841235" y="41640"/>
                </a:lnTo>
                <a:lnTo>
                  <a:pt x="822960" y="91439"/>
                </a:lnTo>
                <a:lnTo>
                  <a:pt x="821436" y="96011"/>
                </a:lnTo>
                <a:lnTo>
                  <a:pt x="823722" y="102107"/>
                </a:lnTo>
                <a:lnTo>
                  <a:pt x="829056" y="103631"/>
                </a:lnTo>
                <a:lnTo>
                  <a:pt x="833628" y="105155"/>
                </a:lnTo>
                <a:lnTo>
                  <a:pt x="838962" y="102869"/>
                </a:lnTo>
                <a:lnTo>
                  <a:pt x="841248" y="98297"/>
                </a:lnTo>
                <a:lnTo>
                  <a:pt x="868680" y="23005"/>
                </a:lnTo>
                <a:close/>
              </a:path>
              <a:path w="877570" h="725170">
                <a:moveTo>
                  <a:pt x="868680" y="19049"/>
                </a:moveTo>
                <a:lnTo>
                  <a:pt x="856488" y="4571"/>
                </a:lnTo>
                <a:lnTo>
                  <a:pt x="829508" y="26799"/>
                </a:lnTo>
                <a:lnTo>
                  <a:pt x="847737" y="23920"/>
                </a:lnTo>
                <a:lnTo>
                  <a:pt x="853440" y="8381"/>
                </a:lnTo>
                <a:lnTo>
                  <a:pt x="864108" y="21335"/>
                </a:lnTo>
                <a:lnTo>
                  <a:pt x="864108" y="22813"/>
                </a:lnTo>
                <a:lnTo>
                  <a:pt x="868680" y="19049"/>
                </a:lnTo>
                <a:close/>
              </a:path>
              <a:path w="877570" h="725170">
                <a:moveTo>
                  <a:pt x="864108" y="22813"/>
                </a:moveTo>
                <a:lnTo>
                  <a:pt x="864108" y="21335"/>
                </a:lnTo>
                <a:lnTo>
                  <a:pt x="847737" y="23920"/>
                </a:lnTo>
                <a:lnTo>
                  <a:pt x="841235" y="41640"/>
                </a:lnTo>
                <a:lnTo>
                  <a:pt x="864108" y="22813"/>
                </a:lnTo>
                <a:close/>
              </a:path>
              <a:path w="877570" h="725170">
                <a:moveTo>
                  <a:pt x="864108" y="21335"/>
                </a:moveTo>
                <a:lnTo>
                  <a:pt x="853440" y="8381"/>
                </a:lnTo>
                <a:lnTo>
                  <a:pt x="847737" y="23920"/>
                </a:lnTo>
                <a:lnTo>
                  <a:pt x="864108" y="21335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459863" y="2173477"/>
            <a:ext cx="2336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65" dirty="0">
                <a:solidFill>
                  <a:srgbClr val="3265FF"/>
                </a:solidFill>
                <a:latin typeface="Trebuchet MS"/>
                <a:cs typeface="Trebuchet MS"/>
              </a:rPr>
              <a:t>+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274709" y="2173477"/>
            <a:ext cx="2336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65" dirty="0">
                <a:solidFill>
                  <a:srgbClr val="3265FF"/>
                </a:solidFill>
                <a:latin typeface="Trebuchet MS"/>
                <a:cs typeface="Trebuchet MS"/>
              </a:rPr>
              <a:t>+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728589" y="2173477"/>
            <a:ext cx="2336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65" dirty="0">
                <a:solidFill>
                  <a:srgbClr val="3265FF"/>
                </a:solidFill>
                <a:latin typeface="Trebuchet MS"/>
                <a:cs typeface="Trebuchet MS"/>
              </a:rPr>
              <a:t>+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512191" y="2173477"/>
            <a:ext cx="2336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65" dirty="0">
                <a:solidFill>
                  <a:srgbClr val="3265FF"/>
                </a:solidFill>
                <a:latin typeface="Trebuchet MS"/>
                <a:cs typeface="Trebuchet MS"/>
              </a:rPr>
              <a:t>+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820303" y="5199126"/>
            <a:ext cx="110489" cy="734060"/>
          </a:xfrm>
          <a:custGeom>
            <a:avLst/>
            <a:gdLst/>
            <a:ahLst/>
            <a:cxnLst/>
            <a:rect l="l" t="t" r="r" b="b"/>
            <a:pathLst>
              <a:path w="110489" h="734060">
                <a:moveTo>
                  <a:pt x="45794" y="679794"/>
                </a:moveTo>
                <a:lnTo>
                  <a:pt x="19050" y="633222"/>
                </a:lnTo>
                <a:lnTo>
                  <a:pt x="16764" y="628650"/>
                </a:lnTo>
                <a:lnTo>
                  <a:pt x="10668" y="627126"/>
                </a:lnTo>
                <a:lnTo>
                  <a:pt x="6096" y="630174"/>
                </a:lnTo>
                <a:lnTo>
                  <a:pt x="1524" y="632460"/>
                </a:lnTo>
                <a:lnTo>
                  <a:pt x="0" y="638556"/>
                </a:lnTo>
                <a:lnTo>
                  <a:pt x="2286" y="643128"/>
                </a:lnTo>
                <a:lnTo>
                  <a:pt x="45720" y="718035"/>
                </a:lnTo>
                <a:lnTo>
                  <a:pt x="45794" y="679794"/>
                </a:lnTo>
                <a:close/>
              </a:path>
              <a:path w="110489" h="734060">
                <a:moveTo>
                  <a:pt x="54796" y="695470"/>
                </a:moveTo>
                <a:lnTo>
                  <a:pt x="45794" y="679794"/>
                </a:lnTo>
                <a:lnTo>
                  <a:pt x="45720" y="714756"/>
                </a:lnTo>
                <a:lnTo>
                  <a:pt x="46482" y="714756"/>
                </a:lnTo>
                <a:lnTo>
                  <a:pt x="46482" y="709422"/>
                </a:lnTo>
                <a:lnTo>
                  <a:pt x="54796" y="695470"/>
                </a:lnTo>
                <a:close/>
              </a:path>
              <a:path w="110489" h="734060">
                <a:moveTo>
                  <a:pt x="110490" y="638556"/>
                </a:moveTo>
                <a:lnTo>
                  <a:pt x="108966" y="633222"/>
                </a:lnTo>
                <a:lnTo>
                  <a:pt x="104394" y="630174"/>
                </a:lnTo>
                <a:lnTo>
                  <a:pt x="99822" y="627888"/>
                </a:lnTo>
                <a:lnTo>
                  <a:pt x="94488" y="629412"/>
                </a:lnTo>
                <a:lnTo>
                  <a:pt x="91440" y="633984"/>
                </a:lnTo>
                <a:lnTo>
                  <a:pt x="64847" y="678606"/>
                </a:lnTo>
                <a:lnTo>
                  <a:pt x="64770" y="714756"/>
                </a:lnTo>
                <a:lnTo>
                  <a:pt x="45720" y="714756"/>
                </a:lnTo>
                <a:lnTo>
                  <a:pt x="45720" y="718035"/>
                </a:lnTo>
                <a:lnTo>
                  <a:pt x="54864" y="733806"/>
                </a:lnTo>
                <a:lnTo>
                  <a:pt x="108204" y="643128"/>
                </a:lnTo>
                <a:lnTo>
                  <a:pt x="110490" y="638556"/>
                </a:lnTo>
                <a:close/>
              </a:path>
              <a:path w="110489" h="734060">
                <a:moveTo>
                  <a:pt x="66293" y="0"/>
                </a:moveTo>
                <a:lnTo>
                  <a:pt x="47243" y="0"/>
                </a:lnTo>
                <a:lnTo>
                  <a:pt x="45794" y="679794"/>
                </a:lnTo>
                <a:lnTo>
                  <a:pt x="54796" y="695470"/>
                </a:lnTo>
                <a:lnTo>
                  <a:pt x="64847" y="678606"/>
                </a:lnTo>
                <a:lnTo>
                  <a:pt x="66293" y="0"/>
                </a:lnTo>
                <a:close/>
              </a:path>
              <a:path w="110489" h="734060">
                <a:moveTo>
                  <a:pt x="63246" y="710184"/>
                </a:moveTo>
                <a:lnTo>
                  <a:pt x="54796" y="695470"/>
                </a:lnTo>
                <a:lnTo>
                  <a:pt x="46482" y="709422"/>
                </a:lnTo>
                <a:lnTo>
                  <a:pt x="63246" y="710184"/>
                </a:lnTo>
                <a:close/>
              </a:path>
              <a:path w="110489" h="734060">
                <a:moveTo>
                  <a:pt x="63246" y="714756"/>
                </a:moveTo>
                <a:lnTo>
                  <a:pt x="63246" y="710184"/>
                </a:lnTo>
                <a:lnTo>
                  <a:pt x="46482" y="709422"/>
                </a:lnTo>
                <a:lnTo>
                  <a:pt x="46482" y="714756"/>
                </a:lnTo>
                <a:lnTo>
                  <a:pt x="63246" y="714756"/>
                </a:lnTo>
                <a:close/>
              </a:path>
              <a:path w="110489" h="734060">
                <a:moveTo>
                  <a:pt x="64847" y="678606"/>
                </a:moveTo>
                <a:lnTo>
                  <a:pt x="54796" y="695470"/>
                </a:lnTo>
                <a:lnTo>
                  <a:pt x="63246" y="710184"/>
                </a:lnTo>
                <a:lnTo>
                  <a:pt x="63246" y="714756"/>
                </a:lnTo>
                <a:lnTo>
                  <a:pt x="64770" y="714756"/>
                </a:lnTo>
                <a:lnTo>
                  <a:pt x="64847" y="67860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20303" y="5199126"/>
            <a:ext cx="110489" cy="734060"/>
          </a:xfrm>
          <a:custGeom>
            <a:avLst/>
            <a:gdLst/>
            <a:ahLst/>
            <a:cxnLst/>
            <a:rect l="l" t="t" r="r" b="b"/>
            <a:pathLst>
              <a:path w="110489" h="734060">
                <a:moveTo>
                  <a:pt x="45794" y="679794"/>
                </a:moveTo>
                <a:lnTo>
                  <a:pt x="19050" y="633222"/>
                </a:lnTo>
                <a:lnTo>
                  <a:pt x="16764" y="628650"/>
                </a:lnTo>
                <a:lnTo>
                  <a:pt x="10668" y="627126"/>
                </a:lnTo>
                <a:lnTo>
                  <a:pt x="6096" y="630174"/>
                </a:lnTo>
                <a:lnTo>
                  <a:pt x="1524" y="632460"/>
                </a:lnTo>
                <a:lnTo>
                  <a:pt x="0" y="638556"/>
                </a:lnTo>
                <a:lnTo>
                  <a:pt x="2286" y="643128"/>
                </a:lnTo>
                <a:lnTo>
                  <a:pt x="45720" y="718035"/>
                </a:lnTo>
                <a:lnTo>
                  <a:pt x="45794" y="679794"/>
                </a:lnTo>
                <a:close/>
              </a:path>
              <a:path w="110489" h="734060">
                <a:moveTo>
                  <a:pt x="54796" y="695470"/>
                </a:moveTo>
                <a:lnTo>
                  <a:pt x="45794" y="679794"/>
                </a:lnTo>
                <a:lnTo>
                  <a:pt x="45720" y="714756"/>
                </a:lnTo>
                <a:lnTo>
                  <a:pt x="46482" y="714756"/>
                </a:lnTo>
                <a:lnTo>
                  <a:pt x="46482" y="709422"/>
                </a:lnTo>
                <a:lnTo>
                  <a:pt x="54796" y="695470"/>
                </a:lnTo>
                <a:close/>
              </a:path>
              <a:path w="110489" h="734060">
                <a:moveTo>
                  <a:pt x="110490" y="638556"/>
                </a:moveTo>
                <a:lnTo>
                  <a:pt x="108966" y="633222"/>
                </a:lnTo>
                <a:lnTo>
                  <a:pt x="104394" y="630174"/>
                </a:lnTo>
                <a:lnTo>
                  <a:pt x="99822" y="627888"/>
                </a:lnTo>
                <a:lnTo>
                  <a:pt x="94488" y="629412"/>
                </a:lnTo>
                <a:lnTo>
                  <a:pt x="91440" y="633984"/>
                </a:lnTo>
                <a:lnTo>
                  <a:pt x="64847" y="678606"/>
                </a:lnTo>
                <a:lnTo>
                  <a:pt x="64770" y="714756"/>
                </a:lnTo>
                <a:lnTo>
                  <a:pt x="45720" y="714756"/>
                </a:lnTo>
                <a:lnTo>
                  <a:pt x="45720" y="718035"/>
                </a:lnTo>
                <a:lnTo>
                  <a:pt x="54864" y="733806"/>
                </a:lnTo>
                <a:lnTo>
                  <a:pt x="108204" y="643128"/>
                </a:lnTo>
                <a:lnTo>
                  <a:pt x="110490" y="638556"/>
                </a:lnTo>
                <a:close/>
              </a:path>
              <a:path w="110489" h="734060">
                <a:moveTo>
                  <a:pt x="66293" y="0"/>
                </a:moveTo>
                <a:lnTo>
                  <a:pt x="47243" y="0"/>
                </a:lnTo>
                <a:lnTo>
                  <a:pt x="45794" y="679794"/>
                </a:lnTo>
                <a:lnTo>
                  <a:pt x="54796" y="695470"/>
                </a:lnTo>
                <a:lnTo>
                  <a:pt x="64847" y="678606"/>
                </a:lnTo>
                <a:lnTo>
                  <a:pt x="66293" y="0"/>
                </a:lnTo>
                <a:close/>
              </a:path>
              <a:path w="110489" h="734060">
                <a:moveTo>
                  <a:pt x="63246" y="710184"/>
                </a:moveTo>
                <a:lnTo>
                  <a:pt x="54796" y="695470"/>
                </a:lnTo>
                <a:lnTo>
                  <a:pt x="46482" y="709422"/>
                </a:lnTo>
                <a:lnTo>
                  <a:pt x="63246" y="710184"/>
                </a:lnTo>
                <a:close/>
              </a:path>
              <a:path w="110489" h="734060">
                <a:moveTo>
                  <a:pt x="63246" y="714756"/>
                </a:moveTo>
                <a:lnTo>
                  <a:pt x="63246" y="710184"/>
                </a:lnTo>
                <a:lnTo>
                  <a:pt x="46482" y="709422"/>
                </a:lnTo>
                <a:lnTo>
                  <a:pt x="46482" y="714756"/>
                </a:lnTo>
                <a:lnTo>
                  <a:pt x="63246" y="714756"/>
                </a:lnTo>
                <a:close/>
              </a:path>
              <a:path w="110489" h="734060">
                <a:moveTo>
                  <a:pt x="64847" y="678606"/>
                </a:moveTo>
                <a:lnTo>
                  <a:pt x="54796" y="695470"/>
                </a:lnTo>
                <a:lnTo>
                  <a:pt x="63246" y="710184"/>
                </a:lnTo>
                <a:lnTo>
                  <a:pt x="63246" y="714756"/>
                </a:lnTo>
                <a:lnTo>
                  <a:pt x="64770" y="714756"/>
                </a:lnTo>
                <a:lnTo>
                  <a:pt x="64847" y="67860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80473" y="5199126"/>
            <a:ext cx="111760" cy="734060"/>
          </a:xfrm>
          <a:custGeom>
            <a:avLst/>
            <a:gdLst/>
            <a:ahLst/>
            <a:cxnLst/>
            <a:rect l="l" t="t" r="r" b="b"/>
            <a:pathLst>
              <a:path w="111760" h="734060">
                <a:moveTo>
                  <a:pt x="45794" y="679794"/>
                </a:moveTo>
                <a:lnTo>
                  <a:pt x="19050" y="633222"/>
                </a:lnTo>
                <a:lnTo>
                  <a:pt x="16764" y="628650"/>
                </a:lnTo>
                <a:lnTo>
                  <a:pt x="10668" y="627126"/>
                </a:lnTo>
                <a:lnTo>
                  <a:pt x="6096" y="630174"/>
                </a:lnTo>
                <a:lnTo>
                  <a:pt x="1524" y="632460"/>
                </a:lnTo>
                <a:lnTo>
                  <a:pt x="0" y="638556"/>
                </a:lnTo>
                <a:lnTo>
                  <a:pt x="3048" y="643128"/>
                </a:lnTo>
                <a:lnTo>
                  <a:pt x="45720" y="716721"/>
                </a:lnTo>
                <a:lnTo>
                  <a:pt x="45794" y="679794"/>
                </a:lnTo>
                <a:close/>
              </a:path>
              <a:path w="111760" h="734060">
                <a:moveTo>
                  <a:pt x="55104" y="696005"/>
                </a:moveTo>
                <a:lnTo>
                  <a:pt x="45794" y="679794"/>
                </a:lnTo>
                <a:lnTo>
                  <a:pt x="45720" y="714756"/>
                </a:lnTo>
                <a:lnTo>
                  <a:pt x="47244" y="714756"/>
                </a:lnTo>
                <a:lnTo>
                  <a:pt x="47244" y="709422"/>
                </a:lnTo>
                <a:lnTo>
                  <a:pt x="55104" y="696005"/>
                </a:lnTo>
                <a:close/>
              </a:path>
              <a:path w="111760" h="734060">
                <a:moveTo>
                  <a:pt x="111252" y="638556"/>
                </a:moveTo>
                <a:lnTo>
                  <a:pt x="109728" y="633222"/>
                </a:lnTo>
                <a:lnTo>
                  <a:pt x="105156" y="630174"/>
                </a:lnTo>
                <a:lnTo>
                  <a:pt x="100584" y="627888"/>
                </a:lnTo>
                <a:lnTo>
                  <a:pt x="94488" y="629412"/>
                </a:lnTo>
                <a:lnTo>
                  <a:pt x="91440" y="633984"/>
                </a:lnTo>
                <a:lnTo>
                  <a:pt x="64845" y="679378"/>
                </a:lnTo>
                <a:lnTo>
                  <a:pt x="64770" y="714756"/>
                </a:lnTo>
                <a:lnTo>
                  <a:pt x="45720" y="714756"/>
                </a:lnTo>
                <a:lnTo>
                  <a:pt x="45720" y="716721"/>
                </a:lnTo>
                <a:lnTo>
                  <a:pt x="55626" y="733806"/>
                </a:lnTo>
                <a:lnTo>
                  <a:pt x="108204" y="643128"/>
                </a:lnTo>
                <a:lnTo>
                  <a:pt x="111252" y="638556"/>
                </a:lnTo>
                <a:close/>
              </a:path>
              <a:path w="111760" h="734060">
                <a:moveTo>
                  <a:pt x="66293" y="0"/>
                </a:moveTo>
                <a:lnTo>
                  <a:pt x="47243" y="0"/>
                </a:lnTo>
                <a:lnTo>
                  <a:pt x="45794" y="679794"/>
                </a:lnTo>
                <a:lnTo>
                  <a:pt x="55104" y="696005"/>
                </a:lnTo>
                <a:lnTo>
                  <a:pt x="64845" y="679378"/>
                </a:lnTo>
                <a:lnTo>
                  <a:pt x="66293" y="0"/>
                </a:lnTo>
                <a:close/>
              </a:path>
              <a:path w="111760" h="734060">
                <a:moveTo>
                  <a:pt x="63246" y="710184"/>
                </a:moveTo>
                <a:lnTo>
                  <a:pt x="55104" y="696005"/>
                </a:lnTo>
                <a:lnTo>
                  <a:pt x="47244" y="709422"/>
                </a:lnTo>
                <a:lnTo>
                  <a:pt x="63246" y="710184"/>
                </a:lnTo>
                <a:close/>
              </a:path>
              <a:path w="111760" h="734060">
                <a:moveTo>
                  <a:pt x="63246" y="714756"/>
                </a:moveTo>
                <a:lnTo>
                  <a:pt x="63246" y="710184"/>
                </a:lnTo>
                <a:lnTo>
                  <a:pt x="47244" y="709422"/>
                </a:lnTo>
                <a:lnTo>
                  <a:pt x="47244" y="714756"/>
                </a:lnTo>
                <a:lnTo>
                  <a:pt x="63246" y="714756"/>
                </a:lnTo>
                <a:close/>
              </a:path>
              <a:path w="111760" h="734060">
                <a:moveTo>
                  <a:pt x="64845" y="679378"/>
                </a:moveTo>
                <a:lnTo>
                  <a:pt x="55104" y="696005"/>
                </a:lnTo>
                <a:lnTo>
                  <a:pt x="63246" y="710184"/>
                </a:lnTo>
                <a:lnTo>
                  <a:pt x="63246" y="714756"/>
                </a:lnTo>
                <a:lnTo>
                  <a:pt x="64770" y="714756"/>
                </a:lnTo>
                <a:lnTo>
                  <a:pt x="64845" y="679378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180473" y="5199126"/>
            <a:ext cx="111760" cy="734060"/>
          </a:xfrm>
          <a:custGeom>
            <a:avLst/>
            <a:gdLst/>
            <a:ahLst/>
            <a:cxnLst/>
            <a:rect l="l" t="t" r="r" b="b"/>
            <a:pathLst>
              <a:path w="111760" h="734060">
                <a:moveTo>
                  <a:pt x="45794" y="679794"/>
                </a:moveTo>
                <a:lnTo>
                  <a:pt x="19050" y="633222"/>
                </a:lnTo>
                <a:lnTo>
                  <a:pt x="16764" y="628650"/>
                </a:lnTo>
                <a:lnTo>
                  <a:pt x="10668" y="627126"/>
                </a:lnTo>
                <a:lnTo>
                  <a:pt x="6096" y="630174"/>
                </a:lnTo>
                <a:lnTo>
                  <a:pt x="1524" y="632460"/>
                </a:lnTo>
                <a:lnTo>
                  <a:pt x="0" y="638556"/>
                </a:lnTo>
                <a:lnTo>
                  <a:pt x="3048" y="643128"/>
                </a:lnTo>
                <a:lnTo>
                  <a:pt x="45720" y="716721"/>
                </a:lnTo>
                <a:lnTo>
                  <a:pt x="45794" y="679794"/>
                </a:lnTo>
                <a:close/>
              </a:path>
              <a:path w="111760" h="734060">
                <a:moveTo>
                  <a:pt x="55104" y="696005"/>
                </a:moveTo>
                <a:lnTo>
                  <a:pt x="45794" y="679794"/>
                </a:lnTo>
                <a:lnTo>
                  <a:pt x="45720" y="714756"/>
                </a:lnTo>
                <a:lnTo>
                  <a:pt x="47244" y="714756"/>
                </a:lnTo>
                <a:lnTo>
                  <a:pt x="47244" y="709422"/>
                </a:lnTo>
                <a:lnTo>
                  <a:pt x="55104" y="696005"/>
                </a:lnTo>
                <a:close/>
              </a:path>
              <a:path w="111760" h="734060">
                <a:moveTo>
                  <a:pt x="111252" y="638556"/>
                </a:moveTo>
                <a:lnTo>
                  <a:pt x="109728" y="633222"/>
                </a:lnTo>
                <a:lnTo>
                  <a:pt x="105156" y="630174"/>
                </a:lnTo>
                <a:lnTo>
                  <a:pt x="100584" y="627888"/>
                </a:lnTo>
                <a:lnTo>
                  <a:pt x="94488" y="629412"/>
                </a:lnTo>
                <a:lnTo>
                  <a:pt x="91440" y="633984"/>
                </a:lnTo>
                <a:lnTo>
                  <a:pt x="64845" y="679378"/>
                </a:lnTo>
                <a:lnTo>
                  <a:pt x="64770" y="714756"/>
                </a:lnTo>
                <a:lnTo>
                  <a:pt x="45720" y="714756"/>
                </a:lnTo>
                <a:lnTo>
                  <a:pt x="45720" y="716721"/>
                </a:lnTo>
                <a:lnTo>
                  <a:pt x="55626" y="733806"/>
                </a:lnTo>
                <a:lnTo>
                  <a:pt x="108204" y="643128"/>
                </a:lnTo>
                <a:lnTo>
                  <a:pt x="111252" y="638556"/>
                </a:lnTo>
                <a:close/>
              </a:path>
              <a:path w="111760" h="734060">
                <a:moveTo>
                  <a:pt x="66293" y="0"/>
                </a:moveTo>
                <a:lnTo>
                  <a:pt x="47243" y="0"/>
                </a:lnTo>
                <a:lnTo>
                  <a:pt x="45794" y="679794"/>
                </a:lnTo>
                <a:lnTo>
                  <a:pt x="55104" y="696005"/>
                </a:lnTo>
                <a:lnTo>
                  <a:pt x="64845" y="679378"/>
                </a:lnTo>
                <a:lnTo>
                  <a:pt x="66293" y="0"/>
                </a:lnTo>
                <a:close/>
              </a:path>
              <a:path w="111760" h="734060">
                <a:moveTo>
                  <a:pt x="63246" y="710184"/>
                </a:moveTo>
                <a:lnTo>
                  <a:pt x="55104" y="696005"/>
                </a:lnTo>
                <a:lnTo>
                  <a:pt x="47244" y="709422"/>
                </a:lnTo>
                <a:lnTo>
                  <a:pt x="63246" y="710184"/>
                </a:lnTo>
                <a:close/>
              </a:path>
              <a:path w="111760" h="734060">
                <a:moveTo>
                  <a:pt x="63246" y="714756"/>
                </a:moveTo>
                <a:lnTo>
                  <a:pt x="63246" y="710184"/>
                </a:lnTo>
                <a:lnTo>
                  <a:pt x="47244" y="709422"/>
                </a:lnTo>
                <a:lnTo>
                  <a:pt x="47244" y="714756"/>
                </a:lnTo>
                <a:lnTo>
                  <a:pt x="63246" y="714756"/>
                </a:lnTo>
                <a:close/>
              </a:path>
              <a:path w="111760" h="734060">
                <a:moveTo>
                  <a:pt x="64845" y="679378"/>
                </a:moveTo>
                <a:lnTo>
                  <a:pt x="55104" y="696005"/>
                </a:lnTo>
                <a:lnTo>
                  <a:pt x="63246" y="710184"/>
                </a:lnTo>
                <a:lnTo>
                  <a:pt x="63246" y="714756"/>
                </a:lnTo>
                <a:lnTo>
                  <a:pt x="64770" y="714756"/>
                </a:lnTo>
                <a:lnTo>
                  <a:pt x="64845" y="679378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42929" y="5199126"/>
            <a:ext cx="110489" cy="734060"/>
          </a:xfrm>
          <a:custGeom>
            <a:avLst/>
            <a:gdLst/>
            <a:ahLst/>
            <a:cxnLst/>
            <a:rect l="l" t="t" r="r" b="b"/>
            <a:pathLst>
              <a:path w="110489" h="734060">
                <a:moveTo>
                  <a:pt x="45794" y="679794"/>
                </a:moveTo>
                <a:lnTo>
                  <a:pt x="19049" y="633222"/>
                </a:lnTo>
                <a:lnTo>
                  <a:pt x="16001" y="628650"/>
                </a:lnTo>
                <a:lnTo>
                  <a:pt x="10667" y="627126"/>
                </a:lnTo>
                <a:lnTo>
                  <a:pt x="6095" y="630174"/>
                </a:lnTo>
                <a:lnTo>
                  <a:pt x="1523" y="632460"/>
                </a:lnTo>
                <a:lnTo>
                  <a:pt x="0" y="638556"/>
                </a:lnTo>
                <a:lnTo>
                  <a:pt x="2285" y="643128"/>
                </a:lnTo>
                <a:lnTo>
                  <a:pt x="45719" y="718035"/>
                </a:lnTo>
                <a:lnTo>
                  <a:pt x="45794" y="679794"/>
                </a:lnTo>
                <a:close/>
              </a:path>
              <a:path w="110489" h="734060">
                <a:moveTo>
                  <a:pt x="54796" y="695470"/>
                </a:moveTo>
                <a:lnTo>
                  <a:pt x="45794" y="679794"/>
                </a:lnTo>
                <a:lnTo>
                  <a:pt x="45719" y="714756"/>
                </a:lnTo>
                <a:lnTo>
                  <a:pt x="46481" y="714756"/>
                </a:lnTo>
                <a:lnTo>
                  <a:pt x="46481" y="709422"/>
                </a:lnTo>
                <a:lnTo>
                  <a:pt x="54796" y="695470"/>
                </a:lnTo>
                <a:close/>
              </a:path>
              <a:path w="110489" h="734060">
                <a:moveTo>
                  <a:pt x="110489" y="638556"/>
                </a:moveTo>
                <a:lnTo>
                  <a:pt x="108965" y="633222"/>
                </a:lnTo>
                <a:lnTo>
                  <a:pt x="104393" y="630174"/>
                </a:lnTo>
                <a:lnTo>
                  <a:pt x="99821" y="627888"/>
                </a:lnTo>
                <a:lnTo>
                  <a:pt x="93725" y="629412"/>
                </a:lnTo>
                <a:lnTo>
                  <a:pt x="91439" y="633984"/>
                </a:lnTo>
                <a:lnTo>
                  <a:pt x="64847" y="678606"/>
                </a:lnTo>
                <a:lnTo>
                  <a:pt x="64769" y="714756"/>
                </a:lnTo>
                <a:lnTo>
                  <a:pt x="45719" y="714756"/>
                </a:lnTo>
                <a:lnTo>
                  <a:pt x="45719" y="718035"/>
                </a:lnTo>
                <a:lnTo>
                  <a:pt x="54863" y="733806"/>
                </a:lnTo>
                <a:lnTo>
                  <a:pt x="108203" y="643128"/>
                </a:lnTo>
                <a:lnTo>
                  <a:pt x="110489" y="638556"/>
                </a:lnTo>
                <a:close/>
              </a:path>
              <a:path w="110489" h="734060">
                <a:moveTo>
                  <a:pt x="66293" y="0"/>
                </a:moveTo>
                <a:lnTo>
                  <a:pt x="47243" y="0"/>
                </a:lnTo>
                <a:lnTo>
                  <a:pt x="45794" y="679794"/>
                </a:lnTo>
                <a:lnTo>
                  <a:pt x="54796" y="695470"/>
                </a:lnTo>
                <a:lnTo>
                  <a:pt x="64847" y="678606"/>
                </a:lnTo>
                <a:lnTo>
                  <a:pt x="66293" y="0"/>
                </a:lnTo>
                <a:close/>
              </a:path>
              <a:path w="110489" h="734060">
                <a:moveTo>
                  <a:pt x="63245" y="710184"/>
                </a:moveTo>
                <a:lnTo>
                  <a:pt x="54796" y="695470"/>
                </a:lnTo>
                <a:lnTo>
                  <a:pt x="46481" y="709422"/>
                </a:lnTo>
                <a:lnTo>
                  <a:pt x="63245" y="710184"/>
                </a:lnTo>
                <a:close/>
              </a:path>
              <a:path w="110489" h="734060">
                <a:moveTo>
                  <a:pt x="63245" y="714756"/>
                </a:moveTo>
                <a:lnTo>
                  <a:pt x="63245" y="710184"/>
                </a:lnTo>
                <a:lnTo>
                  <a:pt x="46481" y="709422"/>
                </a:lnTo>
                <a:lnTo>
                  <a:pt x="46481" y="714756"/>
                </a:lnTo>
                <a:lnTo>
                  <a:pt x="63245" y="714756"/>
                </a:lnTo>
                <a:close/>
              </a:path>
              <a:path w="110489" h="734060">
                <a:moveTo>
                  <a:pt x="64847" y="678606"/>
                </a:moveTo>
                <a:lnTo>
                  <a:pt x="54796" y="695470"/>
                </a:lnTo>
                <a:lnTo>
                  <a:pt x="63245" y="710184"/>
                </a:lnTo>
                <a:lnTo>
                  <a:pt x="63245" y="714756"/>
                </a:lnTo>
                <a:lnTo>
                  <a:pt x="64769" y="714756"/>
                </a:lnTo>
                <a:lnTo>
                  <a:pt x="64847" y="67860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42929" y="5199126"/>
            <a:ext cx="110489" cy="734060"/>
          </a:xfrm>
          <a:custGeom>
            <a:avLst/>
            <a:gdLst/>
            <a:ahLst/>
            <a:cxnLst/>
            <a:rect l="l" t="t" r="r" b="b"/>
            <a:pathLst>
              <a:path w="110489" h="734060">
                <a:moveTo>
                  <a:pt x="45794" y="679794"/>
                </a:moveTo>
                <a:lnTo>
                  <a:pt x="19049" y="633222"/>
                </a:lnTo>
                <a:lnTo>
                  <a:pt x="16001" y="628650"/>
                </a:lnTo>
                <a:lnTo>
                  <a:pt x="10667" y="627126"/>
                </a:lnTo>
                <a:lnTo>
                  <a:pt x="6095" y="630174"/>
                </a:lnTo>
                <a:lnTo>
                  <a:pt x="1523" y="632460"/>
                </a:lnTo>
                <a:lnTo>
                  <a:pt x="0" y="638556"/>
                </a:lnTo>
                <a:lnTo>
                  <a:pt x="2285" y="643128"/>
                </a:lnTo>
                <a:lnTo>
                  <a:pt x="45719" y="718035"/>
                </a:lnTo>
                <a:lnTo>
                  <a:pt x="45794" y="679794"/>
                </a:lnTo>
                <a:close/>
              </a:path>
              <a:path w="110489" h="734060">
                <a:moveTo>
                  <a:pt x="54796" y="695470"/>
                </a:moveTo>
                <a:lnTo>
                  <a:pt x="45794" y="679794"/>
                </a:lnTo>
                <a:lnTo>
                  <a:pt x="45719" y="714756"/>
                </a:lnTo>
                <a:lnTo>
                  <a:pt x="46481" y="714756"/>
                </a:lnTo>
                <a:lnTo>
                  <a:pt x="46481" y="709422"/>
                </a:lnTo>
                <a:lnTo>
                  <a:pt x="54796" y="695470"/>
                </a:lnTo>
                <a:close/>
              </a:path>
              <a:path w="110489" h="734060">
                <a:moveTo>
                  <a:pt x="110489" y="638556"/>
                </a:moveTo>
                <a:lnTo>
                  <a:pt x="108965" y="633222"/>
                </a:lnTo>
                <a:lnTo>
                  <a:pt x="104393" y="630174"/>
                </a:lnTo>
                <a:lnTo>
                  <a:pt x="99821" y="627888"/>
                </a:lnTo>
                <a:lnTo>
                  <a:pt x="93725" y="629412"/>
                </a:lnTo>
                <a:lnTo>
                  <a:pt x="91439" y="633984"/>
                </a:lnTo>
                <a:lnTo>
                  <a:pt x="64847" y="678606"/>
                </a:lnTo>
                <a:lnTo>
                  <a:pt x="64769" y="714756"/>
                </a:lnTo>
                <a:lnTo>
                  <a:pt x="45719" y="714756"/>
                </a:lnTo>
                <a:lnTo>
                  <a:pt x="45719" y="718035"/>
                </a:lnTo>
                <a:lnTo>
                  <a:pt x="54863" y="733806"/>
                </a:lnTo>
                <a:lnTo>
                  <a:pt x="108203" y="643128"/>
                </a:lnTo>
                <a:lnTo>
                  <a:pt x="110489" y="638556"/>
                </a:lnTo>
                <a:close/>
              </a:path>
              <a:path w="110489" h="734060">
                <a:moveTo>
                  <a:pt x="66293" y="0"/>
                </a:moveTo>
                <a:lnTo>
                  <a:pt x="47243" y="0"/>
                </a:lnTo>
                <a:lnTo>
                  <a:pt x="45794" y="679794"/>
                </a:lnTo>
                <a:lnTo>
                  <a:pt x="54796" y="695470"/>
                </a:lnTo>
                <a:lnTo>
                  <a:pt x="64847" y="678606"/>
                </a:lnTo>
                <a:lnTo>
                  <a:pt x="66293" y="0"/>
                </a:lnTo>
                <a:close/>
              </a:path>
              <a:path w="110489" h="734060">
                <a:moveTo>
                  <a:pt x="63245" y="710184"/>
                </a:moveTo>
                <a:lnTo>
                  <a:pt x="54796" y="695470"/>
                </a:lnTo>
                <a:lnTo>
                  <a:pt x="46481" y="709422"/>
                </a:lnTo>
                <a:lnTo>
                  <a:pt x="63245" y="710184"/>
                </a:lnTo>
                <a:close/>
              </a:path>
              <a:path w="110489" h="734060">
                <a:moveTo>
                  <a:pt x="63245" y="714756"/>
                </a:moveTo>
                <a:lnTo>
                  <a:pt x="63245" y="710184"/>
                </a:lnTo>
                <a:lnTo>
                  <a:pt x="46481" y="709422"/>
                </a:lnTo>
                <a:lnTo>
                  <a:pt x="46481" y="714756"/>
                </a:lnTo>
                <a:lnTo>
                  <a:pt x="63245" y="714756"/>
                </a:lnTo>
                <a:close/>
              </a:path>
              <a:path w="110489" h="734060">
                <a:moveTo>
                  <a:pt x="64847" y="678606"/>
                </a:moveTo>
                <a:lnTo>
                  <a:pt x="54796" y="695470"/>
                </a:lnTo>
                <a:lnTo>
                  <a:pt x="63245" y="710184"/>
                </a:lnTo>
                <a:lnTo>
                  <a:pt x="63245" y="714756"/>
                </a:lnTo>
                <a:lnTo>
                  <a:pt x="64769" y="714756"/>
                </a:lnTo>
                <a:lnTo>
                  <a:pt x="64847" y="67860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20625" y="5199126"/>
            <a:ext cx="110489" cy="734060"/>
          </a:xfrm>
          <a:custGeom>
            <a:avLst/>
            <a:gdLst/>
            <a:ahLst/>
            <a:cxnLst/>
            <a:rect l="l" t="t" r="r" b="b"/>
            <a:pathLst>
              <a:path w="110489" h="734060">
                <a:moveTo>
                  <a:pt x="45794" y="679794"/>
                </a:moveTo>
                <a:lnTo>
                  <a:pt x="19049" y="633222"/>
                </a:lnTo>
                <a:lnTo>
                  <a:pt x="16763" y="628650"/>
                </a:lnTo>
                <a:lnTo>
                  <a:pt x="10667" y="627126"/>
                </a:lnTo>
                <a:lnTo>
                  <a:pt x="6095" y="630174"/>
                </a:lnTo>
                <a:lnTo>
                  <a:pt x="1523" y="632460"/>
                </a:lnTo>
                <a:lnTo>
                  <a:pt x="0" y="638556"/>
                </a:lnTo>
                <a:lnTo>
                  <a:pt x="3047" y="643128"/>
                </a:lnTo>
                <a:lnTo>
                  <a:pt x="45719" y="717804"/>
                </a:lnTo>
                <a:lnTo>
                  <a:pt x="45794" y="679794"/>
                </a:lnTo>
                <a:close/>
              </a:path>
              <a:path w="110489" h="734060">
                <a:moveTo>
                  <a:pt x="55104" y="696005"/>
                </a:moveTo>
                <a:lnTo>
                  <a:pt x="45794" y="679794"/>
                </a:lnTo>
                <a:lnTo>
                  <a:pt x="45719" y="714756"/>
                </a:lnTo>
                <a:lnTo>
                  <a:pt x="47243" y="714756"/>
                </a:lnTo>
                <a:lnTo>
                  <a:pt x="47243" y="709422"/>
                </a:lnTo>
                <a:lnTo>
                  <a:pt x="55104" y="696005"/>
                </a:lnTo>
                <a:close/>
              </a:path>
              <a:path w="110489" h="734060">
                <a:moveTo>
                  <a:pt x="110489" y="638556"/>
                </a:moveTo>
                <a:lnTo>
                  <a:pt x="108965" y="633222"/>
                </a:lnTo>
                <a:lnTo>
                  <a:pt x="104393" y="630174"/>
                </a:lnTo>
                <a:lnTo>
                  <a:pt x="99821" y="627888"/>
                </a:lnTo>
                <a:lnTo>
                  <a:pt x="94487" y="629412"/>
                </a:lnTo>
                <a:lnTo>
                  <a:pt x="91439" y="633984"/>
                </a:lnTo>
                <a:lnTo>
                  <a:pt x="64845" y="679378"/>
                </a:lnTo>
                <a:lnTo>
                  <a:pt x="64769" y="714756"/>
                </a:lnTo>
                <a:lnTo>
                  <a:pt x="45719" y="714756"/>
                </a:lnTo>
                <a:lnTo>
                  <a:pt x="45719" y="717804"/>
                </a:lnTo>
                <a:lnTo>
                  <a:pt x="54863" y="733806"/>
                </a:lnTo>
                <a:lnTo>
                  <a:pt x="108203" y="643128"/>
                </a:lnTo>
                <a:lnTo>
                  <a:pt x="110489" y="638556"/>
                </a:lnTo>
                <a:close/>
              </a:path>
              <a:path w="110489" h="734060">
                <a:moveTo>
                  <a:pt x="66293" y="0"/>
                </a:moveTo>
                <a:lnTo>
                  <a:pt x="47243" y="0"/>
                </a:lnTo>
                <a:lnTo>
                  <a:pt x="45794" y="679794"/>
                </a:lnTo>
                <a:lnTo>
                  <a:pt x="55104" y="696005"/>
                </a:lnTo>
                <a:lnTo>
                  <a:pt x="64845" y="679378"/>
                </a:lnTo>
                <a:lnTo>
                  <a:pt x="66293" y="0"/>
                </a:lnTo>
                <a:close/>
              </a:path>
              <a:path w="110489" h="734060">
                <a:moveTo>
                  <a:pt x="63245" y="710184"/>
                </a:moveTo>
                <a:lnTo>
                  <a:pt x="55104" y="696005"/>
                </a:lnTo>
                <a:lnTo>
                  <a:pt x="47243" y="709422"/>
                </a:lnTo>
                <a:lnTo>
                  <a:pt x="63245" y="710184"/>
                </a:lnTo>
                <a:close/>
              </a:path>
              <a:path w="110489" h="734060">
                <a:moveTo>
                  <a:pt x="63245" y="714756"/>
                </a:moveTo>
                <a:lnTo>
                  <a:pt x="63245" y="710184"/>
                </a:lnTo>
                <a:lnTo>
                  <a:pt x="47243" y="709422"/>
                </a:lnTo>
                <a:lnTo>
                  <a:pt x="47243" y="714756"/>
                </a:lnTo>
                <a:lnTo>
                  <a:pt x="63245" y="714756"/>
                </a:lnTo>
                <a:close/>
              </a:path>
              <a:path w="110489" h="734060">
                <a:moveTo>
                  <a:pt x="64845" y="679378"/>
                </a:moveTo>
                <a:lnTo>
                  <a:pt x="55104" y="696005"/>
                </a:lnTo>
                <a:lnTo>
                  <a:pt x="63245" y="710184"/>
                </a:lnTo>
                <a:lnTo>
                  <a:pt x="63245" y="714756"/>
                </a:lnTo>
                <a:lnTo>
                  <a:pt x="64769" y="714756"/>
                </a:lnTo>
                <a:lnTo>
                  <a:pt x="64845" y="679378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20625" y="5199126"/>
            <a:ext cx="110489" cy="734060"/>
          </a:xfrm>
          <a:custGeom>
            <a:avLst/>
            <a:gdLst/>
            <a:ahLst/>
            <a:cxnLst/>
            <a:rect l="l" t="t" r="r" b="b"/>
            <a:pathLst>
              <a:path w="110489" h="734060">
                <a:moveTo>
                  <a:pt x="45794" y="679794"/>
                </a:moveTo>
                <a:lnTo>
                  <a:pt x="19049" y="633222"/>
                </a:lnTo>
                <a:lnTo>
                  <a:pt x="16763" y="628650"/>
                </a:lnTo>
                <a:lnTo>
                  <a:pt x="10667" y="627126"/>
                </a:lnTo>
                <a:lnTo>
                  <a:pt x="6095" y="630174"/>
                </a:lnTo>
                <a:lnTo>
                  <a:pt x="1523" y="632460"/>
                </a:lnTo>
                <a:lnTo>
                  <a:pt x="0" y="638556"/>
                </a:lnTo>
                <a:lnTo>
                  <a:pt x="3047" y="643128"/>
                </a:lnTo>
                <a:lnTo>
                  <a:pt x="45719" y="717804"/>
                </a:lnTo>
                <a:lnTo>
                  <a:pt x="45794" y="679794"/>
                </a:lnTo>
                <a:close/>
              </a:path>
              <a:path w="110489" h="734060">
                <a:moveTo>
                  <a:pt x="55104" y="696005"/>
                </a:moveTo>
                <a:lnTo>
                  <a:pt x="45794" y="679794"/>
                </a:lnTo>
                <a:lnTo>
                  <a:pt x="45719" y="714756"/>
                </a:lnTo>
                <a:lnTo>
                  <a:pt x="47243" y="714756"/>
                </a:lnTo>
                <a:lnTo>
                  <a:pt x="47243" y="709422"/>
                </a:lnTo>
                <a:lnTo>
                  <a:pt x="55104" y="696005"/>
                </a:lnTo>
                <a:close/>
              </a:path>
              <a:path w="110489" h="734060">
                <a:moveTo>
                  <a:pt x="110489" y="638556"/>
                </a:moveTo>
                <a:lnTo>
                  <a:pt x="108965" y="633222"/>
                </a:lnTo>
                <a:lnTo>
                  <a:pt x="104393" y="630174"/>
                </a:lnTo>
                <a:lnTo>
                  <a:pt x="99821" y="627888"/>
                </a:lnTo>
                <a:lnTo>
                  <a:pt x="94487" y="629412"/>
                </a:lnTo>
                <a:lnTo>
                  <a:pt x="91439" y="633984"/>
                </a:lnTo>
                <a:lnTo>
                  <a:pt x="64845" y="679378"/>
                </a:lnTo>
                <a:lnTo>
                  <a:pt x="64769" y="714756"/>
                </a:lnTo>
                <a:lnTo>
                  <a:pt x="45719" y="714756"/>
                </a:lnTo>
                <a:lnTo>
                  <a:pt x="45719" y="717804"/>
                </a:lnTo>
                <a:lnTo>
                  <a:pt x="54863" y="733806"/>
                </a:lnTo>
                <a:lnTo>
                  <a:pt x="108203" y="643128"/>
                </a:lnTo>
                <a:lnTo>
                  <a:pt x="110489" y="638556"/>
                </a:lnTo>
                <a:close/>
              </a:path>
              <a:path w="110489" h="734060">
                <a:moveTo>
                  <a:pt x="66293" y="0"/>
                </a:moveTo>
                <a:lnTo>
                  <a:pt x="47243" y="0"/>
                </a:lnTo>
                <a:lnTo>
                  <a:pt x="45794" y="679794"/>
                </a:lnTo>
                <a:lnTo>
                  <a:pt x="55104" y="696005"/>
                </a:lnTo>
                <a:lnTo>
                  <a:pt x="64845" y="679378"/>
                </a:lnTo>
                <a:lnTo>
                  <a:pt x="66293" y="0"/>
                </a:lnTo>
                <a:close/>
              </a:path>
              <a:path w="110489" h="734060">
                <a:moveTo>
                  <a:pt x="63245" y="710184"/>
                </a:moveTo>
                <a:lnTo>
                  <a:pt x="55104" y="696005"/>
                </a:lnTo>
                <a:lnTo>
                  <a:pt x="47243" y="709422"/>
                </a:lnTo>
                <a:lnTo>
                  <a:pt x="63245" y="710184"/>
                </a:lnTo>
                <a:close/>
              </a:path>
              <a:path w="110489" h="734060">
                <a:moveTo>
                  <a:pt x="63245" y="714756"/>
                </a:moveTo>
                <a:lnTo>
                  <a:pt x="63245" y="710184"/>
                </a:lnTo>
                <a:lnTo>
                  <a:pt x="47243" y="709422"/>
                </a:lnTo>
                <a:lnTo>
                  <a:pt x="47243" y="714756"/>
                </a:lnTo>
                <a:lnTo>
                  <a:pt x="63245" y="714756"/>
                </a:lnTo>
                <a:close/>
              </a:path>
              <a:path w="110489" h="734060">
                <a:moveTo>
                  <a:pt x="64845" y="679378"/>
                </a:moveTo>
                <a:lnTo>
                  <a:pt x="55104" y="696005"/>
                </a:lnTo>
                <a:lnTo>
                  <a:pt x="63245" y="710184"/>
                </a:lnTo>
                <a:lnTo>
                  <a:pt x="63245" y="714756"/>
                </a:lnTo>
                <a:lnTo>
                  <a:pt x="64769" y="714756"/>
                </a:lnTo>
                <a:lnTo>
                  <a:pt x="64845" y="679378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12799" y="5199126"/>
            <a:ext cx="110489" cy="734060"/>
          </a:xfrm>
          <a:custGeom>
            <a:avLst/>
            <a:gdLst/>
            <a:ahLst/>
            <a:cxnLst/>
            <a:rect l="l" t="t" r="r" b="b"/>
            <a:pathLst>
              <a:path w="110490" h="734060">
                <a:moveTo>
                  <a:pt x="45794" y="679794"/>
                </a:moveTo>
                <a:lnTo>
                  <a:pt x="19050" y="633222"/>
                </a:lnTo>
                <a:lnTo>
                  <a:pt x="16764" y="628650"/>
                </a:lnTo>
                <a:lnTo>
                  <a:pt x="10668" y="627126"/>
                </a:lnTo>
                <a:lnTo>
                  <a:pt x="6096" y="630174"/>
                </a:lnTo>
                <a:lnTo>
                  <a:pt x="1524" y="632460"/>
                </a:lnTo>
                <a:lnTo>
                  <a:pt x="0" y="638556"/>
                </a:lnTo>
                <a:lnTo>
                  <a:pt x="3048" y="643128"/>
                </a:lnTo>
                <a:lnTo>
                  <a:pt x="45720" y="716721"/>
                </a:lnTo>
                <a:lnTo>
                  <a:pt x="45794" y="679794"/>
                </a:lnTo>
                <a:close/>
              </a:path>
              <a:path w="110490" h="734060">
                <a:moveTo>
                  <a:pt x="55104" y="696005"/>
                </a:moveTo>
                <a:lnTo>
                  <a:pt x="45794" y="679794"/>
                </a:lnTo>
                <a:lnTo>
                  <a:pt x="45720" y="714756"/>
                </a:lnTo>
                <a:lnTo>
                  <a:pt x="47244" y="714756"/>
                </a:lnTo>
                <a:lnTo>
                  <a:pt x="47244" y="709422"/>
                </a:lnTo>
                <a:lnTo>
                  <a:pt x="55104" y="696005"/>
                </a:lnTo>
                <a:close/>
              </a:path>
              <a:path w="110490" h="734060">
                <a:moveTo>
                  <a:pt x="110490" y="638556"/>
                </a:moveTo>
                <a:lnTo>
                  <a:pt x="108966" y="633222"/>
                </a:lnTo>
                <a:lnTo>
                  <a:pt x="104394" y="630174"/>
                </a:lnTo>
                <a:lnTo>
                  <a:pt x="100584" y="627888"/>
                </a:lnTo>
                <a:lnTo>
                  <a:pt x="94488" y="629412"/>
                </a:lnTo>
                <a:lnTo>
                  <a:pt x="91440" y="633984"/>
                </a:lnTo>
                <a:lnTo>
                  <a:pt x="64845" y="679378"/>
                </a:lnTo>
                <a:lnTo>
                  <a:pt x="64770" y="714756"/>
                </a:lnTo>
                <a:lnTo>
                  <a:pt x="45720" y="714756"/>
                </a:lnTo>
                <a:lnTo>
                  <a:pt x="45720" y="716721"/>
                </a:lnTo>
                <a:lnTo>
                  <a:pt x="55626" y="733806"/>
                </a:lnTo>
                <a:lnTo>
                  <a:pt x="108204" y="643128"/>
                </a:lnTo>
                <a:lnTo>
                  <a:pt x="110490" y="638556"/>
                </a:lnTo>
                <a:close/>
              </a:path>
              <a:path w="110490" h="734060">
                <a:moveTo>
                  <a:pt x="66294" y="0"/>
                </a:moveTo>
                <a:lnTo>
                  <a:pt x="47244" y="0"/>
                </a:lnTo>
                <a:lnTo>
                  <a:pt x="45794" y="679794"/>
                </a:lnTo>
                <a:lnTo>
                  <a:pt x="55104" y="696005"/>
                </a:lnTo>
                <a:lnTo>
                  <a:pt x="64845" y="679378"/>
                </a:lnTo>
                <a:lnTo>
                  <a:pt x="66294" y="0"/>
                </a:lnTo>
                <a:close/>
              </a:path>
              <a:path w="110490" h="734060">
                <a:moveTo>
                  <a:pt x="63246" y="710184"/>
                </a:moveTo>
                <a:lnTo>
                  <a:pt x="55104" y="696005"/>
                </a:lnTo>
                <a:lnTo>
                  <a:pt x="47244" y="709422"/>
                </a:lnTo>
                <a:lnTo>
                  <a:pt x="63246" y="710184"/>
                </a:lnTo>
                <a:close/>
              </a:path>
              <a:path w="110490" h="734060">
                <a:moveTo>
                  <a:pt x="63246" y="714756"/>
                </a:moveTo>
                <a:lnTo>
                  <a:pt x="63246" y="710184"/>
                </a:lnTo>
                <a:lnTo>
                  <a:pt x="47244" y="709422"/>
                </a:lnTo>
                <a:lnTo>
                  <a:pt x="47244" y="714756"/>
                </a:lnTo>
                <a:lnTo>
                  <a:pt x="63246" y="714756"/>
                </a:lnTo>
                <a:close/>
              </a:path>
              <a:path w="110490" h="734060">
                <a:moveTo>
                  <a:pt x="64845" y="679378"/>
                </a:moveTo>
                <a:lnTo>
                  <a:pt x="55104" y="696005"/>
                </a:lnTo>
                <a:lnTo>
                  <a:pt x="63246" y="710184"/>
                </a:lnTo>
                <a:lnTo>
                  <a:pt x="63246" y="714756"/>
                </a:lnTo>
                <a:lnTo>
                  <a:pt x="64770" y="714756"/>
                </a:lnTo>
                <a:lnTo>
                  <a:pt x="64845" y="679378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12799" y="5199126"/>
            <a:ext cx="110489" cy="734060"/>
          </a:xfrm>
          <a:custGeom>
            <a:avLst/>
            <a:gdLst/>
            <a:ahLst/>
            <a:cxnLst/>
            <a:rect l="l" t="t" r="r" b="b"/>
            <a:pathLst>
              <a:path w="110490" h="734060">
                <a:moveTo>
                  <a:pt x="45794" y="679794"/>
                </a:moveTo>
                <a:lnTo>
                  <a:pt x="19050" y="633222"/>
                </a:lnTo>
                <a:lnTo>
                  <a:pt x="16764" y="628650"/>
                </a:lnTo>
                <a:lnTo>
                  <a:pt x="10668" y="627126"/>
                </a:lnTo>
                <a:lnTo>
                  <a:pt x="6096" y="630174"/>
                </a:lnTo>
                <a:lnTo>
                  <a:pt x="1524" y="632460"/>
                </a:lnTo>
                <a:lnTo>
                  <a:pt x="0" y="638556"/>
                </a:lnTo>
                <a:lnTo>
                  <a:pt x="3048" y="643128"/>
                </a:lnTo>
                <a:lnTo>
                  <a:pt x="45720" y="716721"/>
                </a:lnTo>
                <a:lnTo>
                  <a:pt x="45794" y="679794"/>
                </a:lnTo>
                <a:close/>
              </a:path>
              <a:path w="110490" h="734060">
                <a:moveTo>
                  <a:pt x="55104" y="696005"/>
                </a:moveTo>
                <a:lnTo>
                  <a:pt x="45794" y="679794"/>
                </a:lnTo>
                <a:lnTo>
                  <a:pt x="45720" y="714756"/>
                </a:lnTo>
                <a:lnTo>
                  <a:pt x="47244" y="714756"/>
                </a:lnTo>
                <a:lnTo>
                  <a:pt x="47244" y="709422"/>
                </a:lnTo>
                <a:lnTo>
                  <a:pt x="55104" y="696005"/>
                </a:lnTo>
                <a:close/>
              </a:path>
              <a:path w="110490" h="734060">
                <a:moveTo>
                  <a:pt x="110490" y="638556"/>
                </a:moveTo>
                <a:lnTo>
                  <a:pt x="108966" y="633222"/>
                </a:lnTo>
                <a:lnTo>
                  <a:pt x="104394" y="630174"/>
                </a:lnTo>
                <a:lnTo>
                  <a:pt x="100584" y="627888"/>
                </a:lnTo>
                <a:lnTo>
                  <a:pt x="94488" y="629412"/>
                </a:lnTo>
                <a:lnTo>
                  <a:pt x="91440" y="633984"/>
                </a:lnTo>
                <a:lnTo>
                  <a:pt x="64845" y="679378"/>
                </a:lnTo>
                <a:lnTo>
                  <a:pt x="64770" y="714756"/>
                </a:lnTo>
                <a:lnTo>
                  <a:pt x="45720" y="714756"/>
                </a:lnTo>
                <a:lnTo>
                  <a:pt x="45720" y="716721"/>
                </a:lnTo>
                <a:lnTo>
                  <a:pt x="55626" y="733806"/>
                </a:lnTo>
                <a:lnTo>
                  <a:pt x="108204" y="643128"/>
                </a:lnTo>
                <a:lnTo>
                  <a:pt x="110490" y="638556"/>
                </a:lnTo>
                <a:close/>
              </a:path>
              <a:path w="110490" h="734060">
                <a:moveTo>
                  <a:pt x="66294" y="0"/>
                </a:moveTo>
                <a:lnTo>
                  <a:pt x="47244" y="0"/>
                </a:lnTo>
                <a:lnTo>
                  <a:pt x="45794" y="679794"/>
                </a:lnTo>
                <a:lnTo>
                  <a:pt x="55104" y="696005"/>
                </a:lnTo>
                <a:lnTo>
                  <a:pt x="64845" y="679378"/>
                </a:lnTo>
                <a:lnTo>
                  <a:pt x="66294" y="0"/>
                </a:lnTo>
                <a:close/>
              </a:path>
              <a:path w="110490" h="734060">
                <a:moveTo>
                  <a:pt x="63246" y="710184"/>
                </a:moveTo>
                <a:lnTo>
                  <a:pt x="55104" y="696005"/>
                </a:lnTo>
                <a:lnTo>
                  <a:pt x="47244" y="709422"/>
                </a:lnTo>
                <a:lnTo>
                  <a:pt x="63246" y="710184"/>
                </a:lnTo>
                <a:close/>
              </a:path>
              <a:path w="110490" h="734060">
                <a:moveTo>
                  <a:pt x="63246" y="714756"/>
                </a:moveTo>
                <a:lnTo>
                  <a:pt x="63246" y="710184"/>
                </a:lnTo>
                <a:lnTo>
                  <a:pt x="47244" y="709422"/>
                </a:lnTo>
                <a:lnTo>
                  <a:pt x="47244" y="714756"/>
                </a:lnTo>
                <a:lnTo>
                  <a:pt x="63246" y="714756"/>
                </a:lnTo>
                <a:close/>
              </a:path>
              <a:path w="110490" h="734060">
                <a:moveTo>
                  <a:pt x="64845" y="679378"/>
                </a:moveTo>
                <a:lnTo>
                  <a:pt x="55104" y="696005"/>
                </a:lnTo>
                <a:lnTo>
                  <a:pt x="63246" y="710184"/>
                </a:lnTo>
                <a:lnTo>
                  <a:pt x="63246" y="714756"/>
                </a:lnTo>
                <a:lnTo>
                  <a:pt x="64770" y="714756"/>
                </a:lnTo>
                <a:lnTo>
                  <a:pt x="64845" y="679378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352420" y="5094223"/>
            <a:ext cx="2336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65" dirty="0">
                <a:solidFill>
                  <a:srgbClr val="FF6500"/>
                </a:solidFill>
                <a:latin typeface="Trebuchet MS"/>
                <a:cs typeface="Trebuchet MS"/>
              </a:rPr>
              <a:t>+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167267" y="5094223"/>
            <a:ext cx="2336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65" dirty="0">
                <a:solidFill>
                  <a:srgbClr val="FF6500"/>
                </a:solidFill>
                <a:latin typeface="Trebuchet MS"/>
                <a:cs typeface="Trebuchet MS"/>
              </a:rPr>
              <a:t>+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621147" y="5094223"/>
            <a:ext cx="2336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65" dirty="0">
                <a:solidFill>
                  <a:srgbClr val="FF6500"/>
                </a:solidFill>
                <a:latin typeface="Trebuchet MS"/>
                <a:cs typeface="Trebuchet MS"/>
              </a:rPr>
              <a:t>+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406279" y="5094223"/>
            <a:ext cx="2336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65" dirty="0">
                <a:solidFill>
                  <a:srgbClr val="FF6500"/>
                </a:solidFill>
                <a:latin typeface="Trebuchet MS"/>
                <a:cs typeface="Trebuchet MS"/>
              </a:rPr>
              <a:t>+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82173" y="1621790"/>
            <a:ext cx="2220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solidFill>
                  <a:srgbClr val="454552"/>
                </a:solidFill>
                <a:latin typeface="Georgia"/>
                <a:cs typeface="Georgia"/>
              </a:rPr>
              <a:t>Binary </a:t>
            </a:r>
            <a:r>
              <a:rPr sz="2400" spc="65" dirty="0">
                <a:solidFill>
                  <a:srgbClr val="454552"/>
                </a:solidFill>
                <a:latin typeface="Georgia"/>
                <a:cs typeface="Georgia"/>
              </a:rPr>
              <a:t>to</a:t>
            </a:r>
            <a:r>
              <a:rPr sz="2400" spc="170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2400" spc="135" dirty="0">
                <a:solidFill>
                  <a:srgbClr val="454552"/>
                </a:solidFill>
                <a:latin typeface="Georgia"/>
                <a:cs typeface="Georgia"/>
              </a:rPr>
              <a:t>Gray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82173" y="3585041"/>
            <a:ext cx="2289175" cy="92201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290"/>
              </a:spcBef>
              <a:tabLst>
                <a:tab pos="2072639" algn="l"/>
              </a:tabLst>
            </a:pPr>
            <a:r>
              <a:rPr sz="3200" spc="-80" dirty="0">
                <a:solidFill>
                  <a:srgbClr val="FF0000"/>
                </a:solidFill>
                <a:latin typeface="Trebuchet MS"/>
                <a:cs typeface="Trebuchet MS"/>
              </a:rPr>
              <a:t>1	0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spc="135" dirty="0">
                <a:solidFill>
                  <a:srgbClr val="454552"/>
                </a:solidFill>
                <a:latin typeface="Georgia"/>
                <a:cs typeface="Georgia"/>
              </a:rPr>
              <a:t>Gray </a:t>
            </a:r>
            <a:r>
              <a:rPr sz="2400" spc="65" dirty="0">
                <a:solidFill>
                  <a:srgbClr val="454552"/>
                </a:solidFill>
                <a:latin typeface="Georgia"/>
                <a:cs typeface="Georgia"/>
              </a:rPr>
              <a:t>to</a:t>
            </a:r>
            <a:r>
              <a:rPr sz="2400" spc="180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2400" spc="125" dirty="0">
                <a:solidFill>
                  <a:srgbClr val="454552"/>
                </a:solidFill>
                <a:latin typeface="Georgia"/>
                <a:cs typeface="Georgia"/>
              </a:rPr>
              <a:t>Binary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922647" y="2498090"/>
            <a:ext cx="810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0000FF"/>
                </a:solidFill>
                <a:latin typeface="Trebuchet MS"/>
                <a:cs typeface="Trebuchet MS"/>
              </a:rPr>
              <a:t>Bina</a:t>
            </a:r>
            <a:r>
              <a:rPr sz="2400" spc="-2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400" spc="-135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922647" y="3736340"/>
            <a:ext cx="622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Gr</a:t>
            </a:r>
            <a:r>
              <a:rPr sz="2400" spc="-12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400" spc="-135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922647" y="4838192"/>
            <a:ext cx="622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Gr</a:t>
            </a:r>
            <a:r>
              <a:rPr sz="2400" spc="-12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400" spc="-135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922647" y="6015482"/>
            <a:ext cx="810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0000FF"/>
                </a:solidFill>
                <a:latin typeface="Trebuchet MS"/>
                <a:cs typeface="Trebuchet MS"/>
              </a:rPr>
              <a:t>Bina</a:t>
            </a:r>
            <a:r>
              <a:rPr sz="2400" spc="-20" dirty="0">
                <a:solidFill>
                  <a:srgbClr val="0000FF"/>
                </a:solidFill>
                <a:latin typeface="Trebuchet MS"/>
                <a:cs typeface="Trebuchet MS"/>
              </a:rPr>
              <a:t>r</a:t>
            </a:r>
            <a:r>
              <a:rPr sz="2400" spc="-135" dirty="0">
                <a:solidFill>
                  <a:srgbClr val="0000FF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479" y="963907"/>
            <a:ext cx="422783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50"/>
              </a:lnSpc>
            </a:pPr>
            <a:r>
              <a:rPr sz="3200" spc="155" dirty="0">
                <a:solidFill>
                  <a:srgbClr val="454552"/>
                </a:solidFill>
                <a:latin typeface="Georgia"/>
                <a:cs typeface="Georgia"/>
              </a:rPr>
              <a:t>Example </a:t>
            </a:r>
            <a:r>
              <a:rPr sz="3200" spc="20" dirty="0">
                <a:solidFill>
                  <a:srgbClr val="454552"/>
                </a:solidFill>
                <a:latin typeface="Georgia"/>
                <a:cs typeface="Georgia"/>
              </a:rPr>
              <a:t>of </a:t>
            </a:r>
            <a:r>
              <a:rPr sz="3200" spc="145" dirty="0">
                <a:solidFill>
                  <a:srgbClr val="454552"/>
                </a:solidFill>
                <a:latin typeface="Georgia"/>
                <a:cs typeface="Georgia"/>
              </a:rPr>
              <a:t>gray</a:t>
            </a:r>
            <a:r>
              <a:rPr sz="3200" spc="55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spc="130" dirty="0">
                <a:solidFill>
                  <a:srgbClr val="454552"/>
                </a:solidFill>
                <a:latin typeface="Georgia"/>
                <a:cs typeface="Georgia"/>
              </a:rPr>
              <a:t>code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1321" y="675131"/>
            <a:ext cx="9097517" cy="6160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573" y="6861302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rebuchet MS"/>
                <a:cs typeface="Trebuchet MS"/>
              </a:rPr>
              <a:t>Floyd, </a:t>
            </a:r>
            <a:r>
              <a:rPr sz="1800" spc="-80" dirty="0">
                <a:latin typeface="Trebuchet MS"/>
                <a:cs typeface="Trebuchet MS"/>
              </a:rPr>
              <a:t>Digital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Fundamentals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22682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60" dirty="0"/>
              <a:t>ASCII</a:t>
            </a:r>
            <a:r>
              <a:rPr sz="3200" spc="190" dirty="0"/>
              <a:t> </a:t>
            </a:r>
            <a:r>
              <a:rPr sz="3200" spc="155" dirty="0"/>
              <a:t>Code</a:t>
            </a:r>
            <a:endParaRPr sz="3200"/>
          </a:p>
        </p:txBody>
      </p:sp>
      <p:sp>
        <p:nvSpPr>
          <p:cNvPr id="36" name="object 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878205" indent="-27305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150" dirty="0"/>
              <a:t>Stand </a:t>
            </a:r>
            <a:r>
              <a:rPr spc="-95" dirty="0"/>
              <a:t>for </a:t>
            </a:r>
            <a:r>
              <a:rPr spc="-105" dirty="0"/>
              <a:t>American </a:t>
            </a:r>
            <a:r>
              <a:rPr spc="-145" dirty="0"/>
              <a:t>Standard </a:t>
            </a:r>
            <a:r>
              <a:rPr spc="5" dirty="0"/>
              <a:t>Code </a:t>
            </a:r>
            <a:r>
              <a:rPr spc="-95" dirty="0"/>
              <a:t>for </a:t>
            </a:r>
            <a:r>
              <a:rPr spc="-130" dirty="0"/>
              <a:t>Information  </a:t>
            </a:r>
            <a:r>
              <a:rPr spc="-150" dirty="0"/>
              <a:t>Interchange</a:t>
            </a:r>
            <a:r>
              <a:rPr spc="-50" dirty="0"/>
              <a:t> </a:t>
            </a:r>
            <a:r>
              <a:rPr dirty="0"/>
              <a:t>(ASCII)</a:t>
            </a:r>
            <a:endParaRPr sz="195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9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pc="-25" dirty="0"/>
              <a:t>Use </a:t>
            </a:r>
            <a:r>
              <a:rPr spc="-135" dirty="0"/>
              <a:t>7-bit </a:t>
            </a:r>
            <a:r>
              <a:rPr spc="-130" dirty="0"/>
              <a:t>binary </a:t>
            </a:r>
            <a:r>
              <a:rPr spc="-105" dirty="0"/>
              <a:t>code </a:t>
            </a:r>
            <a:r>
              <a:rPr spc="-65" dirty="0"/>
              <a:t>to </a:t>
            </a:r>
            <a:r>
              <a:rPr spc="-125" dirty="0"/>
              <a:t>represent </a:t>
            </a:r>
            <a:r>
              <a:rPr spc="-155" dirty="0"/>
              <a:t>the </a:t>
            </a:r>
            <a:r>
              <a:rPr spc="-85" dirty="0"/>
              <a:t>common </a:t>
            </a:r>
            <a:r>
              <a:rPr spc="-185" dirty="0"/>
              <a:t>alphabet  </a:t>
            </a:r>
            <a:r>
              <a:rPr spc="-170" dirty="0"/>
              <a:t>and</a:t>
            </a:r>
            <a:r>
              <a:rPr spc="-60" dirty="0"/>
              <a:t> </a:t>
            </a:r>
            <a:r>
              <a:rPr spc="-105" dirty="0"/>
              <a:t>symbols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62591" y="2741676"/>
            <a:ext cx="5818632" cy="4465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479" y="963907"/>
            <a:ext cx="224282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50"/>
              </a:lnSpc>
            </a:pPr>
            <a:r>
              <a:rPr sz="3200" spc="60" dirty="0">
                <a:solidFill>
                  <a:srgbClr val="454552"/>
                </a:solidFill>
                <a:latin typeface="Georgia"/>
                <a:cs typeface="Georgia"/>
              </a:rPr>
              <a:t>ASCII</a:t>
            </a:r>
            <a:r>
              <a:rPr sz="3200" spc="18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3200" spc="155" dirty="0">
                <a:solidFill>
                  <a:srgbClr val="454552"/>
                </a:solidFill>
                <a:latin typeface="Georgia"/>
                <a:cs typeface="Georgia"/>
              </a:rPr>
              <a:t>Code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573" y="6861302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rebuchet MS"/>
                <a:cs typeface="Trebuchet MS"/>
              </a:rPr>
              <a:t>Floyd, </a:t>
            </a:r>
            <a:r>
              <a:rPr sz="1800" spc="-80" dirty="0">
                <a:latin typeface="Trebuchet MS"/>
                <a:cs typeface="Trebuchet MS"/>
              </a:rPr>
              <a:t>Digital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Fundamentals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7343" y="691895"/>
            <a:ext cx="8699754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6563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5" dirty="0"/>
              <a:t>Other </a:t>
            </a:r>
            <a:r>
              <a:rPr sz="3200" spc="165" dirty="0"/>
              <a:t>Binary</a:t>
            </a:r>
            <a:r>
              <a:rPr sz="3200" spc="350" dirty="0"/>
              <a:t> </a:t>
            </a:r>
            <a:r>
              <a:rPr sz="3200" spc="130" dirty="0"/>
              <a:t>code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310779" y="1511146"/>
            <a:ext cx="3738879" cy="16160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Thermometer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code</a:t>
            </a:r>
            <a:endParaRPr sz="2600">
              <a:latin typeface="Trebuchet MS"/>
              <a:cs typeface="Trebuchet MS"/>
            </a:endParaRPr>
          </a:p>
          <a:p>
            <a:pPr marL="560070" marR="5080" indent="-273050">
              <a:lnSpc>
                <a:spcPct val="99500"/>
              </a:lnSpc>
              <a:spcBef>
                <a:spcPts val="55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454552"/>
                </a:solidFill>
                <a:latin typeface="Trebuchet MS"/>
                <a:cs typeface="Trebuchet MS"/>
              </a:rPr>
              <a:t>Add </a:t>
            </a:r>
            <a:r>
              <a:rPr sz="2300" spc="-80" dirty="0">
                <a:solidFill>
                  <a:srgbClr val="454552"/>
                </a:solidFill>
                <a:latin typeface="Trebuchet MS"/>
                <a:cs typeface="Trebuchet MS"/>
              </a:rPr>
              <a:t>one more </a:t>
            </a:r>
            <a:r>
              <a:rPr sz="2300" spc="405" dirty="0">
                <a:solidFill>
                  <a:srgbClr val="454552"/>
                </a:solidFill>
                <a:latin typeface="Arial"/>
                <a:cs typeface="Arial"/>
              </a:rPr>
              <a:t>‘</a:t>
            </a:r>
            <a:r>
              <a:rPr sz="2300" spc="405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r>
              <a:rPr sz="2300" spc="405" dirty="0">
                <a:solidFill>
                  <a:srgbClr val="454552"/>
                </a:solidFill>
                <a:latin typeface="Arial"/>
                <a:cs typeface="Arial"/>
              </a:rPr>
              <a:t>’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in</a:t>
            </a:r>
            <a:r>
              <a:rPr sz="2300" spc="-4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65" dirty="0">
                <a:solidFill>
                  <a:srgbClr val="454552"/>
                </a:solidFill>
                <a:latin typeface="Trebuchet MS"/>
                <a:cs typeface="Trebuchet MS"/>
              </a:rPr>
              <a:t>each  </a:t>
            </a: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consecutive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code, </a:t>
            </a:r>
            <a:r>
              <a:rPr sz="2300" spc="-155" dirty="0">
                <a:solidFill>
                  <a:srgbClr val="454552"/>
                </a:solidFill>
                <a:latin typeface="Trebuchet MS"/>
                <a:cs typeface="Trebuchet MS"/>
              </a:rPr>
              <a:t>like </a:t>
            </a:r>
            <a:r>
              <a:rPr sz="2300" spc="-145" dirty="0">
                <a:solidFill>
                  <a:srgbClr val="454552"/>
                </a:solidFill>
                <a:latin typeface="Trebuchet MS"/>
                <a:cs typeface="Trebuchet MS"/>
              </a:rPr>
              <a:t>the  </a:t>
            </a:r>
            <a:r>
              <a:rPr sz="2300" spc="-100" dirty="0">
                <a:solidFill>
                  <a:srgbClr val="454552"/>
                </a:solidFill>
                <a:latin typeface="Trebuchet MS"/>
                <a:cs typeface="Trebuchet MS"/>
              </a:rPr>
              <a:t>thermometer</a:t>
            </a:r>
            <a:r>
              <a:rPr sz="23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indication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0779" y="3926686"/>
            <a:ext cx="3827145" cy="20332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One-hot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code</a:t>
            </a:r>
            <a:endParaRPr sz="2600">
              <a:latin typeface="Trebuchet MS"/>
              <a:cs typeface="Trebuchet MS"/>
            </a:endParaRPr>
          </a:p>
          <a:p>
            <a:pPr marL="560070" marR="197485" indent="-273050">
              <a:lnSpc>
                <a:spcPct val="100000"/>
              </a:lnSpc>
              <a:spcBef>
                <a:spcPts val="540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Each </a:t>
            </a:r>
            <a:r>
              <a:rPr sz="2300" spc="-95" dirty="0">
                <a:solidFill>
                  <a:srgbClr val="454552"/>
                </a:solidFill>
                <a:latin typeface="Trebuchet MS"/>
                <a:cs typeface="Trebuchet MS"/>
              </a:rPr>
              <a:t>code </a:t>
            </a:r>
            <a:r>
              <a:rPr sz="2300" spc="-105" dirty="0">
                <a:solidFill>
                  <a:srgbClr val="454552"/>
                </a:solidFill>
                <a:latin typeface="Trebuchet MS"/>
                <a:cs typeface="Trebuchet MS"/>
              </a:rPr>
              <a:t>only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has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2300" spc="215" dirty="0">
                <a:solidFill>
                  <a:srgbClr val="454552"/>
                </a:solidFill>
                <a:latin typeface="Arial"/>
                <a:cs typeface="Arial"/>
              </a:rPr>
              <a:t>‘</a:t>
            </a:r>
            <a:r>
              <a:rPr sz="2300" spc="215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r>
              <a:rPr sz="2300" spc="21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r>
              <a:rPr sz="2300" spc="215" dirty="0">
                <a:solidFill>
                  <a:srgbClr val="454552"/>
                </a:solidFill>
                <a:latin typeface="Trebuchet MS"/>
                <a:cs typeface="Trebuchet MS"/>
              </a:rPr>
              <a:t>,  </a:t>
            </a:r>
            <a:r>
              <a:rPr sz="2300" spc="-195" dirty="0">
                <a:solidFill>
                  <a:srgbClr val="454552"/>
                </a:solidFill>
                <a:latin typeface="Trebuchet MS"/>
                <a:cs typeface="Trebuchet MS"/>
              </a:rPr>
              <a:t>all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300" spc="-70" dirty="0">
                <a:solidFill>
                  <a:srgbClr val="454552"/>
                </a:solidFill>
                <a:latin typeface="Trebuchet MS"/>
                <a:cs typeface="Trebuchet MS"/>
              </a:rPr>
              <a:t>others </a:t>
            </a:r>
            <a:r>
              <a:rPr sz="2300" spc="-145" dirty="0">
                <a:solidFill>
                  <a:srgbClr val="454552"/>
                </a:solidFill>
                <a:latin typeface="Trebuchet MS"/>
                <a:cs typeface="Trebuchet MS"/>
              </a:rPr>
              <a:t>are</a:t>
            </a:r>
            <a:r>
              <a:rPr sz="2300" spc="1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405" dirty="0">
                <a:solidFill>
                  <a:srgbClr val="454552"/>
                </a:solidFill>
                <a:latin typeface="Arial"/>
                <a:cs typeface="Arial"/>
              </a:rPr>
              <a:t>‘</a:t>
            </a:r>
            <a:r>
              <a:rPr sz="2300" spc="405" dirty="0">
                <a:solidFill>
                  <a:srgbClr val="454552"/>
                </a:solidFill>
                <a:latin typeface="Trebuchet MS"/>
                <a:cs typeface="Trebuchet MS"/>
              </a:rPr>
              <a:t>0</a:t>
            </a:r>
            <a:r>
              <a:rPr sz="2300" spc="40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endParaRPr sz="2300">
              <a:latin typeface="Arial"/>
              <a:cs typeface="Arial"/>
            </a:endParaRPr>
          </a:p>
          <a:p>
            <a:pPr marL="560070" marR="5080" indent="-273050">
              <a:lnSpc>
                <a:spcPct val="101099"/>
              </a:lnSpc>
              <a:spcBef>
                <a:spcPts val="434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Different </a:t>
            </a:r>
            <a:r>
              <a:rPr sz="2300" spc="-95" dirty="0">
                <a:solidFill>
                  <a:srgbClr val="454552"/>
                </a:solidFill>
                <a:latin typeface="Trebuchet MS"/>
                <a:cs typeface="Trebuchet MS"/>
              </a:rPr>
              <a:t>code </a:t>
            </a:r>
            <a:r>
              <a:rPr sz="2300" spc="-135" dirty="0">
                <a:solidFill>
                  <a:srgbClr val="454552"/>
                </a:solidFill>
                <a:latin typeface="Trebuchet MS"/>
                <a:cs typeface="Trebuchet MS"/>
              </a:rPr>
              <a:t>has </a:t>
            </a:r>
            <a:r>
              <a:rPr sz="2300" spc="-165" dirty="0">
                <a:solidFill>
                  <a:srgbClr val="454552"/>
                </a:solidFill>
                <a:latin typeface="Trebuchet MS"/>
                <a:cs typeface="Trebuchet MS"/>
              </a:rPr>
              <a:t>different 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location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300" spc="-140" dirty="0">
                <a:solidFill>
                  <a:srgbClr val="454552"/>
                </a:solidFill>
                <a:latin typeface="Trebuchet MS"/>
                <a:cs typeface="Trebuchet MS"/>
              </a:rPr>
              <a:t>the</a:t>
            </a:r>
            <a:r>
              <a:rPr sz="2300" spc="7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405" dirty="0">
                <a:solidFill>
                  <a:srgbClr val="454552"/>
                </a:solidFill>
                <a:latin typeface="Arial"/>
                <a:cs typeface="Arial"/>
              </a:rPr>
              <a:t>‘</a:t>
            </a:r>
            <a:r>
              <a:rPr sz="2300" spc="405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r>
              <a:rPr sz="2300" spc="405" dirty="0">
                <a:solidFill>
                  <a:srgbClr val="454552"/>
                </a:solidFill>
                <a:latin typeface="Arial"/>
                <a:cs typeface="Arial"/>
              </a:rPr>
              <a:t>’</a:t>
            </a:r>
            <a:endParaRPr sz="2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92379" y="1515871"/>
            <a:ext cx="185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/>
                <a:cs typeface="Trebuchet MS"/>
              </a:rPr>
              <a:t>Thermometer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92379" y="2064511"/>
            <a:ext cx="82550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0000001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0000011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0000111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0001111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0011111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0111111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1111111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62277" y="3945135"/>
            <a:ext cx="1344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rebuchet MS"/>
                <a:cs typeface="Trebuchet MS"/>
              </a:rPr>
              <a:t>One-hot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62277" y="4493775"/>
            <a:ext cx="82550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0000001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0000010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0000100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0001000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0010000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0100000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1000000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58555" y="375158"/>
            <a:ext cx="1080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39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0798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20" dirty="0"/>
              <a:t>Reading</a:t>
            </a:r>
            <a:r>
              <a:rPr sz="3200" spc="204" dirty="0"/>
              <a:t> </a:t>
            </a:r>
            <a:r>
              <a:rPr sz="3200" spc="155" dirty="0"/>
              <a:t>Assignment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310779" y="1512519"/>
            <a:ext cx="4327525" cy="179958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Chapter </a:t>
            </a:r>
            <a:r>
              <a:rPr sz="2600" spc="-175" dirty="0">
                <a:latin typeface="Trebuchet MS"/>
                <a:cs typeface="Trebuchet MS"/>
              </a:rPr>
              <a:t>1.1 </a:t>
            </a:r>
            <a:r>
              <a:rPr sz="2600" spc="340" dirty="0">
                <a:latin typeface="Trebuchet MS"/>
                <a:cs typeface="Trebuchet MS"/>
              </a:rPr>
              <a:t>– </a:t>
            </a:r>
            <a:r>
              <a:rPr sz="2600" spc="-175" dirty="0">
                <a:latin typeface="Trebuchet MS"/>
                <a:cs typeface="Trebuchet MS"/>
              </a:rPr>
              <a:t>1.8 </a:t>
            </a:r>
            <a:r>
              <a:rPr sz="2600" spc="-140" dirty="0">
                <a:latin typeface="Trebuchet MS"/>
                <a:cs typeface="Trebuchet MS"/>
              </a:rPr>
              <a:t>of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textbook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Next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topic</a:t>
            </a:r>
            <a:endParaRPr sz="2600">
              <a:latin typeface="Trebuchet MS"/>
              <a:cs typeface="Trebuchet MS"/>
            </a:endParaRPr>
          </a:p>
          <a:p>
            <a:pPr marL="99695" algn="ctr">
              <a:lnSpc>
                <a:spcPct val="100000"/>
              </a:lnSpc>
              <a:spcBef>
                <a:spcPts val="509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95" dirty="0">
                <a:solidFill>
                  <a:srgbClr val="454552"/>
                </a:solidFill>
                <a:latin typeface="Trebuchet MS"/>
                <a:cs typeface="Trebuchet MS"/>
              </a:rPr>
              <a:t>Boolean </a:t>
            </a:r>
            <a:r>
              <a:rPr sz="2300" spc="-155" dirty="0">
                <a:solidFill>
                  <a:srgbClr val="454552"/>
                </a:solidFill>
                <a:latin typeface="Trebuchet MS"/>
                <a:cs typeface="Trebuchet MS"/>
              </a:rPr>
              <a:t>algebra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logic</a:t>
            </a:r>
            <a:r>
              <a:rPr sz="2300" spc="229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185" dirty="0">
                <a:solidFill>
                  <a:srgbClr val="454552"/>
                </a:solidFill>
                <a:latin typeface="Trebuchet MS"/>
                <a:cs typeface="Trebuchet MS"/>
              </a:rPr>
              <a:t>gate</a:t>
            </a:r>
            <a:endParaRPr sz="23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495"/>
              </a:spcBef>
            </a:pPr>
            <a:r>
              <a:rPr sz="1750" spc="-520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50" spc="43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00" spc="-80" dirty="0">
                <a:solidFill>
                  <a:srgbClr val="454552"/>
                </a:solidFill>
                <a:latin typeface="Trebuchet MS"/>
                <a:cs typeface="Trebuchet MS"/>
              </a:rPr>
              <a:t>Chapter </a:t>
            </a:r>
            <a:r>
              <a:rPr sz="2300" spc="-155" dirty="0">
                <a:solidFill>
                  <a:srgbClr val="454552"/>
                </a:solidFill>
                <a:latin typeface="Trebuchet MS"/>
                <a:cs typeface="Trebuchet MS"/>
              </a:rPr>
              <a:t>1.9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300" spc="-60" dirty="0">
                <a:solidFill>
                  <a:srgbClr val="454552"/>
                </a:solidFill>
                <a:latin typeface="Trebuchet MS"/>
                <a:cs typeface="Trebuchet MS"/>
              </a:rPr>
              <a:t>2 </a:t>
            </a:r>
            <a:r>
              <a:rPr sz="2300" spc="-125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text</a:t>
            </a:r>
            <a:r>
              <a:rPr sz="2300" spc="22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454552"/>
                </a:solidFill>
                <a:latin typeface="Trebuchet MS"/>
                <a:cs typeface="Trebuchet MS"/>
              </a:rPr>
              <a:t>book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853573" y="822451"/>
            <a:ext cx="849566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Method </a:t>
            </a:r>
            <a:r>
              <a:rPr spc="15" dirty="0"/>
              <a:t>of </a:t>
            </a:r>
            <a:r>
              <a:rPr spc="105" dirty="0"/>
              <a:t>converting </a:t>
            </a:r>
            <a:r>
              <a:rPr spc="125" dirty="0"/>
              <a:t>Decimal </a:t>
            </a:r>
            <a:r>
              <a:rPr spc="75" dirty="0"/>
              <a:t>Integer to </a:t>
            </a:r>
            <a:r>
              <a:rPr spc="204" dirty="0"/>
              <a:t>Base</a:t>
            </a:r>
            <a:r>
              <a:rPr spc="275" dirty="0"/>
              <a:t> </a:t>
            </a:r>
            <a:r>
              <a:rPr spc="85" dirty="0"/>
              <a:t>r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310779" y="1553209"/>
            <a:ext cx="7889240" cy="18605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3050">
              <a:lnSpc>
                <a:spcPts val="2590"/>
              </a:lnSpc>
              <a:spcBef>
                <a:spcPts val="42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Divide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65" dirty="0">
                <a:latin typeface="Trebuchet MS"/>
                <a:cs typeface="Trebuchet MS"/>
              </a:rPr>
              <a:t>decimal </a:t>
            </a:r>
            <a:r>
              <a:rPr sz="2400" spc="-114" dirty="0">
                <a:latin typeface="Trebuchet MS"/>
                <a:cs typeface="Trebuchet MS"/>
              </a:rPr>
              <a:t>number </a:t>
            </a:r>
            <a:r>
              <a:rPr sz="2400" spc="-150" dirty="0">
                <a:latin typeface="Trebuchet MS"/>
                <a:cs typeface="Trebuchet MS"/>
              </a:rPr>
              <a:t>by </a:t>
            </a:r>
            <a:r>
              <a:rPr sz="2400" i="1" spc="-250" dirty="0">
                <a:latin typeface="Trebuchet MS"/>
                <a:cs typeface="Trebuchet MS"/>
              </a:rPr>
              <a:t>r </a:t>
            </a:r>
            <a:r>
              <a:rPr sz="2400" i="1" spc="-275" dirty="0">
                <a:latin typeface="Trebuchet MS"/>
                <a:cs typeface="Trebuchet MS"/>
              </a:rPr>
              <a:t>to </a:t>
            </a:r>
            <a:r>
              <a:rPr sz="2400" i="1" spc="-235" dirty="0">
                <a:latin typeface="Trebuchet MS"/>
                <a:cs typeface="Trebuchet MS"/>
              </a:rPr>
              <a:t>obtain </a:t>
            </a:r>
            <a:r>
              <a:rPr sz="2400" i="1" spc="-254" dirty="0">
                <a:latin typeface="Trebuchet MS"/>
                <a:cs typeface="Trebuchet MS"/>
              </a:rPr>
              <a:t>integer </a:t>
            </a:r>
            <a:r>
              <a:rPr sz="2400" i="1" spc="-260" dirty="0">
                <a:latin typeface="Trebuchet MS"/>
                <a:cs typeface="Trebuchet MS"/>
              </a:rPr>
              <a:t>quotient </a:t>
            </a:r>
            <a:r>
              <a:rPr sz="2400" i="1" spc="-185" dirty="0">
                <a:latin typeface="Trebuchet MS"/>
                <a:cs typeface="Trebuchet MS"/>
              </a:rPr>
              <a:t>and </a:t>
            </a:r>
            <a:r>
              <a:rPr sz="2400" i="1" spc="-135" dirty="0">
                <a:latin typeface="Trebuchet MS"/>
                <a:cs typeface="Trebuchet MS"/>
              </a:rPr>
              <a:t>a  </a:t>
            </a:r>
            <a:r>
              <a:rPr sz="2400" i="1" spc="-235" dirty="0">
                <a:latin typeface="Trebuchet MS"/>
                <a:cs typeface="Trebuchet MS"/>
              </a:rPr>
              <a:t>remainder</a:t>
            </a:r>
            <a:endParaRPr sz="2400">
              <a:latin typeface="Trebuchet MS"/>
              <a:cs typeface="Trebuchet MS"/>
            </a:endParaRPr>
          </a:p>
          <a:p>
            <a:pPr marL="285115" marR="189865" indent="-273050">
              <a:lnSpc>
                <a:spcPts val="2590"/>
              </a:lnSpc>
              <a:spcBef>
                <a:spcPts val="60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Repeat </a:t>
            </a:r>
            <a:r>
              <a:rPr sz="2400" spc="-120" dirty="0">
                <a:latin typeface="Trebuchet MS"/>
                <a:cs typeface="Trebuchet MS"/>
              </a:rPr>
              <a:t>this </a:t>
            </a:r>
            <a:r>
              <a:rPr sz="2400" spc="-90" dirty="0">
                <a:latin typeface="Trebuchet MS"/>
                <a:cs typeface="Trebuchet MS"/>
              </a:rPr>
              <a:t>for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35" dirty="0">
                <a:latin typeface="Trebuchet MS"/>
                <a:cs typeface="Trebuchet MS"/>
              </a:rPr>
              <a:t>integer </a:t>
            </a:r>
            <a:r>
              <a:rPr sz="2400" spc="-150" dirty="0">
                <a:latin typeface="Trebuchet MS"/>
                <a:cs typeface="Trebuchet MS"/>
              </a:rPr>
              <a:t>quotient</a:t>
            </a:r>
            <a:r>
              <a:rPr sz="2400" i="1" spc="-150" dirty="0">
                <a:latin typeface="Trebuchet MS"/>
                <a:cs typeface="Trebuchet MS"/>
              </a:rPr>
              <a:t>, </a:t>
            </a:r>
            <a:r>
              <a:rPr sz="2400" i="1" spc="-190" dirty="0">
                <a:latin typeface="Trebuchet MS"/>
                <a:cs typeface="Trebuchet MS"/>
              </a:rPr>
              <a:t>again </a:t>
            </a:r>
            <a:r>
              <a:rPr sz="2400" i="1" spc="-185" dirty="0">
                <a:latin typeface="Trebuchet MS"/>
                <a:cs typeface="Trebuchet MS"/>
              </a:rPr>
              <a:t>and </a:t>
            </a:r>
            <a:r>
              <a:rPr sz="2400" i="1" spc="-225" dirty="0">
                <a:latin typeface="Trebuchet MS"/>
                <a:cs typeface="Trebuchet MS"/>
              </a:rPr>
              <a:t>again, </a:t>
            </a:r>
            <a:r>
              <a:rPr sz="2400" i="1" spc="-275" dirty="0">
                <a:latin typeface="Trebuchet MS"/>
                <a:cs typeface="Trebuchet MS"/>
              </a:rPr>
              <a:t>until </a:t>
            </a:r>
            <a:r>
              <a:rPr sz="2400" i="1" spc="-240" dirty="0">
                <a:latin typeface="Trebuchet MS"/>
                <a:cs typeface="Trebuchet MS"/>
              </a:rPr>
              <a:t>you  </a:t>
            </a:r>
            <a:r>
              <a:rPr sz="2400" i="1" spc="-204" dirty="0">
                <a:latin typeface="Trebuchet MS"/>
                <a:cs typeface="Trebuchet MS"/>
              </a:rPr>
              <a:t>reach </a:t>
            </a:r>
            <a:r>
              <a:rPr sz="2400" i="1" spc="-215" dirty="0">
                <a:latin typeface="Trebuchet MS"/>
                <a:cs typeface="Trebuchet MS"/>
              </a:rPr>
              <a:t>zero</a:t>
            </a:r>
            <a:r>
              <a:rPr sz="2400" i="1" spc="70" dirty="0">
                <a:latin typeface="Trebuchet MS"/>
                <a:cs typeface="Trebuchet MS"/>
              </a:rPr>
              <a:t> </a:t>
            </a:r>
            <a:r>
              <a:rPr sz="2400" i="1" spc="-260" dirty="0">
                <a:latin typeface="Trebuchet MS"/>
                <a:cs typeface="Trebuchet MS"/>
              </a:rPr>
              <a:t>quotient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395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The </a:t>
            </a:r>
            <a:r>
              <a:rPr sz="2400" spc="-114" dirty="0">
                <a:latin typeface="Trebuchet MS"/>
                <a:cs typeface="Trebuchet MS"/>
              </a:rPr>
              <a:t>remainders </a:t>
            </a:r>
            <a:r>
              <a:rPr sz="2400" spc="-170" dirty="0">
                <a:latin typeface="Trebuchet MS"/>
                <a:cs typeface="Trebuchet MS"/>
              </a:rPr>
              <a:t>give </a:t>
            </a:r>
            <a:r>
              <a:rPr sz="2400" spc="-90" dirty="0">
                <a:latin typeface="Trebuchet MS"/>
                <a:cs typeface="Trebuchet MS"/>
              </a:rPr>
              <a:t>you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40" dirty="0">
                <a:latin typeface="Trebuchet MS"/>
                <a:cs typeface="Trebuchet MS"/>
              </a:rPr>
              <a:t>digits in </a:t>
            </a:r>
            <a:r>
              <a:rPr sz="2400" spc="-150" dirty="0">
                <a:latin typeface="Trebuchet MS"/>
                <a:cs typeface="Trebuchet MS"/>
              </a:rPr>
              <a:t>base </a:t>
            </a:r>
            <a:r>
              <a:rPr sz="2400" i="1" spc="-250" dirty="0">
                <a:latin typeface="Trebuchet MS"/>
                <a:cs typeface="Trebuchet MS"/>
              </a:rPr>
              <a:t>r</a:t>
            </a:r>
            <a:r>
              <a:rPr sz="2400" i="1" spc="-10" dirty="0">
                <a:latin typeface="Trebuchet MS"/>
                <a:cs typeface="Trebuchet MS"/>
              </a:rPr>
              <a:t> </a:t>
            </a:r>
            <a:r>
              <a:rPr sz="2400" i="1" spc="-225" dirty="0">
                <a:latin typeface="Trebuchet MS"/>
                <a:cs typeface="Trebuchet MS"/>
              </a:rPr>
              <a:t>number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0779" y="3427729"/>
            <a:ext cx="228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1800" spc="-515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800" spc="40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400" i="1" spc="-270" dirty="0">
                <a:latin typeface="Trebuchet MS"/>
                <a:cs typeface="Trebuchet MS"/>
              </a:rPr>
              <a:t>E.g.	</a:t>
            </a:r>
            <a:r>
              <a:rPr sz="2400" i="1" spc="-70" dirty="0">
                <a:latin typeface="Trebuchet MS"/>
                <a:cs typeface="Trebuchet MS"/>
              </a:rPr>
              <a:t>(72)</a:t>
            </a:r>
            <a:r>
              <a:rPr sz="2400" i="1" spc="-104" baseline="-20833" dirty="0">
                <a:latin typeface="Trebuchet MS"/>
                <a:cs typeface="Trebuchet MS"/>
              </a:rPr>
              <a:t>10 </a:t>
            </a:r>
            <a:r>
              <a:rPr sz="2400" i="1" spc="140" dirty="0">
                <a:latin typeface="Trebuchet MS"/>
                <a:cs typeface="Trebuchet MS"/>
              </a:rPr>
              <a:t>=</a:t>
            </a:r>
            <a:r>
              <a:rPr sz="2400" i="1" spc="-90" dirty="0">
                <a:latin typeface="Trebuchet MS"/>
                <a:cs typeface="Trebuchet MS"/>
              </a:rPr>
              <a:t> </a:t>
            </a:r>
            <a:r>
              <a:rPr sz="2400" i="1" spc="-100" dirty="0">
                <a:latin typeface="Trebuchet MS"/>
                <a:cs typeface="Trebuchet MS"/>
              </a:rPr>
              <a:t>(?)</a:t>
            </a:r>
            <a:r>
              <a:rPr sz="2400" i="1" spc="-150" baseline="-20833" dirty="0">
                <a:latin typeface="Trebuchet MS"/>
                <a:cs typeface="Trebuchet MS"/>
              </a:rPr>
              <a:t>2</a:t>
            </a:r>
            <a:endParaRPr sz="2400" baseline="-20833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83515" y="3629405"/>
            <a:ext cx="20955" cy="400050"/>
          </a:xfrm>
          <a:custGeom>
            <a:avLst/>
            <a:gdLst/>
            <a:ahLst/>
            <a:cxnLst/>
            <a:rect l="l" t="t" r="r" b="b"/>
            <a:pathLst>
              <a:path w="20954" h="400050">
                <a:moveTo>
                  <a:pt x="0" y="400050"/>
                </a:moveTo>
                <a:lnTo>
                  <a:pt x="20574" y="400050"/>
                </a:lnTo>
                <a:lnTo>
                  <a:pt x="20574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83515" y="3629405"/>
            <a:ext cx="20955" cy="400050"/>
          </a:xfrm>
          <a:custGeom>
            <a:avLst/>
            <a:gdLst/>
            <a:ahLst/>
            <a:cxnLst/>
            <a:rect l="l" t="t" r="r" b="b"/>
            <a:pathLst>
              <a:path w="20954" h="400050">
                <a:moveTo>
                  <a:pt x="0" y="400050"/>
                </a:moveTo>
                <a:lnTo>
                  <a:pt x="20574" y="400050"/>
                </a:lnTo>
                <a:lnTo>
                  <a:pt x="20574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93421" y="4019550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3" y="20574"/>
                </a:lnTo>
                <a:lnTo>
                  <a:pt x="687323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93421" y="4019550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3" y="20574"/>
                </a:lnTo>
                <a:lnTo>
                  <a:pt x="687323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02959" y="4029455"/>
            <a:ext cx="20955" cy="400050"/>
          </a:xfrm>
          <a:custGeom>
            <a:avLst/>
            <a:gdLst/>
            <a:ahLst/>
            <a:cxnLst/>
            <a:rect l="l" t="t" r="r" b="b"/>
            <a:pathLst>
              <a:path w="20954" h="400050">
                <a:moveTo>
                  <a:pt x="0" y="400050"/>
                </a:moveTo>
                <a:lnTo>
                  <a:pt x="20574" y="400050"/>
                </a:lnTo>
                <a:lnTo>
                  <a:pt x="20574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02959" y="4029455"/>
            <a:ext cx="20955" cy="400050"/>
          </a:xfrm>
          <a:custGeom>
            <a:avLst/>
            <a:gdLst/>
            <a:ahLst/>
            <a:cxnLst/>
            <a:rect l="l" t="t" r="r" b="b"/>
            <a:pathLst>
              <a:path w="20954" h="400050">
                <a:moveTo>
                  <a:pt x="0" y="400050"/>
                </a:moveTo>
                <a:lnTo>
                  <a:pt x="20574" y="400050"/>
                </a:lnTo>
                <a:lnTo>
                  <a:pt x="20574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12115" y="4419600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3" y="20574"/>
                </a:lnTo>
                <a:lnTo>
                  <a:pt x="687323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12115" y="4419600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3" y="20574"/>
                </a:lnTo>
                <a:lnTo>
                  <a:pt x="687323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64515" y="4422647"/>
            <a:ext cx="685800" cy="20955"/>
          </a:xfrm>
          <a:custGeom>
            <a:avLst/>
            <a:gdLst/>
            <a:ahLst/>
            <a:cxnLst/>
            <a:rect l="l" t="t" r="r" b="b"/>
            <a:pathLst>
              <a:path w="685800" h="20954">
                <a:moveTo>
                  <a:pt x="0" y="20574"/>
                </a:moveTo>
                <a:lnTo>
                  <a:pt x="685800" y="20574"/>
                </a:lnTo>
                <a:lnTo>
                  <a:pt x="685800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64515" y="4422647"/>
            <a:ext cx="685800" cy="20955"/>
          </a:xfrm>
          <a:custGeom>
            <a:avLst/>
            <a:gdLst/>
            <a:ahLst/>
            <a:cxnLst/>
            <a:rect l="l" t="t" r="r" b="b"/>
            <a:pathLst>
              <a:path w="685800" h="20954">
                <a:moveTo>
                  <a:pt x="0" y="20574"/>
                </a:moveTo>
                <a:lnTo>
                  <a:pt x="685800" y="20574"/>
                </a:lnTo>
                <a:lnTo>
                  <a:pt x="685800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74053" y="4432553"/>
            <a:ext cx="20955" cy="400050"/>
          </a:xfrm>
          <a:custGeom>
            <a:avLst/>
            <a:gdLst/>
            <a:ahLst/>
            <a:cxnLst/>
            <a:rect l="l" t="t" r="r" b="b"/>
            <a:pathLst>
              <a:path w="20954" h="400050">
                <a:moveTo>
                  <a:pt x="0" y="400050"/>
                </a:moveTo>
                <a:lnTo>
                  <a:pt x="20573" y="400050"/>
                </a:lnTo>
                <a:lnTo>
                  <a:pt x="20573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74053" y="4432553"/>
            <a:ext cx="20955" cy="400050"/>
          </a:xfrm>
          <a:custGeom>
            <a:avLst/>
            <a:gdLst/>
            <a:ahLst/>
            <a:cxnLst/>
            <a:rect l="l" t="t" r="r" b="b"/>
            <a:pathLst>
              <a:path w="20954" h="400050">
                <a:moveTo>
                  <a:pt x="0" y="400050"/>
                </a:moveTo>
                <a:lnTo>
                  <a:pt x="20573" y="400050"/>
                </a:lnTo>
                <a:lnTo>
                  <a:pt x="20573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83971" y="4822697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83971" y="4822697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960490" y="3553916"/>
            <a:ext cx="2167255" cy="12306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325755" algn="l"/>
              </a:tabLst>
            </a:pPr>
            <a:r>
              <a:rPr sz="2000" spc="-50" dirty="0">
                <a:latin typeface="Trebuchet MS"/>
                <a:cs typeface="Trebuchet MS"/>
              </a:rPr>
              <a:t>2	72</a:t>
            </a:r>
            <a:endParaRPr sz="2000">
              <a:latin typeface="Trebuchet MS"/>
              <a:cs typeface="Trebuchet MS"/>
            </a:endParaRPr>
          </a:p>
          <a:p>
            <a:pPr marL="231775">
              <a:lnSpc>
                <a:spcPct val="100000"/>
              </a:lnSpc>
              <a:spcBef>
                <a:spcPts val="765"/>
              </a:spcBef>
              <a:tabLst>
                <a:tab pos="544195" algn="l"/>
                <a:tab pos="1229995" algn="l"/>
              </a:tabLst>
            </a:pPr>
            <a:r>
              <a:rPr sz="2000" spc="-50" dirty="0">
                <a:latin typeface="Trebuchet MS"/>
                <a:cs typeface="Trebuchet MS"/>
              </a:rPr>
              <a:t>2	36	</a:t>
            </a:r>
            <a:r>
              <a:rPr sz="2000" spc="114" dirty="0">
                <a:latin typeface="Trebuchet MS"/>
                <a:cs typeface="Trebuchet MS"/>
              </a:rPr>
              <a:t>….</a:t>
            </a:r>
            <a:r>
              <a:rPr sz="2000" spc="2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603250">
              <a:lnSpc>
                <a:spcPct val="100000"/>
              </a:lnSpc>
              <a:spcBef>
                <a:spcPts val="760"/>
              </a:spcBef>
              <a:tabLst>
                <a:tab pos="916305" algn="l"/>
                <a:tab pos="1602105" algn="l"/>
              </a:tabLst>
            </a:pPr>
            <a:r>
              <a:rPr sz="2000" spc="-50" dirty="0">
                <a:latin typeface="Trebuchet MS"/>
                <a:cs typeface="Trebuchet MS"/>
              </a:rPr>
              <a:t>2	18	</a:t>
            </a:r>
            <a:r>
              <a:rPr sz="2000" spc="114" dirty="0">
                <a:latin typeface="Trebuchet MS"/>
                <a:cs typeface="Trebuchet MS"/>
              </a:rPr>
              <a:t>….</a:t>
            </a:r>
            <a:r>
              <a:rPr sz="2000" spc="2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12165" y="4822697"/>
            <a:ext cx="685800" cy="20955"/>
          </a:xfrm>
          <a:custGeom>
            <a:avLst/>
            <a:gdLst/>
            <a:ahLst/>
            <a:cxnLst/>
            <a:rect l="l" t="t" r="r" b="b"/>
            <a:pathLst>
              <a:path w="685800" h="20954">
                <a:moveTo>
                  <a:pt x="0" y="20574"/>
                </a:moveTo>
                <a:lnTo>
                  <a:pt x="685800" y="20574"/>
                </a:lnTo>
                <a:lnTo>
                  <a:pt x="685800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12165" y="4822697"/>
            <a:ext cx="685800" cy="20955"/>
          </a:xfrm>
          <a:custGeom>
            <a:avLst/>
            <a:gdLst/>
            <a:ahLst/>
            <a:cxnLst/>
            <a:rect l="l" t="t" r="r" b="b"/>
            <a:pathLst>
              <a:path w="685800" h="20954">
                <a:moveTo>
                  <a:pt x="0" y="20574"/>
                </a:moveTo>
                <a:lnTo>
                  <a:pt x="685800" y="20574"/>
                </a:lnTo>
                <a:lnTo>
                  <a:pt x="685800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21703" y="4832603"/>
            <a:ext cx="20955" cy="400050"/>
          </a:xfrm>
          <a:custGeom>
            <a:avLst/>
            <a:gdLst/>
            <a:ahLst/>
            <a:cxnLst/>
            <a:rect l="l" t="t" r="r" b="b"/>
            <a:pathLst>
              <a:path w="20954" h="400050">
                <a:moveTo>
                  <a:pt x="0" y="400050"/>
                </a:moveTo>
                <a:lnTo>
                  <a:pt x="20573" y="400050"/>
                </a:lnTo>
                <a:lnTo>
                  <a:pt x="20573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21703" y="4832603"/>
            <a:ext cx="20955" cy="400050"/>
          </a:xfrm>
          <a:custGeom>
            <a:avLst/>
            <a:gdLst/>
            <a:ahLst/>
            <a:cxnLst/>
            <a:rect l="l" t="t" r="r" b="b"/>
            <a:pathLst>
              <a:path w="20954" h="400050">
                <a:moveTo>
                  <a:pt x="0" y="400050"/>
                </a:moveTo>
                <a:lnTo>
                  <a:pt x="20573" y="400050"/>
                </a:lnTo>
                <a:lnTo>
                  <a:pt x="20573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31621" y="5222747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31621" y="5222747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798691" y="4854194"/>
            <a:ext cx="4660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755" algn="l"/>
              </a:tabLst>
            </a:pPr>
            <a:r>
              <a:rPr sz="2000" spc="-50" dirty="0">
                <a:latin typeface="Trebuchet MS"/>
                <a:cs typeface="Trebuchet MS"/>
              </a:rPr>
              <a:t>2	9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97663" y="4854194"/>
            <a:ext cx="577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14" dirty="0">
                <a:latin typeface="Trebuchet MS"/>
                <a:cs typeface="Trebuchet MS"/>
              </a:rPr>
              <a:t>….</a:t>
            </a:r>
            <a:r>
              <a:rPr sz="2000" spc="2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31621" y="5224271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31621" y="5224271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41171" y="5234178"/>
            <a:ext cx="20955" cy="400050"/>
          </a:xfrm>
          <a:custGeom>
            <a:avLst/>
            <a:gdLst/>
            <a:ahLst/>
            <a:cxnLst/>
            <a:rect l="l" t="t" r="r" b="b"/>
            <a:pathLst>
              <a:path w="20954" h="400050">
                <a:moveTo>
                  <a:pt x="0" y="400050"/>
                </a:moveTo>
                <a:lnTo>
                  <a:pt x="20573" y="400050"/>
                </a:lnTo>
                <a:lnTo>
                  <a:pt x="20573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41171" y="5234178"/>
            <a:ext cx="20955" cy="400050"/>
          </a:xfrm>
          <a:custGeom>
            <a:avLst/>
            <a:gdLst/>
            <a:ahLst/>
            <a:cxnLst/>
            <a:rect l="l" t="t" r="r" b="b"/>
            <a:pathLst>
              <a:path w="20954" h="400050">
                <a:moveTo>
                  <a:pt x="0" y="400050"/>
                </a:moveTo>
                <a:lnTo>
                  <a:pt x="20573" y="400050"/>
                </a:lnTo>
                <a:lnTo>
                  <a:pt x="20573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50315" y="5624321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50315" y="5624321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018146" y="5257291"/>
            <a:ext cx="464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485" algn="l"/>
              </a:tabLst>
            </a:pPr>
            <a:r>
              <a:rPr sz="2000" spc="-50" dirty="0">
                <a:latin typeface="Trebuchet MS"/>
                <a:cs typeface="Trebuchet MS"/>
              </a:rPr>
              <a:t>2	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16358" y="5257291"/>
            <a:ext cx="577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14" dirty="0">
                <a:latin typeface="Trebuchet MS"/>
                <a:cs typeface="Trebuchet MS"/>
              </a:rPr>
              <a:t>….</a:t>
            </a:r>
            <a:r>
              <a:rPr sz="2000" spc="2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191641" y="5624321"/>
            <a:ext cx="685800" cy="20955"/>
          </a:xfrm>
          <a:custGeom>
            <a:avLst/>
            <a:gdLst/>
            <a:ahLst/>
            <a:cxnLst/>
            <a:rect l="l" t="t" r="r" b="b"/>
            <a:pathLst>
              <a:path w="685800" h="20954">
                <a:moveTo>
                  <a:pt x="0" y="20574"/>
                </a:moveTo>
                <a:lnTo>
                  <a:pt x="685800" y="20574"/>
                </a:lnTo>
                <a:lnTo>
                  <a:pt x="685800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91641" y="5624321"/>
            <a:ext cx="685800" cy="20955"/>
          </a:xfrm>
          <a:custGeom>
            <a:avLst/>
            <a:gdLst/>
            <a:ahLst/>
            <a:cxnLst/>
            <a:rect l="l" t="t" r="r" b="b"/>
            <a:pathLst>
              <a:path w="685800" h="20954">
                <a:moveTo>
                  <a:pt x="0" y="20574"/>
                </a:moveTo>
                <a:lnTo>
                  <a:pt x="685800" y="20574"/>
                </a:lnTo>
                <a:lnTo>
                  <a:pt x="685800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01191" y="5634228"/>
            <a:ext cx="20955" cy="400050"/>
          </a:xfrm>
          <a:custGeom>
            <a:avLst/>
            <a:gdLst/>
            <a:ahLst/>
            <a:cxnLst/>
            <a:rect l="l" t="t" r="r" b="b"/>
            <a:pathLst>
              <a:path w="20954" h="400050">
                <a:moveTo>
                  <a:pt x="0" y="400050"/>
                </a:moveTo>
                <a:lnTo>
                  <a:pt x="20573" y="400050"/>
                </a:lnTo>
                <a:lnTo>
                  <a:pt x="20573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401191" y="5634228"/>
            <a:ext cx="20955" cy="400050"/>
          </a:xfrm>
          <a:custGeom>
            <a:avLst/>
            <a:gdLst/>
            <a:ahLst/>
            <a:cxnLst/>
            <a:rect l="l" t="t" r="r" b="b"/>
            <a:pathLst>
              <a:path w="20954" h="400050">
                <a:moveTo>
                  <a:pt x="0" y="400050"/>
                </a:moveTo>
                <a:lnTo>
                  <a:pt x="20573" y="400050"/>
                </a:lnTo>
                <a:lnTo>
                  <a:pt x="20573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11098" y="6024371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11098" y="6024371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178179" y="5657341"/>
            <a:ext cx="464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485" algn="l"/>
              </a:tabLst>
            </a:pPr>
            <a:r>
              <a:rPr sz="2000" spc="-50" dirty="0">
                <a:latin typeface="Trebuchet MS"/>
                <a:cs typeface="Trebuchet MS"/>
              </a:rPr>
              <a:t>2	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344041" y="6024371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44041" y="6024371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642986" y="605967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110082" y="5609032"/>
            <a:ext cx="643890" cy="7315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475"/>
              </a:spcBef>
            </a:pPr>
            <a:r>
              <a:rPr sz="2000" spc="114" dirty="0">
                <a:latin typeface="Trebuchet MS"/>
                <a:cs typeface="Trebuchet MS"/>
              </a:rPr>
              <a:t>….</a:t>
            </a:r>
            <a:r>
              <a:rPr sz="2000" spc="2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00" spc="110" dirty="0">
                <a:latin typeface="Trebuchet MS"/>
                <a:cs typeface="Trebuchet MS"/>
              </a:rPr>
              <a:t>….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377567" y="4364990"/>
            <a:ext cx="2414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(72)</a:t>
            </a:r>
            <a:r>
              <a:rPr sz="2400" spc="-112" baseline="-20833" dirty="0">
                <a:latin typeface="Trebuchet MS"/>
                <a:cs typeface="Trebuchet MS"/>
              </a:rPr>
              <a:t>10 </a:t>
            </a:r>
            <a:r>
              <a:rPr sz="2400" spc="-50" dirty="0">
                <a:latin typeface="Trebuchet MS"/>
                <a:cs typeface="Trebuchet MS"/>
              </a:rPr>
              <a:t>=(1001000)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60" baseline="-20833" dirty="0">
                <a:latin typeface="Trebuchet MS"/>
                <a:cs typeface="Trebuchet MS"/>
              </a:rPr>
              <a:t>2</a:t>
            </a:r>
            <a:endParaRPr sz="2400" baseline="-20833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377567" y="5231383"/>
            <a:ext cx="2265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Trebuchet MS"/>
                <a:cs typeface="Trebuchet MS"/>
              </a:rPr>
              <a:t>Verify: </a:t>
            </a:r>
            <a:r>
              <a:rPr sz="2400" spc="-75" dirty="0">
                <a:latin typeface="Trebuchet MS"/>
                <a:cs typeface="Trebuchet MS"/>
              </a:rPr>
              <a:t>(1001000)</a:t>
            </a:r>
            <a:r>
              <a:rPr sz="2400" spc="-475" dirty="0">
                <a:latin typeface="Trebuchet MS"/>
                <a:cs typeface="Trebuchet MS"/>
              </a:rPr>
              <a:t> </a:t>
            </a:r>
            <a:r>
              <a:rPr sz="2400" spc="-60" baseline="-20833" dirty="0">
                <a:latin typeface="Trebuchet MS"/>
                <a:cs typeface="Trebuchet MS"/>
              </a:rPr>
              <a:t>2</a:t>
            </a:r>
            <a:endParaRPr sz="2400" baseline="-20833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140" dirty="0">
                <a:latin typeface="Trebuchet MS"/>
                <a:cs typeface="Trebuchet MS"/>
              </a:rPr>
              <a:t>= </a:t>
            </a:r>
            <a:r>
              <a:rPr sz="2400" spc="10" dirty="0">
                <a:latin typeface="Trebuchet MS"/>
                <a:cs typeface="Trebuchet MS"/>
              </a:rPr>
              <a:t>1*64+1*8 </a:t>
            </a:r>
            <a:r>
              <a:rPr sz="2400" spc="140" dirty="0">
                <a:latin typeface="Trebuchet MS"/>
                <a:cs typeface="Trebuchet MS"/>
              </a:rPr>
              <a:t>=</a:t>
            </a:r>
            <a:r>
              <a:rPr sz="2400" spc="-4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72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512443" y="6063996"/>
            <a:ext cx="20955" cy="401320"/>
          </a:xfrm>
          <a:custGeom>
            <a:avLst/>
            <a:gdLst/>
            <a:ahLst/>
            <a:cxnLst/>
            <a:rect l="l" t="t" r="r" b="b"/>
            <a:pathLst>
              <a:path w="20954" h="401320">
                <a:moveTo>
                  <a:pt x="0" y="400812"/>
                </a:moveTo>
                <a:lnTo>
                  <a:pt x="20573" y="400812"/>
                </a:lnTo>
                <a:lnTo>
                  <a:pt x="2057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12443" y="6063996"/>
            <a:ext cx="20955" cy="401320"/>
          </a:xfrm>
          <a:custGeom>
            <a:avLst/>
            <a:gdLst/>
            <a:ahLst/>
            <a:cxnLst/>
            <a:rect l="l" t="t" r="r" b="b"/>
            <a:pathLst>
              <a:path w="20954" h="401320">
                <a:moveTo>
                  <a:pt x="0" y="400812"/>
                </a:moveTo>
                <a:lnTo>
                  <a:pt x="20573" y="400812"/>
                </a:lnTo>
                <a:lnTo>
                  <a:pt x="2057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455293" y="6454902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55293" y="6454902"/>
            <a:ext cx="687705" cy="20955"/>
          </a:xfrm>
          <a:custGeom>
            <a:avLst/>
            <a:gdLst/>
            <a:ahLst/>
            <a:cxnLst/>
            <a:rect l="l" t="t" r="r" b="b"/>
            <a:pathLst>
              <a:path w="687704" h="20954">
                <a:moveTo>
                  <a:pt x="0" y="20574"/>
                </a:moveTo>
                <a:lnTo>
                  <a:pt x="687324" y="20574"/>
                </a:lnTo>
                <a:lnTo>
                  <a:pt x="68732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232281" y="6074917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614803" y="654660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164214" y="6524504"/>
            <a:ext cx="577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10" dirty="0">
                <a:latin typeface="Trebuchet MS"/>
                <a:cs typeface="Trebuchet MS"/>
              </a:rPr>
              <a:t>….</a:t>
            </a:r>
            <a:r>
              <a:rPr sz="2000" spc="22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853573" y="781304"/>
            <a:ext cx="6529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70" dirty="0">
                <a:latin typeface="Arial"/>
                <a:cs typeface="Arial"/>
              </a:rPr>
              <a:t>“</a:t>
            </a:r>
            <a:r>
              <a:rPr sz="3200" spc="170" dirty="0"/>
              <a:t>Repeated </a:t>
            </a:r>
            <a:r>
              <a:rPr sz="3200" spc="105" dirty="0"/>
              <a:t>division </a:t>
            </a:r>
            <a:r>
              <a:rPr sz="3200" spc="170" dirty="0"/>
              <a:t>by </a:t>
            </a:r>
            <a:r>
              <a:rPr sz="3200" spc="365" dirty="0"/>
              <a:t>2</a:t>
            </a:r>
            <a:r>
              <a:rPr sz="3200" spc="365" dirty="0">
                <a:latin typeface="Arial"/>
                <a:cs typeface="Arial"/>
              </a:rPr>
              <a:t>”</a:t>
            </a:r>
            <a:r>
              <a:rPr sz="3200" spc="409" dirty="0">
                <a:latin typeface="Arial"/>
                <a:cs typeface="Arial"/>
              </a:rPr>
              <a:t> </a:t>
            </a:r>
            <a:r>
              <a:rPr sz="3200" spc="145" dirty="0"/>
              <a:t>method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15097" y="1421130"/>
            <a:ext cx="8134350" cy="5671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53573" y="6284475"/>
            <a:ext cx="4831080" cy="87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800" spc="-530" dirty="0">
                <a:latin typeface="Arial"/>
                <a:cs typeface="Arial"/>
              </a:rPr>
              <a:t>	</a:t>
            </a:r>
            <a:r>
              <a:rPr sz="1800" spc="-5" dirty="0">
                <a:latin typeface="Arial"/>
                <a:cs typeface="Arial"/>
              </a:rPr>
              <a:t>Most significant bit (MSB)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the left most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1800" spc="-530" dirty="0">
                <a:latin typeface="Arial"/>
                <a:cs typeface="Arial"/>
              </a:rPr>
              <a:t>	</a:t>
            </a:r>
            <a:r>
              <a:rPr sz="1800" spc="-5" dirty="0">
                <a:latin typeface="Arial"/>
                <a:cs typeface="Arial"/>
              </a:rPr>
              <a:t>Least </a:t>
            </a:r>
            <a:r>
              <a:rPr sz="1800" dirty="0">
                <a:latin typeface="Arial"/>
                <a:cs typeface="Arial"/>
              </a:rPr>
              <a:t>significant </a:t>
            </a:r>
            <a:r>
              <a:rPr sz="1800" spc="-5" dirty="0">
                <a:latin typeface="Arial"/>
                <a:cs typeface="Arial"/>
              </a:rPr>
              <a:t>bit </a:t>
            </a:r>
            <a:r>
              <a:rPr sz="1800" dirty="0">
                <a:latin typeface="Arial"/>
                <a:cs typeface="Arial"/>
              </a:rPr>
              <a:t>(LSB) –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right most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spc="-120" dirty="0">
                <a:latin typeface="Trebuchet MS"/>
                <a:cs typeface="Trebuchet MS"/>
              </a:rPr>
              <a:t>Floyd, </a:t>
            </a:r>
            <a:r>
              <a:rPr sz="1800" spc="-80" dirty="0">
                <a:latin typeface="Trebuchet MS"/>
                <a:cs typeface="Trebuchet MS"/>
              </a:rPr>
              <a:t>Digital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Fundamentals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573" y="781304"/>
            <a:ext cx="6529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70" dirty="0">
                <a:latin typeface="Arial"/>
                <a:cs typeface="Arial"/>
              </a:rPr>
              <a:t>“</a:t>
            </a:r>
            <a:r>
              <a:rPr sz="3200" spc="170" dirty="0"/>
              <a:t>Repeated </a:t>
            </a:r>
            <a:r>
              <a:rPr sz="3200" spc="105" dirty="0"/>
              <a:t>division </a:t>
            </a:r>
            <a:r>
              <a:rPr sz="3200" spc="170" dirty="0"/>
              <a:t>by </a:t>
            </a:r>
            <a:r>
              <a:rPr sz="3200" spc="365" dirty="0"/>
              <a:t>2</a:t>
            </a:r>
            <a:r>
              <a:rPr sz="3200" spc="365" dirty="0">
                <a:latin typeface="Arial"/>
                <a:cs typeface="Arial"/>
              </a:rPr>
              <a:t>”</a:t>
            </a:r>
            <a:r>
              <a:rPr sz="3200" spc="409" dirty="0">
                <a:latin typeface="Arial"/>
                <a:cs typeface="Arial"/>
              </a:rPr>
              <a:t> </a:t>
            </a:r>
            <a:r>
              <a:rPr sz="3200" spc="145" dirty="0"/>
              <a:t>method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573" y="6861302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rebuchet MS"/>
                <a:cs typeface="Trebuchet MS"/>
              </a:rPr>
              <a:t>Floyd, </a:t>
            </a:r>
            <a:r>
              <a:rPr sz="1800" spc="-80" dirty="0">
                <a:latin typeface="Trebuchet MS"/>
                <a:cs typeface="Trebuchet MS"/>
              </a:rPr>
              <a:t>Digital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Fundamentals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3617" y="2073402"/>
            <a:ext cx="9015221" cy="3225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7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365897" y="2124201"/>
          <a:ext cx="7219309" cy="277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0795" algn="ctr">
                        <a:lnSpc>
                          <a:spcPts val="2430"/>
                        </a:lnSpc>
                      </a:pPr>
                      <a:r>
                        <a:rPr sz="3600" b="1" spc="-15" baseline="-1620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430"/>
                        </a:lnSpc>
                      </a:pPr>
                      <a:r>
                        <a:rPr sz="3600" b="1" spc="-15" baseline="-1620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430"/>
                        </a:lnSpc>
                      </a:pPr>
                      <a:r>
                        <a:rPr sz="3600" b="1" spc="-15" baseline="-1620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430"/>
                        </a:lnSpc>
                      </a:pPr>
                      <a:r>
                        <a:rPr sz="3600" b="1" spc="-15" baseline="-1620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430"/>
                        </a:lnSpc>
                      </a:pPr>
                      <a:r>
                        <a:rPr sz="3600" b="1" spc="-15" baseline="-1620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430"/>
                        </a:lnSpc>
                      </a:pPr>
                      <a:r>
                        <a:rPr sz="3600" b="1" spc="-15" baseline="-1620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430"/>
                        </a:lnSpc>
                      </a:pPr>
                      <a:r>
                        <a:rPr sz="3600" b="1" spc="-15" baseline="-1620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430"/>
                        </a:lnSpc>
                      </a:pPr>
                      <a:r>
                        <a:rPr sz="3600" b="1" spc="-15" baseline="-1620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430"/>
                        </a:lnSpc>
                      </a:pPr>
                      <a:r>
                        <a:rPr sz="3600" b="1" spc="-15" baseline="-1620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256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128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64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72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167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853573" y="781304"/>
            <a:ext cx="5105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340" dirty="0">
                <a:latin typeface="Arial"/>
                <a:cs typeface="Arial"/>
              </a:rPr>
              <a:t>“</a:t>
            </a:r>
            <a:r>
              <a:rPr sz="3200" spc="340" dirty="0"/>
              <a:t>Sum </a:t>
            </a:r>
            <a:r>
              <a:rPr sz="3200" spc="20" dirty="0"/>
              <a:t>of </a:t>
            </a:r>
            <a:r>
              <a:rPr sz="3200" spc="190" dirty="0"/>
              <a:t>weights</a:t>
            </a:r>
            <a:r>
              <a:rPr sz="3200" spc="190" dirty="0">
                <a:latin typeface="Arial"/>
                <a:cs typeface="Arial"/>
              </a:rPr>
              <a:t>”</a:t>
            </a:r>
            <a:r>
              <a:rPr sz="3200" spc="210" dirty="0">
                <a:latin typeface="Arial"/>
                <a:cs typeface="Arial"/>
              </a:rPr>
              <a:t> </a:t>
            </a:r>
            <a:r>
              <a:rPr sz="3200" spc="145" dirty="0"/>
              <a:t>method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6940689" y="786130"/>
          <a:ext cx="2880360" cy="641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9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5499239" y="1453896"/>
            <a:ext cx="4419599" cy="575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53573" y="6861302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rebuchet MS"/>
                <a:cs typeface="Trebuchet MS"/>
              </a:rPr>
              <a:t>Floyd, </a:t>
            </a:r>
            <a:r>
              <a:rPr sz="1800" spc="-80" dirty="0">
                <a:latin typeface="Trebuchet MS"/>
                <a:cs typeface="Trebuchet MS"/>
              </a:rPr>
              <a:t>Digital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Fundamentals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853573" y="781304"/>
            <a:ext cx="5105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340" dirty="0">
                <a:latin typeface="Arial"/>
                <a:cs typeface="Arial"/>
              </a:rPr>
              <a:t>“</a:t>
            </a:r>
            <a:r>
              <a:rPr sz="3200" spc="340" dirty="0"/>
              <a:t>Sum </a:t>
            </a:r>
            <a:r>
              <a:rPr sz="3200" spc="20" dirty="0"/>
              <a:t>of </a:t>
            </a:r>
            <a:r>
              <a:rPr sz="3200" spc="190" dirty="0"/>
              <a:t>weights</a:t>
            </a:r>
            <a:r>
              <a:rPr sz="3200" spc="190" dirty="0">
                <a:latin typeface="Arial"/>
                <a:cs typeface="Arial"/>
              </a:rPr>
              <a:t>”</a:t>
            </a:r>
            <a:r>
              <a:rPr sz="3200" spc="210" dirty="0">
                <a:latin typeface="Arial"/>
                <a:cs typeface="Arial"/>
              </a:rPr>
              <a:t> </a:t>
            </a:r>
            <a:r>
              <a:rPr sz="3200" spc="145" dirty="0"/>
              <a:t>method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26949" y="2239010"/>
            <a:ext cx="3677285" cy="301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With n = 4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bits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</a:pPr>
            <a:r>
              <a:rPr sz="2800" spc="-90" dirty="0">
                <a:latin typeface="Arial"/>
                <a:cs typeface="Arial"/>
              </a:rPr>
              <a:t>You </a:t>
            </a:r>
            <a:r>
              <a:rPr sz="2800" dirty="0">
                <a:latin typeface="Arial"/>
                <a:cs typeface="Arial"/>
              </a:rPr>
              <a:t>can represent total  </a:t>
            </a:r>
            <a:r>
              <a:rPr sz="2800" spc="5" dirty="0">
                <a:latin typeface="Arial"/>
                <a:cs typeface="Arial"/>
              </a:rPr>
              <a:t>2</a:t>
            </a:r>
            <a:r>
              <a:rPr sz="2775" spc="7" baseline="25525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5" dirty="0">
                <a:latin typeface="Arial"/>
                <a:cs typeface="Arial"/>
              </a:rPr>
              <a:t>2</a:t>
            </a:r>
            <a:r>
              <a:rPr sz="2775" spc="7" baseline="25525" dirty="0">
                <a:latin typeface="Arial"/>
                <a:cs typeface="Arial"/>
              </a:rPr>
              <a:t>4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16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from 0 up to </a:t>
            </a:r>
            <a:r>
              <a:rPr sz="2800" spc="5" dirty="0">
                <a:latin typeface="Arial"/>
                <a:cs typeface="Arial"/>
              </a:rPr>
              <a:t>2</a:t>
            </a:r>
            <a:r>
              <a:rPr sz="2775" spc="7" baseline="25525" dirty="0">
                <a:latin typeface="Arial"/>
                <a:cs typeface="Arial"/>
              </a:rPr>
              <a:t>4 </a:t>
            </a:r>
            <a:r>
              <a:rPr sz="2800" dirty="0">
                <a:latin typeface="Arial"/>
                <a:cs typeface="Arial"/>
              </a:rPr>
              <a:t>– 1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=15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31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94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65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28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98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61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32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95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65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28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999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62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32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95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66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29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999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62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333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996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66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9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000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63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333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996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674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302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00095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377" y="1487424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3445" y="1487424"/>
            <a:ext cx="28575" cy="1016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47721" y="375158"/>
            <a:ext cx="990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5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5011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50" dirty="0"/>
              <a:t>How </a:t>
            </a:r>
            <a:r>
              <a:rPr sz="3200" spc="180" dirty="0"/>
              <a:t>about </a:t>
            </a:r>
            <a:r>
              <a:rPr sz="3200" spc="114" dirty="0"/>
              <a:t>non-integer</a:t>
            </a:r>
            <a:r>
              <a:rPr sz="3200" spc="535" dirty="0"/>
              <a:t> </a:t>
            </a:r>
            <a:r>
              <a:rPr sz="3200" spc="195" dirty="0"/>
              <a:t>numbers</a:t>
            </a:r>
            <a:endParaRPr sz="3200"/>
          </a:p>
        </p:txBody>
      </p:sp>
      <p:sp>
        <p:nvSpPr>
          <p:cNvPr id="36" name="object 36"/>
          <p:cNvSpPr txBox="1"/>
          <p:nvPr/>
        </p:nvSpPr>
        <p:spPr>
          <a:xfrm>
            <a:off x="1310779" y="1549400"/>
            <a:ext cx="36607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560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50" spc="280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Use </a:t>
            </a:r>
            <a:r>
              <a:rPr sz="2600" spc="-185" dirty="0">
                <a:latin typeface="Trebuchet MS"/>
                <a:cs typeface="Trebuchet MS"/>
              </a:rPr>
              <a:t>negative </a:t>
            </a:r>
            <a:r>
              <a:rPr sz="2600" spc="-80" dirty="0">
                <a:latin typeface="Trebuchet MS"/>
                <a:cs typeface="Trebuchet MS"/>
              </a:rPr>
              <a:t>powers </a:t>
            </a:r>
            <a:r>
              <a:rPr sz="2600" spc="-140" dirty="0">
                <a:latin typeface="Trebuchet MS"/>
                <a:cs typeface="Trebuchet MS"/>
              </a:rPr>
              <a:t>of</a:t>
            </a:r>
            <a:r>
              <a:rPr sz="2600" spc="55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r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46396" y="1994982"/>
            <a:ext cx="3361054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21080" algn="l"/>
                <a:tab pos="1678305" algn="l"/>
                <a:tab pos="2397125" algn="l"/>
                <a:tab pos="3194685" algn="l"/>
              </a:tabLst>
            </a:pPr>
            <a:r>
              <a:rPr sz="1150" i="1" spc="100" dirty="0">
                <a:latin typeface="Times New Roman"/>
                <a:cs typeface="Times New Roman"/>
              </a:rPr>
              <a:t>n</a:t>
            </a:r>
            <a:r>
              <a:rPr sz="1150" spc="-60" dirty="0">
                <a:latin typeface="Symbol"/>
                <a:cs typeface="Symbol"/>
              </a:rPr>
              <a:t></a:t>
            </a:r>
            <a:r>
              <a:rPr sz="1150" spc="5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5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5" dirty="0">
                <a:latin typeface="Times New Roman"/>
                <a:cs typeface="Times New Roman"/>
              </a:rPr>
              <a:t>0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-15" dirty="0">
                <a:latin typeface="Symbol"/>
                <a:cs typeface="Symbol"/>
              </a:rPr>
              <a:t></a:t>
            </a:r>
            <a:r>
              <a:rPr sz="1150" spc="5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-15" dirty="0">
                <a:latin typeface="Symbol"/>
                <a:cs typeface="Symbol"/>
              </a:rPr>
              <a:t></a:t>
            </a:r>
            <a:r>
              <a:rPr sz="1150" spc="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51337" y="2003284"/>
            <a:ext cx="735330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52475" algn="l"/>
                <a:tab pos="3451860" algn="l"/>
                <a:tab pos="5012055" algn="l"/>
                <a:tab pos="5485765" algn="l"/>
                <a:tab pos="5798820" algn="l"/>
                <a:tab pos="6284595" algn="l"/>
                <a:tab pos="6607175" algn="l"/>
              </a:tabLst>
            </a:pP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1725" i="1" spc="-15" baseline="-24154" dirty="0">
                <a:latin typeface="Times New Roman"/>
                <a:cs typeface="Times New Roman"/>
              </a:rPr>
              <a:t>n</a:t>
            </a:r>
            <a:r>
              <a:rPr sz="1725" spc="-15" baseline="-24154" dirty="0">
                <a:latin typeface="Symbol"/>
                <a:cs typeface="Symbol"/>
              </a:rPr>
              <a:t></a:t>
            </a:r>
            <a:r>
              <a:rPr sz="1725" spc="-15" baseline="-24154" dirty="0">
                <a:latin typeface="Times New Roman"/>
                <a:cs typeface="Times New Roman"/>
              </a:rPr>
              <a:t>1</a:t>
            </a:r>
            <a:r>
              <a:rPr sz="2000" spc="-10" dirty="0">
                <a:latin typeface="Arial"/>
                <a:cs typeface="Arial"/>
              </a:rPr>
              <a:t>□	</a:t>
            </a:r>
            <a:r>
              <a:rPr sz="2000" i="1" spc="-30" dirty="0">
                <a:latin typeface="Times New Roman"/>
                <a:cs typeface="Times New Roman"/>
              </a:rPr>
              <a:t>a</a:t>
            </a:r>
            <a:r>
              <a:rPr sz="1725" spc="-44" baseline="-24154" dirty="0">
                <a:latin typeface="Times New Roman"/>
                <a:cs typeface="Times New Roman"/>
              </a:rPr>
              <a:t>1</a:t>
            </a:r>
            <a:r>
              <a:rPr sz="2000" i="1" spc="-30" dirty="0">
                <a:latin typeface="Times New Roman"/>
                <a:cs typeface="Times New Roman"/>
              </a:rPr>
              <a:t>a</a:t>
            </a:r>
            <a:r>
              <a:rPr sz="1725" spc="-44" baseline="-24154" dirty="0">
                <a:latin typeface="Times New Roman"/>
                <a:cs typeface="Times New Roman"/>
              </a:rPr>
              <a:t>0</a:t>
            </a:r>
            <a:r>
              <a:rPr sz="2000" spc="-30" dirty="0">
                <a:latin typeface="Times New Roman"/>
                <a:cs typeface="Times New Roman"/>
              </a:rPr>
              <a:t>.</a:t>
            </a:r>
            <a:r>
              <a:rPr sz="2000" i="1" spc="-30" dirty="0">
                <a:latin typeface="Times New Roman"/>
                <a:cs typeface="Times New Roman"/>
              </a:rPr>
              <a:t>a</a:t>
            </a:r>
            <a:r>
              <a:rPr sz="1725" spc="-44" baseline="-24154" dirty="0">
                <a:latin typeface="Symbol"/>
                <a:cs typeface="Symbol"/>
              </a:rPr>
              <a:t></a:t>
            </a:r>
            <a:r>
              <a:rPr sz="1725" spc="-44" baseline="-24154" dirty="0">
                <a:latin typeface="Times New Roman"/>
                <a:cs typeface="Times New Roman"/>
              </a:rPr>
              <a:t>1</a:t>
            </a:r>
            <a:r>
              <a:rPr sz="2000" i="1" spc="-30" dirty="0">
                <a:latin typeface="Times New Roman"/>
                <a:cs typeface="Times New Roman"/>
              </a:rPr>
              <a:t>a</a:t>
            </a:r>
            <a:r>
              <a:rPr sz="1725" spc="-44" baseline="-24154" dirty="0">
                <a:latin typeface="Symbol"/>
                <a:cs typeface="Symbol"/>
              </a:rPr>
              <a:t></a:t>
            </a:r>
            <a:r>
              <a:rPr sz="1725" spc="-44" baseline="-24154" dirty="0">
                <a:latin typeface="Times New Roman"/>
                <a:cs typeface="Times New Roman"/>
              </a:rPr>
              <a:t>2</a:t>
            </a:r>
            <a:r>
              <a:rPr sz="2000" spc="-30" dirty="0">
                <a:latin typeface="Times New Roman"/>
                <a:cs typeface="Times New Roman"/>
              </a:rPr>
              <a:t>...</a:t>
            </a:r>
            <a:r>
              <a:rPr sz="2000" i="1" spc="-30" dirty="0">
                <a:latin typeface="Times New Roman"/>
                <a:cs typeface="Times New Roman"/>
              </a:rPr>
              <a:t>a</a:t>
            </a:r>
            <a:r>
              <a:rPr sz="1725" spc="-44" baseline="-24154" dirty="0">
                <a:latin typeface="Symbol"/>
                <a:cs typeface="Symbol"/>
              </a:rPr>
              <a:t></a:t>
            </a:r>
            <a:r>
              <a:rPr sz="1725" spc="-262" baseline="-24154" dirty="0">
                <a:latin typeface="Times New Roman"/>
                <a:cs typeface="Times New Roman"/>
              </a:rPr>
              <a:t> </a:t>
            </a:r>
            <a:r>
              <a:rPr sz="1725" i="1" spc="15" baseline="-24154" dirty="0">
                <a:latin typeface="Times New Roman"/>
                <a:cs typeface="Times New Roman"/>
              </a:rPr>
              <a:t>m</a:t>
            </a:r>
            <a:r>
              <a:rPr sz="1725" i="1" spc="-232" baseline="-24154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)</a:t>
            </a:r>
            <a:r>
              <a:rPr sz="1725" i="1" spc="67" baseline="-24154" dirty="0">
                <a:latin typeface="Times New Roman"/>
                <a:cs typeface="Times New Roman"/>
              </a:rPr>
              <a:t>r</a:t>
            </a:r>
            <a:r>
              <a:rPr sz="1725" i="1" spc="142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a</a:t>
            </a:r>
            <a:r>
              <a:rPr sz="1725" i="1" spc="15" baseline="-24154" dirty="0">
                <a:latin typeface="Times New Roman"/>
                <a:cs typeface="Times New Roman"/>
              </a:rPr>
              <a:t>n</a:t>
            </a:r>
            <a:r>
              <a:rPr sz="1725" spc="15" baseline="-24154" dirty="0">
                <a:latin typeface="Symbol"/>
                <a:cs typeface="Symbol"/>
              </a:rPr>
              <a:t></a:t>
            </a:r>
            <a:r>
              <a:rPr sz="1725" spc="15" baseline="-24154" dirty="0">
                <a:latin typeface="Times New Roman"/>
                <a:cs typeface="Times New Roman"/>
              </a:rPr>
              <a:t>1</a:t>
            </a:r>
            <a:r>
              <a:rPr sz="2000" i="1" spc="10" dirty="0">
                <a:latin typeface="Times New Roman"/>
                <a:cs typeface="Times New Roman"/>
              </a:rPr>
              <a:t>r	</a:t>
            </a:r>
            <a:r>
              <a:rPr sz="2000" spc="459" dirty="0">
                <a:latin typeface="Arial"/>
                <a:cs typeface="Arial"/>
              </a:rPr>
              <a:t></a:t>
            </a:r>
            <a:r>
              <a:rPr sz="2000" spc="459" dirty="0">
                <a:latin typeface="Symbol"/>
                <a:cs typeface="Symbol"/>
              </a:rPr>
              <a:t>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 r</a:t>
            </a:r>
            <a:r>
              <a:rPr sz="2000" i="1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18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	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	r	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	r	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...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84596" y="2175576"/>
            <a:ext cx="3510279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38175" algn="l"/>
                <a:tab pos="1296035" algn="l"/>
                <a:tab pos="2084070" algn="l"/>
                <a:tab pos="3295015" algn="l"/>
              </a:tabLst>
            </a:pPr>
            <a:r>
              <a:rPr sz="1150" spc="5" dirty="0">
                <a:latin typeface="Times New Roman"/>
                <a:cs typeface="Times New Roman"/>
              </a:rPr>
              <a:t>1	0	</a:t>
            </a:r>
            <a:r>
              <a:rPr sz="1150" spc="5" dirty="0">
                <a:latin typeface="Symbol"/>
                <a:cs typeface="Symbol"/>
              </a:rPr>
              <a:t></a:t>
            </a:r>
            <a:r>
              <a:rPr sz="1150" spc="5" dirty="0">
                <a:latin typeface="Times New Roman"/>
                <a:cs typeface="Times New Roman"/>
              </a:rPr>
              <a:t>1	</a:t>
            </a:r>
            <a:r>
              <a:rPr sz="1150" spc="5" dirty="0">
                <a:latin typeface="Symbol"/>
                <a:cs typeface="Symbol"/>
              </a:rPr>
              <a:t></a:t>
            </a:r>
            <a:r>
              <a:rPr sz="1150" spc="5" dirty="0">
                <a:latin typeface="Times New Roman"/>
                <a:cs typeface="Times New Roman"/>
              </a:rPr>
              <a:t>2	</a:t>
            </a:r>
            <a:r>
              <a:rPr sz="1150" spc="5" dirty="0">
                <a:latin typeface="Symbol"/>
                <a:cs typeface="Symbol"/>
              </a:rPr>
              <a:t></a:t>
            </a:r>
            <a:r>
              <a:rPr sz="1150" spc="-229" dirty="0">
                <a:latin typeface="Times New Roman"/>
                <a:cs typeface="Times New Roman"/>
              </a:rPr>
              <a:t> </a:t>
            </a:r>
            <a:r>
              <a:rPr sz="1150" i="1" spc="10" dirty="0">
                <a:latin typeface="Times New Roman"/>
                <a:cs typeface="Times New Roman"/>
              </a:rPr>
              <a:t>m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89796" y="1886698"/>
            <a:ext cx="33147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i="1" spc="82" baseline="-25000" dirty="0">
                <a:latin typeface="Times New Roman"/>
                <a:cs typeface="Times New Roman"/>
              </a:rPr>
              <a:t>r</a:t>
            </a:r>
            <a:r>
              <a:rPr sz="1150" spc="90" dirty="0">
                <a:latin typeface="Symbol"/>
                <a:cs typeface="Symbol"/>
              </a:rPr>
              <a:t></a:t>
            </a:r>
            <a:r>
              <a:rPr sz="1150" i="1" spc="10" dirty="0">
                <a:latin typeface="Times New Roman"/>
                <a:cs typeface="Times New Roman"/>
              </a:rPr>
              <a:t>m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71905" y="2426193"/>
            <a:ext cx="44577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38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.</a:t>
            </a:r>
            <a:r>
              <a:rPr sz="2000" i="1" spc="-35" dirty="0">
                <a:latin typeface="Times New Roman"/>
                <a:cs typeface="Times New Roman"/>
              </a:rPr>
              <a:t>g</a:t>
            </a:r>
            <a:r>
              <a:rPr sz="2000" spc="-3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71776" y="2418654"/>
            <a:ext cx="5804535" cy="731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30705">
              <a:lnSpc>
                <a:spcPts val="720"/>
              </a:lnSpc>
              <a:spcBef>
                <a:spcPts val="130"/>
              </a:spcBef>
              <a:tabLst>
                <a:tab pos="2625725" algn="l"/>
                <a:tab pos="3432810" algn="l"/>
                <a:tab pos="4238625" algn="l"/>
                <a:tab pos="5136515" algn="l"/>
              </a:tabLst>
            </a:pPr>
            <a:r>
              <a:rPr sz="1150" spc="5" dirty="0">
                <a:latin typeface="Times New Roman"/>
                <a:cs typeface="Times New Roman"/>
              </a:rPr>
              <a:t>2	1	0	</a:t>
            </a:r>
            <a:r>
              <a:rPr sz="1150" spc="10" dirty="0">
                <a:latin typeface="Symbol"/>
                <a:cs typeface="Symbol"/>
              </a:rPr>
              <a:t></a:t>
            </a:r>
            <a:r>
              <a:rPr sz="1150" spc="10" dirty="0">
                <a:latin typeface="Times New Roman"/>
                <a:cs typeface="Times New Roman"/>
              </a:rPr>
              <a:t>1	</a:t>
            </a:r>
            <a:r>
              <a:rPr sz="1150" dirty="0">
                <a:latin typeface="Symbol"/>
                <a:cs typeface="Symbol"/>
              </a:rPr>
              <a:t></a:t>
            </a:r>
            <a:r>
              <a:rPr sz="115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  <a:p>
            <a:pPr marL="282575">
              <a:lnSpc>
                <a:spcPts val="1739"/>
              </a:lnSpc>
              <a:tabLst>
                <a:tab pos="1969135" algn="l"/>
                <a:tab pos="3569970" algn="l"/>
                <a:tab pos="4448175" algn="l"/>
              </a:tabLst>
            </a:pPr>
            <a:r>
              <a:rPr sz="2000" spc="-15" dirty="0">
                <a:latin typeface="Times New Roman"/>
                <a:cs typeface="Times New Roman"/>
              </a:rPr>
              <a:t>245.34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1725" spc="7" baseline="-24154" dirty="0">
                <a:latin typeface="Times New Roman"/>
                <a:cs typeface="Times New Roman"/>
              </a:rPr>
              <a:t>8</a:t>
            </a:r>
            <a:r>
              <a:rPr sz="1725" spc="82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	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dirty="0">
                <a:latin typeface="Times New Roman"/>
                <a:cs typeface="Times New Roman"/>
              </a:rPr>
              <a:t> 4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dirty="0">
                <a:latin typeface="Times New Roman"/>
                <a:cs typeface="Times New Roman"/>
              </a:rPr>
              <a:t> 8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dirty="0">
                <a:latin typeface="Times New Roman"/>
                <a:cs typeface="Times New Roman"/>
              </a:rPr>
              <a:t> 5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	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dirty="0">
                <a:latin typeface="Times New Roman"/>
                <a:cs typeface="Times New Roman"/>
              </a:rPr>
              <a:t> 3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	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dirty="0">
                <a:latin typeface="Times New Roman"/>
                <a:cs typeface="Times New Roman"/>
              </a:rPr>
              <a:t> 4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000" dirty="0">
                <a:latin typeface="Symbol"/>
                <a:cs typeface="Symbol"/>
              </a:rPr>
              <a:t>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64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0.125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0.015625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165.4375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71779" y="3236193"/>
            <a:ext cx="7983220" cy="33261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35"/>
              </a:spcBef>
              <a:tabLst>
                <a:tab pos="782955" algn="l"/>
                <a:tab pos="2020570" algn="l"/>
              </a:tabLst>
            </a:pP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32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.</a:t>
            </a:r>
            <a:r>
              <a:rPr sz="2000" i="1" spc="-35" dirty="0">
                <a:latin typeface="Times New Roman"/>
                <a:cs typeface="Times New Roman"/>
              </a:rPr>
              <a:t>g</a:t>
            </a:r>
            <a:r>
              <a:rPr sz="2000" spc="-35" dirty="0">
                <a:latin typeface="Times New Roman"/>
                <a:cs typeface="Times New Roman"/>
              </a:rPr>
              <a:t>.	</a:t>
            </a:r>
            <a:r>
              <a:rPr sz="2000" spc="-40" dirty="0">
                <a:latin typeface="Times New Roman"/>
                <a:cs typeface="Times New Roman"/>
              </a:rPr>
              <a:t>(1011.011)	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1</a:t>
            </a:r>
            <a:r>
              <a:rPr sz="2000" spc="80" dirty="0">
                <a:latin typeface="Symbol"/>
                <a:cs typeface="Symbol"/>
              </a:rPr>
              <a:t>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2</a:t>
            </a:r>
            <a:r>
              <a:rPr sz="1725" spc="67" baseline="43478" dirty="0">
                <a:latin typeface="Times New Roman"/>
                <a:cs typeface="Times New Roman"/>
              </a:rPr>
              <a:t>3</a:t>
            </a:r>
            <a:r>
              <a:rPr sz="1725" spc="7" baseline="4347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2</a:t>
            </a:r>
            <a:r>
              <a:rPr sz="1725" spc="-67" baseline="43478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1</a:t>
            </a:r>
            <a:r>
              <a:rPr sz="2000" spc="80" dirty="0">
                <a:latin typeface="Symbol"/>
                <a:cs typeface="Symbol"/>
              </a:rPr>
              <a:t>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2</a:t>
            </a:r>
            <a:r>
              <a:rPr sz="1725" spc="60" baseline="43478" dirty="0">
                <a:latin typeface="Times New Roman"/>
                <a:cs typeface="Times New Roman"/>
              </a:rPr>
              <a:t>0</a:t>
            </a:r>
            <a:r>
              <a:rPr sz="1725" baseline="4347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1</a:t>
            </a:r>
            <a:r>
              <a:rPr sz="2000" spc="85" dirty="0">
                <a:latin typeface="Symbol"/>
                <a:cs typeface="Symbol"/>
              </a:rPr>
              <a:t>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1725" spc="7" baseline="43478" dirty="0">
                <a:latin typeface="Symbol"/>
                <a:cs typeface="Symbol"/>
              </a:rPr>
              <a:t></a:t>
            </a:r>
            <a:r>
              <a:rPr sz="1725" spc="7" baseline="43478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1725" spc="-7" baseline="43478" dirty="0">
                <a:latin typeface="Symbol"/>
                <a:cs typeface="Symbol"/>
              </a:rPr>
              <a:t></a:t>
            </a:r>
            <a:r>
              <a:rPr sz="1725" spc="-7" baseline="43478" dirty="0">
                <a:latin typeface="Times New Roman"/>
                <a:cs typeface="Times New Roman"/>
              </a:rPr>
              <a:t>3</a:t>
            </a:r>
            <a:r>
              <a:rPr sz="1725" spc="67" baseline="4347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(11.375)</a:t>
            </a:r>
            <a:endParaRPr sz="2000">
              <a:latin typeface="Times New Roman"/>
              <a:cs typeface="Times New Roman"/>
            </a:endParaRPr>
          </a:p>
          <a:p>
            <a:pPr marL="1872614">
              <a:lnSpc>
                <a:spcPts val="860"/>
              </a:lnSpc>
              <a:tabLst>
                <a:tab pos="7037070" algn="l"/>
              </a:tabLst>
            </a:pPr>
            <a:r>
              <a:rPr sz="1150" spc="5" dirty="0">
                <a:latin typeface="Times New Roman"/>
                <a:cs typeface="Times New Roman"/>
              </a:rPr>
              <a:t>2	</a:t>
            </a:r>
            <a:r>
              <a:rPr sz="1150" spc="-5" dirty="0">
                <a:latin typeface="Times New Roman"/>
                <a:cs typeface="Times New Roman"/>
              </a:rPr>
              <a:t>10</a:t>
            </a:r>
            <a:endParaRPr sz="1150">
              <a:latin typeface="Times New Roman"/>
              <a:cs typeface="Times New Roman"/>
            </a:endParaRPr>
          </a:p>
          <a:p>
            <a:pPr marL="51435" marR="79375">
              <a:lnSpc>
                <a:spcPct val="80000"/>
              </a:lnSpc>
              <a:spcBef>
                <a:spcPts val="745"/>
              </a:spcBef>
              <a:buSzPct val="96153"/>
              <a:buFont typeface="Wingdings"/>
              <a:buChar char=""/>
              <a:tabLst>
                <a:tab pos="203835" algn="l"/>
              </a:tabLst>
            </a:pPr>
            <a:r>
              <a:rPr sz="2600" spc="-80" dirty="0">
                <a:latin typeface="Trebuchet MS"/>
                <a:cs typeface="Trebuchet MS"/>
              </a:rPr>
              <a:t>Converting </a:t>
            </a:r>
            <a:r>
              <a:rPr sz="2600" spc="-180" dirty="0">
                <a:latin typeface="Trebuchet MS"/>
                <a:cs typeface="Trebuchet MS"/>
              </a:rPr>
              <a:t>decimal </a:t>
            </a:r>
            <a:r>
              <a:rPr sz="2600" spc="-125" dirty="0">
                <a:latin typeface="Trebuchet MS"/>
                <a:cs typeface="Trebuchet MS"/>
              </a:rPr>
              <a:t>number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75" dirty="0">
                <a:latin typeface="Trebuchet MS"/>
                <a:cs typeface="Trebuchet MS"/>
              </a:rPr>
              <a:t>base-</a:t>
            </a:r>
            <a:r>
              <a:rPr sz="2600" i="1" spc="-175" dirty="0">
                <a:latin typeface="Trebuchet MS"/>
                <a:cs typeface="Trebuchet MS"/>
              </a:rPr>
              <a:t>r </a:t>
            </a:r>
            <a:r>
              <a:rPr sz="2600" i="1" spc="-225" dirty="0">
                <a:latin typeface="Trebuchet MS"/>
                <a:cs typeface="Trebuchet MS"/>
              </a:rPr>
              <a:t>is </a:t>
            </a:r>
            <a:r>
              <a:rPr sz="2600" i="1" spc="-235" dirty="0">
                <a:latin typeface="Trebuchet MS"/>
                <a:cs typeface="Trebuchet MS"/>
              </a:rPr>
              <a:t>done </a:t>
            </a:r>
            <a:r>
              <a:rPr sz="2600" i="1" spc="-295" dirty="0">
                <a:latin typeface="Trebuchet MS"/>
                <a:cs typeface="Trebuchet MS"/>
              </a:rPr>
              <a:t>by </a:t>
            </a:r>
            <a:r>
              <a:rPr sz="2600" i="1" spc="-250" dirty="0">
                <a:latin typeface="Trebuchet MS"/>
                <a:cs typeface="Trebuchet MS"/>
              </a:rPr>
              <a:t>converting  </a:t>
            </a:r>
            <a:r>
              <a:rPr sz="2600" spc="-160" dirty="0">
                <a:latin typeface="Trebuchet MS"/>
                <a:cs typeface="Trebuchet MS"/>
              </a:rPr>
              <a:t>separately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45" dirty="0">
                <a:latin typeface="Trebuchet MS"/>
                <a:cs typeface="Trebuchet MS"/>
              </a:rPr>
              <a:t>integer </a:t>
            </a:r>
            <a:r>
              <a:rPr sz="2600" spc="-180" dirty="0">
                <a:latin typeface="Trebuchet MS"/>
                <a:cs typeface="Trebuchet MS"/>
              </a:rPr>
              <a:t>part, </a:t>
            </a:r>
            <a:r>
              <a:rPr sz="2600" spc="-170" dirty="0">
                <a:latin typeface="Trebuchet MS"/>
                <a:cs typeface="Trebuchet MS"/>
              </a:rPr>
              <a:t>and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60" dirty="0">
                <a:latin typeface="Trebuchet MS"/>
                <a:cs typeface="Trebuchet MS"/>
              </a:rPr>
              <a:t>fractional </a:t>
            </a:r>
            <a:r>
              <a:rPr sz="2600" spc="-180" dirty="0">
                <a:latin typeface="Trebuchet MS"/>
                <a:cs typeface="Trebuchet MS"/>
              </a:rPr>
              <a:t>part, </a:t>
            </a:r>
            <a:r>
              <a:rPr sz="2600" spc="-170" dirty="0">
                <a:latin typeface="Trebuchet MS"/>
                <a:cs typeface="Trebuchet MS"/>
              </a:rPr>
              <a:t>and  </a:t>
            </a:r>
            <a:r>
              <a:rPr sz="2600" spc="-135" dirty="0">
                <a:latin typeface="Trebuchet MS"/>
                <a:cs typeface="Trebuchet MS"/>
              </a:rPr>
              <a:t>combining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14" dirty="0">
                <a:latin typeface="Trebuchet MS"/>
                <a:cs typeface="Trebuchet MS"/>
              </a:rPr>
              <a:t>answers </a:t>
            </a:r>
            <a:r>
              <a:rPr sz="2400" spc="-130" dirty="0">
                <a:latin typeface="Trebuchet MS"/>
                <a:cs typeface="Trebuchet MS"/>
              </a:rPr>
              <a:t>of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  <a:p>
            <a:pPr marL="51435">
              <a:lnSpc>
                <a:spcPts val="2185"/>
              </a:lnSpc>
              <a:buSzPct val="96153"/>
              <a:buFont typeface="Wingdings"/>
              <a:buChar char=""/>
              <a:tabLst>
                <a:tab pos="203835" algn="l"/>
              </a:tabLst>
            </a:pPr>
            <a:r>
              <a:rPr sz="2600" spc="-80" dirty="0">
                <a:latin typeface="Trebuchet MS"/>
                <a:cs typeface="Trebuchet MS"/>
              </a:rPr>
              <a:t>The </a:t>
            </a:r>
            <a:r>
              <a:rPr sz="2600" spc="-140" dirty="0">
                <a:latin typeface="Trebuchet MS"/>
                <a:cs typeface="Trebuchet MS"/>
              </a:rPr>
              <a:t>algorithm </a:t>
            </a:r>
            <a:r>
              <a:rPr sz="2600" spc="-95" dirty="0">
                <a:latin typeface="Trebuchet MS"/>
                <a:cs typeface="Trebuchet MS"/>
              </a:rPr>
              <a:t>for conversion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80" dirty="0">
                <a:latin typeface="Trebuchet MS"/>
                <a:cs typeface="Trebuchet MS"/>
              </a:rPr>
              <a:t>decimal </a:t>
            </a:r>
            <a:r>
              <a:rPr sz="2600" spc="-145" dirty="0">
                <a:latin typeface="Trebuchet MS"/>
                <a:cs typeface="Trebuchet MS"/>
              </a:rPr>
              <a:t>fraction </a:t>
            </a:r>
            <a:r>
              <a:rPr sz="2600" spc="-65" dirty="0">
                <a:latin typeface="Trebuchet MS"/>
                <a:cs typeface="Trebuchet MS"/>
              </a:rPr>
              <a:t>to </a:t>
            </a:r>
            <a:r>
              <a:rPr sz="2600" spc="-160" dirty="0">
                <a:latin typeface="Trebuchet MS"/>
                <a:cs typeface="Trebuchet MS"/>
              </a:rPr>
              <a:t>base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i="1" spc="-270" dirty="0">
                <a:latin typeface="Trebuchet MS"/>
                <a:cs typeface="Trebuchet MS"/>
              </a:rPr>
              <a:t>r</a:t>
            </a:r>
            <a:endParaRPr sz="2600">
              <a:latin typeface="Trebuchet MS"/>
              <a:cs typeface="Trebuchet MS"/>
            </a:endParaRPr>
          </a:p>
          <a:p>
            <a:pPr marL="508634" lvl="1">
              <a:lnSpc>
                <a:spcPts val="2495"/>
              </a:lnSpc>
              <a:buChar char="–"/>
              <a:tabLst>
                <a:tab pos="767080" algn="l"/>
              </a:tabLst>
            </a:pPr>
            <a:r>
              <a:rPr sz="2600" spc="-125" dirty="0">
                <a:latin typeface="Trebuchet MS"/>
                <a:cs typeface="Trebuchet MS"/>
              </a:rPr>
              <a:t>Multiply </a:t>
            </a:r>
            <a:r>
              <a:rPr sz="2600" spc="-145" dirty="0">
                <a:latin typeface="Trebuchet MS"/>
                <a:cs typeface="Trebuchet MS"/>
              </a:rPr>
              <a:t>fraction </a:t>
            </a:r>
            <a:r>
              <a:rPr sz="2600" spc="-160" dirty="0">
                <a:latin typeface="Trebuchet MS"/>
                <a:cs typeface="Trebuchet MS"/>
              </a:rPr>
              <a:t>by</a:t>
            </a:r>
            <a:r>
              <a:rPr sz="2600" spc="70" dirty="0">
                <a:latin typeface="Trebuchet MS"/>
                <a:cs typeface="Trebuchet MS"/>
              </a:rPr>
              <a:t> </a:t>
            </a:r>
            <a:r>
              <a:rPr sz="2600" i="1" spc="-270" dirty="0">
                <a:latin typeface="Trebuchet MS"/>
                <a:cs typeface="Trebuchet MS"/>
              </a:rPr>
              <a:t>r</a:t>
            </a:r>
            <a:endParaRPr sz="2600">
              <a:latin typeface="Trebuchet MS"/>
              <a:cs typeface="Trebuchet MS"/>
            </a:endParaRPr>
          </a:p>
          <a:p>
            <a:pPr marL="508634" lvl="1">
              <a:lnSpc>
                <a:spcPts val="2495"/>
              </a:lnSpc>
              <a:buChar char="–"/>
              <a:tabLst>
                <a:tab pos="767080" algn="l"/>
              </a:tabLst>
            </a:pPr>
            <a:r>
              <a:rPr sz="2600" spc="-130" dirty="0">
                <a:latin typeface="Trebuchet MS"/>
                <a:cs typeface="Trebuchet MS"/>
              </a:rPr>
              <a:t>Integer part </a:t>
            </a:r>
            <a:r>
              <a:rPr sz="2600" spc="-140" dirty="0">
                <a:latin typeface="Trebuchet MS"/>
                <a:cs typeface="Trebuchet MS"/>
              </a:rPr>
              <a:t>of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30" dirty="0">
                <a:latin typeface="Trebuchet MS"/>
                <a:cs typeface="Trebuchet MS"/>
              </a:rPr>
              <a:t>result </a:t>
            </a:r>
            <a:r>
              <a:rPr sz="2600" spc="-114" dirty="0">
                <a:latin typeface="Trebuchet MS"/>
                <a:cs typeface="Trebuchet MS"/>
              </a:rPr>
              <a:t>is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40" dirty="0">
                <a:latin typeface="Trebuchet MS"/>
                <a:cs typeface="Trebuchet MS"/>
              </a:rPr>
              <a:t>first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coefficient</a:t>
            </a:r>
            <a:endParaRPr sz="2600">
              <a:latin typeface="Trebuchet MS"/>
              <a:cs typeface="Trebuchet MS"/>
            </a:endParaRPr>
          </a:p>
          <a:p>
            <a:pPr marL="508634" marR="962025" lvl="1">
              <a:lnSpc>
                <a:spcPct val="80000"/>
              </a:lnSpc>
              <a:spcBef>
                <a:spcPts val="315"/>
              </a:spcBef>
              <a:buChar char="–"/>
              <a:tabLst>
                <a:tab pos="767080" algn="l"/>
              </a:tabLst>
            </a:pPr>
            <a:r>
              <a:rPr sz="2600" spc="-125" dirty="0">
                <a:latin typeface="Trebuchet MS"/>
                <a:cs typeface="Trebuchet MS"/>
              </a:rPr>
              <a:t>Multiply </a:t>
            </a:r>
            <a:r>
              <a:rPr sz="2600" spc="-155" dirty="0">
                <a:latin typeface="Trebuchet MS"/>
                <a:cs typeface="Trebuchet MS"/>
              </a:rPr>
              <a:t>the </a:t>
            </a:r>
            <a:r>
              <a:rPr sz="2600" spc="-140" dirty="0">
                <a:latin typeface="Trebuchet MS"/>
                <a:cs typeface="Trebuchet MS"/>
              </a:rPr>
              <a:t>new </a:t>
            </a:r>
            <a:r>
              <a:rPr sz="2600" spc="-145" dirty="0">
                <a:latin typeface="Trebuchet MS"/>
                <a:cs typeface="Trebuchet MS"/>
              </a:rPr>
              <a:t>fraction </a:t>
            </a:r>
            <a:r>
              <a:rPr sz="2600" spc="-160" dirty="0">
                <a:latin typeface="Trebuchet MS"/>
                <a:cs typeface="Trebuchet MS"/>
              </a:rPr>
              <a:t>by </a:t>
            </a:r>
            <a:r>
              <a:rPr sz="2600" i="1" spc="-270" dirty="0">
                <a:latin typeface="Trebuchet MS"/>
                <a:cs typeface="Trebuchet MS"/>
              </a:rPr>
              <a:t>r </a:t>
            </a:r>
            <a:r>
              <a:rPr sz="2600" i="1" spc="-300" dirty="0">
                <a:latin typeface="Trebuchet MS"/>
                <a:cs typeface="Trebuchet MS"/>
              </a:rPr>
              <a:t>to </a:t>
            </a:r>
            <a:r>
              <a:rPr sz="2600" i="1" spc="-254" dirty="0">
                <a:latin typeface="Trebuchet MS"/>
                <a:cs typeface="Trebuchet MS"/>
              </a:rPr>
              <a:t>obtain </a:t>
            </a:r>
            <a:r>
              <a:rPr sz="2600" i="1" spc="-285" dirty="0">
                <a:latin typeface="Trebuchet MS"/>
                <a:cs typeface="Trebuchet MS"/>
              </a:rPr>
              <a:t>the </a:t>
            </a:r>
            <a:r>
              <a:rPr sz="2600" i="1" spc="-260" dirty="0">
                <a:latin typeface="Trebuchet MS"/>
                <a:cs typeface="Trebuchet MS"/>
              </a:rPr>
              <a:t>next  </a:t>
            </a:r>
            <a:r>
              <a:rPr sz="2600" i="1" spc="-280" dirty="0">
                <a:latin typeface="Trebuchet MS"/>
                <a:cs typeface="Trebuchet MS"/>
              </a:rPr>
              <a:t>coefficient</a:t>
            </a:r>
            <a:endParaRPr sz="2600">
              <a:latin typeface="Trebuchet MS"/>
              <a:cs typeface="Trebuchet MS"/>
            </a:endParaRPr>
          </a:p>
          <a:p>
            <a:pPr marL="732790" lvl="1" indent="-224154">
              <a:lnSpc>
                <a:spcPts val="2495"/>
              </a:lnSpc>
              <a:buChar char="–"/>
              <a:tabLst>
                <a:tab pos="733425" algn="l"/>
              </a:tabLst>
            </a:pPr>
            <a:r>
              <a:rPr sz="2600" spc="-20" dirty="0">
                <a:latin typeface="Trebuchet MS"/>
                <a:cs typeface="Trebuchet MS"/>
              </a:rPr>
              <a:t>And </a:t>
            </a:r>
            <a:r>
              <a:rPr sz="2600" spc="-10" dirty="0">
                <a:latin typeface="Trebuchet MS"/>
                <a:cs typeface="Trebuchet MS"/>
              </a:rPr>
              <a:t>so </a:t>
            </a:r>
            <a:r>
              <a:rPr sz="2600" spc="-160" dirty="0">
                <a:latin typeface="Trebuchet MS"/>
                <a:cs typeface="Trebuchet MS"/>
              </a:rPr>
              <a:t>on, until </a:t>
            </a:r>
            <a:r>
              <a:rPr sz="2600" spc="-145" dirty="0">
                <a:latin typeface="Trebuchet MS"/>
                <a:cs typeface="Trebuchet MS"/>
              </a:rPr>
              <a:t>fraction </a:t>
            </a:r>
            <a:r>
              <a:rPr sz="2600" spc="-120" dirty="0">
                <a:latin typeface="Trebuchet MS"/>
                <a:cs typeface="Trebuchet MS"/>
              </a:rPr>
              <a:t>becomes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66E167263375478DDC816DB2F33631" ma:contentTypeVersion="0" ma:contentTypeDescription="Create a new document." ma:contentTypeScope="" ma:versionID="ce5c2639bffe6420aff2578c086b12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153875-3FDA-403D-A3EA-5F82ABF54457}"/>
</file>

<file path=customXml/itemProps2.xml><?xml version="1.0" encoding="utf-8"?>
<ds:datastoreItem xmlns:ds="http://schemas.openxmlformats.org/officeDocument/2006/customXml" ds:itemID="{AC242E5D-25CC-42C5-9FAF-D19966F032CE}"/>
</file>

<file path=customXml/itemProps3.xml><?xml version="1.0" encoding="utf-8"?>
<ds:datastoreItem xmlns:ds="http://schemas.openxmlformats.org/officeDocument/2006/customXml" ds:itemID="{B18D0400-5EBF-4B60-9A5F-A70DC457A53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2079</Words>
  <Application>Microsoft Office PowerPoint</Application>
  <PresentationFormat>Custom</PresentationFormat>
  <Paragraphs>593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Georgia</vt:lpstr>
      <vt:lpstr>Symbol</vt:lpstr>
      <vt:lpstr>Times New Roman</vt:lpstr>
      <vt:lpstr>Trebuchet MS</vt:lpstr>
      <vt:lpstr>Wingdings</vt:lpstr>
      <vt:lpstr>Office Theme</vt:lpstr>
      <vt:lpstr>EE 272 Digital Systems-Fall 2019 Instructor: Dr. Aashir Waleed</vt:lpstr>
      <vt:lpstr>Lecture Overview</vt:lpstr>
      <vt:lpstr>Number System</vt:lpstr>
      <vt:lpstr>Method of converting Decimal Integer to Base r</vt:lpstr>
      <vt:lpstr>“Repeated division by 2” method</vt:lpstr>
      <vt:lpstr>“Repeated division by 2” method</vt:lpstr>
      <vt:lpstr>“Sum of weights” method</vt:lpstr>
      <vt:lpstr>“Sum of weights” method</vt:lpstr>
      <vt:lpstr>How about non-integer numbers</vt:lpstr>
      <vt:lpstr>Example of converting non-integer</vt:lpstr>
      <vt:lpstr>Example of converting non-integer</vt:lpstr>
      <vt:lpstr>Example of converting non-integer</vt:lpstr>
      <vt:lpstr>Some terminology for binary number</vt:lpstr>
      <vt:lpstr>Hexadecimal Number</vt:lpstr>
      <vt:lpstr>Binary arithmetic</vt:lpstr>
      <vt:lpstr>How about subtraction?</vt:lpstr>
      <vt:lpstr>Signed binary number representation</vt:lpstr>
      <vt:lpstr>Signed binary number representation</vt:lpstr>
      <vt:lpstr>Complement number</vt:lpstr>
      <vt:lpstr>Signed binary number representation</vt:lpstr>
      <vt:lpstr>Generating 2’s complement number</vt:lpstr>
      <vt:lpstr>Signed binary number representation</vt:lpstr>
      <vt:lpstr>2’s complement numbers</vt:lpstr>
      <vt:lpstr>Addition of 2 2’s complement number</vt:lpstr>
      <vt:lpstr>Subtraction with 2’s Complement</vt:lpstr>
      <vt:lpstr>Example of 2’s complement subtraction</vt:lpstr>
      <vt:lpstr>Can we use 1’s complement to do  subtraction?</vt:lpstr>
      <vt:lpstr>PowerPoint Presentation</vt:lpstr>
      <vt:lpstr>Binary Number Ranges</vt:lpstr>
      <vt:lpstr>Binary Code</vt:lpstr>
      <vt:lpstr>BCD</vt:lpstr>
      <vt:lpstr>Gray code</vt:lpstr>
      <vt:lpstr>Example of gray code</vt:lpstr>
      <vt:lpstr>Conversion</vt:lpstr>
      <vt:lpstr>PowerPoint Presentation</vt:lpstr>
      <vt:lpstr>ASCII Code</vt:lpstr>
      <vt:lpstr>PowerPoint Presentation</vt:lpstr>
      <vt:lpstr>Other Binary code</vt:lpstr>
      <vt:lpstr>Reading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1- binary number [Compatibility Mode]</dc:title>
  <dc:creator>chapulin</dc:creator>
  <cp:lastModifiedBy>Aashir Walid</cp:lastModifiedBy>
  <cp:revision>2</cp:revision>
  <dcterms:created xsi:type="dcterms:W3CDTF">2019-09-18T21:58:02Z</dcterms:created>
  <dcterms:modified xsi:type="dcterms:W3CDTF">2019-12-01T14:21:23Z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2014-08-19T00:00:00Z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2019-09-18T00:00:00Z</vt:filetime>
  </property>
  <property fmtid="{D5CDD505-2E9C-101B-9397-08002B2CF9AE}" pid="5" name="ContentTypeId">
    <vt:lpwstr>0x0101007A66E167263375478DDC816DB2F33631</vt:lpwstr>
  </property>
</Properties>
</file>