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0693400" cy="7562850"/>
  <p:notesSz cx="10693400" cy="756285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10779" y="927607"/>
            <a:ext cx="807184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28655" y="1528521"/>
            <a:ext cx="3477260" cy="4602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545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25326" y="1960118"/>
            <a:ext cx="4064000" cy="417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7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63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310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97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643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30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977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264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3310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97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4644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5307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5977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6640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7311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7974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8644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9307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9978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0641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1311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1974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2645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3308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3978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4641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5312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5975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6645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7308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7979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8642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9312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9975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0646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1309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31979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32642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33313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33976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3464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3530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35980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664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37313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797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8647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3931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39980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4064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41314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41977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42647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43310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43981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44644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45314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45977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46648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47311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47981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48644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49315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49978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50648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51311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51982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52645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53315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53978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54649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55312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55982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56645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57316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57979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58649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59312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59983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60646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6131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6197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626503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6331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639838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6464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099" y="5333"/>
                </a:moveTo>
                <a:lnTo>
                  <a:pt x="38099" y="0"/>
                </a:lnTo>
                <a:lnTo>
                  <a:pt x="0" y="0"/>
                </a:lnTo>
                <a:lnTo>
                  <a:pt x="0" y="5333"/>
                </a:lnTo>
                <a:lnTo>
                  <a:pt x="38099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653173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6598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666508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6731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6798436" y="348995"/>
            <a:ext cx="28575" cy="5715"/>
          </a:xfrm>
          <a:custGeom>
            <a:avLst/>
            <a:gdLst/>
            <a:ahLst/>
            <a:cxnLst/>
            <a:rect l="l" t="t" r="r" b="b"/>
            <a:pathLst>
              <a:path w="28575" h="5714">
                <a:moveTo>
                  <a:pt x="28194" y="5333"/>
                </a:moveTo>
                <a:lnTo>
                  <a:pt x="28194" y="0"/>
                </a:lnTo>
                <a:lnTo>
                  <a:pt x="0" y="0"/>
                </a:lnTo>
                <a:lnTo>
                  <a:pt x="0" y="5333"/>
                </a:lnTo>
                <a:lnTo>
                  <a:pt x="28194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12320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1299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13653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1432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14987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1565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16320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1699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17654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1832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18987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1965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0321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099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1654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232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2988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365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4321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499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5655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632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6988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765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8322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899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9655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3032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30989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3165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32322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3299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3656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432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34989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3566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36323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3699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7656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832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8990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966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40323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099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41657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4232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42990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366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44324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4499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5657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4632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46991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4766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48324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4899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49658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5032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50991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5166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52325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5299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53658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5432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54992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5566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56325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5699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57659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5832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58992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5966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60326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6099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61659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6233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6299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6366383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6432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6499733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6566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6633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6699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6766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68327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6899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69660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7033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70994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7166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72327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7299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73661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779" y="532892"/>
            <a:ext cx="7910830" cy="909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512" y="1514347"/>
            <a:ext cx="9104375" cy="1960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6191" y="1308353"/>
            <a:ext cx="7322184" cy="1969770"/>
          </a:xfrm>
          <a:custGeom>
            <a:avLst/>
            <a:gdLst/>
            <a:ahLst/>
            <a:cxnLst/>
            <a:rect l="l" t="t" r="r" b="b"/>
            <a:pathLst>
              <a:path w="7322184" h="1969770">
                <a:moveTo>
                  <a:pt x="7322058" y="1968245"/>
                </a:moveTo>
                <a:lnTo>
                  <a:pt x="7322058" y="1523"/>
                </a:lnTo>
                <a:lnTo>
                  <a:pt x="7320533" y="0"/>
                </a:lnTo>
                <a:lnTo>
                  <a:pt x="1523" y="0"/>
                </a:lnTo>
                <a:lnTo>
                  <a:pt x="0" y="1524"/>
                </a:lnTo>
                <a:lnTo>
                  <a:pt x="0" y="1968246"/>
                </a:lnTo>
                <a:lnTo>
                  <a:pt x="1524" y="1969770"/>
                </a:lnTo>
                <a:lnTo>
                  <a:pt x="3048" y="1969770"/>
                </a:lnTo>
                <a:lnTo>
                  <a:pt x="3048" y="6096"/>
                </a:lnTo>
                <a:lnTo>
                  <a:pt x="6857" y="3048"/>
                </a:lnTo>
                <a:lnTo>
                  <a:pt x="6857" y="6096"/>
                </a:lnTo>
                <a:lnTo>
                  <a:pt x="7315200" y="6095"/>
                </a:lnTo>
                <a:lnTo>
                  <a:pt x="7315200" y="3047"/>
                </a:lnTo>
                <a:lnTo>
                  <a:pt x="7318248" y="6095"/>
                </a:lnTo>
                <a:lnTo>
                  <a:pt x="7318248" y="1969770"/>
                </a:lnTo>
                <a:lnTo>
                  <a:pt x="7320533" y="1969770"/>
                </a:lnTo>
                <a:lnTo>
                  <a:pt x="7322058" y="1968245"/>
                </a:lnTo>
                <a:close/>
              </a:path>
              <a:path w="7322184" h="1969770">
                <a:moveTo>
                  <a:pt x="6857" y="6096"/>
                </a:moveTo>
                <a:lnTo>
                  <a:pt x="6857" y="3048"/>
                </a:lnTo>
                <a:lnTo>
                  <a:pt x="3048" y="6096"/>
                </a:lnTo>
                <a:lnTo>
                  <a:pt x="6857" y="6096"/>
                </a:lnTo>
                <a:close/>
              </a:path>
              <a:path w="7322184" h="1969770">
                <a:moveTo>
                  <a:pt x="6857" y="1963674"/>
                </a:moveTo>
                <a:lnTo>
                  <a:pt x="6857" y="6096"/>
                </a:lnTo>
                <a:lnTo>
                  <a:pt x="3048" y="6096"/>
                </a:lnTo>
                <a:lnTo>
                  <a:pt x="3048" y="1963674"/>
                </a:lnTo>
                <a:lnTo>
                  <a:pt x="6857" y="1963674"/>
                </a:lnTo>
                <a:close/>
              </a:path>
              <a:path w="7322184" h="1969770">
                <a:moveTo>
                  <a:pt x="7318248" y="1963673"/>
                </a:moveTo>
                <a:lnTo>
                  <a:pt x="3048" y="1963674"/>
                </a:lnTo>
                <a:lnTo>
                  <a:pt x="6857" y="1966721"/>
                </a:lnTo>
                <a:lnTo>
                  <a:pt x="6857" y="1969770"/>
                </a:lnTo>
                <a:lnTo>
                  <a:pt x="7315200" y="1969770"/>
                </a:lnTo>
                <a:lnTo>
                  <a:pt x="7315200" y="1966721"/>
                </a:lnTo>
                <a:lnTo>
                  <a:pt x="7318248" y="1963673"/>
                </a:lnTo>
                <a:close/>
              </a:path>
              <a:path w="7322184" h="1969770">
                <a:moveTo>
                  <a:pt x="6857" y="1969770"/>
                </a:moveTo>
                <a:lnTo>
                  <a:pt x="6857" y="1966721"/>
                </a:lnTo>
                <a:lnTo>
                  <a:pt x="3048" y="1963674"/>
                </a:lnTo>
                <a:lnTo>
                  <a:pt x="3048" y="1969770"/>
                </a:lnTo>
                <a:lnTo>
                  <a:pt x="6857" y="1969770"/>
                </a:lnTo>
                <a:close/>
              </a:path>
              <a:path w="7322184" h="1969770">
                <a:moveTo>
                  <a:pt x="7318248" y="6095"/>
                </a:moveTo>
                <a:lnTo>
                  <a:pt x="7315200" y="3047"/>
                </a:lnTo>
                <a:lnTo>
                  <a:pt x="7315200" y="6095"/>
                </a:lnTo>
                <a:lnTo>
                  <a:pt x="7318248" y="6095"/>
                </a:lnTo>
                <a:close/>
              </a:path>
              <a:path w="7322184" h="1969770">
                <a:moveTo>
                  <a:pt x="7318248" y="1963673"/>
                </a:moveTo>
                <a:lnTo>
                  <a:pt x="7318248" y="6095"/>
                </a:lnTo>
                <a:lnTo>
                  <a:pt x="7315200" y="6095"/>
                </a:lnTo>
                <a:lnTo>
                  <a:pt x="7315200" y="1963673"/>
                </a:lnTo>
                <a:lnTo>
                  <a:pt x="7318248" y="1963673"/>
                </a:lnTo>
                <a:close/>
              </a:path>
              <a:path w="7322184" h="1969770">
                <a:moveTo>
                  <a:pt x="7318248" y="1969770"/>
                </a:moveTo>
                <a:lnTo>
                  <a:pt x="7318248" y="1963673"/>
                </a:lnTo>
                <a:lnTo>
                  <a:pt x="7315200" y="1966721"/>
                </a:lnTo>
                <a:lnTo>
                  <a:pt x="7315200" y="1969770"/>
                </a:lnTo>
                <a:lnTo>
                  <a:pt x="7318248" y="196977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6191" y="5394197"/>
            <a:ext cx="7322184" cy="692785"/>
          </a:xfrm>
          <a:custGeom>
            <a:avLst/>
            <a:gdLst/>
            <a:ahLst/>
            <a:cxnLst/>
            <a:rect l="l" t="t" r="r" b="b"/>
            <a:pathLst>
              <a:path w="7322184" h="692785">
                <a:moveTo>
                  <a:pt x="7322058" y="691133"/>
                </a:moveTo>
                <a:lnTo>
                  <a:pt x="7322058" y="1523"/>
                </a:lnTo>
                <a:lnTo>
                  <a:pt x="7320533" y="0"/>
                </a:lnTo>
                <a:lnTo>
                  <a:pt x="1523" y="0"/>
                </a:lnTo>
                <a:lnTo>
                  <a:pt x="0" y="1524"/>
                </a:lnTo>
                <a:lnTo>
                  <a:pt x="0" y="691134"/>
                </a:lnTo>
                <a:lnTo>
                  <a:pt x="1524" y="692658"/>
                </a:lnTo>
                <a:lnTo>
                  <a:pt x="3048" y="692658"/>
                </a:lnTo>
                <a:lnTo>
                  <a:pt x="3048" y="6858"/>
                </a:lnTo>
                <a:lnTo>
                  <a:pt x="6857" y="3048"/>
                </a:lnTo>
                <a:lnTo>
                  <a:pt x="6857" y="6858"/>
                </a:lnTo>
                <a:lnTo>
                  <a:pt x="7315200" y="6857"/>
                </a:lnTo>
                <a:lnTo>
                  <a:pt x="7315200" y="3047"/>
                </a:lnTo>
                <a:lnTo>
                  <a:pt x="7318248" y="6857"/>
                </a:lnTo>
                <a:lnTo>
                  <a:pt x="7318248" y="692657"/>
                </a:lnTo>
                <a:lnTo>
                  <a:pt x="7320533" y="692657"/>
                </a:lnTo>
                <a:lnTo>
                  <a:pt x="7322058" y="691133"/>
                </a:lnTo>
                <a:close/>
              </a:path>
              <a:path w="7322184" h="692785">
                <a:moveTo>
                  <a:pt x="6857" y="6858"/>
                </a:moveTo>
                <a:lnTo>
                  <a:pt x="6857" y="3048"/>
                </a:lnTo>
                <a:lnTo>
                  <a:pt x="3048" y="6858"/>
                </a:lnTo>
                <a:lnTo>
                  <a:pt x="6857" y="6858"/>
                </a:lnTo>
                <a:close/>
              </a:path>
              <a:path w="7322184" h="692785">
                <a:moveTo>
                  <a:pt x="6857" y="685800"/>
                </a:moveTo>
                <a:lnTo>
                  <a:pt x="6857" y="6858"/>
                </a:lnTo>
                <a:lnTo>
                  <a:pt x="3048" y="6858"/>
                </a:lnTo>
                <a:lnTo>
                  <a:pt x="3048" y="685800"/>
                </a:lnTo>
                <a:lnTo>
                  <a:pt x="6857" y="685800"/>
                </a:lnTo>
                <a:close/>
              </a:path>
              <a:path w="7322184" h="692785">
                <a:moveTo>
                  <a:pt x="7318248" y="685799"/>
                </a:moveTo>
                <a:lnTo>
                  <a:pt x="3048" y="685800"/>
                </a:lnTo>
                <a:lnTo>
                  <a:pt x="6857" y="688847"/>
                </a:lnTo>
                <a:lnTo>
                  <a:pt x="6857" y="692658"/>
                </a:lnTo>
                <a:lnTo>
                  <a:pt x="7315200" y="692657"/>
                </a:lnTo>
                <a:lnTo>
                  <a:pt x="7315200" y="688847"/>
                </a:lnTo>
                <a:lnTo>
                  <a:pt x="7318248" y="685799"/>
                </a:lnTo>
                <a:close/>
              </a:path>
              <a:path w="7322184" h="692785">
                <a:moveTo>
                  <a:pt x="6857" y="692658"/>
                </a:moveTo>
                <a:lnTo>
                  <a:pt x="6857" y="688847"/>
                </a:lnTo>
                <a:lnTo>
                  <a:pt x="3048" y="685800"/>
                </a:lnTo>
                <a:lnTo>
                  <a:pt x="3048" y="692658"/>
                </a:lnTo>
                <a:lnTo>
                  <a:pt x="6857" y="692658"/>
                </a:lnTo>
                <a:close/>
              </a:path>
              <a:path w="7322184" h="692785">
                <a:moveTo>
                  <a:pt x="7318248" y="6857"/>
                </a:moveTo>
                <a:lnTo>
                  <a:pt x="7315200" y="3047"/>
                </a:lnTo>
                <a:lnTo>
                  <a:pt x="7315200" y="6857"/>
                </a:lnTo>
                <a:lnTo>
                  <a:pt x="7318248" y="6857"/>
                </a:lnTo>
                <a:close/>
              </a:path>
              <a:path w="7322184" h="692785">
                <a:moveTo>
                  <a:pt x="7318248" y="685799"/>
                </a:moveTo>
                <a:lnTo>
                  <a:pt x="7318248" y="6857"/>
                </a:lnTo>
                <a:lnTo>
                  <a:pt x="7315200" y="6857"/>
                </a:lnTo>
                <a:lnTo>
                  <a:pt x="7315200" y="685799"/>
                </a:lnTo>
                <a:lnTo>
                  <a:pt x="7318248" y="685799"/>
                </a:lnTo>
                <a:close/>
              </a:path>
              <a:path w="7322184" h="692785">
                <a:moveTo>
                  <a:pt x="7318248" y="692657"/>
                </a:moveTo>
                <a:lnTo>
                  <a:pt x="7318248" y="685799"/>
                </a:lnTo>
                <a:lnTo>
                  <a:pt x="7315200" y="688847"/>
                </a:lnTo>
                <a:lnTo>
                  <a:pt x="7315200" y="692657"/>
                </a:lnTo>
                <a:lnTo>
                  <a:pt x="7318248" y="692657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2270" y="5272989"/>
            <a:ext cx="404876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US" sz="2000" b="1" spc="65" dirty="0">
                <a:solidFill>
                  <a:srgbClr val="454552"/>
                </a:solidFill>
                <a:latin typeface="Georgia"/>
                <a:cs typeface="Georgia"/>
              </a:rPr>
              <a:t>Chapter </a:t>
            </a:r>
            <a:r>
              <a:rPr sz="2000" b="1" spc="65" dirty="0">
                <a:solidFill>
                  <a:srgbClr val="454552"/>
                </a:solidFill>
                <a:latin typeface="Georgia"/>
                <a:cs typeface="Georgia"/>
              </a:rPr>
              <a:t>2</a:t>
            </a:r>
            <a:endParaRPr sz="20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b="1" spc="-35" dirty="0">
                <a:solidFill>
                  <a:srgbClr val="454552"/>
                </a:solidFill>
                <a:latin typeface="Georgia"/>
                <a:cs typeface="Georgia"/>
              </a:rPr>
              <a:t>Boolean </a:t>
            </a:r>
            <a:r>
              <a:rPr sz="2000" b="1" spc="-50" dirty="0">
                <a:solidFill>
                  <a:srgbClr val="454552"/>
                </a:solidFill>
                <a:latin typeface="Georgia"/>
                <a:cs typeface="Georgia"/>
              </a:rPr>
              <a:t>Algebra </a:t>
            </a:r>
            <a:r>
              <a:rPr sz="2000" b="1" spc="-5" dirty="0">
                <a:solidFill>
                  <a:srgbClr val="454552"/>
                </a:solidFill>
                <a:latin typeface="Georgia"/>
                <a:cs typeface="Georgia"/>
              </a:rPr>
              <a:t>&amp; </a:t>
            </a:r>
            <a:r>
              <a:rPr sz="2000" b="1" spc="-10" dirty="0">
                <a:solidFill>
                  <a:srgbClr val="454552"/>
                </a:solidFill>
                <a:latin typeface="Georgia"/>
                <a:cs typeface="Georgia"/>
              </a:rPr>
              <a:t>Logic</a:t>
            </a:r>
            <a:r>
              <a:rPr sz="2000" b="1" spc="-175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2000" b="1" spc="5" dirty="0">
                <a:solidFill>
                  <a:srgbClr val="454552"/>
                </a:solidFill>
                <a:latin typeface="Georgia"/>
                <a:cs typeface="Georgia"/>
              </a:rPr>
              <a:t>Gates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6932" y="1605025"/>
            <a:ext cx="698245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000000"/>
                </a:solidFill>
              </a:rPr>
              <a:t>E</a:t>
            </a:r>
            <a:r>
              <a:rPr lang="en-US" sz="2800" spc="120" dirty="0">
                <a:solidFill>
                  <a:srgbClr val="000000"/>
                </a:solidFill>
              </a:rPr>
              <a:t>E272</a:t>
            </a:r>
            <a:r>
              <a:rPr sz="2800" spc="120" dirty="0">
                <a:solidFill>
                  <a:srgbClr val="000000"/>
                </a:solidFill>
              </a:rPr>
              <a:t> </a:t>
            </a:r>
            <a:r>
              <a:rPr sz="2800" spc="85" dirty="0">
                <a:solidFill>
                  <a:srgbClr val="000000"/>
                </a:solidFill>
              </a:rPr>
              <a:t>Digital </a:t>
            </a:r>
            <a:r>
              <a:rPr sz="2800" spc="175" dirty="0">
                <a:solidFill>
                  <a:srgbClr val="000000"/>
                </a:solidFill>
              </a:rPr>
              <a:t>Systems  </a:t>
            </a:r>
            <a:r>
              <a:rPr sz="2800" spc="100" dirty="0">
                <a:solidFill>
                  <a:srgbClr val="000000"/>
                </a:solidFill>
              </a:rPr>
              <a:t>Fall</a:t>
            </a:r>
            <a:r>
              <a:rPr sz="2800" spc="204" dirty="0">
                <a:solidFill>
                  <a:srgbClr val="000000"/>
                </a:solidFill>
              </a:rPr>
              <a:t> </a:t>
            </a:r>
            <a:r>
              <a:rPr lang="en-US" sz="2800" spc="220" dirty="0">
                <a:solidFill>
                  <a:srgbClr val="000000"/>
                </a:solidFill>
              </a:rPr>
              <a:t>2019</a:t>
            </a:r>
            <a:endParaRPr sz="2800" dirty="0"/>
          </a:p>
          <a:p>
            <a:pPr algn="ctr">
              <a:lnSpc>
                <a:spcPct val="100000"/>
              </a:lnSpc>
            </a:pPr>
            <a:r>
              <a:rPr sz="2800" spc="105" dirty="0">
                <a:solidFill>
                  <a:srgbClr val="000000"/>
                </a:solidFill>
              </a:rPr>
              <a:t>Instructor: </a:t>
            </a:r>
            <a:r>
              <a:rPr lang="en-US" sz="2800" spc="85" dirty="0">
                <a:solidFill>
                  <a:srgbClr val="000000"/>
                </a:solidFill>
              </a:rPr>
              <a:t>Dr. Aashir Waleed</a:t>
            </a:r>
            <a:endParaRPr sz="2800" dirty="0"/>
          </a:p>
        </p:txBody>
      </p:sp>
      <p:pic>
        <p:nvPicPr>
          <p:cNvPr id="8" name="Picture 7" descr="Image result for uet lahore logo">
            <a:extLst>
              <a:ext uri="{FF2B5EF4-FFF2-40B4-BE49-F238E27FC236}">
                <a16:creationId xmlns:a16="http://schemas.microsoft.com/office/drawing/2014/main" id="{47CBF2EA-D95E-479B-8DF8-5122F8F3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2893"/>
            <a:ext cx="3352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33704"/>
            <a:ext cx="6929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60" dirty="0"/>
              <a:t>More </a:t>
            </a:r>
            <a:r>
              <a:rPr sz="3200" spc="140" dirty="0"/>
              <a:t>example on </a:t>
            </a:r>
            <a:r>
              <a:rPr sz="3200" spc="210" dirty="0"/>
              <a:t>DeMorgan</a:t>
            </a:r>
            <a:r>
              <a:rPr sz="3200" spc="210" dirty="0">
                <a:latin typeface="Arial"/>
                <a:cs typeface="Arial"/>
              </a:rPr>
              <a:t>’</a:t>
            </a:r>
            <a:r>
              <a:rPr sz="3200" spc="210" dirty="0"/>
              <a:t>s</a:t>
            </a:r>
            <a:r>
              <a:rPr sz="3200" spc="695" dirty="0"/>
              <a:t> </a:t>
            </a:r>
            <a:r>
              <a:rPr sz="3200" spc="114" dirty="0"/>
              <a:t>Law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9" y="1511150"/>
            <a:ext cx="7735570" cy="47942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Complement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260" dirty="0">
                <a:latin typeface="Trebuchet MS"/>
                <a:cs typeface="Trebuchet MS"/>
              </a:rPr>
              <a:t>a</a:t>
            </a:r>
            <a:r>
              <a:rPr sz="2600" spc="70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Function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60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54552"/>
                </a:solidFill>
                <a:latin typeface="Trebuchet MS"/>
                <a:cs typeface="Trebuchet MS"/>
              </a:rPr>
              <a:t>F=</a:t>
            </a:r>
            <a:r>
              <a:rPr sz="2300" spc="-7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140" dirty="0">
                <a:solidFill>
                  <a:srgbClr val="454552"/>
                </a:solidFill>
                <a:latin typeface="Trebuchet MS"/>
                <a:cs typeface="Trebuchet MS"/>
              </a:rPr>
              <a:t>(A+B+C)</a:t>
            </a:r>
            <a:r>
              <a:rPr sz="2300" spc="14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-15" dirty="0">
                <a:solidFill>
                  <a:srgbClr val="454552"/>
                </a:solidFill>
                <a:latin typeface="Arial"/>
                <a:cs typeface="Arial"/>
              </a:rPr>
              <a:t>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2300" spc="-6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120" dirty="0">
                <a:solidFill>
                  <a:srgbClr val="454552"/>
                </a:solidFill>
                <a:latin typeface="Trebuchet MS"/>
                <a:cs typeface="Trebuchet MS"/>
              </a:rPr>
              <a:t>(A+x)</a:t>
            </a:r>
            <a:r>
              <a:rPr sz="2300" spc="12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-25" dirty="0">
                <a:solidFill>
                  <a:srgbClr val="454552"/>
                </a:solidFill>
                <a:latin typeface="Arial"/>
                <a:cs typeface="Arial"/>
              </a:rPr>
              <a:t> </a:t>
            </a:r>
            <a:r>
              <a:rPr sz="2300" spc="-105" dirty="0">
                <a:solidFill>
                  <a:srgbClr val="454552"/>
                </a:solidFill>
                <a:latin typeface="Trebuchet MS"/>
                <a:cs typeface="Trebuchet MS"/>
              </a:rPr>
              <a:t>where</a:t>
            </a:r>
            <a:r>
              <a:rPr sz="23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x</a:t>
            </a:r>
            <a:r>
              <a:rPr sz="23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23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125" dirty="0">
                <a:solidFill>
                  <a:srgbClr val="454552"/>
                </a:solidFill>
                <a:latin typeface="Trebuchet MS"/>
                <a:cs typeface="Trebuchet MS"/>
              </a:rPr>
              <a:t>B+C</a:t>
            </a:r>
            <a:endParaRPr sz="23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=&gt; </a:t>
            </a:r>
            <a:r>
              <a:rPr sz="2300" spc="-130" dirty="0">
                <a:solidFill>
                  <a:srgbClr val="454552"/>
                </a:solidFill>
                <a:latin typeface="Trebuchet MS"/>
                <a:cs typeface="Trebuchet MS"/>
              </a:rPr>
              <a:t>F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2300" spc="-43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360" dirty="0">
                <a:solidFill>
                  <a:srgbClr val="454552"/>
                </a:solidFill>
                <a:latin typeface="Trebuchet MS"/>
                <a:cs typeface="Trebuchet MS"/>
              </a:rPr>
              <a:t>A</a:t>
            </a:r>
            <a:r>
              <a:rPr sz="2300" spc="36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360" dirty="0">
                <a:solidFill>
                  <a:srgbClr val="454552"/>
                </a:solidFill>
                <a:latin typeface="Trebuchet MS"/>
                <a:cs typeface="Trebuchet MS"/>
              </a:rPr>
              <a:t>x</a:t>
            </a:r>
            <a:r>
              <a:rPr sz="2300" spc="36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endParaRPr sz="23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22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=&gt; </a:t>
            </a:r>
            <a:r>
              <a:rPr sz="2300" dirty="0">
                <a:solidFill>
                  <a:srgbClr val="454552"/>
                </a:solidFill>
                <a:latin typeface="Trebuchet MS"/>
                <a:cs typeface="Trebuchet MS"/>
              </a:rPr>
              <a:t>F=</a:t>
            </a:r>
            <a:r>
              <a:rPr sz="2300" spc="-50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200" dirty="0">
                <a:solidFill>
                  <a:srgbClr val="454552"/>
                </a:solidFill>
                <a:latin typeface="Trebuchet MS"/>
                <a:cs typeface="Trebuchet MS"/>
              </a:rPr>
              <a:t>A</a:t>
            </a:r>
            <a:r>
              <a:rPr sz="2300" spc="20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200" dirty="0">
                <a:solidFill>
                  <a:srgbClr val="454552"/>
                </a:solidFill>
                <a:latin typeface="Trebuchet MS"/>
                <a:cs typeface="Trebuchet MS"/>
              </a:rPr>
              <a:t>(B+C)</a:t>
            </a:r>
            <a:r>
              <a:rPr sz="2300" spc="20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endParaRPr sz="23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22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=&gt;</a:t>
            </a:r>
            <a:r>
              <a:rPr sz="2300" spc="-7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30" dirty="0">
                <a:solidFill>
                  <a:srgbClr val="454552"/>
                </a:solidFill>
                <a:latin typeface="Trebuchet MS"/>
                <a:cs typeface="Trebuchet MS"/>
              </a:rPr>
              <a:t>F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2300" spc="-2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265" dirty="0">
                <a:solidFill>
                  <a:srgbClr val="454552"/>
                </a:solidFill>
                <a:latin typeface="Trebuchet MS"/>
                <a:cs typeface="Trebuchet MS"/>
              </a:rPr>
              <a:t>A</a:t>
            </a:r>
            <a:r>
              <a:rPr sz="2300" spc="26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265" dirty="0">
                <a:solidFill>
                  <a:srgbClr val="454552"/>
                </a:solidFill>
                <a:latin typeface="Trebuchet MS"/>
                <a:cs typeface="Trebuchet MS"/>
              </a:rPr>
              <a:t>(B</a:t>
            </a:r>
            <a:r>
              <a:rPr sz="2300" spc="26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265" dirty="0">
                <a:solidFill>
                  <a:srgbClr val="454552"/>
                </a:solidFill>
                <a:latin typeface="Trebuchet MS"/>
                <a:cs typeface="Trebuchet MS"/>
              </a:rPr>
              <a:t>C</a:t>
            </a:r>
            <a:r>
              <a:rPr sz="2300" spc="26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265" dirty="0">
                <a:solidFill>
                  <a:srgbClr val="454552"/>
                </a:solidFill>
                <a:latin typeface="Trebuchet MS"/>
                <a:cs typeface="Trebuchet MS"/>
              </a:rPr>
              <a:t>)</a:t>
            </a:r>
            <a:r>
              <a:rPr sz="2300" spc="-7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2300" spc="-29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385" dirty="0">
                <a:solidFill>
                  <a:srgbClr val="454552"/>
                </a:solidFill>
                <a:latin typeface="Trebuchet MS"/>
                <a:cs typeface="Trebuchet MS"/>
              </a:rPr>
              <a:t>A</a:t>
            </a:r>
            <a:r>
              <a:rPr sz="2300" spc="38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385" dirty="0">
                <a:solidFill>
                  <a:srgbClr val="454552"/>
                </a:solidFill>
                <a:latin typeface="Trebuchet MS"/>
                <a:cs typeface="Trebuchet MS"/>
              </a:rPr>
              <a:t>B</a:t>
            </a:r>
            <a:r>
              <a:rPr sz="2300" spc="38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385" dirty="0">
                <a:solidFill>
                  <a:srgbClr val="454552"/>
                </a:solidFill>
                <a:latin typeface="Trebuchet MS"/>
                <a:cs typeface="Trebuchet MS"/>
              </a:rPr>
              <a:t>C</a:t>
            </a:r>
            <a:r>
              <a:rPr sz="2300" spc="38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We </a:t>
            </a:r>
            <a:r>
              <a:rPr sz="2600" spc="-180" dirty="0">
                <a:latin typeface="Trebuchet MS"/>
                <a:cs typeface="Trebuchet MS"/>
              </a:rPr>
              <a:t>can </a:t>
            </a:r>
            <a:r>
              <a:rPr sz="2600" spc="-160" dirty="0">
                <a:latin typeface="Trebuchet MS"/>
                <a:cs typeface="Trebuchet MS"/>
              </a:rPr>
              <a:t>generalize </a:t>
            </a:r>
            <a:r>
              <a:rPr sz="2600" spc="-150" dirty="0">
                <a:latin typeface="Trebuchet MS"/>
                <a:cs typeface="Trebuchet MS"/>
              </a:rPr>
              <a:t>F </a:t>
            </a:r>
            <a:r>
              <a:rPr sz="2600" spc="150" dirty="0">
                <a:latin typeface="Trebuchet MS"/>
                <a:cs typeface="Trebuchet MS"/>
              </a:rPr>
              <a:t>=</a:t>
            </a:r>
            <a:r>
              <a:rPr sz="2600" spc="190" dirty="0">
                <a:latin typeface="Trebuchet MS"/>
                <a:cs typeface="Trebuchet MS"/>
              </a:rPr>
              <a:t> </a:t>
            </a:r>
            <a:r>
              <a:rPr sz="2600" spc="310" dirty="0">
                <a:latin typeface="Trebuchet MS"/>
                <a:cs typeface="Trebuchet MS"/>
              </a:rPr>
              <a:t>(A+B+C+…+Z)</a:t>
            </a:r>
            <a:r>
              <a:rPr sz="2600" spc="310" dirty="0">
                <a:latin typeface="Arial"/>
                <a:cs typeface="Arial"/>
              </a:rPr>
              <a:t>’</a:t>
            </a:r>
            <a:r>
              <a:rPr sz="2600" spc="310" dirty="0">
                <a:latin typeface="Trebuchet MS"/>
                <a:cs typeface="Trebuchet MS"/>
              </a:rPr>
              <a:t>=A</a:t>
            </a:r>
            <a:r>
              <a:rPr sz="2600" spc="310" dirty="0">
                <a:latin typeface="Arial"/>
                <a:cs typeface="Arial"/>
              </a:rPr>
              <a:t>’</a:t>
            </a:r>
            <a:r>
              <a:rPr sz="2600" spc="310" dirty="0">
                <a:latin typeface="Trebuchet MS"/>
                <a:cs typeface="Trebuchet MS"/>
              </a:rPr>
              <a:t>B</a:t>
            </a:r>
            <a:r>
              <a:rPr sz="2600" spc="310" dirty="0">
                <a:latin typeface="Arial"/>
                <a:cs typeface="Arial"/>
              </a:rPr>
              <a:t>’</a:t>
            </a:r>
            <a:r>
              <a:rPr sz="2600" spc="310" dirty="0">
                <a:latin typeface="Trebuchet MS"/>
                <a:cs typeface="Trebuchet MS"/>
              </a:rPr>
              <a:t>C</a:t>
            </a:r>
            <a:r>
              <a:rPr sz="2600" spc="310" dirty="0">
                <a:latin typeface="Arial"/>
                <a:cs typeface="Arial"/>
              </a:rPr>
              <a:t>’</a:t>
            </a:r>
            <a:r>
              <a:rPr sz="2600" spc="310" dirty="0">
                <a:latin typeface="Trebuchet MS"/>
                <a:cs typeface="Trebuchet MS"/>
              </a:rPr>
              <a:t>…Z</a:t>
            </a:r>
            <a:r>
              <a:rPr sz="2600" spc="310" dirty="0">
                <a:latin typeface="Arial"/>
                <a:cs typeface="Arial"/>
              </a:rPr>
              <a:t>’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Similarly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60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110" dirty="0">
                <a:solidFill>
                  <a:srgbClr val="454552"/>
                </a:solidFill>
                <a:latin typeface="Trebuchet MS"/>
                <a:cs typeface="Trebuchet MS"/>
              </a:rPr>
              <a:t>F=(ABC)</a:t>
            </a:r>
            <a:r>
              <a:rPr sz="2300" spc="11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110" dirty="0">
                <a:solidFill>
                  <a:srgbClr val="454552"/>
                </a:solidFill>
                <a:latin typeface="Trebuchet MS"/>
                <a:cs typeface="Trebuchet MS"/>
              </a:rPr>
              <a:t>=(Ax)</a:t>
            </a:r>
            <a:r>
              <a:rPr sz="2300" spc="110" dirty="0">
                <a:solidFill>
                  <a:srgbClr val="454552"/>
                </a:solidFill>
                <a:latin typeface="Arial"/>
                <a:cs typeface="Arial"/>
              </a:rPr>
              <a:t>’ </a:t>
            </a:r>
            <a:r>
              <a:rPr sz="2300" spc="-105" dirty="0">
                <a:solidFill>
                  <a:srgbClr val="454552"/>
                </a:solidFill>
                <a:latin typeface="Trebuchet MS"/>
                <a:cs typeface="Trebuchet MS"/>
              </a:rPr>
              <a:t>where </a:t>
            </a: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x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2300" spc="-1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120" dirty="0">
                <a:solidFill>
                  <a:srgbClr val="454552"/>
                </a:solidFill>
                <a:latin typeface="Trebuchet MS"/>
                <a:cs typeface="Trebuchet MS"/>
              </a:rPr>
              <a:t>BC</a:t>
            </a:r>
            <a:endParaRPr sz="23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9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200" dirty="0">
                <a:solidFill>
                  <a:srgbClr val="454552"/>
                </a:solidFill>
                <a:latin typeface="Trebuchet MS"/>
                <a:cs typeface="Trebuchet MS"/>
              </a:rPr>
              <a:t>=&gt;F=A</a:t>
            </a:r>
            <a:r>
              <a:rPr sz="2300" spc="20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200" dirty="0">
                <a:solidFill>
                  <a:srgbClr val="454552"/>
                </a:solidFill>
                <a:latin typeface="Trebuchet MS"/>
                <a:cs typeface="Trebuchet MS"/>
              </a:rPr>
              <a:t>+x</a:t>
            </a:r>
            <a:r>
              <a:rPr sz="2300" spc="20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endParaRPr sz="23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220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54552"/>
                </a:solidFill>
                <a:latin typeface="Trebuchet MS"/>
                <a:cs typeface="Trebuchet MS"/>
              </a:rPr>
              <a:t>=&gt;F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2300" spc="-409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200" dirty="0">
                <a:solidFill>
                  <a:srgbClr val="454552"/>
                </a:solidFill>
                <a:latin typeface="Trebuchet MS"/>
                <a:cs typeface="Trebuchet MS"/>
              </a:rPr>
              <a:t>A</a:t>
            </a:r>
            <a:r>
              <a:rPr sz="2300" spc="20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200" dirty="0">
                <a:solidFill>
                  <a:srgbClr val="454552"/>
                </a:solidFill>
                <a:latin typeface="Trebuchet MS"/>
                <a:cs typeface="Trebuchet MS"/>
              </a:rPr>
              <a:t>+(BC)</a:t>
            </a:r>
            <a:r>
              <a:rPr sz="2300" spc="20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endParaRPr sz="23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22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54552"/>
                </a:solidFill>
                <a:latin typeface="Trebuchet MS"/>
                <a:cs typeface="Trebuchet MS"/>
              </a:rPr>
              <a:t>=&gt;F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2300" spc="-4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320" dirty="0">
                <a:solidFill>
                  <a:srgbClr val="454552"/>
                </a:solidFill>
                <a:latin typeface="Trebuchet MS"/>
                <a:cs typeface="Trebuchet MS"/>
              </a:rPr>
              <a:t>A</a:t>
            </a:r>
            <a:r>
              <a:rPr sz="2300" spc="32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320" dirty="0">
                <a:solidFill>
                  <a:srgbClr val="454552"/>
                </a:solidFill>
                <a:latin typeface="Trebuchet MS"/>
                <a:cs typeface="Trebuchet MS"/>
              </a:rPr>
              <a:t>+B</a:t>
            </a:r>
            <a:r>
              <a:rPr sz="2300" spc="32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320" dirty="0">
                <a:solidFill>
                  <a:srgbClr val="454552"/>
                </a:solidFill>
                <a:latin typeface="Trebuchet MS"/>
                <a:cs typeface="Trebuchet MS"/>
              </a:rPr>
              <a:t>+C</a:t>
            </a:r>
            <a:r>
              <a:rPr sz="2300" spc="32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2721610" algn="l"/>
              </a:tabLst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And </a:t>
            </a:r>
            <a:r>
              <a:rPr sz="2600" spc="-150" dirty="0">
                <a:latin typeface="Trebuchet MS"/>
                <a:cs typeface="Trebuchet MS"/>
              </a:rPr>
              <a:t>we </a:t>
            </a:r>
            <a:r>
              <a:rPr sz="2600" spc="-210" dirty="0">
                <a:latin typeface="Trebuchet MS"/>
                <a:cs typeface="Trebuchet MS"/>
              </a:rPr>
              <a:t>have</a:t>
            </a:r>
            <a:r>
              <a:rPr sz="2600" spc="1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F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=	</a:t>
            </a:r>
            <a:r>
              <a:rPr sz="2600" spc="235" dirty="0">
                <a:latin typeface="Trebuchet MS"/>
                <a:cs typeface="Trebuchet MS"/>
              </a:rPr>
              <a:t>(ABC…Z)</a:t>
            </a:r>
            <a:r>
              <a:rPr sz="2600" spc="235" dirty="0">
                <a:latin typeface="Arial"/>
                <a:cs typeface="Arial"/>
              </a:rPr>
              <a:t>’ </a:t>
            </a:r>
            <a:r>
              <a:rPr sz="2600" spc="150" dirty="0">
                <a:latin typeface="Trebuchet MS"/>
                <a:cs typeface="Trebuchet MS"/>
              </a:rPr>
              <a:t>=</a:t>
            </a:r>
            <a:r>
              <a:rPr sz="2600" spc="-585" dirty="0">
                <a:latin typeface="Trebuchet MS"/>
                <a:cs typeface="Trebuchet MS"/>
              </a:rPr>
              <a:t> </a:t>
            </a:r>
            <a:r>
              <a:rPr sz="2600" spc="375" dirty="0">
                <a:latin typeface="Trebuchet MS"/>
                <a:cs typeface="Trebuchet MS"/>
              </a:rPr>
              <a:t>A</a:t>
            </a:r>
            <a:r>
              <a:rPr sz="2600" spc="375" dirty="0">
                <a:latin typeface="Arial"/>
                <a:cs typeface="Arial"/>
              </a:rPr>
              <a:t>’</a:t>
            </a:r>
            <a:r>
              <a:rPr sz="2600" spc="375" dirty="0">
                <a:latin typeface="Trebuchet MS"/>
                <a:cs typeface="Trebuchet MS"/>
              </a:rPr>
              <a:t>+B</a:t>
            </a:r>
            <a:r>
              <a:rPr sz="2600" spc="375" dirty="0">
                <a:latin typeface="Arial"/>
                <a:cs typeface="Arial"/>
              </a:rPr>
              <a:t>’</a:t>
            </a:r>
            <a:r>
              <a:rPr sz="2600" spc="375" dirty="0">
                <a:latin typeface="Trebuchet MS"/>
                <a:cs typeface="Trebuchet MS"/>
              </a:rPr>
              <a:t>+C</a:t>
            </a:r>
            <a:r>
              <a:rPr sz="2600" spc="375" dirty="0">
                <a:latin typeface="Arial"/>
                <a:cs typeface="Arial"/>
              </a:rPr>
              <a:t>’</a:t>
            </a:r>
            <a:r>
              <a:rPr sz="2600" spc="375" dirty="0">
                <a:latin typeface="Trebuchet MS"/>
                <a:cs typeface="Trebuchet MS"/>
              </a:rPr>
              <a:t>+…+Z</a:t>
            </a:r>
            <a:r>
              <a:rPr sz="2600" spc="375" dirty="0">
                <a:latin typeface="Arial"/>
                <a:cs typeface="Arial"/>
              </a:rPr>
              <a:t>’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8655" y="585469"/>
            <a:ext cx="60636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60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2100" spc="18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Theorems </a:t>
            </a:r>
            <a:r>
              <a:rPr sz="2800" spc="-100" dirty="0">
                <a:latin typeface="Trebuchet MS"/>
                <a:cs typeface="Trebuchet MS"/>
              </a:rPr>
              <a:t>for </a:t>
            </a:r>
            <a:r>
              <a:rPr sz="2800" spc="-145" dirty="0">
                <a:latin typeface="Trebuchet MS"/>
                <a:cs typeface="Trebuchet MS"/>
              </a:rPr>
              <a:t>Multiplying </a:t>
            </a:r>
            <a:r>
              <a:rPr sz="2800" spc="-180" dirty="0">
                <a:latin typeface="Trebuchet MS"/>
                <a:cs typeface="Trebuchet MS"/>
              </a:rPr>
              <a:t>and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Factoring: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177" y="1391360"/>
            <a:ext cx="8222615" cy="55435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(x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y)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55" dirty="0">
                <a:latin typeface="Trebuchet MS"/>
                <a:cs typeface="Trebuchet MS"/>
              </a:rPr>
              <a:t>(x</a:t>
            </a:r>
            <a:r>
              <a:rPr sz="2000" spc="155" dirty="0">
                <a:latin typeface="Arial"/>
                <a:cs typeface="Arial"/>
              </a:rPr>
              <a:t>’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z)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x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z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75" dirty="0">
                <a:latin typeface="Trebuchet MS"/>
                <a:cs typeface="Trebuchet MS"/>
              </a:rPr>
              <a:t>x</a:t>
            </a:r>
            <a:r>
              <a:rPr sz="2000" spc="275" dirty="0">
                <a:latin typeface="Arial"/>
                <a:cs typeface="Arial"/>
              </a:rPr>
              <a:t>’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2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since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spc="-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-90" dirty="0">
                <a:solidFill>
                  <a:srgbClr val="FF0000"/>
                </a:solidFill>
                <a:latin typeface="Trebuchet MS"/>
                <a:cs typeface="Trebuchet MS"/>
              </a:rPr>
              <a:t>(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30" dirty="0">
                <a:solidFill>
                  <a:srgbClr val="FF0000"/>
                </a:solidFill>
                <a:latin typeface="Trebuchet MS"/>
                <a:cs typeface="Trebuchet MS"/>
              </a:rPr>
              <a:t>x’)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since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1 </a:t>
            </a:r>
            <a:r>
              <a:rPr sz="2000" spc="-130" dirty="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1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spc="-3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1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-75" dirty="0">
                <a:solidFill>
                  <a:srgbClr val="FF0000"/>
                </a:solidFill>
                <a:latin typeface="Trebuchet MS"/>
                <a:cs typeface="Trebuchet MS"/>
              </a:rPr>
              <a:t>(1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y)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-300" dirty="0">
                <a:solidFill>
                  <a:srgbClr val="FF0000"/>
                </a:solidFill>
                <a:latin typeface="Trebuchet MS"/>
                <a:cs typeface="Trebuchet MS"/>
              </a:rPr>
              <a:t>‘ </a:t>
            </a:r>
            <a:r>
              <a:rPr sz="2000" spc="-75" dirty="0">
                <a:solidFill>
                  <a:srgbClr val="FF0000"/>
                </a:solidFill>
                <a:latin typeface="Trebuchet MS"/>
                <a:cs typeface="Trebuchet MS"/>
              </a:rPr>
              <a:t>(1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-90" dirty="0">
                <a:solidFill>
                  <a:srgbClr val="FF0000"/>
                </a:solidFill>
                <a:latin typeface="Trebuchet MS"/>
                <a:cs typeface="Trebuchet MS"/>
              </a:rPr>
              <a:t>)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3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55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1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sz="20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since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20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1150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	</a:t>
            </a:r>
            <a:r>
              <a:rPr sz="2000" spc="-5" dirty="0">
                <a:latin typeface="Trebuchet MS"/>
                <a:cs typeface="Trebuchet MS"/>
              </a:rPr>
              <a:t>x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75" dirty="0">
                <a:latin typeface="Trebuchet MS"/>
                <a:cs typeface="Trebuchet MS"/>
              </a:rPr>
              <a:t>x</a:t>
            </a:r>
            <a:r>
              <a:rPr sz="2000" spc="275" dirty="0">
                <a:latin typeface="Arial"/>
                <a:cs typeface="Arial"/>
              </a:rPr>
              <a:t>’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z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(x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z)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55" dirty="0">
                <a:latin typeface="Trebuchet MS"/>
                <a:cs typeface="Trebuchet MS"/>
              </a:rPr>
              <a:t>(x</a:t>
            </a:r>
            <a:r>
              <a:rPr sz="2000" spc="155" dirty="0">
                <a:latin typeface="Arial"/>
                <a:cs typeface="Arial"/>
              </a:rPr>
              <a:t>’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y)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311150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	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(x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-90" dirty="0">
                <a:solidFill>
                  <a:srgbClr val="FF0000"/>
                </a:solidFill>
                <a:latin typeface="Trebuchet MS"/>
                <a:cs typeface="Trebuchet MS"/>
              </a:rPr>
              <a:t>)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(x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z)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(x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z) </a:t>
            </a:r>
            <a:r>
              <a:rPr sz="2000" spc="-135" dirty="0">
                <a:solidFill>
                  <a:srgbClr val="FF0000"/>
                </a:solidFill>
                <a:latin typeface="Trebuchet MS"/>
                <a:cs typeface="Trebuchet MS"/>
              </a:rPr>
              <a:t>(x’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y)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11150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	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(x</a:t>
            </a:r>
            <a:r>
              <a:rPr sz="20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x’)(y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x’)(x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z)(y</a:t>
            </a:r>
            <a:r>
              <a:rPr sz="20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z)</a:t>
            </a:r>
            <a:r>
              <a:rPr sz="20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(x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z)(x’</a:t>
            </a:r>
            <a:r>
              <a:rPr sz="20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y)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311150" algn="l"/>
                <a:tab pos="5522595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	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(y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x’)(x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z)(y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FF0000"/>
                </a:solidFill>
                <a:latin typeface="Trebuchet MS"/>
                <a:cs typeface="Trebuchet MS"/>
              </a:rPr>
              <a:t>x’)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(x</a:t>
            </a:r>
            <a:r>
              <a:rPr sz="20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z)(x’</a:t>
            </a:r>
            <a:r>
              <a:rPr sz="20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y)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since	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1 </a:t>
            </a:r>
            <a:r>
              <a:rPr sz="2000" spc="-130" dirty="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000" spc="-150" dirty="0">
                <a:solidFill>
                  <a:srgbClr val="FF0000"/>
                </a:solidFill>
                <a:latin typeface="Trebuchet MS"/>
                <a:cs typeface="Trebuchet MS"/>
              </a:rPr>
              <a:t>x’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spc="-2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11150" algn="l"/>
                <a:tab pos="3772535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	</a:t>
            </a:r>
            <a:r>
              <a:rPr sz="2000" spc="-105" dirty="0">
                <a:solidFill>
                  <a:srgbClr val="0000FF"/>
                </a:solidFill>
                <a:latin typeface="Trebuchet MS"/>
                <a:cs typeface="Trebuchet MS"/>
              </a:rPr>
              <a:t>(y</a:t>
            </a:r>
            <a:r>
              <a:rPr sz="2000" spc="-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000" spc="-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0000FF"/>
                </a:solidFill>
                <a:latin typeface="Trebuchet MS"/>
                <a:cs typeface="Trebuchet MS"/>
              </a:rPr>
              <a:t>x’)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(x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z)(y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FF0000"/>
                </a:solidFill>
                <a:latin typeface="Trebuchet MS"/>
                <a:cs typeface="Trebuchet MS"/>
              </a:rPr>
              <a:t>x)</a:t>
            </a:r>
            <a:r>
              <a:rPr sz="2000" spc="-75" dirty="0">
                <a:solidFill>
                  <a:srgbClr val="0000FF"/>
                </a:solidFill>
                <a:latin typeface="Trebuchet MS"/>
                <a:cs typeface="Trebuchet MS"/>
              </a:rPr>
              <a:t>(y</a:t>
            </a:r>
            <a:r>
              <a:rPr sz="2000" spc="-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000" spc="-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0000FF"/>
                </a:solidFill>
                <a:latin typeface="Trebuchet MS"/>
                <a:cs typeface="Trebuchet MS"/>
              </a:rPr>
              <a:t>z</a:t>
            </a:r>
            <a:r>
              <a:rPr sz="2000" spc="-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00FF"/>
                </a:solidFill>
                <a:latin typeface="Trebuchet MS"/>
                <a:cs typeface="Trebuchet MS"/>
              </a:rPr>
              <a:t>+	</a:t>
            </a:r>
            <a:r>
              <a:rPr sz="2000" spc="-135" dirty="0">
                <a:solidFill>
                  <a:srgbClr val="0000FF"/>
                </a:solidFill>
                <a:latin typeface="Trebuchet MS"/>
                <a:cs typeface="Trebuchet MS"/>
              </a:rPr>
              <a:t>x’)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(x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 </a:t>
            </a:r>
            <a:r>
              <a:rPr sz="2000" spc="-125" dirty="0">
                <a:solidFill>
                  <a:srgbClr val="FF0000"/>
                </a:solidFill>
                <a:latin typeface="Trebuchet MS"/>
                <a:cs typeface="Trebuchet MS"/>
              </a:rPr>
              <a:t>z)(x’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2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y)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11150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	</a:t>
            </a:r>
            <a:r>
              <a:rPr sz="2000" spc="-90" dirty="0">
                <a:solidFill>
                  <a:srgbClr val="0000FF"/>
                </a:solidFill>
                <a:latin typeface="Trebuchet MS"/>
                <a:cs typeface="Trebuchet MS"/>
              </a:rPr>
              <a:t>[(y</a:t>
            </a:r>
            <a:r>
              <a:rPr sz="20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0000FF"/>
                </a:solidFill>
                <a:latin typeface="Trebuchet MS"/>
                <a:cs typeface="Trebuchet MS"/>
              </a:rPr>
              <a:t>x’)(y</a:t>
            </a:r>
            <a:r>
              <a:rPr sz="20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00FF"/>
                </a:solidFill>
                <a:latin typeface="Trebuchet MS"/>
                <a:cs typeface="Trebuchet MS"/>
              </a:rPr>
              <a:t>x’)</a:t>
            </a:r>
            <a:r>
              <a:rPr sz="20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0000FF"/>
                </a:solidFill>
                <a:latin typeface="Trebuchet MS"/>
                <a:cs typeface="Trebuchet MS"/>
              </a:rPr>
              <a:t>z</a:t>
            </a:r>
            <a:r>
              <a:rPr sz="20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0000FF"/>
                </a:solidFill>
                <a:latin typeface="Trebuchet MS"/>
                <a:cs typeface="Trebuchet MS"/>
              </a:rPr>
              <a:t>(y</a:t>
            </a:r>
            <a:r>
              <a:rPr sz="20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0000FF"/>
                </a:solidFill>
                <a:latin typeface="Trebuchet MS"/>
                <a:cs typeface="Trebuchet MS"/>
              </a:rPr>
              <a:t>x’)]</a:t>
            </a:r>
            <a:r>
              <a:rPr sz="2000" spc="-90" dirty="0">
                <a:solidFill>
                  <a:srgbClr val="FF0000"/>
                </a:solidFill>
                <a:latin typeface="Trebuchet MS"/>
                <a:cs typeface="Trebuchet MS"/>
              </a:rPr>
              <a:t>[(x</a:t>
            </a:r>
            <a:r>
              <a:rPr sz="20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0000"/>
                </a:solidFill>
                <a:latin typeface="Trebuchet MS"/>
                <a:cs typeface="Trebuchet MS"/>
              </a:rPr>
              <a:t>z)(x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z)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(x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z)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0000"/>
                </a:solidFill>
                <a:latin typeface="Trebuchet MS"/>
                <a:cs typeface="Trebuchet MS"/>
              </a:rPr>
              <a:t>]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(x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z)(x’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y)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311150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	</a:t>
            </a:r>
            <a:r>
              <a:rPr sz="2000" spc="-90" dirty="0">
                <a:solidFill>
                  <a:srgbClr val="0000FF"/>
                </a:solidFill>
                <a:latin typeface="Trebuchet MS"/>
                <a:cs typeface="Trebuchet MS"/>
              </a:rPr>
              <a:t>[(y</a:t>
            </a:r>
            <a:r>
              <a:rPr sz="20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0000FF"/>
                </a:solidFill>
                <a:latin typeface="Trebuchet MS"/>
                <a:cs typeface="Trebuchet MS"/>
              </a:rPr>
              <a:t>x’)(1</a:t>
            </a:r>
            <a:r>
              <a:rPr sz="20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0000FF"/>
                </a:solidFill>
                <a:latin typeface="Trebuchet MS"/>
                <a:cs typeface="Trebuchet MS"/>
              </a:rPr>
              <a:t>z)]</a:t>
            </a:r>
            <a:r>
              <a:rPr sz="2000" spc="-75" dirty="0">
                <a:solidFill>
                  <a:srgbClr val="FF0000"/>
                </a:solidFill>
                <a:latin typeface="Trebuchet MS"/>
                <a:cs typeface="Trebuchet MS"/>
              </a:rPr>
              <a:t>[(x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FF0000"/>
                </a:solidFill>
                <a:latin typeface="Trebuchet MS"/>
                <a:cs typeface="Trebuchet MS"/>
              </a:rPr>
              <a:t>z)(1</a:t>
            </a:r>
            <a:r>
              <a:rPr sz="20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FF0000"/>
                </a:solidFill>
                <a:latin typeface="Trebuchet MS"/>
                <a:cs typeface="Trebuchet MS"/>
              </a:rPr>
              <a:t>y)]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(x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z)(x’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y)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since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0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8655" y="809498"/>
            <a:ext cx="37642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68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2400" spc="-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Consensus</a:t>
            </a:r>
            <a:r>
              <a:rPr sz="3200" spc="-480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Theorem: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177" y="1677872"/>
            <a:ext cx="316674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x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y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y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z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275" dirty="0">
                <a:latin typeface="Trebuchet MS"/>
                <a:cs typeface="Trebuchet MS"/>
              </a:rPr>
              <a:t>x</a:t>
            </a:r>
            <a:r>
              <a:rPr sz="2000" spc="275" dirty="0">
                <a:latin typeface="Arial"/>
                <a:cs typeface="Arial"/>
              </a:rPr>
              <a:t>’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z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x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y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75" dirty="0">
                <a:latin typeface="Trebuchet MS"/>
                <a:cs typeface="Trebuchet MS"/>
              </a:rPr>
              <a:t>x</a:t>
            </a:r>
            <a:r>
              <a:rPr sz="2000" spc="275" dirty="0">
                <a:latin typeface="Arial"/>
                <a:cs typeface="Arial"/>
              </a:rPr>
              <a:t>’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z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0000"/>
                </a:solidFill>
                <a:latin typeface="Trebuchet MS"/>
                <a:cs typeface="Trebuchet MS"/>
              </a:rPr>
              <a:t>Proof?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177" y="3518865"/>
            <a:ext cx="442658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(x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y)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(y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z)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55" dirty="0">
                <a:latin typeface="Trebuchet MS"/>
                <a:cs typeface="Trebuchet MS"/>
              </a:rPr>
              <a:t>(x</a:t>
            </a:r>
            <a:r>
              <a:rPr sz="2000" spc="155" dirty="0">
                <a:latin typeface="Arial"/>
                <a:cs typeface="Arial"/>
              </a:rPr>
              <a:t>’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z)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(x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y)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55" dirty="0">
                <a:latin typeface="Trebuchet MS"/>
                <a:cs typeface="Trebuchet MS"/>
              </a:rPr>
              <a:t>(x</a:t>
            </a:r>
            <a:r>
              <a:rPr sz="2000" spc="155" dirty="0">
                <a:latin typeface="Arial"/>
                <a:cs typeface="Arial"/>
              </a:rPr>
              <a:t>’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z)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0000"/>
                </a:solidFill>
                <a:latin typeface="Trebuchet MS"/>
                <a:cs typeface="Trebuchet MS"/>
              </a:rPr>
              <a:t>Proof?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45250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Georgia"/>
                <a:cs typeface="Georgia"/>
              </a:rPr>
              <a:t>Digital </a:t>
            </a:r>
            <a:r>
              <a:rPr sz="3200" b="1" spc="-10" dirty="0">
                <a:latin typeface="Georgia"/>
                <a:cs typeface="Georgia"/>
              </a:rPr>
              <a:t>Logic</a:t>
            </a:r>
            <a:r>
              <a:rPr sz="3200" b="1" spc="-290" dirty="0">
                <a:latin typeface="Georgia"/>
                <a:cs typeface="Georgia"/>
              </a:rPr>
              <a:t> </a:t>
            </a:r>
            <a:r>
              <a:rPr sz="3200" b="1" spc="30" dirty="0">
                <a:latin typeface="Georgia"/>
                <a:cs typeface="Georgia"/>
              </a:rPr>
              <a:t>Circuits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9" y="1589024"/>
            <a:ext cx="6696075" cy="405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 </a:t>
            </a:r>
            <a:r>
              <a:rPr sz="2600" spc="-130" dirty="0">
                <a:latin typeface="Trebuchet MS"/>
                <a:cs typeface="Trebuchet MS"/>
              </a:rPr>
              <a:t>1938, </a:t>
            </a:r>
            <a:r>
              <a:rPr sz="2600" b="1" spc="40" dirty="0">
                <a:latin typeface="Trebuchet MS"/>
                <a:cs typeface="Trebuchet MS"/>
              </a:rPr>
              <a:t>Claude </a:t>
            </a:r>
            <a:r>
              <a:rPr sz="2600" b="1" spc="25" dirty="0">
                <a:latin typeface="Trebuchet MS"/>
                <a:cs typeface="Trebuchet MS"/>
              </a:rPr>
              <a:t>Shannon </a:t>
            </a:r>
            <a:r>
              <a:rPr sz="2600" b="1" spc="-25" dirty="0">
                <a:latin typeface="Trebuchet MS"/>
                <a:cs typeface="Trebuchet MS"/>
              </a:rPr>
              <a:t>(father </a:t>
            </a:r>
            <a:r>
              <a:rPr sz="2600" b="1" spc="-60" dirty="0">
                <a:latin typeface="Trebuchet MS"/>
                <a:cs typeface="Trebuchet MS"/>
              </a:rPr>
              <a:t>of  </a:t>
            </a:r>
            <a:r>
              <a:rPr sz="2600" b="1" dirty="0">
                <a:latin typeface="Trebuchet MS"/>
                <a:cs typeface="Trebuchet MS"/>
              </a:rPr>
              <a:t>information </a:t>
            </a:r>
            <a:r>
              <a:rPr sz="2600" b="1" spc="15" dirty="0">
                <a:latin typeface="Trebuchet MS"/>
                <a:cs typeface="Trebuchet MS"/>
              </a:rPr>
              <a:t>theory) </a:t>
            </a:r>
            <a:r>
              <a:rPr sz="2600" spc="-100" dirty="0">
                <a:latin typeface="Trebuchet MS"/>
                <a:cs typeface="Trebuchet MS"/>
              </a:rPr>
              <a:t>showed </a:t>
            </a:r>
            <a:r>
              <a:rPr sz="2600" spc="-140" dirty="0">
                <a:latin typeface="Trebuchet MS"/>
                <a:cs typeface="Trebuchet MS"/>
              </a:rPr>
              <a:t>(in </a:t>
            </a:r>
            <a:r>
              <a:rPr sz="2600" spc="-120" dirty="0">
                <a:latin typeface="Trebuchet MS"/>
                <a:cs typeface="Trebuchet MS"/>
              </a:rPr>
              <a:t>his </a:t>
            </a:r>
            <a:r>
              <a:rPr sz="2600" spc="25" dirty="0">
                <a:latin typeface="Trebuchet MS"/>
                <a:cs typeface="Trebuchet MS"/>
              </a:rPr>
              <a:t>Master</a:t>
            </a:r>
            <a:r>
              <a:rPr sz="2600" spc="25" dirty="0">
                <a:latin typeface="Arial"/>
                <a:cs typeface="Arial"/>
              </a:rPr>
              <a:t>’</a:t>
            </a:r>
            <a:r>
              <a:rPr sz="2600" spc="25" dirty="0">
                <a:latin typeface="Trebuchet MS"/>
                <a:cs typeface="Trebuchet MS"/>
              </a:rPr>
              <a:t>s  </a:t>
            </a:r>
            <a:r>
              <a:rPr sz="2600" spc="-140" dirty="0">
                <a:latin typeface="Trebuchet MS"/>
                <a:cs typeface="Trebuchet MS"/>
              </a:rPr>
              <a:t>thesis!) </a:t>
            </a:r>
            <a:r>
              <a:rPr sz="2600" spc="-60" dirty="0">
                <a:latin typeface="Trebuchet MS"/>
                <a:cs typeface="Trebuchet MS"/>
              </a:rPr>
              <a:t>how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200" dirty="0">
                <a:latin typeface="Trebuchet MS"/>
                <a:cs typeface="Trebuchet MS"/>
              </a:rPr>
              <a:t>map </a:t>
            </a:r>
            <a:r>
              <a:rPr sz="2600" spc="-100" dirty="0">
                <a:latin typeface="Trebuchet MS"/>
                <a:cs typeface="Trebuchet MS"/>
              </a:rPr>
              <a:t>Boolean </a:t>
            </a:r>
            <a:r>
              <a:rPr sz="2600" spc="-110" dirty="0">
                <a:latin typeface="Trebuchet MS"/>
                <a:cs typeface="Trebuchet MS"/>
              </a:rPr>
              <a:t>Algebra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85" dirty="0">
                <a:latin typeface="Trebuchet MS"/>
                <a:cs typeface="Trebuchet MS"/>
              </a:rPr>
              <a:t>digital  </a:t>
            </a:r>
            <a:r>
              <a:rPr sz="2600" spc="-130" dirty="0">
                <a:latin typeface="Trebuchet MS"/>
                <a:cs typeface="Trebuchet MS"/>
              </a:rPr>
              <a:t>circuits </a:t>
            </a:r>
            <a:r>
              <a:rPr sz="2600" spc="-135" dirty="0">
                <a:latin typeface="Trebuchet MS"/>
                <a:cs typeface="Trebuchet MS"/>
              </a:rPr>
              <a:t>(using </a:t>
            </a:r>
            <a:r>
              <a:rPr sz="2600" spc="-155" dirty="0">
                <a:latin typeface="Trebuchet MS"/>
                <a:cs typeface="Trebuchet MS"/>
              </a:rPr>
              <a:t>electromechanical</a:t>
            </a:r>
            <a:r>
              <a:rPr sz="2600" spc="10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relays)</a:t>
            </a:r>
            <a:endParaRPr sz="2600">
              <a:latin typeface="Trebuchet MS"/>
              <a:cs typeface="Trebuchet MS"/>
            </a:endParaRPr>
          </a:p>
          <a:p>
            <a:pPr marL="560070" marR="48895" indent="-273050">
              <a:lnSpc>
                <a:spcPct val="100000"/>
              </a:lnSpc>
              <a:spcBef>
                <a:spcPts val="520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6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100" spc="-114" dirty="0">
                <a:solidFill>
                  <a:srgbClr val="454552"/>
                </a:solidFill>
                <a:latin typeface="Trebuchet MS"/>
                <a:cs typeface="Trebuchet MS"/>
              </a:rPr>
              <a:t>optimize arrangements </a:t>
            </a:r>
            <a:r>
              <a:rPr sz="2100"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100" spc="-114" dirty="0">
                <a:solidFill>
                  <a:srgbClr val="454552"/>
                </a:solidFill>
                <a:latin typeface="Trebuchet MS"/>
                <a:cs typeface="Trebuchet MS"/>
              </a:rPr>
              <a:t>telephone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routing </a:t>
            </a:r>
            <a:r>
              <a:rPr sz="2100" spc="-100" dirty="0">
                <a:solidFill>
                  <a:srgbClr val="454552"/>
                </a:solidFill>
                <a:latin typeface="Trebuchet MS"/>
                <a:cs typeface="Trebuchet MS"/>
              </a:rPr>
              <a:t>switches  </a:t>
            </a:r>
            <a:r>
              <a:rPr sz="2100" spc="-110" dirty="0">
                <a:solidFill>
                  <a:srgbClr val="454552"/>
                </a:solidFill>
                <a:latin typeface="Trebuchet MS"/>
                <a:cs typeface="Trebuchet MS"/>
              </a:rPr>
              <a:t>using </a:t>
            </a:r>
            <a:r>
              <a:rPr sz="2100" spc="-140" dirty="0">
                <a:solidFill>
                  <a:srgbClr val="454552"/>
                </a:solidFill>
                <a:latin typeface="Trebuchet MS"/>
                <a:cs typeface="Trebuchet MS"/>
              </a:rPr>
              <a:t>laws </a:t>
            </a:r>
            <a:r>
              <a:rPr sz="2100"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100" spc="-80" dirty="0">
                <a:solidFill>
                  <a:srgbClr val="454552"/>
                </a:solidFill>
                <a:latin typeface="Trebuchet MS"/>
                <a:cs typeface="Trebuchet MS"/>
              </a:rPr>
              <a:t>Boolean</a:t>
            </a:r>
            <a:r>
              <a:rPr sz="2100" spc="-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454552"/>
                </a:solidFill>
                <a:latin typeface="Trebuchet MS"/>
                <a:cs typeface="Trebuchet MS"/>
              </a:rPr>
              <a:t>Algebra</a:t>
            </a:r>
            <a:endParaRPr sz="21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495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use </a:t>
            </a:r>
            <a:r>
              <a:rPr sz="2100" spc="-114" dirty="0">
                <a:solidFill>
                  <a:srgbClr val="454552"/>
                </a:solidFill>
                <a:latin typeface="Trebuchet MS"/>
                <a:cs typeface="Trebuchet MS"/>
              </a:rPr>
              <a:t>arrangements </a:t>
            </a:r>
            <a:r>
              <a:rPr sz="2100"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100" spc="-100" dirty="0">
                <a:solidFill>
                  <a:srgbClr val="454552"/>
                </a:solidFill>
                <a:latin typeface="Trebuchet MS"/>
                <a:cs typeface="Trebuchet MS"/>
              </a:rPr>
              <a:t>switches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solve </a:t>
            </a:r>
            <a:r>
              <a:rPr sz="2100" spc="-110" dirty="0">
                <a:solidFill>
                  <a:srgbClr val="454552"/>
                </a:solidFill>
                <a:latin typeface="Trebuchet MS"/>
                <a:cs typeface="Trebuchet MS"/>
              </a:rPr>
              <a:t>logic</a:t>
            </a:r>
            <a:r>
              <a:rPr sz="2100" spc="30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454552"/>
                </a:solidFill>
                <a:latin typeface="Trebuchet MS"/>
                <a:cs typeface="Trebuchet MS"/>
              </a:rPr>
              <a:t>problems</a:t>
            </a:r>
            <a:endParaRPr sz="2100">
              <a:latin typeface="Trebuchet MS"/>
              <a:cs typeface="Trebuchet MS"/>
            </a:endParaRPr>
          </a:p>
          <a:p>
            <a:pPr marL="285115" marR="277495" indent="-273050">
              <a:lnSpc>
                <a:spcPct val="100000"/>
              </a:lnSpc>
              <a:spcBef>
                <a:spcPts val="575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200" dirty="0">
                <a:latin typeface="Trebuchet MS"/>
                <a:cs typeface="Trebuchet MS"/>
              </a:rPr>
              <a:t>Today </a:t>
            </a:r>
            <a:r>
              <a:rPr sz="2800" spc="-155" dirty="0">
                <a:latin typeface="Trebuchet MS"/>
                <a:cs typeface="Trebuchet MS"/>
              </a:rPr>
              <a:t>we </a:t>
            </a:r>
            <a:r>
              <a:rPr sz="2800" spc="-125" dirty="0">
                <a:latin typeface="Trebuchet MS"/>
                <a:cs typeface="Trebuchet MS"/>
              </a:rPr>
              <a:t>use </a:t>
            </a:r>
            <a:r>
              <a:rPr sz="2800" spc="-165" dirty="0">
                <a:latin typeface="Trebuchet MS"/>
                <a:cs typeface="Trebuchet MS"/>
              </a:rPr>
              <a:t>the </a:t>
            </a:r>
            <a:r>
              <a:rPr sz="2800" spc="-170" dirty="0">
                <a:latin typeface="Trebuchet MS"/>
                <a:cs typeface="Trebuchet MS"/>
              </a:rPr>
              <a:t>same principles, </a:t>
            </a:r>
            <a:r>
              <a:rPr sz="2800" spc="-155" dirty="0">
                <a:latin typeface="Trebuchet MS"/>
                <a:cs typeface="Trebuchet MS"/>
              </a:rPr>
              <a:t>but  </a:t>
            </a:r>
            <a:r>
              <a:rPr sz="2800" spc="-175" dirty="0">
                <a:latin typeface="Trebuchet MS"/>
                <a:cs typeface="Trebuchet MS"/>
              </a:rPr>
              <a:t>replace </a:t>
            </a:r>
            <a:r>
              <a:rPr sz="2800" spc="-165" dirty="0">
                <a:latin typeface="Trebuchet MS"/>
                <a:cs typeface="Trebuchet MS"/>
              </a:rPr>
              <a:t>electromechanical </a:t>
            </a:r>
            <a:r>
              <a:rPr sz="2800" spc="-175" dirty="0">
                <a:latin typeface="Trebuchet MS"/>
                <a:cs typeface="Trebuchet MS"/>
              </a:rPr>
              <a:t>relays </a:t>
            </a:r>
            <a:r>
              <a:rPr sz="2800" spc="-145" dirty="0">
                <a:latin typeface="Trebuchet MS"/>
                <a:cs typeface="Trebuchet MS"/>
              </a:rPr>
              <a:t>with </a:t>
            </a:r>
            <a:r>
              <a:rPr sz="2800" spc="-150" dirty="0">
                <a:latin typeface="Trebuchet MS"/>
                <a:cs typeface="Trebuchet MS"/>
              </a:rPr>
              <a:t>logic  </a:t>
            </a:r>
            <a:r>
              <a:rPr sz="2800" spc="-185" dirty="0">
                <a:latin typeface="Trebuchet MS"/>
                <a:cs typeface="Trebuchet MS"/>
              </a:rPr>
              <a:t>gates </a:t>
            </a:r>
            <a:r>
              <a:rPr sz="2800" spc="-180" dirty="0">
                <a:latin typeface="Trebuchet MS"/>
                <a:cs typeface="Trebuchet MS"/>
              </a:rPr>
              <a:t>(made </a:t>
            </a:r>
            <a:r>
              <a:rPr sz="2800" spc="-150" dirty="0">
                <a:latin typeface="Trebuchet MS"/>
                <a:cs typeface="Trebuchet MS"/>
              </a:rPr>
              <a:t>of</a:t>
            </a:r>
            <a:r>
              <a:rPr sz="2800" spc="14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transistors).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88515" y="1562100"/>
            <a:ext cx="1830323" cy="2196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573" y="533654"/>
            <a:ext cx="8188959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248525" algn="l"/>
              </a:tabLst>
            </a:pPr>
            <a:r>
              <a:rPr spc="105" dirty="0"/>
              <a:t>Two-value</a:t>
            </a:r>
            <a:r>
              <a:rPr spc="120" dirty="0"/>
              <a:t>d</a:t>
            </a:r>
            <a:r>
              <a:rPr spc="250" dirty="0"/>
              <a:t> </a:t>
            </a:r>
            <a:r>
              <a:rPr spc="130" dirty="0"/>
              <a:t>Boolean</a:t>
            </a:r>
            <a:r>
              <a:rPr spc="250" dirty="0"/>
              <a:t> </a:t>
            </a:r>
            <a:r>
              <a:rPr spc="95" dirty="0"/>
              <a:t>Algebr</a:t>
            </a:r>
            <a:r>
              <a:rPr spc="105" dirty="0"/>
              <a:t>a</a:t>
            </a:r>
            <a:r>
              <a:rPr spc="250" dirty="0"/>
              <a:t> </a:t>
            </a:r>
            <a:r>
              <a:rPr spc="180" dirty="0"/>
              <a:t>and</a:t>
            </a:r>
            <a:r>
              <a:rPr spc="229" dirty="0"/>
              <a:t> </a:t>
            </a:r>
            <a:r>
              <a:rPr spc="185" dirty="0"/>
              <a:t>Basic</a:t>
            </a:r>
            <a:r>
              <a:rPr dirty="0"/>
              <a:t>	</a:t>
            </a:r>
            <a:r>
              <a:rPr spc="55" dirty="0"/>
              <a:t>Logic  </a:t>
            </a:r>
            <a:r>
              <a:rPr spc="145" dirty="0"/>
              <a:t>gates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0779" y="1513281"/>
            <a:ext cx="5468620" cy="14465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B </a:t>
            </a:r>
            <a:r>
              <a:rPr sz="2600" spc="150" dirty="0">
                <a:latin typeface="Trebuchet MS"/>
                <a:cs typeface="Trebuchet MS"/>
              </a:rPr>
              <a:t>=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{0,1}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Two </a:t>
            </a:r>
            <a:r>
              <a:rPr sz="2600" spc="-130" dirty="0">
                <a:latin typeface="Trebuchet MS"/>
                <a:cs typeface="Trebuchet MS"/>
              </a:rPr>
              <a:t>binary </a:t>
            </a:r>
            <a:r>
              <a:rPr sz="2600" spc="-80" dirty="0">
                <a:latin typeface="Trebuchet MS"/>
                <a:cs typeface="Trebuchet MS"/>
              </a:rPr>
              <a:t>operators </a:t>
            </a:r>
            <a:r>
              <a:rPr sz="2600" spc="150" dirty="0">
                <a:latin typeface="Trebuchet MS"/>
                <a:cs typeface="Trebuchet MS"/>
              </a:rPr>
              <a:t>+ </a:t>
            </a:r>
            <a:r>
              <a:rPr sz="2600" spc="-35" dirty="0">
                <a:latin typeface="Trebuchet MS"/>
                <a:cs typeface="Trebuchet MS"/>
              </a:rPr>
              <a:t>(OR), </a:t>
            </a:r>
            <a:r>
              <a:rPr sz="2600" spc="-390" dirty="0">
                <a:latin typeface="Trebuchet MS"/>
                <a:cs typeface="Trebuchet MS"/>
              </a:rPr>
              <a:t>.</a:t>
            </a:r>
            <a:r>
              <a:rPr sz="2600" spc="-610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(AND)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Complementary </a:t>
            </a:r>
            <a:r>
              <a:rPr sz="2600" spc="-80" dirty="0">
                <a:latin typeface="Trebuchet MS"/>
                <a:cs typeface="Trebuchet MS"/>
              </a:rPr>
              <a:t>operator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155" dirty="0">
                <a:latin typeface="Trebuchet MS"/>
                <a:cs typeface="Trebuchet MS"/>
              </a:rPr>
              <a:t>(</a:t>
            </a:r>
            <a:r>
              <a:rPr sz="2600" spc="155" dirty="0">
                <a:latin typeface="Arial"/>
                <a:cs typeface="Arial"/>
              </a:rPr>
              <a:t>‘</a:t>
            </a:r>
            <a:r>
              <a:rPr sz="2600" spc="155" dirty="0">
                <a:latin typeface="Trebuchet MS"/>
                <a:cs typeface="Trebuchet MS"/>
              </a:rPr>
              <a:t>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501" y="3276091"/>
            <a:ext cx="2419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65" dirty="0">
                <a:latin typeface="Trebuchet MS"/>
                <a:cs typeface="Trebuchet MS"/>
              </a:rPr>
              <a:t>Not </a:t>
            </a:r>
            <a:r>
              <a:rPr sz="2400" spc="-185" dirty="0">
                <a:latin typeface="Trebuchet MS"/>
                <a:cs typeface="Trebuchet MS"/>
              </a:rPr>
              <a:t>gate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(inverter</a:t>
            </a:r>
            <a:r>
              <a:rPr sz="1800" spc="-110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4645" y="4057396"/>
          <a:ext cx="22479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400" b="1" spc="-4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400" b="1" spc="4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400" b="1" spc="4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25281" y="5851397"/>
            <a:ext cx="782573" cy="67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6547" y="6170676"/>
            <a:ext cx="539750" cy="20955"/>
          </a:xfrm>
          <a:custGeom>
            <a:avLst/>
            <a:gdLst/>
            <a:ahLst/>
            <a:cxnLst/>
            <a:rect l="l" t="t" r="r" b="b"/>
            <a:pathLst>
              <a:path w="539750" h="20954">
                <a:moveTo>
                  <a:pt x="0" y="20574"/>
                </a:moveTo>
                <a:lnTo>
                  <a:pt x="539495" y="20574"/>
                </a:lnTo>
                <a:lnTo>
                  <a:pt x="539495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6547" y="6170676"/>
            <a:ext cx="539750" cy="20955"/>
          </a:xfrm>
          <a:custGeom>
            <a:avLst/>
            <a:gdLst/>
            <a:ahLst/>
            <a:cxnLst/>
            <a:rect l="l" t="t" r="r" b="b"/>
            <a:pathLst>
              <a:path w="539750" h="20954">
                <a:moveTo>
                  <a:pt x="0" y="20574"/>
                </a:moveTo>
                <a:lnTo>
                  <a:pt x="539495" y="20574"/>
                </a:lnTo>
                <a:lnTo>
                  <a:pt x="539495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5089" y="6170676"/>
            <a:ext cx="386715" cy="38100"/>
          </a:xfrm>
          <a:custGeom>
            <a:avLst/>
            <a:gdLst/>
            <a:ahLst/>
            <a:cxnLst/>
            <a:rect l="l" t="t" r="r" b="b"/>
            <a:pathLst>
              <a:path w="386714" h="38100">
                <a:moveTo>
                  <a:pt x="0" y="38100"/>
                </a:moveTo>
                <a:lnTo>
                  <a:pt x="386334" y="38100"/>
                </a:lnTo>
                <a:lnTo>
                  <a:pt x="38633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5089" y="6170676"/>
            <a:ext cx="386715" cy="38100"/>
          </a:xfrm>
          <a:custGeom>
            <a:avLst/>
            <a:gdLst/>
            <a:ahLst/>
            <a:cxnLst/>
            <a:rect l="l" t="t" r="r" b="b"/>
            <a:pathLst>
              <a:path w="386714" h="38100">
                <a:moveTo>
                  <a:pt x="0" y="38100"/>
                </a:moveTo>
                <a:lnTo>
                  <a:pt x="386334" y="38100"/>
                </a:lnTo>
                <a:lnTo>
                  <a:pt x="38633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30407" y="3141217"/>
            <a:ext cx="1357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85" dirty="0">
                <a:latin typeface="Trebuchet MS"/>
                <a:cs typeface="Trebuchet MS"/>
              </a:rPr>
              <a:t>AND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gate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292739" y="3626103"/>
          <a:ext cx="1767840" cy="197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Y=A.B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333615" y="3139694"/>
            <a:ext cx="1090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85" dirty="0">
                <a:latin typeface="Trebuchet MS"/>
                <a:cs typeface="Trebuchet MS"/>
              </a:rPr>
              <a:t>OR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gate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082408" y="3624579"/>
          <a:ext cx="1765935" cy="197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Y=A+B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4631321" y="6034277"/>
            <a:ext cx="865281" cy="694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0217" y="6227826"/>
            <a:ext cx="424815" cy="20955"/>
          </a:xfrm>
          <a:custGeom>
            <a:avLst/>
            <a:gdLst/>
            <a:ahLst/>
            <a:cxnLst/>
            <a:rect l="l" t="t" r="r" b="b"/>
            <a:pathLst>
              <a:path w="424814" h="20954">
                <a:moveTo>
                  <a:pt x="0" y="20574"/>
                </a:moveTo>
                <a:lnTo>
                  <a:pt x="424434" y="20574"/>
                </a:lnTo>
                <a:lnTo>
                  <a:pt x="42443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0217" y="6227826"/>
            <a:ext cx="424815" cy="20955"/>
          </a:xfrm>
          <a:custGeom>
            <a:avLst/>
            <a:gdLst/>
            <a:ahLst/>
            <a:cxnLst/>
            <a:rect l="l" t="t" r="r" b="b"/>
            <a:pathLst>
              <a:path w="424814" h="20954">
                <a:moveTo>
                  <a:pt x="0" y="20574"/>
                </a:moveTo>
                <a:lnTo>
                  <a:pt x="424434" y="20574"/>
                </a:lnTo>
                <a:lnTo>
                  <a:pt x="42443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78693" y="6534150"/>
            <a:ext cx="424180" cy="20955"/>
          </a:xfrm>
          <a:custGeom>
            <a:avLst/>
            <a:gdLst/>
            <a:ahLst/>
            <a:cxnLst/>
            <a:rect l="l" t="t" r="r" b="b"/>
            <a:pathLst>
              <a:path w="424179" h="20954">
                <a:moveTo>
                  <a:pt x="0" y="20574"/>
                </a:moveTo>
                <a:lnTo>
                  <a:pt x="423672" y="20574"/>
                </a:lnTo>
                <a:lnTo>
                  <a:pt x="423672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78693" y="6534150"/>
            <a:ext cx="424180" cy="20955"/>
          </a:xfrm>
          <a:custGeom>
            <a:avLst/>
            <a:gdLst/>
            <a:ahLst/>
            <a:cxnLst/>
            <a:rect l="l" t="t" r="r" b="b"/>
            <a:pathLst>
              <a:path w="424179" h="20954">
                <a:moveTo>
                  <a:pt x="0" y="20574"/>
                </a:moveTo>
                <a:lnTo>
                  <a:pt x="423672" y="20574"/>
                </a:lnTo>
                <a:lnTo>
                  <a:pt x="423672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7047" y="6399276"/>
            <a:ext cx="424180" cy="20955"/>
          </a:xfrm>
          <a:custGeom>
            <a:avLst/>
            <a:gdLst/>
            <a:ahLst/>
            <a:cxnLst/>
            <a:rect l="l" t="t" r="r" b="b"/>
            <a:pathLst>
              <a:path w="424179" h="20954">
                <a:moveTo>
                  <a:pt x="0" y="20574"/>
                </a:moveTo>
                <a:lnTo>
                  <a:pt x="423672" y="20574"/>
                </a:lnTo>
                <a:lnTo>
                  <a:pt x="423672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7047" y="6399276"/>
            <a:ext cx="424180" cy="20955"/>
          </a:xfrm>
          <a:custGeom>
            <a:avLst/>
            <a:gdLst/>
            <a:ahLst/>
            <a:cxnLst/>
            <a:rect l="l" t="t" r="r" b="b"/>
            <a:pathLst>
              <a:path w="424179" h="20954">
                <a:moveTo>
                  <a:pt x="0" y="20574"/>
                </a:moveTo>
                <a:lnTo>
                  <a:pt x="423672" y="20574"/>
                </a:lnTo>
                <a:lnTo>
                  <a:pt x="423672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82903" y="6055614"/>
            <a:ext cx="1060703" cy="6941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23824" y="6265926"/>
            <a:ext cx="422275" cy="20955"/>
          </a:xfrm>
          <a:custGeom>
            <a:avLst/>
            <a:gdLst/>
            <a:ahLst/>
            <a:cxnLst/>
            <a:rect l="l" t="t" r="r" b="b"/>
            <a:pathLst>
              <a:path w="422275" h="20954">
                <a:moveTo>
                  <a:pt x="0" y="20574"/>
                </a:moveTo>
                <a:lnTo>
                  <a:pt x="422148" y="20574"/>
                </a:lnTo>
                <a:lnTo>
                  <a:pt x="422148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23824" y="6265926"/>
            <a:ext cx="422275" cy="20955"/>
          </a:xfrm>
          <a:custGeom>
            <a:avLst/>
            <a:gdLst/>
            <a:ahLst/>
            <a:cxnLst/>
            <a:rect l="l" t="t" r="r" b="b"/>
            <a:pathLst>
              <a:path w="422275" h="20954">
                <a:moveTo>
                  <a:pt x="0" y="20574"/>
                </a:moveTo>
                <a:lnTo>
                  <a:pt x="422148" y="20574"/>
                </a:lnTo>
                <a:lnTo>
                  <a:pt x="422148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04774" y="6534150"/>
            <a:ext cx="422275" cy="20955"/>
          </a:xfrm>
          <a:custGeom>
            <a:avLst/>
            <a:gdLst/>
            <a:ahLst/>
            <a:cxnLst/>
            <a:rect l="l" t="t" r="r" b="b"/>
            <a:pathLst>
              <a:path w="422275" h="20954">
                <a:moveTo>
                  <a:pt x="0" y="20574"/>
                </a:moveTo>
                <a:lnTo>
                  <a:pt x="422148" y="20574"/>
                </a:lnTo>
                <a:lnTo>
                  <a:pt x="422148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04774" y="6534150"/>
            <a:ext cx="422275" cy="20955"/>
          </a:xfrm>
          <a:custGeom>
            <a:avLst/>
            <a:gdLst/>
            <a:ahLst/>
            <a:cxnLst/>
            <a:rect l="l" t="t" r="r" b="b"/>
            <a:pathLst>
              <a:path w="422275" h="20954">
                <a:moveTo>
                  <a:pt x="0" y="20574"/>
                </a:moveTo>
                <a:lnTo>
                  <a:pt x="422148" y="20574"/>
                </a:lnTo>
                <a:lnTo>
                  <a:pt x="422148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50465" y="6399276"/>
            <a:ext cx="424815" cy="20955"/>
          </a:xfrm>
          <a:custGeom>
            <a:avLst/>
            <a:gdLst/>
            <a:ahLst/>
            <a:cxnLst/>
            <a:rect l="l" t="t" r="r" b="b"/>
            <a:pathLst>
              <a:path w="424815" h="20954">
                <a:moveTo>
                  <a:pt x="0" y="20574"/>
                </a:moveTo>
                <a:lnTo>
                  <a:pt x="424433" y="20574"/>
                </a:lnTo>
                <a:lnTo>
                  <a:pt x="424433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50465" y="6399276"/>
            <a:ext cx="424815" cy="20955"/>
          </a:xfrm>
          <a:custGeom>
            <a:avLst/>
            <a:gdLst/>
            <a:ahLst/>
            <a:cxnLst/>
            <a:rect l="l" t="t" r="r" b="b"/>
            <a:pathLst>
              <a:path w="424815" h="20954">
                <a:moveTo>
                  <a:pt x="0" y="20574"/>
                </a:moveTo>
                <a:lnTo>
                  <a:pt x="424433" y="20574"/>
                </a:lnTo>
                <a:lnTo>
                  <a:pt x="424433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42236" y="6588506"/>
            <a:ext cx="1209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70" dirty="0">
                <a:latin typeface="Trebuchet MS"/>
                <a:cs typeface="Trebuchet MS"/>
              </a:rPr>
              <a:t>INVE</a:t>
            </a:r>
            <a:r>
              <a:rPr sz="1800" b="1" spc="5" dirty="0">
                <a:latin typeface="Trebuchet MS"/>
                <a:cs typeface="Trebuchet MS"/>
              </a:rPr>
              <a:t>R</a:t>
            </a:r>
            <a:r>
              <a:rPr sz="1800" b="1" spc="190" dirty="0">
                <a:latin typeface="Trebuchet MS"/>
                <a:cs typeface="Trebuchet MS"/>
              </a:rPr>
              <a:t>T</a:t>
            </a:r>
            <a:r>
              <a:rPr sz="1800" b="1" spc="11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50713" y="6612120"/>
            <a:ext cx="579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85" dirty="0"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08626" y="6475714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10" dirty="0"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60579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40" dirty="0"/>
              <a:t>Example: </a:t>
            </a:r>
            <a:r>
              <a:rPr sz="3200" spc="145" dirty="0"/>
              <a:t>three-input</a:t>
            </a:r>
            <a:r>
              <a:rPr sz="3200" spc="315" dirty="0"/>
              <a:t> </a:t>
            </a:r>
            <a:r>
              <a:rPr sz="3200" spc="145" dirty="0"/>
              <a:t>function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10779" y="1513281"/>
            <a:ext cx="7064375" cy="970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Logic </a:t>
            </a:r>
            <a:r>
              <a:rPr sz="2600" spc="-150" dirty="0">
                <a:latin typeface="Trebuchet MS"/>
                <a:cs typeface="Trebuchet MS"/>
              </a:rPr>
              <a:t>Function: F </a:t>
            </a:r>
            <a:r>
              <a:rPr sz="2600" spc="150" dirty="0">
                <a:latin typeface="Trebuchet MS"/>
                <a:cs typeface="Trebuchet MS"/>
              </a:rPr>
              <a:t>=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x.(y+z)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216275" algn="l"/>
              </a:tabLst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Truth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90" dirty="0">
                <a:latin typeface="Trebuchet MS"/>
                <a:cs typeface="Trebuchet MS"/>
              </a:rPr>
              <a:t>table	</a:t>
            </a:r>
            <a:r>
              <a:rPr sz="2600" spc="-80" dirty="0">
                <a:latin typeface="Trebuchet MS"/>
                <a:cs typeface="Trebuchet MS"/>
              </a:rPr>
              <a:t>Circuits </a:t>
            </a:r>
            <a:r>
              <a:rPr sz="2600" spc="-160" dirty="0">
                <a:latin typeface="Trebuchet MS"/>
                <a:cs typeface="Trebuchet MS"/>
              </a:rPr>
              <a:t>(Schematic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diagram)</a:t>
            </a:r>
            <a:endParaRPr sz="26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62799" y="2836672"/>
          <a:ext cx="3689349" cy="3561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(y+z)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F=x.(y+z)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119507" y="3482340"/>
            <a:ext cx="940308" cy="632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28610" y="4193285"/>
            <a:ext cx="1027175" cy="865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1639" y="3617976"/>
            <a:ext cx="616585" cy="38100"/>
          </a:xfrm>
          <a:custGeom>
            <a:avLst/>
            <a:gdLst/>
            <a:ahLst/>
            <a:cxnLst/>
            <a:rect l="l" t="t" r="r" b="b"/>
            <a:pathLst>
              <a:path w="616585" h="38100">
                <a:moveTo>
                  <a:pt x="0" y="38100"/>
                </a:moveTo>
                <a:lnTo>
                  <a:pt x="616458" y="38100"/>
                </a:lnTo>
                <a:lnTo>
                  <a:pt x="61645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1639" y="3617976"/>
            <a:ext cx="616585" cy="38100"/>
          </a:xfrm>
          <a:custGeom>
            <a:avLst/>
            <a:gdLst/>
            <a:ahLst/>
            <a:cxnLst/>
            <a:rect l="l" t="t" r="r" b="b"/>
            <a:pathLst>
              <a:path w="616585" h="38100">
                <a:moveTo>
                  <a:pt x="0" y="38100"/>
                </a:moveTo>
                <a:lnTo>
                  <a:pt x="616458" y="38100"/>
                </a:lnTo>
                <a:lnTo>
                  <a:pt x="61645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2015" y="3924300"/>
            <a:ext cx="616585" cy="38100"/>
          </a:xfrm>
          <a:custGeom>
            <a:avLst/>
            <a:gdLst/>
            <a:ahLst/>
            <a:cxnLst/>
            <a:rect l="l" t="t" r="r" b="b"/>
            <a:pathLst>
              <a:path w="616585" h="38100">
                <a:moveTo>
                  <a:pt x="0" y="38100"/>
                </a:moveTo>
                <a:lnTo>
                  <a:pt x="616458" y="38100"/>
                </a:lnTo>
                <a:lnTo>
                  <a:pt x="61645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2015" y="3924300"/>
            <a:ext cx="616585" cy="38100"/>
          </a:xfrm>
          <a:custGeom>
            <a:avLst/>
            <a:gdLst/>
            <a:ahLst/>
            <a:cxnLst/>
            <a:rect l="l" t="t" r="r" b="b"/>
            <a:pathLst>
              <a:path w="616585" h="38100">
                <a:moveTo>
                  <a:pt x="0" y="38100"/>
                </a:moveTo>
                <a:lnTo>
                  <a:pt x="616458" y="38100"/>
                </a:lnTo>
                <a:lnTo>
                  <a:pt x="61645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37339" y="4850129"/>
            <a:ext cx="1883410" cy="36830"/>
          </a:xfrm>
          <a:custGeom>
            <a:avLst/>
            <a:gdLst/>
            <a:ahLst/>
            <a:cxnLst/>
            <a:rect l="l" t="t" r="r" b="b"/>
            <a:pathLst>
              <a:path w="1883409" h="36829">
                <a:moveTo>
                  <a:pt x="0" y="36575"/>
                </a:moveTo>
                <a:lnTo>
                  <a:pt x="1882901" y="36575"/>
                </a:lnTo>
                <a:lnTo>
                  <a:pt x="1882901" y="0"/>
                </a:lnTo>
                <a:lnTo>
                  <a:pt x="0" y="0"/>
                </a:lnTo>
                <a:lnTo>
                  <a:pt x="0" y="3657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7339" y="4850129"/>
            <a:ext cx="1883410" cy="36830"/>
          </a:xfrm>
          <a:custGeom>
            <a:avLst/>
            <a:gdLst/>
            <a:ahLst/>
            <a:cxnLst/>
            <a:rect l="l" t="t" r="r" b="b"/>
            <a:pathLst>
              <a:path w="1883409" h="36829">
                <a:moveTo>
                  <a:pt x="0" y="36575"/>
                </a:moveTo>
                <a:lnTo>
                  <a:pt x="1882901" y="36575"/>
                </a:lnTo>
                <a:lnTo>
                  <a:pt x="1882901" y="0"/>
                </a:lnTo>
                <a:lnTo>
                  <a:pt x="0" y="0"/>
                </a:lnTo>
                <a:lnTo>
                  <a:pt x="0" y="3657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8743" y="4578096"/>
            <a:ext cx="616585" cy="38100"/>
          </a:xfrm>
          <a:custGeom>
            <a:avLst/>
            <a:gdLst/>
            <a:ahLst/>
            <a:cxnLst/>
            <a:rect l="l" t="t" r="r" b="b"/>
            <a:pathLst>
              <a:path w="616584" h="38100">
                <a:moveTo>
                  <a:pt x="0" y="38100"/>
                </a:moveTo>
                <a:lnTo>
                  <a:pt x="616458" y="38100"/>
                </a:lnTo>
                <a:lnTo>
                  <a:pt x="61645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8743" y="4578096"/>
            <a:ext cx="616585" cy="38100"/>
          </a:xfrm>
          <a:custGeom>
            <a:avLst/>
            <a:gdLst/>
            <a:ahLst/>
            <a:cxnLst/>
            <a:rect l="l" t="t" r="r" b="b"/>
            <a:pathLst>
              <a:path w="616584" h="38100">
                <a:moveTo>
                  <a:pt x="0" y="38100"/>
                </a:moveTo>
                <a:lnTo>
                  <a:pt x="616458" y="38100"/>
                </a:lnTo>
                <a:lnTo>
                  <a:pt x="61645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8667" y="3790950"/>
            <a:ext cx="135255" cy="20955"/>
          </a:xfrm>
          <a:custGeom>
            <a:avLst/>
            <a:gdLst/>
            <a:ahLst/>
            <a:cxnLst/>
            <a:rect l="l" t="t" r="r" b="b"/>
            <a:pathLst>
              <a:path w="135254" h="20954">
                <a:moveTo>
                  <a:pt x="134874" y="20573"/>
                </a:moveTo>
                <a:lnTo>
                  <a:pt x="134874" y="1523"/>
                </a:lnTo>
                <a:lnTo>
                  <a:pt x="0" y="0"/>
                </a:lnTo>
                <a:lnTo>
                  <a:pt x="0" y="19050"/>
                </a:lnTo>
                <a:lnTo>
                  <a:pt x="134874" y="2057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8667" y="3790950"/>
            <a:ext cx="135255" cy="20955"/>
          </a:xfrm>
          <a:custGeom>
            <a:avLst/>
            <a:gdLst/>
            <a:ahLst/>
            <a:cxnLst/>
            <a:rect l="l" t="t" r="r" b="b"/>
            <a:pathLst>
              <a:path w="135254" h="20954">
                <a:moveTo>
                  <a:pt x="134874" y="20573"/>
                </a:moveTo>
                <a:lnTo>
                  <a:pt x="134874" y="1523"/>
                </a:lnTo>
                <a:lnTo>
                  <a:pt x="0" y="0"/>
                </a:lnTo>
                <a:lnTo>
                  <a:pt x="0" y="19050"/>
                </a:lnTo>
                <a:lnTo>
                  <a:pt x="134874" y="2057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1924" y="3802379"/>
            <a:ext cx="20955" cy="654050"/>
          </a:xfrm>
          <a:custGeom>
            <a:avLst/>
            <a:gdLst/>
            <a:ahLst/>
            <a:cxnLst/>
            <a:rect l="l" t="t" r="r" b="b"/>
            <a:pathLst>
              <a:path w="20954" h="654050">
                <a:moveTo>
                  <a:pt x="0" y="653795"/>
                </a:moveTo>
                <a:lnTo>
                  <a:pt x="20573" y="653795"/>
                </a:lnTo>
                <a:lnTo>
                  <a:pt x="20573" y="0"/>
                </a:lnTo>
                <a:lnTo>
                  <a:pt x="0" y="0"/>
                </a:lnTo>
                <a:lnTo>
                  <a:pt x="0" y="65379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61924" y="3802379"/>
            <a:ext cx="20955" cy="654050"/>
          </a:xfrm>
          <a:custGeom>
            <a:avLst/>
            <a:gdLst/>
            <a:ahLst/>
            <a:cxnLst/>
            <a:rect l="l" t="t" r="r" b="b"/>
            <a:pathLst>
              <a:path w="20954" h="654050">
                <a:moveTo>
                  <a:pt x="0" y="653795"/>
                </a:moveTo>
                <a:lnTo>
                  <a:pt x="20573" y="653795"/>
                </a:lnTo>
                <a:lnTo>
                  <a:pt x="20573" y="0"/>
                </a:lnTo>
                <a:lnTo>
                  <a:pt x="0" y="0"/>
                </a:lnTo>
                <a:lnTo>
                  <a:pt x="0" y="65379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53541" y="4444746"/>
            <a:ext cx="249554" cy="21590"/>
          </a:xfrm>
          <a:custGeom>
            <a:avLst/>
            <a:gdLst/>
            <a:ahLst/>
            <a:cxnLst/>
            <a:rect l="l" t="t" r="r" b="b"/>
            <a:pathLst>
              <a:path w="249554" h="21589">
                <a:moveTo>
                  <a:pt x="0" y="21336"/>
                </a:moveTo>
                <a:lnTo>
                  <a:pt x="249174" y="21336"/>
                </a:lnTo>
                <a:lnTo>
                  <a:pt x="249174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3541" y="4444746"/>
            <a:ext cx="249554" cy="21590"/>
          </a:xfrm>
          <a:custGeom>
            <a:avLst/>
            <a:gdLst/>
            <a:ahLst/>
            <a:cxnLst/>
            <a:rect l="l" t="t" r="r" b="b"/>
            <a:pathLst>
              <a:path w="249554" h="21589">
                <a:moveTo>
                  <a:pt x="0" y="21336"/>
                </a:moveTo>
                <a:lnTo>
                  <a:pt x="249174" y="21336"/>
                </a:lnTo>
                <a:lnTo>
                  <a:pt x="249174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22519" y="3283398"/>
            <a:ext cx="137160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500"/>
              </a:lnSpc>
              <a:spcBef>
                <a:spcPts val="100"/>
              </a:spcBef>
            </a:pPr>
            <a:r>
              <a:rPr sz="2000" spc="-85" dirty="0">
                <a:latin typeface="Trebuchet MS"/>
                <a:cs typeface="Trebuchet MS"/>
              </a:rPr>
              <a:t>y  </a:t>
            </a:r>
            <a:r>
              <a:rPr sz="2000" spc="-120" dirty="0">
                <a:latin typeface="Trebuchet MS"/>
                <a:cs typeface="Trebuchet MS"/>
              </a:rPr>
              <a:t>z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41575" y="4689607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rebuchet MS"/>
                <a:cs typeface="Trebuchet MS"/>
              </a:rPr>
              <a:t>x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31138" y="4208784"/>
            <a:ext cx="1447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14" dirty="0">
                <a:latin typeface="Trebuchet MS"/>
                <a:cs typeface="Trebuchet MS"/>
              </a:rPr>
              <a:t>F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84155" y="6404879"/>
            <a:ext cx="6393180" cy="5892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2039"/>
              </a:lnSpc>
              <a:spcBef>
                <a:spcPts val="465"/>
              </a:spcBef>
            </a:pPr>
            <a:r>
              <a:rPr sz="2000" spc="-110" dirty="0">
                <a:latin typeface="Trebuchet MS"/>
                <a:cs typeface="Trebuchet MS"/>
              </a:rPr>
              <a:t>Literal </a:t>
            </a:r>
            <a:r>
              <a:rPr sz="2000" spc="260" dirty="0">
                <a:latin typeface="Trebuchet MS"/>
                <a:cs typeface="Trebuchet MS"/>
              </a:rPr>
              <a:t>–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120" dirty="0">
                <a:latin typeface="Trebuchet MS"/>
                <a:cs typeface="Trebuchet MS"/>
              </a:rPr>
              <a:t>single </a:t>
            </a:r>
            <a:r>
              <a:rPr sz="2000" spc="-130" dirty="0">
                <a:latin typeface="Trebuchet MS"/>
                <a:cs typeface="Trebuchet MS"/>
              </a:rPr>
              <a:t>variable </a:t>
            </a:r>
            <a:r>
              <a:rPr sz="2000" spc="-110" dirty="0">
                <a:latin typeface="Trebuchet MS"/>
                <a:cs typeface="Trebuchet MS"/>
              </a:rPr>
              <a:t>within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95" dirty="0">
                <a:latin typeface="Trebuchet MS"/>
                <a:cs typeface="Trebuchet MS"/>
              </a:rPr>
              <a:t>term </a:t>
            </a:r>
            <a:r>
              <a:rPr sz="2000" spc="-110" dirty="0">
                <a:latin typeface="Trebuchet MS"/>
                <a:cs typeface="Trebuchet MS"/>
              </a:rPr>
              <a:t>(complemented </a:t>
            </a:r>
            <a:r>
              <a:rPr sz="2000" spc="20" dirty="0">
                <a:latin typeface="Trebuchet MS"/>
                <a:cs typeface="Trebuchet MS"/>
              </a:rPr>
              <a:t>or </a:t>
            </a:r>
            <a:r>
              <a:rPr sz="2000" spc="-95" dirty="0">
                <a:latin typeface="Trebuchet MS"/>
                <a:cs typeface="Trebuchet MS"/>
              </a:rPr>
              <a:t>un-  </a:t>
            </a:r>
            <a:r>
              <a:rPr sz="2000" spc="-125" dirty="0">
                <a:latin typeface="Trebuchet MS"/>
                <a:cs typeface="Trebuchet MS"/>
              </a:rPr>
              <a:t>complemented). </a:t>
            </a:r>
            <a:r>
              <a:rPr sz="2000" spc="-35" dirty="0">
                <a:latin typeface="Trebuchet MS"/>
                <a:cs typeface="Trebuchet MS"/>
              </a:rPr>
              <a:t>For </a:t>
            </a:r>
            <a:r>
              <a:rPr sz="2000" spc="-145" dirty="0">
                <a:latin typeface="Trebuchet MS"/>
                <a:cs typeface="Trebuchet MS"/>
              </a:rPr>
              <a:t>example: </a:t>
            </a:r>
            <a:r>
              <a:rPr sz="2000" spc="-150" dirty="0">
                <a:latin typeface="Trebuchet MS"/>
                <a:cs typeface="Trebuchet MS"/>
              </a:rPr>
              <a:t>x, </a:t>
            </a:r>
            <a:r>
              <a:rPr sz="2000" spc="-290" dirty="0">
                <a:latin typeface="Trebuchet MS"/>
                <a:cs typeface="Trebuchet MS"/>
              </a:rPr>
              <a:t>y, </a:t>
            </a:r>
            <a:r>
              <a:rPr sz="2000" spc="-120" dirty="0">
                <a:latin typeface="Trebuchet MS"/>
                <a:cs typeface="Trebuchet MS"/>
              </a:rPr>
              <a:t>z </a:t>
            </a:r>
            <a:r>
              <a:rPr sz="2000" spc="-125" dirty="0">
                <a:latin typeface="Trebuchet MS"/>
                <a:cs typeface="Trebuchet MS"/>
              </a:rPr>
              <a:t>are </a:t>
            </a:r>
            <a:r>
              <a:rPr sz="2000" spc="-170" dirty="0">
                <a:latin typeface="Trebuchet MS"/>
                <a:cs typeface="Trebuchet MS"/>
              </a:rPr>
              <a:t>all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literals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3573" y="927607"/>
            <a:ext cx="72567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30" dirty="0"/>
              <a:t>Generalization </a:t>
            </a:r>
            <a:r>
              <a:rPr sz="3200" spc="85" dirty="0"/>
              <a:t>to </a:t>
            </a:r>
            <a:r>
              <a:rPr sz="3200" spc="200" dirty="0"/>
              <a:t>any </a:t>
            </a:r>
            <a:r>
              <a:rPr sz="3200" spc="145" dirty="0"/>
              <a:t>function</a:t>
            </a:r>
            <a:r>
              <a:rPr sz="3200" spc="610" dirty="0"/>
              <a:t> </a:t>
            </a:r>
            <a:r>
              <a:rPr sz="3200" spc="10" dirty="0"/>
              <a:t>(gate)</a:t>
            </a:r>
            <a:endParaRPr sz="32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0147" y="2071623"/>
          <a:ext cx="1765935" cy="197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000" b="1" spc="-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?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0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1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2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3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07731" y="1602740"/>
            <a:ext cx="8202930" cy="2188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7714" algn="l"/>
              </a:tabLst>
            </a:pPr>
            <a:r>
              <a:rPr sz="2400" b="1" spc="335" dirty="0">
                <a:latin typeface="Trebuchet MS"/>
                <a:cs typeface="Trebuchet MS"/>
              </a:rPr>
              <a:t>ANY</a:t>
            </a:r>
            <a:r>
              <a:rPr sz="2400" b="1" spc="-60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gate	</a:t>
            </a:r>
            <a:r>
              <a:rPr sz="3600" spc="-7" baseline="1157" dirty="0">
                <a:latin typeface="Arial"/>
                <a:cs typeface="Arial"/>
              </a:rPr>
              <a:t>Y</a:t>
            </a:r>
            <a:r>
              <a:rPr sz="2400" spc="-7" baseline="-19097" dirty="0">
                <a:latin typeface="Arial"/>
                <a:cs typeface="Arial"/>
              </a:rPr>
              <a:t>0</a:t>
            </a:r>
            <a:r>
              <a:rPr sz="3600" spc="-7" baseline="1157" dirty="0">
                <a:latin typeface="Arial"/>
                <a:cs typeface="Arial"/>
              </a:rPr>
              <a:t>, Y</a:t>
            </a:r>
            <a:r>
              <a:rPr sz="2400" spc="-7" baseline="-19097" dirty="0">
                <a:latin typeface="Arial"/>
                <a:cs typeface="Arial"/>
              </a:rPr>
              <a:t>1</a:t>
            </a:r>
            <a:r>
              <a:rPr sz="3600" spc="-7" baseline="1157" dirty="0">
                <a:latin typeface="Arial"/>
                <a:cs typeface="Arial"/>
              </a:rPr>
              <a:t>, Y</a:t>
            </a:r>
            <a:r>
              <a:rPr sz="2400" spc="-7" baseline="-19097" dirty="0">
                <a:latin typeface="Arial"/>
                <a:cs typeface="Arial"/>
              </a:rPr>
              <a:t>2</a:t>
            </a:r>
            <a:r>
              <a:rPr sz="3600" spc="-7" baseline="1157" dirty="0">
                <a:latin typeface="Arial"/>
                <a:cs typeface="Arial"/>
              </a:rPr>
              <a:t>, Y</a:t>
            </a:r>
            <a:r>
              <a:rPr sz="2400" spc="-7" baseline="-19097" dirty="0">
                <a:latin typeface="Arial"/>
                <a:cs typeface="Arial"/>
              </a:rPr>
              <a:t>3 </a:t>
            </a:r>
            <a:r>
              <a:rPr sz="3600" spc="-7" baseline="1157" dirty="0">
                <a:latin typeface="Arial"/>
                <a:cs typeface="Arial"/>
              </a:rPr>
              <a:t>assumes either </a:t>
            </a:r>
            <a:r>
              <a:rPr sz="3600" baseline="1157" dirty="0">
                <a:latin typeface="Arial"/>
                <a:cs typeface="Arial"/>
              </a:rPr>
              <a:t>0 </a:t>
            </a:r>
            <a:r>
              <a:rPr sz="3600" spc="-7" baseline="1157" dirty="0">
                <a:latin typeface="Arial"/>
                <a:cs typeface="Arial"/>
              </a:rPr>
              <a:t>or</a:t>
            </a:r>
            <a:r>
              <a:rPr sz="3600" spc="-202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1</a:t>
            </a:r>
            <a:endParaRPr sz="3600" baseline="1157">
              <a:latin typeface="Arial"/>
              <a:cs typeface="Arial"/>
            </a:endParaRPr>
          </a:p>
          <a:p>
            <a:pPr marL="2323465" indent="-285750">
              <a:lnSpc>
                <a:spcPct val="100000"/>
              </a:lnSpc>
              <a:spcBef>
                <a:spcPts val="2150"/>
              </a:spcBef>
              <a:buChar char="•"/>
              <a:tabLst>
                <a:tab pos="2323465" algn="l"/>
                <a:tab pos="2324100" algn="l"/>
              </a:tabLst>
            </a:pPr>
            <a:r>
              <a:rPr sz="2000" spc="-114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generalize,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spc="-10" dirty="0">
                <a:latin typeface="Arial"/>
                <a:cs typeface="Arial"/>
              </a:rPr>
              <a:t>define </a:t>
            </a:r>
            <a:r>
              <a:rPr sz="2000" spc="-5" dirty="0">
                <a:latin typeface="Arial"/>
                <a:cs typeface="Arial"/>
              </a:rPr>
              <a:t>“minterms” and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“maxterms”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323465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2323465" algn="l"/>
                <a:tab pos="2324100" algn="l"/>
              </a:tabLst>
            </a:pPr>
            <a:r>
              <a:rPr sz="2000" spc="-10" dirty="0">
                <a:latin typeface="Arial"/>
                <a:cs typeface="Arial"/>
              </a:rPr>
              <a:t>Minterms </a:t>
            </a:r>
            <a:r>
              <a:rPr sz="2000" spc="-5" dirty="0">
                <a:latin typeface="Arial"/>
                <a:cs typeface="Arial"/>
              </a:rPr>
              <a:t>are PRODUCT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terms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323465" indent="-285750">
              <a:lnSpc>
                <a:spcPct val="100000"/>
              </a:lnSpc>
              <a:buChar char="•"/>
              <a:tabLst>
                <a:tab pos="2323465" algn="l"/>
                <a:tab pos="2324100" algn="l"/>
              </a:tabLst>
            </a:pPr>
            <a:r>
              <a:rPr sz="2000" spc="-10" dirty="0">
                <a:latin typeface="Arial"/>
                <a:cs typeface="Arial"/>
              </a:rPr>
              <a:t>Maxterms </a:t>
            </a:r>
            <a:r>
              <a:rPr sz="2000" spc="-5" dirty="0">
                <a:latin typeface="Arial"/>
                <a:cs typeface="Arial"/>
              </a:rPr>
              <a:t>are SUM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terms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94547" y="4471923"/>
          <a:ext cx="2673984" cy="197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Minterms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0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75" dirty="0">
                          <a:latin typeface="Trebuchet MS"/>
                          <a:cs typeface="Trebuchet MS"/>
                        </a:rPr>
                        <a:t>A’</a:t>
                      </a:r>
                      <a:r>
                        <a:rPr sz="2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60" dirty="0">
                          <a:latin typeface="Trebuchet MS"/>
                          <a:cs typeface="Trebuchet MS"/>
                        </a:rPr>
                        <a:t>B’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1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75" dirty="0">
                          <a:latin typeface="Trebuchet MS"/>
                          <a:cs typeface="Trebuchet MS"/>
                        </a:rPr>
                        <a:t>A’</a:t>
                      </a:r>
                      <a:r>
                        <a:rPr sz="2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2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5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0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60" dirty="0">
                          <a:latin typeface="Trebuchet MS"/>
                          <a:cs typeface="Trebuchet MS"/>
                        </a:rPr>
                        <a:t>B’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3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5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434215" y="4521453"/>
          <a:ext cx="3133725" cy="197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Maxterms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0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1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60" dirty="0">
                          <a:latin typeface="Trebuchet MS"/>
                          <a:cs typeface="Trebuchet MS"/>
                        </a:rPr>
                        <a:t>B’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2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latin typeface="Trebuchet MS"/>
                          <a:cs typeface="Trebuchet MS"/>
                        </a:rPr>
                        <a:t>A’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3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latin typeface="Trebuchet MS"/>
                          <a:cs typeface="Trebuchet MS"/>
                        </a:rPr>
                        <a:t>A’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60" dirty="0">
                          <a:latin typeface="Trebuchet MS"/>
                          <a:cs typeface="Trebuchet MS"/>
                        </a:rPr>
                        <a:t>B’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3573" y="927607"/>
            <a:ext cx="71570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30" dirty="0"/>
              <a:t>Generalization </a:t>
            </a:r>
            <a:r>
              <a:rPr sz="3200" spc="165" dirty="0"/>
              <a:t>by </a:t>
            </a:r>
            <a:r>
              <a:rPr sz="3200" spc="185" dirty="0"/>
              <a:t>using</a:t>
            </a:r>
            <a:r>
              <a:rPr sz="3200" spc="455" dirty="0"/>
              <a:t> </a:t>
            </a:r>
            <a:r>
              <a:rPr sz="3200" spc="35" dirty="0"/>
              <a:t>MINTERMS</a:t>
            </a:r>
            <a:endParaRPr sz="32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8489" y="1663954"/>
          <a:ext cx="2675254" cy="197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Minterms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0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75" dirty="0">
                          <a:latin typeface="Trebuchet MS"/>
                          <a:cs typeface="Trebuchet MS"/>
                        </a:rPr>
                        <a:t>A’</a:t>
                      </a:r>
                      <a:r>
                        <a:rPr sz="2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60" dirty="0">
                          <a:latin typeface="Trebuchet MS"/>
                          <a:cs typeface="Trebuchet MS"/>
                        </a:rPr>
                        <a:t>B’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1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latin typeface="Trebuchet MS"/>
                          <a:cs typeface="Trebuchet MS"/>
                        </a:rPr>
                        <a:t>A’</a:t>
                      </a:r>
                      <a:r>
                        <a:rPr sz="2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2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0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60" dirty="0">
                          <a:latin typeface="Trebuchet MS"/>
                          <a:cs typeface="Trebuchet MS"/>
                        </a:rPr>
                        <a:t>B’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3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61528" y="1561581"/>
            <a:ext cx="5775960" cy="195770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980"/>
              </a:spcBef>
            </a:pPr>
            <a:r>
              <a:rPr sz="2400" dirty="0">
                <a:latin typeface="Arial"/>
                <a:cs typeface="Arial"/>
              </a:rPr>
              <a:t>Y = </a:t>
            </a:r>
            <a:r>
              <a:rPr sz="2400" spc="-35" dirty="0">
                <a:latin typeface="Arial"/>
                <a:cs typeface="Arial"/>
              </a:rPr>
              <a:t>Y</a:t>
            </a:r>
            <a:r>
              <a:rPr sz="2400" spc="-52" baseline="-20833" dirty="0">
                <a:latin typeface="Arial"/>
                <a:cs typeface="Arial"/>
              </a:rPr>
              <a:t>0</a:t>
            </a:r>
            <a:r>
              <a:rPr sz="2400" spc="-35" dirty="0">
                <a:latin typeface="Arial"/>
                <a:cs typeface="Arial"/>
              </a:rPr>
              <a:t>A’B’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40" dirty="0">
                <a:latin typeface="Arial"/>
                <a:cs typeface="Arial"/>
              </a:rPr>
              <a:t>Y</a:t>
            </a:r>
            <a:r>
              <a:rPr sz="2400" spc="-60" baseline="-20833" dirty="0">
                <a:latin typeface="Arial"/>
                <a:cs typeface="Arial"/>
              </a:rPr>
              <a:t>1</a:t>
            </a:r>
            <a:r>
              <a:rPr sz="2400" spc="-40" dirty="0">
                <a:latin typeface="Arial"/>
                <a:cs typeface="Arial"/>
              </a:rPr>
              <a:t>A’B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AB’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  <a:p>
            <a:pPr marL="12700" marR="5080" indent="-635">
              <a:lnSpc>
                <a:spcPct val="100000"/>
              </a:lnSpc>
              <a:spcBef>
                <a:spcPts val="885"/>
              </a:spcBef>
            </a:pPr>
            <a:r>
              <a:rPr sz="2000" spc="-5" dirty="0">
                <a:latin typeface="Arial"/>
                <a:cs typeface="Arial"/>
              </a:rPr>
              <a:t>This is also known as the 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SUM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PRODUCTS  (SOP) </a:t>
            </a:r>
            <a:r>
              <a:rPr sz="2000" spc="-5" dirty="0">
                <a:latin typeface="Arial"/>
                <a:cs typeface="Arial"/>
              </a:rPr>
              <a:t>form of the function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spc="-15" dirty="0">
                <a:latin typeface="Arial"/>
                <a:cs typeface="Arial"/>
              </a:rPr>
              <a:t>Let’s </a:t>
            </a:r>
            <a:r>
              <a:rPr sz="2000" spc="-5" dirty="0">
                <a:latin typeface="Arial"/>
                <a:cs typeface="Arial"/>
              </a:rPr>
              <a:t>put to test on AND and OR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gates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499" y="3828541"/>
            <a:ext cx="1357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85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2400" b="1" spc="-1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FF0000"/>
                </a:solidFill>
                <a:latin typeface="Trebuchet MS"/>
                <a:cs typeface="Trebuchet MS"/>
              </a:rPr>
              <a:t>gate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86599" y="4313428"/>
          <a:ext cx="1765300" cy="197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Y=A.B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604642" y="3827779"/>
            <a:ext cx="512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A’B’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A’B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AB’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8939" y="4566157"/>
            <a:ext cx="1090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85" dirty="0">
                <a:solidFill>
                  <a:srgbClr val="0000FF"/>
                </a:solidFill>
                <a:latin typeface="Trebuchet MS"/>
                <a:cs typeface="Trebuchet MS"/>
              </a:rPr>
              <a:t>OR</a:t>
            </a:r>
            <a:r>
              <a:rPr sz="2400" b="1" spc="-1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0000FF"/>
                </a:solidFill>
                <a:latin typeface="Trebuchet MS"/>
                <a:cs typeface="Trebuchet MS"/>
              </a:rPr>
              <a:t>gate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97745" y="5051805"/>
          <a:ext cx="1765935" cy="197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Y=A+B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003419" y="4615688"/>
            <a:ext cx="4563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	=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A’B’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A’B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AB’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A’B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 AB’ +</a:t>
            </a:r>
            <a:r>
              <a:rPr sz="2400" spc="-4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3419" y="5348732"/>
            <a:ext cx="4210685" cy="1731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Arial"/>
                <a:cs typeface="Arial"/>
              </a:rPr>
              <a:t>Does this look like OR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gate?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000" spc="-5" dirty="0">
                <a:latin typeface="Arial"/>
                <a:cs typeface="Arial"/>
              </a:rPr>
              <a:t>How about after further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simplification: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875"/>
              </a:lnSpc>
            </a:pPr>
            <a:r>
              <a:rPr sz="2400" dirty="0">
                <a:latin typeface="Arial"/>
                <a:cs typeface="Arial"/>
              </a:rPr>
              <a:t>=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A’B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AB’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AB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(A’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A)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(B’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A +</a:t>
            </a:r>
            <a:r>
              <a:rPr sz="2400" spc="-3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3573" y="737107"/>
            <a:ext cx="76333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55" dirty="0"/>
              <a:t>Further </a:t>
            </a:r>
            <a:r>
              <a:rPr sz="3200" spc="125" dirty="0"/>
              <a:t>notation </a:t>
            </a:r>
            <a:r>
              <a:rPr sz="3200" spc="140" dirty="0"/>
              <a:t>on </a:t>
            </a:r>
            <a:r>
              <a:rPr sz="3200" spc="35" dirty="0"/>
              <a:t>MINTERMS</a:t>
            </a:r>
            <a:r>
              <a:rPr sz="3200" spc="570" dirty="0"/>
              <a:t> </a:t>
            </a:r>
            <a:r>
              <a:rPr sz="3200" spc="-25" dirty="0"/>
              <a:t>(</a:t>
            </a:r>
            <a:r>
              <a:rPr sz="4400" spc="-25" dirty="0"/>
              <a:t>Σ</a:t>
            </a:r>
            <a:r>
              <a:rPr sz="3200" spc="-25" dirty="0"/>
              <a:t>m):</a:t>
            </a:r>
            <a:endParaRPr sz="32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8489" y="1663954"/>
          <a:ext cx="2675254" cy="197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Minterms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0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4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60" baseline="-21367" dirty="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2000" spc="-40" dirty="0">
                          <a:latin typeface="Trebuchet MS"/>
                          <a:cs typeface="Trebuchet MS"/>
                        </a:rPr>
                        <a:t>=A’</a:t>
                      </a:r>
                      <a:r>
                        <a:rPr sz="2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60" dirty="0">
                          <a:latin typeface="Trebuchet MS"/>
                          <a:cs typeface="Trebuchet MS"/>
                        </a:rPr>
                        <a:t>B’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1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4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60" baseline="-21367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000" spc="-40" dirty="0">
                          <a:latin typeface="Trebuchet MS"/>
                          <a:cs typeface="Trebuchet MS"/>
                        </a:rPr>
                        <a:t>=A’</a:t>
                      </a:r>
                      <a:r>
                        <a:rPr sz="2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2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44" baseline="-21367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=A</a:t>
                      </a:r>
                      <a:r>
                        <a:rPr sz="2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60" dirty="0">
                          <a:latin typeface="Trebuchet MS"/>
                          <a:cs typeface="Trebuchet MS"/>
                        </a:rPr>
                        <a:t>B’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3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44" baseline="-21367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=A</a:t>
                      </a:r>
                      <a:r>
                        <a:rPr sz="2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61528" y="1561581"/>
            <a:ext cx="5775960" cy="195770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980"/>
              </a:spcBef>
            </a:pPr>
            <a:r>
              <a:rPr sz="2400" dirty="0">
                <a:latin typeface="Arial"/>
                <a:cs typeface="Arial"/>
              </a:rPr>
              <a:t>Y = </a:t>
            </a:r>
            <a:r>
              <a:rPr sz="2400" spc="-35" dirty="0">
                <a:latin typeface="Arial"/>
                <a:cs typeface="Arial"/>
              </a:rPr>
              <a:t>Y</a:t>
            </a:r>
            <a:r>
              <a:rPr sz="2400" spc="-52" baseline="-20833" dirty="0">
                <a:latin typeface="Arial"/>
                <a:cs typeface="Arial"/>
              </a:rPr>
              <a:t>0</a:t>
            </a:r>
            <a:r>
              <a:rPr sz="2400" spc="-35" dirty="0">
                <a:latin typeface="Arial"/>
                <a:cs typeface="Arial"/>
              </a:rPr>
              <a:t>A’B’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40" dirty="0">
                <a:latin typeface="Arial"/>
                <a:cs typeface="Arial"/>
              </a:rPr>
              <a:t>Y</a:t>
            </a:r>
            <a:r>
              <a:rPr sz="2400" spc="-60" baseline="-20833" dirty="0">
                <a:latin typeface="Arial"/>
                <a:cs typeface="Arial"/>
              </a:rPr>
              <a:t>1</a:t>
            </a:r>
            <a:r>
              <a:rPr sz="2400" spc="-40" dirty="0">
                <a:latin typeface="Arial"/>
                <a:cs typeface="Arial"/>
              </a:rPr>
              <a:t>A’B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AB’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  <a:p>
            <a:pPr marL="12700" marR="5080" indent="-635">
              <a:lnSpc>
                <a:spcPct val="100000"/>
              </a:lnSpc>
              <a:spcBef>
                <a:spcPts val="885"/>
              </a:spcBef>
            </a:pPr>
            <a:r>
              <a:rPr sz="2000" spc="-5" dirty="0">
                <a:latin typeface="Arial"/>
                <a:cs typeface="Arial"/>
              </a:rPr>
              <a:t>This is also known as the 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SUM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PRODUCTS  (SOP) </a:t>
            </a:r>
            <a:r>
              <a:rPr sz="2000" spc="-5" dirty="0">
                <a:latin typeface="Arial"/>
                <a:cs typeface="Arial"/>
              </a:rPr>
              <a:t>form of the function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spc="-15" dirty="0">
                <a:latin typeface="Arial"/>
                <a:cs typeface="Arial"/>
              </a:rPr>
              <a:t>Let’s </a:t>
            </a:r>
            <a:r>
              <a:rPr sz="2000" spc="-5" dirty="0">
                <a:latin typeface="Arial"/>
                <a:cs typeface="Arial"/>
              </a:rPr>
              <a:t>put to test on AND and OR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gates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499" y="3828541"/>
            <a:ext cx="1357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85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2400" b="1" spc="-1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FF0000"/>
                </a:solidFill>
                <a:latin typeface="Trebuchet MS"/>
                <a:cs typeface="Trebuchet MS"/>
              </a:rPr>
              <a:t>gate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86599" y="4313428"/>
          <a:ext cx="1765300" cy="197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Y=A.B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918586" y="3690619"/>
            <a:ext cx="28117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Y = AB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Σ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m(3)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-7" baseline="-20833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8939" y="4566157"/>
            <a:ext cx="1090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85" dirty="0">
                <a:solidFill>
                  <a:srgbClr val="0000FF"/>
                </a:solidFill>
                <a:latin typeface="Trebuchet MS"/>
                <a:cs typeface="Trebuchet MS"/>
              </a:rPr>
              <a:t>OR</a:t>
            </a:r>
            <a:r>
              <a:rPr sz="2400" b="1" spc="-1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0000FF"/>
                </a:solidFill>
                <a:latin typeface="Trebuchet MS"/>
                <a:cs typeface="Trebuchet MS"/>
              </a:rPr>
              <a:t>gate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97745" y="5051805"/>
          <a:ext cx="1765935" cy="197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Y=A+B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003419" y="4615688"/>
            <a:ext cx="426974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	=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A’B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 AB’ +</a:t>
            </a:r>
            <a:r>
              <a:rPr sz="2400" spc="-4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3829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Σ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m(1,2,3)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i="1" spc="-5" dirty="0">
                <a:latin typeface="Arial"/>
                <a:cs typeface="Arial"/>
              </a:rPr>
              <a:t>Does this look like OR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gate?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000" spc="-5" dirty="0">
                <a:latin typeface="Arial"/>
                <a:cs typeface="Arial"/>
              </a:rPr>
              <a:t>How about after further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simplification: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875"/>
              </a:lnSpc>
            </a:pPr>
            <a:r>
              <a:rPr sz="2400" dirty="0">
                <a:latin typeface="Arial"/>
                <a:cs typeface="Arial"/>
              </a:rPr>
              <a:t>=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A’B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AB’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AB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(A’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A)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(B’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A +</a:t>
            </a:r>
            <a:r>
              <a:rPr sz="2400" spc="-3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3573" y="927607"/>
            <a:ext cx="7288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30" dirty="0"/>
              <a:t>Generalization </a:t>
            </a:r>
            <a:r>
              <a:rPr sz="3200" spc="170" dirty="0"/>
              <a:t>by </a:t>
            </a:r>
            <a:r>
              <a:rPr sz="3200" spc="185" dirty="0"/>
              <a:t>using</a:t>
            </a:r>
            <a:r>
              <a:rPr sz="3200" spc="470" dirty="0"/>
              <a:t> </a:t>
            </a:r>
            <a:r>
              <a:rPr sz="3200" spc="70" dirty="0"/>
              <a:t>MAXTERMS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3194050">
              <a:lnSpc>
                <a:spcPct val="100000"/>
              </a:lnSpc>
              <a:spcBef>
                <a:spcPts val="995"/>
              </a:spcBef>
            </a:pPr>
            <a:r>
              <a:rPr dirty="0"/>
              <a:t>Y =</a:t>
            </a:r>
            <a:r>
              <a:rPr spc="-60" dirty="0"/>
              <a:t> </a:t>
            </a:r>
            <a:r>
              <a:rPr spc="-15" dirty="0"/>
              <a:t>(Y</a:t>
            </a:r>
            <a:r>
              <a:rPr sz="2400" spc="-22" baseline="-20833" dirty="0"/>
              <a:t>0</a:t>
            </a:r>
            <a:r>
              <a:rPr sz="2400" spc="-15" dirty="0"/>
              <a:t>+A+B)(Y</a:t>
            </a:r>
            <a:r>
              <a:rPr sz="2400" spc="-22" baseline="-20833" dirty="0"/>
              <a:t>1</a:t>
            </a:r>
            <a:r>
              <a:rPr sz="2400" spc="-15" dirty="0"/>
              <a:t>+A+B’)(Y</a:t>
            </a:r>
            <a:r>
              <a:rPr sz="2400" spc="-22" baseline="-20833" dirty="0"/>
              <a:t>2</a:t>
            </a:r>
            <a:r>
              <a:rPr sz="2400" spc="-15" dirty="0"/>
              <a:t>+A’+B)(Y</a:t>
            </a:r>
            <a:r>
              <a:rPr sz="2400" spc="-22" baseline="-20833" dirty="0"/>
              <a:t>3</a:t>
            </a:r>
            <a:r>
              <a:rPr sz="2400" spc="-15" dirty="0"/>
              <a:t>+A’+B’)</a:t>
            </a:r>
            <a:endParaRPr sz="2400"/>
          </a:p>
          <a:p>
            <a:pPr marL="3199765" marR="144145">
              <a:lnSpc>
                <a:spcPct val="100000"/>
              </a:lnSpc>
              <a:spcBef>
                <a:spcPts val="890"/>
              </a:spcBef>
            </a:pPr>
            <a:r>
              <a:rPr sz="2000" spc="-5" dirty="0"/>
              <a:t>This is also </a:t>
            </a:r>
            <a:r>
              <a:rPr sz="2000" spc="-10" dirty="0"/>
              <a:t>known </a:t>
            </a:r>
            <a:r>
              <a:rPr sz="2000" spc="-5" dirty="0"/>
              <a:t>as the </a:t>
            </a:r>
            <a:r>
              <a:rPr b="1" dirty="0">
                <a:solidFill>
                  <a:srgbClr val="007F00"/>
                </a:solidFill>
                <a:latin typeface="Arial"/>
                <a:cs typeface="Arial"/>
              </a:rPr>
              <a:t>PRODUCT of SUMS  </a:t>
            </a:r>
            <a:r>
              <a:rPr b="1" spc="-5" dirty="0">
                <a:solidFill>
                  <a:srgbClr val="007F00"/>
                </a:solidFill>
                <a:latin typeface="Arial"/>
                <a:cs typeface="Arial"/>
              </a:rPr>
              <a:t>(POS) </a:t>
            </a:r>
            <a:r>
              <a:rPr sz="2000" spc="-5" dirty="0"/>
              <a:t>form of the function</a:t>
            </a:r>
            <a:r>
              <a:rPr sz="2000" spc="-90" dirty="0"/>
              <a:t> </a:t>
            </a:r>
            <a:r>
              <a:rPr sz="2000" spc="-5" dirty="0"/>
              <a:t>Y</a:t>
            </a:r>
            <a:endParaRPr sz="2000">
              <a:latin typeface="Arial"/>
              <a:cs typeface="Arial"/>
            </a:endParaRPr>
          </a:p>
          <a:p>
            <a:pPr marL="3199765">
              <a:lnSpc>
                <a:spcPct val="100000"/>
              </a:lnSpc>
              <a:spcBef>
                <a:spcPts val="2410"/>
              </a:spcBef>
            </a:pPr>
            <a:r>
              <a:rPr sz="2000" spc="-15" dirty="0"/>
              <a:t>Let’s </a:t>
            </a:r>
            <a:r>
              <a:rPr sz="2000" spc="-5" dirty="0"/>
              <a:t>put to test on AND and OR</a:t>
            </a:r>
            <a:r>
              <a:rPr sz="2000" spc="-130" dirty="0"/>
              <a:t> </a:t>
            </a:r>
            <a:r>
              <a:rPr sz="2000" spc="-10" dirty="0"/>
              <a:t>gates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023499" y="3645661"/>
            <a:ext cx="1090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85" dirty="0">
                <a:solidFill>
                  <a:srgbClr val="0000FF"/>
                </a:solidFill>
                <a:latin typeface="Trebuchet MS"/>
                <a:cs typeface="Trebuchet MS"/>
              </a:rPr>
              <a:t>OR</a:t>
            </a:r>
            <a:r>
              <a:rPr sz="2400" b="1" spc="-1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0000FF"/>
                </a:solidFill>
                <a:latin typeface="Trebuchet MS"/>
                <a:cs typeface="Trebuchet MS"/>
              </a:rPr>
              <a:t>gate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10243" y="4644897"/>
          <a:ext cx="1765935" cy="197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Y=A.B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8489" y="4143502"/>
          <a:ext cx="1767840" cy="197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Y=A+B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68489" y="1636522"/>
          <a:ext cx="3133725" cy="197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Maxterms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0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15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1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5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60" dirty="0">
                          <a:latin typeface="Trebuchet MS"/>
                          <a:cs typeface="Trebuchet MS"/>
                        </a:rPr>
                        <a:t>B’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2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75" dirty="0">
                          <a:latin typeface="Trebuchet MS"/>
                          <a:cs typeface="Trebuchet MS"/>
                        </a:rPr>
                        <a:t>A’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3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75" dirty="0">
                          <a:latin typeface="Trebuchet MS"/>
                          <a:cs typeface="Trebuchet MS"/>
                        </a:rPr>
                        <a:t>A’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60" dirty="0">
                          <a:latin typeface="Trebuchet MS"/>
                          <a:cs typeface="Trebuchet MS"/>
                        </a:rPr>
                        <a:t>B’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574163" y="3629659"/>
            <a:ext cx="6403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 = 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(0+A+B)(1+A+B’)(1+A’+B)(1+A’+B’)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A +</a:t>
            </a:r>
            <a:r>
              <a:rPr sz="2400" spc="-3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4663" y="4214114"/>
            <a:ext cx="17424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5905" algn="l"/>
              </a:tabLst>
            </a:pPr>
            <a:r>
              <a:rPr sz="2400" b="1" spc="385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2400" b="1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FF0000"/>
                </a:solidFill>
                <a:latin typeface="Trebuchet MS"/>
                <a:cs typeface="Trebuchet MS"/>
              </a:rPr>
              <a:t>gate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3600" baseline="16203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3600" baseline="1620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5195" y="4123435"/>
            <a:ext cx="5132705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(0+A+B)(0+A+B’)(0+A’+B)(1+A’+B’)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(A + B)(A +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B’)(A’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4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 spc="-5" dirty="0">
                <a:latin typeface="Arial"/>
                <a:cs typeface="Arial"/>
              </a:rPr>
              <a:t>Does this look like OR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gate?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000" spc="-5" dirty="0">
                <a:latin typeface="Arial"/>
                <a:cs typeface="Arial"/>
              </a:rPr>
              <a:t>How about after further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simplification: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=(AA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AB’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BA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BB’)(A’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=A(1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B’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B)(A’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since</a:t>
            </a:r>
            <a:r>
              <a:rPr sz="16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AA</a:t>
            </a:r>
            <a:r>
              <a:rPr sz="16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and BB’=0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=AA’+AB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since 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AA’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=AB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3429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30" dirty="0"/>
              <a:t>Lecture</a:t>
            </a:r>
            <a:r>
              <a:rPr sz="3200" spc="210" dirty="0"/>
              <a:t> </a:t>
            </a:r>
            <a:r>
              <a:rPr sz="3200" spc="95" dirty="0"/>
              <a:t>Overview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10779" y="1512519"/>
            <a:ext cx="7972425" cy="4673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Boolean</a:t>
            </a:r>
            <a:r>
              <a:rPr sz="2600" spc="-30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Algebra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Boolean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Functions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Logic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Gates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Implementing </a:t>
            </a:r>
            <a:r>
              <a:rPr sz="2600" spc="-100" dirty="0">
                <a:latin typeface="Trebuchet MS"/>
                <a:cs typeface="Trebuchet MS"/>
              </a:rPr>
              <a:t>Boolean </a:t>
            </a:r>
            <a:r>
              <a:rPr sz="2600" spc="-120" dirty="0">
                <a:latin typeface="Trebuchet MS"/>
                <a:cs typeface="Trebuchet MS"/>
              </a:rPr>
              <a:t>Functions </a:t>
            </a:r>
            <a:r>
              <a:rPr sz="2600" spc="-135" dirty="0">
                <a:latin typeface="Trebuchet MS"/>
                <a:cs typeface="Trebuchet MS"/>
              </a:rPr>
              <a:t>using </a:t>
            </a:r>
            <a:r>
              <a:rPr sz="2600" spc="-110" dirty="0">
                <a:latin typeface="Trebuchet MS"/>
                <a:cs typeface="Trebuchet MS"/>
              </a:rPr>
              <a:t>Logic</a:t>
            </a:r>
            <a:r>
              <a:rPr sz="2600" spc="254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Gates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Canonical </a:t>
            </a:r>
            <a:r>
              <a:rPr sz="2600" spc="-170" dirty="0">
                <a:latin typeface="Trebuchet MS"/>
                <a:cs typeface="Trebuchet MS"/>
              </a:rPr>
              <a:t>and </a:t>
            </a:r>
            <a:r>
              <a:rPr sz="2600" spc="-145" dirty="0">
                <a:latin typeface="Trebuchet MS"/>
                <a:cs typeface="Trebuchet MS"/>
              </a:rPr>
              <a:t>Standard</a:t>
            </a:r>
            <a:r>
              <a:rPr sz="2600" spc="11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Forms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Inside </a:t>
            </a:r>
            <a:r>
              <a:rPr sz="2600" spc="-140" dirty="0">
                <a:latin typeface="Trebuchet MS"/>
                <a:cs typeface="Trebuchet MS"/>
              </a:rPr>
              <a:t>logic</a:t>
            </a:r>
            <a:r>
              <a:rPr sz="2600" spc="20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gates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TTL </a:t>
            </a:r>
            <a:r>
              <a:rPr sz="2600" spc="-170" dirty="0">
                <a:latin typeface="Trebuchet MS"/>
                <a:cs typeface="Trebuchet MS"/>
              </a:rPr>
              <a:t>and </a:t>
            </a:r>
            <a:r>
              <a:rPr sz="2600" spc="195" dirty="0">
                <a:latin typeface="Trebuchet MS"/>
                <a:cs typeface="Trebuchet MS"/>
              </a:rPr>
              <a:t>CMOS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logic</a:t>
            </a:r>
            <a:endParaRPr sz="2600">
              <a:latin typeface="Trebuchet MS"/>
              <a:cs typeface="Trebuchet MS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Electrical </a:t>
            </a:r>
            <a:r>
              <a:rPr sz="2600" spc="-150" dirty="0">
                <a:latin typeface="Trebuchet MS"/>
                <a:cs typeface="Trebuchet MS"/>
              </a:rPr>
              <a:t>characteristics: </a:t>
            </a:r>
            <a:r>
              <a:rPr sz="2600" spc="-170" dirty="0">
                <a:latin typeface="Trebuchet MS"/>
                <a:cs typeface="Trebuchet MS"/>
              </a:rPr>
              <a:t>Signal </a:t>
            </a:r>
            <a:r>
              <a:rPr sz="2600" spc="-204" dirty="0">
                <a:latin typeface="Trebuchet MS"/>
                <a:cs typeface="Trebuchet MS"/>
              </a:rPr>
              <a:t>levels, </a:t>
            </a:r>
            <a:r>
              <a:rPr sz="2600" dirty="0">
                <a:latin typeface="Trebuchet MS"/>
                <a:cs typeface="Trebuchet MS"/>
              </a:rPr>
              <a:t>Noise </a:t>
            </a:r>
            <a:r>
              <a:rPr sz="2600" spc="-170" dirty="0">
                <a:latin typeface="Trebuchet MS"/>
                <a:cs typeface="Trebuchet MS"/>
              </a:rPr>
              <a:t>margins,</a:t>
            </a:r>
            <a:r>
              <a:rPr sz="2600" spc="-370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Fan-  out,</a:t>
            </a:r>
            <a:r>
              <a:rPr sz="2600" spc="-320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Speed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Reading </a:t>
            </a:r>
            <a:r>
              <a:rPr sz="2600" spc="-170" dirty="0">
                <a:latin typeface="Trebuchet MS"/>
                <a:cs typeface="Trebuchet MS"/>
              </a:rPr>
              <a:t>assignment: </a:t>
            </a:r>
            <a:r>
              <a:rPr sz="2600" spc="-85" dirty="0">
                <a:latin typeface="Trebuchet MS"/>
                <a:cs typeface="Trebuchet MS"/>
              </a:rPr>
              <a:t>Chapter </a:t>
            </a:r>
            <a:r>
              <a:rPr sz="2600" spc="-175" dirty="0">
                <a:latin typeface="Trebuchet MS"/>
                <a:cs typeface="Trebuchet MS"/>
              </a:rPr>
              <a:t>2.1 </a:t>
            </a:r>
            <a:r>
              <a:rPr sz="2600" spc="-65" dirty="0">
                <a:latin typeface="Trebuchet MS"/>
                <a:cs typeface="Trebuchet MS"/>
              </a:rPr>
              <a:t>to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-175" dirty="0">
                <a:latin typeface="Trebuchet MS"/>
                <a:cs typeface="Trebuchet MS"/>
              </a:rPr>
              <a:t>2.8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3573" y="868171"/>
            <a:ext cx="7772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5" dirty="0"/>
              <a:t>Further </a:t>
            </a:r>
            <a:r>
              <a:rPr sz="3200" spc="125" dirty="0"/>
              <a:t>notation </a:t>
            </a:r>
            <a:r>
              <a:rPr sz="3200" spc="140" dirty="0"/>
              <a:t>on </a:t>
            </a:r>
            <a:r>
              <a:rPr sz="3200" spc="70" dirty="0"/>
              <a:t>MAXTERMS</a:t>
            </a:r>
            <a:r>
              <a:rPr sz="3200" spc="590" dirty="0"/>
              <a:t> </a:t>
            </a:r>
            <a:r>
              <a:rPr sz="3200" spc="-160" dirty="0"/>
              <a:t>(</a:t>
            </a:r>
            <a:r>
              <a:rPr sz="3600" b="1" spc="-160" dirty="0">
                <a:latin typeface="Georgia"/>
                <a:cs typeface="Georgia"/>
              </a:rPr>
              <a:t>Π</a:t>
            </a:r>
            <a:r>
              <a:rPr sz="3200" spc="-160" dirty="0"/>
              <a:t>M):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3194050">
              <a:lnSpc>
                <a:spcPct val="100000"/>
              </a:lnSpc>
              <a:spcBef>
                <a:spcPts val="995"/>
              </a:spcBef>
            </a:pPr>
            <a:r>
              <a:rPr dirty="0"/>
              <a:t>Y =</a:t>
            </a:r>
            <a:r>
              <a:rPr spc="-60" dirty="0"/>
              <a:t> </a:t>
            </a:r>
            <a:r>
              <a:rPr spc="-15" dirty="0"/>
              <a:t>(Y</a:t>
            </a:r>
            <a:r>
              <a:rPr sz="2400" spc="-22" baseline="-20833" dirty="0"/>
              <a:t>0</a:t>
            </a:r>
            <a:r>
              <a:rPr sz="2400" spc="-15" dirty="0"/>
              <a:t>+A+B)(Y</a:t>
            </a:r>
            <a:r>
              <a:rPr sz="2400" spc="-22" baseline="-20833" dirty="0"/>
              <a:t>1</a:t>
            </a:r>
            <a:r>
              <a:rPr sz="2400" spc="-15" dirty="0"/>
              <a:t>+A+B’)(Y</a:t>
            </a:r>
            <a:r>
              <a:rPr sz="2400" spc="-22" baseline="-20833" dirty="0"/>
              <a:t>2</a:t>
            </a:r>
            <a:r>
              <a:rPr sz="2400" spc="-15" dirty="0"/>
              <a:t>+A’+B)(Y</a:t>
            </a:r>
            <a:r>
              <a:rPr sz="2400" spc="-22" baseline="-20833" dirty="0"/>
              <a:t>3</a:t>
            </a:r>
            <a:r>
              <a:rPr sz="2400" spc="-15" dirty="0"/>
              <a:t>+A’+B’)</a:t>
            </a:r>
            <a:endParaRPr sz="2400"/>
          </a:p>
          <a:p>
            <a:pPr marL="3199765" marR="144145">
              <a:lnSpc>
                <a:spcPct val="100000"/>
              </a:lnSpc>
              <a:spcBef>
                <a:spcPts val="890"/>
              </a:spcBef>
            </a:pPr>
            <a:r>
              <a:rPr sz="2000" spc="-5" dirty="0"/>
              <a:t>This is also </a:t>
            </a:r>
            <a:r>
              <a:rPr sz="2000" spc="-10" dirty="0"/>
              <a:t>known </a:t>
            </a:r>
            <a:r>
              <a:rPr sz="2000" spc="-5" dirty="0"/>
              <a:t>as the </a:t>
            </a:r>
            <a:r>
              <a:rPr b="1" dirty="0">
                <a:solidFill>
                  <a:srgbClr val="007F00"/>
                </a:solidFill>
                <a:latin typeface="Arial"/>
                <a:cs typeface="Arial"/>
              </a:rPr>
              <a:t>PRODUCT of SUMS  </a:t>
            </a:r>
            <a:r>
              <a:rPr b="1" spc="-5" dirty="0">
                <a:solidFill>
                  <a:srgbClr val="007F00"/>
                </a:solidFill>
                <a:latin typeface="Arial"/>
                <a:cs typeface="Arial"/>
              </a:rPr>
              <a:t>(POS) </a:t>
            </a:r>
            <a:r>
              <a:rPr sz="2000" spc="-5" dirty="0"/>
              <a:t>form of the function</a:t>
            </a:r>
            <a:r>
              <a:rPr sz="2000" spc="-90" dirty="0"/>
              <a:t> </a:t>
            </a:r>
            <a:r>
              <a:rPr sz="2000" spc="-5" dirty="0"/>
              <a:t>Y</a:t>
            </a:r>
            <a:endParaRPr sz="2000">
              <a:latin typeface="Arial"/>
              <a:cs typeface="Arial"/>
            </a:endParaRPr>
          </a:p>
          <a:p>
            <a:pPr marL="3199765">
              <a:lnSpc>
                <a:spcPct val="100000"/>
              </a:lnSpc>
              <a:spcBef>
                <a:spcPts val="2410"/>
              </a:spcBef>
            </a:pPr>
            <a:r>
              <a:rPr sz="2000" spc="-15" dirty="0"/>
              <a:t>Let’s </a:t>
            </a:r>
            <a:r>
              <a:rPr sz="2000" spc="-5" dirty="0"/>
              <a:t>put to test on AND and OR</a:t>
            </a:r>
            <a:r>
              <a:rPr sz="2000" spc="-130" dirty="0"/>
              <a:t> </a:t>
            </a:r>
            <a:r>
              <a:rPr sz="2000" spc="-10" dirty="0"/>
              <a:t>gates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023499" y="3645661"/>
            <a:ext cx="1090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85" dirty="0">
                <a:solidFill>
                  <a:srgbClr val="0000FF"/>
                </a:solidFill>
                <a:latin typeface="Trebuchet MS"/>
                <a:cs typeface="Trebuchet MS"/>
              </a:rPr>
              <a:t>OR</a:t>
            </a:r>
            <a:r>
              <a:rPr sz="2400" b="1" spc="-1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0000FF"/>
                </a:solidFill>
                <a:latin typeface="Trebuchet MS"/>
                <a:cs typeface="Trebuchet MS"/>
              </a:rPr>
              <a:t>gate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10243" y="4644897"/>
          <a:ext cx="1765935" cy="197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Y=A.B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8489" y="4143502"/>
          <a:ext cx="1767840" cy="197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Y=A+B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68489" y="1636522"/>
          <a:ext cx="3133725" cy="197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Maxterms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0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6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latin typeface="Trebuchet MS"/>
                          <a:cs typeface="Trebuchet MS"/>
                        </a:rPr>
                        <a:t>0 </a:t>
                      </a:r>
                      <a:r>
                        <a:rPr sz="2000" spc="130" dirty="0">
                          <a:latin typeface="Trebuchet MS"/>
                          <a:cs typeface="Trebuchet MS"/>
                        </a:rPr>
                        <a:t>=A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3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1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6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latin typeface="Trebuchet MS"/>
                          <a:cs typeface="Trebuchet MS"/>
                        </a:rPr>
                        <a:t>1 </a:t>
                      </a:r>
                      <a:r>
                        <a:rPr sz="2000" spc="130" dirty="0">
                          <a:latin typeface="Trebuchet MS"/>
                          <a:cs typeface="Trebuchet MS"/>
                        </a:rPr>
                        <a:t>=A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3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60" dirty="0">
                          <a:latin typeface="Trebuchet MS"/>
                          <a:cs typeface="Trebuchet MS"/>
                        </a:rPr>
                        <a:t>B’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2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6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950" spc="-52" baseline="-2136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000" spc="-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75" dirty="0">
                          <a:latin typeface="Trebuchet MS"/>
                          <a:cs typeface="Trebuchet MS"/>
                        </a:rPr>
                        <a:t>A’</a:t>
                      </a:r>
                      <a:r>
                        <a:rPr sz="20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2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50" spc="30" baseline="-21367" dirty="0">
                          <a:latin typeface="Trebuchet MS"/>
                          <a:cs typeface="Trebuchet MS"/>
                        </a:rPr>
                        <a:t>3</a:t>
                      </a:r>
                      <a:endParaRPr sz="1950" baseline="-21367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6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950" spc="-52" baseline="-21367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000" spc="-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75" dirty="0">
                          <a:latin typeface="Trebuchet MS"/>
                          <a:cs typeface="Trebuchet MS"/>
                        </a:rPr>
                        <a:t>A’</a:t>
                      </a:r>
                      <a:r>
                        <a:rPr sz="2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60" dirty="0">
                          <a:latin typeface="Trebuchet MS"/>
                          <a:cs typeface="Trebuchet MS"/>
                        </a:rPr>
                        <a:t>B’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574163" y="3624325"/>
            <a:ext cx="3268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-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Times New Roman"/>
                <a:cs typeface="Times New Roman"/>
              </a:rPr>
              <a:t>Π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M(0)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 =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4663" y="4214114"/>
            <a:ext cx="17424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5905" algn="l"/>
              </a:tabLst>
            </a:pPr>
            <a:r>
              <a:rPr sz="2400" b="1" spc="385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2400" b="1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FF0000"/>
                </a:solidFill>
                <a:latin typeface="Trebuchet MS"/>
                <a:cs typeface="Trebuchet MS"/>
              </a:rPr>
              <a:t>gate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3600" baseline="16203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3600" baseline="1620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5195" y="4123435"/>
            <a:ext cx="322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B)(A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B’)(A’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5195" y="4483861"/>
            <a:ext cx="24295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Π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M(0,1,2)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-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-7" baseline="-20833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06944" y="4585207"/>
            <a:ext cx="927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-7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569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-7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5195" y="4978400"/>
            <a:ext cx="5132705" cy="2096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Arial"/>
                <a:cs typeface="Arial"/>
              </a:rPr>
              <a:t>Does this look like OR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gate?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000" spc="-5" dirty="0">
                <a:latin typeface="Arial"/>
                <a:cs typeface="Arial"/>
              </a:rPr>
              <a:t>How about after further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simplification: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=(AA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AB’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BA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BB’)(A’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=A(1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B’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B)(A’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since</a:t>
            </a:r>
            <a:r>
              <a:rPr sz="16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AA</a:t>
            </a:r>
            <a:r>
              <a:rPr sz="16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and BB’=0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=AA’+AB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since 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AA’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=AB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880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05" dirty="0"/>
              <a:t>Apply </a:t>
            </a:r>
            <a:r>
              <a:rPr sz="3200" spc="85" dirty="0"/>
              <a:t>to </a:t>
            </a:r>
            <a:r>
              <a:rPr sz="3200" spc="140" dirty="0"/>
              <a:t>previous Example: </a:t>
            </a:r>
            <a:r>
              <a:rPr sz="3200" spc="130" dirty="0"/>
              <a:t>F </a:t>
            </a:r>
            <a:r>
              <a:rPr sz="3200" spc="-140" dirty="0"/>
              <a:t>= </a:t>
            </a:r>
            <a:r>
              <a:rPr sz="3200" spc="175" dirty="0"/>
              <a:t>x </a:t>
            </a:r>
            <a:r>
              <a:rPr sz="3200" spc="-45" dirty="0"/>
              <a:t>(y </a:t>
            </a:r>
            <a:r>
              <a:rPr sz="3200" spc="-140" dirty="0"/>
              <a:t>+</a:t>
            </a:r>
            <a:r>
              <a:rPr sz="3200" spc="290" dirty="0"/>
              <a:t> </a:t>
            </a:r>
            <a:r>
              <a:rPr sz="3200" spc="-65" dirty="0"/>
              <a:t>z)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53573" y="1363777"/>
            <a:ext cx="8950960" cy="1029969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Trebuchet MS"/>
                <a:cs typeface="Trebuchet MS"/>
              </a:rPr>
              <a:t>SOP:</a:t>
            </a:r>
            <a:r>
              <a:rPr sz="2800" spc="-3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5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Σ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FF0000"/>
                </a:solidFill>
                <a:latin typeface="Trebuchet MS"/>
                <a:cs typeface="Trebuchet MS"/>
              </a:rPr>
              <a:t>m(5,6,7)</a:t>
            </a:r>
            <a:r>
              <a:rPr sz="2800" spc="-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775" spc="-157" baseline="-21021" dirty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r>
              <a:rPr sz="2775" spc="-60" baseline="-2102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775" spc="-157" baseline="-21021" dirty="0">
                <a:solidFill>
                  <a:srgbClr val="FF0000"/>
                </a:solidFill>
                <a:latin typeface="Trebuchet MS"/>
                <a:cs typeface="Trebuchet MS"/>
              </a:rPr>
              <a:t>6</a:t>
            </a:r>
            <a:r>
              <a:rPr sz="2775" spc="-60" baseline="-2102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775" spc="-157" baseline="-21021" dirty="0">
                <a:solidFill>
                  <a:srgbClr val="FF0000"/>
                </a:solidFill>
                <a:latin typeface="Trebuchet MS"/>
                <a:cs typeface="Trebuchet MS"/>
              </a:rPr>
              <a:t>7</a:t>
            </a:r>
            <a:r>
              <a:rPr sz="2775" spc="-60" baseline="-2102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285" dirty="0">
                <a:solidFill>
                  <a:srgbClr val="FF0000"/>
                </a:solidFill>
                <a:latin typeface="Trebuchet MS"/>
                <a:cs typeface="Trebuchet MS"/>
              </a:rPr>
              <a:t>y’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800" spc="-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55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290" dirty="0">
                <a:solidFill>
                  <a:srgbClr val="FF0000"/>
                </a:solidFill>
                <a:latin typeface="Trebuchet MS"/>
                <a:cs typeface="Trebuchet MS"/>
              </a:rPr>
              <a:t>z’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55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000FF"/>
                </a:solidFill>
                <a:latin typeface="Trebuchet MS"/>
                <a:cs typeface="Trebuchet MS"/>
              </a:rPr>
              <a:t>POS:</a:t>
            </a:r>
            <a:r>
              <a:rPr sz="2800" spc="-3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-155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2800" spc="-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sz="2800" spc="-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Π</a:t>
            </a:r>
            <a:r>
              <a:rPr sz="2800" b="1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70" dirty="0">
                <a:solidFill>
                  <a:srgbClr val="0000FF"/>
                </a:solidFill>
                <a:latin typeface="Trebuchet MS"/>
                <a:cs typeface="Trebuchet MS"/>
              </a:rPr>
              <a:t>M(0,1,2,3,4)</a:t>
            </a:r>
            <a:r>
              <a:rPr sz="2800" spc="-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sz="2800" spc="-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775" spc="104" baseline="-21021" dirty="0">
                <a:solidFill>
                  <a:srgbClr val="0000FF"/>
                </a:solidFill>
                <a:latin typeface="Trebuchet MS"/>
                <a:cs typeface="Trebuchet MS"/>
              </a:rPr>
              <a:t>0</a:t>
            </a:r>
            <a:r>
              <a:rPr sz="2775" spc="-67" baseline="-2102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775" spc="120" baseline="-21021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sz="2775" spc="-60" baseline="-2102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775" spc="120" baseline="-21021" dirty="0">
                <a:solidFill>
                  <a:srgbClr val="0000FF"/>
                </a:solidFill>
                <a:latin typeface="Trebuchet MS"/>
                <a:cs typeface="Trebuchet MS"/>
              </a:rPr>
              <a:t>2</a:t>
            </a:r>
            <a:r>
              <a:rPr sz="2775" spc="-60" baseline="-2102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775" spc="120" baseline="-21021" dirty="0">
                <a:solidFill>
                  <a:srgbClr val="0000FF"/>
                </a:solidFill>
                <a:latin typeface="Trebuchet MS"/>
                <a:cs typeface="Trebuchet MS"/>
              </a:rPr>
              <a:t>3</a:t>
            </a:r>
            <a:r>
              <a:rPr sz="2775" spc="-60" baseline="-2102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775" spc="120" baseline="-21021" dirty="0">
                <a:solidFill>
                  <a:srgbClr val="0000FF"/>
                </a:solidFill>
                <a:latin typeface="Trebuchet MS"/>
                <a:cs typeface="Trebuchet MS"/>
              </a:rPr>
              <a:t>4</a:t>
            </a:r>
            <a:endParaRPr sz="2775" baseline="-21021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573" y="2529331"/>
            <a:ext cx="16891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7967" y="2482087"/>
            <a:ext cx="747077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sz="2500" spc="-60" dirty="0">
                <a:solidFill>
                  <a:srgbClr val="0000FF"/>
                </a:solidFill>
                <a:latin typeface="Trebuchet MS"/>
                <a:cs typeface="Trebuchet MS"/>
              </a:rPr>
              <a:t> (x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140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solidFill>
                  <a:srgbClr val="0000FF"/>
                </a:solidFill>
                <a:latin typeface="Trebuchet MS"/>
                <a:cs typeface="Trebuchet MS"/>
              </a:rPr>
              <a:t>z)(x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140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150" dirty="0">
                <a:solidFill>
                  <a:srgbClr val="0000FF"/>
                </a:solidFill>
                <a:latin typeface="Trebuchet MS"/>
                <a:cs typeface="Trebuchet MS"/>
              </a:rPr>
              <a:t>z’)(x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254" dirty="0">
                <a:solidFill>
                  <a:srgbClr val="0000FF"/>
                </a:solidFill>
                <a:latin typeface="Trebuchet MS"/>
                <a:cs typeface="Trebuchet MS"/>
              </a:rPr>
              <a:t>y’</a:t>
            </a:r>
            <a:r>
              <a:rPr sz="2500" spc="-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solidFill>
                  <a:srgbClr val="0000FF"/>
                </a:solidFill>
                <a:latin typeface="Trebuchet MS"/>
                <a:cs typeface="Trebuchet MS"/>
              </a:rPr>
              <a:t>z)(x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254" dirty="0">
                <a:solidFill>
                  <a:srgbClr val="0000FF"/>
                </a:solidFill>
                <a:latin typeface="Trebuchet MS"/>
                <a:cs typeface="Trebuchet MS"/>
              </a:rPr>
              <a:t>y’</a:t>
            </a:r>
            <a:r>
              <a:rPr sz="2500" spc="-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185" dirty="0">
                <a:solidFill>
                  <a:srgbClr val="0000FF"/>
                </a:solidFill>
                <a:latin typeface="Trebuchet MS"/>
                <a:cs typeface="Trebuchet MS"/>
              </a:rPr>
              <a:t>z’)(x’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140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130" dirty="0">
                <a:solidFill>
                  <a:srgbClr val="0000FF"/>
                </a:solidFill>
                <a:latin typeface="Trebuchet MS"/>
                <a:cs typeface="Trebuchet MS"/>
              </a:rPr>
              <a:t>z)</a:t>
            </a:r>
            <a:endParaRPr sz="25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05165" y="3155950"/>
          <a:ext cx="7533004" cy="3570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5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(y+z)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000" b="1" spc="-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x.(y+z)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Minterms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Maxterms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-2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y’</a:t>
                      </a:r>
                      <a:r>
                        <a:rPr sz="2000" spc="-13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950" spc="-52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000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-2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y’</a:t>
                      </a:r>
                      <a:r>
                        <a:rPr sz="2000" spc="-13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950" spc="-52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000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 </a:t>
                      </a:r>
                      <a:r>
                        <a:rPr sz="2000" spc="-2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950" spc="-52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y’</a:t>
                      </a:r>
                      <a:r>
                        <a:rPr sz="2000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3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 </a:t>
                      </a:r>
                      <a:r>
                        <a:rPr sz="2000" spc="-1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950" spc="-52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y’</a:t>
                      </a:r>
                      <a:r>
                        <a:rPr sz="2000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4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2000" spc="-20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y’</a:t>
                      </a:r>
                      <a:r>
                        <a:rPr sz="2000" spc="-26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4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 </a:t>
                      </a:r>
                      <a:r>
                        <a:rPr sz="2000" spc="-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39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5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2000" spc="-2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y’</a:t>
                      </a:r>
                      <a:r>
                        <a:rPr sz="2000" spc="-26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5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 </a:t>
                      </a:r>
                      <a:r>
                        <a:rPr sz="2000" spc="-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39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6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00" spc="-26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6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 </a:t>
                      </a:r>
                      <a:r>
                        <a:rPr sz="2000" spc="-2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y’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3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7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00" spc="-26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7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 </a:t>
                      </a:r>
                      <a:r>
                        <a:rPr sz="2000" spc="-2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y’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3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880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05" dirty="0"/>
              <a:t>Apply </a:t>
            </a:r>
            <a:r>
              <a:rPr sz="3200" spc="85" dirty="0"/>
              <a:t>to </a:t>
            </a:r>
            <a:r>
              <a:rPr sz="3200" spc="140" dirty="0"/>
              <a:t>previous Example: </a:t>
            </a:r>
            <a:r>
              <a:rPr sz="3200" spc="130" dirty="0"/>
              <a:t>F </a:t>
            </a:r>
            <a:r>
              <a:rPr sz="3200" spc="-140" dirty="0"/>
              <a:t>= </a:t>
            </a:r>
            <a:r>
              <a:rPr sz="3200" spc="175" dirty="0"/>
              <a:t>x </a:t>
            </a:r>
            <a:r>
              <a:rPr sz="3200" spc="-45" dirty="0"/>
              <a:t>(y </a:t>
            </a:r>
            <a:r>
              <a:rPr sz="3200" spc="-140" dirty="0"/>
              <a:t>+</a:t>
            </a:r>
            <a:r>
              <a:rPr sz="3200" spc="290" dirty="0"/>
              <a:t> </a:t>
            </a:r>
            <a:r>
              <a:rPr sz="3200" spc="-65" dirty="0"/>
              <a:t>z)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53573" y="1363777"/>
            <a:ext cx="8950960" cy="15328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Trebuchet MS"/>
                <a:cs typeface="Trebuchet MS"/>
              </a:rPr>
              <a:t>SOP:</a:t>
            </a:r>
            <a:r>
              <a:rPr sz="2800" spc="-3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5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Σ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FF0000"/>
                </a:solidFill>
                <a:latin typeface="Trebuchet MS"/>
                <a:cs typeface="Trebuchet MS"/>
              </a:rPr>
              <a:t>m(5,6,7)</a:t>
            </a:r>
            <a:r>
              <a:rPr sz="2800" spc="-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775" spc="-157" baseline="-21021" dirty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r>
              <a:rPr sz="2775" spc="-60" baseline="-2102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775" spc="-157" baseline="-21021" dirty="0">
                <a:solidFill>
                  <a:srgbClr val="FF0000"/>
                </a:solidFill>
                <a:latin typeface="Trebuchet MS"/>
                <a:cs typeface="Trebuchet MS"/>
              </a:rPr>
              <a:t>6</a:t>
            </a:r>
            <a:r>
              <a:rPr sz="2775" spc="-60" baseline="-2102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775" spc="-157" baseline="-21021" dirty="0">
                <a:solidFill>
                  <a:srgbClr val="FF0000"/>
                </a:solidFill>
                <a:latin typeface="Trebuchet MS"/>
                <a:cs typeface="Trebuchet MS"/>
              </a:rPr>
              <a:t>7</a:t>
            </a:r>
            <a:r>
              <a:rPr sz="2775" spc="-60" baseline="-2102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285" dirty="0">
                <a:solidFill>
                  <a:srgbClr val="FF0000"/>
                </a:solidFill>
                <a:latin typeface="Trebuchet MS"/>
                <a:cs typeface="Trebuchet MS"/>
              </a:rPr>
              <a:t>y’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800" spc="-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55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290" dirty="0">
                <a:solidFill>
                  <a:srgbClr val="FF0000"/>
                </a:solidFill>
                <a:latin typeface="Trebuchet MS"/>
                <a:cs typeface="Trebuchet MS"/>
              </a:rPr>
              <a:t>z’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55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0000"/>
                </a:solidFill>
                <a:latin typeface="Trebuchet MS"/>
                <a:cs typeface="Trebuchet MS"/>
              </a:rPr>
              <a:t>Show </a:t>
            </a:r>
            <a:r>
              <a:rPr sz="2800" spc="-190" dirty="0">
                <a:solidFill>
                  <a:srgbClr val="FF0000"/>
                </a:solidFill>
                <a:latin typeface="Trebuchet MS"/>
                <a:cs typeface="Trebuchet MS"/>
              </a:rPr>
              <a:t>that </a:t>
            </a:r>
            <a:r>
              <a:rPr sz="2800" spc="-265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2800" spc="-100" dirty="0">
                <a:solidFill>
                  <a:srgbClr val="FF0000"/>
                </a:solidFill>
                <a:latin typeface="Trebuchet MS"/>
                <a:cs typeface="Trebuchet MS"/>
              </a:rPr>
              <a:t>you </a:t>
            </a:r>
            <a:r>
              <a:rPr sz="2800" spc="-185" dirty="0">
                <a:solidFill>
                  <a:srgbClr val="FF0000"/>
                </a:solidFill>
                <a:latin typeface="Trebuchet MS"/>
                <a:cs typeface="Trebuchet MS"/>
              </a:rPr>
              <a:t>simplify </a:t>
            </a:r>
            <a:r>
              <a:rPr sz="2800" spc="70" dirty="0">
                <a:solidFill>
                  <a:srgbClr val="FF0000"/>
                </a:solidFill>
                <a:latin typeface="Trebuchet MS"/>
                <a:cs typeface="Trebuchet MS"/>
              </a:rPr>
              <a:t>SOP </a:t>
            </a:r>
            <a:r>
              <a:rPr sz="2800" spc="-100" dirty="0">
                <a:solidFill>
                  <a:srgbClr val="FF0000"/>
                </a:solidFill>
                <a:latin typeface="Trebuchet MS"/>
                <a:cs typeface="Trebuchet MS"/>
              </a:rPr>
              <a:t>you </a:t>
            </a:r>
            <a:r>
              <a:rPr sz="2800" spc="-195" dirty="0">
                <a:solidFill>
                  <a:srgbClr val="FF0000"/>
                </a:solidFill>
                <a:latin typeface="Trebuchet MS"/>
                <a:cs typeface="Trebuchet MS"/>
              </a:rPr>
              <a:t>get </a:t>
            </a:r>
            <a:r>
              <a:rPr sz="2800" spc="-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2800" spc="-145" dirty="0">
                <a:solidFill>
                  <a:srgbClr val="FF0000"/>
                </a:solidFill>
                <a:latin typeface="Trebuchet MS"/>
                <a:cs typeface="Trebuchet MS"/>
              </a:rPr>
              <a:t>(y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800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FF0000"/>
                </a:solidFill>
                <a:latin typeface="Trebuchet MS"/>
                <a:cs typeface="Trebuchet MS"/>
              </a:rPr>
              <a:t>z)???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….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573" y="3449828"/>
            <a:ext cx="65106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000FF"/>
                </a:solidFill>
                <a:latin typeface="Trebuchet MS"/>
                <a:cs typeface="Trebuchet MS"/>
              </a:rPr>
              <a:t>POS:</a:t>
            </a:r>
            <a:r>
              <a:rPr sz="2800" spc="-3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-155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2800" spc="-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sz="2800" spc="-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Π</a:t>
            </a:r>
            <a:r>
              <a:rPr sz="2800" b="1" spc="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70" dirty="0">
                <a:solidFill>
                  <a:srgbClr val="0000FF"/>
                </a:solidFill>
                <a:latin typeface="Trebuchet MS"/>
                <a:cs typeface="Trebuchet MS"/>
              </a:rPr>
              <a:t>M(0,1,2,3,4)</a:t>
            </a:r>
            <a:r>
              <a:rPr sz="2800" spc="-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sz="2800" spc="-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775" spc="104" baseline="-21021" dirty="0">
                <a:solidFill>
                  <a:srgbClr val="0000FF"/>
                </a:solidFill>
                <a:latin typeface="Trebuchet MS"/>
                <a:cs typeface="Trebuchet MS"/>
              </a:rPr>
              <a:t>0</a:t>
            </a:r>
            <a:r>
              <a:rPr sz="2775" spc="-67" baseline="-2102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775" spc="120" baseline="-21021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sz="2775" spc="-60" baseline="-2102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775" spc="120" baseline="-21021" dirty="0">
                <a:solidFill>
                  <a:srgbClr val="0000FF"/>
                </a:solidFill>
                <a:latin typeface="Trebuchet MS"/>
                <a:cs typeface="Trebuchet MS"/>
              </a:rPr>
              <a:t>2</a:t>
            </a:r>
            <a:r>
              <a:rPr sz="2775" spc="-67" baseline="-2102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775" spc="120" baseline="-21021" dirty="0">
                <a:solidFill>
                  <a:srgbClr val="0000FF"/>
                </a:solidFill>
                <a:latin typeface="Trebuchet MS"/>
                <a:cs typeface="Trebuchet MS"/>
              </a:rPr>
              <a:t>3</a:t>
            </a:r>
            <a:r>
              <a:rPr sz="2775" spc="-67" baseline="-2102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775" spc="120" baseline="-21021" dirty="0">
                <a:solidFill>
                  <a:srgbClr val="0000FF"/>
                </a:solidFill>
                <a:latin typeface="Trebuchet MS"/>
                <a:cs typeface="Trebuchet MS"/>
              </a:rPr>
              <a:t>4</a:t>
            </a:r>
            <a:endParaRPr sz="2775" baseline="-21021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573" y="4038091"/>
            <a:ext cx="16891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7967" y="3990847"/>
            <a:ext cx="747077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sz="2500" spc="-60" dirty="0">
                <a:solidFill>
                  <a:srgbClr val="0000FF"/>
                </a:solidFill>
                <a:latin typeface="Trebuchet MS"/>
                <a:cs typeface="Trebuchet MS"/>
              </a:rPr>
              <a:t> (x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140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solidFill>
                  <a:srgbClr val="0000FF"/>
                </a:solidFill>
                <a:latin typeface="Trebuchet MS"/>
                <a:cs typeface="Trebuchet MS"/>
              </a:rPr>
              <a:t>z)(x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140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150" dirty="0">
                <a:solidFill>
                  <a:srgbClr val="0000FF"/>
                </a:solidFill>
                <a:latin typeface="Trebuchet MS"/>
                <a:cs typeface="Trebuchet MS"/>
              </a:rPr>
              <a:t>z’)(x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254" dirty="0">
                <a:solidFill>
                  <a:srgbClr val="0000FF"/>
                </a:solidFill>
                <a:latin typeface="Trebuchet MS"/>
                <a:cs typeface="Trebuchet MS"/>
              </a:rPr>
              <a:t>y’</a:t>
            </a:r>
            <a:r>
              <a:rPr sz="2500" spc="-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solidFill>
                  <a:srgbClr val="0000FF"/>
                </a:solidFill>
                <a:latin typeface="Trebuchet MS"/>
                <a:cs typeface="Trebuchet MS"/>
              </a:rPr>
              <a:t>z)(x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254" dirty="0">
                <a:solidFill>
                  <a:srgbClr val="0000FF"/>
                </a:solidFill>
                <a:latin typeface="Trebuchet MS"/>
                <a:cs typeface="Trebuchet MS"/>
              </a:rPr>
              <a:t>y’</a:t>
            </a:r>
            <a:r>
              <a:rPr sz="2500" spc="-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185" dirty="0">
                <a:solidFill>
                  <a:srgbClr val="0000FF"/>
                </a:solidFill>
                <a:latin typeface="Trebuchet MS"/>
                <a:cs typeface="Trebuchet MS"/>
              </a:rPr>
              <a:t>z’)(x’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140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130" dirty="0">
                <a:solidFill>
                  <a:srgbClr val="0000FF"/>
                </a:solidFill>
                <a:latin typeface="Trebuchet MS"/>
                <a:cs typeface="Trebuchet MS"/>
              </a:rPr>
              <a:t>z)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566" y="4381304"/>
            <a:ext cx="6397625" cy="939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00" spc="-55" dirty="0">
                <a:solidFill>
                  <a:srgbClr val="0000FF"/>
                </a:solidFill>
                <a:latin typeface="Trebuchet MS"/>
                <a:cs typeface="Trebuchet MS"/>
              </a:rPr>
              <a:t>Show </a:t>
            </a:r>
            <a:r>
              <a:rPr sz="2500" spc="-170" dirty="0">
                <a:solidFill>
                  <a:srgbClr val="0000FF"/>
                </a:solidFill>
                <a:latin typeface="Trebuchet MS"/>
                <a:cs typeface="Trebuchet MS"/>
              </a:rPr>
              <a:t>that </a:t>
            </a:r>
            <a:r>
              <a:rPr sz="2500" spc="-235" dirty="0">
                <a:solidFill>
                  <a:srgbClr val="0000FF"/>
                </a:solidFill>
                <a:latin typeface="Trebuchet MS"/>
                <a:cs typeface="Trebuchet MS"/>
              </a:rPr>
              <a:t>if </a:t>
            </a:r>
            <a:r>
              <a:rPr sz="2500" spc="-90" dirty="0">
                <a:solidFill>
                  <a:srgbClr val="0000FF"/>
                </a:solidFill>
                <a:latin typeface="Trebuchet MS"/>
                <a:cs typeface="Trebuchet MS"/>
              </a:rPr>
              <a:t>you </a:t>
            </a:r>
            <a:r>
              <a:rPr sz="2500" spc="-165" dirty="0">
                <a:solidFill>
                  <a:srgbClr val="0000FF"/>
                </a:solidFill>
                <a:latin typeface="Trebuchet MS"/>
                <a:cs typeface="Trebuchet MS"/>
              </a:rPr>
              <a:t>simplify </a:t>
            </a:r>
            <a:r>
              <a:rPr sz="2500" spc="-45" dirty="0">
                <a:solidFill>
                  <a:srgbClr val="0000FF"/>
                </a:solidFill>
                <a:latin typeface="Trebuchet MS"/>
                <a:cs typeface="Trebuchet MS"/>
              </a:rPr>
              <a:t>POS, </a:t>
            </a:r>
            <a:r>
              <a:rPr sz="2500" spc="-90" dirty="0">
                <a:solidFill>
                  <a:srgbClr val="0000FF"/>
                </a:solidFill>
                <a:latin typeface="Trebuchet MS"/>
                <a:cs typeface="Trebuchet MS"/>
              </a:rPr>
              <a:t>you </a:t>
            </a:r>
            <a:r>
              <a:rPr sz="2500" spc="-175" dirty="0">
                <a:solidFill>
                  <a:srgbClr val="0000FF"/>
                </a:solidFill>
                <a:latin typeface="Trebuchet MS"/>
                <a:cs typeface="Trebuchet MS"/>
              </a:rPr>
              <a:t>get </a:t>
            </a:r>
            <a:r>
              <a:rPr sz="2500" spc="-5" dirty="0">
                <a:solidFill>
                  <a:srgbClr val="0000FF"/>
                </a:solidFill>
                <a:latin typeface="Trebuchet MS"/>
                <a:cs typeface="Trebuchet MS"/>
              </a:rPr>
              <a:t>x </a:t>
            </a:r>
            <a:r>
              <a:rPr sz="2500" spc="-125" dirty="0">
                <a:solidFill>
                  <a:srgbClr val="0000FF"/>
                </a:solidFill>
                <a:latin typeface="Trebuchet MS"/>
                <a:cs typeface="Trebuchet MS"/>
              </a:rPr>
              <a:t>(y </a:t>
            </a:r>
            <a:r>
              <a:rPr sz="2500" spc="150" dirty="0">
                <a:solidFill>
                  <a:srgbClr val="0000FF"/>
                </a:solidFill>
                <a:latin typeface="Trebuchet MS"/>
                <a:cs typeface="Trebuchet MS"/>
              </a:rPr>
              <a:t>+</a:t>
            </a:r>
            <a:r>
              <a:rPr sz="2500" spc="-2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spc="-105" dirty="0">
                <a:solidFill>
                  <a:srgbClr val="0000FF"/>
                </a:solidFill>
                <a:latin typeface="Trebuchet MS"/>
                <a:cs typeface="Trebuchet MS"/>
              </a:rPr>
              <a:t>z)???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665" dirty="0">
                <a:solidFill>
                  <a:srgbClr val="0000FF"/>
                </a:solidFill>
                <a:latin typeface="Trebuchet MS"/>
                <a:cs typeface="Trebuchet MS"/>
              </a:rPr>
              <a:t>…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3573" y="927607"/>
            <a:ext cx="89312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50" dirty="0"/>
              <a:t>Minterms/Maxterms </a:t>
            </a:r>
            <a:r>
              <a:rPr sz="3200" spc="140" dirty="0"/>
              <a:t>complement </a:t>
            </a:r>
            <a:r>
              <a:rPr sz="3200" spc="200" dirty="0"/>
              <a:t>each</a:t>
            </a:r>
            <a:r>
              <a:rPr sz="3200" spc="515" dirty="0"/>
              <a:t> </a:t>
            </a:r>
            <a:r>
              <a:rPr sz="3200" spc="125" dirty="0"/>
              <a:t>other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853573" y="5287009"/>
            <a:ext cx="8932545" cy="179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buChar char="•"/>
              <a:tabLst>
                <a:tab pos="190500" algn="l"/>
              </a:tabLst>
            </a:pPr>
            <a:r>
              <a:rPr sz="2400" spc="-5" dirty="0">
                <a:latin typeface="Arial"/>
                <a:cs typeface="Arial"/>
              </a:rPr>
              <a:t>One can be derived from the other by applying </a:t>
            </a:r>
            <a:r>
              <a:rPr sz="2400" spc="60" dirty="0">
                <a:latin typeface="Arial"/>
                <a:cs typeface="Arial"/>
              </a:rPr>
              <a:t>DeMorgan’s </a:t>
            </a:r>
            <a:r>
              <a:rPr sz="2400" spc="-5" dirty="0">
                <a:latin typeface="Arial"/>
                <a:cs typeface="Arial"/>
              </a:rPr>
              <a:t>Law  Example:</a:t>
            </a:r>
            <a:endParaRPr sz="24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-7" baseline="-20833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2400" spc="-232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y’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-7" baseline="-20833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2400" spc="-225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21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322" baseline="-20833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2400" spc="215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[x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220" dirty="0">
                <a:solidFill>
                  <a:srgbClr val="FF0000"/>
                </a:solidFill>
                <a:latin typeface="Arial"/>
                <a:cs typeface="Arial"/>
              </a:rPr>
              <a:t>y‘z]’=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220" dirty="0">
                <a:solidFill>
                  <a:srgbClr val="FF0000"/>
                </a:solidFill>
                <a:latin typeface="Arial"/>
                <a:cs typeface="Arial"/>
              </a:rPr>
              <a:t>x’+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330" dirty="0">
                <a:solidFill>
                  <a:srgbClr val="FF0000"/>
                </a:solidFill>
                <a:latin typeface="Arial"/>
                <a:cs typeface="Arial"/>
              </a:rPr>
              <a:t>z’</a:t>
            </a:r>
            <a:endParaRPr sz="24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spc="-232" baseline="-208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220" dirty="0">
                <a:solidFill>
                  <a:srgbClr val="0000FF"/>
                </a:solidFill>
                <a:latin typeface="Arial"/>
                <a:cs typeface="Arial"/>
              </a:rPr>
              <a:t>y’+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Wingdings"/>
                <a:cs typeface="Wingdings"/>
              </a:rPr>
              <a:t></a:t>
            </a:r>
            <a:r>
              <a:rPr sz="2400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spc="-225" baseline="-208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21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spc="322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spc="215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[x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220" dirty="0">
                <a:solidFill>
                  <a:srgbClr val="0000FF"/>
                </a:solidFill>
                <a:latin typeface="Arial"/>
                <a:cs typeface="Arial"/>
              </a:rPr>
              <a:t>y’+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0000FF"/>
                </a:solidFill>
                <a:latin typeface="Arial"/>
                <a:cs typeface="Arial"/>
              </a:rPr>
              <a:t>z]’=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x’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330" dirty="0">
                <a:solidFill>
                  <a:srgbClr val="0000FF"/>
                </a:solidFill>
                <a:latin typeface="Arial"/>
                <a:cs typeface="Arial"/>
              </a:rPr>
              <a:t>z’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71025" y="1529080"/>
          <a:ext cx="4734559" cy="3569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5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Minterms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Maxterms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-2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y’</a:t>
                      </a:r>
                      <a:r>
                        <a:rPr sz="2000" spc="-13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950" spc="-52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000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-2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y’</a:t>
                      </a:r>
                      <a:r>
                        <a:rPr sz="2000" spc="-13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950" spc="-52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000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 </a:t>
                      </a:r>
                      <a:r>
                        <a:rPr sz="2000" spc="-2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950" spc="-52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y’</a:t>
                      </a:r>
                      <a:r>
                        <a:rPr sz="2000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3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 </a:t>
                      </a:r>
                      <a:r>
                        <a:rPr sz="2000" spc="-1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950" spc="-52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y’</a:t>
                      </a:r>
                      <a:r>
                        <a:rPr sz="2000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7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4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2000" spc="-20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y’</a:t>
                      </a:r>
                      <a:r>
                        <a:rPr sz="2000" spc="-26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4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 </a:t>
                      </a:r>
                      <a:r>
                        <a:rPr sz="2000" spc="-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39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5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2000" spc="-2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y’</a:t>
                      </a:r>
                      <a:r>
                        <a:rPr sz="2000" spc="-26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5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 </a:t>
                      </a:r>
                      <a:r>
                        <a:rPr sz="2000" spc="-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39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6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00" spc="-26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6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 </a:t>
                      </a:r>
                      <a:r>
                        <a:rPr sz="2000" spc="-2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y’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3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7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-104" baseline="-21367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7 </a:t>
                      </a:r>
                      <a:r>
                        <a:rPr sz="2000" spc="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2000" spc="-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00" spc="-26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6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950" spc="89" baseline="-21367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7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2000" spc="-15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x’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 </a:t>
                      </a:r>
                      <a:r>
                        <a:rPr sz="2000" spc="-2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y’ </a:t>
                      </a:r>
                      <a:r>
                        <a:rPr sz="2000" spc="114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spc="-3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1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z’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45" dirty="0"/>
              <a:t>How </a:t>
            </a:r>
            <a:r>
              <a:rPr spc="75" dirty="0"/>
              <a:t>to </a:t>
            </a:r>
            <a:r>
              <a:rPr spc="70" dirty="0"/>
              <a:t>go </a:t>
            </a:r>
            <a:r>
              <a:rPr spc="75" dirty="0"/>
              <a:t>from </a:t>
            </a:r>
            <a:r>
              <a:rPr spc="114" dirty="0"/>
              <a:t>specification </a:t>
            </a:r>
            <a:r>
              <a:rPr spc="95" dirty="0"/>
              <a:t>(truth </a:t>
            </a:r>
            <a:r>
              <a:rPr spc="65" dirty="0"/>
              <a:t>table) </a:t>
            </a:r>
            <a:r>
              <a:rPr spc="75" dirty="0"/>
              <a:t>to  </a:t>
            </a:r>
            <a:r>
              <a:rPr spc="145" dirty="0"/>
              <a:t>circuits?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0779" y="1512519"/>
            <a:ext cx="7431405" cy="18567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Get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14" dirty="0">
                <a:latin typeface="Trebuchet MS"/>
                <a:cs typeface="Trebuchet MS"/>
              </a:rPr>
              <a:t>truth </a:t>
            </a:r>
            <a:r>
              <a:rPr sz="2600" spc="-190" dirty="0">
                <a:latin typeface="Trebuchet MS"/>
                <a:cs typeface="Trebuchet MS"/>
              </a:rPr>
              <a:t>table </a:t>
            </a:r>
            <a:r>
              <a:rPr sz="2600" spc="-170" dirty="0">
                <a:latin typeface="Trebuchet MS"/>
                <a:cs typeface="Trebuchet MS"/>
              </a:rPr>
              <a:t>and </a:t>
            </a:r>
            <a:r>
              <a:rPr sz="2600" spc="65" dirty="0">
                <a:latin typeface="Trebuchet MS"/>
                <a:cs typeface="Trebuchet MS"/>
              </a:rPr>
              <a:t>SOP </a:t>
            </a:r>
            <a:r>
              <a:rPr sz="2600" spc="25" dirty="0">
                <a:latin typeface="Trebuchet MS"/>
                <a:cs typeface="Trebuchet MS"/>
              </a:rPr>
              <a:t>or </a:t>
            </a:r>
            <a:r>
              <a:rPr sz="2600" spc="65" dirty="0">
                <a:latin typeface="Trebuchet MS"/>
                <a:cs typeface="Trebuchet MS"/>
              </a:rPr>
              <a:t>POS </a:t>
            </a:r>
            <a:r>
              <a:rPr sz="2600" spc="-120" dirty="0">
                <a:latin typeface="Trebuchet MS"/>
                <a:cs typeface="Trebuchet MS"/>
              </a:rPr>
              <a:t>from </a:t>
            </a:r>
            <a:r>
              <a:rPr sz="2600" spc="-114" dirty="0">
                <a:latin typeface="Trebuchet MS"/>
                <a:cs typeface="Trebuchet MS"/>
              </a:rPr>
              <a:t>truth</a:t>
            </a:r>
            <a:r>
              <a:rPr sz="2600" spc="70" dirty="0">
                <a:latin typeface="Trebuchet MS"/>
                <a:cs typeface="Trebuchet MS"/>
              </a:rPr>
              <a:t> </a:t>
            </a:r>
            <a:r>
              <a:rPr sz="2600" spc="-190" dirty="0">
                <a:latin typeface="Trebuchet MS"/>
                <a:cs typeface="Trebuchet MS"/>
              </a:rPr>
              <a:t>table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Carry </a:t>
            </a:r>
            <a:r>
              <a:rPr sz="2600" spc="-85" dirty="0">
                <a:latin typeface="Trebuchet MS"/>
                <a:cs typeface="Trebuchet MS"/>
              </a:rPr>
              <a:t>out </a:t>
            </a:r>
            <a:r>
              <a:rPr sz="2600" spc="-140" dirty="0">
                <a:latin typeface="Trebuchet MS"/>
                <a:cs typeface="Trebuchet MS"/>
              </a:rPr>
              <a:t>logic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minimization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9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35" dirty="0">
                <a:solidFill>
                  <a:srgbClr val="454552"/>
                </a:solidFill>
                <a:latin typeface="Trebuchet MS"/>
                <a:cs typeface="Trebuchet MS"/>
              </a:rPr>
              <a:t>We </a:t>
            </a:r>
            <a:r>
              <a:rPr sz="2300" spc="-145" dirty="0">
                <a:solidFill>
                  <a:srgbClr val="454552"/>
                </a:solidFill>
                <a:latin typeface="Trebuchet MS"/>
                <a:cs typeface="Trebuchet MS"/>
              </a:rPr>
              <a:t>will </a:t>
            </a:r>
            <a:r>
              <a:rPr sz="2300" spc="-50" dirty="0">
                <a:solidFill>
                  <a:srgbClr val="454552"/>
                </a:solidFill>
                <a:latin typeface="Trebuchet MS"/>
                <a:cs typeface="Trebuchet MS"/>
              </a:rPr>
              <a:t>look </a:t>
            </a:r>
            <a:r>
              <a:rPr sz="2300" spc="-100" dirty="0">
                <a:solidFill>
                  <a:srgbClr val="454552"/>
                </a:solidFill>
                <a:latin typeface="Trebuchet MS"/>
                <a:cs typeface="Trebuchet MS"/>
              </a:rPr>
              <a:t>into </a:t>
            </a:r>
            <a:r>
              <a:rPr sz="2300" spc="-55" dirty="0">
                <a:solidFill>
                  <a:srgbClr val="454552"/>
                </a:solidFill>
                <a:latin typeface="Trebuchet MS"/>
                <a:cs typeface="Trebuchet MS"/>
              </a:rPr>
              <a:t>how 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we </a:t>
            </a:r>
            <a:r>
              <a:rPr sz="2300" spc="-160" dirty="0">
                <a:solidFill>
                  <a:srgbClr val="454552"/>
                </a:solidFill>
                <a:latin typeface="Trebuchet MS"/>
                <a:cs typeface="Trebuchet MS"/>
              </a:rPr>
              <a:t>can </a:t>
            </a:r>
            <a:r>
              <a:rPr sz="2300" spc="-40" dirty="0">
                <a:solidFill>
                  <a:srgbClr val="454552"/>
                </a:solidFill>
                <a:latin typeface="Trebuchet MS"/>
                <a:cs typeface="Trebuchet MS"/>
              </a:rPr>
              <a:t>do </a:t>
            </a:r>
            <a:r>
              <a:rPr sz="2300" spc="-155" dirty="0">
                <a:solidFill>
                  <a:srgbClr val="454552"/>
                </a:solidFill>
                <a:latin typeface="Trebuchet MS"/>
                <a:cs typeface="Trebuchet MS"/>
              </a:rPr>
              <a:t>it</a:t>
            </a:r>
            <a:r>
              <a:rPr sz="2300" spc="17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systematically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Then </a:t>
            </a:r>
            <a:r>
              <a:rPr sz="2600" spc="-200" dirty="0">
                <a:latin typeface="Trebuchet MS"/>
                <a:cs typeface="Trebuchet MS"/>
              </a:rPr>
              <a:t>map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40" dirty="0">
                <a:latin typeface="Trebuchet MS"/>
                <a:cs typeface="Trebuchet MS"/>
              </a:rPr>
              <a:t>logic </a:t>
            </a:r>
            <a:r>
              <a:rPr sz="2600" spc="-95" dirty="0">
                <a:latin typeface="Trebuchet MS"/>
                <a:cs typeface="Trebuchet MS"/>
              </a:rPr>
              <a:t>expression </a:t>
            </a:r>
            <a:r>
              <a:rPr sz="2600" spc="-135" dirty="0">
                <a:latin typeface="Trebuchet MS"/>
                <a:cs typeface="Trebuchet MS"/>
              </a:rPr>
              <a:t>with</a:t>
            </a:r>
            <a:r>
              <a:rPr sz="2600" spc="375" dirty="0">
                <a:latin typeface="Trebuchet MS"/>
                <a:cs typeface="Trebuchet MS"/>
              </a:rPr>
              <a:t> </a:t>
            </a:r>
            <a:r>
              <a:rPr sz="2600" spc="-229" dirty="0">
                <a:latin typeface="Trebuchet MS"/>
                <a:cs typeface="Trebuchet MS"/>
              </a:rPr>
              <a:t>gate.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7986" y="3740491"/>
            <a:ext cx="6317778" cy="299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7593" y="1443227"/>
            <a:ext cx="4434078" cy="3033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779" y="927607"/>
            <a:ext cx="73431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275" dirty="0">
                <a:solidFill>
                  <a:srgbClr val="454552"/>
                </a:solidFill>
                <a:latin typeface="Georgia"/>
                <a:cs typeface="Georgia"/>
              </a:rPr>
              <a:t>Sum </a:t>
            </a:r>
            <a:r>
              <a:rPr sz="3200" spc="20" dirty="0">
                <a:solidFill>
                  <a:srgbClr val="454552"/>
                </a:solidFill>
                <a:latin typeface="Georgia"/>
                <a:cs typeface="Georgia"/>
              </a:rPr>
              <a:t>of </a:t>
            </a:r>
            <a:r>
              <a:rPr sz="3200" spc="135" dirty="0">
                <a:solidFill>
                  <a:srgbClr val="454552"/>
                </a:solidFill>
                <a:latin typeface="Georgia"/>
                <a:cs typeface="Georgia"/>
              </a:rPr>
              <a:t>Product </a:t>
            </a:r>
            <a:r>
              <a:rPr sz="3200" spc="60" dirty="0">
                <a:solidFill>
                  <a:srgbClr val="454552"/>
                </a:solidFill>
                <a:latin typeface="Georgia"/>
                <a:cs typeface="Georgia"/>
              </a:rPr>
              <a:t>(Minterm</a:t>
            </a:r>
            <a:r>
              <a:rPr sz="3200" spc="540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200" spc="125" dirty="0">
                <a:solidFill>
                  <a:srgbClr val="454552"/>
                </a:solidFill>
                <a:latin typeface="Georgia"/>
                <a:cs typeface="Georgia"/>
              </a:rPr>
              <a:t>expansion)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4408" y="4734305"/>
            <a:ext cx="8944784" cy="23825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7731" y="3686048"/>
            <a:ext cx="7751445" cy="102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70"/>
              </a:lnSpc>
              <a:spcBef>
                <a:spcPts val="100"/>
              </a:spcBef>
            </a:pPr>
            <a:r>
              <a:rPr sz="2800" spc="-16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67310">
              <a:lnSpc>
                <a:spcPts val="4810"/>
              </a:lnSpc>
            </a:pPr>
            <a:r>
              <a:rPr sz="2800" i="1" spc="50" dirty="0">
                <a:latin typeface="Times New Roman"/>
                <a:cs typeface="Times New Roman"/>
              </a:rPr>
              <a:t>F</a:t>
            </a:r>
            <a:r>
              <a:rPr sz="2800" spc="50" dirty="0">
                <a:latin typeface="Times New Roman"/>
                <a:cs typeface="Times New Roman"/>
              </a:rPr>
              <a:t>(</a:t>
            </a:r>
            <a:r>
              <a:rPr sz="2800" i="1" spc="50" dirty="0">
                <a:latin typeface="Times New Roman"/>
                <a:cs typeface="Times New Roman"/>
              </a:rPr>
              <a:t>A</a:t>
            </a:r>
            <a:r>
              <a:rPr sz="2800" spc="50" dirty="0">
                <a:latin typeface="Times New Roman"/>
                <a:cs typeface="Times New Roman"/>
              </a:rPr>
              <a:t>,</a:t>
            </a:r>
            <a:r>
              <a:rPr sz="2800" i="1" spc="50" dirty="0">
                <a:latin typeface="Times New Roman"/>
                <a:cs typeface="Times New Roman"/>
              </a:rPr>
              <a:t>B</a:t>
            </a:r>
            <a:r>
              <a:rPr sz="2800" spc="50" dirty="0">
                <a:latin typeface="Times New Roman"/>
                <a:cs typeface="Times New Roman"/>
              </a:rPr>
              <a:t>,</a:t>
            </a:r>
            <a:r>
              <a:rPr sz="2800" i="1" spc="50" dirty="0">
                <a:latin typeface="Times New Roman"/>
                <a:cs typeface="Times New Roman"/>
              </a:rPr>
              <a:t>C</a:t>
            </a:r>
            <a:r>
              <a:rPr sz="2800" spc="50" dirty="0">
                <a:latin typeface="Times New Roman"/>
                <a:cs typeface="Times New Roman"/>
              </a:rPr>
              <a:t>)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Symbol"/>
                <a:cs typeface="Symbol"/>
              </a:rPr>
              <a:t></a:t>
            </a:r>
            <a:r>
              <a:rPr sz="2800" spc="-340" dirty="0">
                <a:latin typeface="Times New Roman"/>
                <a:cs typeface="Times New Roman"/>
              </a:rPr>
              <a:t> </a:t>
            </a:r>
            <a:r>
              <a:rPr sz="6375" spc="7" baseline="-3921" dirty="0">
                <a:latin typeface="Symbol"/>
                <a:cs typeface="Symbol"/>
              </a:rPr>
              <a:t></a:t>
            </a:r>
            <a:r>
              <a:rPr sz="2800" i="1" spc="5" dirty="0">
                <a:latin typeface="Times New Roman"/>
                <a:cs typeface="Times New Roman"/>
              </a:rPr>
              <a:t>m</a:t>
            </a:r>
            <a:r>
              <a:rPr sz="2800" spc="5" dirty="0">
                <a:latin typeface="Times New Roman"/>
                <a:cs typeface="Times New Roman"/>
              </a:rPr>
              <a:t>(3,4,5,6,7)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Symbol"/>
                <a:cs typeface="Symbol"/>
              </a:rPr>
              <a:t>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spc="30" dirty="0">
                <a:latin typeface="Times New Roman"/>
                <a:cs typeface="Times New Roman"/>
              </a:rPr>
              <a:t>m</a:t>
            </a:r>
            <a:r>
              <a:rPr sz="2800" spc="30" dirty="0">
                <a:latin typeface="Times New Roman"/>
                <a:cs typeface="Times New Roman"/>
              </a:rPr>
              <a:t>3</a:t>
            </a:r>
            <a:r>
              <a:rPr sz="2800" spc="-36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Symbol"/>
                <a:cs typeface="Symbol"/>
              </a:rPr>
              <a:t>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i="1" spc="45" dirty="0">
                <a:latin typeface="Times New Roman"/>
                <a:cs typeface="Times New Roman"/>
              </a:rPr>
              <a:t>m</a:t>
            </a:r>
            <a:r>
              <a:rPr sz="2800" spc="45" dirty="0">
                <a:latin typeface="Times New Roman"/>
                <a:cs typeface="Times New Roman"/>
              </a:rPr>
              <a:t>4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Symbol"/>
                <a:cs typeface="Symbol"/>
              </a:rPr>
              <a:t>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m</a:t>
            </a:r>
            <a:r>
              <a:rPr sz="2800" spc="-30" dirty="0">
                <a:latin typeface="Times New Roman"/>
                <a:cs typeface="Times New Roman"/>
              </a:rPr>
              <a:t>5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Symbol"/>
                <a:cs typeface="Symbol"/>
              </a:rPr>
              <a:t>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6</a:t>
            </a:r>
            <a:r>
              <a:rPr sz="2800" spc="-25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Symbol"/>
                <a:cs typeface="Symbol"/>
              </a:rPr>
              <a:t>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i="1" spc="30" dirty="0">
                <a:latin typeface="Times New Roman"/>
                <a:cs typeface="Times New Roman"/>
              </a:rPr>
              <a:t>m</a:t>
            </a:r>
            <a:r>
              <a:rPr sz="2800" spc="30" dirty="0"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3573" y="927607"/>
            <a:ext cx="8688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70" dirty="0"/>
              <a:t>SOP </a:t>
            </a:r>
            <a:r>
              <a:rPr sz="3200" spc="114" dirty="0"/>
              <a:t>minimization </a:t>
            </a:r>
            <a:r>
              <a:rPr sz="3200" spc="200" dirty="0"/>
              <a:t>and </a:t>
            </a:r>
            <a:r>
              <a:rPr sz="3200" spc="140" dirty="0"/>
              <a:t>gate</a:t>
            </a:r>
            <a:r>
              <a:rPr sz="3200" spc="620" dirty="0"/>
              <a:t> </a:t>
            </a:r>
            <a:r>
              <a:rPr sz="3200" spc="125" dirty="0"/>
              <a:t>implementation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853572" y="1511604"/>
            <a:ext cx="8959215" cy="29425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A </a:t>
            </a:r>
            <a:r>
              <a:rPr sz="2800" spc="-150" dirty="0">
                <a:latin typeface="Trebuchet MS"/>
                <a:cs typeface="Trebuchet MS"/>
              </a:rPr>
              <a:t>function </a:t>
            </a:r>
            <a:r>
              <a:rPr sz="2800" spc="-175" dirty="0">
                <a:latin typeface="Trebuchet MS"/>
                <a:cs typeface="Trebuchet MS"/>
              </a:rPr>
              <a:t>might </a:t>
            </a:r>
            <a:r>
              <a:rPr sz="2800" spc="-225" dirty="0">
                <a:latin typeface="Trebuchet MS"/>
                <a:cs typeface="Trebuchet MS"/>
              </a:rPr>
              <a:t>have </a:t>
            </a:r>
            <a:r>
              <a:rPr sz="2800" spc="-195" dirty="0">
                <a:latin typeface="Trebuchet MS"/>
                <a:cs typeface="Trebuchet MS"/>
              </a:rPr>
              <a:t>many </a:t>
            </a:r>
            <a:r>
              <a:rPr sz="2800" spc="-180" dirty="0">
                <a:latin typeface="Trebuchet MS"/>
                <a:cs typeface="Trebuchet MS"/>
              </a:rPr>
              <a:t>alternative </a:t>
            </a:r>
            <a:r>
              <a:rPr sz="2800" spc="-105" dirty="0">
                <a:latin typeface="Trebuchet MS"/>
                <a:cs typeface="Trebuchet MS"/>
              </a:rPr>
              <a:t>Boolean</a:t>
            </a:r>
            <a:r>
              <a:rPr sz="2800" spc="18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expressions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But </a:t>
            </a:r>
            <a:r>
              <a:rPr sz="2800" spc="-125" dirty="0">
                <a:latin typeface="Trebuchet MS"/>
                <a:cs typeface="Trebuchet MS"/>
              </a:rPr>
              <a:t>only </a:t>
            </a:r>
            <a:r>
              <a:rPr sz="2800" spc="-95" dirty="0">
                <a:latin typeface="Trebuchet MS"/>
                <a:cs typeface="Trebuchet MS"/>
              </a:rPr>
              <a:t>one </a:t>
            </a:r>
            <a:r>
              <a:rPr sz="2800" spc="-170" dirty="0">
                <a:latin typeface="Trebuchet MS"/>
                <a:cs typeface="Trebuchet MS"/>
              </a:rPr>
              <a:t>minimized </a:t>
            </a:r>
            <a:r>
              <a:rPr sz="2800" spc="-105" dirty="0">
                <a:latin typeface="Trebuchet MS"/>
                <a:cs typeface="Trebuchet MS"/>
              </a:rPr>
              <a:t>Boolean</a:t>
            </a:r>
            <a:r>
              <a:rPr sz="2800" spc="114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expression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5" dirty="0">
                <a:latin typeface="Trebuchet MS"/>
                <a:cs typeface="Trebuchet MS"/>
              </a:rPr>
              <a:t>F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=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A’BC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+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AB’C’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800" spc="-3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0000"/>
                </a:solidFill>
                <a:latin typeface="Trebuchet MS"/>
                <a:cs typeface="Trebuchet MS"/>
              </a:rPr>
              <a:t>AB’C</a:t>
            </a:r>
            <a:r>
              <a:rPr sz="2800" spc="-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+</a:t>
            </a:r>
            <a:r>
              <a:rPr sz="2800" spc="-345" dirty="0"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3265FF"/>
                </a:solidFill>
                <a:latin typeface="Trebuchet MS"/>
                <a:cs typeface="Trebuchet MS"/>
              </a:rPr>
              <a:t>ABC’</a:t>
            </a:r>
            <a:r>
              <a:rPr sz="2800" spc="-80" dirty="0">
                <a:solidFill>
                  <a:srgbClr val="3265FF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3265FF"/>
                </a:solidFill>
                <a:latin typeface="Trebuchet MS"/>
                <a:cs typeface="Trebuchet MS"/>
              </a:rPr>
              <a:t>+</a:t>
            </a:r>
            <a:r>
              <a:rPr sz="2800" spc="-355" dirty="0">
                <a:solidFill>
                  <a:srgbClr val="3265FF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3265FF"/>
                </a:solidFill>
                <a:latin typeface="Trebuchet MS"/>
                <a:cs typeface="Trebuchet MS"/>
              </a:rPr>
              <a:t>ABC</a:t>
            </a:r>
            <a:endParaRPr sz="280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  <a:spcBef>
                <a:spcPts val="335"/>
              </a:spcBef>
              <a:tabLst>
                <a:tab pos="2658745" algn="l"/>
                <a:tab pos="3028315" algn="l"/>
                <a:tab pos="4177665" algn="l"/>
                <a:tab pos="4545965" algn="l"/>
              </a:tabLst>
            </a:pPr>
            <a:r>
              <a:rPr sz="2800" spc="165" dirty="0">
                <a:latin typeface="Trebuchet MS"/>
                <a:cs typeface="Trebuchet MS"/>
              </a:rPr>
              <a:t>=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21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FF0000"/>
                </a:solidFill>
                <a:latin typeface="Trebuchet MS"/>
                <a:cs typeface="Trebuchet MS"/>
              </a:rPr>
              <a:t>B'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FF0000"/>
                </a:solidFill>
                <a:latin typeface="Trebuchet MS"/>
                <a:cs typeface="Trebuchet MS"/>
              </a:rPr>
              <a:t>(C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FF0000"/>
                </a:solidFill>
                <a:latin typeface="Trebuchet MS"/>
                <a:cs typeface="Trebuchet MS"/>
              </a:rPr>
              <a:t>C')	</a:t>
            </a:r>
            <a:r>
              <a:rPr sz="2800" spc="165" dirty="0">
                <a:latin typeface="Trebuchet MS"/>
                <a:cs typeface="Trebuchet MS"/>
              </a:rPr>
              <a:t>+	</a:t>
            </a:r>
            <a:r>
              <a:rPr sz="2800" spc="145" dirty="0">
                <a:latin typeface="Trebuchet MS"/>
                <a:cs typeface="Trebuchet MS"/>
              </a:rPr>
              <a:t>A'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B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305" dirty="0">
                <a:latin typeface="Trebuchet MS"/>
                <a:cs typeface="Trebuchet MS"/>
              </a:rPr>
              <a:t>C	</a:t>
            </a:r>
            <a:r>
              <a:rPr sz="2800" spc="165" dirty="0">
                <a:latin typeface="Trebuchet MS"/>
                <a:cs typeface="Trebuchet MS"/>
              </a:rPr>
              <a:t>+	</a:t>
            </a:r>
            <a:r>
              <a:rPr sz="2800" spc="215" dirty="0">
                <a:solidFill>
                  <a:srgbClr val="3265FF"/>
                </a:solidFill>
                <a:latin typeface="Trebuchet MS"/>
                <a:cs typeface="Trebuchet MS"/>
              </a:rPr>
              <a:t>A </a:t>
            </a:r>
            <a:r>
              <a:rPr sz="2800" spc="-10" dirty="0">
                <a:solidFill>
                  <a:srgbClr val="3265FF"/>
                </a:solidFill>
                <a:latin typeface="Trebuchet MS"/>
                <a:cs typeface="Trebuchet MS"/>
              </a:rPr>
              <a:t>B </a:t>
            </a:r>
            <a:r>
              <a:rPr sz="2800" spc="85" dirty="0">
                <a:solidFill>
                  <a:srgbClr val="3265FF"/>
                </a:solidFill>
                <a:latin typeface="Trebuchet MS"/>
                <a:cs typeface="Trebuchet MS"/>
              </a:rPr>
              <a:t>(C' </a:t>
            </a:r>
            <a:r>
              <a:rPr sz="2800" spc="165" dirty="0">
                <a:solidFill>
                  <a:srgbClr val="3265FF"/>
                </a:solidFill>
                <a:latin typeface="Trebuchet MS"/>
                <a:cs typeface="Trebuchet MS"/>
              </a:rPr>
              <a:t>+</a:t>
            </a:r>
            <a:r>
              <a:rPr sz="2800" spc="-605" dirty="0">
                <a:solidFill>
                  <a:srgbClr val="3265FF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3265FF"/>
                </a:solidFill>
                <a:latin typeface="Trebuchet MS"/>
                <a:cs typeface="Trebuchet MS"/>
              </a:rPr>
              <a:t>C)</a:t>
            </a:r>
            <a:endParaRPr sz="2800">
              <a:latin typeface="Trebuchet MS"/>
              <a:cs typeface="Trebuchet MS"/>
            </a:endParaRPr>
          </a:p>
          <a:p>
            <a:pPr marL="307975">
              <a:lnSpc>
                <a:spcPct val="100000"/>
              </a:lnSpc>
              <a:spcBef>
                <a:spcPts val="335"/>
              </a:spcBef>
              <a:tabLst>
                <a:tab pos="1377315" algn="l"/>
                <a:tab pos="1746885" algn="l"/>
                <a:tab pos="2895600" algn="l"/>
                <a:tab pos="3265170" algn="l"/>
              </a:tabLst>
            </a:pPr>
            <a:r>
              <a:rPr sz="2800" spc="165" dirty="0">
                <a:latin typeface="Trebuchet MS"/>
                <a:cs typeface="Trebuchet MS"/>
              </a:rPr>
              <a:t>=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A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B'	</a:t>
            </a:r>
            <a:r>
              <a:rPr sz="2800" spc="165" dirty="0">
                <a:latin typeface="Trebuchet MS"/>
                <a:cs typeface="Trebuchet MS"/>
              </a:rPr>
              <a:t>+	</a:t>
            </a:r>
            <a:r>
              <a:rPr sz="2800" spc="145" dirty="0">
                <a:latin typeface="Trebuchet MS"/>
                <a:cs typeface="Trebuchet MS"/>
              </a:rPr>
              <a:t>A'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B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305" dirty="0">
                <a:latin typeface="Trebuchet MS"/>
                <a:cs typeface="Trebuchet MS"/>
              </a:rPr>
              <a:t>C	</a:t>
            </a:r>
            <a:r>
              <a:rPr sz="2800" spc="165" dirty="0">
                <a:latin typeface="Trebuchet MS"/>
                <a:cs typeface="Trebuchet MS"/>
              </a:rPr>
              <a:t>+	</a:t>
            </a:r>
            <a:r>
              <a:rPr sz="2800" spc="215" dirty="0">
                <a:latin typeface="Trebuchet MS"/>
                <a:cs typeface="Trebuchet MS"/>
              </a:rPr>
              <a:t>A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B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252" y="4428558"/>
            <a:ext cx="3249930" cy="14338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1915160" algn="l"/>
                <a:tab pos="2284095" algn="l"/>
              </a:tabLst>
            </a:pPr>
            <a:r>
              <a:rPr sz="2800" spc="165" dirty="0">
                <a:latin typeface="Trebuchet MS"/>
                <a:cs typeface="Trebuchet MS"/>
              </a:rPr>
              <a:t>=</a:t>
            </a:r>
            <a:r>
              <a:rPr sz="2800" spc="-700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A </a:t>
            </a:r>
            <a:r>
              <a:rPr sz="2800" spc="-20" dirty="0">
                <a:latin typeface="Trebuchet MS"/>
                <a:cs typeface="Trebuchet MS"/>
              </a:rPr>
              <a:t>(B' </a:t>
            </a:r>
            <a:r>
              <a:rPr sz="2800" spc="165" dirty="0">
                <a:latin typeface="Trebuchet MS"/>
                <a:cs typeface="Trebuchet MS"/>
              </a:rPr>
              <a:t>+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B)	</a:t>
            </a:r>
            <a:r>
              <a:rPr sz="2800" spc="165" dirty="0">
                <a:latin typeface="Trebuchet MS"/>
                <a:cs typeface="Trebuchet MS"/>
              </a:rPr>
              <a:t>+	</a:t>
            </a:r>
            <a:r>
              <a:rPr sz="2800" spc="145" dirty="0">
                <a:latin typeface="Trebuchet MS"/>
                <a:cs typeface="Trebuchet MS"/>
              </a:rPr>
              <a:t>A' </a:t>
            </a:r>
            <a:r>
              <a:rPr sz="2800" spc="-10" dirty="0">
                <a:latin typeface="Trebuchet MS"/>
                <a:cs typeface="Trebuchet MS"/>
              </a:rPr>
              <a:t>B</a:t>
            </a:r>
            <a:r>
              <a:rPr sz="2800" spc="-375" dirty="0">
                <a:latin typeface="Trebuchet MS"/>
                <a:cs typeface="Trebuchet MS"/>
              </a:rPr>
              <a:t> </a:t>
            </a:r>
            <a:r>
              <a:rPr sz="2800" spc="305" dirty="0">
                <a:latin typeface="Trebuchet MS"/>
                <a:cs typeface="Trebuchet MS"/>
              </a:rPr>
              <a:t>C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716280" algn="l"/>
                <a:tab pos="1085215" algn="l"/>
              </a:tabLst>
            </a:pPr>
            <a:r>
              <a:rPr sz="2800" spc="165" dirty="0">
                <a:latin typeface="Trebuchet MS"/>
                <a:cs typeface="Trebuchet MS"/>
              </a:rPr>
              <a:t>=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A	</a:t>
            </a:r>
            <a:r>
              <a:rPr sz="2800" spc="165" dirty="0">
                <a:latin typeface="Trebuchet MS"/>
                <a:cs typeface="Trebuchet MS"/>
              </a:rPr>
              <a:t>+	</a:t>
            </a:r>
            <a:r>
              <a:rPr sz="2800" spc="145" dirty="0">
                <a:latin typeface="Trebuchet MS"/>
                <a:cs typeface="Trebuchet MS"/>
              </a:rPr>
              <a:t>A' </a:t>
            </a:r>
            <a:r>
              <a:rPr sz="2800" spc="-10" dirty="0">
                <a:latin typeface="Trebuchet MS"/>
                <a:cs typeface="Trebuchet MS"/>
              </a:rPr>
              <a:t>B</a:t>
            </a:r>
            <a:r>
              <a:rPr sz="2800" spc="-310" dirty="0">
                <a:latin typeface="Trebuchet MS"/>
                <a:cs typeface="Trebuchet MS"/>
              </a:rPr>
              <a:t> </a:t>
            </a:r>
            <a:r>
              <a:rPr sz="2800" spc="305" dirty="0">
                <a:latin typeface="Trebuchet MS"/>
                <a:cs typeface="Trebuchet MS"/>
              </a:rPr>
              <a:t>C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716915" algn="l"/>
                <a:tab pos="1121410" algn="l"/>
              </a:tabLst>
            </a:pPr>
            <a:r>
              <a:rPr sz="2800" spc="165" dirty="0">
                <a:latin typeface="Trebuchet MS"/>
                <a:cs typeface="Trebuchet MS"/>
              </a:rPr>
              <a:t>=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A	</a:t>
            </a:r>
            <a:r>
              <a:rPr sz="2800" spc="165" dirty="0">
                <a:latin typeface="Trebuchet MS"/>
                <a:cs typeface="Trebuchet MS"/>
              </a:rPr>
              <a:t>+	</a:t>
            </a:r>
            <a:r>
              <a:rPr sz="2800" spc="-10" dirty="0">
                <a:latin typeface="Trebuchet MS"/>
                <a:cs typeface="Trebuchet MS"/>
              </a:rPr>
              <a:t>B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305" dirty="0">
                <a:latin typeface="Trebuchet MS"/>
                <a:cs typeface="Trebuchet MS"/>
              </a:rPr>
              <a:t>C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6687" y="5013197"/>
            <a:ext cx="664845" cy="673735"/>
          </a:xfrm>
          <a:custGeom>
            <a:avLst/>
            <a:gdLst/>
            <a:ahLst/>
            <a:cxnLst/>
            <a:rect l="l" t="t" r="r" b="b"/>
            <a:pathLst>
              <a:path w="664845" h="673735">
                <a:moveTo>
                  <a:pt x="664463" y="339090"/>
                </a:moveTo>
                <a:lnTo>
                  <a:pt x="664463" y="338328"/>
                </a:lnTo>
                <a:lnTo>
                  <a:pt x="663701" y="336804"/>
                </a:lnTo>
                <a:lnTo>
                  <a:pt x="640841" y="185928"/>
                </a:lnTo>
                <a:lnTo>
                  <a:pt x="640841" y="185166"/>
                </a:lnTo>
                <a:lnTo>
                  <a:pt x="640079" y="184404"/>
                </a:lnTo>
                <a:lnTo>
                  <a:pt x="640079" y="183642"/>
                </a:lnTo>
                <a:lnTo>
                  <a:pt x="593597" y="95249"/>
                </a:lnTo>
                <a:lnTo>
                  <a:pt x="592835" y="94488"/>
                </a:lnTo>
                <a:lnTo>
                  <a:pt x="592073" y="92963"/>
                </a:lnTo>
                <a:lnTo>
                  <a:pt x="590549" y="92201"/>
                </a:lnTo>
                <a:lnTo>
                  <a:pt x="474725" y="2285"/>
                </a:lnTo>
                <a:lnTo>
                  <a:pt x="473201" y="761"/>
                </a:lnTo>
                <a:lnTo>
                  <a:pt x="470915" y="0"/>
                </a:lnTo>
                <a:lnTo>
                  <a:pt x="3809" y="0"/>
                </a:lnTo>
                <a:lnTo>
                  <a:pt x="0" y="4572"/>
                </a:lnTo>
                <a:lnTo>
                  <a:pt x="0" y="669036"/>
                </a:lnTo>
                <a:lnTo>
                  <a:pt x="3809" y="673608"/>
                </a:lnTo>
                <a:lnTo>
                  <a:pt x="9143" y="673608"/>
                </a:lnTo>
                <a:lnTo>
                  <a:pt x="9143" y="19050"/>
                </a:lnTo>
                <a:lnTo>
                  <a:pt x="19049" y="9906"/>
                </a:lnTo>
                <a:lnTo>
                  <a:pt x="19049" y="19050"/>
                </a:lnTo>
                <a:lnTo>
                  <a:pt x="463295" y="19050"/>
                </a:lnTo>
                <a:lnTo>
                  <a:pt x="463295" y="17526"/>
                </a:lnTo>
                <a:lnTo>
                  <a:pt x="469391" y="19050"/>
                </a:lnTo>
                <a:lnTo>
                  <a:pt x="469391" y="22258"/>
                </a:lnTo>
                <a:lnTo>
                  <a:pt x="576833" y="105667"/>
                </a:lnTo>
                <a:lnTo>
                  <a:pt x="576833" y="104394"/>
                </a:lnTo>
                <a:lnTo>
                  <a:pt x="579119" y="107442"/>
                </a:lnTo>
                <a:lnTo>
                  <a:pt x="579119" y="108703"/>
                </a:lnTo>
                <a:lnTo>
                  <a:pt x="621791" y="189150"/>
                </a:lnTo>
                <a:lnTo>
                  <a:pt x="621791" y="188976"/>
                </a:lnTo>
                <a:lnTo>
                  <a:pt x="623315" y="192024"/>
                </a:lnTo>
                <a:lnTo>
                  <a:pt x="623315" y="198709"/>
                </a:lnTo>
                <a:lnTo>
                  <a:pt x="644948" y="336880"/>
                </a:lnTo>
                <a:lnTo>
                  <a:pt x="645413" y="335280"/>
                </a:lnTo>
                <a:lnTo>
                  <a:pt x="645413" y="403516"/>
                </a:lnTo>
                <a:lnTo>
                  <a:pt x="663701" y="340614"/>
                </a:lnTo>
                <a:lnTo>
                  <a:pt x="664463" y="339090"/>
                </a:lnTo>
                <a:close/>
              </a:path>
              <a:path w="664845" h="673735">
                <a:moveTo>
                  <a:pt x="19049" y="19050"/>
                </a:moveTo>
                <a:lnTo>
                  <a:pt x="19049" y="9906"/>
                </a:lnTo>
                <a:lnTo>
                  <a:pt x="9143" y="19050"/>
                </a:lnTo>
                <a:lnTo>
                  <a:pt x="19049" y="19050"/>
                </a:lnTo>
                <a:close/>
              </a:path>
              <a:path w="664845" h="673735">
                <a:moveTo>
                  <a:pt x="19049" y="654558"/>
                </a:moveTo>
                <a:lnTo>
                  <a:pt x="19049" y="19050"/>
                </a:lnTo>
                <a:lnTo>
                  <a:pt x="9143" y="19050"/>
                </a:lnTo>
                <a:lnTo>
                  <a:pt x="9143" y="654558"/>
                </a:lnTo>
                <a:lnTo>
                  <a:pt x="19049" y="654558"/>
                </a:lnTo>
                <a:close/>
              </a:path>
              <a:path w="664845" h="673735">
                <a:moveTo>
                  <a:pt x="465310" y="654558"/>
                </a:moveTo>
                <a:lnTo>
                  <a:pt x="9143" y="654558"/>
                </a:lnTo>
                <a:lnTo>
                  <a:pt x="19049" y="663702"/>
                </a:lnTo>
                <a:lnTo>
                  <a:pt x="19049" y="673608"/>
                </a:lnTo>
                <a:lnTo>
                  <a:pt x="463295" y="673608"/>
                </a:lnTo>
                <a:lnTo>
                  <a:pt x="463295" y="656082"/>
                </a:lnTo>
                <a:lnTo>
                  <a:pt x="465310" y="654558"/>
                </a:lnTo>
                <a:close/>
              </a:path>
              <a:path w="664845" h="673735">
                <a:moveTo>
                  <a:pt x="19049" y="673608"/>
                </a:moveTo>
                <a:lnTo>
                  <a:pt x="19049" y="663702"/>
                </a:lnTo>
                <a:lnTo>
                  <a:pt x="9143" y="654558"/>
                </a:lnTo>
                <a:lnTo>
                  <a:pt x="9143" y="673608"/>
                </a:lnTo>
                <a:lnTo>
                  <a:pt x="19049" y="673608"/>
                </a:lnTo>
                <a:close/>
              </a:path>
              <a:path w="664845" h="673735">
                <a:moveTo>
                  <a:pt x="469391" y="19050"/>
                </a:moveTo>
                <a:lnTo>
                  <a:pt x="463295" y="17526"/>
                </a:lnTo>
                <a:lnTo>
                  <a:pt x="465259" y="19050"/>
                </a:lnTo>
                <a:lnTo>
                  <a:pt x="469391" y="19050"/>
                </a:lnTo>
                <a:close/>
              </a:path>
              <a:path w="664845" h="673735">
                <a:moveTo>
                  <a:pt x="465259" y="19050"/>
                </a:moveTo>
                <a:lnTo>
                  <a:pt x="463295" y="17526"/>
                </a:lnTo>
                <a:lnTo>
                  <a:pt x="463295" y="19050"/>
                </a:lnTo>
                <a:lnTo>
                  <a:pt x="465259" y="19050"/>
                </a:lnTo>
                <a:close/>
              </a:path>
              <a:path w="664845" h="673735">
                <a:moveTo>
                  <a:pt x="469391" y="654558"/>
                </a:moveTo>
                <a:lnTo>
                  <a:pt x="465259" y="654596"/>
                </a:lnTo>
                <a:lnTo>
                  <a:pt x="463295" y="656082"/>
                </a:lnTo>
                <a:lnTo>
                  <a:pt x="469391" y="654558"/>
                </a:lnTo>
                <a:close/>
              </a:path>
              <a:path w="664845" h="673735">
                <a:moveTo>
                  <a:pt x="469391" y="673608"/>
                </a:moveTo>
                <a:lnTo>
                  <a:pt x="469391" y="654558"/>
                </a:lnTo>
                <a:lnTo>
                  <a:pt x="463295" y="656082"/>
                </a:lnTo>
                <a:lnTo>
                  <a:pt x="463295" y="673608"/>
                </a:lnTo>
                <a:lnTo>
                  <a:pt x="469391" y="673608"/>
                </a:lnTo>
                <a:close/>
              </a:path>
              <a:path w="664845" h="673735">
                <a:moveTo>
                  <a:pt x="469391" y="22258"/>
                </a:moveTo>
                <a:lnTo>
                  <a:pt x="469391" y="19050"/>
                </a:lnTo>
                <a:lnTo>
                  <a:pt x="465259" y="19050"/>
                </a:lnTo>
                <a:lnTo>
                  <a:pt x="469391" y="22258"/>
                </a:lnTo>
                <a:close/>
              </a:path>
              <a:path w="664845" h="673735">
                <a:moveTo>
                  <a:pt x="577200" y="569904"/>
                </a:moveTo>
                <a:lnTo>
                  <a:pt x="465310" y="654558"/>
                </a:lnTo>
                <a:lnTo>
                  <a:pt x="469391" y="654558"/>
                </a:lnTo>
                <a:lnTo>
                  <a:pt x="469391" y="673608"/>
                </a:lnTo>
                <a:lnTo>
                  <a:pt x="470915" y="673608"/>
                </a:lnTo>
                <a:lnTo>
                  <a:pt x="473201" y="672846"/>
                </a:lnTo>
                <a:lnTo>
                  <a:pt x="474725" y="671322"/>
                </a:lnTo>
                <a:lnTo>
                  <a:pt x="576071" y="594645"/>
                </a:lnTo>
                <a:lnTo>
                  <a:pt x="576071" y="573786"/>
                </a:lnTo>
                <a:lnTo>
                  <a:pt x="577200" y="569904"/>
                </a:lnTo>
                <a:close/>
              </a:path>
              <a:path w="664845" h="673735">
                <a:moveTo>
                  <a:pt x="579119" y="568452"/>
                </a:moveTo>
                <a:lnTo>
                  <a:pt x="577200" y="569904"/>
                </a:lnTo>
                <a:lnTo>
                  <a:pt x="576071" y="573786"/>
                </a:lnTo>
                <a:lnTo>
                  <a:pt x="579119" y="568452"/>
                </a:lnTo>
                <a:close/>
              </a:path>
              <a:path w="664845" h="673735">
                <a:moveTo>
                  <a:pt x="579119" y="592339"/>
                </a:moveTo>
                <a:lnTo>
                  <a:pt x="579119" y="568452"/>
                </a:lnTo>
                <a:lnTo>
                  <a:pt x="576071" y="573786"/>
                </a:lnTo>
                <a:lnTo>
                  <a:pt x="576071" y="594645"/>
                </a:lnTo>
                <a:lnTo>
                  <a:pt x="579119" y="592339"/>
                </a:lnTo>
                <a:close/>
              </a:path>
              <a:path w="664845" h="673735">
                <a:moveTo>
                  <a:pt x="579119" y="107442"/>
                </a:moveTo>
                <a:lnTo>
                  <a:pt x="576833" y="104394"/>
                </a:lnTo>
                <a:lnTo>
                  <a:pt x="577982" y="106558"/>
                </a:lnTo>
                <a:lnTo>
                  <a:pt x="579119" y="107442"/>
                </a:lnTo>
                <a:close/>
              </a:path>
              <a:path w="664845" h="673735">
                <a:moveTo>
                  <a:pt x="577982" y="106558"/>
                </a:moveTo>
                <a:lnTo>
                  <a:pt x="576833" y="104394"/>
                </a:lnTo>
                <a:lnTo>
                  <a:pt x="576833" y="105667"/>
                </a:lnTo>
                <a:lnTo>
                  <a:pt x="577982" y="106558"/>
                </a:lnTo>
                <a:close/>
              </a:path>
              <a:path w="664845" h="673735">
                <a:moveTo>
                  <a:pt x="645413" y="403516"/>
                </a:moveTo>
                <a:lnTo>
                  <a:pt x="645413" y="339852"/>
                </a:lnTo>
                <a:lnTo>
                  <a:pt x="644948" y="336880"/>
                </a:lnTo>
                <a:lnTo>
                  <a:pt x="577200" y="569904"/>
                </a:lnTo>
                <a:lnTo>
                  <a:pt x="579119" y="568452"/>
                </a:lnTo>
                <a:lnTo>
                  <a:pt x="579119" y="592339"/>
                </a:lnTo>
                <a:lnTo>
                  <a:pt x="590549" y="583692"/>
                </a:lnTo>
                <a:lnTo>
                  <a:pt x="592073" y="582930"/>
                </a:lnTo>
                <a:lnTo>
                  <a:pt x="593597" y="580644"/>
                </a:lnTo>
                <a:lnTo>
                  <a:pt x="594359" y="579120"/>
                </a:lnTo>
                <a:lnTo>
                  <a:pt x="645413" y="403516"/>
                </a:lnTo>
                <a:close/>
              </a:path>
              <a:path w="664845" h="673735">
                <a:moveTo>
                  <a:pt x="579119" y="108703"/>
                </a:moveTo>
                <a:lnTo>
                  <a:pt x="579119" y="107442"/>
                </a:lnTo>
                <a:lnTo>
                  <a:pt x="577982" y="106558"/>
                </a:lnTo>
                <a:lnTo>
                  <a:pt x="579119" y="108703"/>
                </a:lnTo>
                <a:close/>
              </a:path>
              <a:path w="664845" h="673735">
                <a:moveTo>
                  <a:pt x="623315" y="192024"/>
                </a:moveTo>
                <a:lnTo>
                  <a:pt x="621791" y="188976"/>
                </a:lnTo>
                <a:lnTo>
                  <a:pt x="621830" y="189224"/>
                </a:lnTo>
                <a:lnTo>
                  <a:pt x="623315" y="192024"/>
                </a:lnTo>
                <a:close/>
              </a:path>
              <a:path w="664845" h="673735">
                <a:moveTo>
                  <a:pt x="621830" y="189224"/>
                </a:moveTo>
                <a:lnTo>
                  <a:pt x="621791" y="188976"/>
                </a:lnTo>
                <a:lnTo>
                  <a:pt x="621791" y="189150"/>
                </a:lnTo>
                <a:close/>
              </a:path>
              <a:path w="664845" h="673735">
                <a:moveTo>
                  <a:pt x="623315" y="198709"/>
                </a:moveTo>
                <a:lnTo>
                  <a:pt x="623315" y="192024"/>
                </a:lnTo>
                <a:lnTo>
                  <a:pt x="621830" y="189224"/>
                </a:lnTo>
                <a:lnTo>
                  <a:pt x="623315" y="198709"/>
                </a:lnTo>
                <a:close/>
              </a:path>
              <a:path w="664845" h="673735">
                <a:moveTo>
                  <a:pt x="645413" y="339852"/>
                </a:moveTo>
                <a:lnTo>
                  <a:pt x="645413" y="335280"/>
                </a:lnTo>
                <a:lnTo>
                  <a:pt x="644948" y="336880"/>
                </a:lnTo>
                <a:lnTo>
                  <a:pt x="645413" y="339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7294" y="5429250"/>
            <a:ext cx="734695" cy="734060"/>
          </a:xfrm>
          <a:custGeom>
            <a:avLst/>
            <a:gdLst/>
            <a:ahLst/>
            <a:cxnLst/>
            <a:rect l="l" t="t" r="r" b="b"/>
            <a:pathLst>
              <a:path w="734695" h="734060">
                <a:moveTo>
                  <a:pt x="734567" y="371094"/>
                </a:moveTo>
                <a:lnTo>
                  <a:pt x="734567" y="335280"/>
                </a:lnTo>
                <a:lnTo>
                  <a:pt x="733805" y="333756"/>
                </a:lnTo>
                <a:lnTo>
                  <a:pt x="687323" y="243840"/>
                </a:lnTo>
                <a:lnTo>
                  <a:pt x="687323" y="243078"/>
                </a:lnTo>
                <a:lnTo>
                  <a:pt x="686561" y="242316"/>
                </a:lnTo>
                <a:lnTo>
                  <a:pt x="616457" y="153924"/>
                </a:lnTo>
                <a:lnTo>
                  <a:pt x="616457" y="153162"/>
                </a:lnTo>
                <a:lnTo>
                  <a:pt x="615695" y="153162"/>
                </a:lnTo>
                <a:lnTo>
                  <a:pt x="614933" y="152400"/>
                </a:lnTo>
                <a:lnTo>
                  <a:pt x="523493" y="92202"/>
                </a:lnTo>
                <a:lnTo>
                  <a:pt x="336803" y="1524"/>
                </a:lnTo>
                <a:lnTo>
                  <a:pt x="336041" y="762"/>
                </a:lnTo>
                <a:lnTo>
                  <a:pt x="334517" y="0"/>
                </a:lnTo>
                <a:lnTo>
                  <a:pt x="6857" y="0"/>
                </a:lnTo>
                <a:lnTo>
                  <a:pt x="3809" y="2286"/>
                </a:lnTo>
                <a:lnTo>
                  <a:pt x="2285" y="4572"/>
                </a:lnTo>
                <a:lnTo>
                  <a:pt x="761" y="7620"/>
                </a:lnTo>
                <a:lnTo>
                  <a:pt x="0" y="11430"/>
                </a:lnTo>
                <a:lnTo>
                  <a:pt x="1523" y="14478"/>
                </a:lnTo>
                <a:lnTo>
                  <a:pt x="9905" y="30692"/>
                </a:lnTo>
                <a:lnTo>
                  <a:pt x="9905" y="19050"/>
                </a:lnTo>
                <a:lnTo>
                  <a:pt x="19049" y="5334"/>
                </a:lnTo>
                <a:lnTo>
                  <a:pt x="25965" y="19050"/>
                </a:lnTo>
                <a:lnTo>
                  <a:pt x="329183" y="19050"/>
                </a:lnTo>
                <a:lnTo>
                  <a:pt x="329183" y="18288"/>
                </a:lnTo>
                <a:lnTo>
                  <a:pt x="332993" y="19050"/>
                </a:lnTo>
                <a:lnTo>
                  <a:pt x="332993" y="20145"/>
                </a:lnTo>
                <a:lnTo>
                  <a:pt x="513587" y="108204"/>
                </a:lnTo>
                <a:lnTo>
                  <a:pt x="601979" y="166884"/>
                </a:lnTo>
                <a:lnTo>
                  <a:pt x="601979" y="166116"/>
                </a:lnTo>
                <a:lnTo>
                  <a:pt x="604265" y="168402"/>
                </a:lnTo>
                <a:lnTo>
                  <a:pt x="604265" y="169004"/>
                </a:lnTo>
                <a:lnTo>
                  <a:pt x="670559" y="252783"/>
                </a:lnTo>
                <a:lnTo>
                  <a:pt x="670559" y="252222"/>
                </a:lnTo>
                <a:lnTo>
                  <a:pt x="715517" y="339189"/>
                </a:lnTo>
                <a:lnTo>
                  <a:pt x="715517" y="338328"/>
                </a:lnTo>
                <a:lnTo>
                  <a:pt x="717041" y="342138"/>
                </a:lnTo>
                <a:lnTo>
                  <a:pt x="717041" y="404222"/>
                </a:lnTo>
                <a:lnTo>
                  <a:pt x="733805" y="372618"/>
                </a:lnTo>
                <a:lnTo>
                  <a:pt x="734567" y="371094"/>
                </a:lnTo>
                <a:close/>
              </a:path>
              <a:path w="734695" h="734060">
                <a:moveTo>
                  <a:pt x="48005" y="601980"/>
                </a:moveTo>
                <a:lnTo>
                  <a:pt x="1523" y="691896"/>
                </a:lnTo>
                <a:lnTo>
                  <a:pt x="0" y="694944"/>
                </a:lnTo>
                <a:lnTo>
                  <a:pt x="761" y="698754"/>
                </a:lnTo>
                <a:lnTo>
                  <a:pt x="2285" y="701802"/>
                </a:lnTo>
                <a:lnTo>
                  <a:pt x="3809" y="704088"/>
                </a:lnTo>
                <a:lnTo>
                  <a:pt x="6857" y="706374"/>
                </a:lnTo>
                <a:lnTo>
                  <a:pt x="9905" y="706374"/>
                </a:lnTo>
                <a:lnTo>
                  <a:pt x="9905" y="687324"/>
                </a:lnTo>
                <a:lnTo>
                  <a:pt x="25965" y="687324"/>
                </a:lnTo>
                <a:lnTo>
                  <a:pt x="47243" y="645121"/>
                </a:lnTo>
                <a:lnTo>
                  <a:pt x="47243" y="606552"/>
                </a:lnTo>
                <a:lnTo>
                  <a:pt x="48005" y="601980"/>
                </a:lnTo>
                <a:close/>
              </a:path>
              <a:path w="734695" h="734060">
                <a:moveTo>
                  <a:pt x="25965" y="19050"/>
                </a:moveTo>
                <a:lnTo>
                  <a:pt x="19049" y="5334"/>
                </a:lnTo>
                <a:lnTo>
                  <a:pt x="9905" y="19050"/>
                </a:lnTo>
                <a:lnTo>
                  <a:pt x="25965" y="19050"/>
                </a:lnTo>
                <a:close/>
              </a:path>
              <a:path w="734695" h="734060">
                <a:moveTo>
                  <a:pt x="89153" y="370332"/>
                </a:moveTo>
                <a:lnTo>
                  <a:pt x="89153" y="367284"/>
                </a:lnTo>
                <a:lnTo>
                  <a:pt x="66293" y="99060"/>
                </a:lnTo>
                <a:lnTo>
                  <a:pt x="66293" y="98298"/>
                </a:lnTo>
                <a:lnTo>
                  <a:pt x="65531" y="96774"/>
                </a:lnTo>
                <a:lnTo>
                  <a:pt x="64769" y="96012"/>
                </a:lnTo>
                <a:lnTo>
                  <a:pt x="25965" y="19050"/>
                </a:lnTo>
                <a:lnTo>
                  <a:pt x="9905" y="19050"/>
                </a:lnTo>
                <a:lnTo>
                  <a:pt x="9905" y="30692"/>
                </a:lnTo>
                <a:lnTo>
                  <a:pt x="47243" y="102919"/>
                </a:lnTo>
                <a:lnTo>
                  <a:pt x="47243" y="100584"/>
                </a:lnTo>
                <a:lnTo>
                  <a:pt x="48005" y="104394"/>
                </a:lnTo>
                <a:lnTo>
                  <a:pt x="48005" y="109524"/>
                </a:lnTo>
                <a:lnTo>
                  <a:pt x="70103" y="368808"/>
                </a:lnTo>
                <a:lnTo>
                  <a:pt x="70865" y="366522"/>
                </a:lnTo>
                <a:lnTo>
                  <a:pt x="70865" y="464210"/>
                </a:lnTo>
                <a:lnTo>
                  <a:pt x="89153" y="370332"/>
                </a:lnTo>
                <a:close/>
              </a:path>
              <a:path w="734695" h="734060">
                <a:moveTo>
                  <a:pt x="25965" y="687324"/>
                </a:moveTo>
                <a:lnTo>
                  <a:pt x="9905" y="687324"/>
                </a:lnTo>
                <a:lnTo>
                  <a:pt x="19049" y="701040"/>
                </a:lnTo>
                <a:lnTo>
                  <a:pt x="25965" y="687324"/>
                </a:lnTo>
                <a:close/>
              </a:path>
              <a:path w="734695" h="734060">
                <a:moveTo>
                  <a:pt x="331687" y="714333"/>
                </a:moveTo>
                <a:lnTo>
                  <a:pt x="150875" y="687324"/>
                </a:lnTo>
                <a:lnTo>
                  <a:pt x="25965" y="687324"/>
                </a:lnTo>
                <a:lnTo>
                  <a:pt x="19049" y="701040"/>
                </a:lnTo>
                <a:lnTo>
                  <a:pt x="9905" y="687324"/>
                </a:lnTo>
                <a:lnTo>
                  <a:pt x="9905" y="706374"/>
                </a:lnTo>
                <a:lnTo>
                  <a:pt x="149351" y="706374"/>
                </a:lnTo>
                <a:lnTo>
                  <a:pt x="149351" y="706601"/>
                </a:lnTo>
                <a:lnTo>
                  <a:pt x="329183" y="733464"/>
                </a:lnTo>
                <a:lnTo>
                  <a:pt x="329183" y="715518"/>
                </a:lnTo>
                <a:lnTo>
                  <a:pt x="331687" y="714333"/>
                </a:lnTo>
                <a:close/>
              </a:path>
              <a:path w="734695" h="734060">
                <a:moveTo>
                  <a:pt x="48005" y="104394"/>
                </a:moveTo>
                <a:lnTo>
                  <a:pt x="47243" y="100584"/>
                </a:lnTo>
                <a:lnTo>
                  <a:pt x="47482" y="103381"/>
                </a:lnTo>
                <a:lnTo>
                  <a:pt x="48005" y="104394"/>
                </a:lnTo>
                <a:close/>
              </a:path>
              <a:path w="734695" h="734060">
                <a:moveTo>
                  <a:pt x="47482" y="103381"/>
                </a:moveTo>
                <a:lnTo>
                  <a:pt x="47243" y="100584"/>
                </a:lnTo>
                <a:lnTo>
                  <a:pt x="47243" y="102919"/>
                </a:lnTo>
                <a:lnTo>
                  <a:pt x="47482" y="103381"/>
                </a:lnTo>
                <a:close/>
              </a:path>
              <a:path w="734695" h="734060">
                <a:moveTo>
                  <a:pt x="70865" y="464210"/>
                </a:moveTo>
                <a:lnTo>
                  <a:pt x="70865" y="366522"/>
                </a:lnTo>
                <a:lnTo>
                  <a:pt x="47243" y="483870"/>
                </a:lnTo>
                <a:lnTo>
                  <a:pt x="47243" y="603454"/>
                </a:lnTo>
                <a:lnTo>
                  <a:pt x="48005" y="601980"/>
                </a:lnTo>
                <a:lnTo>
                  <a:pt x="48005" y="643610"/>
                </a:lnTo>
                <a:lnTo>
                  <a:pt x="64769" y="610362"/>
                </a:lnTo>
                <a:lnTo>
                  <a:pt x="65531" y="609600"/>
                </a:lnTo>
                <a:lnTo>
                  <a:pt x="66293" y="608076"/>
                </a:lnTo>
                <a:lnTo>
                  <a:pt x="66293" y="487680"/>
                </a:lnTo>
                <a:lnTo>
                  <a:pt x="70865" y="464210"/>
                </a:lnTo>
                <a:close/>
              </a:path>
              <a:path w="734695" h="734060">
                <a:moveTo>
                  <a:pt x="48005" y="643610"/>
                </a:moveTo>
                <a:lnTo>
                  <a:pt x="48005" y="601980"/>
                </a:lnTo>
                <a:lnTo>
                  <a:pt x="47243" y="606552"/>
                </a:lnTo>
                <a:lnTo>
                  <a:pt x="47243" y="645121"/>
                </a:lnTo>
                <a:lnTo>
                  <a:pt x="48005" y="643610"/>
                </a:lnTo>
                <a:close/>
              </a:path>
              <a:path w="734695" h="734060">
                <a:moveTo>
                  <a:pt x="48005" y="109524"/>
                </a:moveTo>
                <a:lnTo>
                  <a:pt x="48005" y="104394"/>
                </a:lnTo>
                <a:lnTo>
                  <a:pt x="47482" y="103381"/>
                </a:lnTo>
                <a:lnTo>
                  <a:pt x="48005" y="109524"/>
                </a:lnTo>
                <a:close/>
              </a:path>
              <a:path w="734695" h="734060">
                <a:moveTo>
                  <a:pt x="149351" y="706601"/>
                </a:moveTo>
                <a:lnTo>
                  <a:pt x="149351" y="706374"/>
                </a:lnTo>
                <a:lnTo>
                  <a:pt x="147827" y="706374"/>
                </a:lnTo>
                <a:lnTo>
                  <a:pt x="149351" y="706601"/>
                </a:lnTo>
                <a:close/>
              </a:path>
              <a:path w="734695" h="734060">
                <a:moveTo>
                  <a:pt x="332993" y="19050"/>
                </a:moveTo>
                <a:lnTo>
                  <a:pt x="329183" y="18288"/>
                </a:lnTo>
                <a:lnTo>
                  <a:pt x="330746" y="19050"/>
                </a:lnTo>
                <a:lnTo>
                  <a:pt x="332993" y="19050"/>
                </a:lnTo>
                <a:close/>
              </a:path>
              <a:path w="734695" h="734060">
                <a:moveTo>
                  <a:pt x="330746" y="19050"/>
                </a:moveTo>
                <a:lnTo>
                  <a:pt x="329183" y="18288"/>
                </a:lnTo>
                <a:lnTo>
                  <a:pt x="329183" y="19050"/>
                </a:lnTo>
                <a:lnTo>
                  <a:pt x="330746" y="19050"/>
                </a:lnTo>
                <a:close/>
              </a:path>
              <a:path w="734695" h="734060">
                <a:moveTo>
                  <a:pt x="334517" y="714756"/>
                </a:moveTo>
                <a:lnTo>
                  <a:pt x="332993" y="714528"/>
                </a:lnTo>
                <a:lnTo>
                  <a:pt x="331469" y="714436"/>
                </a:lnTo>
                <a:lnTo>
                  <a:pt x="329183" y="715518"/>
                </a:lnTo>
                <a:lnTo>
                  <a:pt x="334517" y="714756"/>
                </a:lnTo>
                <a:close/>
              </a:path>
              <a:path w="734695" h="734060">
                <a:moveTo>
                  <a:pt x="334517" y="733806"/>
                </a:moveTo>
                <a:lnTo>
                  <a:pt x="334517" y="714756"/>
                </a:lnTo>
                <a:lnTo>
                  <a:pt x="329183" y="715518"/>
                </a:lnTo>
                <a:lnTo>
                  <a:pt x="329183" y="733464"/>
                </a:lnTo>
                <a:lnTo>
                  <a:pt x="330746" y="733697"/>
                </a:lnTo>
                <a:lnTo>
                  <a:pt x="334517" y="733806"/>
                </a:lnTo>
                <a:close/>
              </a:path>
              <a:path w="734695" h="734060">
                <a:moveTo>
                  <a:pt x="332993" y="20145"/>
                </a:moveTo>
                <a:lnTo>
                  <a:pt x="332993" y="19050"/>
                </a:lnTo>
                <a:lnTo>
                  <a:pt x="330746" y="19050"/>
                </a:lnTo>
                <a:lnTo>
                  <a:pt x="332993" y="20145"/>
                </a:lnTo>
                <a:close/>
              </a:path>
              <a:path w="734695" h="734060">
                <a:moveTo>
                  <a:pt x="512916" y="628566"/>
                </a:moveTo>
                <a:lnTo>
                  <a:pt x="331687" y="714333"/>
                </a:lnTo>
                <a:lnTo>
                  <a:pt x="334517" y="714756"/>
                </a:lnTo>
                <a:lnTo>
                  <a:pt x="334517" y="733806"/>
                </a:lnTo>
                <a:lnTo>
                  <a:pt x="335279" y="733806"/>
                </a:lnTo>
                <a:lnTo>
                  <a:pt x="336803" y="733044"/>
                </a:lnTo>
                <a:lnTo>
                  <a:pt x="512063" y="650441"/>
                </a:lnTo>
                <a:lnTo>
                  <a:pt x="512063" y="629412"/>
                </a:lnTo>
                <a:lnTo>
                  <a:pt x="512916" y="628566"/>
                </a:lnTo>
                <a:close/>
              </a:path>
              <a:path w="734695" h="734060">
                <a:moveTo>
                  <a:pt x="514349" y="627888"/>
                </a:moveTo>
                <a:lnTo>
                  <a:pt x="512916" y="628566"/>
                </a:lnTo>
                <a:lnTo>
                  <a:pt x="512063" y="629412"/>
                </a:lnTo>
                <a:lnTo>
                  <a:pt x="514349" y="627888"/>
                </a:lnTo>
                <a:close/>
              </a:path>
              <a:path w="734695" h="734060">
                <a:moveTo>
                  <a:pt x="514349" y="649364"/>
                </a:moveTo>
                <a:lnTo>
                  <a:pt x="514349" y="627888"/>
                </a:lnTo>
                <a:lnTo>
                  <a:pt x="512063" y="629412"/>
                </a:lnTo>
                <a:lnTo>
                  <a:pt x="512063" y="650441"/>
                </a:lnTo>
                <a:lnTo>
                  <a:pt x="514349" y="649364"/>
                </a:lnTo>
                <a:close/>
              </a:path>
              <a:path w="734695" h="734060">
                <a:moveTo>
                  <a:pt x="671321" y="450342"/>
                </a:moveTo>
                <a:lnTo>
                  <a:pt x="602741" y="539496"/>
                </a:lnTo>
                <a:lnTo>
                  <a:pt x="512916" y="628566"/>
                </a:lnTo>
                <a:lnTo>
                  <a:pt x="514349" y="627888"/>
                </a:lnTo>
                <a:lnTo>
                  <a:pt x="514349" y="649364"/>
                </a:lnTo>
                <a:lnTo>
                  <a:pt x="522731" y="645414"/>
                </a:lnTo>
                <a:lnTo>
                  <a:pt x="615695" y="553212"/>
                </a:lnTo>
                <a:lnTo>
                  <a:pt x="670559" y="482419"/>
                </a:lnTo>
                <a:lnTo>
                  <a:pt x="670559" y="451866"/>
                </a:lnTo>
                <a:lnTo>
                  <a:pt x="671321" y="450342"/>
                </a:lnTo>
                <a:close/>
              </a:path>
              <a:path w="734695" h="734060">
                <a:moveTo>
                  <a:pt x="604265" y="168402"/>
                </a:moveTo>
                <a:lnTo>
                  <a:pt x="601979" y="166116"/>
                </a:lnTo>
                <a:lnTo>
                  <a:pt x="603260" y="167734"/>
                </a:lnTo>
                <a:lnTo>
                  <a:pt x="604265" y="168402"/>
                </a:lnTo>
                <a:close/>
              </a:path>
              <a:path w="734695" h="734060">
                <a:moveTo>
                  <a:pt x="603260" y="167734"/>
                </a:moveTo>
                <a:lnTo>
                  <a:pt x="601979" y="166116"/>
                </a:lnTo>
                <a:lnTo>
                  <a:pt x="601979" y="166884"/>
                </a:lnTo>
                <a:lnTo>
                  <a:pt x="603260" y="167734"/>
                </a:lnTo>
                <a:close/>
              </a:path>
              <a:path w="734695" h="734060">
                <a:moveTo>
                  <a:pt x="604265" y="169004"/>
                </a:moveTo>
                <a:lnTo>
                  <a:pt x="604265" y="168402"/>
                </a:lnTo>
                <a:lnTo>
                  <a:pt x="603260" y="167734"/>
                </a:lnTo>
                <a:lnTo>
                  <a:pt x="604265" y="169004"/>
                </a:lnTo>
                <a:close/>
              </a:path>
              <a:path w="734695" h="734060">
                <a:moveTo>
                  <a:pt x="671321" y="253746"/>
                </a:moveTo>
                <a:lnTo>
                  <a:pt x="670559" y="252222"/>
                </a:lnTo>
                <a:lnTo>
                  <a:pt x="670559" y="252783"/>
                </a:lnTo>
                <a:lnTo>
                  <a:pt x="671321" y="253746"/>
                </a:lnTo>
                <a:close/>
              </a:path>
              <a:path w="734695" h="734060">
                <a:moveTo>
                  <a:pt x="717041" y="363474"/>
                </a:moveTo>
                <a:lnTo>
                  <a:pt x="670559" y="451866"/>
                </a:lnTo>
                <a:lnTo>
                  <a:pt x="670559" y="482419"/>
                </a:lnTo>
                <a:lnTo>
                  <a:pt x="686561" y="461772"/>
                </a:lnTo>
                <a:lnTo>
                  <a:pt x="686561" y="461010"/>
                </a:lnTo>
                <a:lnTo>
                  <a:pt x="687323" y="461010"/>
                </a:lnTo>
                <a:lnTo>
                  <a:pt x="687323" y="460248"/>
                </a:lnTo>
                <a:lnTo>
                  <a:pt x="715517" y="407095"/>
                </a:lnTo>
                <a:lnTo>
                  <a:pt x="715517" y="368046"/>
                </a:lnTo>
                <a:lnTo>
                  <a:pt x="717041" y="363474"/>
                </a:lnTo>
                <a:close/>
              </a:path>
              <a:path w="734695" h="734060">
                <a:moveTo>
                  <a:pt x="717041" y="342138"/>
                </a:moveTo>
                <a:lnTo>
                  <a:pt x="715517" y="338328"/>
                </a:lnTo>
                <a:lnTo>
                  <a:pt x="715517" y="339189"/>
                </a:lnTo>
                <a:lnTo>
                  <a:pt x="717041" y="342138"/>
                </a:lnTo>
                <a:close/>
              </a:path>
              <a:path w="734695" h="734060">
                <a:moveTo>
                  <a:pt x="717041" y="363474"/>
                </a:moveTo>
                <a:lnTo>
                  <a:pt x="717041" y="342138"/>
                </a:lnTo>
                <a:lnTo>
                  <a:pt x="715517" y="339189"/>
                </a:lnTo>
                <a:lnTo>
                  <a:pt x="715517" y="366372"/>
                </a:lnTo>
                <a:lnTo>
                  <a:pt x="717041" y="363474"/>
                </a:lnTo>
                <a:close/>
              </a:path>
              <a:path w="734695" h="734060">
                <a:moveTo>
                  <a:pt x="717041" y="404222"/>
                </a:moveTo>
                <a:lnTo>
                  <a:pt x="717041" y="363474"/>
                </a:lnTo>
                <a:lnTo>
                  <a:pt x="715517" y="368046"/>
                </a:lnTo>
                <a:lnTo>
                  <a:pt x="715517" y="407095"/>
                </a:lnTo>
                <a:lnTo>
                  <a:pt x="717041" y="404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1199" y="5202173"/>
            <a:ext cx="485140" cy="0"/>
          </a:xfrm>
          <a:custGeom>
            <a:avLst/>
            <a:gdLst/>
            <a:ahLst/>
            <a:cxnLst/>
            <a:rect l="l" t="t" r="r" b="b"/>
            <a:pathLst>
              <a:path w="485139">
                <a:moveTo>
                  <a:pt x="0" y="0"/>
                </a:moveTo>
                <a:lnTo>
                  <a:pt x="484632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4059" y="5500496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>
                <a:moveTo>
                  <a:pt x="0" y="0"/>
                </a:moveTo>
                <a:lnTo>
                  <a:pt x="461772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1245" y="5341620"/>
            <a:ext cx="552450" cy="314960"/>
          </a:xfrm>
          <a:custGeom>
            <a:avLst/>
            <a:gdLst/>
            <a:ahLst/>
            <a:cxnLst/>
            <a:rect l="l" t="t" r="r" b="b"/>
            <a:pathLst>
              <a:path w="552450" h="314960">
                <a:moveTo>
                  <a:pt x="239268" y="295656"/>
                </a:moveTo>
                <a:lnTo>
                  <a:pt x="239268" y="4571"/>
                </a:lnTo>
                <a:lnTo>
                  <a:pt x="235458" y="0"/>
                </a:lnTo>
                <a:lnTo>
                  <a:pt x="0" y="0"/>
                </a:lnTo>
                <a:lnTo>
                  <a:pt x="0" y="19050"/>
                </a:lnTo>
                <a:lnTo>
                  <a:pt x="220218" y="19049"/>
                </a:lnTo>
                <a:lnTo>
                  <a:pt x="220218" y="9905"/>
                </a:lnTo>
                <a:lnTo>
                  <a:pt x="230124" y="19049"/>
                </a:lnTo>
                <a:lnTo>
                  <a:pt x="230124" y="295656"/>
                </a:lnTo>
                <a:lnTo>
                  <a:pt x="239268" y="295656"/>
                </a:lnTo>
                <a:close/>
              </a:path>
              <a:path w="552450" h="314960">
                <a:moveTo>
                  <a:pt x="230124" y="19049"/>
                </a:moveTo>
                <a:lnTo>
                  <a:pt x="220218" y="9905"/>
                </a:lnTo>
                <a:lnTo>
                  <a:pt x="220218" y="19049"/>
                </a:lnTo>
                <a:lnTo>
                  <a:pt x="230124" y="19049"/>
                </a:lnTo>
                <a:close/>
              </a:path>
              <a:path w="552450" h="314960">
                <a:moveTo>
                  <a:pt x="239268" y="314706"/>
                </a:moveTo>
                <a:lnTo>
                  <a:pt x="239268" y="305562"/>
                </a:lnTo>
                <a:lnTo>
                  <a:pt x="230124" y="295656"/>
                </a:lnTo>
                <a:lnTo>
                  <a:pt x="230124" y="19049"/>
                </a:lnTo>
                <a:lnTo>
                  <a:pt x="220218" y="19049"/>
                </a:lnTo>
                <a:lnTo>
                  <a:pt x="220218" y="310896"/>
                </a:lnTo>
                <a:lnTo>
                  <a:pt x="224790" y="314706"/>
                </a:lnTo>
                <a:lnTo>
                  <a:pt x="239268" y="314706"/>
                </a:lnTo>
                <a:close/>
              </a:path>
              <a:path w="552450" h="314960">
                <a:moveTo>
                  <a:pt x="552450" y="314705"/>
                </a:moveTo>
                <a:lnTo>
                  <a:pt x="552450" y="295655"/>
                </a:lnTo>
                <a:lnTo>
                  <a:pt x="230124" y="295656"/>
                </a:lnTo>
                <a:lnTo>
                  <a:pt x="239268" y="305562"/>
                </a:lnTo>
                <a:lnTo>
                  <a:pt x="239268" y="314706"/>
                </a:lnTo>
                <a:lnTo>
                  <a:pt x="552450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4059" y="5946647"/>
            <a:ext cx="1659889" cy="0"/>
          </a:xfrm>
          <a:custGeom>
            <a:avLst/>
            <a:gdLst/>
            <a:ahLst/>
            <a:cxnLst/>
            <a:rect l="l" t="t" r="r" b="b"/>
            <a:pathLst>
              <a:path w="1659890">
                <a:moveTo>
                  <a:pt x="0" y="0"/>
                </a:moveTo>
                <a:lnTo>
                  <a:pt x="1659636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92731" y="5798820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66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0030" y="47635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0030" y="547750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0030" y="610462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02879" y="538757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79" y="927607"/>
            <a:ext cx="7416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35" dirty="0">
                <a:solidFill>
                  <a:srgbClr val="454552"/>
                </a:solidFill>
                <a:latin typeface="Georgia"/>
                <a:cs typeface="Georgia"/>
              </a:rPr>
              <a:t>Product </a:t>
            </a:r>
            <a:r>
              <a:rPr sz="3200" spc="20" dirty="0">
                <a:solidFill>
                  <a:srgbClr val="454552"/>
                </a:solidFill>
                <a:latin typeface="Georgia"/>
                <a:cs typeface="Georgia"/>
              </a:rPr>
              <a:t>of </a:t>
            </a:r>
            <a:r>
              <a:rPr sz="3200" spc="275" dirty="0">
                <a:solidFill>
                  <a:srgbClr val="454552"/>
                </a:solidFill>
                <a:latin typeface="Georgia"/>
                <a:cs typeface="Georgia"/>
              </a:rPr>
              <a:t>Sum </a:t>
            </a:r>
            <a:r>
              <a:rPr sz="3200" spc="80" dirty="0">
                <a:solidFill>
                  <a:srgbClr val="454552"/>
                </a:solidFill>
                <a:latin typeface="Georgia"/>
                <a:cs typeface="Georgia"/>
              </a:rPr>
              <a:t>(Maxterm</a:t>
            </a:r>
            <a:r>
              <a:rPr sz="3200" spc="555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200" spc="125" dirty="0">
                <a:solidFill>
                  <a:srgbClr val="454552"/>
                </a:solidFill>
                <a:latin typeface="Georgia"/>
                <a:cs typeface="Georgia"/>
              </a:rPr>
              <a:t>expansion)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1515" y="2531178"/>
            <a:ext cx="2458530" cy="2672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3676" y="2119122"/>
            <a:ext cx="2982881" cy="3017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5673" y="5430939"/>
            <a:ext cx="6985000" cy="128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i="1" spc="-5" dirty="0">
                <a:latin typeface="Times New Roman"/>
                <a:cs typeface="Times New Roman"/>
              </a:rPr>
              <a:t>F</a:t>
            </a: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i="1" spc="-5" dirty="0">
                <a:latin typeface="Times New Roman"/>
                <a:cs typeface="Times New Roman"/>
              </a:rPr>
              <a:t>A</a:t>
            </a:r>
            <a:r>
              <a:rPr sz="2350" spc="-5" dirty="0">
                <a:latin typeface="Times New Roman"/>
                <a:cs typeface="Times New Roman"/>
              </a:rPr>
              <a:t>,</a:t>
            </a:r>
            <a:r>
              <a:rPr sz="2350" spc="-250" dirty="0">
                <a:latin typeface="Times New Roman"/>
                <a:cs typeface="Times New Roman"/>
              </a:rPr>
              <a:t> </a:t>
            </a:r>
            <a:r>
              <a:rPr sz="2350" i="1" spc="-100" dirty="0">
                <a:latin typeface="Times New Roman"/>
                <a:cs typeface="Times New Roman"/>
              </a:rPr>
              <a:t>B</a:t>
            </a:r>
            <a:r>
              <a:rPr sz="2350" spc="-100" dirty="0">
                <a:latin typeface="Times New Roman"/>
                <a:cs typeface="Times New Roman"/>
              </a:rPr>
              <a:t>,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C</a:t>
            </a:r>
            <a:r>
              <a:rPr sz="2350" spc="10" dirty="0">
                <a:latin typeface="Times New Roman"/>
                <a:cs typeface="Times New Roman"/>
              </a:rPr>
              <a:t>)</a:t>
            </a:r>
            <a:r>
              <a:rPr sz="2350" spc="-204" dirty="0">
                <a:latin typeface="Times New Roman"/>
                <a:cs typeface="Times New Roman"/>
              </a:rPr>
              <a:t> </a:t>
            </a:r>
            <a:r>
              <a:rPr sz="2350" spc="100" dirty="0">
                <a:latin typeface="Symbol"/>
                <a:cs typeface="Symbol"/>
              </a:rPr>
              <a:t></a:t>
            </a:r>
            <a:r>
              <a:rPr sz="5325" spc="150" baseline="-6259" dirty="0">
                <a:latin typeface="Symbol"/>
                <a:cs typeface="Symbol"/>
              </a:rPr>
              <a:t></a:t>
            </a:r>
            <a:r>
              <a:rPr sz="2350" i="1" spc="100" dirty="0">
                <a:latin typeface="Times New Roman"/>
                <a:cs typeface="Times New Roman"/>
              </a:rPr>
              <a:t>M</a:t>
            </a:r>
            <a:r>
              <a:rPr sz="2350" i="1" spc="-335" dirty="0">
                <a:latin typeface="Times New Roman"/>
                <a:cs typeface="Times New Roman"/>
              </a:rPr>
              <a:t> </a:t>
            </a:r>
            <a:r>
              <a:rPr sz="2350" spc="-95" dirty="0">
                <a:latin typeface="Times New Roman"/>
                <a:cs typeface="Times New Roman"/>
              </a:rPr>
              <a:t>(0,1,</a:t>
            </a:r>
            <a:r>
              <a:rPr sz="2350" spc="-300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2)</a:t>
            </a:r>
            <a:r>
              <a:rPr sz="2350" spc="-220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Symbol"/>
                <a:cs typeface="Symbol"/>
              </a:rPr>
              <a:t>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(</a:t>
            </a:r>
            <a:r>
              <a:rPr sz="2350" i="1" spc="20" dirty="0">
                <a:latin typeface="Times New Roman"/>
                <a:cs typeface="Times New Roman"/>
              </a:rPr>
              <a:t>A</a:t>
            </a:r>
            <a:r>
              <a:rPr sz="2350" i="1" spc="-250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Symbol"/>
                <a:cs typeface="Symbol"/>
              </a:rPr>
              <a:t></a:t>
            </a:r>
            <a:r>
              <a:rPr sz="2350" spc="-200" dirty="0">
                <a:latin typeface="Times New Roman"/>
                <a:cs typeface="Times New Roman"/>
              </a:rPr>
              <a:t> </a:t>
            </a:r>
            <a:r>
              <a:rPr sz="2350" i="1" spc="-55" dirty="0">
                <a:latin typeface="Times New Roman"/>
                <a:cs typeface="Times New Roman"/>
              </a:rPr>
              <a:t>B</a:t>
            </a:r>
            <a:r>
              <a:rPr sz="2350" i="1" spc="-254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Symbol"/>
                <a:cs typeface="Symbol"/>
              </a:rPr>
              <a:t>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i="1" spc="15" dirty="0">
                <a:latin typeface="Times New Roman"/>
                <a:cs typeface="Times New Roman"/>
              </a:rPr>
              <a:t>C</a:t>
            </a:r>
            <a:r>
              <a:rPr sz="2350" spc="15" dirty="0">
                <a:latin typeface="Times New Roman"/>
                <a:cs typeface="Times New Roman"/>
              </a:rPr>
              <a:t>)(</a:t>
            </a:r>
            <a:r>
              <a:rPr sz="2350" i="1" spc="15" dirty="0">
                <a:latin typeface="Times New Roman"/>
                <a:cs typeface="Times New Roman"/>
              </a:rPr>
              <a:t>A</a:t>
            </a:r>
            <a:r>
              <a:rPr sz="2350" i="1" spc="-254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Symbol"/>
                <a:cs typeface="Symbol"/>
              </a:rPr>
              <a:t></a:t>
            </a:r>
            <a:r>
              <a:rPr sz="2350" spc="-180" dirty="0">
                <a:latin typeface="Times New Roman"/>
                <a:cs typeface="Times New Roman"/>
              </a:rPr>
              <a:t> </a:t>
            </a:r>
            <a:r>
              <a:rPr sz="2350" i="1" spc="-55" dirty="0">
                <a:latin typeface="Times New Roman"/>
                <a:cs typeface="Times New Roman"/>
              </a:rPr>
              <a:t>B</a:t>
            </a:r>
            <a:r>
              <a:rPr sz="2350" i="1" spc="-265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Symbol"/>
                <a:cs typeface="Symbol"/>
              </a:rPr>
              <a:t></a:t>
            </a:r>
            <a:r>
              <a:rPr sz="2350" spc="-295" dirty="0">
                <a:latin typeface="Times New Roman"/>
                <a:cs typeface="Times New Roman"/>
              </a:rPr>
              <a:t> </a:t>
            </a:r>
            <a:r>
              <a:rPr sz="2350" i="1" spc="-60" dirty="0">
                <a:latin typeface="Times New Roman"/>
                <a:cs typeface="Times New Roman"/>
              </a:rPr>
              <a:t>C</a:t>
            </a:r>
            <a:r>
              <a:rPr sz="2350" i="1" spc="-33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')(</a:t>
            </a:r>
            <a:r>
              <a:rPr sz="2350" i="1" spc="-10" dirty="0">
                <a:latin typeface="Times New Roman"/>
                <a:cs typeface="Times New Roman"/>
              </a:rPr>
              <a:t>A</a:t>
            </a:r>
            <a:r>
              <a:rPr sz="2350" i="1" spc="-254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Symbol"/>
                <a:cs typeface="Symbol"/>
              </a:rPr>
              <a:t></a:t>
            </a:r>
            <a:r>
              <a:rPr sz="2350" spc="-195" dirty="0">
                <a:latin typeface="Times New Roman"/>
                <a:cs typeface="Times New Roman"/>
              </a:rPr>
              <a:t> </a:t>
            </a:r>
            <a:r>
              <a:rPr sz="2350" i="1" spc="-55" dirty="0">
                <a:latin typeface="Times New Roman"/>
                <a:cs typeface="Times New Roman"/>
              </a:rPr>
              <a:t>B</a:t>
            </a:r>
            <a:r>
              <a:rPr sz="2350" i="1" spc="-385" dirty="0">
                <a:latin typeface="Times New Roman"/>
                <a:cs typeface="Times New Roman"/>
              </a:rPr>
              <a:t> </a:t>
            </a:r>
            <a:r>
              <a:rPr sz="2350" spc="-60" dirty="0">
                <a:latin typeface="Times New Roman"/>
                <a:cs typeface="Times New Roman"/>
              </a:rPr>
              <a:t>'</a:t>
            </a:r>
            <a:r>
              <a:rPr sz="2350" spc="-60" dirty="0">
                <a:latin typeface="Symbol"/>
                <a:cs typeface="Symbol"/>
              </a:rPr>
              <a:t></a:t>
            </a:r>
            <a:r>
              <a:rPr sz="2350" spc="-295" dirty="0">
                <a:latin typeface="Times New Roman"/>
                <a:cs typeface="Times New Roman"/>
              </a:rPr>
              <a:t> </a:t>
            </a:r>
            <a:r>
              <a:rPr sz="2350" i="1" spc="15" dirty="0">
                <a:latin typeface="Times New Roman"/>
                <a:cs typeface="Times New Roman"/>
              </a:rPr>
              <a:t>C</a:t>
            </a:r>
            <a:r>
              <a:rPr sz="2350" spc="15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L="82550" marR="1926589">
              <a:lnSpc>
                <a:spcPts val="2140"/>
              </a:lnSpc>
              <a:spcBef>
                <a:spcPts val="1435"/>
              </a:spcBef>
            </a:pPr>
            <a:r>
              <a:rPr sz="1800" dirty="0">
                <a:latin typeface="Arial"/>
                <a:cs typeface="Arial"/>
              </a:rPr>
              <a:t>Then POS minimization and gate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implementation  Show that the minimized form: F = </a:t>
            </a:r>
            <a:r>
              <a:rPr sz="1800" spc="10" dirty="0">
                <a:latin typeface="Trebuchet MS"/>
                <a:cs typeface="Trebuchet MS"/>
              </a:rPr>
              <a:t>(A+B)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(A+C)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19665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210" dirty="0"/>
              <a:t>Summary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10779" y="1589024"/>
            <a:ext cx="81641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8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Four </a:t>
            </a:r>
            <a:r>
              <a:rPr sz="2800" spc="-135" dirty="0">
                <a:latin typeface="Trebuchet MS"/>
                <a:cs typeface="Trebuchet MS"/>
              </a:rPr>
              <a:t>Alternative </a:t>
            </a:r>
            <a:r>
              <a:rPr sz="2800" spc="-150" dirty="0">
                <a:latin typeface="Trebuchet MS"/>
                <a:cs typeface="Trebuchet MS"/>
              </a:rPr>
              <a:t>Implementations of </a:t>
            </a:r>
            <a:r>
              <a:rPr sz="2800" spc="-155" dirty="0">
                <a:latin typeface="Trebuchet MS"/>
                <a:cs typeface="Trebuchet MS"/>
              </a:rPr>
              <a:t>F </a:t>
            </a:r>
            <a:r>
              <a:rPr sz="2800" spc="-160" dirty="0">
                <a:latin typeface="Trebuchet MS"/>
                <a:cs typeface="Trebuchet MS"/>
              </a:rPr>
              <a:t>=</a:t>
            </a:r>
            <a:r>
              <a:rPr sz="2800" spc="-160" dirty="0">
                <a:latin typeface="Symbol"/>
                <a:cs typeface="Symbol"/>
              </a:rPr>
              <a:t></a:t>
            </a:r>
            <a:r>
              <a:rPr sz="2800" spc="-160" dirty="0">
                <a:latin typeface="Trebuchet MS"/>
                <a:cs typeface="Trebuchet MS"/>
              </a:rPr>
              <a:t>m(3,4,5,6,7)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-415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8495" y="2899410"/>
            <a:ext cx="662940" cy="275590"/>
          </a:xfrm>
          <a:custGeom>
            <a:avLst/>
            <a:gdLst/>
            <a:ahLst/>
            <a:cxnLst/>
            <a:rect l="l" t="t" r="r" b="b"/>
            <a:pathLst>
              <a:path w="662939" h="275589">
                <a:moveTo>
                  <a:pt x="68172" y="233836"/>
                </a:moveTo>
                <a:lnTo>
                  <a:pt x="56388" y="204216"/>
                </a:lnTo>
                <a:lnTo>
                  <a:pt x="0" y="267462"/>
                </a:lnTo>
                <a:lnTo>
                  <a:pt x="56388" y="272542"/>
                </a:lnTo>
                <a:lnTo>
                  <a:pt x="56388" y="238506"/>
                </a:lnTo>
                <a:lnTo>
                  <a:pt x="68172" y="233836"/>
                </a:lnTo>
                <a:close/>
              </a:path>
              <a:path w="662939" h="275589">
                <a:moveTo>
                  <a:pt x="72825" y="245531"/>
                </a:moveTo>
                <a:lnTo>
                  <a:pt x="68172" y="233836"/>
                </a:lnTo>
                <a:lnTo>
                  <a:pt x="56388" y="238506"/>
                </a:lnTo>
                <a:lnTo>
                  <a:pt x="61722" y="249936"/>
                </a:lnTo>
                <a:lnTo>
                  <a:pt x="72825" y="245531"/>
                </a:lnTo>
                <a:close/>
              </a:path>
              <a:path w="662939" h="275589">
                <a:moveTo>
                  <a:pt x="84582" y="275082"/>
                </a:moveTo>
                <a:lnTo>
                  <a:pt x="72825" y="245531"/>
                </a:lnTo>
                <a:lnTo>
                  <a:pt x="61722" y="249936"/>
                </a:lnTo>
                <a:lnTo>
                  <a:pt x="56388" y="238506"/>
                </a:lnTo>
                <a:lnTo>
                  <a:pt x="56388" y="272542"/>
                </a:lnTo>
                <a:lnTo>
                  <a:pt x="84582" y="275082"/>
                </a:lnTo>
                <a:close/>
              </a:path>
              <a:path w="662939" h="275589">
                <a:moveTo>
                  <a:pt x="662940" y="11429"/>
                </a:moveTo>
                <a:lnTo>
                  <a:pt x="658368" y="0"/>
                </a:lnTo>
                <a:lnTo>
                  <a:pt x="68172" y="233836"/>
                </a:lnTo>
                <a:lnTo>
                  <a:pt x="72825" y="245531"/>
                </a:lnTo>
                <a:lnTo>
                  <a:pt x="66294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7995" y="4031741"/>
            <a:ext cx="929640" cy="455930"/>
          </a:xfrm>
          <a:custGeom>
            <a:avLst/>
            <a:gdLst/>
            <a:ahLst/>
            <a:cxnLst/>
            <a:rect l="l" t="t" r="r" b="b"/>
            <a:pathLst>
              <a:path w="929639" h="455929">
                <a:moveTo>
                  <a:pt x="65808" y="415717"/>
                </a:moveTo>
                <a:lnTo>
                  <a:pt x="51815" y="387096"/>
                </a:lnTo>
                <a:lnTo>
                  <a:pt x="0" y="454914"/>
                </a:lnTo>
                <a:lnTo>
                  <a:pt x="54101" y="455397"/>
                </a:lnTo>
                <a:lnTo>
                  <a:pt x="54101" y="421386"/>
                </a:lnTo>
                <a:lnTo>
                  <a:pt x="65808" y="415717"/>
                </a:lnTo>
                <a:close/>
              </a:path>
              <a:path w="929639" h="455929">
                <a:moveTo>
                  <a:pt x="71491" y="427342"/>
                </a:moveTo>
                <a:lnTo>
                  <a:pt x="65808" y="415717"/>
                </a:lnTo>
                <a:lnTo>
                  <a:pt x="54101" y="421386"/>
                </a:lnTo>
                <a:lnTo>
                  <a:pt x="60197" y="432816"/>
                </a:lnTo>
                <a:lnTo>
                  <a:pt x="71491" y="427342"/>
                </a:lnTo>
                <a:close/>
              </a:path>
              <a:path w="929639" h="455929">
                <a:moveTo>
                  <a:pt x="85343" y="455676"/>
                </a:moveTo>
                <a:lnTo>
                  <a:pt x="71491" y="427342"/>
                </a:lnTo>
                <a:lnTo>
                  <a:pt x="60197" y="432816"/>
                </a:lnTo>
                <a:lnTo>
                  <a:pt x="54101" y="421386"/>
                </a:lnTo>
                <a:lnTo>
                  <a:pt x="54101" y="455397"/>
                </a:lnTo>
                <a:lnTo>
                  <a:pt x="85343" y="455676"/>
                </a:lnTo>
                <a:close/>
              </a:path>
              <a:path w="929639" h="455929">
                <a:moveTo>
                  <a:pt x="929639" y="11429"/>
                </a:moveTo>
                <a:lnTo>
                  <a:pt x="924305" y="0"/>
                </a:lnTo>
                <a:lnTo>
                  <a:pt x="65808" y="415717"/>
                </a:lnTo>
                <a:lnTo>
                  <a:pt x="71491" y="427342"/>
                </a:lnTo>
                <a:lnTo>
                  <a:pt x="929639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3695" y="4991861"/>
            <a:ext cx="981075" cy="496570"/>
          </a:xfrm>
          <a:custGeom>
            <a:avLst/>
            <a:gdLst/>
            <a:ahLst/>
            <a:cxnLst/>
            <a:rect l="l" t="t" r="r" b="b"/>
            <a:pathLst>
              <a:path w="981075" h="496570">
                <a:moveTo>
                  <a:pt x="65194" y="456211"/>
                </a:moveTo>
                <a:lnTo>
                  <a:pt x="51054" y="428244"/>
                </a:lnTo>
                <a:lnTo>
                  <a:pt x="0" y="496062"/>
                </a:lnTo>
                <a:lnTo>
                  <a:pt x="54102" y="496062"/>
                </a:lnTo>
                <a:lnTo>
                  <a:pt x="54102" y="461772"/>
                </a:lnTo>
                <a:lnTo>
                  <a:pt x="65194" y="456211"/>
                </a:lnTo>
                <a:close/>
              </a:path>
              <a:path w="981075" h="496570">
                <a:moveTo>
                  <a:pt x="70884" y="467463"/>
                </a:moveTo>
                <a:lnTo>
                  <a:pt x="65194" y="456211"/>
                </a:lnTo>
                <a:lnTo>
                  <a:pt x="54102" y="461772"/>
                </a:lnTo>
                <a:lnTo>
                  <a:pt x="59436" y="473202"/>
                </a:lnTo>
                <a:lnTo>
                  <a:pt x="70884" y="467463"/>
                </a:lnTo>
                <a:close/>
              </a:path>
              <a:path w="981075" h="496570">
                <a:moveTo>
                  <a:pt x="85344" y="496062"/>
                </a:moveTo>
                <a:lnTo>
                  <a:pt x="70884" y="467463"/>
                </a:lnTo>
                <a:lnTo>
                  <a:pt x="59436" y="473202"/>
                </a:lnTo>
                <a:lnTo>
                  <a:pt x="54102" y="461772"/>
                </a:lnTo>
                <a:lnTo>
                  <a:pt x="54102" y="496062"/>
                </a:lnTo>
                <a:lnTo>
                  <a:pt x="85344" y="496062"/>
                </a:lnTo>
                <a:close/>
              </a:path>
              <a:path w="981075" h="496570">
                <a:moveTo>
                  <a:pt x="980694" y="11429"/>
                </a:moveTo>
                <a:lnTo>
                  <a:pt x="975360" y="0"/>
                </a:lnTo>
                <a:lnTo>
                  <a:pt x="65194" y="456211"/>
                </a:lnTo>
                <a:lnTo>
                  <a:pt x="70884" y="467463"/>
                </a:lnTo>
                <a:lnTo>
                  <a:pt x="980694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09123" y="5930646"/>
            <a:ext cx="967105" cy="584835"/>
          </a:xfrm>
          <a:custGeom>
            <a:avLst/>
            <a:gdLst/>
            <a:ahLst/>
            <a:cxnLst/>
            <a:rect l="l" t="t" r="r" b="b"/>
            <a:pathLst>
              <a:path w="967104" h="584834">
                <a:moveTo>
                  <a:pt x="61918" y="539824"/>
                </a:moveTo>
                <a:lnTo>
                  <a:pt x="45720" y="512826"/>
                </a:lnTo>
                <a:lnTo>
                  <a:pt x="0" y="584454"/>
                </a:lnTo>
                <a:lnTo>
                  <a:pt x="51054" y="580314"/>
                </a:lnTo>
                <a:lnTo>
                  <a:pt x="51054" y="546354"/>
                </a:lnTo>
                <a:lnTo>
                  <a:pt x="61918" y="539824"/>
                </a:lnTo>
                <a:close/>
              </a:path>
              <a:path w="967104" h="584834">
                <a:moveTo>
                  <a:pt x="68241" y="550361"/>
                </a:moveTo>
                <a:lnTo>
                  <a:pt x="61918" y="539824"/>
                </a:lnTo>
                <a:lnTo>
                  <a:pt x="51054" y="546354"/>
                </a:lnTo>
                <a:lnTo>
                  <a:pt x="57150" y="557022"/>
                </a:lnTo>
                <a:lnTo>
                  <a:pt x="68241" y="550361"/>
                </a:lnTo>
                <a:close/>
              </a:path>
              <a:path w="967104" h="584834">
                <a:moveTo>
                  <a:pt x="84582" y="577596"/>
                </a:moveTo>
                <a:lnTo>
                  <a:pt x="68241" y="550361"/>
                </a:lnTo>
                <a:lnTo>
                  <a:pt x="57150" y="557022"/>
                </a:lnTo>
                <a:lnTo>
                  <a:pt x="51054" y="546354"/>
                </a:lnTo>
                <a:lnTo>
                  <a:pt x="51054" y="580314"/>
                </a:lnTo>
                <a:lnTo>
                  <a:pt x="84582" y="577596"/>
                </a:lnTo>
                <a:close/>
              </a:path>
              <a:path w="967104" h="584834">
                <a:moveTo>
                  <a:pt x="966978" y="10668"/>
                </a:moveTo>
                <a:lnTo>
                  <a:pt x="960120" y="0"/>
                </a:lnTo>
                <a:lnTo>
                  <a:pt x="61918" y="539824"/>
                </a:lnTo>
                <a:lnTo>
                  <a:pt x="68241" y="550361"/>
                </a:lnTo>
                <a:lnTo>
                  <a:pt x="966978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29282" y="2290825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9282" y="2806704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2682" y="4537202"/>
            <a:ext cx="1778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0" dirty="0">
                <a:latin typeface="Trebuchet MS"/>
                <a:cs typeface="Trebuchet MS"/>
              </a:rPr>
              <a:t>F</a:t>
            </a:r>
            <a:r>
              <a:rPr sz="2400" spc="-60" baseline="-12152" dirty="0">
                <a:latin typeface="Trebuchet MS"/>
                <a:cs typeface="Trebuchet MS"/>
              </a:rPr>
              <a:t>2</a:t>
            </a:r>
            <a:endParaRPr sz="2400" baseline="-12152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1911" y="5384547"/>
            <a:ext cx="178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40" dirty="0">
                <a:latin typeface="Trebuchet MS"/>
                <a:cs typeface="Trebuchet MS"/>
              </a:rPr>
              <a:t>F</a:t>
            </a:r>
            <a:r>
              <a:rPr sz="2400" spc="-60" baseline="-12152" dirty="0">
                <a:latin typeface="Trebuchet MS"/>
                <a:cs typeface="Trebuchet MS"/>
              </a:rPr>
              <a:t>3</a:t>
            </a:r>
            <a:endParaRPr sz="2400" baseline="-12152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1911" y="6359132"/>
            <a:ext cx="178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40" dirty="0">
                <a:latin typeface="Trebuchet MS"/>
                <a:cs typeface="Trebuchet MS"/>
              </a:rPr>
              <a:t>F</a:t>
            </a:r>
            <a:r>
              <a:rPr sz="2400" spc="-60" baseline="-12152" dirty="0">
                <a:latin typeface="Trebuchet MS"/>
                <a:cs typeface="Trebuchet MS"/>
              </a:rPr>
              <a:t>4</a:t>
            </a:r>
            <a:endParaRPr sz="2400" baseline="-12152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9078" y="3128263"/>
            <a:ext cx="1676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25" dirty="0">
                <a:latin typeface="Trebuchet MS"/>
                <a:cs typeface="Trebuchet MS"/>
              </a:rPr>
              <a:t>F</a:t>
            </a:r>
            <a:r>
              <a:rPr sz="2400" spc="-60" baseline="-12152" dirty="0">
                <a:latin typeface="Trebuchet MS"/>
                <a:cs typeface="Trebuchet MS"/>
              </a:rPr>
              <a:t>1</a:t>
            </a:r>
            <a:endParaRPr sz="2400" baseline="-12152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05672" y="2345435"/>
            <a:ext cx="0" cy="4491990"/>
          </a:xfrm>
          <a:custGeom>
            <a:avLst/>
            <a:gdLst/>
            <a:ahLst/>
            <a:cxnLst/>
            <a:rect l="l" t="t" r="r" b="b"/>
            <a:pathLst>
              <a:path h="4491990">
                <a:moveTo>
                  <a:pt x="0" y="0"/>
                </a:moveTo>
                <a:lnTo>
                  <a:pt x="0" y="4491990"/>
                </a:lnTo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924" y="2345435"/>
            <a:ext cx="0" cy="4491990"/>
          </a:xfrm>
          <a:custGeom>
            <a:avLst/>
            <a:gdLst/>
            <a:ahLst/>
            <a:cxnLst/>
            <a:rect l="l" t="t" r="r" b="b"/>
            <a:pathLst>
              <a:path h="4491990">
                <a:moveTo>
                  <a:pt x="0" y="0"/>
                </a:moveTo>
                <a:lnTo>
                  <a:pt x="0" y="4491990"/>
                </a:lnTo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7127" y="2345435"/>
            <a:ext cx="0" cy="4491990"/>
          </a:xfrm>
          <a:custGeom>
            <a:avLst/>
            <a:gdLst/>
            <a:ahLst/>
            <a:cxnLst/>
            <a:rect l="l" t="t" r="r" b="b"/>
            <a:pathLst>
              <a:path h="4491990">
                <a:moveTo>
                  <a:pt x="0" y="0"/>
                </a:moveTo>
                <a:lnTo>
                  <a:pt x="0" y="449199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17711" y="2345435"/>
            <a:ext cx="0" cy="4491990"/>
          </a:xfrm>
          <a:custGeom>
            <a:avLst/>
            <a:gdLst/>
            <a:ahLst/>
            <a:cxnLst/>
            <a:rect l="l" t="t" r="r" b="b"/>
            <a:pathLst>
              <a:path h="4491990">
                <a:moveTo>
                  <a:pt x="0" y="0"/>
                </a:moveTo>
                <a:lnTo>
                  <a:pt x="0" y="449199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9057" y="2345435"/>
            <a:ext cx="0" cy="4491990"/>
          </a:xfrm>
          <a:custGeom>
            <a:avLst/>
            <a:gdLst/>
            <a:ahLst/>
            <a:cxnLst/>
            <a:rect l="l" t="t" r="r" b="b"/>
            <a:pathLst>
              <a:path h="4491990">
                <a:moveTo>
                  <a:pt x="0" y="0"/>
                </a:moveTo>
                <a:lnTo>
                  <a:pt x="0" y="449199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8879" y="2345435"/>
            <a:ext cx="0" cy="4491990"/>
          </a:xfrm>
          <a:custGeom>
            <a:avLst/>
            <a:gdLst/>
            <a:ahLst/>
            <a:cxnLst/>
            <a:rect l="l" t="t" r="r" b="b"/>
            <a:pathLst>
              <a:path h="4491990">
                <a:moveTo>
                  <a:pt x="0" y="0"/>
                </a:moveTo>
                <a:lnTo>
                  <a:pt x="0" y="449199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8295" y="4604765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75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6365" y="4718303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05291" y="4767834"/>
            <a:ext cx="1247775" cy="129539"/>
          </a:xfrm>
          <a:custGeom>
            <a:avLst/>
            <a:gdLst/>
            <a:ahLst/>
            <a:cxnLst/>
            <a:rect l="l" t="t" r="r" b="b"/>
            <a:pathLst>
              <a:path w="1247775" h="129539">
                <a:moveTo>
                  <a:pt x="1067562" y="115061"/>
                </a:moveTo>
                <a:lnTo>
                  <a:pt x="0" y="115062"/>
                </a:lnTo>
                <a:lnTo>
                  <a:pt x="0" y="129540"/>
                </a:lnTo>
                <a:lnTo>
                  <a:pt x="1059942" y="129539"/>
                </a:lnTo>
                <a:lnTo>
                  <a:pt x="1059942" y="121919"/>
                </a:lnTo>
                <a:lnTo>
                  <a:pt x="1067562" y="115061"/>
                </a:lnTo>
                <a:close/>
              </a:path>
              <a:path w="1247775" h="129539">
                <a:moveTo>
                  <a:pt x="1247394" y="14477"/>
                </a:moveTo>
                <a:lnTo>
                  <a:pt x="1247394" y="0"/>
                </a:lnTo>
                <a:lnTo>
                  <a:pt x="1063752" y="0"/>
                </a:lnTo>
                <a:lnTo>
                  <a:pt x="1059942" y="3047"/>
                </a:lnTo>
                <a:lnTo>
                  <a:pt x="1059942" y="115061"/>
                </a:lnTo>
                <a:lnTo>
                  <a:pt x="1067562" y="115061"/>
                </a:lnTo>
                <a:lnTo>
                  <a:pt x="1067562" y="14477"/>
                </a:lnTo>
                <a:lnTo>
                  <a:pt x="1074420" y="6857"/>
                </a:lnTo>
                <a:lnTo>
                  <a:pt x="1074420" y="14477"/>
                </a:lnTo>
                <a:lnTo>
                  <a:pt x="1247394" y="14477"/>
                </a:lnTo>
                <a:close/>
              </a:path>
              <a:path w="1247775" h="129539">
                <a:moveTo>
                  <a:pt x="1074420" y="125729"/>
                </a:moveTo>
                <a:lnTo>
                  <a:pt x="1074420" y="14477"/>
                </a:lnTo>
                <a:lnTo>
                  <a:pt x="1067562" y="14477"/>
                </a:lnTo>
                <a:lnTo>
                  <a:pt x="1067562" y="115061"/>
                </a:lnTo>
                <a:lnTo>
                  <a:pt x="1059942" y="121919"/>
                </a:lnTo>
                <a:lnTo>
                  <a:pt x="1059942" y="129539"/>
                </a:lnTo>
                <a:lnTo>
                  <a:pt x="1071372" y="129539"/>
                </a:lnTo>
                <a:lnTo>
                  <a:pt x="1074420" y="125729"/>
                </a:lnTo>
                <a:close/>
              </a:path>
              <a:path w="1247775" h="129539">
                <a:moveTo>
                  <a:pt x="1074420" y="14477"/>
                </a:moveTo>
                <a:lnTo>
                  <a:pt x="1074420" y="6857"/>
                </a:lnTo>
                <a:lnTo>
                  <a:pt x="1067562" y="14477"/>
                </a:lnTo>
                <a:lnTo>
                  <a:pt x="1074420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05291" y="5089397"/>
            <a:ext cx="1600199" cy="988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15197" y="6322695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4">
                <a:moveTo>
                  <a:pt x="0" y="0"/>
                </a:moveTo>
                <a:lnTo>
                  <a:pt x="734568" y="0"/>
                </a:lnTo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6365" y="643775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05291" y="6667500"/>
            <a:ext cx="744855" cy="0"/>
          </a:xfrm>
          <a:custGeom>
            <a:avLst/>
            <a:gdLst/>
            <a:ahLst/>
            <a:cxnLst/>
            <a:rect l="l" t="t" r="r" b="b"/>
            <a:pathLst>
              <a:path w="744855">
                <a:moveTo>
                  <a:pt x="0" y="0"/>
                </a:moveTo>
                <a:lnTo>
                  <a:pt x="74447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8295" y="6782181"/>
            <a:ext cx="331470" cy="0"/>
          </a:xfrm>
          <a:custGeom>
            <a:avLst/>
            <a:gdLst/>
            <a:ahLst/>
            <a:cxnLst/>
            <a:rect l="l" t="t" r="r" b="b"/>
            <a:pathLst>
              <a:path w="331469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21799" y="6590538"/>
            <a:ext cx="201167" cy="140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14813" y="6544818"/>
            <a:ext cx="90805" cy="15240"/>
          </a:xfrm>
          <a:custGeom>
            <a:avLst/>
            <a:gdLst/>
            <a:ahLst/>
            <a:cxnLst/>
            <a:rect l="l" t="t" r="r" b="b"/>
            <a:pathLst>
              <a:path w="90804" h="15240">
                <a:moveTo>
                  <a:pt x="90678" y="15239"/>
                </a:moveTo>
                <a:lnTo>
                  <a:pt x="90678" y="1523"/>
                </a:lnTo>
                <a:lnTo>
                  <a:pt x="0" y="0"/>
                </a:lnTo>
                <a:lnTo>
                  <a:pt x="0" y="14478"/>
                </a:lnTo>
                <a:lnTo>
                  <a:pt x="90678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32467" y="6372605"/>
            <a:ext cx="190500" cy="128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01225" y="466077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45293" y="4722114"/>
            <a:ext cx="91440" cy="16510"/>
          </a:xfrm>
          <a:custGeom>
            <a:avLst/>
            <a:gdLst/>
            <a:ahLst/>
            <a:cxnLst/>
            <a:rect l="l" t="t" r="r" b="b"/>
            <a:pathLst>
              <a:path w="91439" h="16510">
                <a:moveTo>
                  <a:pt x="91440" y="1523"/>
                </a:moveTo>
                <a:lnTo>
                  <a:pt x="762" y="0"/>
                </a:lnTo>
                <a:lnTo>
                  <a:pt x="0" y="14478"/>
                </a:lnTo>
                <a:lnTo>
                  <a:pt x="90678" y="16001"/>
                </a:lnTo>
                <a:lnTo>
                  <a:pt x="91440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20047" y="4523232"/>
            <a:ext cx="281305" cy="264160"/>
          </a:xfrm>
          <a:custGeom>
            <a:avLst/>
            <a:gdLst/>
            <a:ahLst/>
            <a:cxnLst/>
            <a:rect l="l" t="t" r="r" b="b"/>
            <a:pathLst>
              <a:path w="281305" h="264160">
                <a:moveTo>
                  <a:pt x="281178" y="126492"/>
                </a:moveTo>
                <a:lnTo>
                  <a:pt x="251460" y="33527"/>
                </a:lnTo>
                <a:lnTo>
                  <a:pt x="211074" y="0"/>
                </a:lnTo>
                <a:lnTo>
                  <a:pt x="0" y="0"/>
                </a:lnTo>
                <a:lnTo>
                  <a:pt x="0" y="263652"/>
                </a:lnTo>
                <a:lnTo>
                  <a:pt x="190500" y="263652"/>
                </a:lnTo>
                <a:lnTo>
                  <a:pt x="211074" y="240029"/>
                </a:lnTo>
                <a:lnTo>
                  <a:pt x="251460" y="217932"/>
                </a:lnTo>
                <a:lnTo>
                  <a:pt x="281178" y="126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13189" y="4515611"/>
            <a:ext cx="295910" cy="278130"/>
          </a:xfrm>
          <a:custGeom>
            <a:avLst/>
            <a:gdLst/>
            <a:ahLst/>
            <a:cxnLst/>
            <a:rect l="l" t="t" r="r" b="b"/>
            <a:pathLst>
              <a:path w="295910" h="278129">
                <a:moveTo>
                  <a:pt x="295655" y="134874"/>
                </a:moveTo>
                <a:lnTo>
                  <a:pt x="295655" y="133350"/>
                </a:lnTo>
                <a:lnTo>
                  <a:pt x="294893" y="131826"/>
                </a:lnTo>
                <a:lnTo>
                  <a:pt x="265175" y="38861"/>
                </a:lnTo>
                <a:lnTo>
                  <a:pt x="265175" y="38099"/>
                </a:lnTo>
                <a:lnTo>
                  <a:pt x="264413" y="36575"/>
                </a:lnTo>
                <a:lnTo>
                  <a:pt x="262889" y="35813"/>
                </a:lnTo>
                <a:lnTo>
                  <a:pt x="223265" y="2285"/>
                </a:lnTo>
                <a:lnTo>
                  <a:pt x="221741" y="761"/>
                </a:lnTo>
                <a:lnTo>
                  <a:pt x="220217" y="0"/>
                </a:lnTo>
                <a:lnTo>
                  <a:pt x="3047" y="0"/>
                </a:lnTo>
                <a:lnTo>
                  <a:pt x="0" y="3810"/>
                </a:lnTo>
                <a:lnTo>
                  <a:pt x="0" y="275082"/>
                </a:lnTo>
                <a:lnTo>
                  <a:pt x="3047" y="278130"/>
                </a:lnTo>
                <a:lnTo>
                  <a:pt x="6857" y="278130"/>
                </a:lnTo>
                <a:lnTo>
                  <a:pt x="6857" y="14478"/>
                </a:lnTo>
                <a:lnTo>
                  <a:pt x="14477" y="7620"/>
                </a:lnTo>
                <a:lnTo>
                  <a:pt x="14477" y="14478"/>
                </a:lnTo>
                <a:lnTo>
                  <a:pt x="213359" y="14478"/>
                </a:lnTo>
                <a:lnTo>
                  <a:pt x="213359" y="12954"/>
                </a:lnTo>
                <a:lnTo>
                  <a:pt x="217931" y="14478"/>
                </a:lnTo>
                <a:lnTo>
                  <a:pt x="217931" y="16749"/>
                </a:lnTo>
                <a:lnTo>
                  <a:pt x="251459" y="44584"/>
                </a:lnTo>
                <a:lnTo>
                  <a:pt x="251459" y="43433"/>
                </a:lnTo>
                <a:lnTo>
                  <a:pt x="253745" y="46481"/>
                </a:lnTo>
                <a:lnTo>
                  <a:pt x="253745" y="50585"/>
                </a:lnTo>
                <a:lnTo>
                  <a:pt x="280441" y="134093"/>
                </a:lnTo>
                <a:lnTo>
                  <a:pt x="281177" y="131826"/>
                </a:lnTo>
                <a:lnTo>
                  <a:pt x="281177" y="178601"/>
                </a:lnTo>
                <a:lnTo>
                  <a:pt x="294893" y="136398"/>
                </a:lnTo>
                <a:lnTo>
                  <a:pt x="295655" y="134874"/>
                </a:lnTo>
                <a:close/>
              </a:path>
              <a:path w="295910" h="278129">
                <a:moveTo>
                  <a:pt x="14477" y="14478"/>
                </a:moveTo>
                <a:lnTo>
                  <a:pt x="14477" y="7620"/>
                </a:lnTo>
                <a:lnTo>
                  <a:pt x="6857" y="14478"/>
                </a:lnTo>
                <a:lnTo>
                  <a:pt x="14477" y="14478"/>
                </a:lnTo>
                <a:close/>
              </a:path>
              <a:path w="295910" h="278129">
                <a:moveTo>
                  <a:pt x="14477" y="263652"/>
                </a:moveTo>
                <a:lnTo>
                  <a:pt x="14477" y="14478"/>
                </a:lnTo>
                <a:lnTo>
                  <a:pt x="6857" y="14478"/>
                </a:lnTo>
                <a:lnTo>
                  <a:pt x="6857" y="263652"/>
                </a:lnTo>
                <a:lnTo>
                  <a:pt x="14477" y="263652"/>
                </a:lnTo>
                <a:close/>
              </a:path>
              <a:path w="295910" h="278129">
                <a:moveTo>
                  <a:pt x="194678" y="263652"/>
                </a:moveTo>
                <a:lnTo>
                  <a:pt x="6857" y="263652"/>
                </a:lnTo>
                <a:lnTo>
                  <a:pt x="14477" y="271272"/>
                </a:lnTo>
                <a:lnTo>
                  <a:pt x="14477" y="278130"/>
                </a:lnTo>
                <a:lnTo>
                  <a:pt x="192023" y="278130"/>
                </a:lnTo>
                <a:lnTo>
                  <a:pt x="192023" y="266700"/>
                </a:lnTo>
                <a:lnTo>
                  <a:pt x="194678" y="263652"/>
                </a:lnTo>
                <a:close/>
              </a:path>
              <a:path w="295910" h="278129">
                <a:moveTo>
                  <a:pt x="14477" y="278130"/>
                </a:moveTo>
                <a:lnTo>
                  <a:pt x="14477" y="271272"/>
                </a:lnTo>
                <a:lnTo>
                  <a:pt x="6857" y="263652"/>
                </a:lnTo>
                <a:lnTo>
                  <a:pt x="6857" y="278130"/>
                </a:lnTo>
                <a:lnTo>
                  <a:pt x="14477" y="278130"/>
                </a:lnTo>
                <a:close/>
              </a:path>
              <a:path w="295910" h="278129">
                <a:moveTo>
                  <a:pt x="197357" y="263652"/>
                </a:moveTo>
                <a:lnTo>
                  <a:pt x="194678" y="263652"/>
                </a:lnTo>
                <a:lnTo>
                  <a:pt x="192023" y="266700"/>
                </a:lnTo>
                <a:lnTo>
                  <a:pt x="197357" y="263652"/>
                </a:lnTo>
                <a:close/>
              </a:path>
              <a:path w="295910" h="278129">
                <a:moveTo>
                  <a:pt x="197357" y="278130"/>
                </a:moveTo>
                <a:lnTo>
                  <a:pt x="197357" y="263652"/>
                </a:lnTo>
                <a:lnTo>
                  <a:pt x="192023" y="266700"/>
                </a:lnTo>
                <a:lnTo>
                  <a:pt x="192023" y="278130"/>
                </a:lnTo>
                <a:lnTo>
                  <a:pt x="197357" y="278130"/>
                </a:lnTo>
                <a:close/>
              </a:path>
              <a:path w="295910" h="278129">
                <a:moveTo>
                  <a:pt x="252141" y="221167"/>
                </a:moveTo>
                <a:lnTo>
                  <a:pt x="214883" y="241554"/>
                </a:lnTo>
                <a:lnTo>
                  <a:pt x="214121" y="241554"/>
                </a:lnTo>
                <a:lnTo>
                  <a:pt x="212597" y="243078"/>
                </a:lnTo>
                <a:lnTo>
                  <a:pt x="194678" y="263652"/>
                </a:lnTo>
                <a:lnTo>
                  <a:pt x="197357" y="263652"/>
                </a:lnTo>
                <a:lnTo>
                  <a:pt x="197357" y="278130"/>
                </a:lnTo>
                <a:lnTo>
                  <a:pt x="199643" y="278130"/>
                </a:lnTo>
                <a:lnTo>
                  <a:pt x="201929" y="277368"/>
                </a:lnTo>
                <a:lnTo>
                  <a:pt x="202691" y="275844"/>
                </a:lnTo>
                <a:lnTo>
                  <a:pt x="221741" y="254752"/>
                </a:lnTo>
                <a:lnTo>
                  <a:pt x="221741" y="253746"/>
                </a:lnTo>
                <a:lnTo>
                  <a:pt x="224027" y="252222"/>
                </a:lnTo>
                <a:lnTo>
                  <a:pt x="224027" y="252495"/>
                </a:lnTo>
                <a:lnTo>
                  <a:pt x="251459" y="237485"/>
                </a:lnTo>
                <a:lnTo>
                  <a:pt x="251459" y="223265"/>
                </a:lnTo>
                <a:lnTo>
                  <a:pt x="252141" y="221167"/>
                </a:lnTo>
                <a:close/>
              </a:path>
              <a:path w="295910" h="278129">
                <a:moveTo>
                  <a:pt x="217931" y="14478"/>
                </a:moveTo>
                <a:lnTo>
                  <a:pt x="213359" y="12954"/>
                </a:lnTo>
                <a:lnTo>
                  <a:pt x="215195" y="14477"/>
                </a:lnTo>
                <a:lnTo>
                  <a:pt x="217931" y="14478"/>
                </a:lnTo>
                <a:close/>
              </a:path>
              <a:path w="295910" h="278129">
                <a:moveTo>
                  <a:pt x="215195" y="14478"/>
                </a:moveTo>
                <a:lnTo>
                  <a:pt x="213359" y="12954"/>
                </a:lnTo>
                <a:lnTo>
                  <a:pt x="213359" y="14478"/>
                </a:lnTo>
                <a:lnTo>
                  <a:pt x="215195" y="14478"/>
                </a:lnTo>
                <a:close/>
              </a:path>
              <a:path w="295910" h="278129">
                <a:moveTo>
                  <a:pt x="217931" y="16749"/>
                </a:moveTo>
                <a:lnTo>
                  <a:pt x="217931" y="14478"/>
                </a:lnTo>
                <a:lnTo>
                  <a:pt x="215195" y="14478"/>
                </a:lnTo>
                <a:lnTo>
                  <a:pt x="217931" y="16749"/>
                </a:lnTo>
                <a:close/>
              </a:path>
              <a:path w="295910" h="278129">
                <a:moveTo>
                  <a:pt x="224027" y="252222"/>
                </a:moveTo>
                <a:lnTo>
                  <a:pt x="221741" y="253746"/>
                </a:lnTo>
                <a:lnTo>
                  <a:pt x="223540" y="252762"/>
                </a:lnTo>
                <a:lnTo>
                  <a:pt x="224027" y="252222"/>
                </a:lnTo>
                <a:close/>
              </a:path>
              <a:path w="295910" h="278129">
                <a:moveTo>
                  <a:pt x="223540" y="252762"/>
                </a:moveTo>
                <a:lnTo>
                  <a:pt x="221741" y="253746"/>
                </a:lnTo>
                <a:lnTo>
                  <a:pt x="221741" y="254752"/>
                </a:lnTo>
                <a:lnTo>
                  <a:pt x="223540" y="252762"/>
                </a:lnTo>
                <a:close/>
              </a:path>
              <a:path w="295910" h="278129">
                <a:moveTo>
                  <a:pt x="224027" y="252495"/>
                </a:moveTo>
                <a:lnTo>
                  <a:pt x="224027" y="252222"/>
                </a:lnTo>
                <a:lnTo>
                  <a:pt x="223540" y="252762"/>
                </a:lnTo>
                <a:lnTo>
                  <a:pt x="224027" y="252495"/>
                </a:lnTo>
                <a:close/>
              </a:path>
              <a:path w="295910" h="278129">
                <a:moveTo>
                  <a:pt x="253745" y="46481"/>
                </a:moveTo>
                <a:lnTo>
                  <a:pt x="251459" y="43433"/>
                </a:lnTo>
                <a:lnTo>
                  <a:pt x="251960" y="44999"/>
                </a:lnTo>
                <a:lnTo>
                  <a:pt x="253745" y="46481"/>
                </a:lnTo>
                <a:close/>
              </a:path>
              <a:path w="295910" h="278129">
                <a:moveTo>
                  <a:pt x="251960" y="44999"/>
                </a:moveTo>
                <a:lnTo>
                  <a:pt x="251459" y="43433"/>
                </a:lnTo>
                <a:lnTo>
                  <a:pt x="251459" y="44584"/>
                </a:lnTo>
                <a:lnTo>
                  <a:pt x="251960" y="44999"/>
                </a:lnTo>
                <a:close/>
              </a:path>
              <a:path w="295910" h="278129">
                <a:moveTo>
                  <a:pt x="255269" y="219456"/>
                </a:moveTo>
                <a:lnTo>
                  <a:pt x="252141" y="221167"/>
                </a:lnTo>
                <a:lnTo>
                  <a:pt x="251459" y="223265"/>
                </a:lnTo>
                <a:lnTo>
                  <a:pt x="255269" y="219456"/>
                </a:lnTo>
                <a:close/>
              </a:path>
              <a:path w="295910" h="278129">
                <a:moveTo>
                  <a:pt x="255269" y="235400"/>
                </a:moveTo>
                <a:lnTo>
                  <a:pt x="255269" y="219456"/>
                </a:lnTo>
                <a:lnTo>
                  <a:pt x="251459" y="223265"/>
                </a:lnTo>
                <a:lnTo>
                  <a:pt x="251459" y="237485"/>
                </a:lnTo>
                <a:lnTo>
                  <a:pt x="255269" y="235400"/>
                </a:lnTo>
                <a:close/>
              </a:path>
              <a:path w="295910" h="278129">
                <a:moveTo>
                  <a:pt x="253745" y="50585"/>
                </a:moveTo>
                <a:lnTo>
                  <a:pt x="253745" y="46481"/>
                </a:lnTo>
                <a:lnTo>
                  <a:pt x="251960" y="44999"/>
                </a:lnTo>
                <a:lnTo>
                  <a:pt x="253745" y="50585"/>
                </a:lnTo>
                <a:close/>
              </a:path>
              <a:path w="295910" h="278129">
                <a:moveTo>
                  <a:pt x="281177" y="178601"/>
                </a:moveTo>
                <a:lnTo>
                  <a:pt x="281177" y="136398"/>
                </a:lnTo>
                <a:lnTo>
                  <a:pt x="280441" y="134093"/>
                </a:lnTo>
                <a:lnTo>
                  <a:pt x="252141" y="221167"/>
                </a:lnTo>
                <a:lnTo>
                  <a:pt x="255269" y="219456"/>
                </a:lnTo>
                <a:lnTo>
                  <a:pt x="255269" y="235400"/>
                </a:lnTo>
                <a:lnTo>
                  <a:pt x="262127" y="231647"/>
                </a:lnTo>
                <a:lnTo>
                  <a:pt x="263651" y="230886"/>
                </a:lnTo>
                <a:lnTo>
                  <a:pt x="265175" y="227838"/>
                </a:lnTo>
                <a:lnTo>
                  <a:pt x="281177" y="178601"/>
                </a:lnTo>
                <a:close/>
              </a:path>
              <a:path w="295910" h="278129">
                <a:moveTo>
                  <a:pt x="281177" y="136398"/>
                </a:moveTo>
                <a:lnTo>
                  <a:pt x="281177" y="131826"/>
                </a:lnTo>
                <a:lnTo>
                  <a:pt x="280441" y="134093"/>
                </a:lnTo>
                <a:lnTo>
                  <a:pt x="281177" y="136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33635" y="4592573"/>
            <a:ext cx="311785" cy="273685"/>
          </a:xfrm>
          <a:custGeom>
            <a:avLst/>
            <a:gdLst/>
            <a:ahLst/>
            <a:cxnLst/>
            <a:rect l="l" t="t" r="r" b="b"/>
            <a:pathLst>
              <a:path w="311785" h="273685">
                <a:moveTo>
                  <a:pt x="311657" y="136398"/>
                </a:moveTo>
                <a:lnTo>
                  <a:pt x="311657" y="124968"/>
                </a:lnTo>
                <a:lnTo>
                  <a:pt x="291083" y="91440"/>
                </a:lnTo>
                <a:lnTo>
                  <a:pt x="261365" y="57150"/>
                </a:lnTo>
                <a:lnTo>
                  <a:pt x="220979" y="33528"/>
                </a:lnTo>
                <a:lnTo>
                  <a:pt x="140969" y="0"/>
                </a:lnTo>
                <a:lnTo>
                  <a:pt x="0" y="0"/>
                </a:lnTo>
                <a:lnTo>
                  <a:pt x="19049" y="33528"/>
                </a:lnTo>
                <a:lnTo>
                  <a:pt x="29717" y="136398"/>
                </a:lnTo>
                <a:lnTo>
                  <a:pt x="29717" y="273558"/>
                </a:lnTo>
                <a:lnTo>
                  <a:pt x="140969" y="273558"/>
                </a:lnTo>
                <a:lnTo>
                  <a:pt x="220979" y="240030"/>
                </a:lnTo>
                <a:lnTo>
                  <a:pt x="261365" y="205740"/>
                </a:lnTo>
                <a:lnTo>
                  <a:pt x="291083" y="170688"/>
                </a:lnTo>
                <a:lnTo>
                  <a:pt x="311657" y="136398"/>
                </a:lnTo>
                <a:close/>
              </a:path>
              <a:path w="311785" h="273685">
                <a:moveTo>
                  <a:pt x="29717" y="273558"/>
                </a:moveTo>
                <a:lnTo>
                  <a:pt x="29717" y="136398"/>
                </a:lnTo>
                <a:lnTo>
                  <a:pt x="19049" y="240030"/>
                </a:lnTo>
                <a:lnTo>
                  <a:pt x="0" y="273558"/>
                </a:lnTo>
                <a:lnTo>
                  <a:pt x="29717" y="2735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26015" y="4584953"/>
            <a:ext cx="327025" cy="288925"/>
          </a:xfrm>
          <a:custGeom>
            <a:avLst/>
            <a:gdLst/>
            <a:ahLst/>
            <a:cxnLst/>
            <a:rect l="l" t="t" r="r" b="b"/>
            <a:pathLst>
              <a:path w="327025" h="288925">
                <a:moveTo>
                  <a:pt x="326898" y="145542"/>
                </a:moveTo>
                <a:lnTo>
                  <a:pt x="326898" y="131064"/>
                </a:lnTo>
                <a:lnTo>
                  <a:pt x="326136" y="130302"/>
                </a:lnTo>
                <a:lnTo>
                  <a:pt x="325374" y="128778"/>
                </a:lnTo>
                <a:lnTo>
                  <a:pt x="304800" y="95250"/>
                </a:lnTo>
                <a:lnTo>
                  <a:pt x="304800" y="94488"/>
                </a:lnTo>
                <a:lnTo>
                  <a:pt x="304038" y="93726"/>
                </a:lnTo>
                <a:lnTo>
                  <a:pt x="274320" y="60198"/>
                </a:lnTo>
                <a:lnTo>
                  <a:pt x="274320" y="59436"/>
                </a:lnTo>
                <a:lnTo>
                  <a:pt x="273558" y="58674"/>
                </a:lnTo>
                <a:lnTo>
                  <a:pt x="272796" y="58674"/>
                </a:lnTo>
                <a:lnTo>
                  <a:pt x="232410" y="35052"/>
                </a:lnTo>
                <a:lnTo>
                  <a:pt x="151638" y="762"/>
                </a:lnTo>
                <a:lnTo>
                  <a:pt x="150114" y="0"/>
                </a:lnTo>
                <a:lnTo>
                  <a:pt x="4572" y="0"/>
                </a:lnTo>
                <a:lnTo>
                  <a:pt x="2286" y="1524"/>
                </a:lnTo>
                <a:lnTo>
                  <a:pt x="1524" y="3810"/>
                </a:lnTo>
                <a:lnTo>
                  <a:pt x="0" y="6096"/>
                </a:lnTo>
                <a:lnTo>
                  <a:pt x="0" y="8382"/>
                </a:lnTo>
                <a:lnTo>
                  <a:pt x="1524" y="10668"/>
                </a:lnTo>
                <a:lnTo>
                  <a:pt x="7620" y="21640"/>
                </a:lnTo>
                <a:lnTo>
                  <a:pt x="7620" y="14478"/>
                </a:lnTo>
                <a:lnTo>
                  <a:pt x="13716" y="3810"/>
                </a:lnTo>
                <a:lnTo>
                  <a:pt x="19777" y="14478"/>
                </a:lnTo>
                <a:lnTo>
                  <a:pt x="145542" y="14478"/>
                </a:lnTo>
                <a:lnTo>
                  <a:pt x="145542" y="13716"/>
                </a:lnTo>
                <a:lnTo>
                  <a:pt x="148590" y="14478"/>
                </a:lnTo>
                <a:lnTo>
                  <a:pt x="148590" y="14993"/>
                </a:lnTo>
                <a:lnTo>
                  <a:pt x="225552" y="47244"/>
                </a:lnTo>
                <a:lnTo>
                  <a:pt x="263652" y="69957"/>
                </a:lnTo>
                <a:lnTo>
                  <a:pt x="263652" y="69342"/>
                </a:lnTo>
                <a:lnTo>
                  <a:pt x="265176" y="70866"/>
                </a:lnTo>
                <a:lnTo>
                  <a:pt x="265176" y="71100"/>
                </a:lnTo>
                <a:lnTo>
                  <a:pt x="292608" y="102752"/>
                </a:lnTo>
                <a:lnTo>
                  <a:pt x="292608" y="102108"/>
                </a:lnTo>
                <a:lnTo>
                  <a:pt x="312420" y="135128"/>
                </a:lnTo>
                <a:lnTo>
                  <a:pt x="312420" y="132588"/>
                </a:lnTo>
                <a:lnTo>
                  <a:pt x="313182" y="136398"/>
                </a:lnTo>
                <a:lnTo>
                  <a:pt x="313182" y="168148"/>
                </a:lnTo>
                <a:lnTo>
                  <a:pt x="325374" y="147828"/>
                </a:lnTo>
                <a:lnTo>
                  <a:pt x="326136" y="147066"/>
                </a:lnTo>
                <a:lnTo>
                  <a:pt x="326898" y="145542"/>
                </a:lnTo>
                <a:close/>
              </a:path>
              <a:path w="327025" h="288925">
                <a:moveTo>
                  <a:pt x="20574" y="272917"/>
                </a:moveTo>
                <a:lnTo>
                  <a:pt x="20574" y="243840"/>
                </a:lnTo>
                <a:lnTo>
                  <a:pt x="19812" y="246888"/>
                </a:lnTo>
                <a:lnTo>
                  <a:pt x="19812" y="245211"/>
                </a:lnTo>
                <a:lnTo>
                  <a:pt x="1524" y="278130"/>
                </a:lnTo>
                <a:lnTo>
                  <a:pt x="0" y="280416"/>
                </a:lnTo>
                <a:lnTo>
                  <a:pt x="0" y="282702"/>
                </a:lnTo>
                <a:lnTo>
                  <a:pt x="1524" y="284988"/>
                </a:lnTo>
                <a:lnTo>
                  <a:pt x="2286" y="287274"/>
                </a:lnTo>
                <a:lnTo>
                  <a:pt x="4572" y="288798"/>
                </a:lnTo>
                <a:lnTo>
                  <a:pt x="7620" y="288798"/>
                </a:lnTo>
                <a:lnTo>
                  <a:pt x="7620" y="274320"/>
                </a:lnTo>
                <a:lnTo>
                  <a:pt x="19812" y="274259"/>
                </a:lnTo>
                <a:lnTo>
                  <a:pt x="19812" y="246888"/>
                </a:lnTo>
                <a:lnTo>
                  <a:pt x="20025" y="244826"/>
                </a:lnTo>
                <a:lnTo>
                  <a:pt x="20025" y="273882"/>
                </a:lnTo>
                <a:lnTo>
                  <a:pt x="20574" y="272917"/>
                </a:lnTo>
                <a:close/>
              </a:path>
              <a:path w="327025" h="288925">
                <a:moveTo>
                  <a:pt x="19777" y="14478"/>
                </a:moveTo>
                <a:lnTo>
                  <a:pt x="13716" y="3810"/>
                </a:lnTo>
                <a:lnTo>
                  <a:pt x="7620" y="14478"/>
                </a:lnTo>
                <a:lnTo>
                  <a:pt x="19777" y="14478"/>
                </a:lnTo>
                <a:close/>
              </a:path>
              <a:path w="327025" h="288925">
                <a:moveTo>
                  <a:pt x="33528" y="249936"/>
                </a:moveTo>
                <a:lnTo>
                  <a:pt x="33528" y="38862"/>
                </a:lnTo>
                <a:lnTo>
                  <a:pt x="32766" y="37338"/>
                </a:lnTo>
                <a:lnTo>
                  <a:pt x="19812" y="14538"/>
                </a:lnTo>
                <a:lnTo>
                  <a:pt x="7620" y="14478"/>
                </a:lnTo>
                <a:lnTo>
                  <a:pt x="7620" y="21640"/>
                </a:lnTo>
                <a:lnTo>
                  <a:pt x="19812" y="43586"/>
                </a:lnTo>
                <a:lnTo>
                  <a:pt x="19812" y="41910"/>
                </a:lnTo>
                <a:lnTo>
                  <a:pt x="20574" y="44958"/>
                </a:lnTo>
                <a:lnTo>
                  <a:pt x="20574" y="49257"/>
                </a:lnTo>
                <a:lnTo>
                  <a:pt x="30440" y="144399"/>
                </a:lnTo>
                <a:lnTo>
                  <a:pt x="30480" y="144018"/>
                </a:lnTo>
                <a:lnTo>
                  <a:pt x="30480" y="255483"/>
                </a:lnTo>
                <a:lnTo>
                  <a:pt x="32766" y="251460"/>
                </a:lnTo>
                <a:lnTo>
                  <a:pt x="33528" y="249936"/>
                </a:lnTo>
                <a:close/>
              </a:path>
              <a:path w="327025" h="288925">
                <a:moveTo>
                  <a:pt x="19777" y="274320"/>
                </a:moveTo>
                <a:lnTo>
                  <a:pt x="7620" y="274320"/>
                </a:lnTo>
                <a:lnTo>
                  <a:pt x="13716" y="284988"/>
                </a:lnTo>
                <a:lnTo>
                  <a:pt x="19777" y="274320"/>
                </a:lnTo>
                <a:close/>
              </a:path>
              <a:path w="327025" h="288925">
                <a:moveTo>
                  <a:pt x="147336" y="274320"/>
                </a:moveTo>
                <a:lnTo>
                  <a:pt x="19777" y="274320"/>
                </a:lnTo>
                <a:lnTo>
                  <a:pt x="13716" y="284988"/>
                </a:lnTo>
                <a:lnTo>
                  <a:pt x="7620" y="274320"/>
                </a:lnTo>
                <a:lnTo>
                  <a:pt x="7620" y="288798"/>
                </a:lnTo>
                <a:lnTo>
                  <a:pt x="145542" y="288798"/>
                </a:lnTo>
                <a:lnTo>
                  <a:pt x="145542" y="275082"/>
                </a:lnTo>
                <a:lnTo>
                  <a:pt x="147336" y="274320"/>
                </a:lnTo>
                <a:close/>
              </a:path>
              <a:path w="327025" h="288925">
                <a:moveTo>
                  <a:pt x="20574" y="44958"/>
                </a:moveTo>
                <a:lnTo>
                  <a:pt x="19812" y="41910"/>
                </a:lnTo>
                <a:lnTo>
                  <a:pt x="20025" y="43971"/>
                </a:lnTo>
                <a:lnTo>
                  <a:pt x="20574" y="44958"/>
                </a:lnTo>
                <a:close/>
              </a:path>
              <a:path w="327025" h="288925">
                <a:moveTo>
                  <a:pt x="20025" y="43971"/>
                </a:moveTo>
                <a:lnTo>
                  <a:pt x="19812" y="41910"/>
                </a:lnTo>
                <a:lnTo>
                  <a:pt x="19812" y="43586"/>
                </a:lnTo>
                <a:lnTo>
                  <a:pt x="20025" y="43971"/>
                </a:lnTo>
                <a:close/>
              </a:path>
              <a:path w="327025" h="288925">
                <a:moveTo>
                  <a:pt x="20574" y="243840"/>
                </a:moveTo>
                <a:lnTo>
                  <a:pt x="20025" y="244826"/>
                </a:lnTo>
                <a:lnTo>
                  <a:pt x="19812" y="246888"/>
                </a:lnTo>
                <a:lnTo>
                  <a:pt x="20574" y="243840"/>
                </a:lnTo>
                <a:close/>
              </a:path>
              <a:path w="327025" h="288925">
                <a:moveTo>
                  <a:pt x="20574" y="49257"/>
                </a:moveTo>
                <a:lnTo>
                  <a:pt x="20574" y="44958"/>
                </a:lnTo>
                <a:lnTo>
                  <a:pt x="20025" y="43971"/>
                </a:lnTo>
                <a:lnTo>
                  <a:pt x="20574" y="49257"/>
                </a:lnTo>
                <a:close/>
              </a:path>
              <a:path w="327025" h="288925">
                <a:moveTo>
                  <a:pt x="30480" y="255483"/>
                </a:moveTo>
                <a:lnTo>
                  <a:pt x="30480" y="144780"/>
                </a:lnTo>
                <a:lnTo>
                  <a:pt x="30440" y="144399"/>
                </a:lnTo>
                <a:lnTo>
                  <a:pt x="20025" y="244826"/>
                </a:lnTo>
                <a:lnTo>
                  <a:pt x="20574" y="243840"/>
                </a:lnTo>
                <a:lnTo>
                  <a:pt x="20574" y="272917"/>
                </a:lnTo>
                <a:lnTo>
                  <a:pt x="30480" y="255483"/>
                </a:lnTo>
                <a:close/>
              </a:path>
              <a:path w="327025" h="288925">
                <a:moveTo>
                  <a:pt x="30480" y="144780"/>
                </a:moveTo>
                <a:lnTo>
                  <a:pt x="30480" y="144018"/>
                </a:lnTo>
                <a:lnTo>
                  <a:pt x="30440" y="144399"/>
                </a:lnTo>
                <a:lnTo>
                  <a:pt x="30480" y="144780"/>
                </a:lnTo>
                <a:close/>
              </a:path>
              <a:path w="327025" h="288925">
                <a:moveTo>
                  <a:pt x="44196" y="144780"/>
                </a:moveTo>
                <a:lnTo>
                  <a:pt x="44196" y="144018"/>
                </a:lnTo>
                <a:lnTo>
                  <a:pt x="34290" y="40386"/>
                </a:lnTo>
                <a:lnTo>
                  <a:pt x="33528" y="39624"/>
                </a:lnTo>
                <a:lnTo>
                  <a:pt x="33528" y="249174"/>
                </a:lnTo>
                <a:lnTo>
                  <a:pt x="34290" y="248412"/>
                </a:lnTo>
                <a:lnTo>
                  <a:pt x="44196" y="144780"/>
                </a:lnTo>
                <a:close/>
              </a:path>
              <a:path w="327025" h="288925">
                <a:moveTo>
                  <a:pt x="148590" y="14478"/>
                </a:moveTo>
                <a:lnTo>
                  <a:pt x="145542" y="13716"/>
                </a:lnTo>
                <a:lnTo>
                  <a:pt x="147336" y="14468"/>
                </a:lnTo>
                <a:lnTo>
                  <a:pt x="148590" y="14478"/>
                </a:lnTo>
                <a:close/>
              </a:path>
              <a:path w="327025" h="288925">
                <a:moveTo>
                  <a:pt x="147360" y="14478"/>
                </a:moveTo>
                <a:lnTo>
                  <a:pt x="145542" y="13716"/>
                </a:lnTo>
                <a:lnTo>
                  <a:pt x="145542" y="14478"/>
                </a:lnTo>
                <a:lnTo>
                  <a:pt x="147360" y="14478"/>
                </a:lnTo>
                <a:close/>
              </a:path>
              <a:path w="327025" h="288925">
                <a:moveTo>
                  <a:pt x="148590" y="274320"/>
                </a:moveTo>
                <a:lnTo>
                  <a:pt x="147336" y="274320"/>
                </a:lnTo>
                <a:lnTo>
                  <a:pt x="145542" y="275082"/>
                </a:lnTo>
                <a:lnTo>
                  <a:pt x="148590" y="274320"/>
                </a:lnTo>
                <a:close/>
              </a:path>
              <a:path w="327025" h="288925">
                <a:moveTo>
                  <a:pt x="148590" y="288798"/>
                </a:moveTo>
                <a:lnTo>
                  <a:pt x="148590" y="274320"/>
                </a:lnTo>
                <a:lnTo>
                  <a:pt x="145542" y="275082"/>
                </a:lnTo>
                <a:lnTo>
                  <a:pt x="145542" y="288798"/>
                </a:lnTo>
                <a:lnTo>
                  <a:pt x="148590" y="288798"/>
                </a:lnTo>
                <a:close/>
              </a:path>
              <a:path w="327025" h="288925">
                <a:moveTo>
                  <a:pt x="225331" y="241208"/>
                </a:moveTo>
                <a:lnTo>
                  <a:pt x="147336" y="274320"/>
                </a:lnTo>
                <a:lnTo>
                  <a:pt x="148590" y="274320"/>
                </a:lnTo>
                <a:lnTo>
                  <a:pt x="148590" y="288798"/>
                </a:lnTo>
                <a:lnTo>
                  <a:pt x="150114" y="288798"/>
                </a:lnTo>
                <a:lnTo>
                  <a:pt x="151638" y="288036"/>
                </a:lnTo>
                <a:lnTo>
                  <a:pt x="224028" y="257011"/>
                </a:lnTo>
                <a:lnTo>
                  <a:pt x="224028" y="242316"/>
                </a:lnTo>
                <a:lnTo>
                  <a:pt x="225331" y="241208"/>
                </a:lnTo>
                <a:close/>
              </a:path>
              <a:path w="327025" h="288925">
                <a:moveTo>
                  <a:pt x="148590" y="14993"/>
                </a:moveTo>
                <a:lnTo>
                  <a:pt x="148590" y="14478"/>
                </a:lnTo>
                <a:lnTo>
                  <a:pt x="147360" y="14478"/>
                </a:lnTo>
                <a:lnTo>
                  <a:pt x="148590" y="14993"/>
                </a:lnTo>
                <a:close/>
              </a:path>
              <a:path w="327025" h="288925">
                <a:moveTo>
                  <a:pt x="226314" y="240792"/>
                </a:moveTo>
                <a:lnTo>
                  <a:pt x="225331" y="241208"/>
                </a:lnTo>
                <a:lnTo>
                  <a:pt x="224028" y="242316"/>
                </a:lnTo>
                <a:lnTo>
                  <a:pt x="226314" y="240792"/>
                </a:lnTo>
                <a:close/>
              </a:path>
              <a:path w="327025" h="288925">
                <a:moveTo>
                  <a:pt x="226314" y="256032"/>
                </a:moveTo>
                <a:lnTo>
                  <a:pt x="226314" y="240792"/>
                </a:lnTo>
                <a:lnTo>
                  <a:pt x="224028" y="242316"/>
                </a:lnTo>
                <a:lnTo>
                  <a:pt x="224028" y="257011"/>
                </a:lnTo>
                <a:lnTo>
                  <a:pt x="226314" y="256032"/>
                </a:lnTo>
                <a:close/>
              </a:path>
              <a:path w="327025" h="288925">
                <a:moveTo>
                  <a:pt x="264414" y="226457"/>
                </a:moveTo>
                <a:lnTo>
                  <a:pt x="264414" y="208026"/>
                </a:lnTo>
                <a:lnTo>
                  <a:pt x="263652" y="208788"/>
                </a:lnTo>
                <a:lnTo>
                  <a:pt x="225331" y="241208"/>
                </a:lnTo>
                <a:lnTo>
                  <a:pt x="226314" y="240792"/>
                </a:lnTo>
                <a:lnTo>
                  <a:pt x="226314" y="256032"/>
                </a:lnTo>
                <a:lnTo>
                  <a:pt x="231648" y="253746"/>
                </a:lnTo>
                <a:lnTo>
                  <a:pt x="233172" y="253746"/>
                </a:lnTo>
                <a:lnTo>
                  <a:pt x="233172" y="252984"/>
                </a:lnTo>
                <a:lnTo>
                  <a:pt x="264414" y="226457"/>
                </a:lnTo>
                <a:close/>
              </a:path>
              <a:path w="327025" h="288925">
                <a:moveTo>
                  <a:pt x="265176" y="70866"/>
                </a:moveTo>
                <a:lnTo>
                  <a:pt x="263652" y="69342"/>
                </a:lnTo>
                <a:lnTo>
                  <a:pt x="264755" y="70615"/>
                </a:lnTo>
                <a:lnTo>
                  <a:pt x="265176" y="70866"/>
                </a:lnTo>
                <a:close/>
              </a:path>
              <a:path w="327025" h="288925">
                <a:moveTo>
                  <a:pt x="264755" y="70615"/>
                </a:moveTo>
                <a:lnTo>
                  <a:pt x="263652" y="69342"/>
                </a:lnTo>
                <a:lnTo>
                  <a:pt x="263652" y="69957"/>
                </a:lnTo>
                <a:lnTo>
                  <a:pt x="264755" y="70615"/>
                </a:lnTo>
                <a:close/>
              </a:path>
              <a:path w="327025" h="288925">
                <a:moveTo>
                  <a:pt x="264000" y="208377"/>
                </a:moveTo>
                <a:lnTo>
                  <a:pt x="263652" y="208672"/>
                </a:lnTo>
                <a:lnTo>
                  <a:pt x="264000" y="208377"/>
                </a:lnTo>
                <a:close/>
              </a:path>
              <a:path w="327025" h="288925">
                <a:moveTo>
                  <a:pt x="264414" y="208026"/>
                </a:moveTo>
                <a:lnTo>
                  <a:pt x="264000" y="208377"/>
                </a:lnTo>
                <a:lnTo>
                  <a:pt x="263652" y="208788"/>
                </a:lnTo>
                <a:lnTo>
                  <a:pt x="264414" y="208026"/>
                </a:lnTo>
                <a:close/>
              </a:path>
              <a:path w="327025" h="288925">
                <a:moveTo>
                  <a:pt x="293370" y="195462"/>
                </a:moveTo>
                <a:lnTo>
                  <a:pt x="293370" y="173736"/>
                </a:lnTo>
                <a:lnTo>
                  <a:pt x="264000" y="208377"/>
                </a:lnTo>
                <a:lnTo>
                  <a:pt x="264414" y="208026"/>
                </a:lnTo>
                <a:lnTo>
                  <a:pt x="264414" y="226457"/>
                </a:lnTo>
                <a:lnTo>
                  <a:pt x="273558" y="218694"/>
                </a:lnTo>
                <a:lnTo>
                  <a:pt x="274320" y="218694"/>
                </a:lnTo>
                <a:lnTo>
                  <a:pt x="274320" y="217932"/>
                </a:lnTo>
                <a:lnTo>
                  <a:pt x="293370" y="195462"/>
                </a:lnTo>
                <a:close/>
              </a:path>
              <a:path w="327025" h="288925">
                <a:moveTo>
                  <a:pt x="265176" y="71100"/>
                </a:moveTo>
                <a:lnTo>
                  <a:pt x="265176" y="70866"/>
                </a:lnTo>
                <a:lnTo>
                  <a:pt x="264755" y="70615"/>
                </a:lnTo>
                <a:lnTo>
                  <a:pt x="265176" y="71100"/>
                </a:lnTo>
                <a:close/>
              </a:path>
              <a:path w="327025" h="288925">
                <a:moveTo>
                  <a:pt x="293370" y="103632"/>
                </a:moveTo>
                <a:lnTo>
                  <a:pt x="292608" y="102108"/>
                </a:lnTo>
                <a:lnTo>
                  <a:pt x="292608" y="102752"/>
                </a:lnTo>
                <a:lnTo>
                  <a:pt x="293370" y="103632"/>
                </a:lnTo>
                <a:close/>
              </a:path>
              <a:path w="327025" h="288925">
                <a:moveTo>
                  <a:pt x="313182" y="140970"/>
                </a:moveTo>
                <a:lnTo>
                  <a:pt x="292608" y="174498"/>
                </a:lnTo>
                <a:lnTo>
                  <a:pt x="293370" y="173736"/>
                </a:lnTo>
                <a:lnTo>
                  <a:pt x="293370" y="195462"/>
                </a:lnTo>
                <a:lnTo>
                  <a:pt x="304038" y="182880"/>
                </a:lnTo>
                <a:lnTo>
                  <a:pt x="304800" y="182880"/>
                </a:lnTo>
                <a:lnTo>
                  <a:pt x="304800" y="182118"/>
                </a:lnTo>
                <a:lnTo>
                  <a:pt x="312420" y="169418"/>
                </a:lnTo>
                <a:lnTo>
                  <a:pt x="312420" y="144018"/>
                </a:lnTo>
                <a:lnTo>
                  <a:pt x="313182" y="140970"/>
                </a:lnTo>
                <a:close/>
              </a:path>
              <a:path w="327025" h="288925">
                <a:moveTo>
                  <a:pt x="313182" y="136398"/>
                </a:moveTo>
                <a:lnTo>
                  <a:pt x="312420" y="132588"/>
                </a:lnTo>
                <a:lnTo>
                  <a:pt x="312420" y="135128"/>
                </a:lnTo>
                <a:lnTo>
                  <a:pt x="313182" y="136398"/>
                </a:lnTo>
                <a:close/>
              </a:path>
              <a:path w="327025" h="288925">
                <a:moveTo>
                  <a:pt x="313182" y="140970"/>
                </a:moveTo>
                <a:lnTo>
                  <a:pt x="313182" y="136398"/>
                </a:lnTo>
                <a:lnTo>
                  <a:pt x="312420" y="135128"/>
                </a:lnTo>
                <a:lnTo>
                  <a:pt x="312420" y="142211"/>
                </a:lnTo>
                <a:lnTo>
                  <a:pt x="313182" y="140970"/>
                </a:lnTo>
                <a:close/>
              </a:path>
              <a:path w="327025" h="288925">
                <a:moveTo>
                  <a:pt x="313182" y="168148"/>
                </a:moveTo>
                <a:lnTo>
                  <a:pt x="313182" y="140970"/>
                </a:lnTo>
                <a:lnTo>
                  <a:pt x="312420" y="144018"/>
                </a:lnTo>
                <a:lnTo>
                  <a:pt x="312420" y="169418"/>
                </a:lnTo>
                <a:lnTo>
                  <a:pt x="313182" y="168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20047" y="6242303"/>
            <a:ext cx="312420" cy="276225"/>
          </a:xfrm>
          <a:custGeom>
            <a:avLst/>
            <a:gdLst/>
            <a:ahLst/>
            <a:cxnLst/>
            <a:rect l="l" t="t" r="r" b="b"/>
            <a:pathLst>
              <a:path w="312419" h="276225">
                <a:moveTo>
                  <a:pt x="312420" y="137160"/>
                </a:moveTo>
                <a:lnTo>
                  <a:pt x="312420" y="126492"/>
                </a:lnTo>
                <a:lnTo>
                  <a:pt x="291846" y="91440"/>
                </a:lnTo>
                <a:lnTo>
                  <a:pt x="262128" y="57912"/>
                </a:lnTo>
                <a:lnTo>
                  <a:pt x="221742" y="34290"/>
                </a:lnTo>
                <a:lnTo>
                  <a:pt x="141732" y="0"/>
                </a:lnTo>
                <a:lnTo>
                  <a:pt x="0" y="0"/>
                </a:lnTo>
                <a:lnTo>
                  <a:pt x="19812" y="34290"/>
                </a:lnTo>
                <a:lnTo>
                  <a:pt x="29718" y="137160"/>
                </a:lnTo>
                <a:lnTo>
                  <a:pt x="29718" y="275844"/>
                </a:lnTo>
                <a:lnTo>
                  <a:pt x="141732" y="275844"/>
                </a:lnTo>
                <a:lnTo>
                  <a:pt x="221742" y="240030"/>
                </a:lnTo>
                <a:lnTo>
                  <a:pt x="262128" y="206502"/>
                </a:lnTo>
                <a:lnTo>
                  <a:pt x="291846" y="172212"/>
                </a:lnTo>
                <a:lnTo>
                  <a:pt x="312420" y="137160"/>
                </a:lnTo>
                <a:close/>
              </a:path>
              <a:path w="312419" h="276225">
                <a:moveTo>
                  <a:pt x="29718" y="275844"/>
                </a:moveTo>
                <a:lnTo>
                  <a:pt x="29718" y="137160"/>
                </a:lnTo>
                <a:lnTo>
                  <a:pt x="19812" y="240030"/>
                </a:lnTo>
                <a:lnTo>
                  <a:pt x="0" y="275844"/>
                </a:lnTo>
                <a:lnTo>
                  <a:pt x="29718" y="275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12427" y="6235446"/>
            <a:ext cx="327025" cy="289560"/>
          </a:xfrm>
          <a:custGeom>
            <a:avLst/>
            <a:gdLst/>
            <a:ahLst/>
            <a:cxnLst/>
            <a:rect l="l" t="t" r="r" b="b"/>
            <a:pathLst>
              <a:path w="327025" h="289559">
                <a:moveTo>
                  <a:pt x="326897" y="146303"/>
                </a:moveTo>
                <a:lnTo>
                  <a:pt x="326897" y="131063"/>
                </a:lnTo>
                <a:lnTo>
                  <a:pt x="326135" y="130301"/>
                </a:lnTo>
                <a:lnTo>
                  <a:pt x="305561" y="94487"/>
                </a:lnTo>
                <a:lnTo>
                  <a:pt x="304799" y="93725"/>
                </a:lnTo>
                <a:lnTo>
                  <a:pt x="275081" y="59435"/>
                </a:lnTo>
                <a:lnTo>
                  <a:pt x="274319" y="59435"/>
                </a:lnTo>
                <a:lnTo>
                  <a:pt x="273557" y="58673"/>
                </a:lnTo>
                <a:lnTo>
                  <a:pt x="273557" y="57911"/>
                </a:lnTo>
                <a:lnTo>
                  <a:pt x="233171" y="35051"/>
                </a:lnTo>
                <a:lnTo>
                  <a:pt x="151637" y="761"/>
                </a:lnTo>
                <a:lnTo>
                  <a:pt x="150875" y="0"/>
                </a:lnTo>
                <a:lnTo>
                  <a:pt x="5333" y="0"/>
                </a:lnTo>
                <a:lnTo>
                  <a:pt x="3047" y="1523"/>
                </a:lnTo>
                <a:lnTo>
                  <a:pt x="1523" y="3809"/>
                </a:lnTo>
                <a:lnTo>
                  <a:pt x="0" y="5333"/>
                </a:lnTo>
                <a:lnTo>
                  <a:pt x="0" y="8381"/>
                </a:lnTo>
                <a:lnTo>
                  <a:pt x="1523" y="10667"/>
                </a:lnTo>
                <a:lnTo>
                  <a:pt x="7619" y="20984"/>
                </a:lnTo>
                <a:lnTo>
                  <a:pt x="7619" y="14477"/>
                </a:lnTo>
                <a:lnTo>
                  <a:pt x="13715" y="3809"/>
                </a:lnTo>
                <a:lnTo>
                  <a:pt x="20019" y="14477"/>
                </a:lnTo>
                <a:lnTo>
                  <a:pt x="146303" y="14477"/>
                </a:lnTo>
                <a:lnTo>
                  <a:pt x="146303" y="13715"/>
                </a:lnTo>
                <a:lnTo>
                  <a:pt x="149351" y="14477"/>
                </a:lnTo>
                <a:lnTo>
                  <a:pt x="149351" y="15005"/>
                </a:lnTo>
                <a:lnTo>
                  <a:pt x="225551" y="47243"/>
                </a:lnTo>
                <a:lnTo>
                  <a:pt x="264413" y="69974"/>
                </a:lnTo>
                <a:lnTo>
                  <a:pt x="264413" y="69341"/>
                </a:lnTo>
                <a:lnTo>
                  <a:pt x="265937" y="70865"/>
                </a:lnTo>
                <a:lnTo>
                  <a:pt x="265937" y="71061"/>
                </a:lnTo>
                <a:lnTo>
                  <a:pt x="294131" y="102869"/>
                </a:lnTo>
                <a:lnTo>
                  <a:pt x="294131" y="103406"/>
                </a:lnTo>
                <a:lnTo>
                  <a:pt x="313181" y="135861"/>
                </a:lnTo>
                <a:lnTo>
                  <a:pt x="313181" y="133349"/>
                </a:lnTo>
                <a:lnTo>
                  <a:pt x="313943" y="137159"/>
                </a:lnTo>
                <a:lnTo>
                  <a:pt x="313943" y="168599"/>
                </a:lnTo>
                <a:lnTo>
                  <a:pt x="326135" y="147827"/>
                </a:lnTo>
                <a:lnTo>
                  <a:pt x="326897" y="146303"/>
                </a:lnTo>
                <a:close/>
              </a:path>
              <a:path w="327025" h="289559">
                <a:moveTo>
                  <a:pt x="20769" y="244842"/>
                </a:moveTo>
                <a:lnTo>
                  <a:pt x="1523" y="278891"/>
                </a:lnTo>
                <a:lnTo>
                  <a:pt x="0" y="281177"/>
                </a:lnTo>
                <a:lnTo>
                  <a:pt x="761" y="284225"/>
                </a:lnTo>
                <a:lnTo>
                  <a:pt x="1523" y="285749"/>
                </a:lnTo>
                <a:lnTo>
                  <a:pt x="3047" y="288035"/>
                </a:lnTo>
                <a:lnTo>
                  <a:pt x="5333" y="289559"/>
                </a:lnTo>
                <a:lnTo>
                  <a:pt x="7619" y="289559"/>
                </a:lnTo>
                <a:lnTo>
                  <a:pt x="7619" y="275081"/>
                </a:lnTo>
                <a:lnTo>
                  <a:pt x="19745" y="275081"/>
                </a:lnTo>
                <a:lnTo>
                  <a:pt x="20573" y="273616"/>
                </a:lnTo>
                <a:lnTo>
                  <a:pt x="20573" y="246887"/>
                </a:lnTo>
                <a:lnTo>
                  <a:pt x="20769" y="244842"/>
                </a:lnTo>
                <a:close/>
              </a:path>
              <a:path w="327025" h="289559">
                <a:moveTo>
                  <a:pt x="20019" y="14477"/>
                </a:moveTo>
                <a:lnTo>
                  <a:pt x="13715" y="3809"/>
                </a:lnTo>
                <a:lnTo>
                  <a:pt x="7619" y="14477"/>
                </a:lnTo>
                <a:lnTo>
                  <a:pt x="20019" y="14477"/>
                </a:lnTo>
                <a:close/>
              </a:path>
              <a:path w="327025" h="289559">
                <a:moveTo>
                  <a:pt x="34289" y="249935"/>
                </a:moveTo>
                <a:lnTo>
                  <a:pt x="34289" y="38099"/>
                </a:lnTo>
                <a:lnTo>
                  <a:pt x="33527" y="37337"/>
                </a:lnTo>
                <a:lnTo>
                  <a:pt x="20019" y="14477"/>
                </a:lnTo>
                <a:lnTo>
                  <a:pt x="7619" y="14477"/>
                </a:lnTo>
                <a:lnTo>
                  <a:pt x="7619" y="20984"/>
                </a:lnTo>
                <a:lnTo>
                  <a:pt x="20573" y="42906"/>
                </a:lnTo>
                <a:lnTo>
                  <a:pt x="20573" y="41909"/>
                </a:lnTo>
                <a:lnTo>
                  <a:pt x="21335" y="44195"/>
                </a:lnTo>
                <a:lnTo>
                  <a:pt x="21335" y="49823"/>
                </a:lnTo>
                <a:lnTo>
                  <a:pt x="30406" y="144020"/>
                </a:lnTo>
                <a:lnTo>
                  <a:pt x="30479" y="143255"/>
                </a:lnTo>
                <a:lnTo>
                  <a:pt x="30479" y="256090"/>
                </a:lnTo>
                <a:lnTo>
                  <a:pt x="33527" y="250697"/>
                </a:lnTo>
                <a:lnTo>
                  <a:pt x="34289" y="249935"/>
                </a:lnTo>
                <a:close/>
              </a:path>
              <a:path w="327025" h="289559">
                <a:moveTo>
                  <a:pt x="19745" y="275081"/>
                </a:moveTo>
                <a:lnTo>
                  <a:pt x="7619" y="275081"/>
                </a:lnTo>
                <a:lnTo>
                  <a:pt x="13715" y="285749"/>
                </a:lnTo>
                <a:lnTo>
                  <a:pt x="19745" y="275081"/>
                </a:lnTo>
                <a:close/>
              </a:path>
              <a:path w="327025" h="289559">
                <a:moveTo>
                  <a:pt x="148043" y="275081"/>
                </a:moveTo>
                <a:lnTo>
                  <a:pt x="19745" y="275081"/>
                </a:lnTo>
                <a:lnTo>
                  <a:pt x="13715" y="285749"/>
                </a:lnTo>
                <a:lnTo>
                  <a:pt x="7619" y="275081"/>
                </a:lnTo>
                <a:lnTo>
                  <a:pt x="7619" y="289559"/>
                </a:lnTo>
                <a:lnTo>
                  <a:pt x="146303" y="289559"/>
                </a:lnTo>
                <a:lnTo>
                  <a:pt x="146303" y="275843"/>
                </a:lnTo>
                <a:lnTo>
                  <a:pt x="148043" y="275081"/>
                </a:lnTo>
                <a:close/>
              </a:path>
              <a:path w="327025" h="289559">
                <a:moveTo>
                  <a:pt x="21335" y="44195"/>
                </a:moveTo>
                <a:lnTo>
                  <a:pt x="20573" y="41909"/>
                </a:lnTo>
                <a:lnTo>
                  <a:pt x="20688" y="43100"/>
                </a:lnTo>
                <a:lnTo>
                  <a:pt x="21335" y="44195"/>
                </a:lnTo>
                <a:close/>
              </a:path>
              <a:path w="327025" h="289559">
                <a:moveTo>
                  <a:pt x="20688" y="43100"/>
                </a:moveTo>
                <a:lnTo>
                  <a:pt x="20573" y="41909"/>
                </a:lnTo>
                <a:lnTo>
                  <a:pt x="20573" y="42906"/>
                </a:lnTo>
                <a:lnTo>
                  <a:pt x="20688" y="43100"/>
                </a:lnTo>
                <a:close/>
              </a:path>
              <a:path w="327025" h="289559">
                <a:moveTo>
                  <a:pt x="21335" y="243839"/>
                </a:moveTo>
                <a:lnTo>
                  <a:pt x="20769" y="244842"/>
                </a:lnTo>
                <a:lnTo>
                  <a:pt x="20573" y="246887"/>
                </a:lnTo>
                <a:lnTo>
                  <a:pt x="21335" y="243839"/>
                </a:lnTo>
                <a:close/>
              </a:path>
              <a:path w="327025" h="289559">
                <a:moveTo>
                  <a:pt x="21335" y="272268"/>
                </a:moveTo>
                <a:lnTo>
                  <a:pt x="21335" y="243839"/>
                </a:lnTo>
                <a:lnTo>
                  <a:pt x="20573" y="246887"/>
                </a:lnTo>
                <a:lnTo>
                  <a:pt x="20573" y="273616"/>
                </a:lnTo>
                <a:lnTo>
                  <a:pt x="21335" y="272268"/>
                </a:lnTo>
                <a:close/>
              </a:path>
              <a:path w="327025" h="289559">
                <a:moveTo>
                  <a:pt x="21335" y="49823"/>
                </a:moveTo>
                <a:lnTo>
                  <a:pt x="21335" y="44195"/>
                </a:lnTo>
                <a:lnTo>
                  <a:pt x="20688" y="43100"/>
                </a:lnTo>
                <a:lnTo>
                  <a:pt x="21335" y="49823"/>
                </a:lnTo>
                <a:close/>
              </a:path>
              <a:path w="327025" h="289559">
                <a:moveTo>
                  <a:pt x="30479" y="256090"/>
                </a:moveTo>
                <a:lnTo>
                  <a:pt x="30479" y="144779"/>
                </a:lnTo>
                <a:lnTo>
                  <a:pt x="30406" y="144020"/>
                </a:lnTo>
                <a:lnTo>
                  <a:pt x="20769" y="244842"/>
                </a:lnTo>
                <a:lnTo>
                  <a:pt x="21335" y="243839"/>
                </a:lnTo>
                <a:lnTo>
                  <a:pt x="21335" y="272268"/>
                </a:lnTo>
                <a:lnTo>
                  <a:pt x="30479" y="256090"/>
                </a:lnTo>
                <a:close/>
              </a:path>
              <a:path w="327025" h="289559">
                <a:moveTo>
                  <a:pt x="30479" y="144779"/>
                </a:moveTo>
                <a:lnTo>
                  <a:pt x="30479" y="143255"/>
                </a:lnTo>
                <a:lnTo>
                  <a:pt x="30406" y="144020"/>
                </a:lnTo>
                <a:lnTo>
                  <a:pt x="30479" y="144779"/>
                </a:lnTo>
                <a:close/>
              </a:path>
              <a:path w="327025" h="289559">
                <a:moveTo>
                  <a:pt x="44957" y="144779"/>
                </a:moveTo>
                <a:lnTo>
                  <a:pt x="44957" y="143255"/>
                </a:lnTo>
                <a:lnTo>
                  <a:pt x="34289" y="40385"/>
                </a:lnTo>
                <a:lnTo>
                  <a:pt x="34289" y="247649"/>
                </a:lnTo>
                <a:lnTo>
                  <a:pt x="44957" y="144779"/>
                </a:lnTo>
                <a:close/>
              </a:path>
              <a:path w="327025" h="289559">
                <a:moveTo>
                  <a:pt x="149351" y="14477"/>
                </a:moveTo>
                <a:lnTo>
                  <a:pt x="146303" y="13715"/>
                </a:lnTo>
                <a:lnTo>
                  <a:pt x="148043" y="14451"/>
                </a:lnTo>
                <a:lnTo>
                  <a:pt x="149351" y="14477"/>
                </a:lnTo>
                <a:close/>
              </a:path>
              <a:path w="327025" h="289559">
                <a:moveTo>
                  <a:pt x="148105" y="14477"/>
                </a:moveTo>
                <a:lnTo>
                  <a:pt x="146303" y="13715"/>
                </a:lnTo>
                <a:lnTo>
                  <a:pt x="146303" y="14477"/>
                </a:lnTo>
                <a:lnTo>
                  <a:pt x="148105" y="14477"/>
                </a:lnTo>
                <a:close/>
              </a:path>
              <a:path w="327025" h="289559">
                <a:moveTo>
                  <a:pt x="149351" y="275081"/>
                </a:moveTo>
                <a:lnTo>
                  <a:pt x="148043" y="275081"/>
                </a:lnTo>
                <a:lnTo>
                  <a:pt x="146303" y="275843"/>
                </a:lnTo>
                <a:lnTo>
                  <a:pt x="149351" y="275081"/>
                </a:lnTo>
                <a:close/>
              </a:path>
              <a:path w="327025" h="289559">
                <a:moveTo>
                  <a:pt x="149351" y="289559"/>
                </a:moveTo>
                <a:lnTo>
                  <a:pt x="149351" y="275081"/>
                </a:lnTo>
                <a:lnTo>
                  <a:pt x="146303" y="275843"/>
                </a:lnTo>
                <a:lnTo>
                  <a:pt x="146303" y="289559"/>
                </a:lnTo>
                <a:lnTo>
                  <a:pt x="149351" y="289559"/>
                </a:lnTo>
                <a:close/>
              </a:path>
              <a:path w="327025" h="289559">
                <a:moveTo>
                  <a:pt x="226313" y="256391"/>
                </a:moveTo>
                <a:lnTo>
                  <a:pt x="226313" y="240791"/>
                </a:lnTo>
                <a:lnTo>
                  <a:pt x="224789" y="241553"/>
                </a:lnTo>
                <a:lnTo>
                  <a:pt x="148043" y="275081"/>
                </a:lnTo>
                <a:lnTo>
                  <a:pt x="149351" y="275081"/>
                </a:lnTo>
                <a:lnTo>
                  <a:pt x="149351" y="289559"/>
                </a:lnTo>
                <a:lnTo>
                  <a:pt x="150875" y="289559"/>
                </a:lnTo>
                <a:lnTo>
                  <a:pt x="151637" y="288797"/>
                </a:lnTo>
                <a:lnTo>
                  <a:pt x="226313" y="256391"/>
                </a:lnTo>
                <a:close/>
              </a:path>
              <a:path w="327025" h="289559">
                <a:moveTo>
                  <a:pt x="149351" y="15005"/>
                </a:moveTo>
                <a:lnTo>
                  <a:pt x="149351" y="14477"/>
                </a:lnTo>
                <a:lnTo>
                  <a:pt x="148105" y="14477"/>
                </a:lnTo>
                <a:lnTo>
                  <a:pt x="149351" y="15005"/>
                </a:lnTo>
                <a:close/>
              </a:path>
              <a:path w="327025" h="289559">
                <a:moveTo>
                  <a:pt x="225030" y="241354"/>
                </a:moveTo>
                <a:lnTo>
                  <a:pt x="224789" y="241459"/>
                </a:lnTo>
                <a:lnTo>
                  <a:pt x="225030" y="241354"/>
                </a:lnTo>
                <a:close/>
              </a:path>
              <a:path w="327025" h="289559">
                <a:moveTo>
                  <a:pt x="226313" y="240791"/>
                </a:moveTo>
                <a:lnTo>
                  <a:pt x="225030" y="241354"/>
                </a:lnTo>
                <a:lnTo>
                  <a:pt x="224789" y="241553"/>
                </a:lnTo>
                <a:lnTo>
                  <a:pt x="226313" y="240791"/>
                </a:lnTo>
                <a:close/>
              </a:path>
              <a:path w="327025" h="289559">
                <a:moveTo>
                  <a:pt x="264813" y="208326"/>
                </a:moveTo>
                <a:lnTo>
                  <a:pt x="225030" y="241354"/>
                </a:lnTo>
                <a:lnTo>
                  <a:pt x="226313" y="240791"/>
                </a:lnTo>
                <a:lnTo>
                  <a:pt x="226313" y="256391"/>
                </a:lnTo>
                <a:lnTo>
                  <a:pt x="232409" y="253745"/>
                </a:lnTo>
                <a:lnTo>
                  <a:pt x="233171" y="253745"/>
                </a:lnTo>
                <a:lnTo>
                  <a:pt x="233171" y="252983"/>
                </a:lnTo>
                <a:lnTo>
                  <a:pt x="233933" y="252983"/>
                </a:lnTo>
                <a:lnTo>
                  <a:pt x="264413" y="227104"/>
                </a:lnTo>
                <a:lnTo>
                  <a:pt x="264413" y="208787"/>
                </a:lnTo>
                <a:lnTo>
                  <a:pt x="264813" y="208326"/>
                </a:lnTo>
                <a:close/>
              </a:path>
              <a:path w="327025" h="289559">
                <a:moveTo>
                  <a:pt x="265937" y="70865"/>
                </a:moveTo>
                <a:lnTo>
                  <a:pt x="264413" y="69341"/>
                </a:lnTo>
                <a:lnTo>
                  <a:pt x="265578" y="70655"/>
                </a:lnTo>
                <a:lnTo>
                  <a:pt x="265937" y="70865"/>
                </a:lnTo>
                <a:close/>
              </a:path>
              <a:path w="327025" h="289559">
                <a:moveTo>
                  <a:pt x="265578" y="70655"/>
                </a:moveTo>
                <a:lnTo>
                  <a:pt x="264413" y="69341"/>
                </a:lnTo>
                <a:lnTo>
                  <a:pt x="264413" y="69974"/>
                </a:lnTo>
                <a:lnTo>
                  <a:pt x="265578" y="70655"/>
                </a:lnTo>
                <a:close/>
              </a:path>
              <a:path w="327025" h="289559">
                <a:moveTo>
                  <a:pt x="265175" y="208025"/>
                </a:moveTo>
                <a:lnTo>
                  <a:pt x="264813" y="208326"/>
                </a:lnTo>
                <a:lnTo>
                  <a:pt x="264413" y="208787"/>
                </a:lnTo>
                <a:lnTo>
                  <a:pt x="265175" y="208025"/>
                </a:lnTo>
                <a:close/>
              </a:path>
              <a:path w="327025" h="289559">
                <a:moveTo>
                  <a:pt x="265175" y="226457"/>
                </a:moveTo>
                <a:lnTo>
                  <a:pt x="265175" y="208025"/>
                </a:lnTo>
                <a:lnTo>
                  <a:pt x="264413" y="208787"/>
                </a:lnTo>
                <a:lnTo>
                  <a:pt x="264413" y="227104"/>
                </a:lnTo>
                <a:lnTo>
                  <a:pt x="265175" y="226457"/>
                </a:lnTo>
                <a:close/>
              </a:path>
              <a:path w="327025" h="289559">
                <a:moveTo>
                  <a:pt x="294131" y="174497"/>
                </a:moveTo>
                <a:lnTo>
                  <a:pt x="264813" y="208326"/>
                </a:lnTo>
                <a:lnTo>
                  <a:pt x="265175" y="208025"/>
                </a:lnTo>
                <a:lnTo>
                  <a:pt x="265175" y="226457"/>
                </a:lnTo>
                <a:lnTo>
                  <a:pt x="274319" y="218693"/>
                </a:lnTo>
                <a:lnTo>
                  <a:pt x="275081" y="217931"/>
                </a:lnTo>
                <a:lnTo>
                  <a:pt x="293369" y="197299"/>
                </a:lnTo>
                <a:lnTo>
                  <a:pt x="293369" y="176021"/>
                </a:lnTo>
                <a:lnTo>
                  <a:pt x="294131" y="174497"/>
                </a:lnTo>
                <a:close/>
              </a:path>
              <a:path w="327025" h="289559">
                <a:moveTo>
                  <a:pt x="265937" y="71061"/>
                </a:moveTo>
                <a:lnTo>
                  <a:pt x="265937" y="70865"/>
                </a:lnTo>
                <a:lnTo>
                  <a:pt x="265578" y="70655"/>
                </a:lnTo>
                <a:lnTo>
                  <a:pt x="265937" y="71061"/>
                </a:lnTo>
                <a:close/>
              </a:path>
              <a:path w="327025" h="289559">
                <a:moveTo>
                  <a:pt x="294131" y="103406"/>
                </a:moveTo>
                <a:lnTo>
                  <a:pt x="294131" y="102869"/>
                </a:lnTo>
                <a:lnTo>
                  <a:pt x="293369" y="102107"/>
                </a:lnTo>
                <a:lnTo>
                  <a:pt x="294131" y="103406"/>
                </a:lnTo>
                <a:close/>
              </a:path>
              <a:path w="327025" h="289559">
                <a:moveTo>
                  <a:pt x="313943" y="140207"/>
                </a:moveTo>
                <a:lnTo>
                  <a:pt x="293369" y="176021"/>
                </a:lnTo>
                <a:lnTo>
                  <a:pt x="293369" y="197299"/>
                </a:lnTo>
                <a:lnTo>
                  <a:pt x="304799" y="184403"/>
                </a:lnTo>
                <a:lnTo>
                  <a:pt x="304799" y="183641"/>
                </a:lnTo>
                <a:lnTo>
                  <a:pt x="305561" y="183641"/>
                </a:lnTo>
                <a:lnTo>
                  <a:pt x="305561" y="182879"/>
                </a:lnTo>
                <a:lnTo>
                  <a:pt x="313181" y="169897"/>
                </a:lnTo>
                <a:lnTo>
                  <a:pt x="313181" y="144017"/>
                </a:lnTo>
                <a:lnTo>
                  <a:pt x="313943" y="140207"/>
                </a:lnTo>
                <a:close/>
              </a:path>
              <a:path w="327025" h="289559">
                <a:moveTo>
                  <a:pt x="313943" y="137159"/>
                </a:moveTo>
                <a:lnTo>
                  <a:pt x="313181" y="133349"/>
                </a:lnTo>
                <a:lnTo>
                  <a:pt x="313181" y="135861"/>
                </a:lnTo>
                <a:lnTo>
                  <a:pt x="313943" y="137159"/>
                </a:lnTo>
                <a:close/>
              </a:path>
              <a:path w="327025" h="289559">
                <a:moveTo>
                  <a:pt x="313943" y="140207"/>
                </a:moveTo>
                <a:lnTo>
                  <a:pt x="313943" y="137159"/>
                </a:lnTo>
                <a:lnTo>
                  <a:pt x="313181" y="135861"/>
                </a:lnTo>
                <a:lnTo>
                  <a:pt x="313181" y="141534"/>
                </a:lnTo>
                <a:lnTo>
                  <a:pt x="313943" y="140207"/>
                </a:lnTo>
                <a:close/>
              </a:path>
              <a:path w="327025" h="289559">
                <a:moveTo>
                  <a:pt x="313943" y="168599"/>
                </a:moveTo>
                <a:lnTo>
                  <a:pt x="313943" y="140207"/>
                </a:lnTo>
                <a:lnTo>
                  <a:pt x="313181" y="144017"/>
                </a:lnTo>
                <a:lnTo>
                  <a:pt x="313181" y="169897"/>
                </a:lnTo>
                <a:lnTo>
                  <a:pt x="313943" y="16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20047" y="6597395"/>
            <a:ext cx="312420" cy="264160"/>
          </a:xfrm>
          <a:custGeom>
            <a:avLst/>
            <a:gdLst/>
            <a:ahLst/>
            <a:cxnLst/>
            <a:rect l="l" t="t" r="r" b="b"/>
            <a:pathLst>
              <a:path w="312419" h="264159">
                <a:moveTo>
                  <a:pt x="312420" y="126492"/>
                </a:moveTo>
                <a:lnTo>
                  <a:pt x="291846" y="91440"/>
                </a:lnTo>
                <a:lnTo>
                  <a:pt x="262128" y="57912"/>
                </a:lnTo>
                <a:lnTo>
                  <a:pt x="221742" y="34290"/>
                </a:lnTo>
                <a:lnTo>
                  <a:pt x="141732" y="0"/>
                </a:lnTo>
                <a:lnTo>
                  <a:pt x="0" y="0"/>
                </a:lnTo>
                <a:lnTo>
                  <a:pt x="19812" y="23622"/>
                </a:lnTo>
                <a:lnTo>
                  <a:pt x="29718" y="126492"/>
                </a:lnTo>
                <a:lnTo>
                  <a:pt x="29718" y="263652"/>
                </a:lnTo>
                <a:lnTo>
                  <a:pt x="141732" y="263652"/>
                </a:lnTo>
                <a:lnTo>
                  <a:pt x="221742" y="230124"/>
                </a:lnTo>
                <a:lnTo>
                  <a:pt x="262128" y="194310"/>
                </a:lnTo>
                <a:lnTo>
                  <a:pt x="291846" y="160782"/>
                </a:lnTo>
                <a:lnTo>
                  <a:pt x="312420" y="126492"/>
                </a:lnTo>
                <a:close/>
              </a:path>
              <a:path w="312419" h="264159">
                <a:moveTo>
                  <a:pt x="29718" y="263652"/>
                </a:moveTo>
                <a:lnTo>
                  <a:pt x="29718" y="126492"/>
                </a:lnTo>
                <a:lnTo>
                  <a:pt x="19812" y="230124"/>
                </a:lnTo>
                <a:lnTo>
                  <a:pt x="0" y="263652"/>
                </a:lnTo>
                <a:lnTo>
                  <a:pt x="29718" y="263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12427" y="6590538"/>
            <a:ext cx="327660" cy="278130"/>
          </a:xfrm>
          <a:custGeom>
            <a:avLst/>
            <a:gdLst/>
            <a:ahLst/>
            <a:cxnLst/>
            <a:rect l="l" t="t" r="r" b="b"/>
            <a:pathLst>
              <a:path w="327660" h="278129">
                <a:moveTo>
                  <a:pt x="327659" y="134873"/>
                </a:moveTo>
                <a:lnTo>
                  <a:pt x="327659" y="132587"/>
                </a:lnTo>
                <a:lnTo>
                  <a:pt x="326135" y="130301"/>
                </a:lnTo>
                <a:lnTo>
                  <a:pt x="305561" y="94487"/>
                </a:lnTo>
                <a:lnTo>
                  <a:pt x="304799" y="93725"/>
                </a:lnTo>
                <a:lnTo>
                  <a:pt x="275081" y="59435"/>
                </a:lnTo>
                <a:lnTo>
                  <a:pt x="274319" y="59435"/>
                </a:lnTo>
                <a:lnTo>
                  <a:pt x="273557" y="58673"/>
                </a:lnTo>
                <a:lnTo>
                  <a:pt x="233171" y="35051"/>
                </a:lnTo>
                <a:lnTo>
                  <a:pt x="151637" y="761"/>
                </a:lnTo>
                <a:lnTo>
                  <a:pt x="150875" y="0"/>
                </a:lnTo>
                <a:lnTo>
                  <a:pt x="5333" y="0"/>
                </a:lnTo>
                <a:lnTo>
                  <a:pt x="2285" y="1523"/>
                </a:lnTo>
                <a:lnTo>
                  <a:pt x="1523" y="3809"/>
                </a:lnTo>
                <a:lnTo>
                  <a:pt x="0" y="6857"/>
                </a:lnTo>
                <a:lnTo>
                  <a:pt x="761" y="9143"/>
                </a:lnTo>
                <a:lnTo>
                  <a:pt x="2285" y="11429"/>
                </a:lnTo>
                <a:lnTo>
                  <a:pt x="7619" y="17789"/>
                </a:lnTo>
                <a:lnTo>
                  <a:pt x="7619" y="14477"/>
                </a:lnTo>
                <a:lnTo>
                  <a:pt x="12953" y="2285"/>
                </a:lnTo>
                <a:lnTo>
                  <a:pt x="23179" y="14477"/>
                </a:lnTo>
                <a:lnTo>
                  <a:pt x="146303" y="14477"/>
                </a:lnTo>
                <a:lnTo>
                  <a:pt x="146303" y="13715"/>
                </a:lnTo>
                <a:lnTo>
                  <a:pt x="149351" y="14477"/>
                </a:lnTo>
                <a:lnTo>
                  <a:pt x="149351" y="15005"/>
                </a:lnTo>
                <a:lnTo>
                  <a:pt x="225551" y="47243"/>
                </a:lnTo>
                <a:lnTo>
                  <a:pt x="264413" y="69974"/>
                </a:lnTo>
                <a:lnTo>
                  <a:pt x="264413" y="69341"/>
                </a:lnTo>
                <a:lnTo>
                  <a:pt x="265937" y="70865"/>
                </a:lnTo>
                <a:lnTo>
                  <a:pt x="265937" y="71061"/>
                </a:lnTo>
                <a:lnTo>
                  <a:pt x="294131" y="102869"/>
                </a:lnTo>
                <a:lnTo>
                  <a:pt x="294131" y="103406"/>
                </a:lnTo>
                <a:lnTo>
                  <a:pt x="311886" y="133654"/>
                </a:lnTo>
                <a:lnTo>
                  <a:pt x="313943" y="130301"/>
                </a:lnTo>
                <a:lnTo>
                  <a:pt x="313943" y="157479"/>
                </a:lnTo>
                <a:lnTo>
                  <a:pt x="326135" y="137159"/>
                </a:lnTo>
                <a:lnTo>
                  <a:pt x="327659" y="134873"/>
                </a:lnTo>
                <a:close/>
              </a:path>
              <a:path w="327660" h="278129">
                <a:moveTo>
                  <a:pt x="20772" y="234148"/>
                </a:moveTo>
                <a:lnTo>
                  <a:pt x="1523" y="267461"/>
                </a:lnTo>
                <a:lnTo>
                  <a:pt x="0" y="269747"/>
                </a:lnTo>
                <a:lnTo>
                  <a:pt x="0" y="272033"/>
                </a:lnTo>
                <a:lnTo>
                  <a:pt x="3047" y="276605"/>
                </a:lnTo>
                <a:lnTo>
                  <a:pt x="5333" y="278129"/>
                </a:lnTo>
                <a:lnTo>
                  <a:pt x="7619" y="278129"/>
                </a:lnTo>
                <a:lnTo>
                  <a:pt x="7619" y="263651"/>
                </a:lnTo>
                <a:lnTo>
                  <a:pt x="19879" y="263651"/>
                </a:lnTo>
                <a:lnTo>
                  <a:pt x="20573" y="262450"/>
                </a:lnTo>
                <a:lnTo>
                  <a:pt x="20573" y="236219"/>
                </a:lnTo>
                <a:lnTo>
                  <a:pt x="20772" y="234148"/>
                </a:lnTo>
                <a:close/>
              </a:path>
              <a:path w="327660" h="278129">
                <a:moveTo>
                  <a:pt x="23179" y="14477"/>
                </a:moveTo>
                <a:lnTo>
                  <a:pt x="12953" y="2285"/>
                </a:lnTo>
                <a:lnTo>
                  <a:pt x="7619" y="14477"/>
                </a:lnTo>
                <a:lnTo>
                  <a:pt x="23179" y="14477"/>
                </a:lnTo>
                <a:close/>
              </a:path>
              <a:path w="327660" h="278129">
                <a:moveTo>
                  <a:pt x="34289" y="239267"/>
                </a:moveTo>
                <a:lnTo>
                  <a:pt x="34289" y="28193"/>
                </a:lnTo>
                <a:lnTo>
                  <a:pt x="33527" y="27431"/>
                </a:lnTo>
                <a:lnTo>
                  <a:pt x="32765" y="25907"/>
                </a:lnTo>
                <a:lnTo>
                  <a:pt x="23179" y="14477"/>
                </a:lnTo>
                <a:lnTo>
                  <a:pt x="7619" y="14477"/>
                </a:lnTo>
                <a:lnTo>
                  <a:pt x="7619" y="17789"/>
                </a:lnTo>
                <a:lnTo>
                  <a:pt x="20573" y="33234"/>
                </a:lnTo>
                <a:lnTo>
                  <a:pt x="20573" y="31241"/>
                </a:lnTo>
                <a:lnTo>
                  <a:pt x="22097" y="35051"/>
                </a:lnTo>
                <a:lnTo>
                  <a:pt x="22097" y="47068"/>
                </a:lnTo>
                <a:lnTo>
                  <a:pt x="30406" y="133352"/>
                </a:lnTo>
                <a:lnTo>
                  <a:pt x="30479" y="132587"/>
                </a:lnTo>
                <a:lnTo>
                  <a:pt x="30479" y="245305"/>
                </a:lnTo>
                <a:lnTo>
                  <a:pt x="33527" y="240029"/>
                </a:lnTo>
                <a:lnTo>
                  <a:pt x="34289" y="239267"/>
                </a:lnTo>
                <a:close/>
              </a:path>
              <a:path w="327660" h="278129">
                <a:moveTo>
                  <a:pt x="19879" y="263651"/>
                </a:moveTo>
                <a:lnTo>
                  <a:pt x="7619" y="263651"/>
                </a:lnTo>
                <a:lnTo>
                  <a:pt x="13715" y="274319"/>
                </a:lnTo>
                <a:lnTo>
                  <a:pt x="19879" y="263651"/>
                </a:lnTo>
                <a:close/>
              </a:path>
              <a:path w="327660" h="278129">
                <a:moveTo>
                  <a:pt x="148081" y="263651"/>
                </a:moveTo>
                <a:lnTo>
                  <a:pt x="19879" y="263651"/>
                </a:lnTo>
                <a:lnTo>
                  <a:pt x="13715" y="274319"/>
                </a:lnTo>
                <a:lnTo>
                  <a:pt x="7619" y="263651"/>
                </a:lnTo>
                <a:lnTo>
                  <a:pt x="7619" y="278129"/>
                </a:lnTo>
                <a:lnTo>
                  <a:pt x="146303" y="278129"/>
                </a:lnTo>
                <a:lnTo>
                  <a:pt x="146303" y="264413"/>
                </a:lnTo>
                <a:lnTo>
                  <a:pt x="148081" y="263651"/>
                </a:lnTo>
                <a:close/>
              </a:path>
              <a:path w="327660" h="278129">
                <a:moveTo>
                  <a:pt x="22097" y="35051"/>
                </a:moveTo>
                <a:lnTo>
                  <a:pt x="20573" y="31241"/>
                </a:lnTo>
                <a:lnTo>
                  <a:pt x="20790" y="33493"/>
                </a:lnTo>
                <a:lnTo>
                  <a:pt x="22097" y="35051"/>
                </a:lnTo>
                <a:close/>
              </a:path>
              <a:path w="327660" h="278129">
                <a:moveTo>
                  <a:pt x="20790" y="33493"/>
                </a:moveTo>
                <a:lnTo>
                  <a:pt x="20573" y="31241"/>
                </a:lnTo>
                <a:lnTo>
                  <a:pt x="20573" y="33234"/>
                </a:lnTo>
                <a:lnTo>
                  <a:pt x="20790" y="33493"/>
                </a:lnTo>
                <a:close/>
              </a:path>
              <a:path w="327660" h="278129">
                <a:moveTo>
                  <a:pt x="21335" y="233171"/>
                </a:moveTo>
                <a:lnTo>
                  <a:pt x="20772" y="234148"/>
                </a:lnTo>
                <a:lnTo>
                  <a:pt x="20573" y="236219"/>
                </a:lnTo>
                <a:lnTo>
                  <a:pt x="21335" y="233171"/>
                </a:lnTo>
                <a:close/>
              </a:path>
              <a:path w="327660" h="278129">
                <a:moveTo>
                  <a:pt x="21335" y="261131"/>
                </a:moveTo>
                <a:lnTo>
                  <a:pt x="21335" y="233171"/>
                </a:lnTo>
                <a:lnTo>
                  <a:pt x="20573" y="236219"/>
                </a:lnTo>
                <a:lnTo>
                  <a:pt x="20573" y="262450"/>
                </a:lnTo>
                <a:lnTo>
                  <a:pt x="21335" y="261131"/>
                </a:lnTo>
                <a:close/>
              </a:path>
              <a:path w="327660" h="278129">
                <a:moveTo>
                  <a:pt x="30479" y="245305"/>
                </a:moveTo>
                <a:lnTo>
                  <a:pt x="30479" y="134111"/>
                </a:lnTo>
                <a:lnTo>
                  <a:pt x="30406" y="133352"/>
                </a:lnTo>
                <a:lnTo>
                  <a:pt x="20772" y="234148"/>
                </a:lnTo>
                <a:lnTo>
                  <a:pt x="21335" y="233171"/>
                </a:lnTo>
                <a:lnTo>
                  <a:pt x="21335" y="261131"/>
                </a:lnTo>
                <a:lnTo>
                  <a:pt x="30479" y="245305"/>
                </a:lnTo>
                <a:close/>
              </a:path>
              <a:path w="327660" h="278129">
                <a:moveTo>
                  <a:pt x="22097" y="47068"/>
                </a:moveTo>
                <a:lnTo>
                  <a:pt x="22097" y="35051"/>
                </a:lnTo>
                <a:lnTo>
                  <a:pt x="20790" y="33493"/>
                </a:lnTo>
                <a:lnTo>
                  <a:pt x="22097" y="47068"/>
                </a:lnTo>
                <a:close/>
              </a:path>
              <a:path w="327660" h="278129">
                <a:moveTo>
                  <a:pt x="30479" y="134111"/>
                </a:moveTo>
                <a:lnTo>
                  <a:pt x="30479" y="132587"/>
                </a:lnTo>
                <a:lnTo>
                  <a:pt x="30406" y="133352"/>
                </a:lnTo>
                <a:lnTo>
                  <a:pt x="30479" y="134111"/>
                </a:lnTo>
                <a:close/>
              </a:path>
              <a:path w="327660" h="278129">
                <a:moveTo>
                  <a:pt x="44957" y="134111"/>
                </a:moveTo>
                <a:lnTo>
                  <a:pt x="44957" y="132587"/>
                </a:lnTo>
                <a:lnTo>
                  <a:pt x="34289" y="29717"/>
                </a:lnTo>
                <a:lnTo>
                  <a:pt x="34289" y="237743"/>
                </a:lnTo>
                <a:lnTo>
                  <a:pt x="44957" y="134111"/>
                </a:lnTo>
                <a:close/>
              </a:path>
              <a:path w="327660" h="278129">
                <a:moveTo>
                  <a:pt x="149351" y="14477"/>
                </a:moveTo>
                <a:lnTo>
                  <a:pt x="146303" y="13715"/>
                </a:lnTo>
                <a:lnTo>
                  <a:pt x="148081" y="14468"/>
                </a:lnTo>
                <a:lnTo>
                  <a:pt x="149351" y="14477"/>
                </a:lnTo>
                <a:close/>
              </a:path>
              <a:path w="327660" h="278129">
                <a:moveTo>
                  <a:pt x="148105" y="14477"/>
                </a:moveTo>
                <a:lnTo>
                  <a:pt x="146303" y="13715"/>
                </a:lnTo>
                <a:lnTo>
                  <a:pt x="146303" y="14477"/>
                </a:lnTo>
                <a:lnTo>
                  <a:pt x="148105" y="14477"/>
                </a:lnTo>
                <a:close/>
              </a:path>
              <a:path w="327660" h="278129">
                <a:moveTo>
                  <a:pt x="149351" y="263651"/>
                </a:moveTo>
                <a:lnTo>
                  <a:pt x="148081" y="263651"/>
                </a:lnTo>
                <a:lnTo>
                  <a:pt x="146303" y="264413"/>
                </a:lnTo>
                <a:lnTo>
                  <a:pt x="149351" y="263651"/>
                </a:lnTo>
                <a:close/>
              </a:path>
              <a:path w="327660" h="278129">
                <a:moveTo>
                  <a:pt x="149351" y="278129"/>
                </a:moveTo>
                <a:lnTo>
                  <a:pt x="149351" y="263651"/>
                </a:lnTo>
                <a:lnTo>
                  <a:pt x="146303" y="264413"/>
                </a:lnTo>
                <a:lnTo>
                  <a:pt x="146303" y="278129"/>
                </a:lnTo>
                <a:lnTo>
                  <a:pt x="149351" y="278129"/>
                </a:lnTo>
                <a:close/>
              </a:path>
              <a:path w="327660" h="278129">
                <a:moveTo>
                  <a:pt x="226313" y="230123"/>
                </a:moveTo>
                <a:lnTo>
                  <a:pt x="148081" y="263651"/>
                </a:lnTo>
                <a:lnTo>
                  <a:pt x="149351" y="263651"/>
                </a:lnTo>
                <a:lnTo>
                  <a:pt x="149351" y="278129"/>
                </a:lnTo>
                <a:lnTo>
                  <a:pt x="150113" y="278129"/>
                </a:lnTo>
                <a:lnTo>
                  <a:pt x="150875" y="277367"/>
                </a:lnTo>
                <a:lnTo>
                  <a:pt x="151637" y="277367"/>
                </a:lnTo>
                <a:lnTo>
                  <a:pt x="224789" y="246312"/>
                </a:lnTo>
                <a:lnTo>
                  <a:pt x="224789" y="231647"/>
                </a:lnTo>
                <a:lnTo>
                  <a:pt x="226313" y="230123"/>
                </a:lnTo>
                <a:close/>
              </a:path>
              <a:path w="327660" h="278129">
                <a:moveTo>
                  <a:pt x="149351" y="15005"/>
                </a:moveTo>
                <a:lnTo>
                  <a:pt x="149351" y="14477"/>
                </a:lnTo>
                <a:lnTo>
                  <a:pt x="148105" y="14477"/>
                </a:lnTo>
                <a:lnTo>
                  <a:pt x="149351" y="15005"/>
                </a:lnTo>
                <a:close/>
              </a:path>
              <a:path w="327660" h="278129">
                <a:moveTo>
                  <a:pt x="294131" y="184480"/>
                </a:moveTo>
                <a:lnTo>
                  <a:pt x="294131" y="163067"/>
                </a:lnTo>
                <a:lnTo>
                  <a:pt x="265175" y="195833"/>
                </a:lnTo>
                <a:lnTo>
                  <a:pt x="224789" y="231647"/>
                </a:lnTo>
                <a:lnTo>
                  <a:pt x="224789" y="246312"/>
                </a:lnTo>
                <a:lnTo>
                  <a:pt x="232409" y="243077"/>
                </a:lnTo>
                <a:lnTo>
                  <a:pt x="233171" y="243077"/>
                </a:lnTo>
                <a:lnTo>
                  <a:pt x="233171" y="242315"/>
                </a:lnTo>
                <a:lnTo>
                  <a:pt x="233933" y="242315"/>
                </a:lnTo>
                <a:lnTo>
                  <a:pt x="274319" y="207263"/>
                </a:lnTo>
                <a:lnTo>
                  <a:pt x="294131" y="184480"/>
                </a:lnTo>
                <a:close/>
              </a:path>
              <a:path w="327660" h="278129">
                <a:moveTo>
                  <a:pt x="265937" y="70865"/>
                </a:moveTo>
                <a:lnTo>
                  <a:pt x="264413" y="69341"/>
                </a:lnTo>
                <a:lnTo>
                  <a:pt x="265578" y="70655"/>
                </a:lnTo>
                <a:lnTo>
                  <a:pt x="265937" y="70865"/>
                </a:lnTo>
                <a:close/>
              </a:path>
              <a:path w="327660" h="278129">
                <a:moveTo>
                  <a:pt x="265578" y="70655"/>
                </a:moveTo>
                <a:lnTo>
                  <a:pt x="264413" y="69341"/>
                </a:lnTo>
                <a:lnTo>
                  <a:pt x="264413" y="69974"/>
                </a:lnTo>
                <a:lnTo>
                  <a:pt x="265578" y="70655"/>
                </a:lnTo>
                <a:close/>
              </a:path>
              <a:path w="327660" h="278129">
                <a:moveTo>
                  <a:pt x="265937" y="71061"/>
                </a:moveTo>
                <a:lnTo>
                  <a:pt x="265937" y="70865"/>
                </a:lnTo>
                <a:lnTo>
                  <a:pt x="265578" y="70655"/>
                </a:lnTo>
                <a:lnTo>
                  <a:pt x="265937" y="71061"/>
                </a:lnTo>
                <a:close/>
              </a:path>
              <a:path w="327660" h="278129">
                <a:moveTo>
                  <a:pt x="294131" y="103406"/>
                </a:moveTo>
                <a:lnTo>
                  <a:pt x="294131" y="102869"/>
                </a:lnTo>
                <a:lnTo>
                  <a:pt x="293369" y="102107"/>
                </a:lnTo>
                <a:lnTo>
                  <a:pt x="294131" y="103406"/>
                </a:lnTo>
                <a:close/>
              </a:path>
              <a:path w="327660" h="278129">
                <a:moveTo>
                  <a:pt x="313943" y="157479"/>
                </a:moveTo>
                <a:lnTo>
                  <a:pt x="313943" y="137159"/>
                </a:lnTo>
                <a:lnTo>
                  <a:pt x="311886" y="133654"/>
                </a:lnTo>
                <a:lnTo>
                  <a:pt x="293369" y="163829"/>
                </a:lnTo>
                <a:lnTo>
                  <a:pt x="294131" y="163067"/>
                </a:lnTo>
                <a:lnTo>
                  <a:pt x="294131" y="184480"/>
                </a:lnTo>
                <a:lnTo>
                  <a:pt x="304799" y="172211"/>
                </a:lnTo>
                <a:lnTo>
                  <a:pt x="305561" y="171449"/>
                </a:lnTo>
                <a:lnTo>
                  <a:pt x="313943" y="157479"/>
                </a:lnTo>
                <a:close/>
              </a:path>
              <a:path w="327660" h="278129">
                <a:moveTo>
                  <a:pt x="313943" y="137159"/>
                </a:moveTo>
                <a:lnTo>
                  <a:pt x="313943" y="130301"/>
                </a:lnTo>
                <a:lnTo>
                  <a:pt x="311886" y="133654"/>
                </a:lnTo>
                <a:lnTo>
                  <a:pt x="313943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16109" y="6418326"/>
            <a:ext cx="306070" cy="267970"/>
          </a:xfrm>
          <a:custGeom>
            <a:avLst/>
            <a:gdLst/>
            <a:ahLst/>
            <a:cxnLst/>
            <a:rect l="l" t="t" r="r" b="b"/>
            <a:pathLst>
              <a:path w="306070" h="267970">
                <a:moveTo>
                  <a:pt x="305561" y="135636"/>
                </a:moveTo>
                <a:lnTo>
                  <a:pt x="305561" y="132588"/>
                </a:lnTo>
                <a:lnTo>
                  <a:pt x="296417" y="74676"/>
                </a:lnTo>
                <a:lnTo>
                  <a:pt x="296417" y="73914"/>
                </a:lnTo>
                <a:lnTo>
                  <a:pt x="295655" y="73152"/>
                </a:lnTo>
                <a:lnTo>
                  <a:pt x="295655" y="72390"/>
                </a:lnTo>
                <a:lnTo>
                  <a:pt x="275081" y="38099"/>
                </a:lnTo>
                <a:lnTo>
                  <a:pt x="273557" y="36575"/>
                </a:lnTo>
                <a:lnTo>
                  <a:pt x="272033" y="35813"/>
                </a:lnTo>
                <a:lnTo>
                  <a:pt x="211073" y="761"/>
                </a:lnTo>
                <a:lnTo>
                  <a:pt x="210311" y="0"/>
                </a:lnTo>
                <a:lnTo>
                  <a:pt x="3047" y="0"/>
                </a:lnTo>
                <a:lnTo>
                  <a:pt x="0" y="3048"/>
                </a:lnTo>
                <a:lnTo>
                  <a:pt x="0" y="264414"/>
                </a:lnTo>
                <a:lnTo>
                  <a:pt x="3047" y="267462"/>
                </a:lnTo>
                <a:lnTo>
                  <a:pt x="6857" y="267462"/>
                </a:lnTo>
                <a:lnTo>
                  <a:pt x="6857" y="13716"/>
                </a:lnTo>
                <a:lnTo>
                  <a:pt x="14477" y="6858"/>
                </a:lnTo>
                <a:lnTo>
                  <a:pt x="14477" y="13716"/>
                </a:lnTo>
                <a:lnTo>
                  <a:pt x="204215" y="13716"/>
                </a:lnTo>
                <a:lnTo>
                  <a:pt x="204215" y="12954"/>
                </a:lnTo>
                <a:lnTo>
                  <a:pt x="208025" y="13716"/>
                </a:lnTo>
                <a:lnTo>
                  <a:pt x="208025" y="15144"/>
                </a:lnTo>
                <a:lnTo>
                  <a:pt x="262889" y="46691"/>
                </a:lnTo>
                <a:lnTo>
                  <a:pt x="262889" y="45719"/>
                </a:lnTo>
                <a:lnTo>
                  <a:pt x="265175" y="48006"/>
                </a:lnTo>
                <a:lnTo>
                  <a:pt x="265175" y="49529"/>
                </a:lnTo>
                <a:lnTo>
                  <a:pt x="281939" y="77470"/>
                </a:lnTo>
                <a:lnTo>
                  <a:pt x="281939" y="76962"/>
                </a:lnTo>
                <a:lnTo>
                  <a:pt x="283463" y="80010"/>
                </a:lnTo>
                <a:lnTo>
                  <a:pt x="283463" y="85871"/>
                </a:lnTo>
                <a:lnTo>
                  <a:pt x="291419" y="132377"/>
                </a:lnTo>
                <a:lnTo>
                  <a:pt x="291845" y="131064"/>
                </a:lnTo>
                <a:lnTo>
                  <a:pt x="291845" y="177839"/>
                </a:lnTo>
                <a:lnTo>
                  <a:pt x="305561" y="135636"/>
                </a:lnTo>
                <a:close/>
              </a:path>
              <a:path w="306070" h="267970">
                <a:moveTo>
                  <a:pt x="14477" y="13716"/>
                </a:moveTo>
                <a:lnTo>
                  <a:pt x="14477" y="6858"/>
                </a:lnTo>
                <a:lnTo>
                  <a:pt x="6857" y="13716"/>
                </a:lnTo>
                <a:lnTo>
                  <a:pt x="14477" y="13716"/>
                </a:lnTo>
                <a:close/>
              </a:path>
              <a:path w="306070" h="267970">
                <a:moveTo>
                  <a:pt x="14477" y="252984"/>
                </a:moveTo>
                <a:lnTo>
                  <a:pt x="14477" y="13716"/>
                </a:lnTo>
                <a:lnTo>
                  <a:pt x="6857" y="13716"/>
                </a:lnTo>
                <a:lnTo>
                  <a:pt x="6857" y="252984"/>
                </a:lnTo>
                <a:lnTo>
                  <a:pt x="14477" y="252984"/>
                </a:lnTo>
                <a:close/>
              </a:path>
              <a:path w="306070" h="267970">
                <a:moveTo>
                  <a:pt x="205541" y="252984"/>
                </a:moveTo>
                <a:lnTo>
                  <a:pt x="6857" y="252984"/>
                </a:lnTo>
                <a:lnTo>
                  <a:pt x="14477" y="259842"/>
                </a:lnTo>
                <a:lnTo>
                  <a:pt x="14477" y="267462"/>
                </a:lnTo>
                <a:lnTo>
                  <a:pt x="204215" y="267462"/>
                </a:lnTo>
                <a:lnTo>
                  <a:pt x="204215" y="253746"/>
                </a:lnTo>
                <a:lnTo>
                  <a:pt x="205541" y="252984"/>
                </a:lnTo>
                <a:close/>
              </a:path>
              <a:path w="306070" h="267970">
                <a:moveTo>
                  <a:pt x="14477" y="267462"/>
                </a:moveTo>
                <a:lnTo>
                  <a:pt x="14477" y="259842"/>
                </a:lnTo>
                <a:lnTo>
                  <a:pt x="6857" y="252984"/>
                </a:lnTo>
                <a:lnTo>
                  <a:pt x="6857" y="267462"/>
                </a:lnTo>
                <a:lnTo>
                  <a:pt x="14477" y="267462"/>
                </a:lnTo>
                <a:close/>
              </a:path>
              <a:path w="306070" h="267970">
                <a:moveTo>
                  <a:pt x="208025" y="13716"/>
                </a:moveTo>
                <a:lnTo>
                  <a:pt x="204215" y="12954"/>
                </a:lnTo>
                <a:lnTo>
                  <a:pt x="205541" y="13715"/>
                </a:lnTo>
                <a:lnTo>
                  <a:pt x="208025" y="13716"/>
                </a:lnTo>
                <a:close/>
              </a:path>
              <a:path w="306070" h="267970">
                <a:moveTo>
                  <a:pt x="205541" y="13716"/>
                </a:moveTo>
                <a:lnTo>
                  <a:pt x="204215" y="12954"/>
                </a:lnTo>
                <a:lnTo>
                  <a:pt x="204215" y="13716"/>
                </a:lnTo>
                <a:lnTo>
                  <a:pt x="205541" y="13716"/>
                </a:lnTo>
                <a:close/>
              </a:path>
              <a:path w="306070" h="267970">
                <a:moveTo>
                  <a:pt x="208025" y="252984"/>
                </a:moveTo>
                <a:lnTo>
                  <a:pt x="205541" y="252984"/>
                </a:lnTo>
                <a:lnTo>
                  <a:pt x="204215" y="253746"/>
                </a:lnTo>
                <a:lnTo>
                  <a:pt x="208025" y="252984"/>
                </a:lnTo>
                <a:close/>
              </a:path>
              <a:path w="306070" h="267970">
                <a:moveTo>
                  <a:pt x="208025" y="267462"/>
                </a:moveTo>
                <a:lnTo>
                  <a:pt x="208025" y="252984"/>
                </a:lnTo>
                <a:lnTo>
                  <a:pt x="204215" y="253746"/>
                </a:lnTo>
                <a:lnTo>
                  <a:pt x="204215" y="267462"/>
                </a:lnTo>
                <a:lnTo>
                  <a:pt x="208025" y="267462"/>
                </a:lnTo>
                <a:close/>
              </a:path>
              <a:path w="306070" h="267970">
                <a:moveTo>
                  <a:pt x="208025" y="15144"/>
                </a:moveTo>
                <a:lnTo>
                  <a:pt x="208025" y="13716"/>
                </a:lnTo>
                <a:lnTo>
                  <a:pt x="205541" y="13716"/>
                </a:lnTo>
                <a:lnTo>
                  <a:pt x="208025" y="15144"/>
                </a:lnTo>
                <a:close/>
              </a:path>
              <a:path w="306070" h="267970">
                <a:moveTo>
                  <a:pt x="262950" y="219973"/>
                </a:moveTo>
                <a:lnTo>
                  <a:pt x="205541" y="252984"/>
                </a:lnTo>
                <a:lnTo>
                  <a:pt x="208025" y="252984"/>
                </a:lnTo>
                <a:lnTo>
                  <a:pt x="208025" y="267462"/>
                </a:lnTo>
                <a:lnTo>
                  <a:pt x="208787" y="267462"/>
                </a:lnTo>
                <a:lnTo>
                  <a:pt x="210311" y="266700"/>
                </a:lnTo>
                <a:lnTo>
                  <a:pt x="211073" y="266700"/>
                </a:lnTo>
                <a:lnTo>
                  <a:pt x="262127" y="236705"/>
                </a:lnTo>
                <a:lnTo>
                  <a:pt x="262127" y="222504"/>
                </a:lnTo>
                <a:lnTo>
                  <a:pt x="262950" y="219973"/>
                </a:lnTo>
                <a:close/>
              </a:path>
              <a:path w="306070" h="267970">
                <a:moveTo>
                  <a:pt x="265175" y="218694"/>
                </a:moveTo>
                <a:lnTo>
                  <a:pt x="262950" y="219973"/>
                </a:lnTo>
                <a:lnTo>
                  <a:pt x="262127" y="222504"/>
                </a:lnTo>
                <a:lnTo>
                  <a:pt x="265175" y="218694"/>
                </a:lnTo>
                <a:close/>
              </a:path>
              <a:path w="306070" h="267970">
                <a:moveTo>
                  <a:pt x="265175" y="234915"/>
                </a:moveTo>
                <a:lnTo>
                  <a:pt x="265175" y="218694"/>
                </a:lnTo>
                <a:lnTo>
                  <a:pt x="262127" y="222504"/>
                </a:lnTo>
                <a:lnTo>
                  <a:pt x="262127" y="236705"/>
                </a:lnTo>
                <a:lnTo>
                  <a:pt x="265175" y="234915"/>
                </a:lnTo>
                <a:close/>
              </a:path>
              <a:path w="306070" h="267970">
                <a:moveTo>
                  <a:pt x="265175" y="48006"/>
                </a:moveTo>
                <a:lnTo>
                  <a:pt x="262889" y="45719"/>
                </a:lnTo>
                <a:lnTo>
                  <a:pt x="263779" y="47203"/>
                </a:lnTo>
                <a:lnTo>
                  <a:pt x="265175" y="48006"/>
                </a:lnTo>
                <a:close/>
              </a:path>
              <a:path w="306070" h="267970">
                <a:moveTo>
                  <a:pt x="263779" y="47203"/>
                </a:moveTo>
                <a:lnTo>
                  <a:pt x="262889" y="45719"/>
                </a:lnTo>
                <a:lnTo>
                  <a:pt x="262889" y="46691"/>
                </a:lnTo>
                <a:lnTo>
                  <a:pt x="263779" y="47203"/>
                </a:lnTo>
                <a:close/>
              </a:path>
              <a:path w="306070" h="267970">
                <a:moveTo>
                  <a:pt x="291845" y="177839"/>
                </a:moveTo>
                <a:lnTo>
                  <a:pt x="291845" y="134874"/>
                </a:lnTo>
                <a:lnTo>
                  <a:pt x="291419" y="132377"/>
                </a:lnTo>
                <a:lnTo>
                  <a:pt x="262950" y="219973"/>
                </a:lnTo>
                <a:lnTo>
                  <a:pt x="265175" y="218694"/>
                </a:lnTo>
                <a:lnTo>
                  <a:pt x="265175" y="234915"/>
                </a:lnTo>
                <a:lnTo>
                  <a:pt x="272033" y="230886"/>
                </a:lnTo>
                <a:lnTo>
                  <a:pt x="273557" y="230124"/>
                </a:lnTo>
                <a:lnTo>
                  <a:pt x="275081" y="228600"/>
                </a:lnTo>
                <a:lnTo>
                  <a:pt x="275843" y="227076"/>
                </a:lnTo>
                <a:lnTo>
                  <a:pt x="291845" y="177839"/>
                </a:lnTo>
                <a:close/>
              </a:path>
              <a:path w="306070" h="267970">
                <a:moveTo>
                  <a:pt x="265175" y="49529"/>
                </a:moveTo>
                <a:lnTo>
                  <a:pt x="265175" y="48006"/>
                </a:lnTo>
                <a:lnTo>
                  <a:pt x="263779" y="47203"/>
                </a:lnTo>
                <a:lnTo>
                  <a:pt x="265175" y="49529"/>
                </a:lnTo>
                <a:close/>
              </a:path>
              <a:path w="306070" h="267970">
                <a:moveTo>
                  <a:pt x="283463" y="80010"/>
                </a:moveTo>
                <a:lnTo>
                  <a:pt x="281939" y="76962"/>
                </a:lnTo>
                <a:lnTo>
                  <a:pt x="282061" y="77672"/>
                </a:lnTo>
                <a:lnTo>
                  <a:pt x="283463" y="80010"/>
                </a:lnTo>
                <a:close/>
              </a:path>
              <a:path w="306070" h="267970">
                <a:moveTo>
                  <a:pt x="282061" y="77672"/>
                </a:moveTo>
                <a:lnTo>
                  <a:pt x="281939" y="76962"/>
                </a:lnTo>
                <a:lnTo>
                  <a:pt x="281939" y="77470"/>
                </a:lnTo>
                <a:lnTo>
                  <a:pt x="282061" y="77672"/>
                </a:lnTo>
                <a:close/>
              </a:path>
              <a:path w="306070" h="267970">
                <a:moveTo>
                  <a:pt x="283463" y="85871"/>
                </a:moveTo>
                <a:lnTo>
                  <a:pt x="283463" y="80010"/>
                </a:lnTo>
                <a:lnTo>
                  <a:pt x="282061" y="77672"/>
                </a:lnTo>
                <a:lnTo>
                  <a:pt x="283463" y="85871"/>
                </a:lnTo>
                <a:close/>
              </a:path>
              <a:path w="306070" h="267970">
                <a:moveTo>
                  <a:pt x="291845" y="134874"/>
                </a:moveTo>
                <a:lnTo>
                  <a:pt x="291845" y="131064"/>
                </a:lnTo>
                <a:lnTo>
                  <a:pt x="291419" y="132377"/>
                </a:lnTo>
                <a:lnTo>
                  <a:pt x="291845" y="134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2371" y="2419350"/>
            <a:ext cx="2387346" cy="19164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24519" y="2575560"/>
            <a:ext cx="40640" cy="45720"/>
          </a:xfrm>
          <a:custGeom>
            <a:avLst/>
            <a:gdLst/>
            <a:ahLst/>
            <a:cxnLst/>
            <a:rect l="l" t="t" r="r" b="b"/>
            <a:pathLst>
              <a:path w="40639" h="45719">
                <a:moveTo>
                  <a:pt x="40386" y="22098"/>
                </a:moveTo>
                <a:lnTo>
                  <a:pt x="40386" y="0"/>
                </a:lnTo>
                <a:lnTo>
                  <a:pt x="0" y="0"/>
                </a:lnTo>
                <a:lnTo>
                  <a:pt x="0" y="22098"/>
                </a:lnTo>
                <a:lnTo>
                  <a:pt x="20574" y="45720"/>
                </a:lnTo>
                <a:lnTo>
                  <a:pt x="31242" y="33528"/>
                </a:lnTo>
                <a:lnTo>
                  <a:pt x="40386" y="220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17661" y="2567939"/>
            <a:ext cx="54610" cy="60325"/>
          </a:xfrm>
          <a:custGeom>
            <a:avLst/>
            <a:gdLst/>
            <a:ahLst/>
            <a:cxnLst/>
            <a:rect l="l" t="t" r="r" b="b"/>
            <a:pathLst>
              <a:path w="54610" h="60325">
                <a:moveTo>
                  <a:pt x="54101" y="32766"/>
                </a:moveTo>
                <a:lnTo>
                  <a:pt x="54101" y="3047"/>
                </a:lnTo>
                <a:lnTo>
                  <a:pt x="51053" y="0"/>
                </a:lnTo>
                <a:lnTo>
                  <a:pt x="3047" y="0"/>
                </a:lnTo>
                <a:lnTo>
                  <a:pt x="0" y="3048"/>
                </a:lnTo>
                <a:lnTo>
                  <a:pt x="0" y="31242"/>
                </a:lnTo>
                <a:lnTo>
                  <a:pt x="1523" y="34290"/>
                </a:lnTo>
                <a:lnTo>
                  <a:pt x="6857" y="40414"/>
                </a:lnTo>
                <a:lnTo>
                  <a:pt x="6857" y="14478"/>
                </a:lnTo>
                <a:lnTo>
                  <a:pt x="14477" y="7620"/>
                </a:lnTo>
                <a:lnTo>
                  <a:pt x="14477" y="14478"/>
                </a:lnTo>
                <a:lnTo>
                  <a:pt x="40385" y="14478"/>
                </a:lnTo>
                <a:lnTo>
                  <a:pt x="40385" y="7619"/>
                </a:lnTo>
                <a:lnTo>
                  <a:pt x="47243" y="14478"/>
                </a:lnTo>
                <a:lnTo>
                  <a:pt x="47243" y="40640"/>
                </a:lnTo>
                <a:lnTo>
                  <a:pt x="52577" y="33528"/>
                </a:lnTo>
                <a:lnTo>
                  <a:pt x="54101" y="32766"/>
                </a:lnTo>
                <a:close/>
              </a:path>
              <a:path w="54610" h="60325">
                <a:moveTo>
                  <a:pt x="14477" y="14478"/>
                </a:moveTo>
                <a:lnTo>
                  <a:pt x="14477" y="7620"/>
                </a:lnTo>
                <a:lnTo>
                  <a:pt x="6857" y="14478"/>
                </a:lnTo>
                <a:lnTo>
                  <a:pt x="14477" y="14478"/>
                </a:lnTo>
                <a:close/>
              </a:path>
              <a:path w="54610" h="60325">
                <a:moveTo>
                  <a:pt x="14477" y="27008"/>
                </a:moveTo>
                <a:lnTo>
                  <a:pt x="14477" y="14478"/>
                </a:lnTo>
                <a:lnTo>
                  <a:pt x="6857" y="14478"/>
                </a:lnTo>
                <a:lnTo>
                  <a:pt x="6857" y="40414"/>
                </a:lnTo>
                <a:lnTo>
                  <a:pt x="12191" y="46538"/>
                </a:lnTo>
                <a:lnTo>
                  <a:pt x="12191" y="24384"/>
                </a:lnTo>
                <a:lnTo>
                  <a:pt x="14477" y="27008"/>
                </a:lnTo>
                <a:close/>
              </a:path>
              <a:path w="54610" h="60325">
                <a:moveTo>
                  <a:pt x="27616" y="42093"/>
                </a:moveTo>
                <a:lnTo>
                  <a:pt x="12191" y="24384"/>
                </a:lnTo>
                <a:lnTo>
                  <a:pt x="14477" y="29718"/>
                </a:lnTo>
                <a:lnTo>
                  <a:pt x="14477" y="49163"/>
                </a:lnTo>
                <a:lnTo>
                  <a:pt x="22097" y="57912"/>
                </a:lnTo>
                <a:lnTo>
                  <a:pt x="22097" y="48006"/>
                </a:lnTo>
                <a:lnTo>
                  <a:pt x="27616" y="42093"/>
                </a:lnTo>
                <a:close/>
              </a:path>
              <a:path w="54610" h="60325">
                <a:moveTo>
                  <a:pt x="14477" y="49163"/>
                </a:moveTo>
                <a:lnTo>
                  <a:pt x="14477" y="29718"/>
                </a:lnTo>
                <a:lnTo>
                  <a:pt x="12191" y="24384"/>
                </a:lnTo>
                <a:lnTo>
                  <a:pt x="12191" y="46538"/>
                </a:lnTo>
                <a:lnTo>
                  <a:pt x="14477" y="49163"/>
                </a:lnTo>
                <a:close/>
              </a:path>
              <a:path w="54610" h="60325">
                <a:moveTo>
                  <a:pt x="32765" y="48006"/>
                </a:moveTo>
                <a:lnTo>
                  <a:pt x="27616" y="42093"/>
                </a:lnTo>
                <a:lnTo>
                  <a:pt x="22097" y="48006"/>
                </a:lnTo>
                <a:lnTo>
                  <a:pt x="32765" y="48006"/>
                </a:lnTo>
                <a:close/>
              </a:path>
              <a:path w="54610" h="60325">
                <a:moveTo>
                  <a:pt x="32765" y="57912"/>
                </a:moveTo>
                <a:lnTo>
                  <a:pt x="32765" y="48006"/>
                </a:lnTo>
                <a:lnTo>
                  <a:pt x="22097" y="48006"/>
                </a:lnTo>
                <a:lnTo>
                  <a:pt x="22097" y="57912"/>
                </a:lnTo>
                <a:lnTo>
                  <a:pt x="23621" y="59436"/>
                </a:lnTo>
                <a:lnTo>
                  <a:pt x="25907" y="60198"/>
                </a:lnTo>
                <a:lnTo>
                  <a:pt x="29717" y="60198"/>
                </a:lnTo>
                <a:lnTo>
                  <a:pt x="32003" y="59436"/>
                </a:lnTo>
                <a:lnTo>
                  <a:pt x="32765" y="57912"/>
                </a:lnTo>
                <a:close/>
              </a:path>
              <a:path w="54610" h="60325">
                <a:moveTo>
                  <a:pt x="41909" y="25146"/>
                </a:moveTo>
                <a:lnTo>
                  <a:pt x="32765" y="36576"/>
                </a:lnTo>
                <a:lnTo>
                  <a:pt x="27616" y="42093"/>
                </a:lnTo>
                <a:lnTo>
                  <a:pt x="32765" y="48006"/>
                </a:lnTo>
                <a:lnTo>
                  <a:pt x="32765" y="57912"/>
                </a:lnTo>
                <a:lnTo>
                  <a:pt x="40385" y="49203"/>
                </a:lnTo>
                <a:lnTo>
                  <a:pt x="40385" y="29718"/>
                </a:lnTo>
                <a:lnTo>
                  <a:pt x="41909" y="25146"/>
                </a:lnTo>
                <a:close/>
              </a:path>
              <a:path w="54610" h="60325">
                <a:moveTo>
                  <a:pt x="47243" y="14478"/>
                </a:moveTo>
                <a:lnTo>
                  <a:pt x="40385" y="7619"/>
                </a:lnTo>
                <a:lnTo>
                  <a:pt x="40385" y="14478"/>
                </a:lnTo>
                <a:lnTo>
                  <a:pt x="47243" y="14478"/>
                </a:lnTo>
                <a:close/>
              </a:path>
              <a:path w="54610" h="60325">
                <a:moveTo>
                  <a:pt x="47243" y="40640"/>
                </a:moveTo>
                <a:lnTo>
                  <a:pt x="47243" y="14478"/>
                </a:lnTo>
                <a:lnTo>
                  <a:pt x="40385" y="14478"/>
                </a:lnTo>
                <a:lnTo>
                  <a:pt x="40385" y="27051"/>
                </a:lnTo>
                <a:lnTo>
                  <a:pt x="41909" y="25146"/>
                </a:lnTo>
                <a:lnTo>
                  <a:pt x="41909" y="47461"/>
                </a:lnTo>
                <a:lnTo>
                  <a:pt x="43433" y="45720"/>
                </a:lnTo>
                <a:lnTo>
                  <a:pt x="47243" y="40640"/>
                </a:lnTo>
                <a:close/>
              </a:path>
              <a:path w="54610" h="60325">
                <a:moveTo>
                  <a:pt x="41909" y="47461"/>
                </a:moveTo>
                <a:lnTo>
                  <a:pt x="41909" y="25146"/>
                </a:lnTo>
                <a:lnTo>
                  <a:pt x="40385" y="29718"/>
                </a:lnTo>
                <a:lnTo>
                  <a:pt x="40385" y="49203"/>
                </a:lnTo>
                <a:lnTo>
                  <a:pt x="41909" y="47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53831" y="3055620"/>
            <a:ext cx="170815" cy="230504"/>
          </a:xfrm>
          <a:custGeom>
            <a:avLst/>
            <a:gdLst/>
            <a:ahLst/>
            <a:cxnLst/>
            <a:rect l="l" t="t" r="r" b="b"/>
            <a:pathLst>
              <a:path w="170814" h="230504">
                <a:moveTo>
                  <a:pt x="170688" y="115062"/>
                </a:moveTo>
                <a:lnTo>
                  <a:pt x="0" y="0"/>
                </a:lnTo>
                <a:lnTo>
                  <a:pt x="0" y="230124"/>
                </a:lnTo>
                <a:lnTo>
                  <a:pt x="170688" y="115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46211" y="3048000"/>
            <a:ext cx="186055" cy="245110"/>
          </a:xfrm>
          <a:custGeom>
            <a:avLst/>
            <a:gdLst/>
            <a:ahLst/>
            <a:cxnLst/>
            <a:rect l="l" t="t" r="r" b="b"/>
            <a:pathLst>
              <a:path w="186055" h="245110">
                <a:moveTo>
                  <a:pt x="185928" y="124967"/>
                </a:moveTo>
                <a:lnTo>
                  <a:pt x="185928" y="120395"/>
                </a:lnTo>
                <a:lnTo>
                  <a:pt x="184404" y="118109"/>
                </a:lnTo>
                <a:lnTo>
                  <a:pt x="182880" y="116585"/>
                </a:lnTo>
                <a:lnTo>
                  <a:pt x="9144" y="0"/>
                </a:lnTo>
                <a:lnTo>
                  <a:pt x="6096" y="0"/>
                </a:lnTo>
                <a:lnTo>
                  <a:pt x="3810" y="1523"/>
                </a:lnTo>
                <a:lnTo>
                  <a:pt x="1524" y="2285"/>
                </a:lnTo>
                <a:lnTo>
                  <a:pt x="0" y="5333"/>
                </a:lnTo>
                <a:lnTo>
                  <a:pt x="0" y="240029"/>
                </a:lnTo>
                <a:lnTo>
                  <a:pt x="1524" y="242315"/>
                </a:lnTo>
                <a:lnTo>
                  <a:pt x="3810" y="243839"/>
                </a:lnTo>
                <a:lnTo>
                  <a:pt x="3810" y="13715"/>
                </a:lnTo>
                <a:lnTo>
                  <a:pt x="14478" y="7619"/>
                </a:lnTo>
                <a:lnTo>
                  <a:pt x="14478" y="20907"/>
                </a:lnTo>
                <a:lnTo>
                  <a:pt x="165454" y="122681"/>
                </a:lnTo>
                <a:lnTo>
                  <a:pt x="174498" y="116585"/>
                </a:lnTo>
                <a:lnTo>
                  <a:pt x="174498" y="134365"/>
                </a:lnTo>
                <a:lnTo>
                  <a:pt x="182880" y="128777"/>
                </a:lnTo>
                <a:lnTo>
                  <a:pt x="184404" y="127253"/>
                </a:lnTo>
                <a:lnTo>
                  <a:pt x="185928" y="124967"/>
                </a:lnTo>
                <a:close/>
              </a:path>
              <a:path w="186055" h="245110">
                <a:moveTo>
                  <a:pt x="14478" y="20907"/>
                </a:moveTo>
                <a:lnTo>
                  <a:pt x="14478" y="7619"/>
                </a:lnTo>
                <a:lnTo>
                  <a:pt x="3810" y="13715"/>
                </a:lnTo>
                <a:lnTo>
                  <a:pt x="14478" y="20907"/>
                </a:lnTo>
                <a:close/>
              </a:path>
              <a:path w="186055" h="245110">
                <a:moveTo>
                  <a:pt x="14478" y="224456"/>
                </a:moveTo>
                <a:lnTo>
                  <a:pt x="14478" y="20907"/>
                </a:lnTo>
                <a:lnTo>
                  <a:pt x="3810" y="13715"/>
                </a:lnTo>
                <a:lnTo>
                  <a:pt x="3810" y="231647"/>
                </a:lnTo>
                <a:lnTo>
                  <a:pt x="14478" y="224456"/>
                </a:lnTo>
                <a:close/>
              </a:path>
              <a:path w="186055" h="245110">
                <a:moveTo>
                  <a:pt x="174498" y="134365"/>
                </a:moveTo>
                <a:lnTo>
                  <a:pt x="174498" y="128777"/>
                </a:lnTo>
                <a:lnTo>
                  <a:pt x="165454" y="122681"/>
                </a:lnTo>
                <a:lnTo>
                  <a:pt x="3810" y="231647"/>
                </a:lnTo>
                <a:lnTo>
                  <a:pt x="14478" y="237743"/>
                </a:lnTo>
                <a:lnTo>
                  <a:pt x="14478" y="241045"/>
                </a:lnTo>
                <a:lnTo>
                  <a:pt x="174498" y="134365"/>
                </a:lnTo>
                <a:close/>
              </a:path>
              <a:path w="186055" h="245110">
                <a:moveTo>
                  <a:pt x="14478" y="241045"/>
                </a:moveTo>
                <a:lnTo>
                  <a:pt x="14478" y="237743"/>
                </a:lnTo>
                <a:lnTo>
                  <a:pt x="3810" y="231647"/>
                </a:lnTo>
                <a:lnTo>
                  <a:pt x="3810" y="243839"/>
                </a:lnTo>
                <a:lnTo>
                  <a:pt x="6096" y="244601"/>
                </a:lnTo>
                <a:lnTo>
                  <a:pt x="9144" y="244601"/>
                </a:lnTo>
                <a:lnTo>
                  <a:pt x="14478" y="241045"/>
                </a:lnTo>
                <a:close/>
              </a:path>
              <a:path w="186055" h="245110">
                <a:moveTo>
                  <a:pt x="174498" y="128777"/>
                </a:moveTo>
                <a:lnTo>
                  <a:pt x="174498" y="116585"/>
                </a:lnTo>
                <a:lnTo>
                  <a:pt x="165454" y="122681"/>
                </a:lnTo>
                <a:lnTo>
                  <a:pt x="174498" y="128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24519" y="3148583"/>
            <a:ext cx="40386" cy="457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24519" y="3148583"/>
            <a:ext cx="40640" cy="45720"/>
          </a:xfrm>
          <a:custGeom>
            <a:avLst/>
            <a:gdLst/>
            <a:ahLst/>
            <a:cxnLst/>
            <a:rect l="l" t="t" r="r" b="b"/>
            <a:pathLst>
              <a:path w="40639" h="45719">
                <a:moveTo>
                  <a:pt x="40386" y="22098"/>
                </a:moveTo>
                <a:lnTo>
                  <a:pt x="40386" y="0"/>
                </a:lnTo>
                <a:lnTo>
                  <a:pt x="0" y="0"/>
                </a:lnTo>
                <a:lnTo>
                  <a:pt x="0" y="22098"/>
                </a:lnTo>
                <a:lnTo>
                  <a:pt x="20574" y="45720"/>
                </a:lnTo>
                <a:lnTo>
                  <a:pt x="31242" y="33528"/>
                </a:lnTo>
                <a:lnTo>
                  <a:pt x="40386" y="220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17661" y="3140964"/>
            <a:ext cx="54610" cy="60325"/>
          </a:xfrm>
          <a:custGeom>
            <a:avLst/>
            <a:gdLst/>
            <a:ahLst/>
            <a:cxnLst/>
            <a:rect l="l" t="t" r="r" b="b"/>
            <a:pathLst>
              <a:path w="54610" h="60325">
                <a:moveTo>
                  <a:pt x="54101" y="32766"/>
                </a:moveTo>
                <a:lnTo>
                  <a:pt x="54101" y="3809"/>
                </a:lnTo>
                <a:lnTo>
                  <a:pt x="51053" y="0"/>
                </a:lnTo>
                <a:lnTo>
                  <a:pt x="3047" y="0"/>
                </a:lnTo>
                <a:lnTo>
                  <a:pt x="0" y="3810"/>
                </a:lnTo>
                <a:lnTo>
                  <a:pt x="0" y="31242"/>
                </a:lnTo>
                <a:lnTo>
                  <a:pt x="1523" y="34290"/>
                </a:lnTo>
                <a:lnTo>
                  <a:pt x="6857" y="40414"/>
                </a:lnTo>
                <a:lnTo>
                  <a:pt x="6857" y="14478"/>
                </a:lnTo>
                <a:lnTo>
                  <a:pt x="14477" y="7620"/>
                </a:lnTo>
                <a:lnTo>
                  <a:pt x="14477" y="14478"/>
                </a:lnTo>
                <a:lnTo>
                  <a:pt x="40385" y="14478"/>
                </a:lnTo>
                <a:lnTo>
                  <a:pt x="40385" y="7619"/>
                </a:lnTo>
                <a:lnTo>
                  <a:pt x="47243" y="14478"/>
                </a:lnTo>
                <a:lnTo>
                  <a:pt x="47243" y="40957"/>
                </a:lnTo>
                <a:lnTo>
                  <a:pt x="52577" y="34290"/>
                </a:lnTo>
                <a:lnTo>
                  <a:pt x="54101" y="32766"/>
                </a:lnTo>
                <a:close/>
              </a:path>
              <a:path w="54610" h="60325">
                <a:moveTo>
                  <a:pt x="14477" y="14478"/>
                </a:moveTo>
                <a:lnTo>
                  <a:pt x="14477" y="7620"/>
                </a:lnTo>
                <a:lnTo>
                  <a:pt x="6857" y="14478"/>
                </a:lnTo>
                <a:lnTo>
                  <a:pt x="14477" y="14478"/>
                </a:lnTo>
                <a:close/>
              </a:path>
              <a:path w="54610" h="60325">
                <a:moveTo>
                  <a:pt x="14477" y="27685"/>
                </a:moveTo>
                <a:lnTo>
                  <a:pt x="14477" y="14478"/>
                </a:lnTo>
                <a:lnTo>
                  <a:pt x="6857" y="14478"/>
                </a:lnTo>
                <a:lnTo>
                  <a:pt x="6857" y="40414"/>
                </a:lnTo>
                <a:lnTo>
                  <a:pt x="12191" y="46538"/>
                </a:lnTo>
                <a:lnTo>
                  <a:pt x="12191" y="25146"/>
                </a:lnTo>
                <a:lnTo>
                  <a:pt x="14477" y="27685"/>
                </a:lnTo>
                <a:close/>
              </a:path>
              <a:path w="54610" h="60325">
                <a:moveTo>
                  <a:pt x="27528" y="42187"/>
                </a:moveTo>
                <a:lnTo>
                  <a:pt x="12191" y="25146"/>
                </a:lnTo>
                <a:lnTo>
                  <a:pt x="14477" y="29718"/>
                </a:lnTo>
                <a:lnTo>
                  <a:pt x="14477" y="49163"/>
                </a:lnTo>
                <a:lnTo>
                  <a:pt x="22097" y="57912"/>
                </a:lnTo>
                <a:lnTo>
                  <a:pt x="22097" y="48006"/>
                </a:lnTo>
                <a:lnTo>
                  <a:pt x="27528" y="42187"/>
                </a:lnTo>
                <a:close/>
              </a:path>
              <a:path w="54610" h="60325">
                <a:moveTo>
                  <a:pt x="14477" y="49163"/>
                </a:moveTo>
                <a:lnTo>
                  <a:pt x="14477" y="29718"/>
                </a:lnTo>
                <a:lnTo>
                  <a:pt x="12191" y="25146"/>
                </a:lnTo>
                <a:lnTo>
                  <a:pt x="12191" y="46538"/>
                </a:lnTo>
                <a:lnTo>
                  <a:pt x="14477" y="49163"/>
                </a:lnTo>
                <a:close/>
              </a:path>
              <a:path w="54610" h="60325">
                <a:moveTo>
                  <a:pt x="32765" y="48006"/>
                </a:moveTo>
                <a:lnTo>
                  <a:pt x="27528" y="42187"/>
                </a:lnTo>
                <a:lnTo>
                  <a:pt x="22097" y="48006"/>
                </a:lnTo>
                <a:lnTo>
                  <a:pt x="32765" y="48006"/>
                </a:lnTo>
                <a:close/>
              </a:path>
              <a:path w="54610" h="60325">
                <a:moveTo>
                  <a:pt x="32765" y="57912"/>
                </a:moveTo>
                <a:lnTo>
                  <a:pt x="32765" y="48006"/>
                </a:lnTo>
                <a:lnTo>
                  <a:pt x="22097" y="48006"/>
                </a:lnTo>
                <a:lnTo>
                  <a:pt x="22097" y="57912"/>
                </a:lnTo>
                <a:lnTo>
                  <a:pt x="23621" y="59436"/>
                </a:lnTo>
                <a:lnTo>
                  <a:pt x="25907" y="60198"/>
                </a:lnTo>
                <a:lnTo>
                  <a:pt x="29717" y="60198"/>
                </a:lnTo>
                <a:lnTo>
                  <a:pt x="32003" y="59436"/>
                </a:lnTo>
                <a:lnTo>
                  <a:pt x="32765" y="57912"/>
                </a:lnTo>
                <a:close/>
              </a:path>
              <a:path w="54610" h="60325">
                <a:moveTo>
                  <a:pt x="41909" y="25146"/>
                </a:moveTo>
                <a:lnTo>
                  <a:pt x="32765" y="36576"/>
                </a:lnTo>
                <a:lnTo>
                  <a:pt x="27528" y="42187"/>
                </a:lnTo>
                <a:lnTo>
                  <a:pt x="32765" y="48006"/>
                </a:lnTo>
                <a:lnTo>
                  <a:pt x="32765" y="57912"/>
                </a:lnTo>
                <a:lnTo>
                  <a:pt x="40385" y="49203"/>
                </a:lnTo>
                <a:lnTo>
                  <a:pt x="40385" y="29718"/>
                </a:lnTo>
                <a:lnTo>
                  <a:pt x="41909" y="25146"/>
                </a:lnTo>
                <a:close/>
              </a:path>
              <a:path w="54610" h="60325">
                <a:moveTo>
                  <a:pt x="47243" y="14478"/>
                </a:moveTo>
                <a:lnTo>
                  <a:pt x="40385" y="7619"/>
                </a:lnTo>
                <a:lnTo>
                  <a:pt x="40385" y="14478"/>
                </a:lnTo>
                <a:lnTo>
                  <a:pt x="47243" y="14478"/>
                </a:lnTo>
                <a:close/>
              </a:path>
              <a:path w="54610" h="60325">
                <a:moveTo>
                  <a:pt x="47243" y="40957"/>
                </a:moveTo>
                <a:lnTo>
                  <a:pt x="47243" y="14478"/>
                </a:lnTo>
                <a:lnTo>
                  <a:pt x="40385" y="14478"/>
                </a:lnTo>
                <a:lnTo>
                  <a:pt x="40385" y="27051"/>
                </a:lnTo>
                <a:lnTo>
                  <a:pt x="41909" y="25146"/>
                </a:lnTo>
                <a:lnTo>
                  <a:pt x="41909" y="47461"/>
                </a:lnTo>
                <a:lnTo>
                  <a:pt x="43433" y="45720"/>
                </a:lnTo>
                <a:lnTo>
                  <a:pt x="47243" y="40957"/>
                </a:lnTo>
                <a:close/>
              </a:path>
              <a:path w="54610" h="60325">
                <a:moveTo>
                  <a:pt x="41909" y="47461"/>
                </a:moveTo>
                <a:lnTo>
                  <a:pt x="41909" y="25146"/>
                </a:lnTo>
                <a:lnTo>
                  <a:pt x="40385" y="29718"/>
                </a:lnTo>
                <a:lnTo>
                  <a:pt x="40385" y="49203"/>
                </a:lnTo>
                <a:lnTo>
                  <a:pt x="41909" y="47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53831" y="3515105"/>
            <a:ext cx="170815" cy="228600"/>
          </a:xfrm>
          <a:custGeom>
            <a:avLst/>
            <a:gdLst/>
            <a:ahLst/>
            <a:cxnLst/>
            <a:rect l="l" t="t" r="r" b="b"/>
            <a:pathLst>
              <a:path w="170814" h="228600">
                <a:moveTo>
                  <a:pt x="170688" y="113538"/>
                </a:moveTo>
                <a:lnTo>
                  <a:pt x="0" y="0"/>
                </a:lnTo>
                <a:lnTo>
                  <a:pt x="0" y="228600"/>
                </a:lnTo>
                <a:lnTo>
                  <a:pt x="170688" y="1135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46211" y="3507485"/>
            <a:ext cx="186055" cy="243840"/>
          </a:xfrm>
          <a:custGeom>
            <a:avLst/>
            <a:gdLst/>
            <a:ahLst/>
            <a:cxnLst/>
            <a:rect l="l" t="t" r="r" b="b"/>
            <a:pathLst>
              <a:path w="186055" h="243839">
                <a:moveTo>
                  <a:pt x="185928" y="123443"/>
                </a:moveTo>
                <a:lnTo>
                  <a:pt x="185928" y="118871"/>
                </a:lnTo>
                <a:lnTo>
                  <a:pt x="184404" y="116585"/>
                </a:lnTo>
                <a:lnTo>
                  <a:pt x="9144" y="0"/>
                </a:lnTo>
                <a:lnTo>
                  <a:pt x="6096" y="0"/>
                </a:lnTo>
                <a:lnTo>
                  <a:pt x="3810" y="1523"/>
                </a:lnTo>
                <a:lnTo>
                  <a:pt x="1524" y="2285"/>
                </a:lnTo>
                <a:lnTo>
                  <a:pt x="0" y="5333"/>
                </a:lnTo>
                <a:lnTo>
                  <a:pt x="0" y="238505"/>
                </a:lnTo>
                <a:lnTo>
                  <a:pt x="1524" y="241553"/>
                </a:lnTo>
                <a:lnTo>
                  <a:pt x="3810" y="242315"/>
                </a:lnTo>
                <a:lnTo>
                  <a:pt x="3810" y="13715"/>
                </a:lnTo>
                <a:lnTo>
                  <a:pt x="14478" y="7619"/>
                </a:lnTo>
                <a:lnTo>
                  <a:pt x="14478" y="20812"/>
                </a:lnTo>
                <a:lnTo>
                  <a:pt x="165394" y="121198"/>
                </a:lnTo>
                <a:lnTo>
                  <a:pt x="174498" y="115061"/>
                </a:lnTo>
                <a:lnTo>
                  <a:pt x="174498" y="132878"/>
                </a:lnTo>
                <a:lnTo>
                  <a:pt x="182880" y="127253"/>
                </a:lnTo>
                <a:lnTo>
                  <a:pt x="184404" y="125729"/>
                </a:lnTo>
                <a:lnTo>
                  <a:pt x="185928" y="123443"/>
                </a:lnTo>
                <a:close/>
              </a:path>
              <a:path w="186055" h="243839">
                <a:moveTo>
                  <a:pt x="14478" y="20812"/>
                </a:moveTo>
                <a:lnTo>
                  <a:pt x="14478" y="7619"/>
                </a:lnTo>
                <a:lnTo>
                  <a:pt x="3810" y="13715"/>
                </a:lnTo>
                <a:lnTo>
                  <a:pt x="14478" y="20812"/>
                </a:lnTo>
                <a:close/>
              </a:path>
              <a:path w="186055" h="243839">
                <a:moveTo>
                  <a:pt x="14478" y="222932"/>
                </a:moveTo>
                <a:lnTo>
                  <a:pt x="14478" y="20812"/>
                </a:lnTo>
                <a:lnTo>
                  <a:pt x="3810" y="13715"/>
                </a:lnTo>
                <a:lnTo>
                  <a:pt x="3810" y="230123"/>
                </a:lnTo>
                <a:lnTo>
                  <a:pt x="14478" y="222932"/>
                </a:lnTo>
                <a:close/>
              </a:path>
              <a:path w="186055" h="243839">
                <a:moveTo>
                  <a:pt x="174498" y="132878"/>
                </a:moveTo>
                <a:lnTo>
                  <a:pt x="174498" y="127253"/>
                </a:lnTo>
                <a:lnTo>
                  <a:pt x="165394" y="121198"/>
                </a:lnTo>
                <a:lnTo>
                  <a:pt x="3810" y="230123"/>
                </a:lnTo>
                <a:lnTo>
                  <a:pt x="14478" y="236219"/>
                </a:lnTo>
                <a:lnTo>
                  <a:pt x="14478" y="240260"/>
                </a:lnTo>
                <a:lnTo>
                  <a:pt x="174498" y="132878"/>
                </a:lnTo>
                <a:close/>
              </a:path>
              <a:path w="186055" h="243839">
                <a:moveTo>
                  <a:pt x="14478" y="240260"/>
                </a:moveTo>
                <a:lnTo>
                  <a:pt x="14478" y="236219"/>
                </a:lnTo>
                <a:lnTo>
                  <a:pt x="3810" y="230123"/>
                </a:lnTo>
                <a:lnTo>
                  <a:pt x="3810" y="242315"/>
                </a:lnTo>
                <a:lnTo>
                  <a:pt x="6096" y="243839"/>
                </a:lnTo>
                <a:lnTo>
                  <a:pt x="9144" y="243839"/>
                </a:lnTo>
                <a:lnTo>
                  <a:pt x="14478" y="240260"/>
                </a:lnTo>
                <a:close/>
              </a:path>
              <a:path w="186055" h="243839">
                <a:moveTo>
                  <a:pt x="174498" y="127253"/>
                </a:moveTo>
                <a:lnTo>
                  <a:pt x="174498" y="115061"/>
                </a:lnTo>
                <a:lnTo>
                  <a:pt x="165394" y="121198"/>
                </a:lnTo>
                <a:lnTo>
                  <a:pt x="174498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24519" y="3606546"/>
            <a:ext cx="40386" cy="457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4519" y="3606546"/>
            <a:ext cx="40640" cy="45720"/>
          </a:xfrm>
          <a:custGeom>
            <a:avLst/>
            <a:gdLst/>
            <a:ahLst/>
            <a:cxnLst/>
            <a:rect l="l" t="t" r="r" b="b"/>
            <a:pathLst>
              <a:path w="40639" h="45720">
                <a:moveTo>
                  <a:pt x="40386" y="22098"/>
                </a:moveTo>
                <a:lnTo>
                  <a:pt x="40386" y="0"/>
                </a:lnTo>
                <a:lnTo>
                  <a:pt x="0" y="0"/>
                </a:lnTo>
                <a:lnTo>
                  <a:pt x="0" y="22098"/>
                </a:lnTo>
                <a:lnTo>
                  <a:pt x="20574" y="45720"/>
                </a:lnTo>
                <a:lnTo>
                  <a:pt x="31242" y="34290"/>
                </a:lnTo>
                <a:lnTo>
                  <a:pt x="40386" y="220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17661" y="3599688"/>
            <a:ext cx="54610" cy="59690"/>
          </a:xfrm>
          <a:custGeom>
            <a:avLst/>
            <a:gdLst/>
            <a:ahLst/>
            <a:cxnLst/>
            <a:rect l="l" t="t" r="r" b="b"/>
            <a:pathLst>
              <a:path w="54610" h="59689">
                <a:moveTo>
                  <a:pt x="54101" y="32004"/>
                </a:moveTo>
                <a:lnTo>
                  <a:pt x="54101" y="3047"/>
                </a:lnTo>
                <a:lnTo>
                  <a:pt x="51053" y="0"/>
                </a:lnTo>
                <a:lnTo>
                  <a:pt x="3047" y="0"/>
                </a:lnTo>
                <a:lnTo>
                  <a:pt x="0" y="3048"/>
                </a:lnTo>
                <a:lnTo>
                  <a:pt x="0" y="30480"/>
                </a:lnTo>
                <a:lnTo>
                  <a:pt x="761" y="32766"/>
                </a:lnTo>
                <a:lnTo>
                  <a:pt x="1523" y="33528"/>
                </a:lnTo>
                <a:lnTo>
                  <a:pt x="6857" y="39652"/>
                </a:lnTo>
                <a:lnTo>
                  <a:pt x="6857" y="13716"/>
                </a:lnTo>
                <a:lnTo>
                  <a:pt x="14477" y="6858"/>
                </a:lnTo>
                <a:lnTo>
                  <a:pt x="14477" y="13716"/>
                </a:lnTo>
                <a:lnTo>
                  <a:pt x="40385" y="13716"/>
                </a:lnTo>
                <a:lnTo>
                  <a:pt x="40385" y="6857"/>
                </a:lnTo>
                <a:lnTo>
                  <a:pt x="47243" y="13716"/>
                </a:lnTo>
                <a:lnTo>
                  <a:pt x="47243" y="40195"/>
                </a:lnTo>
                <a:lnTo>
                  <a:pt x="52577" y="33528"/>
                </a:lnTo>
                <a:lnTo>
                  <a:pt x="54101" y="32004"/>
                </a:lnTo>
                <a:close/>
              </a:path>
              <a:path w="54610" h="59689">
                <a:moveTo>
                  <a:pt x="14477" y="13716"/>
                </a:moveTo>
                <a:lnTo>
                  <a:pt x="14477" y="6858"/>
                </a:lnTo>
                <a:lnTo>
                  <a:pt x="6857" y="13716"/>
                </a:lnTo>
                <a:lnTo>
                  <a:pt x="14477" y="13716"/>
                </a:lnTo>
                <a:close/>
              </a:path>
              <a:path w="54610" h="59689">
                <a:moveTo>
                  <a:pt x="14477" y="27008"/>
                </a:moveTo>
                <a:lnTo>
                  <a:pt x="14477" y="13716"/>
                </a:lnTo>
                <a:lnTo>
                  <a:pt x="6857" y="13716"/>
                </a:lnTo>
                <a:lnTo>
                  <a:pt x="6857" y="39652"/>
                </a:lnTo>
                <a:lnTo>
                  <a:pt x="12191" y="45776"/>
                </a:lnTo>
                <a:lnTo>
                  <a:pt x="12191" y="24384"/>
                </a:lnTo>
                <a:lnTo>
                  <a:pt x="14477" y="27008"/>
                </a:lnTo>
                <a:close/>
              </a:path>
              <a:path w="54610" h="59689">
                <a:moveTo>
                  <a:pt x="27616" y="42093"/>
                </a:moveTo>
                <a:lnTo>
                  <a:pt x="12191" y="24384"/>
                </a:lnTo>
                <a:lnTo>
                  <a:pt x="14477" y="28956"/>
                </a:lnTo>
                <a:lnTo>
                  <a:pt x="14477" y="48401"/>
                </a:lnTo>
                <a:lnTo>
                  <a:pt x="22097" y="57150"/>
                </a:lnTo>
                <a:lnTo>
                  <a:pt x="22097" y="48006"/>
                </a:lnTo>
                <a:lnTo>
                  <a:pt x="27616" y="42093"/>
                </a:lnTo>
                <a:close/>
              </a:path>
              <a:path w="54610" h="59689">
                <a:moveTo>
                  <a:pt x="14477" y="48401"/>
                </a:moveTo>
                <a:lnTo>
                  <a:pt x="14477" y="28956"/>
                </a:lnTo>
                <a:lnTo>
                  <a:pt x="12191" y="24384"/>
                </a:lnTo>
                <a:lnTo>
                  <a:pt x="12191" y="45776"/>
                </a:lnTo>
                <a:lnTo>
                  <a:pt x="14477" y="48401"/>
                </a:lnTo>
                <a:close/>
              </a:path>
              <a:path w="54610" h="59689">
                <a:moveTo>
                  <a:pt x="32765" y="48006"/>
                </a:moveTo>
                <a:lnTo>
                  <a:pt x="27616" y="42093"/>
                </a:lnTo>
                <a:lnTo>
                  <a:pt x="22097" y="48006"/>
                </a:lnTo>
                <a:lnTo>
                  <a:pt x="32765" y="48006"/>
                </a:lnTo>
                <a:close/>
              </a:path>
              <a:path w="54610" h="59689">
                <a:moveTo>
                  <a:pt x="32765" y="57150"/>
                </a:moveTo>
                <a:lnTo>
                  <a:pt x="32765" y="48006"/>
                </a:lnTo>
                <a:lnTo>
                  <a:pt x="22097" y="48006"/>
                </a:lnTo>
                <a:lnTo>
                  <a:pt x="22097" y="57150"/>
                </a:lnTo>
                <a:lnTo>
                  <a:pt x="23621" y="58674"/>
                </a:lnTo>
                <a:lnTo>
                  <a:pt x="25907" y="59436"/>
                </a:lnTo>
                <a:lnTo>
                  <a:pt x="29717" y="59436"/>
                </a:lnTo>
                <a:lnTo>
                  <a:pt x="32003" y="58674"/>
                </a:lnTo>
                <a:lnTo>
                  <a:pt x="32765" y="57150"/>
                </a:lnTo>
                <a:close/>
              </a:path>
              <a:path w="54610" h="59689">
                <a:moveTo>
                  <a:pt x="41909" y="24384"/>
                </a:moveTo>
                <a:lnTo>
                  <a:pt x="32765" y="36576"/>
                </a:lnTo>
                <a:lnTo>
                  <a:pt x="27616" y="42093"/>
                </a:lnTo>
                <a:lnTo>
                  <a:pt x="32765" y="48006"/>
                </a:lnTo>
                <a:lnTo>
                  <a:pt x="32765" y="57150"/>
                </a:lnTo>
                <a:lnTo>
                  <a:pt x="40385" y="48441"/>
                </a:lnTo>
                <a:lnTo>
                  <a:pt x="40385" y="28956"/>
                </a:lnTo>
                <a:lnTo>
                  <a:pt x="41909" y="24384"/>
                </a:lnTo>
                <a:close/>
              </a:path>
              <a:path w="54610" h="59689">
                <a:moveTo>
                  <a:pt x="47243" y="13716"/>
                </a:moveTo>
                <a:lnTo>
                  <a:pt x="40385" y="6857"/>
                </a:lnTo>
                <a:lnTo>
                  <a:pt x="40385" y="13716"/>
                </a:lnTo>
                <a:lnTo>
                  <a:pt x="47243" y="13716"/>
                </a:lnTo>
                <a:close/>
              </a:path>
              <a:path w="54610" h="59689">
                <a:moveTo>
                  <a:pt x="47243" y="40195"/>
                </a:moveTo>
                <a:lnTo>
                  <a:pt x="47243" y="13716"/>
                </a:lnTo>
                <a:lnTo>
                  <a:pt x="40385" y="13716"/>
                </a:lnTo>
                <a:lnTo>
                  <a:pt x="40385" y="26416"/>
                </a:lnTo>
                <a:lnTo>
                  <a:pt x="41909" y="24384"/>
                </a:lnTo>
                <a:lnTo>
                  <a:pt x="41909" y="46699"/>
                </a:lnTo>
                <a:lnTo>
                  <a:pt x="43433" y="44958"/>
                </a:lnTo>
                <a:lnTo>
                  <a:pt x="47243" y="40195"/>
                </a:lnTo>
                <a:close/>
              </a:path>
              <a:path w="54610" h="59689">
                <a:moveTo>
                  <a:pt x="41909" y="46699"/>
                </a:moveTo>
                <a:lnTo>
                  <a:pt x="41909" y="24384"/>
                </a:lnTo>
                <a:lnTo>
                  <a:pt x="40385" y="28956"/>
                </a:lnTo>
                <a:lnTo>
                  <a:pt x="40385" y="48441"/>
                </a:lnTo>
                <a:lnTo>
                  <a:pt x="41909" y="4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629282" y="3299714"/>
            <a:ext cx="172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754009" y="2414777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30" h="45719">
                <a:moveTo>
                  <a:pt x="0" y="0"/>
                </a:moveTo>
                <a:lnTo>
                  <a:pt x="0" y="45719"/>
                </a:lnTo>
                <a:lnTo>
                  <a:pt x="49530" y="45719"/>
                </a:lnTo>
                <a:lnTo>
                  <a:pt x="4953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05291" y="2414777"/>
            <a:ext cx="40005" cy="45720"/>
          </a:xfrm>
          <a:custGeom>
            <a:avLst/>
            <a:gdLst/>
            <a:ahLst/>
            <a:cxnLst/>
            <a:rect l="l" t="t" r="r" b="b"/>
            <a:pathLst>
              <a:path w="40005" h="45719">
                <a:moveTo>
                  <a:pt x="0" y="0"/>
                </a:moveTo>
                <a:lnTo>
                  <a:pt x="0" y="45719"/>
                </a:lnTo>
                <a:lnTo>
                  <a:pt x="39624" y="45719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05875" y="2460498"/>
            <a:ext cx="40640" cy="57150"/>
          </a:xfrm>
          <a:custGeom>
            <a:avLst/>
            <a:gdLst/>
            <a:ahLst/>
            <a:cxnLst/>
            <a:rect l="l" t="t" r="r" b="b"/>
            <a:pathLst>
              <a:path w="40639" h="57150">
                <a:moveTo>
                  <a:pt x="0" y="0"/>
                </a:moveTo>
                <a:lnTo>
                  <a:pt x="0" y="57150"/>
                </a:lnTo>
                <a:lnTo>
                  <a:pt x="40386" y="57150"/>
                </a:lnTo>
                <a:lnTo>
                  <a:pt x="403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05875" y="2575560"/>
            <a:ext cx="40640" cy="57150"/>
          </a:xfrm>
          <a:custGeom>
            <a:avLst/>
            <a:gdLst/>
            <a:ahLst/>
            <a:cxnLst/>
            <a:rect l="l" t="t" r="r" b="b"/>
            <a:pathLst>
              <a:path w="40639" h="57150">
                <a:moveTo>
                  <a:pt x="0" y="0"/>
                </a:moveTo>
                <a:lnTo>
                  <a:pt x="0" y="57150"/>
                </a:lnTo>
                <a:lnTo>
                  <a:pt x="40386" y="57150"/>
                </a:lnTo>
                <a:lnTo>
                  <a:pt x="403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07221" y="2575560"/>
            <a:ext cx="40640" cy="45720"/>
          </a:xfrm>
          <a:custGeom>
            <a:avLst/>
            <a:gdLst/>
            <a:ahLst/>
            <a:cxnLst/>
            <a:rect l="l" t="t" r="r" b="b"/>
            <a:pathLst>
              <a:path w="40639" h="45719">
                <a:moveTo>
                  <a:pt x="0" y="0"/>
                </a:moveTo>
                <a:lnTo>
                  <a:pt x="0" y="45719"/>
                </a:lnTo>
                <a:lnTo>
                  <a:pt x="40386" y="45719"/>
                </a:lnTo>
                <a:lnTo>
                  <a:pt x="403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08389" y="2689098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0" y="0"/>
                </a:move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54009" y="2930651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30" h="45719">
                <a:moveTo>
                  <a:pt x="0" y="0"/>
                </a:moveTo>
                <a:lnTo>
                  <a:pt x="0" y="45719"/>
                </a:lnTo>
                <a:lnTo>
                  <a:pt x="49530" y="45719"/>
                </a:lnTo>
                <a:lnTo>
                  <a:pt x="4953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05291" y="2861310"/>
            <a:ext cx="40005" cy="57150"/>
          </a:xfrm>
          <a:custGeom>
            <a:avLst/>
            <a:gdLst/>
            <a:ahLst/>
            <a:cxnLst/>
            <a:rect l="l" t="t" r="r" b="b"/>
            <a:pathLst>
              <a:path w="40005" h="57150">
                <a:moveTo>
                  <a:pt x="0" y="0"/>
                </a:moveTo>
                <a:lnTo>
                  <a:pt x="0" y="57150"/>
                </a:lnTo>
                <a:lnTo>
                  <a:pt x="39624" y="57150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07221" y="2918460"/>
            <a:ext cx="40640" cy="58419"/>
          </a:xfrm>
          <a:custGeom>
            <a:avLst/>
            <a:gdLst/>
            <a:ahLst/>
            <a:cxnLst/>
            <a:rect l="l" t="t" r="r" b="b"/>
            <a:pathLst>
              <a:path w="40639" h="58419">
                <a:moveTo>
                  <a:pt x="0" y="0"/>
                </a:moveTo>
                <a:lnTo>
                  <a:pt x="0" y="57912"/>
                </a:lnTo>
                <a:lnTo>
                  <a:pt x="40386" y="57912"/>
                </a:lnTo>
                <a:lnTo>
                  <a:pt x="403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07043" y="2976372"/>
            <a:ext cx="40640" cy="57150"/>
          </a:xfrm>
          <a:custGeom>
            <a:avLst/>
            <a:gdLst/>
            <a:ahLst/>
            <a:cxnLst/>
            <a:rect l="l" t="t" r="r" b="b"/>
            <a:pathLst>
              <a:path w="40639" h="57150">
                <a:moveTo>
                  <a:pt x="0" y="0"/>
                </a:moveTo>
                <a:lnTo>
                  <a:pt x="0" y="57150"/>
                </a:lnTo>
                <a:lnTo>
                  <a:pt x="40386" y="57150"/>
                </a:lnTo>
                <a:lnTo>
                  <a:pt x="403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08973" y="3090672"/>
            <a:ext cx="50800" cy="58419"/>
          </a:xfrm>
          <a:custGeom>
            <a:avLst/>
            <a:gdLst/>
            <a:ahLst/>
            <a:cxnLst/>
            <a:rect l="l" t="t" r="r" b="b"/>
            <a:pathLst>
              <a:path w="50800" h="58419">
                <a:moveTo>
                  <a:pt x="0" y="0"/>
                </a:moveTo>
                <a:lnTo>
                  <a:pt x="0" y="57912"/>
                </a:lnTo>
                <a:lnTo>
                  <a:pt x="50292" y="57912"/>
                </a:lnTo>
                <a:lnTo>
                  <a:pt x="50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07043" y="3148583"/>
            <a:ext cx="40640" cy="57150"/>
          </a:xfrm>
          <a:custGeom>
            <a:avLst/>
            <a:gdLst/>
            <a:ahLst/>
            <a:cxnLst/>
            <a:rect l="l" t="t" r="r" b="b"/>
            <a:pathLst>
              <a:path w="40639" h="57150">
                <a:moveTo>
                  <a:pt x="0" y="0"/>
                </a:moveTo>
                <a:lnTo>
                  <a:pt x="0" y="57150"/>
                </a:lnTo>
                <a:lnTo>
                  <a:pt x="40386" y="57150"/>
                </a:lnTo>
                <a:lnTo>
                  <a:pt x="403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05291" y="3262121"/>
            <a:ext cx="40005" cy="57150"/>
          </a:xfrm>
          <a:custGeom>
            <a:avLst/>
            <a:gdLst/>
            <a:ahLst/>
            <a:cxnLst/>
            <a:rect l="l" t="t" r="r" b="b"/>
            <a:pathLst>
              <a:path w="40005" h="57150">
                <a:moveTo>
                  <a:pt x="0" y="0"/>
                </a:moveTo>
                <a:lnTo>
                  <a:pt x="0" y="57150"/>
                </a:lnTo>
                <a:lnTo>
                  <a:pt x="39624" y="57150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07043" y="3377184"/>
            <a:ext cx="40640" cy="57150"/>
          </a:xfrm>
          <a:custGeom>
            <a:avLst/>
            <a:gdLst/>
            <a:ahLst/>
            <a:cxnLst/>
            <a:rect l="l" t="t" r="r" b="b"/>
            <a:pathLst>
              <a:path w="40639" h="57150">
                <a:moveTo>
                  <a:pt x="0" y="0"/>
                </a:moveTo>
                <a:lnTo>
                  <a:pt x="0" y="57150"/>
                </a:lnTo>
                <a:lnTo>
                  <a:pt x="40386" y="57150"/>
                </a:lnTo>
                <a:lnTo>
                  <a:pt x="403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54009" y="3434334"/>
            <a:ext cx="40005" cy="45720"/>
          </a:xfrm>
          <a:custGeom>
            <a:avLst/>
            <a:gdLst/>
            <a:ahLst/>
            <a:cxnLst/>
            <a:rect l="l" t="t" r="r" b="b"/>
            <a:pathLst>
              <a:path w="40005" h="45720">
                <a:moveTo>
                  <a:pt x="0" y="0"/>
                </a:moveTo>
                <a:lnTo>
                  <a:pt x="0" y="45720"/>
                </a:lnTo>
                <a:lnTo>
                  <a:pt x="39624" y="45720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05291" y="3663696"/>
            <a:ext cx="40005" cy="58419"/>
          </a:xfrm>
          <a:custGeom>
            <a:avLst/>
            <a:gdLst/>
            <a:ahLst/>
            <a:cxnLst/>
            <a:rect l="l" t="t" r="r" b="b"/>
            <a:pathLst>
              <a:path w="40005" h="58420">
                <a:moveTo>
                  <a:pt x="0" y="0"/>
                </a:moveTo>
                <a:lnTo>
                  <a:pt x="0" y="57912"/>
                </a:lnTo>
                <a:lnTo>
                  <a:pt x="39624" y="57912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08389" y="3434334"/>
            <a:ext cx="40005" cy="45720"/>
          </a:xfrm>
          <a:custGeom>
            <a:avLst/>
            <a:gdLst/>
            <a:ahLst/>
            <a:cxnLst/>
            <a:rect l="l" t="t" r="r" b="b"/>
            <a:pathLst>
              <a:path w="40005" h="45720">
                <a:moveTo>
                  <a:pt x="0" y="0"/>
                </a:moveTo>
                <a:lnTo>
                  <a:pt x="0" y="45720"/>
                </a:lnTo>
                <a:lnTo>
                  <a:pt x="39624" y="45720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08389" y="3491484"/>
            <a:ext cx="40005" cy="58419"/>
          </a:xfrm>
          <a:custGeom>
            <a:avLst/>
            <a:gdLst/>
            <a:ahLst/>
            <a:cxnLst/>
            <a:rect l="l" t="t" r="r" b="b"/>
            <a:pathLst>
              <a:path w="40005" h="58420">
                <a:moveTo>
                  <a:pt x="0" y="0"/>
                </a:moveTo>
                <a:lnTo>
                  <a:pt x="0" y="57912"/>
                </a:lnTo>
                <a:lnTo>
                  <a:pt x="39624" y="57912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08973" y="3606546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0" y="0"/>
                </a:move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07221" y="3777234"/>
            <a:ext cx="40640" cy="58419"/>
          </a:xfrm>
          <a:custGeom>
            <a:avLst/>
            <a:gdLst/>
            <a:ahLst/>
            <a:cxnLst/>
            <a:rect l="l" t="t" r="r" b="b"/>
            <a:pathLst>
              <a:path w="40639" h="58420">
                <a:moveTo>
                  <a:pt x="0" y="0"/>
                </a:moveTo>
                <a:lnTo>
                  <a:pt x="0" y="57912"/>
                </a:lnTo>
                <a:lnTo>
                  <a:pt x="40386" y="57912"/>
                </a:lnTo>
                <a:lnTo>
                  <a:pt x="403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08973" y="3892296"/>
            <a:ext cx="50800" cy="45720"/>
          </a:xfrm>
          <a:custGeom>
            <a:avLst/>
            <a:gdLst/>
            <a:ahLst/>
            <a:cxnLst/>
            <a:rect l="l" t="t" r="r" b="b"/>
            <a:pathLst>
              <a:path w="50800" h="45720">
                <a:moveTo>
                  <a:pt x="0" y="0"/>
                </a:moveTo>
                <a:lnTo>
                  <a:pt x="0" y="45720"/>
                </a:lnTo>
                <a:lnTo>
                  <a:pt x="50292" y="45720"/>
                </a:lnTo>
                <a:lnTo>
                  <a:pt x="50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05291" y="4064508"/>
            <a:ext cx="40005" cy="58419"/>
          </a:xfrm>
          <a:custGeom>
            <a:avLst/>
            <a:gdLst/>
            <a:ahLst/>
            <a:cxnLst/>
            <a:rect l="l" t="t" r="r" b="b"/>
            <a:pathLst>
              <a:path w="40005" h="58420">
                <a:moveTo>
                  <a:pt x="0" y="0"/>
                </a:moveTo>
                <a:lnTo>
                  <a:pt x="0" y="57912"/>
                </a:lnTo>
                <a:lnTo>
                  <a:pt x="39624" y="57912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07221" y="4179570"/>
            <a:ext cx="40640" cy="58419"/>
          </a:xfrm>
          <a:custGeom>
            <a:avLst/>
            <a:gdLst/>
            <a:ahLst/>
            <a:cxnLst/>
            <a:rect l="l" t="t" r="r" b="b"/>
            <a:pathLst>
              <a:path w="40639" h="58420">
                <a:moveTo>
                  <a:pt x="0" y="0"/>
                </a:moveTo>
                <a:lnTo>
                  <a:pt x="0" y="57912"/>
                </a:lnTo>
                <a:lnTo>
                  <a:pt x="40386" y="57912"/>
                </a:lnTo>
                <a:lnTo>
                  <a:pt x="403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08389" y="4294632"/>
            <a:ext cx="40005" cy="56515"/>
          </a:xfrm>
          <a:custGeom>
            <a:avLst/>
            <a:gdLst/>
            <a:ahLst/>
            <a:cxnLst/>
            <a:rect l="l" t="t" r="r" b="b"/>
            <a:pathLst>
              <a:path w="40005" h="56514">
                <a:moveTo>
                  <a:pt x="0" y="0"/>
                </a:moveTo>
                <a:lnTo>
                  <a:pt x="0" y="56387"/>
                </a:lnTo>
                <a:lnTo>
                  <a:pt x="39624" y="56387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08389" y="4580382"/>
            <a:ext cx="40005" cy="58419"/>
          </a:xfrm>
          <a:custGeom>
            <a:avLst/>
            <a:gdLst/>
            <a:ahLst/>
            <a:cxnLst/>
            <a:rect l="l" t="t" r="r" b="b"/>
            <a:pathLst>
              <a:path w="40005" h="58420">
                <a:moveTo>
                  <a:pt x="0" y="0"/>
                </a:moveTo>
                <a:lnTo>
                  <a:pt x="0" y="57912"/>
                </a:lnTo>
                <a:lnTo>
                  <a:pt x="39624" y="57912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307221" y="4695444"/>
            <a:ext cx="40640" cy="57150"/>
          </a:xfrm>
          <a:custGeom>
            <a:avLst/>
            <a:gdLst/>
            <a:ahLst/>
            <a:cxnLst/>
            <a:rect l="l" t="t" r="r" b="b"/>
            <a:pathLst>
              <a:path w="40639" h="57150">
                <a:moveTo>
                  <a:pt x="0" y="0"/>
                </a:moveTo>
                <a:lnTo>
                  <a:pt x="0" y="57150"/>
                </a:lnTo>
                <a:lnTo>
                  <a:pt x="40386" y="57150"/>
                </a:lnTo>
                <a:lnTo>
                  <a:pt x="403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05291" y="4866132"/>
            <a:ext cx="40005" cy="58419"/>
          </a:xfrm>
          <a:custGeom>
            <a:avLst/>
            <a:gdLst/>
            <a:ahLst/>
            <a:cxnLst/>
            <a:rect l="l" t="t" r="r" b="b"/>
            <a:pathLst>
              <a:path w="40005" h="58420">
                <a:moveTo>
                  <a:pt x="0" y="0"/>
                </a:moveTo>
                <a:lnTo>
                  <a:pt x="0" y="57912"/>
                </a:lnTo>
                <a:lnTo>
                  <a:pt x="39624" y="57912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105291" y="5096255"/>
            <a:ext cx="40005" cy="45720"/>
          </a:xfrm>
          <a:custGeom>
            <a:avLst/>
            <a:gdLst/>
            <a:ahLst/>
            <a:cxnLst/>
            <a:rect l="l" t="t" r="r" b="b"/>
            <a:pathLst>
              <a:path w="40005" h="45720">
                <a:moveTo>
                  <a:pt x="0" y="0"/>
                </a:moveTo>
                <a:lnTo>
                  <a:pt x="0" y="45720"/>
                </a:lnTo>
                <a:lnTo>
                  <a:pt x="39624" y="45720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07221" y="5211317"/>
            <a:ext cx="40640" cy="57150"/>
          </a:xfrm>
          <a:custGeom>
            <a:avLst/>
            <a:gdLst/>
            <a:ahLst/>
            <a:cxnLst/>
            <a:rect l="l" t="t" r="r" b="b"/>
            <a:pathLst>
              <a:path w="40639" h="57150">
                <a:moveTo>
                  <a:pt x="0" y="0"/>
                </a:moveTo>
                <a:lnTo>
                  <a:pt x="0" y="57150"/>
                </a:lnTo>
                <a:lnTo>
                  <a:pt x="40386" y="57150"/>
                </a:lnTo>
                <a:lnTo>
                  <a:pt x="403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508389" y="5325617"/>
            <a:ext cx="40005" cy="58419"/>
          </a:xfrm>
          <a:custGeom>
            <a:avLst/>
            <a:gdLst/>
            <a:ahLst/>
            <a:cxnLst/>
            <a:rect l="l" t="t" r="r" b="b"/>
            <a:pathLst>
              <a:path w="40005" h="58420">
                <a:moveTo>
                  <a:pt x="0" y="0"/>
                </a:moveTo>
                <a:lnTo>
                  <a:pt x="0" y="57912"/>
                </a:lnTo>
                <a:lnTo>
                  <a:pt x="39624" y="57912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05291" y="5439917"/>
            <a:ext cx="40005" cy="57150"/>
          </a:xfrm>
          <a:custGeom>
            <a:avLst/>
            <a:gdLst/>
            <a:ahLst/>
            <a:cxnLst/>
            <a:rect l="l" t="t" r="r" b="b"/>
            <a:pathLst>
              <a:path w="40005" h="57150">
                <a:moveTo>
                  <a:pt x="0" y="0"/>
                </a:moveTo>
                <a:lnTo>
                  <a:pt x="0" y="57150"/>
                </a:lnTo>
                <a:lnTo>
                  <a:pt x="39624" y="57150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07221" y="6414515"/>
            <a:ext cx="40640" cy="58419"/>
          </a:xfrm>
          <a:custGeom>
            <a:avLst/>
            <a:gdLst/>
            <a:ahLst/>
            <a:cxnLst/>
            <a:rect l="l" t="t" r="r" b="b"/>
            <a:pathLst>
              <a:path w="40639" h="58420">
                <a:moveTo>
                  <a:pt x="0" y="0"/>
                </a:moveTo>
                <a:lnTo>
                  <a:pt x="0" y="57912"/>
                </a:lnTo>
                <a:lnTo>
                  <a:pt x="40386" y="57912"/>
                </a:lnTo>
                <a:lnTo>
                  <a:pt x="403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05291" y="6300215"/>
            <a:ext cx="40005" cy="57150"/>
          </a:xfrm>
          <a:custGeom>
            <a:avLst/>
            <a:gdLst/>
            <a:ahLst/>
            <a:cxnLst/>
            <a:rect l="l" t="t" r="r" b="b"/>
            <a:pathLst>
              <a:path w="40005" h="57150">
                <a:moveTo>
                  <a:pt x="0" y="0"/>
                </a:moveTo>
                <a:lnTo>
                  <a:pt x="0" y="57150"/>
                </a:lnTo>
                <a:lnTo>
                  <a:pt x="39624" y="57150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08389" y="6012941"/>
            <a:ext cx="40005" cy="45720"/>
          </a:xfrm>
          <a:custGeom>
            <a:avLst/>
            <a:gdLst/>
            <a:ahLst/>
            <a:cxnLst/>
            <a:rect l="l" t="t" r="r" b="b"/>
            <a:pathLst>
              <a:path w="40005" h="45720">
                <a:moveTo>
                  <a:pt x="0" y="0"/>
                </a:moveTo>
                <a:lnTo>
                  <a:pt x="0" y="45720"/>
                </a:lnTo>
                <a:lnTo>
                  <a:pt x="39624" y="45720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07043" y="5899403"/>
            <a:ext cx="50800" cy="55880"/>
          </a:xfrm>
          <a:custGeom>
            <a:avLst/>
            <a:gdLst/>
            <a:ahLst/>
            <a:cxnLst/>
            <a:rect l="l" t="t" r="r" b="b"/>
            <a:pathLst>
              <a:path w="50800" h="55879">
                <a:moveTo>
                  <a:pt x="0" y="0"/>
                </a:moveTo>
                <a:lnTo>
                  <a:pt x="0" y="55625"/>
                </a:lnTo>
                <a:lnTo>
                  <a:pt x="50292" y="55625"/>
                </a:lnTo>
                <a:lnTo>
                  <a:pt x="50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08973" y="5669279"/>
            <a:ext cx="40640" cy="57150"/>
          </a:xfrm>
          <a:custGeom>
            <a:avLst/>
            <a:gdLst/>
            <a:ahLst/>
            <a:cxnLst/>
            <a:rect l="l" t="t" r="r" b="b"/>
            <a:pathLst>
              <a:path w="40639" h="57150">
                <a:moveTo>
                  <a:pt x="0" y="0"/>
                </a:moveTo>
                <a:lnTo>
                  <a:pt x="0" y="57150"/>
                </a:lnTo>
                <a:lnTo>
                  <a:pt x="40386" y="57150"/>
                </a:lnTo>
                <a:lnTo>
                  <a:pt x="403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05291" y="5784341"/>
            <a:ext cx="40005" cy="57150"/>
          </a:xfrm>
          <a:custGeom>
            <a:avLst/>
            <a:gdLst/>
            <a:ahLst/>
            <a:cxnLst/>
            <a:rect l="l" t="t" r="r" b="b"/>
            <a:pathLst>
              <a:path w="40005" h="57150">
                <a:moveTo>
                  <a:pt x="0" y="0"/>
                </a:moveTo>
                <a:lnTo>
                  <a:pt x="0" y="57150"/>
                </a:lnTo>
                <a:lnTo>
                  <a:pt x="39624" y="57150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07221" y="5554217"/>
            <a:ext cx="40640" cy="58419"/>
          </a:xfrm>
          <a:custGeom>
            <a:avLst/>
            <a:gdLst/>
            <a:ahLst/>
            <a:cxnLst/>
            <a:rect l="l" t="t" r="r" b="b"/>
            <a:pathLst>
              <a:path w="40639" h="58420">
                <a:moveTo>
                  <a:pt x="0" y="0"/>
                </a:moveTo>
                <a:lnTo>
                  <a:pt x="0" y="57912"/>
                </a:lnTo>
                <a:lnTo>
                  <a:pt x="40386" y="57912"/>
                </a:lnTo>
                <a:lnTo>
                  <a:pt x="403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08389" y="6758178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0" y="0"/>
                </a:moveTo>
                <a:lnTo>
                  <a:pt x="0" y="57150"/>
                </a:lnTo>
                <a:lnTo>
                  <a:pt x="50292" y="57150"/>
                </a:lnTo>
                <a:lnTo>
                  <a:pt x="50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05291" y="6643116"/>
            <a:ext cx="40005" cy="58419"/>
          </a:xfrm>
          <a:custGeom>
            <a:avLst/>
            <a:gdLst/>
            <a:ahLst/>
            <a:cxnLst/>
            <a:rect l="l" t="t" r="r" b="b"/>
            <a:pathLst>
              <a:path w="40005" h="58420">
                <a:moveTo>
                  <a:pt x="0" y="0"/>
                </a:moveTo>
                <a:lnTo>
                  <a:pt x="0" y="57911"/>
                </a:lnTo>
                <a:lnTo>
                  <a:pt x="39624" y="57911"/>
                </a:lnTo>
                <a:lnTo>
                  <a:pt x="39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5005704" y="2432557"/>
            <a:ext cx="3930650" cy="890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95"/>
              </a:spcBef>
            </a:pPr>
            <a:r>
              <a:rPr sz="2000" spc="-85" dirty="0">
                <a:latin typeface="Trebuchet MS"/>
                <a:cs typeface="Trebuchet MS"/>
              </a:rPr>
              <a:t>Canonical </a:t>
            </a:r>
            <a:r>
              <a:rPr sz="2000" spc="-90" dirty="0">
                <a:latin typeface="Trebuchet MS"/>
                <a:cs typeface="Trebuchet MS"/>
              </a:rPr>
              <a:t>Sum </a:t>
            </a:r>
            <a:r>
              <a:rPr sz="2000" spc="-110" dirty="0">
                <a:latin typeface="Trebuchet MS"/>
                <a:cs typeface="Trebuchet MS"/>
              </a:rPr>
              <a:t>of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Minterms</a:t>
            </a:r>
            <a:endParaRPr sz="2000">
              <a:latin typeface="Trebuchet MS"/>
              <a:cs typeface="Trebuchet MS"/>
            </a:endParaRPr>
          </a:p>
          <a:p>
            <a:pPr marL="585470">
              <a:lnSpc>
                <a:spcPts val="2210"/>
              </a:lnSpc>
              <a:tabLst>
                <a:tab pos="1847850" algn="l"/>
                <a:tab pos="2976245" algn="l"/>
              </a:tabLst>
            </a:pPr>
            <a:r>
              <a:rPr sz="2000" spc="-70" dirty="0">
                <a:latin typeface="Trebuchet MS"/>
                <a:cs typeface="Trebuchet MS"/>
              </a:rPr>
              <a:t>F</a:t>
            </a:r>
            <a:r>
              <a:rPr sz="1950" spc="-104" baseline="-21367" dirty="0">
                <a:latin typeface="Trebuchet MS"/>
                <a:cs typeface="Trebuchet MS"/>
              </a:rPr>
              <a:t>1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490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A'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C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50" dirty="0">
                <a:latin typeface="Trebuchet MS"/>
                <a:cs typeface="Trebuchet MS"/>
              </a:rPr>
              <a:t>A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C'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50" dirty="0">
                <a:latin typeface="Trebuchet MS"/>
                <a:cs typeface="Trebuchet MS"/>
              </a:rPr>
              <a:t>A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  <a:p>
            <a:pPr marL="1145540">
              <a:lnSpc>
                <a:spcPts val="2220"/>
              </a:lnSpc>
              <a:tabLst>
                <a:tab pos="2225675" algn="l"/>
              </a:tabLst>
            </a:pP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50" dirty="0">
                <a:latin typeface="Trebuchet MS"/>
                <a:cs typeface="Trebuchet MS"/>
              </a:rPr>
              <a:t>A</a:t>
            </a:r>
            <a:r>
              <a:rPr sz="2000" spc="1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C'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50" dirty="0">
                <a:latin typeface="Trebuchet MS"/>
                <a:cs typeface="Trebuchet MS"/>
              </a:rPr>
              <a:t>A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878451" y="3479239"/>
            <a:ext cx="3708400" cy="27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3725" marR="671195" indent="-447040">
              <a:lnSpc>
                <a:spcPct val="127299"/>
              </a:lnSpc>
              <a:spcBef>
                <a:spcPts val="100"/>
              </a:spcBef>
            </a:pPr>
            <a:r>
              <a:rPr sz="2000" spc="-95" dirty="0">
                <a:latin typeface="Trebuchet MS"/>
                <a:cs typeface="Trebuchet MS"/>
              </a:rPr>
              <a:t>Minimized </a:t>
            </a:r>
            <a:r>
              <a:rPr sz="2000" spc="-90" dirty="0">
                <a:latin typeface="Trebuchet MS"/>
                <a:cs typeface="Trebuchet MS"/>
              </a:rPr>
              <a:t>Sum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65" dirty="0">
                <a:latin typeface="Trebuchet MS"/>
                <a:cs typeface="Trebuchet MS"/>
              </a:rPr>
              <a:t>Minterms  </a:t>
            </a:r>
            <a:r>
              <a:rPr sz="2000" spc="-70" dirty="0">
                <a:latin typeface="Trebuchet MS"/>
                <a:cs typeface="Trebuchet MS"/>
              </a:rPr>
              <a:t>F</a:t>
            </a:r>
            <a:r>
              <a:rPr sz="1950" spc="-104" baseline="-21367" dirty="0">
                <a:latin typeface="Trebuchet MS"/>
                <a:cs typeface="Trebuchet MS"/>
              </a:rPr>
              <a:t>2</a:t>
            </a:r>
            <a:r>
              <a:rPr sz="1950" spc="-225" baseline="-21367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BC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000" spc="-85" dirty="0">
                <a:latin typeface="Trebuchet MS"/>
                <a:cs typeface="Trebuchet MS"/>
              </a:rPr>
              <a:t>Canonical </a:t>
            </a:r>
            <a:r>
              <a:rPr sz="2000" spc="-75" dirty="0">
                <a:latin typeface="Trebuchet MS"/>
                <a:cs typeface="Trebuchet MS"/>
              </a:rPr>
              <a:t>Products </a:t>
            </a:r>
            <a:r>
              <a:rPr sz="2000" spc="-110" dirty="0">
                <a:latin typeface="Trebuchet MS"/>
                <a:cs typeface="Trebuchet MS"/>
              </a:rPr>
              <a:t>of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Maxterms</a:t>
            </a:r>
            <a:endParaRPr sz="2000">
              <a:latin typeface="Trebuchet MS"/>
              <a:cs typeface="Trebuchet MS"/>
            </a:endParaRPr>
          </a:p>
          <a:p>
            <a:pPr marL="113664">
              <a:lnSpc>
                <a:spcPct val="100000"/>
              </a:lnSpc>
              <a:spcBef>
                <a:spcPts val="994"/>
              </a:spcBef>
            </a:pPr>
            <a:r>
              <a:rPr sz="2000" spc="-70" dirty="0">
                <a:latin typeface="Trebuchet MS"/>
                <a:cs typeface="Trebuchet MS"/>
              </a:rPr>
              <a:t>F</a:t>
            </a:r>
            <a:r>
              <a:rPr sz="1950" spc="-104" baseline="-21367" dirty="0">
                <a:latin typeface="Trebuchet MS"/>
                <a:cs typeface="Trebuchet MS"/>
              </a:rPr>
              <a:t>3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spc="55" dirty="0">
                <a:latin typeface="Trebuchet MS"/>
                <a:cs typeface="Trebuchet MS"/>
              </a:rPr>
              <a:t>(A+B+C) (A+B+C')</a:t>
            </a:r>
            <a:r>
              <a:rPr sz="2000" spc="-31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(A+B'+C)</a:t>
            </a:r>
            <a:endParaRPr sz="2000">
              <a:latin typeface="Trebuchet MS"/>
              <a:cs typeface="Trebuchet MS"/>
            </a:endParaRPr>
          </a:p>
          <a:p>
            <a:pPr marL="453390" marR="80645" indent="-245110">
              <a:lnSpc>
                <a:spcPct val="117000"/>
              </a:lnSpc>
              <a:spcBef>
                <a:spcPts val="1900"/>
              </a:spcBef>
            </a:pPr>
            <a:r>
              <a:rPr sz="2000" spc="-95" dirty="0">
                <a:latin typeface="Trebuchet MS"/>
                <a:cs typeface="Trebuchet MS"/>
              </a:rPr>
              <a:t>Minimized </a:t>
            </a:r>
            <a:r>
              <a:rPr sz="2000" spc="-75" dirty="0">
                <a:latin typeface="Trebuchet MS"/>
                <a:cs typeface="Trebuchet MS"/>
              </a:rPr>
              <a:t>Products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60" dirty="0">
                <a:latin typeface="Trebuchet MS"/>
                <a:cs typeface="Trebuchet MS"/>
              </a:rPr>
              <a:t>Maxterms  </a:t>
            </a:r>
            <a:r>
              <a:rPr sz="2000" spc="-70" dirty="0">
                <a:latin typeface="Trebuchet MS"/>
                <a:cs typeface="Trebuchet MS"/>
              </a:rPr>
              <a:t>F</a:t>
            </a:r>
            <a:r>
              <a:rPr sz="1950" spc="-104" baseline="-21367" dirty="0">
                <a:latin typeface="Trebuchet MS"/>
                <a:cs typeface="Trebuchet MS"/>
              </a:rPr>
              <a:t>4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spc="10" dirty="0">
                <a:latin typeface="Trebuchet MS"/>
                <a:cs typeface="Trebuchet MS"/>
              </a:rPr>
              <a:t>(A+B)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(A+C)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573" y="1502439"/>
            <a:ext cx="8575675" cy="45300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Truth </a:t>
            </a:r>
            <a:r>
              <a:rPr sz="2600" spc="-190" dirty="0">
                <a:latin typeface="Trebuchet MS"/>
                <a:cs typeface="Trebuchet MS"/>
              </a:rPr>
              <a:t>table </a:t>
            </a:r>
            <a:r>
              <a:rPr sz="2600" spc="-170" dirty="0">
                <a:latin typeface="Trebuchet MS"/>
                <a:cs typeface="Trebuchet MS"/>
              </a:rPr>
              <a:t>and </a:t>
            </a:r>
            <a:r>
              <a:rPr sz="2600" spc="-100" dirty="0">
                <a:latin typeface="Trebuchet MS"/>
                <a:cs typeface="Trebuchet MS"/>
              </a:rPr>
              <a:t>Boolean</a:t>
            </a:r>
            <a:r>
              <a:rPr sz="2600" spc="290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expression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6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Truth </a:t>
            </a:r>
            <a:r>
              <a:rPr sz="2000" spc="-150" dirty="0">
                <a:solidFill>
                  <a:srgbClr val="454552"/>
                </a:solidFill>
                <a:latin typeface="Trebuchet MS"/>
                <a:cs typeface="Trebuchet MS"/>
              </a:rPr>
              <a:t>table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unique signature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000" spc="-20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2000" spc="-80" dirty="0">
                <a:solidFill>
                  <a:srgbClr val="454552"/>
                </a:solidFill>
                <a:latin typeface="Trebuchet MS"/>
                <a:cs typeface="Trebuchet MS"/>
              </a:rPr>
              <a:t>Boolean</a:t>
            </a:r>
            <a:r>
              <a:rPr sz="2000" spc="10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function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4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80" dirty="0">
                <a:solidFill>
                  <a:srgbClr val="454552"/>
                </a:solidFill>
                <a:latin typeface="Trebuchet MS"/>
                <a:cs typeface="Trebuchet MS"/>
              </a:rPr>
              <a:t>Many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454552"/>
                </a:solidFill>
                <a:latin typeface="Trebuchet MS"/>
                <a:cs typeface="Trebuchet MS"/>
              </a:rPr>
              <a:t>alternative</a:t>
            </a:r>
            <a:r>
              <a:rPr sz="20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454552"/>
                </a:solidFill>
                <a:latin typeface="Trebuchet MS"/>
                <a:cs typeface="Trebuchet MS"/>
              </a:rPr>
              <a:t>expressions</a:t>
            </a:r>
            <a:r>
              <a:rPr sz="2000" spc="-3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454552"/>
                </a:solidFill>
                <a:latin typeface="Trebuchet MS"/>
                <a:cs typeface="Trebuchet MS"/>
              </a:rPr>
              <a:t>(gate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realizations)</a:t>
            </a:r>
            <a:r>
              <a:rPr sz="20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70" dirty="0">
                <a:solidFill>
                  <a:srgbClr val="454552"/>
                </a:solidFill>
                <a:latin typeface="Trebuchet MS"/>
                <a:cs typeface="Trebuchet MS"/>
              </a:rPr>
              <a:t>may</a:t>
            </a:r>
            <a:r>
              <a:rPr sz="20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65" dirty="0">
                <a:solidFill>
                  <a:srgbClr val="454552"/>
                </a:solidFill>
                <a:latin typeface="Trebuchet MS"/>
                <a:cs typeface="Trebuchet MS"/>
              </a:rPr>
              <a:t>have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</a:t>
            </a:r>
            <a:r>
              <a:rPr sz="20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same</a:t>
            </a:r>
            <a:r>
              <a:rPr sz="20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truth</a:t>
            </a:r>
            <a:r>
              <a:rPr sz="2000" spc="-6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454552"/>
                </a:solidFill>
                <a:latin typeface="Trebuchet MS"/>
                <a:cs typeface="Trebuchet MS"/>
              </a:rPr>
              <a:t>table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66035" algn="l"/>
              </a:tabLst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31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Canonical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form:	</a:t>
            </a:r>
            <a:r>
              <a:rPr sz="2600" spc="-145" dirty="0">
                <a:latin typeface="Trebuchet MS"/>
                <a:cs typeface="Trebuchet MS"/>
              </a:rPr>
              <a:t>Standard </a:t>
            </a:r>
            <a:r>
              <a:rPr sz="2600" spc="-110" dirty="0">
                <a:latin typeface="Trebuchet MS"/>
                <a:cs typeface="Trebuchet MS"/>
              </a:rPr>
              <a:t>form </a:t>
            </a:r>
            <a:r>
              <a:rPr sz="2600" spc="-95" dirty="0">
                <a:latin typeface="Trebuchet MS"/>
                <a:cs typeface="Trebuchet MS"/>
              </a:rPr>
              <a:t>for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00" dirty="0">
                <a:latin typeface="Trebuchet MS"/>
                <a:cs typeface="Trebuchet MS"/>
              </a:rPr>
              <a:t>Boolean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expression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65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80" dirty="0">
                <a:solidFill>
                  <a:srgbClr val="454552"/>
                </a:solidFill>
                <a:latin typeface="Trebuchet MS"/>
                <a:cs typeface="Trebuchet MS"/>
              </a:rPr>
              <a:t>Provides </a:t>
            </a:r>
            <a:r>
              <a:rPr sz="2000" spc="-20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unique </a:t>
            </a:r>
            <a:r>
              <a:rPr sz="2000" spc="-135" dirty="0">
                <a:solidFill>
                  <a:srgbClr val="454552"/>
                </a:solidFill>
                <a:latin typeface="Trebuchet MS"/>
                <a:cs typeface="Trebuchet MS"/>
              </a:rPr>
              <a:t>algebraic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signature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because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it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derives </a:t>
            </a:r>
            <a:r>
              <a:rPr sz="2000" spc="-95" dirty="0">
                <a:solidFill>
                  <a:srgbClr val="454552"/>
                </a:solidFill>
                <a:latin typeface="Trebuchet MS"/>
                <a:cs typeface="Trebuchet MS"/>
              </a:rPr>
              <a:t>from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truth</a:t>
            </a:r>
            <a:r>
              <a:rPr sz="2000" spc="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454552"/>
                </a:solidFill>
                <a:latin typeface="Trebuchet MS"/>
                <a:cs typeface="Trebuchet MS"/>
              </a:rPr>
              <a:t>table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4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95" dirty="0">
                <a:solidFill>
                  <a:srgbClr val="454552"/>
                </a:solidFill>
                <a:latin typeface="Trebuchet MS"/>
                <a:cs typeface="Trebuchet MS"/>
              </a:rPr>
              <a:t>Either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presented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2000" spc="50" dirty="0">
                <a:solidFill>
                  <a:srgbClr val="454552"/>
                </a:solidFill>
                <a:latin typeface="Trebuchet MS"/>
                <a:cs typeface="Trebuchet MS"/>
              </a:rPr>
              <a:t>SOP </a:t>
            </a:r>
            <a:r>
              <a:rPr sz="2000" spc="20" dirty="0">
                <a:solidFill>
                  <a:srgbClr val="454552"/>
                </a:solidFill>
                <a:latin typeface="Trebuchet MS"/>
                <a:cs typeface="Trebuchet MS"/>
              </a:rPr>
              <a:t>or </a:t>
            </a:r>
            <a:r>
              <a:rPr sz="2000" spc="50" dirty="0">
                <a:solidFill>
                  <a:srgbClr val="454552"/>
                </a:solidFill>
                <a:latin typeface="Trebuchet MS"/>
                <a:cs typeface="Trebuchet MS"/>
              </a:rPr>
              <a:t>POS</a:t>
            </a:r>
            <a:r>
              <a:rPr sz="2000" spc="-8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454552"/>
                </a:solidFill>
                <a:latin typeface="Trebuchet MS"/>
                <a:cs typeface="Trebuchet MS"/>
              </a:rPr>
              <a:t>form</a:t>
            </a:r>
            <a:endParaRPr sz="2000">
              <a:latin typeface="Trebuchet MS"/>
              <a:cs typeface="Trebuchet MS"/>
            </a:endParaRPr>
          </a:p>
          <a:p>
            <a:pPr marL="560070" marR="419100" indent="-273050">
              <a:lnSpc>
                <a:spcPts val="2039"/>
              </a:lnSpc>
              <a:spcBef>
                <a:spcPts val="505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55" dirty="0">
                <a:solidFill>
                  <a:srgbClr val="454552"/>
                </a:solidFill>
                <a:latin typeface="Trebuchet MS"/>
                <a:cs typeface="Trebuchet MS"/>
              </a:rPr>
              <a:t>All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85" dirty="0">
                <a:solidFill>
                  <a:srgbClr val="454552"/>
                </a:solidFill>
                <a:latin typeface="Trebuchet MS"/>
                <a:cs typeface="Trebuchet MS"/>
              </a:rPr>
              <a:t>terms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2000" spc="50" dirty="0">
                <a:solidFill>
                  <a:srgbClr val="454552"/>
                </a:solidFill>
                <a:latin typeface="Trebuchet MS"/>
                <a:cs typeface="Trebuchet MS"/>
              </a:rPr>
              <a:t>SOP </a:t>
            </a:r>
            <a:r>
              <a:rPr sz="2000" spc="20" dirty="0">
                <a:solidFill>
                  <a:srgbClr val="454552"/>
                </a:solidFill>
                <a:latin typeface="Trebuchet MS"/>
                <a:cs typeface="Trebuchet MS"/>
              </a:rPr>
              <a:t>or </a:t>
            </a:r>
            <a:r>
              <a:rPr sz="2000" spc="50" dirty="0">
                <a:solidFill>
                  <a:srgbClr val="454552"/>
                </a:solidFill>
                <a:latin typeface="Trebuchet MS"/>
                <a:cs typeface="Trebuchet MS"/>
              </a:rPr>
              <a:t>POS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must contain </a:t>
            </a:r>
            <a:r>
              <a:rPr sz="2000" spc="-170" dirty="0">
                <a:solidFill>
                  <a:srgbClr val="454552"/>
                </a:solidFill>
                <a:latin typeface="Trebuchet MS"/>
                <a:cs typeface="Trebuchet MS"/>
              </a:rPr>
              <a:t>all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literals </a:t>
            </a:r>
            <a:r>
              <a:rPr sz="2000" spc="-140" dirty="0">
                <a:solidFill>
                  <a:srgbClr val="454552"/>
                </a:solidFill>
                <a:latin typeface="Trebuchet MS"/>
                <a:cs typeface="Trebuchet MS"/>
              </a:rPr>
              <a:t>that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function 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depends </a:t>
            </a:r>
            <a:r>
              <a:rPr sz="2000" spc="-35" dirty="0">
                <a:solidFill>
                  <a:srgbClr val="454552"/>
                </a:solidFill>
                <a:latin typeface="Trebuchet MS"/>
                <a:cs typeface="Trebuchet MS"/>
              </a:rPr>
              <a:t>on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(because </a:t>
            </a:r>
            <a:r>
              <a:rPr sz="2000" spc="-195" dirty="0">
                <a:solidFill>
                  <a:srgbClr val="454552"/>
                </a:solidFill>
                <a:latin typeface="Trebuchet MS"/>
                <a:cs typeface="Trebuchet MS"/>
              </a:rPr>
              <a:t>it’s</a:t>
            </a:r>
            <a:r>
              <a:rPr sz="2000" spc="7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454552"/>
                </a:solidFill>
                <a:latin typeface="Trebuchet MS"/>
                <a:cs typeface="Trebuchet MS"/>
              </a:rPr>
              <a:t>Canonical)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35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Leads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000" spc="-20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two-level </a:t>
            </a:r>
            <a:r>
              <a:rPr sz="2000" spc="-155" dirty="0">
                <a:solidFill>
                  <a:srgbClr val="454552"/>
                </a:solidFill>
                <a:latin typeface="Trebuchet MS"/>
                <a:cs typeface="Trebuchet MS"/>
              </a:rPr>
              <a:t>gate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implementation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(see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85" dirty="0">
                <a:solidFill>
                  <a:srgbClr val="454552"/>
                </a:solidFill>
                <a:latin typeface="Trebuchet MS"/>
                <a:cs typeface="Trebuchet MS"/>
              </a:rPr>
              <a:t>previous</a:t>
            </a:r>
            <a:r>
              <a:rPr sz="2000" spc="6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slide)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Sum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00" dirty="0">
                <a:latin typeface="Trebuchet MS"/>
                <a:cs typeface="Trebuchet MS"/>
              </a:rPr>
              <a:t>Product </a:t>
            </a:r>
            <a:r>
              <a:rPr sz="2600" spc="195" dirty="0">
                <a:latin typeface="Trebuchet MS"/>
                <a:cs typeface="Trebuchet MS"/>
              </a:rPr>
              <a:t>(AND </a:t>
            </a:r>
            <a:r>
              <a:rPr sz="2600" spc="-180" dirty="0">
                <a:latin typeface="Trebuchet MS"/>
                <a:cs typeface="Trebuchet MS"/>
              </a:rPr>
              <a:t>first, </a:t>
            </a:r>
            <a:r>
              <a:rPr sz="2600" spc="215" dirty="0">
                <a:latin typeface="Trebuchet MS"/>
                <a:cs typeface="Trebuchet MS"/>
              </a:rPr>
              <a:t>OR</a:t>
            </a:r>
            <a:r>
              <a:rPr sz="2600" spc="-28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last)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6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95" dirty="0">
                <a:solidFill>
                  <a:srgbClr val="454552"/>
                </a:solidFill>
                <a:latin typeface="Trebuchet MS"/>
                <a:cs typeface="Trebuchet MS"/>
              </a:rPr>
              <a:t>also </a:t>
            </a:r>
            <a:r>
              <a:rPr sz="2000" spc="-60" dirty="0">
                <a:solidFill>
                  <a:srgbClr val="454552"/>
                </a:solidFill>
                <a:latin typeface="Trebuchet MS"/>
                <a:cs typeface="Trebuchet MS"/>
              </a:rPr>
              <a:t>known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as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minterm</a:t>
            </a:r>
            <a:r>
              <a:rPr sz="2000" spc="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expansion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Product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14" dirty="0">
                <a:latin typeface="Trebuchet MS"/>
                <a:cs typeface="Trebuchet MS"/>
              </a:rPr>
              <a:t>Sum </a:t>
            </a:r>
            <a:r>
              <a:rPr sz="2600" spc="105" dirty="0">
                <a:latin typeface="Trebuchet MS"/>
                <a:cs typeface="Trebuchet MS"/>
              </a:rPr>
              <a:t>(OR </a:t>
            </a:r>
            <a:r>
              <a:rPr sz="2600" spc="5" dirty="0">
                <a:latin typeface="Trebuchet MS"/>
                <a:cs typeface="Trebuchet MS"/>
              </a:rPr>
              <a:t>first,AND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last)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6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5" dirty="0">
                <a:solidFill>
                  <a:srgbClr val="454552"/>
                </a:solidFill>
                <a:latin typeface="Trebuchet MS"/>
                <a:cs typeface="Trebuchet MS"/>
              </a:rPr>
              <a:t>Also </a:t>
            </a:r>
            <a:r>
              <a:rPr sz="2000" spc="-60" dirty="0">
                <a:solidFill>
                  <a:srgbClr val="454552"/>
                </a:solidFill>
                <a:latin typeface="Trebuchet MS"/>
                <a:cs typeface="Trebuchet MS"/>
              </a:rPr>
              <a:t>known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as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maxterm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expansion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19665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210" dirty="0"/>
              <a:t>Summary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920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28378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75" dirty="0"/>
              <a:t>Logic</a:t>
            </a:r>
            <a:r>
              <a:rPr sz="3200" spc="170" dirty="0"/>
              <a:t> </a:t>
            </a:r>
            <a:r>
              <a:rPr sz="3200" spc="145" dirty="0"/>
              <a:t>function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585849" y="4712919"/>
            <a:ext cx="5083175" cy="16814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A,B, </a:t>
            </a:r>
            <a:r>
              <a:rPr sz="2300" spc="30" dirty="0">
                <a:solidFill>
                  <a:srgbClr val="454552"/>
                </a:solidFill>
                <a:latin typeface="Trebuchet MS"/>
                <a:cs typeface="Trebuchet MS"/>
              </a:rPr>
              <a:t>C,Y </a:t>
            </a:r>
            <a:r>
              <a:rPr sz="2300" spc="300" dirty="0">
                <a:solidFill>
                  <a:srgbClr val="454552"/>
                </a:solidFill>
                <a:latin typeface="Trebuchet MS"/>
                <a:cs typeface="Trebuchet MS"/>
              </a:rPr>
              <a:t>–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logic </a:t>
            </a:r>
            <a:r>
              <a:rPr sz="2300" spc="-140" dirty="0">
                <a:solidFill>
                  <a:srgbClr val="454552"/>
                </a:solidFill>
                <a:latin typeface="Trebuchet MS"/>
                <a:cs typeface="Trebuchet MS"/>
              </a:rPr>
              <a:t>variables </a:t>
            </a:r>
            <a:r>
              <a:rPr sz="2300" spc="-114" dirty="0">
                <a:solidFill>
                  <a:srgbClr val="454552"/>
                </a:solidFill>
                <a:latin typeface="Trebuchet MS"/>
                <a:cs typeface="Trebuchet MS"/>
              </a:rPr>
              <a:t>(binary</a:t>
            </a:r>
            <a:r>
              <a:rPr sz="2300" spc="-48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30" dirty="0">
                <a:solidFill>
                  <a:srgbClr val="454552"/>
                </a:solidFill>
                <a:latin typeface="Trebuchet MS"/>
                <a:cs typeface="Trebuchet MS"/>
              </a:rPr>
              <a:t>signals)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85" dirty="0">
                <a:solidFill>
                  <a:srgbClr val="454552"/>
                </a:solidFill>
                <a:latin typeface="Trebuchet MS"/>
                <a:cs typeface="Trebuchet MS"/>
              </a:rPr>
              <a:t>A, </a:t>
            </a:r>
            <a:r>
              <a:rPr sz="2300" spc="-35" dirty="0">
                <a:solidFill>
                  <a:srgbClr val="454552"/>
                </a:solidFill>
                <a:latin typeface="Trebuchet MS"/>
                <a:cs typeface="Trebuchet MS"/>
              </a:rPr>
              <a:t>B,C </a:t>
            </a:r>
            <a:r>
              <a:rPr sz="2300" spc="30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2300" spc="-27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20" dirty="0">
                <a:solidFill>
                  <a:srgbClr val="454552"/>
                </a:solidFill>
                <a:latin typeface="Trebuchet MS"/>
                <a:cs typeface="Trebuchet MS"/>
              </a:rPr>
              <a:t>inputs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54552"/>
                </a:solidFill>
                <a:latin typeface="Trebuchet MS"/>
                <a:cs typeface="Trebuchet MS"/>
              </a:rPr>
              <a:t>Y </a:t>
            </a:r>
            <a:r>
              <a:rPr sz="2300" spc="30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2300" spc="-18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454552"/>
                </a:solidFill>
                <a:latin typeface="Trebuchet MS"/>
                <a:cs typeface="Trebuchet MS"/>
              </a:rPr>
              <a:t>output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454552"/>
                </a:solidFill>
                <a:latin typeface="Trebuchet MS"/>
                <a:cs typeface="Trebuchet MS"/>
              </a:rPr>
              <a:t>Logic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function:Y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2300" spc="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80" dirty="0">
                <a:solidFill>
                  <a:srgbClr val="454552"/>
                </a:solidFill>
                <a:latin typeface="Trebuchet MS"/>
                <a:cs typeface="Trebuchet MS"/>
              </a:rPr>
              <a:t>F(A,B,C)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5294" y="2942429"/>
            <a:ext cx="1841407" cy="1550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5599" y="3162300"/>
            <a:ext cx="885825" cy="110489"/>
          </a:xfrm>
          <a:custGeom>
            <a:avLst/>
            <a:gdLst/>
            <a:ahLst/>
            <a:cxnLst/>
            <a:rect l="l" t="t" r="r" b="b"/>
            <a:pathLst>
              <a:path w="885825" h="110489">
                <a:moveTo>
                  <a:pt x="847493" y="55554"/>
                </a:moveTo>
                <a:lnTo>
                  <a:pt x="831962" y="46391"/>
                </a:lnTo>
                <a:lnTo>
                  <a:pt x="0" y="44196"/>
                </a:lnTo>
                <a:lnTo>
                  <a:pt x="0" y="63246"/>
                </a:lnTo>
                <a:lnTo>
                  <a:pt x="830454" y="65437"/>
                </a:lnTo>
                <a:lnTo>
                  <a:pt x="847493" y="55554"/>
                </a:lnTo>
                <a:close/>
              </a:path>
              <a:path w="885825" h="110489">
                <a:moveTo>
                  <a:pt x="885444" y="55626"/>
                </a:moveTo>
                <a:lnTo>
                  <a:pt x="795528" y="3048"/>
                </a:lnTo>
                <a:lnTo>
                  <a:pt x="790956" y="0"/>
                </a:lnTo>
                <a:lnTo>
                  <a:pt x="784860" y="1524"/>
                </a:lnTo>
                <a:lnTo>
                  <a:pt x="782574" y="6096"/>
                </a:lnTo>
                <a:lnTo>
                  <a:pt x="779526" y="10668"/>
                </a:lnTo>
                <a:lnTo>
                  <a:pt x="781050" y="16764"/>
                </a:lnTo>
                <a:lnTo>
                  <a:pt x="785622" y="19050"/>
                </a:lnTo>
                <a:lnTo>
                  <a:pt x="831962" y="46391"/>
                </a:lnTo>
                <a:lnTo>
                  <a:pt x="866394" y="46482"/>
                </a:lnTo>
                <a:lnTo>
                  <a:pt x="866394" y="66765"/>
                </a:lnTo>
                <a:lnTo>
                  <a:pt x="885444" y="55626"/>
                </a:lnTo>
                <a:close/>
              </a:path>
              <a:path w="885825" h="110489">
                <a:moveTo>
                  <a:pt x="866394" y="66765"/>
                </a:moveTo>
                <a:lnTo>
                  <a:pt x="866394" y="65532"/>
                </a:lnTo>
                <a:lnTo>
                  <a:pt x="830454" y="65437"/>
                </a:lnTo>
                <a:lnTo>
                  <a:pt x="785622" y="91440"/>
                </a:lnTo>
                <a:lnTo>
                  <a:pt x="781050" y="94488"/>
                </a:lnTo>
                <a:lnTo>
                  <a:pt x="779526" y="99822"/>
                </a:lnTo>
                <a:lnTo>
                  <a:pt x="781812" y="104394"/>
                </a:lnTo>
                <a:lnTo>
                  <a:pt x="784860" y="108966"/>
                </a:lnTo>
                <a:lnTo>
                  <a:pt x="790956" y="110490"/>
                </a:lnTo>
                <a:lnTo>
                  <a:pt x="795528" y="108204"/>
                </a:lnTo>
                <a:lnTo>
                  <a:pt x="866394" y="66765"/>
                </a:lnTo>
                <a:close/>
              </a:path>
              <a:path w="885825" h="110489">
                <a:moveTo>
                  <a:pt x="861822" y="65519"/>
                </a:moveTo>
                <a:lnTo>
                  <a:pt x="861822" y="64008"/>
                </a:lnTo>
                <a:lnTo>
                  <a:pt x="847493" y="55554"/>
                </a:lnTo>
                <a:lnTo>
                  <a:pt x="830454" y="65437"/>
                </a:lnTo>
                <a:lnTo>
                  <a:pt x="861822" y="65519"/>
                </a:lnTo>
                <a:close/>
              </a:path>
              <a:path w="885825" h="110489">
                <a:moveTo>
                  <a:pt x="866394" y="65532"/>
                </a:moveTo>
                <a:lnTo>
                  <a:pt x="866394" y="46482"/>
                </a:lnTo>
                <a:lnTo>
                  <a:pt x="831962" y="46391"/>
                </a:lnTo>
                <a:lnTo>
                  <a:pt x="847493" y="55554"/>
                </a:lnTo>
                <a:lnTo>
                  <a:pt x="861822" y="47244"/>
                </a:lnTo>
                <a:lnTo>
                  <a:pt x="861822" y="65519"/>
                </a:lnTo>
                <a:lnTo>
                  <a:pt x="866394" y="65532"/>
                </a:lnTo>
                <a:close/>
              </a:path>
              <a:path w="885825" h="110489">
                <a:moveTo>
                  <a:pt x="861822" y="64008"/>
                </a:moveTo>
                <a:lnTo>
                  <a:pt x="861822" y="47244"/>
                </a:lnTo>
                <a:lnTo>
                  <a:pt x="847493" y="55554"/>
                </a:lnTo>
                <a:lnTo>
                  <a:pt x="861822" y="6400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5599" y="3162300"/>
            <a:ext cx="885825" cy="110489"/>
          </a:xfrm>
          <a:custGeom>
            <a:avLst/>
            <a:gdLst/>
            <a:ahLst/>
            <a:cxnLst/>
            <a:rect l="l" t="t" r="r" b="b"/>
            <a:pathLst>
              <a:path w="885825" h="110489">
                <a:moveTo>
                  <a:pt x="847493" y="55554"/>
                </a:moveTo>
                <a:lnTo>
                  <a:pt x="831962" y="46391"/>
                </a:lnTo>
                <a:lnTo>
                  <a:pt x="0" y="44196"/>
                </a:lnTo>
                <a:lnTo>
                  <a:pt x="0" y="63246"/>
                </a:lnTo>
                <a:lnTo>
                  <a:pt x="830454" y="65437"/>
                </a:lnTo>
                <a:lnTo>
                  <a:pt x="847493" y="55554"/>
                </a:lnTo>
                <a:close/>
              </a:path>
              <a:path w="885825" h="110489">
                <a:moveTo>
                  <a:pt x="885444" y="55626"/>
                </a:moveTo>
                <a:lnTo>
                  <a:pt x="795528" y="3048"/>
                </a:lnTo>
                <a:lnTo>
                  <a:pt x="790956" y="0"/>
                </a:lnTo>
                <a:lnTo>
                  <a:pt x="784860" y="1524"/>
                </a:lnTo>
                <a:lnTo>
                  <a:pt x="782574" y="6096"/>
                </a:lnTo>
                <a:lnTo>
                  <a:pt x="779526" y="10668"/>
                </a:lnTo>
                <a:lnTo>
                  <a:pt x="781050" y="16764"/>
                </a:lnTo>
                <a:lnTo>
                  <a:pt x="785622" y="19050"/>
                </a:lnTo>
                <a:lnTo>
                  <a:pt x="831962" y="46391"/>
                </a:lnTo>
                <a:lnTo>
                  <a:pt x="866394" y="46482"/>
                </a:lnTo>
                <a:lnTo>
                  <a:pt x="866394" y="66765"/>
                </a:lnTo>
                <a:lnTo>
                  <a:pt x="885444" y="55626"/>
                </a:lnTo>
                <a:close/>
              </a:path>
              <a:path w="885825" h="110489">
                <a:moveTo>
                  <a:pt x="866394" y="66765"/>
                </a:moveTo>
                <a:lnTo>
                  <a:pt x="866394" y="65532"/>
                </a:lnTo>
                <a:lnTo>
                  <a:pt x="830454" y="65437"/>
                </a:lnTo>
                <a:lnTo>
                  <a:pt x="785622" y="91440"/>
                </a:lnTo>
                <a:lnTo>
                  <a:pt x="781050" y="94488"/>
                </a:lnTo>
                <a:lnTo>
                  <a:pt x="779526" y="99822"/>
                </a:lnTo>
                <a:lnTo>
                  <a:pt x="781812" y="104394"/>
                </a:lnTo>
                <a:lnTo>
                  <a:pt x="784860" y="108966"/>
                </a:lnTo>
                <a:lnTo>
                  <a:pt x="790956" y="110490"/>
                </a:lnTo>
                <a:lnTo>
                  <a:pt x="795528" y="108204"/>
                </a:lnTo>
                <a:lnTo>
                  <a:pt x="866394" y="66765"/>
                </a:lnTo>
                <a:close/>
              </a:path>
              <a:path w="885825" h="110489">
                <a:moveTo>
                  <a:pt x="861822" y="65519"/>
                </a:moveTo>
                <a:lnTo>
                  <a:pt x="861822" y="64008"/>
                </a:lnTo>
                <a:lnTo>
                  <a:pt x="847493" y="55554"/>
                </a:lnTo>
                <a:lnTo>
                  <a:pt x="830454" y="65437"/>
                </a:lnTo>
                <a:lnTo>
                  <a:pt x="861822" y="65519"/>
                </a:lnTo>
                <a:close/>
              </a:path>
              <a:path w="885825" h="110489">
                <a:moveTo>
                  <a:pt x="866394" y="65532"/>
                </a:moveTo>
                <a:lnTo>
                  <a:pt x="866394" y="46482"/>
                </a:lnTo>
                <a:lnTo>
                  <a:pt x="831962" y="46391"/>
                </a:lnTo>
                <a:lnTo>
                  <a:pt x="847493" y="55554"/>
                </a:lnTo>
                <a:lnTo>
                  <a:pt x="861822" y="47244"/>
                </a:lnTo>
                <a:lnTo>
                  <a:pt x="861822" y="65519"/>
                </a:lnTo>
                <a:lnTo>
                  <a:pt x="866394" y="65532"/>
                </a:lnTo>
                <a:close/>
              </a:path>
              <a:path w="885825" h="110489">
                <a:moveTo>
                  <a:pt x="861822" y="64008"/>
                </a:moveTo>
                <a:lnTo>
                  <a:pt x="861822" y="47244"/>
                </a:lnTo>
                <a:lnTo>
                  <a:pt x="847493" y="55554"/>
                </a:lnTo>
                <a:lnTo>
                  <a:pt x="861822" y="6400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4075" y="3603497"/>
            <a:ext cx="885825" cy="111760"/>
          </a:xfrm>
          <a:custGeom>
            <a:avLst/>
            <a:gdLst/>
            <a:ahLst/>
            <a:cxnLst/>
            <a:rect l="l" t="t" r="r" b="b"/>
            <a:pathLst>
              <a:path w="885825" h="111760">
                <a:moveTo>
                  <a:pt x="847615" y="55626"/>
                </a:moveTo>
                <a:lnTo>
                  <a:pt x="832014" y="46421"/>
                </a:lnTo>
                <a:lnTo>
                  <a:pt x="0" y="44958"/>
                </a:lnTo>
                <a:lnTo>
                  <a:pt x="0" y="64008"/>
                </a:lnTo>
                <a:lnTo>
                  <a:pt x="830931" y="65469"/>
                </a:lnTo>
                <a:lnTo>
                  <a:pt x="847615" y="55626"/>
                </a:lnTo>
                <a:close/>
              </a:path>
              <a:path w="885825" h="111760">
                <a:moveTo>
                  <a:pt x="885444" y="55626"/>
                </a:moveTo>
                <a:lnTo>
                  <a:pt x="795528" y="3048"/>
                </a:lnTo>
                <a:lnTo>
                  <a:pt x="790956" y="0"/>
                </a:lnTo>
                <a:lnTo>
                  <a:pt x="784860" y="1524"/>
                </a:lnTo>
                <a:lnTo>
                  <a:pt x="782574" y="6096"/>
                </a:lnTo>
                <a:lnTo>
                  <a:pt x="779526" y="10668"/>
                </a:lnTo>
                <a:lnTo>
                  <a:pt x="781050" y="16764"/>
                </a:lnTo>
                <a:lnTo>
                  <a:pt x="785622" y="19050"/>
                </a:lnTo>
                <a:lnTo>
                  <a:pt x="832014" y="46421"/>
                </a:lnTo>
                <a:lnTo>
                  <a:pt x="866394" y="46482"/>
                </a:lnTo>
                <a:lnTo>
                  <a:pt x="866394" y="66671"/>
                </a:lnTo>
                <a:lnTo>
                  <a:pt x="885444" y="55626"/>
                </a:lnTo>
                <a:close/>
              </a:path>
              <a:path w="885825" h="111760">
                <a:moveTo>
                  <a:pt x="866394" y="66671"/>
                </a:moveTo>
                <a:lnTo>
                  <a:pt x="866394" y="65532"/>
                </a:lnTo>
                <a:lnTo>
                  <a:pt x="830931" y="65469"/>
                </a:lnTo>
                <a:lnTo>
                  <a:pt x="785622" y="92202"/>
                </a:lnTo>
                <a:lnTo>
                  <a:pt x="781050" y="94488"/>
                </a:lnTo>
                <a:lnTo>
                  <a:pt x="779526" y="100584"/>
                </a:lnTo>
                <a:lnTo>
                  <a:pt x="781812" y="105156"/>
                </a:lnTo>
                <a:lnTo>
                  <a:pt x="784860" y="109728"/>
                </a:lnTo>
                <a:lnTo>
                  <a:pt x="790956" y="111252"/>
                </a:lnTo>
                <a:lnTo>
                  <a:pt x="794766" y="108204"/>
                </a:lnTo>
                <a:lnTo>
                  <a:pt x="866394" y="66671"/>
                </a:lnTo>
                <a:close/>
              </a:path>
              <a:path w="885825" h="111760">
                <a:moveTo>
                  <a:pt x="861822" y="65523"/>
                </a:moveTo>
                <a:lnTo>
                  <a:pt x="861822" y="64008"/>
                </a:lnTo>
                <a:lnTo>
                  <a:pt x="847615" y="55626"/>
                </a:lnTo>
                <a:lnTo>
                  <a:pt x="830931" y="65469"/>
                </a:lnTo>
                <a:lnTo>
                  <a:pt x="861822" y="65523"/>
                </a:lnTo>
                <a:close/>
              </a:path>
              <a:path w="885825" h="111760">
                <a:moveTo>
                  <a:pt x="866394" y="65532"/>
                </a:moveTo>
                <a:lnTo>
                  <a:pt x="866394" y="46482"/>
                </a:lnTo>
                <a:lnTo>
                  <a:pt x="832014" y="46421"/>
                </a:lnTo>
                <a:lnTo>
                  <a:pt x="847615" y="55626"/>
                </a:lnTo>
                <a:lnTo>
                  <a:pt x="861822" y="47244"/>
                </a:lnTo>
                <a:lnTo>
                  <a:pt x="861822" y="65523"/>
                </a:lnTo>
                <a:lnTo>
                  <a:pt x="866394" y="65532"/>
                </a:lnTo>
                <a:close/>
              </a:path>
              <a:path w="885825" h="111760">
                <a:moveTo>
                  <a:pt x="861822" y="64008"/>
                </a:moveTo>
                <a:lnTo>
                  <a:pt x="861822" y="47244"/>
                </a:lnTo>
                <a:lnTo>
                  <a:pt x="847615" y="55626"/>
                </a:lnTo>
                <a:lnTo>
                  <a:pt x="861822" y="6400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4075" y="3603497"/>
            <a:ext cx="885825" cy="111760"/>
          </a:xfrm>
          <a:custGeom>
            <a:avLst/>
            <a:gdLst/>
            <a:ahLst/>
            <a:cxnLst/>
            <a:rect l="l" t="t" r="r" b="b"/>
            <a:pathLst>
              <a:path w="885825" h="111760">
                <a:moveTo>
                  <a:pt x="847615" y="55626"/>
                </a:moveTo>
                <a:lnTo>
                  <a:pt x="832014" y="46421"/>
                </a:lnTo>
                <a:lnTo>
                  <a:pt x="0" y="44958"/>
                </a:lnTo>
                <a:lnTo>
                  <a:pt x="0" y="64008"/>
                </a:lnTo>
                <a:lnTo>
                  <a:pt x="830931" y="65469"/>
                </a:lnTo>
                <a:lnTo>
                  <a:pt x="847615" y="55626"/>
                </a:lnTo>
                <a:close/>
              </a:path>
              <a:path w="885825" h="111760">
                <a:moveTo>
                  <a:pt x="885444" y="55626"/>
                </a:moveTo>
                <a:lnTo>
                  <a:pt x="795528" y="3048"/>
                </a:lnTo>
                <a:lnTo>
                  <a:pt x="790956" y="0"/>
                </a:lnTo>
                <a:lnTo>
                  <a:pt x="784860" y="1524"/>
                </a:lnTo>
                <a:lnTo>
                  <a:pt x="782574" y="6096"/>
                </a:lnTo>
                <a:lnTo>
                  <a:pt x="779526" y="10668"/>
                </a:lnTo>
                <a:lnTo>
                  <a:pt x="781050" y="16764"/>
                </a:lnTo>
                <a:lnTo>
                  <a:pt x="785622" y="19050"/>
                </a:lnTo>
                <a:lnTo>
                  <a:pt x="832014" y="46421"/>
                </a:lnTo>
                <a:lnTo>
                  <a:pt x="866394" y="46482"/>
                </a:lnTo>
                <a:lnTo>
                  <a:pt x="866394" y="66671"/>
                </a:lnTo>
                <a:lnTo>
                  <a:pt x="885444" y="55626"/>
                </a:lnTo>
                <a:close/>
              </a:path>
              <a:path w="885825" h="111760">
                <a:moveTo>
                  <a:pt x="866394" y="66671"/>
                </a:moveTo>
                <a:lnTo>
                  <a:pt x="866394" y="65532"/>
                </a:lnTo>
                <a:lnTo>
                  <a:pt x="830931" y="65469"/>
                </a:lnTo>
                <a:lnTo>
                  <a:pt x="785622" y="92202"/>
                </a:lnTo>
                <a:lnTo>
                  <a:pt x="781050" y="94488"/>
                </a:lnTo>
                <a:lnTo>
                  <a:pt x="779526" y="100584"/>
                </a:lnTo>
                <a:lnTo>
                  <a:pt x="781812" y="105156"/>
                </a:lnTo>
                <a:lnTo>
                  <a:pt x="784860" y="109728"/>
                </a:lnTo>
                <a:lnTo>
                  <a:pt x="790956" y="111252"/>
                </a:lnTo>
                <a:lnTo>
                  <a:pt x="794766" y="108204"/>
                </a:lnTo>
                <a:lnTo>
                  <a:pt x="866394" y="66671"/>
                </a:lnTo>
                <a:close/>
              </a:path>
              <a:path w="885825" h="111760">
                <a:moveTo>
                  <a:pt x="861822" y="65523"/>
                </a:moveTo>
                <a:lnTo>
                  <a:pt x="861822" y="64008"/>
                </a:lnTo>
                <a:lnTo>
                  <a:pt x="847615" y="55626"/>
                </a:lnTo>
                <a:lnTo>
                  <a:pt x="830931" y="65469"/>
                </a:lnTo>
                <a:lnTo>
                  <a:pt x="861822" y="65523"/>
                </a:lnTo>
                <a:close/>
              </a:path>
              <a:path w="885825" h="111760">
                <a:moveTo>
                  <a:pt x="866394" y="65532"/>
                </a:moveTo>
                <a:lnTo>
                  <a:pt x="866394" y="46482"/>
                </a:lnTo>
                <a:lnTo>
                  <a:pt x="832014" y="46421"/>
                </a:lnTo>
                <a:lnTo>
                  <a:pt x="847615" y="55626"/>
                </a:lnTo>
                <a:lnTo>
                  <a:pt x="861822" y="47244"/>
                </a:lnTo>
                <a:lnTo>
                  <a:pt x="861822" y="65523"/>
                </a:lnTo>
                <a:lnTo>
                  <a:pt x="866394" y="65532"/>
                </a:lnTo>
                <a:close/>
              </a:path>
              <a:path w="885825" h="111760">
                <a:moveTo>
                  <a:pt x="861822" y="64008"/>
                </a:moveTo>
                <a:lnTo>
                  <a:pt x="861822" y="47244"/>
                </a:lnTo>
                <a:lnTo>
                  <a:pt x="847615" y="55626"/>
                </a:lnTo>
                <a:lnTo>
                  <a:pt x="861822" y="6400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63125" y="4162805"/>
            <a:ext cx="885825" cy="110489"/>
          </a:xfrm>
          <a:custGeom>
            <a:avLst/>
            <a:gdLst/>
            <a:ahLst/>
            <a:cxnLst/>
            <a:rect l="l" t="t" r="r" b="b"/>
            <a:pathLst>
              <a:path w="885825" h="110489">
                <a:moveTo>
                  <a:pt x="848027" y="55245"/>
                </a:moveTo>
                <a:lnTo>
                  <a:pt x="831498" y="45658"/>
                </a:lnTo>
                <a:lnTo>
                  <a:pt x="0" y="44196"/>
                </a:lnTo>
                <a:lnTo>
                  <a:pt x="0" y="63246"/>
                </a:lnTo>
                <a:lnTo>
                  <a:pt x="831709" y="64708"/>
                </a:lnTo>
                <a:lnTo>
                  <a:pt x="848027" y="55245"/>
                </a:lnTo>
                <a:close/>
              </a:path>
              <a:path w="885825" h="110489">
                <a:moveTo>
                  <a:pt x="885444" y="55626"/>
                </a:moveTo>
                <a:lnTo>
                  <a:pt x="795528" y="2286"/>
                </a:lnTo>
                <a:lnTo>
                  <a:pt x="790956" y="0"/>
                </a:lnTo>
                <a:lnTo>
                  <a:pt x="784860" y="1524"/>
                </a:lnTo>
                <a:lnTo>
                  <a:pt x="782574" y="6096"/>
                </a:lnTo>
                <a:lnTo>
                  <a:pt x="779526" y="10668"/>
                </a:lnTo>
                <a:lnTo>
                  <a:pt x="781050" y="16002"/>
                </a:lnTo>
                <a:lnTo>
                  <a:pt x="785622" y="19050"/>
                </a:lnTo>
                <a:lnTo>
                  <a:pt x="831498" y="45658"/>
                </a:lnTo>
                <a:lnTo>
                  <a:pt x="866394" y="45720"/>
                </a:lnTo>
                <a:lnTo>
                  <a:pt x="866394" y="66511"/>
                </a:lnTo>
                <a:lnTo>
                  <a:pt x="885444" y="55626"/>
                </a:lnTo>
                <a:close/>
              </a:path>
              <a:path w="885825" h="110489">
                <a:moveTo>
                  <a:pt x="866394" y="66511"/>
                </a:moveTo>
                <a:lnTo>
                  <a:pt x="866394" y="64770"/>
                </a:lnTo>
                <a:lnTo>
                  <a:pt x="831498" y="64831"/>
                </a:lnTo>
                <a:lnTo>
                  <a:pt x="785622" y="91440"/>
                </a:lnTo>
                <a:lnTo>
                  <a:pt x="781050" y="93726"/>
                </a:lnTo>
                <a:lnTo>
                  <a:pt x="779526" y="99822"/>
                </a:lnTo>
                <a:lnTo>
                  <a:pt x="781812" y="104394"/>
                </a:lnTo>
                <a:lnTo>
                  <a:pt x="784860" y="108966"/>
                </a:lnTo>
                <a:lnTo>
                  <a:pt x="790956" y="110490"/>
                </a:lnTo>
                <a:lnTo>
                  <a:pt x="794766" y="107442"/>
                </a:lnTo>
                <a:lnTo>
                  <a:pt x="866394" y="66511"/>
                </a:lnTo>
                <a:close/>
              </a:path>
              <a:path w="885825" h="110489">
                <a:moveTo>
                  <a:pt x="866394" y="64770"/>
                </a:moveTo>
                <a:lnTo>
                  <a:pt x="866394" y="45720"/>
                </a:lnTo>
                <a:lnTo>
                  <a:pt x="831498" y="45658"/>
                </a:lnTo>
                <a:lnTo>
                  <a:pt x="848027" y="55245"/>
                </a:lnTo>
                <a:lnTo>
                  <a:pt x="861822" y="47244"/>
                </a:lnTo>
                <a:lnTo>
                  <a:pt x="861822" y="64761"/>
                </a:lnTo>
                <a:lnTo>
                  <a:pt x="866394" y="64770"/>
                </a:lnTo>
                <a:close/>
              </a:path>
              <a:path w="885825" h="110489">
                <a:moveTo>
                  <a:pt x="861822" y="64761"/>
                </a:moveTo>
                <a:lnTo>
                  <a:pt x="861822" y="63246"/>
                </a:lnTo>
                <a:lnTo>
                  <a:pt x="848027" y="55245"/>
                </a:lnTo>
                <a:lnTo>
                  <a:pt x="831709" y="64708"/>
                </a:lnTo>
                <a:lnTo>
                  <a:pt x="861822" y="64761"/>
                </a:lnTo>
                <a:close/>
              </a:path>
              <a:path w="885825" h="110489">
                <a:moveTo>
                  <a:pt x="861822" y="63246"/>
                </a:moveTo>
                <a:lnTo>
                  <a:pt x="861822" y="47244"/>
                </a:lnTo>
                <a:lnTo>
                  <a:pt x="848027" y="55245"/>
                </a:lnTo>
                <a:lnTo>
                  <a:pt x="861822" y="63246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63125" y="4162805"/>
            <a:ext cx="885825" cy="110489"/>
          </a:xfrm>
          <a:custGeom>
            <a:avLst/>
            <a:gdLst/>
            <a:ahLst/>
            <a:cxnLst/>
            <a:rect l="l" t="t" r="r" b="b"/>
            <a:pathLst>
              <a:path w="885825" h="110489">
                <a:moveTo>
                  <a:pt x="848027" y="55245"/>
                </a:moveTo>
                <a:lnTo>
                  <a:pt x="831498" y="45658"/>
                </a:lnTo>
                <a:lnTo>
                  <a:pt x="0" y="44196"/>
                </a:lnTo>
                <a:lnTo>
                  <a:pt x="0" y="63246"/>
                </a:lnTo>
                <a:lnTo>
                  <a:pt x="831709" y="64708"/>
                </a:lnTo>
                <a:lnTo>
                  <a:pt x="848027" y="55245"/>
                </a:lnTo>
                <a:close/>
              </a:path>
              <a:path w="885825" h="110489">
                <a:moveTo>
                  <a:pt x="885444" y="55626"/>
                </a:moveTo>
                <a:lnTo>
                  <a:pt x="795528" y="2286"/>
                </a:lnTo>
                <a:lnTo>
                  <a:pt x="790956" y="0"/>
                </a:lnTo>
                <a:lnTo>
                  <a:pt x="784860" y="1524"/>
                </a:lnTo>
                <a:lnTo>
                  <a:pt x="782574" y="6096"/>
                </a:lnTo>
                <a:lnTo>
                  <a:pt x="779526" y="10668"/>
                </a:lnTo>
                <a:lnTo>
                  <a:pt x="781050" y="16002"/>
                </a:lnTo>
                <a:lnTo>
                  <a:pt x="785622" y="19050"/>
                </a:lnTo>
                <a:lnTo>
                  <a:pt x="831498" y="45658"/>
                </a:lnTo>
                <a:lnTo>
                  <a:pt x="866394" y="45720"/>
                </a:lnTo>
                <a:lnTo>
                  <a:pt x="866394" y="66511"/>
                </a:lnTo>
                <a:lnTo>
                  <a:pt x="885444" y="55626"/>
                </a:lnTo>
                <a:close/>
              </a:path>
              <a:path w="885825" h="110489">
                <a:moveTo>
                  <a:pt x="866394" y="66511"/>
                </a:moveTo>
                <a:lnTo>
                  <a:pt x="866394" y="64770"/>
                </a:lnTo>
                <a:lnTo>
                  <a:pt x="831498" y="64831"/>
                </a:lnTo>
                <a:lnTo>
                  <a:pt x="785622" y="91440"/>
                </a:lnTo>
                <a:lnTo>
                  <a:pt x="781050" y="93726"/>
                </a:lnTo>
                <a:lnTo>
                  <a:pt x="779526" y="99822"/>
                </a:lnTo>
                <a:lnTo>
                  <a:pt x="781812" y="104394"/>
                </a:lnTo>
                <a:lnTo>
                  <a:pt x="784860" y="108966"/>
                </a:lnTo>
                <a:lnTo>
                  <a:pt x="790956" y="110490"/>
                </a:lnTo>
                <a:lnTo>
                  <a:pt x="794766" y="107442"/>
                </a:lnTo>
                <a:lnTo>
                  <a:pt x="866394" y="66511"/>
                </a:lnTo>
                <a:close/>
              </a:path>
              <a:path w="885825" h="110489">
                <a:moveTo>
                  <a:pt x="866394" y="64770"/>
                </a:moveTo>
                <a:lnTo>
                  <a:pt x="866394" y="45720"/>
                </a:lnTo>
                <a:lnTo>
                  <a:pt x="831498" y="45658"/>
                </a:lnTo>
                <a:lnTo>
                  <a:pt x="848027" y="55245"/>
                </a:lnTo>
                <a:lnTo>
                  <a:pt x="861822" y="47244"/>
                </a:lnTo>
                <a:lnTo>
                  <a:pt x="861822" y="64761"/>
                </a:lnTo>
                <a:lnTo>
                  <a:pt x="866394" y="64770"/>
                </a:lnTo>
                <a:close/>
              </a:path>
              <a:path w="885825" h="110489">
                <a:moveTo>
                  <a:pt x="861822" y="64761"/>
                </a:moveTo>
                <a:lnTo>
                  <a:pt x="861822" y="63246"/>
                </a:lnTo>
                <a:lnTo>
                  <a:pt x="848027" y="55245"/>
                </a:lnTo>
                <a:lnTo>
                  <a:pt x="831709" y="64708"/>
                </a:lnTo>
                <a:lnTo>
                  <a:pt x="861822" y="64761"/>
                </a:lnTo>
                <a:close/>
              </a:path>
              <a:path w="885825" h="110489">
                <a:moveTo>
                  <a:pt x="861822" y="63246"/>
                </a:moveTo>
                <a:lnTo>
                  <a:pt x="861822" y="47244"/>
                </a:lnTo>
                <a:lnTo>
                  <a:pt x="848027" y="55245"/>
                </a:lnTo>
                <a:lnTo>
                  <a:pt x="861822" y="63246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75845" y="3603497"/>
            <a:ext cx="886460" cy="111760"/>
          </a:xfrm>
          <a:custGeom>
            <a:avLst/>
            <a:gdLst/>
            <a:ahLst/>
            <a:cxnLst/>
            <a:rect l="l" t="t" r="r" b="b"/>
            <a:pathLst>
              <a:path w="886459" h="111760">
                <a:moveTo>
                  <a:pt x="847686" y="55583"/>
                </a:moveTo>
                <a:lnTo>
                  <a:pt x="832311" y="46420"/>
                </a:lnTo>
                <a:lnTo>
                  <a:pt x="0" y="44958"/>
                </a:lnTo>
                <a:lnTo>
                  <a:pt x="0" y="64008"/>
                </a:lnTo>
                <a:lnTo>
                  <a:pt x="830933" y="65468"/>
                </a:lnTo>
                <a:lnTo>
                  <a:pt x="847686" y="55583"/>
                </a:lnTo>
                <a:close/>
              </a:path>
              <a:path w="886459" h="111760">
                <a:moveTo>
                  <a:pt x="867156" y="66671"/>
                </a:moveTo>
                <a:lnTo>
                  <a:pt x="867156" y="65532"/>
                </a:lnTo>
                <a:lnTo>
                  <a:pt x="830933" y="65468"/>
                </a:lnTo>
                <a:lnTo>
                  <a:pt x="785622" y="92202"/>
                </a:lnTo>
                <a:lnTo>
                  <a:pt x="781050" y="94488"/>
                </a:lnTo>
                <a:lnTo>
                  <a:pt x="779526" y="100584"/>
                </a:lnTo>
                <a:lnTo>
                  <a:pt x="782574" y="105156"/>
                </a:lnTo>
                <a:lnTo>
                  <a:pt x="784860" y="109728"/>
                </a:lnTo>
                <a:lnTo>
                  <a:pt x="790956" y="111252"/>
                </a:lnTo>
                <a:lnTo>
                  <a:pt x="795528" y="108204"/>
                </a:lnTo>
                <a:lnTo>
                  <a:pt x="867156" y="66671"/>
                </a:lnTo>
                <a:close/>
              </a:path>
              <a:path w="886459" h="111760">
                <a:moveTo>
                  <a:pt x="886206" y="55626"/>
                </a:moveTo>
                <a:lnTo>
                  <a:pt x="795528" y="3048"/>
                </a:lnTo>
                <a:lnTo>
                  <a:pt x="790956" y="0"/>
                </a:lnTo>
                <a:lnTo>
                  <a:pt x="785622" y="1524"/>
                </a:lnTo>
                <a:lnTo>
                  <a:pt x="782574" y="6096"/>
                </a:lnTo>
                <a:lnTo>
                  <a:pt x="780288" y="10668"/>
                </a:lnTo>
                <a:lnTo>
                  <a:pt x="781812" y="16764"/>
                </a:lnTo>
                <a:lnTo>
                  <a:pt x="786384" y="19050"/>
                </a:lnTo>
                <a:lnTo>
                  <a:pt x="832311" y="46420"/>
                </a:lnTo>
                <a:lnTo>
                  <a:pt x="867156" y="46482"/>
                </a:lnTo>
                <a:lnTo>
                  <a:pt x="867156" y="66671"/>
                </a:lnTo>
                <a:lnTo>
                  <a:pt x="886206" y="55626"/>
                </a:lnTo>
                <a:close/>
              </a:path>
              <a:path w="886459" h="111760">
                <a:moveTo>
                  <a:pt x="861822" y="65522"/>
                </a:moveTo>
                <a:lnTo>
                  <a:pt x="861822" y="64008"/>
                </a:lnTo>
                <a:lnTo>
                  <a:pt x="847686" y="55583"/>
                </a:lnTo>
                <a:lnTo>
                  <a:pt x="830933" y="65468"/>
                </a:lnTo>
                <a:lnTo>
                  <a:pt x="861822" y="65522"/>
                </a:lnTo>
                <a:close/>
              </a:path>
              <a:path w="886459" h="111760">
                <a:moveTo>
                  <a:pt x="867156" y="65532"/>
                </a:moveTo>
                <a:lnTo>
                  <a:pt x="867156" y="46482"/>
                </a:lnTo>
                <a:lnTo>
                  <a:pt x="832311" y="46420"/>
                </a:lnTo>
                <a:lnTo>
                  <a:pt x="847686" y="55583"/>
                </a:lnTo>
                <a:lnTo>
                  <a:pt x="861822" y="47244"/>
                </a:lnTo>
                <a:lnTo>
                  <a:pt x="861822" y="65522"/>
                </a:lnTo>
                <a:lnTo>
                  <a:pt x="867156" y="65532"/>
                </a:lnTo>
                <a:close/>
              </a:path>
              <a:path w="886459" h="111760">
                <a:moveTo>
                  <a:pt x="861822" y="64008"/>
                </a:moveTo>
                <a:lnTo>
                  <a:pt x="861822" y="47244"/>
                </a:lnTo>
                <a:lnTo>
                  <a:pt x="847686" y="55583"/>
                </a:lnTo>
                <a:lnTo>
                  <a:pt x="861822" y="6400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75845" y="3603497"/>
            <a:ext cx="886460" cy="111760"/>
          </a:xfrm>
          <a:custGeom>
            <a:avLst/>
            <a:gdLst/>
            <a:ahLst/>
            <a:cxnLst/>
            <a:rect l="l" t="t" r="r" b="b"/>
            <a:pathLst>
              <a:path w="886459" h="111760">
                <a:moveTo>
                  <a:pt x="847686" y="55583"/>
                </a:moveTo>
                <a:lnTo>
                  <a:pt x="832311" y="46420"/>
                </a:lnTo>
                <a:lnTo>
                  <a:pt x="0" y="44958"/>
                </a:lnTo>
                <a:lnTo>
                  <a:pt x="0" y="64008"/>
                </a:lnTo>
                <a:lnTo>
                  <a:pt x="830933" y="65468"/>
                </a:lnTo>
                <a:lnTo>
                  <a:pt x="847686" y="55583"/>
                </a:lnTo>
                <a:close/>
              </a:path>
              <a:path w="886459" h="111760">
                <a:moveTo>
                  <a:pt x="867156" y="66671"/>
                </a:moveTo>
                <a:lnTo>
                  <a:pt x="867156" y="65532"/>
                </a:lnTo>
                <a:lnTo>
                  <a:pt x="830933" y="65468"/>
                </a:lnTo>
                <a:lnTo>
                  <a:pt x="785622" y="92202"/>
                </a:lnTo>
                <a:lnTo>
                  <a:pt x="781050" y="94488"/>
                </a:lnTo>
                <a:lnTo>
                  <a:pt x="779526" y="100584"/>
                </a:lnTo>
                <a:lnTo>
                  <a:pt x="782574" y="105156"/>
                </a:lnTo>
                <a:lnTo>
                  <a:pt x="784860" y="109728"/>
                </a:lnTo>
                <a:lnTo>
                  <a:pt x="790956" y="111252"/>
                </a:lnTo>
                <a:lnTo>
                  <a:pt x="795528" y="108204"/>
                </a:lnTo>
                <a:lnTo>
                  <a:pt x="867156" y="66671"/>
                </a:lnTo>
                <a:close/>
              </a:path>
              <a:path w="886459" h="111760">
                <a:moveTo>
                  <a:pt x="886206" y="55626"/>
                </a:moveTo>
                <a:lnTo>
                  <a:pt x="795528" y="3048"/>
                </a:lnTo>
                <a:lnTo>
                  <a:pt x="790956" y="0"/>
                </a:lnTo>
                <a:lnTo>
                  <a:pt x="785622" y="1524"/>
                </a:lnTo>
                <a:lnTo>
                  <a:pt x="782574" y="6096"/>
                </a:lnTo>
                <a:lnTo>
                  <a:pt x="780288" y="10668"/>
                </a:lnTo>
                <a:lnTo>
                  <a:pt x="781812" y="16764"/>
                </a:lnTo>
                <a:lnTo>
                  <a:pt x="786384" y="19050"/>
                </a:lnTo>
                <a:lnTo>
                  <a:pt x="832311" y="46420"/>
                </a:lnTo>
                <a:lnTo>
                  <a:pt x="867156" y="46482"/>
                </a:lnTo>
                <a:lnTo>
                  <a:pt x="867156" y="66671"/>
                </a:lnTo>
                <a:lnTo>
                  <a:pt x="886206" y="55626"/>
                </a:lnTo>
                <a:close/>
              </a:path>
              <a:path w="886459" h="111760">
                <a:moveTo>
                  <a:pt x="861822" y="65522"/>
                </a:moveTo>
                <a:lnTo>
                  <a:pt x="861822" y="64008"/>
                </a:lnTo>
                <a:lnTo>
                  <a:pt x="847686" y="55583"/>
                </a:lnTo>
                <a:lnTo>
                  <a:pt x="830933" y="65468"/>
                </a:lnTo>
                <a:lnTo>
                  <a:pt x="861822" y="65522"/>
                </a:lnTo>
                <a:close/>
              </a:path>
              <a:path w="886459" h="111760">
                <a:moveTo>
                  <a:pt x="867156" y="65532"/>
                </a:moveTo>
                <a:lnTo>
                  <a:pt x="867156" y="46482"/>
                </a:lnTo>
                <a:lnTo>
                  <a:pt x="832311" y="46420"/>
                </a:lnTo>
                <a:lnTo>
                  <a:pt x="847686" y="55583"/>
                </a:lnTo>
                <a:lnTo>
                  <a:pt x="861822" y="47244"/>
                </a:lnTo>
                <a:lnTo>
                  <a:pt x="861822" y="65522"/>
                </a:lnTo>
                <a:lnTo>
                  <a:pt x="867156" y="65532"/>
                </a:lnTo>
                <a:close/>
              </a:path>
              <a:path w="886459" h="111760">
                <a:moveTo>
                  <a:pt x="861822" y="64008"/>
                </a:moveTo>
                <a:lnTo>
                  <a:pt x="861822" y="47244"/>
                </a:lnTo>
                <a:lnTo>
                  <a:pt x="847686" y="55583"/>
                </a:lnTo>
                <a:lnTo>
                  <a:pt x="861822" y="6400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85849" y="1591310"/>
            <a:ext cx="7506970" cy="18268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85115" marR="180975" indent="-273050">
              <a:lnSpc>
                <a:spcPct val="101099"/>
              </a:lnSpc>
              <a:spcBef>
                <a:spcPts val="6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05" dirty="0">
                <a:solidFill>
                  <a:srgbClr val="454552"/>
                </a:solidFill>
                <a:latin typeface="Trebuchet MS"/>
                <a:cs typeface="Trebuchet MS"/>
              </a:rPr>
              <a:t>Digital </a:t>
            </a:r>
            <a:r>
              <a:rPr sz="2300" spc="-110" dirty="0">
                <a:solidFill>
                  <a:srgbClr val="454552"/>
                </a:solidFill>
                <a:latin typeface="Trebuchet MS"/>
                <a:cs typeface="Trebuchet MS"/>
              </a:rPr>
              <a:t>system </a:t>
            </a:r>
            <a:r>
              <a:rPr sz="2300" spc="-35" dirty="0">
                <a:solidFill>
                  <a:srgbClr val="454552"/>
                </a:solidFill>
                <a:latin typeface="Trebuchet MS"/>
                <a:cs typeface="Trebuchet MS"/>
              </a:rPr>
              <a:t>works </a:t>
            </a:r>
            <a:r>
              <a:rPr sz="2300" spc="-40" dirty="0">
                <a:solidFill>
                  <a:srgbClr val="454552"/>
                </a:solidFill>
                <a:latin typeface="Trebuchet MS"/>
                <a:cs typeface="Trebuchet MS"/>
              </a:rPr>
              <a:t>on </a:t>
            </a:r>
            <a:r>
              <a:rPr sz="2300" spc="-114" dirty="0">
                <a:solidFill>
                  <a:srgbClr val="454552"/>
                </a:solidFill>
                <a:latin typeface="Trebuchet MS"/>
                <a:cs typeface="Trebuchet MS"/>
              </a:rPr>
              <a:t>binary </a:t>
            </a:r>
            <a:r>
              <a:rPr sz="2300" spc="-110" dirty="0">
                <a:solidFill>
                  <a:srgbClr val="454552"/>
                </a:solidFill>
                <a:latin typeface="Trebuchet MS"/>
                <a:cs typeface="Trebuchet MS"/>
              </a:rPr>
              <a:t>number </a:t>
            </a:r>
            <a:r>
              <a:rPr sz="2300" spc="-120" dirty="0">
                <a:solidFill>
                  <a:srgbClr val="454552"/>
                </a:solidFill>
                <a:latin typeface="Trebuchet MS"/>
                <a:cs typeface="Trebuchet MS"/>
              </a:rPr>
              <a:t>which </a:t>
            </a:r>
            <a:r>
              <a:rPr sz="2300" spc="-130" dirty="0">
                <a:solidFill>
                  <a:srgbClr val="454552"/>
                </a:solidFill>
                <a:latin typeface="Trebuchet MS"/>
                <a:cs typeface="Trebuchet MS"/>
              </a:rPr>
              <a:t>has </a:t>
            </a:r>
            <a:r>
              <a:rPr sz="2300" spc="-105" dirty="0">
                <a:solidFill>
                  <a:srgbClr val="454552"/>
                </a:solidFill>
                <a:latin typeface="Trebuchet MS"/>
                <a:cs typeface="Trebuchet MS"/>
              </a:rPr>
              <a:t>only </a:t>
            </a:r>
            <a:r>
              <a:rPr sz="2300" spc="-80" dirty="0">
                <a:solidFill>
                  <a:srgbClr val="454552"/>
                </a:solidFill>
                <a:latin typeface="Trebuchet MS"/>
                <a:cs typeface="Trebuchet MS"/>
              </a:rPr>
              <a:t>two  </a:t>
            </a:r>
            <a:r>
              <a:rPr sz="2300" spc="-165" dirty="0">
                <a:solidFill>
                  <a:srgbClr val="454552"/>
                </a:solidFill>
                <a:latin typeface="Trebuchet MS"/>
                <a:cs typeface="Trebuchet MS"/>
              </a:rPr>
              <a:t>elements, </a:t>
            </a:r>
            <a:r>
              <a:rPr sz="2300" spc="215" dirty="0">
                <a:solidFill>
                  <a:srgbClr val="454552"/>
                </a:solidFill>
                <a:latin typeface="Arial"/>
                <a:cs typeface="Arial"/>
              </a:rPr>
              <a:t>‘</a:t>
            </a:r>
            <a:r>
              <a:rPr sz="2300" spc="215" dirty="0">
                <a:solidFill>
                  <a:srgbClr val="454552"/>
                </a:solidFill>
                <a:latin typeface="Trebuchet MS"/>
                <a:cs typeface="Trebuchet MS"/>
              </a:rPr>
              <a:t>0</a:t>
            </a:r>
            <a:r>
              <a:rPr sz="2300" spc="21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215" dirty="0">
                <a:solidFill>
                  <a:srgbClr val="454552"/>
                </a:solidFill>
                <a:latin typeface="Trebuchet MS"/>
                <a:cs typeface="Trebuchet MS"/>
              </a:rPr>
              <a:t>,</a:t>
            </a:r>
            <a:r>
              <a:rPr sz="2300" spc="-3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55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300" spc="405" dirty="0">
                <a:solidFill>
                  <a:srgbClr val="454552"/>
                </a:solidFill>
                <a:latin typeface="Arial"/>
                <a:cs typeface="Arial"/>
              </a:rPr>
              <a:t>‘</a:t>
            </a:r>
            <a:r>
              <a:rPr sz="2300" spc="405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r>
              <a:rPr sz="2300" spc="40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endParaRPr sz="2300">
              <a:latin typeface="Arial"/>
              <a:cs typeface="Arial"/>
            </a:endParaRPr>
          </a:p>
          <a:p>
            <a:pPr marL="285115" marR="5080" indent="-273050">
              <a:lnSpc>
                <a:spcPts val="2730"/>
              </a:lnSpc>
              <a:spcBef>
                <a:spcPts val="61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54552"/>
                </a:solidFill>
                <a:latin typeface="Trebuchet MS"/>
                <a:cs typeface="Trebuchet MS"/>
              </a:rPr>
              <a:t>Need </a:t>
            </a:r>
            <a:r>
              <a:rPr sz="2300" spc="-114" dirty="0">
                <a:solidFill>
                  <a:srgbClr val="454552"/>
                </a:solidFill>
                <a:latin typeface="Trebuchet MS"/>
                <a:cs typeface="Trebuchet MS"/>
              </a:rPr>
              <a:t>circuits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300" spc="-160" dirty="0">
                <a:solidFill>
                  <a:srgbClr val="454552"/>
                </a:solidFill>
                <a:latin typeface="Trebuchet MS"/>
                <a:cs typeface="Trebuchet MS"/>
              </a:rPr>
              <a:t>manipulate </a:t>
            </a:r>
            <a:r>
              <a:rPr sz="2300" spc="175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r>
              <a:rPr sz="2300" spc="17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175" dirty="0">
                <a:solidFill>
                  <a:srgbClr val="454552"/>
                </a:solidFill>
                <a:latin typeface="Trebuchet MS"/>
                <a:cs typeface="Trebuchet MS"/>
              </a:rPr>
              <a:t>s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300" spc="45" dirty="0">
                <a:solidFill>
                  <a:srgbClr val="454552"/>
                </a:solidFill>
                <a:latin typeface="Trebuchet MS"/>
                <a:cs typeface="Trebuchet MS"/>
              </a:rPr>
              <a:t>0</a:t>
            </a:r>
            <a:r>
              <a:rPr sz="2300" spc="4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45" dirty="0">
                <a:solidFill>
                  <a:srgbClr val="454552"/>
                </a:solidFill>
                <a:latin typeface="Trebuchet MS"/>
                <a:cs typeface="Trebuchet MS"/>
              </a:rPr>
              <a:t>s,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they </a:t>
            </a:r>
            <a:r>
              <a:rPr sz="2300" spc="-145" dirty="0">
                <a:solidFill>
                  <a:srgbClr val="454552"/>
                </a:solidFill>
                <a:latin typeface="Trebuchet MS"/>
                <a:cs typeface="Trebuchet MS"/>
              </a:rPr>
              <a:t>are </a:t>
            </a:r>
            <a:r>
              <a:rPr sz="2300" spc="-170" dirty="0">
                <a:solidFill>
                  <a:srgbClr val="454552"/>
                </a:solidFill>
                <a:latin typeface="Trebuchet MS"/>
                <a:cs typeface="Trebuchet MS"/>
              </a:rPr>
              <a:t>called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logic  function</a:t>
            </a:r>
            <a:endParaRPr sz="2300">
              <a:latin typeface="Trebuchet MS"/>
              <a:cs typeface="Trebuchet MS"/>
            </a:endParaRPr>
          </a:p>
          <a:p>
            <a:pPr marL="1223010">
              <a:lnSpc>
                <a:spcPts val="2560"/>
              </a:lnSpc>
            </a:pPr>
            <a:r>
              <a:rPr sz="2400" spc="185" dirty="0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6092" y="3409441"/>
            <a:ext cx="241300" cy="9505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0">
              <a:lnSpc>
                <a:spcPct val="126499"/>
              </a:lnSpc>
              <a:spcBef>
                <a:spcPts val="95"/>
              </a:spcBef>
            </a:pPr>
            <a:r>
              <a:rPr sz="2400" spc="-10" dirty="0">
                <a:latin typeface="Trebuchet MS"/>
                <a:cs typeface="Trebuchet MS"/>
              </a:rPr>
              <a:t>B  </a:t>
            </a:r>
            <a:r>
              <a:rPr sz="2400" spc="260" dirty="0"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35395" y="3274567"/>
            <a:ext cx="20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84319" y="3409441"/>
            <a:ext cx="168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Trebuchet MS"/>
                <a:cs typeface="Trebuchet MS"/>
              </a:rPr>
              <a:t>F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6944" y="1749551"/>
            <a:ext cx="8015951" cy="2368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82321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60" dirty="0"/>
              <a:t>Two-Level </a:t>
            </a:r>
            <a:r>
              <a:rPr sz="3200" spc="175" dirty="0"/>
              <a:t>Canonical </a:t>
            </a:r>
            <a:r>
              <a:rPr sz="3200" spc="145" dirty="0"/>
              <a:t>Forms </a:t>
            </a:r>
            <a:r>
              <a:rPr sz="3200" spc="70" dirty="0"/>
              <a:t>(SOP </a:t>
            </a:r>
            <a:r>
              <a:rPr sz="3200" spc="80" dirty="0"/>
              <a:t>or</a:t>
            </a:r>
            <a:r>
              <a:rPr sz="3200" spc="819" dirty="0"/>
              <a:t> </a:t>
            </a:r>
            <a:r>
              <a:rPr sz="3200" spc="70" dirty="0"/>
              <a:t>POS)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593227" y="1719833"/>
            <a:ext cx="1543050" cy="313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0779" y="1589786"/>
            <a:ext cx="157353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Minterms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4376" y="4262882"/>
            <a:ext cx="164274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29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Maxterms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7269" y="4665726"/>
            <a:ext cx="8093202" cy="2349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573" y="1502425"/>
            <a:ext cx="8651240" cy="483425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From Maxterm </a:t>
            </a:r>
            <a:r>
              <a:rPr sz="2600" spc="-65" dirty="0">
                <a:latin typeface="Trebuchet MS"/>
                <a:cs typeface="Trebuchet MS"/>
              </a:rPr>
              <a:t>to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Minterms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2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65" dirty="0">
                <a:solidFill>
                  <a:srgbClr val="454552"/>
                </a:solidFill>
                <a:latin typeface="Trebuchet MS"/>
                <a:cs typeface="Trebuchet MS"/>
              </a:rPr>
              <a:t>Express </a:t>
            </a:r>
            <a:r>
              <a:rPr sz="2000" spc="-80" dirty="0">
                <a:solidFill>
                  <a:srgbClr val="454552"/>
                </a:solidFill>
                <a:latin typeface="Trebuchet MS"/>
                <a:cs typeface="Trebuchet MS"/>
              </a:rPr>
              <a:t>Complementary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F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in</a:t>
            </a:r>
            <a:r>
              <a:rPr sz="2000" spc="9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454552"/>
                </a:solidFill>
                <a:latin typeface="Trebuchet MS"/>
                <a:cs typeface="Trebuchet MS"/>
              </a:rPr>
              <a:t>Maxterms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0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F'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(A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C')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(A'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C)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(A'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C')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(A'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C)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(A'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C')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75" dirty="0">
                <a:solidFill>
                  <a:srgbClr val="454552"/>
                </a:solidFill>
                <a:latin typeface="Trebuchet MS"/>
                <a:cs typeface="Trebuchet MS"/>
              </a:rPr>
              <a:t>Apply </a:t>
            </a:r>
            <a:r>
              <a:rPr sz="2000" spc="-15" dirty="0">
                <a:solidFill>
                  <a:srgbClr val="0000FF"/>
                </a:solidFill>
                <a:latin typeface="Trebuchet MS"/>
                <a:cs typeface="Trebuchet MS"/>
              </a:rPr>
              <a:t>DeMorgan's </a:t>
            </a:r>
            <a:r>
              <a:rPr sz="2000" spc="-125" dirty="0">
                <a:solidFill>
                  <a:srgbClr val="0000FF"/>
                </a:solidFill>
                <a:latin typeface="Trebuchet MS"/>
                <a:cs typeface="Trebuchet MS"/>
              </a:rPr>
              <a:t>Law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obtain</a:t>
            </a:r>
            <a:r>
              <a:rPr sz="20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F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0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(F')'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{(A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C')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(A'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C)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(A'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C')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(A'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C)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(A'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C')}’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140"/>
              </a:spcBef>
              <a:tabLst>
                <a:tab pos="2034539" algn="l"/>
                <a:tab pos="3163570" algn="l"/>
                <a:tab pos="4244340" algn="l"/>
                <a:tab pos="5326380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4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F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spc="100" dirty="0">
                <a:latin typeface="Trebuchet MS"/>
                <a:cs typeface="Trebuchet MS"/>
              </a:rPr>
              <a:t>A'</a:t>
            </a:r>
            <a:r>
              <a:rPr sz="2000" spc="-3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C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50" dirty="0">
                <a:latin typeface="Trebuchet MS"/>
                <a:cs typeface="Trebuchet MS"/>
              </a:rPr>
              <a:t>A</a:t>
            </a:r>
            <a:r>
              <a:rPr sz="2000" spc="13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C'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50" dirty="0">
                <a:latin typeface="Trebuchet MS"/>
                <a:cs typeface="Trebuchet MS"/>
              </a:rPr>
              <a:t>A</a:t>
            </a:r>
            <a:r>
              <a:rPr sz="2000" spc="13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C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50" dirty="0">
                <a:latin typeface="Trebuchet MS"/>
                <a:cs typeface="Trebuchet MS"/>
              </a:rPr>
              <a:t>A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C'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50" dirty="0">
                <a:latin typeface="Trebuchet MS"/>
                <a:cs typeface="Trebuchet MS"/>
              </a:rPr>
              <a:t>A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From </a:t>
            </a:r>
            <a:r>
              <a:rPr sz="2600" spc="-85" dirty="0">
                <a:latin typeface="Trebuchet MS"/>
                <a:cs typeface="Trebuchet MS"/>
              </a:rPr>
              <a:t>Minterm </a:t>
            </a:r>
            <a:r>
              <a:rPr sz="2600" spc="-65" dirty="0">
                <a:latin typeface="Trebuchet MS"/>
                <a:cs typeface="Trebuchet MS"/>
              </a:rPr>
              <a:t>to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Maxterms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3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65" dirty="0">
                <a:solidFill>
                  <a:srgbClr val="454552"/>
                </a:solidFill>
                <a:latin typeface="Trebuchet MS"/>
                <a:cs typeface="Trebuchet MS"/>
              </a:rPr>
              <a:t>Express </a:t>
            </a:r>
            <a:r>
              <a:rPr sz="2000" spc="-80" dirty="0">
                <a:solidFill>
                  <a:srgbClr val="454552"/>
                </a:solidFill>
                <a:latin typeface="Trebuchet MS"/>
                <a:cs typeface="Trebuchet MS"/>
              </a:rPr>
              <a:t>Complementary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F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in</a:t>
            </a:r>
            <a:r>
              <a:rPr sz="2000" spc="9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454552"/>
                </a:solidFill>
                <a:latin typeface="Trebuchet MS"/>
                <a:cs typeface="Trebuchet MS"/>
              </a:rPr>
              <a:t>Minterms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135"/>
              </a:spcBef>
              <a:tabLst>
                <a:tab pos="2175510" algn="l"/>
                <a:tab pos="3306445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4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F'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425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A'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C'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00" dirty="0">
                <a:latin typeface="Trebuchet MS"/>
                <a:cs typeface="Trebuchet MS"/>
              </a:rPr>
              <a:t>A'</a:t>
            </a:r>
            <a:r>
              <a:rPr sz="2000" spc="14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C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00" dirty="0">
                <a:latin typeface="Trebuchet MS"/>
                <a:cs typeface="Trebuchet MS"/>
              </a:rPr>
              <a:t>A'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C’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75" dirty="0">
                <a:solidFill>
                  <a:srgbClr val="454552"/>
                </a:solidFill>
                <a:latin typeface="Trebuchet MS"/>
                <a:cs typeface="Trebuchet MS"/>
              </a:rPr>
              <a:t>Apply </a:t>
            </a:r>
            <a:r>
              <a:rPr sz="2000" spc="-15" dirty="0">
                <a:solidFill>
                  <a:srgbClr val="0000FF"/>
                </a:solidFill>
                <a:latin typeface="Trebuchet MS"/>
                <a:cs typeface="Trebuchet MS"/>
              </a:rPr>
              <a:t>DeMorgan's </a:t>
            </a:r>
            <a:r>
              <a:rPr sz="2000" spc="-125" dirty="0">
                <a:solidFill>
                  <a:srgbClr val="0000FF"/>
                </a:solidFill>
                <a:latin typeface="Trebuchet MS"/>
                <a:cs typeface="Trebuchet MS"/>
              </a:rPr>
              <a:t>Law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obtain</a:t>
            </a:r>
            <a:r>
              <a:rPr sz="20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F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145"/>
              </a:spcBef>
              <a:tabLst>
                <a:tab pos="2498090" algn="l"/>
                <a:tab pos="3626485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4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(F')'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spc="35" dirty="0">
                <a:latin typeface="Trebuchet MS"/>
                <a:cs typeface="Trebuchet MS"/>
              </a:rPr>
              <a:t>(A'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35" dirty="0">
                <a:latin typeface="Trebuchet MS"/>
                <a:cs typeface="Trebuchet MS"/>
              </a:rPr>
              <a:t>C'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00" dirty="0">
                <a:latin typeface="Trebuchet MS"/>
                <a:cs typeface="Trebuchet MS"/>
              </a:rPr>
              <a:t>A'</a:t>
            </a:r>
            <a:r>
              <a:rPr sz="2000" spc="12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C	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100" dirty="0">
                <a:latin typeface="Trebuchet MS"/>
                <a:cs typeface="Trebuchet MS"/>
              </a:rPr>
              <a:t>A'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C')’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13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F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(A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C)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(A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C')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(A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B'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C)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1659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60" dirty="0"/>
              <a:t>Two-Level </a:t>
            </a:r>
            <a:r>
              <a:rPr sz="3200" spc="175" dirty="0"/>
              <a:t>Canonical </a:t>
            </a:r>
            <a:r>
              <a:rPr sz="3200" spc="145" dirty="0"/>
              <a:t>Forms</a:t>
            </a:r>
            <a:r>
              <a:rPr sz="3200" spc="540" dirty="0"/>
              <a:t> </a:t>
            </a:r>
            <a:r>
              <a:rPr sz="3200" spc="40" dirty="0"/>
              <a:t>(Cont’d)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3381" y="4333735"/>
            <a:ext cx="7873913" cy="1711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84811" y="5474208"/>
            <a:ext cx="35179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5304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75" dirty="0"/>
              <a:t>Logic </a:t>
            </a:r>
            <a:r>
              <a:rPr sz="3200" spc="160" dirty="0"/>
              <a:t>circuits </a:t>
            </a:r>
            <a:r>
              <a:rPr sz="3200" spc="200" dirty="0"/>
              <a:t>and </a:t>
            </a:r>
            <a:r>
              <a:rPr sz="3200" spc="145" dirty="0"/>
              <a:t>Boolean</a:t>
            </a:r>
            <a:r>
              <a:rPr sz="3200" spc="550" dirty="0"/>
              <a:t> </a:t>
            </a:r>
            <a:r>
              <a:rPr sz="3200" spc="150" dirty="0"/>
              <a:t>expression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310779" y="1589024"/>
            <a:ext cx="7910195" cy="2762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Same </a:t>
            </a:r>
            <a:r>
              <a:rPr sz="2600" spc="-145" dirty="0">
                <a:latin typeface="Trebuchet MS"/>
                <a:cs typeface="Trebuchet MS"/>
              </a:rPr>
              <a:t>function </a:t>
            </a:r>
            <a:r>
              <a:rPr sz="2600" spc="-180" dirty="0">
                <a:latin typeface="Trebuchet MS"/>
                <a:cs typeface="Trebuchet MS"/>
              </a:rPr>
              <a:t>can </a:t>
            </a:r>
            <a:r>
              <a:rPr sz="2600" spc="-210" dirty="0">
                <a:latin typeface="Trebuchet MS"/>
                <a:cs typeface="Trebuchet MS"/>
              </a:rPr>
              <a:t>have </a:t>
            </a:r>
            <a:r>
              <a:rPr sz="2600" spc="-180" dirty="0">
                <a:latin typeface="Trebuchet MS"/>
                <a:cs typeface="Trebuchet MS"/>
              </a:rPr>
              <a:t>different </a:t>
            </a:r>
            <a:r>
              <a:rPr sz="2600" spc="-100" dirty="0">
                <a:latin typeface="Trebuchet MS"/>
                <a:cs typeface="Trebuchet MS"/>
              </a:rPr>
              <a:t>Boolean </a:t>
            </a:r>
            <a:r>
              <a:rPr sz="2600" spc="-95" dirty="0">
                <a:latin typeface="Trebuchet MS"/>
                <a:cs typeface="Trebuchet MS"/>
              </a:rPr>
              <a:t>expression </a:t>
            </a:r>
            <a:r>
              <a:rPr sz="2600" spc="-170" dirty="0">
                <a:latin typeface="Trebuchet MS"/>
                <a:cs typeface="Trebuchet MS"/>
              </a:rPr>
              <a:t>and  </a:t>
            </a:r>
            <a:r>
              <a:rPr sz="2600" spc="-150" dirty="0">
                <a:latin typeface="Trebuchet MS"/>
                <a:cs typeface="Trebuchet MS"/>
              </a:rPr>
              <a:t>hence </a:t>
            </a:r>
            <a:r>
              <a:rPr sz="2600" spc="-180" dirty="0">
                <a:latin typeface="Trebuchet MS"/>
                <a:cs typeface="Trebuchet MS"/>
              </a:rPr>
              <a:t>different </a:t>
            </a:r>
            <a:r>
              <a:rPr sz="2600" spc="-200" dirty="0">
                <a:latin typeface="Trebuchet MS"/>
                <a:cs typeface="Trebuchet MS"/>
              </a:rPr>
              <a:t>gate</a:t>
            </a:r>
            <a:r>
              <a:rPr sz="2600" spc="18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implementation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1631314" algn="l"/>
              </a:tabLst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3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80" dirty="0">
                <a:latin typeface="Trebuchet MS"/>
                <a:cs typeface="Trebuchet MS"/>
              </a:rPr>
              <a:t>Example:	</a:t>
            </a:r>
            <a:r>
              <a:rPr sz="2600" spc="-150" dirty="0">
                <a:latin typeface="Trebuchet MS"/>
                <a:cs typeface="Trebuchet MS"/>
              </a:rPr>
              <a:t>F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=</a:t>
            </a:r>
            <a:r>
              <a:rPr sz="2600" spc="-320" dirty="0">
                <a:latin typeface="Trebuchet MS"/>
                <a:cs typeface="Trebuchet MS"/>
              </a:rPr>
              <a:t> </a:t>
            </a:r>
            <a:r>
              <a:rPr sz="2600" spc="90" dirty="0">
                <a:latin typeface="Trebuchet MS"/>
                <a:cs typeface="Trebuchet MS"/>
              </a:rPr>
              <a:t>AB+C(D+E)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=</a:t>
            </a:r>
            <a:r>
              <a:rPr sz="2600" spc="-340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AB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260" dirty="0">
                <a:latin typeface="Trebuchet MS"/>
                <a:cs typeface="Trebuchet MS"/>
              </a:rPr>
              <a:t>+CD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+DE</a:t>
            </a:r>
            <a:endParaRPr sz="2600">
              <a:latin typeface="Trebuchet MS"/>
              <a:cs typeface="Trebuchet MS"/>
            </a:endParaRPr>
          </a:p>
          <a:p>
            <a:pPr marL="560070" marR="212725" indent="-273050">
              <a:lnSpc>
                <a:spcPct val="100000"/>
              </a:lnSpc>
              <a:spcBef>
                <a:spcPts val="509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45" dirty="0">
                <a:solidFill>
                  <a:srgbClr val="454552"/>
                </a:solidFill>
                <a:latin typeface="Trebuchet MS"/>
                <a:cs typeface="Trebuchet MS"/>
              </a:rPr>
              <a:t>Same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function </a:t>
            </a:r>
            <a:r>
              <a:rPr sz="2300" spc="-400" dirty="0">
                <a:solidFill>
                  <a:srgbClr val="454552"/>
                </a:solidFill>
                <a:latin typeface="Trebuchet MS"/>
                <a:cs typeface="Trebuchet MS"/>
              </a:rPr>
              <a:t>F, </a:t>
            </a:r>
            <a:r>
              <a:rPr sz="2300" spc="-130" dirty="0">
                <a:solidFill>
                  <a:srgbClr val="454552"/>
                </a:solidFill>
                <a:latin typeface="Trebuchet MS"/>
                <a:cs typeface="Trebuchet MS"/>
              </a:rPr>
              <a:t>but </a:t>
            </a:r>
            <a:r>
              <a:rPr sz="2300" spc="-160" dirty="0">
                <a:solidFill>
                  <a:srgbClr val="454552"/>
                </a:solidFill>
                <a:latin typeface="Trebuchet MS"/>
                <a:cs typeface="Trebuchet MS"/>
              </a:rPr>
              <a:t>different </a:t>
            </a:r>
            <a:r>
              <a:rPr sz="2300" spc="-80" dirty="0">
                <a:solidFill>
                  <a:srgbClr val="454552"/>
                </a:solidFill>
                <a:latin typeface="Trebuchet MS"/>
                <a:cs typeface="Trebuchet MS"/>
              </a:rPr>
              <a:t>expression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hence </a:t>
            </a:r>
            <a:r>
              <a:rPr sz="2300" spc="-160" dirty="0">
                <a:solidFill>
                  <a:srgbClr val="454552"/>
                </a:solidFill>
                <a:latin typeface="Trebuchet MS"/>
                <a:cs typeface="Trebuchet MS"/>
              </a:rPr>
              <a:t>different  </a:t>
            </a:r>
            <a:r>
              <a:rPr sz="2300" spc="-180" dirty="0">
                <a:solidFill>
                  <a:srgbClr val="454552"/>
                </a:solidFill>
                <a:latin typeface="Trebuchet MS"/>
                <a:cs typeface="Trebuchet MS"/>
              </a:rPr>
              <a:t>gate</a:t>
            </a:r>
            <a:r>
              <a:rPr sz="23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45" dirty="0">
                <a:solidFill>
                  <a:srgbClr val="454552"/>
                </a:solidFill>
                <a:latin typeface="Trebuchet MS"/>
                <a:cs typeface="Trebuchet MS"/>
              </a:rPr>
              <a:t>implementation</a:t>
            </a:r>
            <a:endParaRPr sz="2300">
              <a:latin typeface="Trebuchet MS"/>
              <a:cs typeface="Trebuchet MS"/>
            </a:endParaRPr>
          </a:p>
          <a:p>
            <a:pPr marL="523494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-7" baseline="-20833" dirty="0">
                <a:latin typeface="Arial"/>
                <a:cs typeface="Arial"/>
              </a:rPr>
              <a:t>3 </a:t>
            </a:r>
            <a:r>
              <a:rPr sz="1800" dirty="0">
                <a:latin typeface="Arial"/>
                <a:cs typeface="Arial"/>
              </a:rPr>
              <a:t>= AB + </a:t>
            </a:r>
            <a:r>
              <a:rPr sz="1800" spc="-5" dirty="0">
                <a:latin typeface="Arial"/>
                <a:cs typeface="Arial"/>
              </a:rPr>
              <a:t>CD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  <a:p>
            <a:pPr marL="1168400">
              <a:lnSpc>
                <a:spcPct val="100000"/>
              </a:lnSpc>
              <a:spcBef>
                <a:spcPts val="55"/>
              </a:spcBef>
            </a:pP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-7" baseline="-20833" dirty="0">
                <a:latin typeface="Arial"/>
                <a:cs typeface="Arial"/>
              </a:rPr>
              <a:t>3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AB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C(D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+E)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4559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40" dirty="0"/>
              <a:t>About </a:t>
            </a:r>
            <a:r>
              <a:rPr sz="3200" spc="145" dirty="0"/>
              <a:t>Boolean</a:t>
            </a:r>
            <a:r>
              <a:rPr sz="3200" spc="290" dirty="0"/>
              <a:t> </a:t>
            </a:r>
            <a:r>
              <a:rPr sz="3200" spc="114" dirty="0"/>
              <a:t>Algebra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853573" y="1544827"/>
            <a:ext cx="8983980" cy="51371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5115" marR="117475" indent="-273050">
              <a:lnSpc>
                <a:spcPts val="3020"/>
              </a:lnSpc>
              <a:spcBef>
                <a:spcPts val="484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Boolean </a:t>
            </a:r>
            <a:r>
              <a:rPr sz="2800" spc="-185" dirty="0">
                <a:latin typeface="Trebuchet MS"/>
                <a:cs typeface="Trebuchet MS"/>
              </a:rPr>
              <a:t>algebra </a:t>
            </a:r>
            <a:r>
              <a:rPr sz="2800" spc="-114" dirty="0">
                <a:latin typeface="Trebuchet MS"/>
                <a:cs typeface="Trebuchet MS"/>
              </a:rPr>
              <a:t>provides </a:t>
            </a:r>
            <a:r>
              <a:rPr sz="2800" spc="-280" dirty="0">
                <a:latin typeface="Trebuchet MS"/>
                <a:cs typeface="Trebuchet MS"/>
              </a:rPr>
              <a:t>a </a:t>
            </a:r>
            <a:r>
              <a:rPr sz="2800" spc="-200" dirty="0">
                <a:latin typeface="Trebuchet MS"/>
                <a:cs typeface="Trebuchet MS"/>
              </a:rPr>
              <a:t>mathematical </a:t>
            </a:r>
            <a:r>
              <a:rPr sz="2800" spc="-145" dirty="0">
                <a:latin typeface="Trebuchet MS"/>
                <a:cs typeface="Trebuchet MS"/>
              </a:rPr>
              <a:t>foundation </a:t>
            </a:r>
            <a:r>
              <a:rPr sz="2800" spc="-100" dirty="0">
                <a:latin typeface="Trebuchet MS"/>
                <a:cs typeface="Trebuchet MS"/>
              </a:rPr>
              <a:t>for  </a:t>
            </a:r>
            <a:r>
              <a:rPr sz="2800" spc="-190" dirty="0">
                <a:latin typeface="Trebuchet MS"/>
                <a:cs typeface="Trebuchet MS"/>
              </a:rPr>
              <a:t>manipulating </a:t>
            </a:r>
            <a:r>
              <a:rPr sz="2800" spc="-105" dirty="0">
                <a:latin typeface="Trebuchet MS"/>
                <a:cs typeface="Trebuchet MS"/>
              </a:rPr>
              <a:t>Boolean </a:t>
            </a:r>
            <a:r>
              <a:rPr sz="2800" spc="-120" dirty="0">
                <a:latin typeface="Trebuchet MS"/>
                <a:cs typeface="Trebuchet MS"/>
              </a:rPr>
              <a:t>expressions. </a:t>
            </a:r>
            <a:r>
              <a:rPr sz="2800" spc="10" dirty="0">
                <a:latin typeface="Trebuchet MS"/>
                <a:cs typeface="Trebuchet MS"/>
              </a:rPr>
              <a:t>With </a:t>
            </a:r>
            <a:r>
              <a:rPr sz="2800" spc="-105" dirty="0">
                <a:latin typeface="Trebuchet MS"/>
                <a:cs typeface="Trebuchet MS"/>
              </a:rPr>
              <a:t>Boolean </a:t>
            </a:r>
            <a:r>
              <a:rPr sz="2800" spc="-215" dirty="0">
                <a:latin typeface="Trebuchet MS"/>
                <a:cs typeface="Trebuchet MS"/>
              </a:rPr>
              <a:t>algebra,  </a:t>
            </a:r>
            <a:r>
              <a:rPr sz="2800" spc="-155" dirty="0">
                <a:latin typeface="Trebuchet MS"/>
                <a:cs typeface="Trebuchet MS"/>
              </a:rPr>
              <a:t>we </a:t>
            </a:r>
            <a:r>
              <a:rPr sz="2800" spc="-165" dirty="0">
                <a:latin typeface="Trebuchet MS"/>
                <a:cs typeface="Trebuchet MS"/>
              </a:rPr>
              <a:t>are </a:t>
            </a:r>
            <a:r>
              <a:rPr sz="2800" spc="-210" dirty="0">
                <a:latin typeface="Trebuchet MS"/>
                <a:cs typeface="Trebuchet MS"/>
              </a:rPr>
              <a:t>able </a:t>
            </a:r>
            <a:r>
              <a:rPr sz="2800" spc="-70" dirty="0">
                <a:latin typeface="Trebuchet MS"/>
                <a:cs typeface="Trebuchet MS"/>
              </a:rPr>
              <a:t>to </a:t>
            </a:r>
            <a:r>
              <a:rPr sz="2800" spc="-185" dirty="0">
                <a:latin typeface="Trebuchet MS"/>
                <a:cs typeface="Trebuchet MS"/>
              </a:rPr>
              <a:t>simplify </a:t>
            </a:r>
            <a:r>
              <a:rPr sz="2800" spc="-25" dirty="0">
                <a:latin typeface="Trebuchet MS"/>
                <a:cs typeface="Trebuchet MS"/>
              </a:rPr>
              <a:t>(or </a:t>
            </a:r>
            <a:r>
              <a:rPr sz="2800" spc="-170" dirty="0">
                <a:latin typeface="Trebuchet MS"/>
                <a:cs typeface="Trebuchet MS"/>
              </a:rPr>
              <a:t>minimize </a:t>
            </a:r>
            <a:r>
              <a:rPr sz="2800" spc="30" dirty="0">
                <a:latin typeface="Trebuchet MS"/>
                <a:cs typeface="Trebuchet MS"/>
              </a:rPr>
              <a:t>or </a:t>
            </a:r>
            <a:r>
              <a:rPr sz="2800" spc="-145" dirty="0">
                <a:latin typeface="Trebuchet MS"/>
                <a:cs typeface="Trebuchet MS"/>
              </a:rPr>
              <a:t>optimize) </a:t>
            </a:r>
            <a:r>
              <a:rPr sz="2800" spc="-280" dirty="0">
                <a:latin typeface="Trebuchet MS"/>
                <a:cs typeface="Trebuchet MS"/>
              </a:rPr>
              <a:t>a </a:t>
            </a:r>
            <a:r>
              <a:rPr sz="2800" spc="-105" dirty="0">
                <a:latin typeface="Trebuchet MS"/>
                <a:cs typeface="Trebuchet MS"/>
              </a:rPr>
              <a:t>Boolean  </a:t>
            </a:r>
            <a:r>
              <a:rPr sz="2800" spc="-125" dirty="0">
                <a:latin typeface="Trebuchet MS"/>
                <a:cs typeface="Trebuchet MS"/>
              </a:rPr>
              <a:t>expression, </a:t>
            </a:r>
            <a:r>
              <a:rPr sz="2800" spc="-140" dirty="0">
                <a:latin typeface="Trebuchet MS"/>
                <a:cs typeface="Trebuchet MS"/>
              </a:rPr>
              <a:t>which </a:t>
            </a:r>
            <a:r>
              <a:rPr sz="2800" spc="-180" dirty="0">
                <a:latin typeface="Trebuchet MS"/>
                <a:cs typeface="Trebuchet MS"/>
              </a:rPr>
              <a:t>leads </a:t>
            </a:r>
            <a:r>
              <a:rPr sz="2800" spc="-70" dirty="0">
                <a:latin typeface="Trebuchet MS"/>
                <a:cs typeface="Trebuchet MS"/>
              </a:rPr>
              <a:t>to </a:t>
            </a:r>
            <a:r>
              <a:rPr sz="2800" spc="-280" dirty="0">
                <a:latin typeface="Trebuchet MS"/>
                <a:cs typeface="Trebuchet MS"/>
              </a:rPr>
              <a:t>a </a:t>
            </a:r>
            <a:r>
              <a:rPr sz="2800" spc="-180" dirty="0">
                <a:latin typeface="Trebuchet MS"/>
                <a:cs typeface="Trebuchet MS"/>
              </a:rPr>
              <a:t>simplified </a:t>
            </a:r>
            <a:r>
              <a:rPr sz="2800" spc="-25" dirty="0">
                <a:latin typeface="Trebuchet MS"/>
                <a:cs typeface="Trebuchet MS"/>
              </a:rPr>
              <a:t>(or </a:t>
            </a:r>
            <a:r>
              <a:rPr sz="2800" spc="-170" dirty="0">
                <a:latin typeface="Trebuchet MS"/>
                <a:cs typeface="Trebuchet MS"/>
              </a:rPr>
              <a:t>minimized </a:t>
            </a:r>
            <a:r>
              <a:rPr sz="2800" spc="30" dirty="0">
                <a:latin typeface="Trebuchet MS"/>
                <a:cs typeface="Trebuchet MS"/>
              </a:rPr>
              <a:t>or  </a:t>
            </a:r>
            <a:r>
              <a:rPr sz="2800" spc="-145" dirty="0">
                <a:latin typeface="Trebuchet MS"/>
                <a:cs typeface="Trebuchet MS"/>
              </a:rPr>
              <a:t>optimized)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circuit</a:t>
            </a:r>
            <a:endParaRPr sz="2800">
              <a:latin typeface="Trebuchet MS"/>
              <a:cs typeface="Trebuchet MS"/>
            </a:endParaRPr>
          </a:p>
          <a:p>
            <a:pPr marL="285115" marR="5080" indent="-273050">
              <a:lnSpc>
                <a:spcPts val="3020"/>
              </a:lnSpc>
              <a:spcBef>
                <a:spcPts val="620"/>
              </a:spcBef>
            </a:pPr>
            <a:r>
              <a:rPr sz="2100" spc="-60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2100" spc="1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 </a:t>
            </a:r>
            <a:r>
              <a:rPr sz="2800" spc="-190" dirty="0">
                <a:latin typeface="Trebuchet MS"/>
                <a:cs typeface="Trebuchet MS"/>
              </a:rPr>
              <a:t>practice, </a:t>
            </a:r>
            <a:r>
              <a:rPr sz="2800" spc="-155" dirty="0">
                <a:latin typeface="Trebuchet MS"/>
                <a:cs typeface="Trebuchet MS"/>
              </a:rPr>
              <a:t>we </a:t>
            </a:r>
            <a:r>
              <a:rPr sz="2800" spc="-150" dirty="0">
                <a:latin typeface="Trebuchet MS"/>
                <a:cs typeface="Trebuchet MS"/>
              </a:rPr>
              <a:t>rarely </a:t>
            </a:r>
            <a:r>
              <a:rPr sz="2800" spc="-45" dirty="0">
                <a:latin typeface="Trebuchet MS"/>
                <a:cs typeface="Trebuchet MS"/>
              </a:rPr>
              <a:t>do </a:t>
            </a:r>
            <a:r>
              <a:rPr sz="2800" spc="-185" dirty="0">
                <a:latin typeface="Trebuchet MS"/>
                <a:cs typeface="Trebuchet MS"/>
              </a:rPr>
              <a:t>it </a:t>
            </a:r>
            <a:r>
              <a:rPr sz="2800" spc="-175" dirty="0">
                <a:latin typeface="Trebuchet MS"/>
                <a:cs typeface="Trebuchet MS"/>
              </a:rPr>
              <a:t>by </a:t>
            </a:r>
            <a:r>
              <a:rPr sz="2800" spc="-204" dirty="0">
                <a:latin typeface="Trebuchet MS"/>
                <a:cs typeface="Trebuchet MS"/>
              </a:rPr>
              <a:t>manual </a:t>
            </a:r>
            <a:r>
              <a:rPr sz="2800" spc="-185" dirty="0">
                <a:latin typeface="Trebuchet MS"/>
                <a:cs typeface="Trebuchet MS"/>
              </a:rPr>
              <a:t>algebraic </a:t>
            </a:r>
            <a:r>
              <a:rPr sz="2800" spc="-190" dirty="0">
                <a:latin typeface="Trebuchet MS"/>
                <a:cs typeface="Trebuchet MS"/>
              </a:rPr>
              <a:t>manipulation,  </a:t>
            </a:r>
            <a:r>
              <a:rPr sz="2800" spc="-155" dirty="0">
                <a:latin typeface="Trebuchet MS"/>
                <a:cs typeface="Trebuchet MS"/>
              </a:rPr>
              <a:t>but </a:t>
            </a:r>
            <a:r>
              <a:rPr sz="2800" spc="-125" dirty="0">
                <a:latin typeface="Trebuchet MS"/>
                <a:cs typeface="Trebuchet MS"/>
              </a:rPr>
              <a:t>use </a:t>
            </a:r>
            <a:r>
              <a:rPr sz="2800" spc="-90" dirty="0">
                <a:latin typeface="Trebuchet MS"/>
                <a:cs typeface="Trebuchet MS"/>
              </a:rPr>
              <a:t>other </a:t>
            </a:r>
            <a:r>
              <a:rPr sz="2800" spc="-114" dirty="0">
                <a:latin typeface="Trebuchet MS"/>
                <a:cs typeface="Trebuchet MS"/>
              </a:rPr>
              <a:t>methods </a:t>
            </a:r>
            <a:r>
              <a:rPr sz="2800" spc="-100" dirty="0">
                <a:latin typeface="Trebuchet MS"/>
                <a:cs typeface="Trebuchet MS"/>
              </a:rPr>
              <a:t>for </a:t>
            </a:r>
            <a:r>
              <a:rPr sz="2800" spc="-180" dirty="0">
                <a:latin typeface="Trebuchet MS"/>
                <a:cs typeface="Trebuchet MS"/>
              </a:rPr>
              <a:t>simplifying </a:t>
            </a:r>
            <a:r>
              <a:rPr sz="2800" spc="-105" dirty="0">
                <a:latin typeface="Trebuchet MS"/>
                <a:cs typeface="Trebuchet MS"/>
              </a:rPr>
              <a:t>Boolean </a:t>
            </a:r>
            <a:r>
              <a:rPr sz="2800" spc="-95" dirty="0">
                <a:latin typeface="Trebuchet MS"/>
                <a:cs typeface="Trebuchet MS"/>
              </a:rPr>
              <a:t>expressions  </a:t>
            </a:r>
            <a:r>
              <a:rPr sz="2800" spc="-130" dirty="0">
                <a:latin typeface="Trebuchet MS"/>
                <a:cs typeface="Trebuchet MS"/>
              </a:rPr>
              <a:t>(next </a:t>
            </a:r>
            <a:r>
              <a:rPr sz="2800" spc="-200" dirty="0">
                <a:latin typeface="Trebuchet MS"/>
                <a:cs typeface="Trebuchet MS"/>
              </a:rPr>
              <a:t>week!). </a:t>
            </a:r>
            <a:r>
              <a:rPr sz="2800" spc="-45" dirty="0">
                <a:latin typeface="Trebuchet MS"/>
                <a:cs typeface="Trebuchet MS"/>
              </a:rPr>
              <a:t>For </a:t>
            </a:r>
            <a:r>
              <a:rPr sz="2800" spc="-160" dirty="0">
                <a:latin typeface="Trebuchet MS"/>
                <a:cs typeface="Trebuchet MS"/>
              </a:rPr>
              <a:t>simple </a:t>
            </a:r>
            <a:r>
              <a:rPr sz="2800" spc="-155" dirty="0">
                <a:latin typeface="Trebuchet MS"/>
                <a:cs typeface="Trebuchet MS"/>
              </a:rPr>
              <a:t>combinational </a:t>
            </a:r>
            <a:r>
              <a:rPr sz="2800" spc="-180" dirty="0">
                <a:latin typeface="Trebuchet MS"/>
                <a:cs typeface="Trebuchet MS"/>
              </a:rPr>
              <a:t>logic, </a:t>
            </a:r>
            <a:r>
              <a:rPr sz="2800" spc="-165" dirty="0">
                <a:latin typeface="Trebuchet MS"/>
                <a:cs typeface="Trebuchet MS"/>
              </a:rPr>
              <a:t>the </a:t>
            </a:r>
            <a:r>
              <a:rPr sz="2800" spc="-90" dirty="0">
                <a:latin typeface="Trebuchet MS"/>
                <a:cs typeface="Trebuchet MS"/>
              </a:rPr>
              <a:t>most  common </a:t>
            </a:r>
            <a:r>
              <a:rPr sz="2800" spc="-125" dirty="0">
                <a:latin typeface="Trebuchet MS"/>
                <a:cs typeface="Trebuchet MS"/>
              </a:rPr>
              <a:t>method </a:t>
            </a:r>
            <a:r>
              <a:rPr sz="2800" spc="-100" dirty="0">
                <a:latin typeface="Trebuchet MS"/>
                <a:cs typeface="Trebuchet MS"/>
              </a:rPr>
              <a:t>for </a:t>
            </a:r>
            <a:r>
              <a:rPr sz="2800" spc="-180" dirty="0">
                <a:latin typeface="Trebuchet MS"/>
                <a:cs typeface="Trebuchet MS"/>
              </a:rPr>
              <a:t>simplifying </a:t>
            </a:r>
            <a:r>
              <a:rPr sz="2800" spc="-105" dirty="0">
                <a:latin typeface="Trebuchet MS"/>
                <a:cs typeface="Trebuchet MS"/>
              </a:rPr>
              <a:t>Boolean </a:t>
            </a:r>
            <a:r>
              <a:rPr sz="2800" spc="-95" dirty="0">
                <a:latin typeface="Trebuchet MS"/>
                <a:cs typeface="Trebuchet MS"/>
              </a:rPr>
              <a:t>expression </a:t>
            </a:r>
            <a:r>
              <a:rPr sz="2800" spc="-125" dirty="0">
                <a:latin typeface="Trebuchet MS"/>
                <a:cs typeface="Trebuchet MS"/>
              </a:rPr>
              <a:t>is </a:t>
            </a:r>
            <a:r>
              <a:rPr sz="2800" spc="-280" dirty="0">
                <a:latin typeface="Trebuchet MS"/>
                <a:cs typeface="Trebuchet MS"/>
              </a:rPr>
              <a:t>a  </a:t>
            </a:r>
            <a:r>
              <a:rPr sz="2800" i="1" spc="-200" dirty="0">
                <a:latin typeface="Trebuchet MS"/>
                <a:cs typeface="Trebuchet MS"/>
              </a:rPr>
              <a:t>Karnaugh </a:t>
            </a:r>
            <a:r>
              <a:rPr sz="2800" i="1" spc="-70" dirty="0">
                <a:latin typeface="Trebuchet MS"/>
                <a:cs typeface="Trebuchet MS"/>
              </a:rPr>
              <a:t>Map </a:t>
            </a:r>
            <a:r>
              <a:rPr sz="2800" i="1" spc="-190" dirty="0">
                <a:latin typeface="Trebuchet MS"/>
                <a:cs typeface="Trebuchet MS"/>
              </a:rPr>
              <a:t>(K-Map). </a:t>
            </a:r>
            <a:r>
              <a:rPr sz="2800" i="1" spc="-300" dirty="0">
                <a:latin typeface="Trebuchet MS"/>
                <a:cs typeface="Trebuchet MS"/>
              </a:rPr>
              <a:t>For </a:t>
            </a:r>
            <a:r>
              <a:rPr sz="2800" i="1" spc="-280" dirty="0">
                <a:latin typeface="Trebuchet MS"/>
                <a:cs typeface="Trebuchet MS"/>
              </a:rPr>
              <a:t>more </a:t>
            </a:r>
            <a:r>
              <a:rPr sz="2800" i="1" spc="-250" dirty="0">
                <a:latin typeface="Trebuchet MS"/>
                <a:cs typeface="Trebuchet MS"/>
              </a:rPr>
              <a:t>complex </a:t>
            </a:r>
            <a:r>
              <a:rPr sz="2800" spc="-180" dirty="0">
                <a:latin typeface="Trebuchet MS"/>
                <a:cs typeface="Trebuchet MS"/>
              </a:rPr>
              <a:t>and </a:t>
            </a:r>
            <a:r>
              <a:rPr sz="2800" spc="-190" dirty="0">
                <a:latin typeface="Trebuchet MS"/>
                <a:cs typeface="Trebuchet MS"/>
              </a:rPr>
              <a:t>multi-level  </a:t>
            </a:r>
            <a:r>
              <a:rPr sz="2800" spc="-155" dirty="0">
                <a:latin typeface="Trebuchet MS"/>
                <a:cs typeface="Trebuchet MS"/>
              </a:rPr>
              <a:t>combinational </a:t>
            </a:r>
            <a:r>
              <a:rPr sz="2800" spc="-185" dirty="0">
                <a:latin typeface="Trebuchet MS"/>
                <a:cs typeface="Trebuchet MS"/>
              </a:rPr>
              <a:t>logic, </a:t>
            </a:r>
            <a:r>
              <a:rPr sz="2800" i="1" spc="-260" dirty="0">
                <a:latin typeface="Trebuchet MS"/>
                <a:cs typeface="Trebuchet MS"/>
              </a:rPr>
              <a:t>computer-aided-design </a:t>
            </a:r>
            <a:r>
              <a:rPr sz="2800" i="1" spc="-105" dirty="0">
                <a:latin typeface="Trebuchet MS"/>
                <a:cs typeface="Trebuchet MS"/>
              </a:rPr>
              <a:t>(CAD) </a:t>
            </a:r>
            <a:r>
              <a:rPr sz="2800" i="1" spc="-265" dirty="0">
                <a:latin typeface="Trebuchet MS"/>
                <a:cs typeface="Trebuchet MS"/>
              </a:rPr>
              <a:t>algorithms  </a:t>
            </a:r>
            <a:r>
              <a:rPr sz="2800" i="1" spc="-254" dirty="0">
                <a:latin typeface="Trebuchet MS"/>
                <a:cs typeface="Trebuchet MS"/>
              </a:rPr>
              <a:t>are </a:t>
            </a:r>
            <a:r>
              <a:rPr sz="2800" i="1" spc="-280" dirty="0">
                <a:latin typeface="Trebuchet MS"/>
                <a:cs typeface="Trebuchet MS"/>
              </a:rPr>
              <a:t>used, </a:t>
            </a:r>
            <a:r>
              <a:rPr sz="2800" i="1" spc="-340" dirty="0">
                <a:latin typeface="Trebuchet MS"/>
                <a:cs typeface="Trebuchet MS"/>
              </a:rPr>
              <a:t>e.g. </a:t>
            </a:r>
            <a:r>
              <a:rPr sz="2800" i="1" spc="-240" dirty="0">
                <a:latin typeface="Trebuchet MS"/>
                <a:cs typeface="Trebuchet MS"/>
              </a:rPr>
              <a:t>Quine-McCluskey, </a:t>
            </a:r>
            <a:r>
              <a:rPr sz="2800" i="1" spc="-225" dirty="0">
                <a:latin typeface="Trebuchet MS"/>
                <a:cs typeface="Trebuchet MS"/>
              </a:rPr>
              <a:t>Espresso, </a:t>
            </a:r>
            <a:r>
              <a:rPr sz="2800" i="1" spc="-300" dirty="0">
                <a:latin typeface="Trebuchet MS"/>
                <a:cs typeface="Trebuchet MS"/>
              </a:rPr>
              <a:t>etc. </a:t>
            </a:r>
            <a:r>
              <a:rPr sz="2800" i="1" spc="-275" dirty="0">
                <a:latin typeface="Trebuchet MS"/>
                <a:cs typeface="Trebuchet MS"/>
              </a:rPr>
              <a:t>Different  </a:t>
            </a:r>
            <a:r>
              <a:rPr sz="2800" spc="-165" dirty="0">
                <a:latin typeface="Trebuchet MS"/>
                <a:cs typeface="Trebuchet MS"/>
              </a:rPr>
              <a:t>applications </a:t>
            </a:r>
            <a:r>
              <a:rPr sz="2800" spc="-125" dirty="0">
                <a:latin typeface="Trebuchet MS"/>
                <a:cs typeface="Trebuchet MS"/>
              </a:rPr>
              <a:t>use </a:t>
            </a:r>
            <a:r>
              <a:rPr sz="2800" spc="-195" dirty="0">
                <a:latin typeface="Trebuchet MS"/>
                <a:cs typeface="Trebuchet MS"/>
              </a:rPr>
              <a:t>different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algorithms.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5862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05" dirty="0"/>
              <a:t>Incompletely </a:t>
            </a:r>
            <a:r>
              <a:rPr sz="3200" spc="114" dirty="0"/>
              <a:t>Specified</a:t>
            </a:r>
            <a:r>
              <a:rPr sz="3200" spc="350" dirty="0"/>
              <a:t> </a:t>
            </a:r>
            <a:r>
              <a:rPr sz="3200" spc="175" dirty="0"/>
              <a:t>Functions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10779" y="1505398"/>
            <a:ext cx="7824470" cy="201993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195" dirty="0">
                <a:latin typeface="Trebuchet MS"/>
                <a:cs typeface="Trebuchet MS"/>
              </a:rPr>
              <a:t>A </a:t>
            </a:r>
            <a:r>
              <a:rPr sz="2600" spc="-140" dirty="0">
                <a:latin typeface="Trebuchet MS"/>
                <a:cs typeface="Trebuchet MS"/>
              </a:rPr>
              <a:t>n-input </a:t>
            </a:r>
            <a:r>
              <a:rPr sz="2600" spc="-135" dirty="0">
                <a:latin typeface="Trebuchet MS"/>
                <a:cs typeface="Trebuchet MS"/>
              </a:rPr>
              <a:t>functions </a:t>
            </a:r>
            <a:r>
              <a:rPr sz="2600" spc="-210" dirty="0">
                <a:latin typeface="Trebuchet MS"/>
                <a:cs typeface="Trebuchet MS"/>
              </a:rPr>
              <a:t>have </a:t>
            </a:r>
            <a:r>
              <a:rPr sz="2600" spc="-70" dirty="0">
                <a:latin typeface="Trebuchet MS"/>
                <a:cs typeface="Trebuchet MS"/>
              </a:rPr>
              <a:t>2</a:t>
            </a:r>
            <a:r>
              <a:rPr sz="2550" spc="-104" baseline="26143" dirty="0">
                <a:latin typeface="Trebuchet MS"/>
                <a:cs typeface="Trebuchet MS"/>
              </a:rPr>
              <a:t>n </a:t>
            </a:r>
            <a:r>
              <a:rPr sz="2600" spc="-150" dirty="0">
                <a:latin typeface="Trebuchet MS"/>
                <a:cs typeface="Trebuchet MS"/>
              </a:rPr>
              <a:t>input</a:t>
            </a:r>
            <a:r>
              <a:rPr sz="2600" spc="20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combinations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5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80" dirty="0">
                <a:solidFill>
                  <a:srgbClr val="454552"/>
                </a:solidFill>
                <a:latin typeface="Trebuchet MS"/>
                <a:cs typeface="Trebuchet MS"/>
              </a:rPr>
              <a:t>But </a:t>
            </a:r>
            <a:r>
              <a:rPr sz="2000" spc="-75" dirty="0">
                <a:solidFill>
                  <a:srgbClr val="454552"/>
                </a:solidFill>
                <a:latin typeface="Trebuchet MS"/>
                <a:cs typeface="Trebuchet MS"/>
              </a:rPr>
              <a:t>for </a:t>
            </a:r>
            <a:r>
              <a:rPr sz="2000" spc="-20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2000" spc="-135" dirty="0">
                <a:solidFill>
                  <a:srgbClr val="454552"/>
                </a:solidFill>
                <a:latin typeface="Trebuchet MS"/>
                <a:cs typeface="Trebuchet MS"/>
              </a:rPr>
              <a:t>given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function, </a:t>
            </a:r>
            <a:r>
              <a:rPr sz="2000" spc="-65" dirty="0">
                <a:solidFill>
                  <a:srgbClr val="454552"/>
                </a:solidFill>
                <a:latin typeface="Trebuchet MS"/>
                <a:cs typeface="Trebuchet MS"/>
              </a:rPr>
              <a:t>not </a:t>
            </a:r>
            <a:r>
              <a:rPr sz="2000" spc="-170" dirty="0">
                <a:solidFill>
                  <a:srgbClr val="454552"/>
                </a:solidFill>
                <a:latin typeface="Trebuchet MS"/>
                <a:cs typeface="Trebuchet MS"/>
              </a:rPr>
              <a:t>all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input </a:t>
            </a:r>
            <a:r>
              <a:rPr sz="2000" spc="-95" dirty="0">
                <a:solidFill>
                  <a:srgbClr val="454552"/>
                </a:solidFill>
                <a:latin typeface="Trebuchet MS"/>
                <a:cs typeface="Trebuchet MS"/>
              </a:rPr>
              <a:t>combinations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are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specified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75" dirty="0">
                <a:latin typeface="Trebuchet MS"/>
                <a:cs typeface="Trebuchet MS"/>
              </a:rPr>
              <a:t>Example, </a:t>
            </a:r>
            <a:r>
              <a:rPr sz="2600" spc="-105" dirty="0">
                <a:latin typeface="Trebuchet MS"/>
                <a:cs typeface="Trebuchet MS"/>
              </a:rPr>
              <a:t>Binary </a:t>
            </a:r>
            <a:r>
              <a:rPr sz="2600" spc="-20" dirty="0">
                <a:latin typeface="Trebuchet MS"/>
                <a:cs typeface="Trebuchet MS"/>
              </a:rPr>
              <a:t>Coded </a:t>
            </a:r>
            <a:r>
              <a:rPr sz="2600" spc="-110" dirty="0">
                <a:latin typeface="Trebuchet MS"/>
                <a:cs typeface="Trebuchet MS"/>
              </a:rPr>
              <a:t>Decimal </a:t>
            </a:r>
            <a:r>
              <a:rPr sz="2600" spc="-75" dirty="0">
                <a:latin typeface="Trebuchet MS"/>
                <a:cs typeface="Trebuchet MS"/>
              </a:rPr>
              <a:t>Digit </a:t>
            </a:r>
            <a:r>
              <a:rPr sz="2600" spc="-135" dirty="0">
                <a:latin typeface="Trebuchet MS"/>
                <a:cs typeface="Trebuchet MS"/>
              </a:rPr>
              <a:t>Increment </a:t>
            </a:r>
            <a:r>
              <a:rPr sz="2600" spc="-160" dirty="0">
                <a:latin typeface="Trebuchet MS"/>
                <a:cs typeface="Trebuchet MS"/>
              </a:rPr>
              <a:t>by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marL="560070" marR="5080" indent="-273050">
              <a:lnSpc>
                <a:spcPct val="100000"/>
              </a:lnSpc>
              <a:spcBef>
                <a:spcPts val="505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160" dirty="0">
                <a:solidFill>
                  <a:srgbClr val="454552"/>
                </a:solidFill>
                <a:latin typeface="Trebuchet MS"/>
                <a:cs typeface="Trebuchet MS"/>
              </a:rPr>
              <a:t>BCD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digits </a:t>
            </a:r>
            <a:r>
              <a:rPr sz="2000" spc="-95" dirty="0">
                <a:solidFill>
                  <a:srgbClr val="454552"/>
                </a:solidFill>
                <a:latin typeface="Trebuchet MS"/>
                <a:cs typeface="Trebuchet MS"/>
              </a:rPr>
              <a:t>encode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140" dirty="0">
                <a:solidFill>
                  <a:srgbClr val="454552"/>
                </a:solidFill>
                <a:latin typeface="Trebuchet MS"/>
                <a:cs typeface="Trebuchet MS"/>
              </a:rPr>
              <a:t>decimal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digits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0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-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bit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patterns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0000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- 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1001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5849" y="3561079"/>
            <a:ext cx="3972560" cy="475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9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2000" spc="-65" dirty="0">
                <a:solidFill>
                  <a:srgbClr val="454552"/>
                </a:solidFill>
                <a:latin typeface="Trebuchet MS"/>
                <a:cs typeface="Trebuchet MS"/>
              </a:rPr>
              <a:t>out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16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possible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are </a:t>
            </a:r>
            <a:r>
              <a:rPr sz="2000" spc="-65" dirty="0">
                <a:solidFill>
                  <a:srgbClr val="454552"/>
                </a:solidFill>
                <a:latin typeface="Trebuchet MS"/>
                <a:cs typeface="Trebuchet MS"/>
              </a:rPr>
              <a:t>not</a:t>
            </a:r>
            <a:r>
              <a:rPr sz="2000" spc="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454552"/>
                </a:solidFill>
                <a:latin typeface="Trebuchet MS"/>
                <a:cs typeface="Trebuchet MS"/>
              </a:rPr>
              <a:t>defined</a:t>
            </a:r>
            <a:endParaRPr sz="2000">
              <a:latin typeface="Trebuchet MS"/>
              <a:cs typeface="Trebuchet MS"/>
            </a:endParaRPr>
          </a:p>
          <a:p>
            <a:pPr marL="160020">
              <a:lnSpc>
                <a:spcPts val="1410"/>
              </a:lnSpc>
              <a:tabLst>
                <a:tab pos="463550" algn="l"/>
                <a:tab pos="728345" algn="l"/>
                <a:tab pos="1012825" algn="l"/>
                <a:tab pos="1468755" algn="l"/>
                <a:tab pos="1771650" algn="l"/>
                <a:tab pos="2056130" algn="l"/>
                <a:tab pos="2339340" algn="l"/>
              </a:tabLst>
            </a:pPr>
            <a:r>
              <a:rPr sz="1400" spc="-5" dirty="0">
                <a:latin typeface="Arial"/>
                <a:cs typeface="Arial"/>
              </a:rPr>
              <a:t>A	B	C	D	W	X	Y	Z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5386" y="3761232"/>
            <a:ext cx="0" cy="3016250"/>
          </a:xfrm>
          <a:custGeom>
            <a:avLst/>
            <a:gdLst/>
            <a:ahLst/>
            <a:cxnLst/>
            <a:rect l="l" t="t" r="r" b="b"/>
            <a:pathLst>
              <a:path h="3016250">
                <a:moveTo>
                  <a:pt x="0" y="0"/>
                </a:moveTo>
                <a:lnTo>
                  <a:pt x="0" y="3015996"/>
                </a:lnTo>
              </a:path>
            </a:pathLst>
          </a:custGeom>
          <a:ln w="20574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08289" y="3969639"/>
          <a:ext cx="2481578" cy="280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3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37465">
                        <a:lnSpc>
                          <a:spcPts val="1495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490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490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490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490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49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49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49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7465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7465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7465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7465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7465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7465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7465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7465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7465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245"/>
                        </a:lnSpc>
                      </a:pPr>
                      <a:r>
                        <a:rPr sz="1400" spc="3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400" u="sng" spc="-6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7465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7465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7465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7465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24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7465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2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37465">
                        <a:lnSpc>
                          <a:spcPts val="144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44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44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44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44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4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3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X  </a:t>
                      </a:r>
                      <a:r>
                        <a:rPr sz="1400" spc="-180" dirty="0">
                          <a:latin typeface="Arial"/>
                          <a:cs typeface="Arial"/>
                        </a:rPr>
                        <a:t> 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032645" y="3982973"/>
            <a:ext cx="152400" cy="1232535"/>
          </a:xfrm>
          <a:custGeom>
            <a:avLst/>
            <a:gdLst/>
            <a:ahLst/>
            <a:cxnLst/>
            <a:rect l="l" t="t" r="r" b="b"/>
            <a:pathLst>
              <a:path w="152400" h="1232535">
                <a:moveTo>
                  <a:pt x="152400" y="1232153"/>
                </a:moveTo>
                <a:lnTo>
                  <a:pt x="152400" y="0"/>
                </a:lnTo>
                <a:lnTo>
                  <a:pt x="0" y="0"/>
                </a:lnTo>
                <a:lnTo>
                  <a:pt x="0" y="1232153"/>
                </a:lnTo>
                <a:lnTo>
                  <a:pt x="6095" y="1232153"/>
                </a:lnTo>
                <a:lnTo>
                  <a:pt x="6095" y="12953"/>
                </a:lnTo>
                <a:lnTo>
                  <a:pt x="12954" y="6858"/>
                </a:lnTo>
                <a:lnTo>
                  <a:pt x="12954" y="12953"/>
                </a:lnTo>
                <a:lnTo>
                  <a:pt x="139445" y="12953"/>
                </a:lnTo>
                <a:lnTo>
                  <a:pt x="139445" y="6858"/>
                </a:lnTo>
                <a:lnTo>
                  <a:pt x="146304" y="12953"/>
                </a:lnTo>
                <a:lnTo>
                  <a:pt x="146304" y="1232153"/>
                </a:lnTo>
                <a:lnTo>
                  <a:pt x="152400" y="1232153"/>
                </a:lnTo>
                <a:close/>
              </a:path>
              <a:path w="152400" h="1232535">
                <a:moveTo>
                  <a:pt x="12954" y="12953"/>
                </a:moveTo>
                <a:lnTo>
                  <a:pt x="12954" y="6858"/>
                </a:lnTo>
                <a:lnTo>
                  <a:pt x="6095" y="12953"/>
                </a:lnTo>
                <a:lnTo>
                  <a:pt x="12954" y="12953"/>
                </a:lnTo>
                <a:close/>
              </a:path>
              <a:path w="152400" h="1232535">
                <a:moveTo>
                  <a:pt x="12954" y="1219200"/>
                </a:moveTo>
                <a:lnTo>
                  <a:pt x="12954" y="12953"/>
                </a:lnTo>
                <a:lnTo>
                  <a:pt x="6095" y="12953"/>
                </a:lnTo>
                <a:lnTo>
                  <a:pt x="6095" y="1219200"/>
                </a:lnTo>
                <a:lnTo>
                  <a:pt x="12954" y="1219200"/>
                </a:lnTo>
                <a:close/>
              </a:path>
              <a:path w="152400" h="1232535">
                <a:moveTo>
                  <a:pt x="146304" y="1219200"/>
                </a:moveTo>
                <a:lnTo>
                  <a:pt x="6095" y="1219200"/>
                </a:lnTo>
                <a:lnTo>
                  <a:pt x="12954" y="1226058"/>
                </a:lnTo>
                <a:lnTo>
                  <a:pt x="12954" y="1232153"/>
                </a:lnTo>
                <a:lnTo>
                  <a:pt x="139445" y="1232153"/>
                </a:lnTo>
                <a:lnTo>
                  <a:pt x="139445" y="1226058"/>
                </a:lnTo>
                <a:lnTo>
                  <a:pt x="146304" y="1219200"/>
                </a:lnTo>
                <a:close/>
              </a:path>
              <a:path w="152400" h="1232535">
                <a:moveTo>
                  <a:pt x="12954" y="1232153"/>
                </a:moveTo>
                <a:lnTo>
                  <a:pt x="12954" y="1226058"/>
                </a:lnTo>
                <a:lnTo>
                  <a:pt x="6095" y="1219200"/>
                </a:lnTo>
                <a:lnTo>
                  <a:pt x="6095" y="1232153"/>
                </a:lnTo>
                <a:lnTo>
                  <a:pt x="12954" y="1232153"/>
                </a:lnTo>
                <a:close/>
              </a:path>
              <a:path w="152400" h="1232535">
                <a:moveTo>
                  <a:pt x="146304" y="12953"/>
                </a:moveTo>
                <a:lnTo>
                  <a:pt x="139445" y="6858"/>
                </a:lnTo>
                <a:lnTo>
                  <a:pt x="139445" y="12953"/>
                </a:lnTo>
                <a:lnTo>
                  <a:pt x="146304" y="12953"/>
                </a:lnTo>
                <a:close/>
              </a:path>
              <a:path w="152400" h="1232535">
                <a:moveTo>
                  <a:pt x="146304" y="1219200"/>
                </a:moveTo>
                <a:lnTo>
                  <a:pt x="146304" y="12953"/>
                </a:lnTo>
                <a:lnTo>
                  <a:pt x="139445" y="12953"/>
                </a:lnTo>
                <a:lnTo>
                  <a:pt x="139445" y="1219200"/>
                </a:lnTo>
                <a:lnTo>
                  <a:pt x="146304" y="1219200"/>
                </a:lnTo>
                <a:close/>
              </a:path>
              <a:path w="152400" h="1232535">
                <a:moveTo>
                  <a:pt x="146304" y="1232153"/>
                </a:moveTo>
                <a:lnTo>
                  <a:pt x="146304" y="1219200"/>
                </a:lnTo>
                <a:lnTo>
                  <a:pt x="139445" y="1226058"/>
                </a:lnTo>
                <a:lnTo>
                  <a:pt x="139445" y="1232153"/>
                </a:lnTo>
                <a:lnTo>
                  <a:pt x="146304" y="1232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32645" y="5538978"/>
            <a:ext cx="1524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32645" y="5196078"/>
            <a:ext cx="152400" cy="342900"/>
          </a:xfrm>
          <a:custGeom>
            <a:avLst/>
            <a:gdLst/>
            <a:ahLst/>
            <a:cxnLst/>
            <a:rect l="l" t="t" r="r" b="b"/>
            <a:pathLst>
              <a:path w="152400" h="342900">
                <a:moveTo>
                  <a:pt x="152400" y="342900"/>
                </a:moveTo>
                <a:lnTo>
                  <a:pt x="152400" y="0"/>
                </a:lnTo>
                <a:lnTo>
                  <a:pt x="0" y="0"/>
                </a:lnTo>
                <a:lnTo>
                  <a:pt x="0" y="342900"/>
                </a:lnTo>
                <a:lnTo>
                  <a:pt x="6095" y="342900"/>
                </a:lnTo>
                <a:lnTo>
                  <a:pt x="6095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139445" y="12954"/>
                </a:lnTo>
                <a:lnTo>
                  <a:pt x="139445" y="6096"/>
                </a:lnTo>
                <a:lnTo>
                  <a:pt x="146304" y="12954"/>
                </a:lnTo>
                <a:lnTo>
                  <a:pt x="146304" y="342900"/>
                </a:lnTo>
                <a:lnTo>
                  <a:pt x="152400" y="342900"/>
                </a:lnTo>
                <a:close/>
              </a:path>
              <a:path w="152400" h="342900">
                <a:moveTo>
                  <a:pt x="12954" y="12954"/>
                </a:moveTo>
                <a:lnTo>
                  <a:pt x="12954" y="6096"/>
                </a:lnTo>
                <a:lnTo>
                  <a:pt x="6095" y="12954"/>
                </a:lnTo>
                <a:lnTo>
                  <a:pt x="12954" y="12954"/>
                </a:lnTo>
                <a:close/>
              </a:path>
              <a:path w="152400" h="342900">
                <a:moveTo>
                  <a:pt x="12954" y="329946"/>
                </a:moveTo>
                <a:lnTo>
                  <a:pt x="12954" y="12954"/>
                </a:lnTo>
                <a:lnTo>
                  <a:pt x="6095" y="12954"/>
                </a:lnTo>
                <a:lnTo>
                  <a:pt x="6095" y="329946"/>
                </a:lnTo>
                <a:lnTo>
                  <a:pt x="12954" y="329946"/>
                </a:lnTo>
                <a:close/>
              </a:path>
              <a:path w="152400" h="342900">
                <a:moveTo>
                  <a:pt x="146304" y="329946"/>
                </a:moveTo>
                <a:lnTo>
                  <a:pt x="6095" y="329946"/>
                </a:lnTo>
                <a:lnTo>
                  <a:pt x="12954" y="336804"/>
                </a:lnTo>
                <a:lnTo>
                  <a:pt x="12954" y="342900"/>
                </a:lnTo>
                <a:lnTo>
                  <a:pt x="139445" y="342900"/>
                </a:lnTo>
                <a:lnTo>
                  <a:pt x="139445" y="336804"/>
                </a:lnTo>
                <a:lnTo>
                  <a:pt x="146304" y="329946"/>
                </a:lnTo>
                <a:close/>
              </a:path>
              <a:path w="152400" h="342900">
                <a:moveTo>
                  <a:pt x="12954" y="342900"/>
                </a:moveTo>
                <a:lnTo>
                  <a:pt x="12954" y="336804"/>
                </a:lnTo>
                <a:lnTo>
                  <a:pt x="6095" y="329946"/>
                </a:lnTo>
                <a:lnTo>
                  <a:pt x="6095" y="342900"/>
                </a:lnTo>
                <a:lnTo>
                  <a:pt x="12954" y="342900"/>
                </a:lnTo>
                <a:close/>
              </a:path>
              <a:path w="152400" h="342900">
                <a:moveTo>
                  <a:pt x="146304" y="12954"/>
                </a:moveTo>
                <a:lnTo>
                  <a:pt x="139445" y="6096"/>
                </a:lnTo>
                <a:lnTo>
                  <a:pt x="139445" y="12954"/>
                </a:lnTo>
                <a:lnTo>
                  <a:pt x="146304" y="12954"/>
                </a:lnTo>
                <a:close/>
              </a:path>
              <a:path w="152400" h="342900">
                <a:moveTo>
                  <a:pt x="146304" y="329946"/>
                </a:moveTo>
                <a:lnTo>
                  <a:pt x="146304" y="12954"/>
                </a:lnTo>
                <a:lnTo>
                  <a:pt x="139445" y="12954"/>
                </a:lnTo>
                <a:lnTo>
                  <a:pt x="139445" y="329946"/>
                </a:lnTo>
                <a:lnTo>
                  <a:pt x="146304" y="329946"/>
                </a:lnTo>
                <a:close/>
              </a:path>
              <a:path w="152400" h="342900">
                <a:moveTo>
                  <a:pt x="146304" y="342900"/>
                </a:moveTo>
                <a:lnTo>
                  <a:pt x="146304" y="329946"/>
                </a:lnTo>
                <a:lnTo>
                  <a:pt x="139445" y="336804"/>
                </a:lnTo>
                <a:lnTo>
                  <a:pt x="139445" y="342900"/>
                </a:lnTo>
                <a:lnTo>
                  <a:pt x="146304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32645" y="5729478"/>
            <a:ext cx="152400" cy="1054100"/>
          </a:xfrm>
          <a:custGeom>
            <a:avLst/>
            <a:gdLst/>
            <a:ahLst/>
            <a:cxnLst/>
            <a:rect l="l" t="t" r="r" b="b"/>
            <a:pathLst>
              <a:path w="152400" h="1054100">
                <a:moveTo>
                  <a:pt x="152400" y="1053846"/>
                </a:moveTo>
                <a:lnTo>
                  <a:pt x="152400" y="0"/>
                </a:lnTo>
                <a:lnTo>
                  <a:pt x="0" y="0"/>
                </a:lnTo>
                <a:lnTo>
                  <a:pt x="0" y="1053846"/>
                </a:lnTo>
                <a:lnTo>
                  <a:pt x="6095" y="1053846"/>
                </a:lnTo>
                <a:lnTo>
                  <a:pt x="6095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139445" y="12954"/>
                </a:lnTo>
                <a:lnTo>
                  <a:pt x="139445" y="6096"/>
                </a:lnTo>
                <a:lnTo>
                  <a:pt x="146304" y="12954"/>
                </a:lnTo>
                <a:lnTo>
                  <a:pt x="146304" y="1053846"/>
                </a:lnTo>
                <a:lnTo>
                  <a:pt x="152400" y="1053846"/>
                </a:lnTo>
                <a:close/>
              </a:path>
              <a:path w="152400" h="1054100">
                <a:moveTo>
                  <a:pt x="12954" y="12954"/>
                </a:moveTo>
                <a:lnTo>
                  <a:pt x="12954" y="6096"/>
                </a:lnTo>
                <a:lnTo>
                  <a:pt x="6095" y="12954"/>
                </a:lnTo>
                <a:lnTo>
                  <a:pt x="12954" y="12954"/>
                </a:lnTo>
                <a:close/>
              </a:path>
              <a:path w="152400" h="1054100">
                <a:moveTo>
                  <a:pt x="12954" y="1041653"/>
                </a:moveTo>
                <a:lnTo>
                  <a:pt x="12954" y="12954"/>
                </a:lnTo>
                <a:lnTo>
                  <a:pt x="6095" y="12954"/>
                </a:lnTo>
                <a:lnTo>
                  <a:pt x="6095" y="1041653"/>
                </a:lnTo>
                <a:lnTo>
                  <a:pt x="12954" y="1041653"/>
                </a:lnTo>
                <a:close/>
              </a:path>
              <a:path w="152400" h="1054100">
                <a:moveTo>
                  <a:pt x="146304" y="1041653"/>
                </a:moveTo>
                <a:lnTo>
                  <a:pt x="6095" y="1041653"/>
                </a:lnTo>
                <a:lnTo>
                  <a:pt x="12954" y="1047750"/>
                </a:lnTo>
                <a:lnTo>
                  <a:pt x="12954" y="1053846"/>
                </a:lnTo>
                <a:lnTo>
                  <a:pt x="139445" y="1053846"/>
                </a:lnTo>
                <a:lnTo>
                  <a:pt x="139445" y="1047750"/>
                </a:lnTo>
                <a:lnTo>
                  <a:pt x="146304" y="1041653"/>
                </a:lnTo>
                <a:close/>
              </a:path>
              <a:path w="152400" h="1054100">
                <a:moveTo>
                  <a:pt x="12954" y="1053846"/>
                </a:moveTo>
                <a:lnTo>
                  <a:pt x="12954" y="1047750"/>
                </a:lnTo>
                <a:lnTo>
                  <a:pt x="6095" y="1041653"/>
                </a:lnTo>
                <a:lnTo>
                  <a:pt x="6095" y="1053846"/>
                </a:lnTo>
                <a:lnTo>
                  <a:pt x="12954" y="1053846"/>
                </a:lnTo>
                <a:close/>
              </a:path>
              <a:path w="152400" h="1054100">
                <a:moveTo>
                  <a:pt x="146304" y="12954"/>
                </a:moveTo>
                <a:lnTo>
                  <a:pt x="139445" y="6096"/>
                </a:lnTo>
                <a:lnTo>
                  <a:pt x="139445" y="12954"/>
                </a:lnTo>
                <a:lnTo>
                  <a:pt x="146304" y="12954"/>
                </a:lnTo>
                <a:close/>
              </a:path>
              <a:path w="152400" h="1054100">
                <a:moveTo>
                  <a:pt x="146304" y="1041653"/>
                </a:moveTo>
                <a:lnTo>
                  <a:pt x="146304" y="12954"/>
                </a:lnTo>
                <a:lnTo>
                  <a:pt x="139445" y="12954"/>
                </a:lnTo>
                <a:lnTo>
                  <a:pt x="139445" y="1041653"/>
                </a:lnTo>
                <a:lnTo>
                  <a:pt x="146304" y="1041653"/>
                </a:lnTo>
                <a:close/>
              </a:path>
              <a:path w="152400" h="1054100">
                <a:moveTo>
                  <a:pt x="146304" y="1053846"/>
                </a:moveTo>
                <a:lnTo>
                  <a:pt x="146304" y="1041653"/>
                </a:lnTo>
                <a:lnTo>
                  <a:pt x="139445" y="1047750"/>
                </a:lnTo>
                <a:lnTo>
                  <a:pt x="139445" y="1053846"/>
                </a:lnTo>
                <a:lnTo>
                  <a:pt x="146304" y="1053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83521" y="3768090"/>
            <a:ext cx="2588513" cy="2366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15533" y="3610609"/>
            <a:ext cx="11855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204" dirty="0">
                <a:latin typeface="Trebuchet MS"/>
                <a:cs typeface="Trebuchet MS"/>
              </a:rPr>
              <a:t>Off-set </a:t>
            </a:r>
            <a:r>
              <a:rPr sz="2000" i="1" spc="-225" dirty="0">
                <a:latin typeface="Trebuchet MS"/>
                <a:cs typeface="Trebuchet MS"/>
              </a:rPr>
              <a:t>of</a:t>
            </a:r>
            <a:r>
              <a:rPr sz="2000" i="1" spc="-245" dirty="0">
                <a:latin typeface="Trebuchet MS"/>
                <a:cs typeface="Trebuchet MS"/>
              </a:rPr>
              <a:t> </a:t>
            </a:r>
            <a:r>
              <a:rPr sz="2000" i="1" spc="145" dirty="0">
                <a:latin typeface="Trebuchet MS"/>
                <a:cs typeface="Trebuchet MS"/>
              </a:rPr>
              <a:t>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00498" y="4194301"/>
            <a:ext cx="4441825" cy="2655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95"/>
              </a:spcBef>
            </a:pPr>
            <a:r>
              <a:rPr sz="2000" i="1" spc="-175" dirty="0">
                <a:latin typeface="Trebuchet MS"/>
                <a:cs typeface="Trebuchet MS"/>
              </a:rPr>
              <a:t>On-set </a:t>
            </a:r>
            <a:r>
              <a:rPr sz="2000" i="1" spc="-225" dirty="0">
                <a:latin typeface="Trebuchet MS"/>
                <a:cs typeface="Trebuchet MS"/>
              </a:rPr>
              <a:t>of</a:t>
            </a:r>
            <a:r>
              <a:rPr sz="2000" i="1" spc="-220" dirty="0">
                <a:latin typeface="Trebuchet MS"/>
                <a:cs typeface="Trebuchet MS"/>
              </a:rPr>
              <a:t> </a:t>
            </a:r>
            <a:r>
              <a:rPr sz="2000" i="1" spc="145" dirty="0">
                <a:latin typeface="Trebuchet MS"/>
                <a:cs typeface="Trebuchet MS"/>
              </a:rPr>
              <a:t>W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465580">
              <a:lnSpc>
                <a:spcPct val="100000"/>
              </a:lnSpc>
              <a:spcBef>
                <a:spcPts val="5"/>
              </a:spcBef>
            </a:pPr>
            <a:r>
              <a:rPr sz="2000" i="1" spc="-95" dirty="0">
                <a:latin typeface="Trebuchet MS"/>
                <a:cs typeface="Trebuchet MS"/>
              </a:rPr>
              <a:t>Don't </a:t>
            </a:r>
            <a:r>
              <a:rPr sz="2000" i="1" spc="-180" dirty="0">
                <a:latin typeface="Trebuchet MS"/>
                <a:cs typeface="Trebuchet MS"/>
              </a:rPr>
              <a:t>care </a:t>
            </a:r>
            <a:r>
              <a:rPr sz="2000" i="1" spc="-85" dirty="0">
                <a:latin typeface="Trebuchet MS"/>
                <a:cs typeface="Trebuchet MS"/>
              </a:rPr>
              <a:t>(DC) </a:t>
            </a:r>
            <a:r>
              <a:rPr sz="2000" i="1" spc="-200" dirty="0">
                <a:latin typeface="Trebuchet MS"/>
                <a:cs typeface="Trebuchet MS"/>
              </a:rPr>
              <a:t>set </a:t>
            </a:r>
            <a:r>
              <a:rPr sz="2000" i="1" spc="-225" dirty="0">
                <a:latin typeface="Trebuchet MS"/>
                <a:cs typeface="Trebuchet MS"/>
              </a:rPr>
              <a:t>of</a:t>
            </a:r>
            <a:r>
              <a:rPr sz="2000" i="1" spc="-390" dirty="0">
                <a:latin typeface="Trebuchet MS"/>
                <a:cs typeface="Trebuchet MS"/>
              </a:rPr>
              <a:t> </a:t>
            </a:r>
            <a:r>
              <a:rPr sz="2000" i="1" spc="145" dirty="0">
                <a:latin typeface="Trebuchet MS"/>
                <a:cs typeface="Trebuchet MS"/>
              </a:rPr>
              <a:t>W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 marR="575310">
              <a:lnSpc>
                <a:spcPct val="120000"/>
              </a:lnSpc>
              <a:spcBef>
                <a:spcPts val="2020"/>
              </a:spcBef>
            </a:pPr>
            <a:r>
              <a:rPr sz="2000" spc="-75" dirty="0">
                <a:latin typeface="Trebuchet MS"/>
                <a:cs typeface="Trebuchet MS"/>
              </a:rPr>
              <a:t>These </a:t>
            </a:r>
            <a:r>
              <a:rPr sz="2000" spc="-114" dirty="0">
                <a:latin typeface="Trebuchet MS"/>
                <a:cs typeface="Trebuchet MS"/>
              </a:rPr>
              <a:t>input </a:t>
            </a:r>
            <a:r>
              <a:rPr sz="2000" spc="-105" dirty="0">
                <a:latin typeface="Trebuchet MS"/>
                <a:cs typeface="Trebuchet MS"/>
              </a:rPr>
              <a:t>patterns </a:t>
            </a:r>
            <a:r>
              <a:rPr sz="2000" spc="-75" dirty="0">
                <a:latin typeface="Trebuchet MS"/>
                <a:cs typeface="Trebuchet MS"/>
              </a:rPr>
              <a:t>should </a:t>
            </a:r>
            <a:r>
              <a:rPr sz="2000" spc="-110" dirty="0">
                <a:latin typeface="Trebuchet MS"/>
                <a:cs typeface="Trebuchet MS"/>
              </a:rPr>
              <a:t>never </a:t>
            </a:r>
            <a:r>
              <a:rPr sz="2000" spc="-125" dirty="0">
                <a:latin typeface="Trebuchet MS"/>
                <a:cs typeface="Trebuchet MS"/>
              </a:rPr>
              <a:t>be  </a:t>
            </a:r>
            <a:r>
              <a:rPr sz="2000" spc="-95" dirty="0">
                <a:latin typeface="Trebuchet MS"/>
                <a:cs typeface="Trebuchet MS"/>
              </a:rPr>
              <a:t>encountered </a:t>
            </a:r>
            <a:r>
              <a:rPr sz="2000" spc="-114" dirty="0">
                <a:latin typeface="Trebuchet MS"/>
                <a:cs typeface="Trebuchet MS"/>
              </a:rPr>
              <a:t>in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practice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10" dirty="0">
                <a:latin typeface="Trebuchet MS"/>
                <a:cs typeface="Trebuchet MS"/>
              </a:rPr>
              <a:t>associated </a:t>
            </a:r>
            <a:r>
              <a:rPr sz="2000" spc="-90" dirty="0">
                <a:latin typeface="Trebuchet MS"/>
                <a:cs typeface="Trebuchet MS"/>
              </a:rPr>
              <a:t>output </a:t>
            </a:r>
            <a:r>
              <a:rPr sz="2000" spc="-125" dirty="0">
                <a:latin typeface="Trebuchet MS"/>
                <a:cs typeface="Trebuchet MS"/>
              </a:rPr>
              <a:t>values are </a:t>
            </a:r>
            <a:r>
              <a:rPr sz="2000" spc="30" dirty="0">
                <a:latin typeface="Trebuchet MS"/>
                <a:cs typeface="Trebuchet MS"/>
              </a:rPr>
              <a:t>"Don't</a:t>
            </a:r>
            <a:r>
              <a:rPr sz="2000" spc="19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Cares"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74851"/>
            <a:ext cx="597408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Incompletely </a:t>
            </a:r>
            <a:r>
              <a:rPr spc="100" dirty="0"/>
              <a:t>Specified</a:t>
            </a:r>
            <a:r>
              <a:rPr spc="350" dirty="0"/>
              <a:t> </a:t>
            </a:r>
            <a:r>
              <a:rPr spc="160"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0779" y="1553209"/>
            <a:ext cx="7466965" cy="46628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417195" indent="-273050">
              <a:lnSpc>
                <a:spcPts val="2590"/>
              </a:lnSpc>
              <a:spcBef>
                <a:spcPts val="425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4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Canonical </a:t>
            </a:r>
            <a:r>
              <a:rPr sz="2400" spc="-110" dirty="0">
                <a:latin typeface="Trebuchet MS"/>
                <a:cs typeface="Trebuchet MS"/>
              </a:rPr>
              <a:t>Representations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190" dirty="0">
                <a:latin typeface="Trebuchet MS"/>
                <a:cs typeface="Trebuchet MS"/>
              </a:rPr>
              <a:t>BCD </a:t>
            </a:r>
            <a:r>
              <a:rPr sz="2400" spc="-120" dirty="0">
                <a:latin typeface="Trebuchet MS"/>
                <a:cs typeface="Trebuchet MS"/>
              </a:rPr>
              <a:t>Increment </a:t>
            </a:r>
            <a:r>
              <a:rPr sz="2400" spc="-150" dirty="0">
                <a:latin typeface="Trebuchet MS"/>
                <a:cs typeface="Trebuchet MS"/>
              </a:rPr>
              <a:t>by </a:t>
            </a:r>
            <a:r>
              <a:rPr sz="2400" spc="-60" dirty="0">
                <a:latin typeface="Trebuchet MS"/>
                <a:cs typeface="Trebuchet MS"/>
              </a:rPr>
              <a:t>1  </a:t>
            </a:r>
            <a:r>
              <a:rPr sz="2400" spc="-145" dirty="0">
                <a:latin typeface="Trebuchet MS"/>
                <a:cs typeface="Trebuchet MS"/>
              </a:rPr>
              <a:t>Function: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Minterms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45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180" dirty="0">
                <a:solidFill>
                  <a:srgbClr val="454552"/>
                </a:solidFill>
                <a:latin typeface="Trebuchet MS"/>
                <a:cs typeface="Trebuchet MS"/>
              </a:rPr>
              <a:t>Z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54552"/>
                </a:solidFill>
                <a:latin typeface="Trebuchet MS"/>
                <a:cs typeface="Trebuchet MS"/>
              </a:rPr>
              <a:t>m0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54552"/>
                </a:solidFill>
                <a:latin typeface="Trebuchet MS"/>
                <a:cs typeface="Trebuchet MS"/>
              </a:rPr>
              <a:t>m2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54552"/>
                </a:solidFill>
                <a:latin typeface="Trebuchet MS"/>
                <a:cs typeface="Trebuchet MS"/>
              </a:rPr>
              <a:t>m4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54552"/>
                </a:solidFill>
                <a:latin typeface="Trebuchet MS"/>
                <a:cs typeface="Trebuchet MS"/>
              </a:rPr>
              <a:t>m6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54552"/>
                </a:solidFill>
                <a:latin typeface="Trebuchet MS"/>
                <a:cs typeface="Trebuchet MS"/>
              </a:rPr>
              <a:t>m8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d10</a:t>
            </a:r>
            <a:r>
              <a:rPr sz="1900" spc="-6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d11</a:t>
            </a:r>
            <a:r>
              <a:rPr sz="1900" spc="-7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d12</a:t>
            </a:r>
            <a:r>
              <a:rPr sz="1900" spc="-6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d13</a:t>
            </a:r>
            <a:r>
              <a:rPr sz="1900" spc="-7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d14</a:t>
            </a:r>
            <a:r>
              <a:rPr sz="1900" spc="-6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d15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35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180" dirty="0">
                <a:solidFill>
                  <a:srgbClr val="454552"/>
                </a:solidFill>
                <a:latin typeface="Trebuchet MS"/>
                <a:cs typeface="Trebuchet MS"/>
              </a:rPr>
              <a:t>Z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54552"/>
                </a:solidFill>
                <a:latin typeface="Symbol"/>
                <a:cs typeface="Symbol"/>
              </a:rPr>
              <a:t>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m(0,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2,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4,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6,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454552"/>
                </a:solidFill>
                <a:latin typeface="Trebuchet MS"/>
                <a:cs typeface="Trebuchet MS"/>
              </a:rPr>
              <a:t>8)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d(10,</a:t>
            </a:r>
            <a:r>
              <a:rPr sz="1900" spc="-2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11,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12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,13,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14,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15)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9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360" dirty="0">
                <a:solidFill>
                  <a:srgbClr val="454552"/>
                </a:solidFill>
                <a:latin typeface="Trebuchet MS"/>
                <a:cs typeface="Trebuchet MS"/>
              </a:rPr>
              <a:t>W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54552"/>
                </a:solidFill>
                <a:latin typeface="Symbol"/>
                <a:cs typeface="Symbol"/>
              </a:rPr>
              <a:t>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m(7,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454552"/>
                </a:solidFill>
                <a:latin typeface="Trebuchet MS"/>
                <a:cs typeface="Trebuchet MS"/>
              </a:rPr>
              <a:t>8)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d(10,</a:t>
            </a:r>
            <a:r>
              <a:rPr sz="1900" spc="-26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11,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12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,13,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14,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15)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5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285" dirty="0">
                <a:solidFill>
                  <a:srgbClr val="454552"/>
                </a:solidFill>
                <a:latin typeface="Trebuchet MS"/>
                <a:cs typeface="Trebuchet MS"/>
              </a:rPr>
              <a:t>X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54552"/>
                </a:solidFill>
                <a:latin typeface="Symbol"/>
                <a:cs typeface="Symbol"/>
              </a:rPr>
              <a:t>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m(3,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4,</a:t>
            </a:r>
            <a:r>
              <a:rPr sz="1900" spc="-25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5,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454552"/>
                </a:solidFill>
                <a:latin typeface="Trebuchet MS"/>
                <a:cs typeface="Trebuchet MS"/>
              </a:rPr>
              <a:t>6)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d(10,</a:t>
            </a:r>
            <a:r>
              <a:rPr sz="1900" spc="-2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11,</a:t>
            </a:r>
            <a:r>
              <a:rPr sz="1900" spc="-25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12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,13,</a:t>
            </a:r>
            <a:r>
              <a:rPr sz="1900" spc="-25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14,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15)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9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65" dirty="0">
                <a:solidFill>
                  <a:srgbClr val="454552"/>
                </a:solidFill>
                <a:latin typeface="Trebuchet MS"/>
                <a:cs typeface="Trebuchet MS"/>
              </a:rPr>
              <a:t>Y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54552"/>
                </a:solidFill>
                <a:latin typeface="Symbol"/>
                <a:cs typeface="Symbol"/>
              </a:rPr>
              <a:t>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m(1,</a:t>
            </a:r>
            <a:r>
              <a:rPr sz="1900" spc="-25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2,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5,</a:t>
            </a:r>
            <a:r>
              <a:rPr sz="1900" spc="-25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454552"/>
                </a:solidFill>
                <a:latin typeface="Trebuchet MS"/>
                <a:cs typeface="Trebuchet MS"/>
              </a:rPr>
              <a:t>6)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d(10,</a:t>
            </a:r>
            <a:r>
              <a:rPr sz="1900" spc="-25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11,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12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,13,</a:t>
            </a:r>
            <a:r>
              <a:rPr sz="1900" spc="-25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14,</a:t>
            </a:r>
            <a:r>
              <a:rPr sz="1900" spc="-25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15)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40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65" dirty="0">
                <a:solidFill>
                  <a:srgbClr val="454552"/>
                </a:solidFill>
                <a:latin typeface="Trebuchet MS"/>
                <a:cs typeface="Trebuchet MS"/>
              </a:rPr>
              <a:t>Maxterms</a:t>
            </a:r>
            <a:endParaRPr sz="21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35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180" dirty="0">
                <a:solidFill>
                  <a:srgbClr val="454552"/>
                </a:solidFill>
                <a:latin typeface="Trebuchet MS"/>
                <a:cs typeface="Trebuchet MS"/>
              </a:rPr>
              <a:t>Z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454552"/>
                </a:solidFill>
                <a:latin typeface="Trebuchet MS"/>
                <a:cs typeface="Trebuchet MS"/>
              </a:rPr>
              <a:t>M1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325" dirty="0">
                <a:solidFill>
                  <a:srgbClr val="454552"/>
                </a:solidFill>
                <a:latin typeface="Trebuchet MS"/>
                <a:cs typeface="Trebuchet MS"/>
              </a:rPr>
              <a:t>•</a:t>
            </a:r>
            <a:r>
              <a:rPr sz="1900" spc="-2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454552"/>
                </a:solidFill>
                <a:latin typeface="Trebuchet MS"/>
                <a:cs typeface="Trebuchet MS"/>
              </a:rPr>
              <a:t>M3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325" dirty="0">
                <a:solidFill>
                  <a:srgbClr val="454552"/>
                </a:solidFill>
                <a:latin typeface="Trebuchet MS"/>
                <a:cs typeface="Trebuchet MS"/>
              </a:rPr>
              <a:t>•</a:t>
            </a:r>
            <a:r>
              <a:rPr sz="1900" spc="-2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454552"/>
                </a:solidFill>
                <a:latin typeface="Trebuchet MS"/>
                <a:cs typeface="Trebuchet MS"/>
              </a:rPr>
              <a:t>M5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325" dirty="0">
                <a:solidFill>
                  <a:srgbClr val="454552"/>
                </a:solidFill>
                <a:latin typeface="Trebuchet MS"/>
                <a:cs typeface="Trebuchet MS"/>
              </a:rPr>
              <a:t>•</a:t>
            </a:r>
            <a:r>
              <a:rPr sz="1900" spc="-2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454552"/>
                </a:solidFill>
                <a:latin typeface="Trebuchet MS"/>
                <a:cs typeface="Trebuchet MS"/>
              </a:rPr>
              <a:t>M7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325" dirty="0">
                <a:solidFill>
                  <a:srgbClr val="454552"/>
                </a:solidFill>
                <a:latin typeface="Trebuchet MS"/>
                <a:cs typeface="Trebuchet MS"/>
              </a:rPr>
              <a:t>•</a:t>
            </a:r>
            <a:r>
              <a:rPr sz="1900" spc="-2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454552"/>
                </a:solidFill>
                <a:latin typeface="Trebuchet MS"/>
                <a:cs typeface="Trebuchet MS"/>
              </a:rPr>
              <a:t>M9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325" dirty="0">
                <a:solidFill>
                  <a:srgbClr val="454552"/>
                </a:solidFill>
                <a:latin typeface="Trebuchet MS"/>
                <a:cs typeface="Trebuchet MS"/>
              </a:rPr>
              <a:t>•</a:t>
            </a:r>
            <a:r>
              <a:rPr sz="1900" spc="-2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454552"/>
                </a:solidFill>
                <a:latin typeface="Trebuchet MS"/>
                <a:cs typeface="Trebuchet MS"/>
              </a:rPr>
              <a:t>D10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325" dirty="0">
                <a:solidFill>
                  <a:srgbClr val="454552"/>
                </a:solidFill>
                <a:latin typeface="Trebuchet MS"/>
                <a:cs typeface="Trebuchet MS"/>
              </a:rPr>
              <a:t>•</a:t>
            </a:r>
            <a:r>
              <a:rPr sz="1900" spc="-2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454552"/>
                </a:solidFill>
                <a:latin typeface="Trebuchet MS"/>
                <a:cs typeface="Trebuchet MS"/>
              </a:rPr>
              <a:t>D11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325" dirty="0">
                <a:solidFill>
                  <a:srgbClr val="454552"/>
                </a:solidFill>
                <a:latin typeface="Trebuchet MS"/>
                <a:cs typeface="Trebuchet MS"/>
              </a:rPr>
              <a:t>•</a:t>
            </a:r>
            <a:r>
              <a:rPr sz="1900" spc="-2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454552"/>
                </a:solidFill>
                <a:latin typeface="Trebuchet MS"/>
                <a:cs typeface="Trebuchet MS"/>
              </a:rPr>
              <a:t>D12</a:t>
            </a:r>
            <a:r>
              <a:rPr sz="1900" spc="-6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325" dirty="0">
                <a:solidFill>
                  <a:srgbClr val="454552"/>
                </a:solidFill>
                <a:latin typeface="Trebuchet MS"/>
                <a:cs typeface="Trebuchet MS"/>
              </a:rPr>
              <a:t>•</a:t>
            </a:r>
            <a:r>
              <a:rPr sz="1900" spc="-2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454552"/>
                </a:solidFill>
                <a:latin typeface="Trebuchet MS"/>
                <a:cs typeface="Trebuchet MS"/>
              </a:rPr>
              <a:t>D13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325" dirty="0">
                <a:solidFill>
                  <a:srgbClr val="454552"/>
                </a:solidFill>
                <a:latin typeface="Trebuchet MS"/>
                <a:cs typeface="Trebuchet MS"/>
              </a:rPr>
              <a:t>•</a:t>
            </a:r>
            <a:r>
              <a:rPr sz="1900" spc="-2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454552"/>
                </a:solidFill>
                <a:latin typeface="Trebuchet MS"/>
                <a:cs typeface="Trebuchet MS"/>
              </a:rPr>
              <a:t>D14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325" dirty="0">
                <a:solidFill>
                  <a:srgbClr val="454552"/>
                </a:solidFill>
                <a:latin typeface="Trebuchet MS"/>
                <a:cs typeface="Trebuchet MS"/>
              </a:rPr>
              <a:t>•</a:t>
            </a:r>
            <a:r>
              <a:rPr sz="1900" spc="-2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454552"/>
                </a:solidFill>
                <a:latin typeface="Trebuchet MS"/>
                <a:cs typeface="Trebuchet MS"/>
              </a:rPr>
              <a:t>D15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34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180" dirty="0">
                <a:solidFill>
                  <a:srgbClr val="454552"/>
                </a:solidFill>
                <a:latin typeface="Trebuchet MS"/>
                <a:cs typeface="Trebuchet MS"/>
              </a:rPr>
              <a:t>Z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454552"/>
                </a:solidFill>
                <a:latin typeface="Symbol"/>
                <a:cs typeface="Symbol"/>
              </a:rPr>
              <a:t>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M(1,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3,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5,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7,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454552"/>
                </a:solidFill>
                <a:latin typeface="Trebuchet MS"/>
                <a:cs typeface="Trebuchet MS"/>
              </a:rPr>
              <a:t>9)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325" dirty="0">
                <a:solidFill>
                  <a:srgbClr val="454552"/>
                </a:solidFill>
                <a:latin typeface="Trebuchet MS"/>
                <a:cs typeface="Trebuchet MS"/>
              </a:rPr>
              <a:t>•</a:t>
            </a:r>
            <a:r>
              <a:rPr sz="1900" spc="-30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454552"/>
                </a:solidFill>
                <a:latin typeface="Trebuchet MS"/>
                <a:cs typeface="Trebuchet MS"/>
              </a:rPr>
              <a:t>D(10,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11,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12,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13,</a:t>
            </a:r>
            <a:r>
              <a:rPr sz="19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14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,15)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0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360" dirty="0">
                <a:solidFill>
                  <a:srgbClr val="454552"/>
                </a:solidFill>
                <a:latin typeface="Trebuchet MS"/>
                <a:cs typeface="Trebuchet MS"/>
              </a:rPr>
              <a:t>W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9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285" dirty="0">
                <a:solidFill>
                  <a:srgbClr val="454552"/>
                </a:solidFill>
                <a:latin typeface="Trebuchet MS"/>
                <a:cs typeface="Trebuchet MS"/>
              </a:rPr>
              <a:t>X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5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65" dirty="0">
                <a:solidFill>
                  <a:srgbClr val="454552"/>
                </a:solidFill>
                <a:latin typeface="Trebuchet MS"/>
                <a:cs typeface="Trebuchet MS"/>
              </a:rPr>
              <a:t>Y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499363"/>
            <a:ext cx="4302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60" dirty="0"/>
              <a:t>More </a:t>
            </a:r>
            <a:r>
              <a:rPr sz="3200" spc="75" dirty="0"/>
              <a:t>Logic</a:t>
            </a:r>
            <a:r>
              <a:rPr sz="3200" spc="400" dirty="0"/>
              <a:t> </a:t>
            </a:r>
            <a:r>
              <a:rPr sz="3200" spc="175" dirty="0"/>
              <a:t>Functions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10779" y="1040383"/>
            <a:ext cx="7858125" cy="1247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45" dirty="0">
                <a:latin typeface="Trebuchet MS"/>
                <a:cs typeface="Trebuchet MS"/>
              </a:rPr>
              <a:t>For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30" dirty="0">
                <a:latin typeface="Trebuchet MS"/>
                <a:cs typeface="Trebuchet MS"/>
              </a:rPr>
              <a:t>2-input </a:t>
            </a:r>
            <a:r>
              <a:rPr sz="2600" spc="-170" dirty="0">
                <a:latin typeface="Trebuchet MS"/>
                <a:cs typeface="Trebuchet MS"/>
              </a:rPr>
              <a:t>function, </a:t>
            </a:r>
            <a:r>
              <a:rPr sz="2600" spc="-140" dirty="0">
                <a:latin typeface="Trebuchet MS"/>
                <a:cs typeface="Trebuchet MS"/>
              </a:rPr>
              <a:t>there </a:t>
            </a:r>
            <a:r>
              <a:rPr sz="2600" spc="-160" dirty="0">
                <a:latin typeface="Trebuchet MS"/>
                <a:cs typeface="Trebuchet MS"/>
              </a:rPr>
              <a:t>are </a:t>
            </a:r>
            <a:r>
              <a:rPr sz="2600" spc="-45" dirty="0">
                <a:latin typeface="Trebuchet MS"/>
                <a:cs typeface="Trebuchet MS"/>
              </a:rPr>
              <a:t>2</a:t>
            </a:r>
            <a:r>
              <a:rPr sz="2550" spc="-67" baseline="26143" dirty="0">
                <a:latin typeface="Trebuchet MS"/>
                <a:cs typeface="Trebuchet MS"/>
              </a:rPr>
              <a:t>2 </a:t>
            </a:r>
            <a:r>
              <a:rPr sz="2600" spc="150" dirty="0">
                <a:latin typeface="Trebuchet MS"/>
                <a:cs typeface="Trebuchet MS"/>
              </a:rPr>
              <a:t>= </a:t>
            </a:r>
            <a:r>
              <a:rPr sz="2600" spc="-65" dirty="0">
                <a:latin typeface="Trebuchet MS"/>
                <a:cs typeface="Trebuchet MS"/>
              </a:rPr>
              <a:t>4 </a:t>
            </a:r>
            <a:r>
              <a:rPr sz="2600" spc="-150" dirty="0">
                <a:latin typeface="Trebuchet MS"/>
                <a:cs typeface="Trebuchet MS"/>
              </a:rPr>
              <a:t>input</a:t>
            </a:r>
            <a:r>
              <a:rPr sz="2600" spc="-470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combinations</a:t>
            </a:r>
            <a:endParaRPr sz="2600">
              <a:latin typeface="Trebuchet MS"/>
              <a:cs typeface="Trebuchet MS"/>
            </a:endParaRPr>
          </a:p>
          <a:p>
            <a:pPr marL="3762375">
              <a:lnSpc>
                <a:spcPct val="100000"/>
              </a:lnSpc>
              <a:spcBef>
                <a:spcPts val="135"/>
              </a:spcBef>
            </a:pPr>
            <a:r>
              <a:rPr sz="2600" spc="-170" dirty="0">
                <a:latin typeface="Trebuchet MS"/>
                <a:cs typeface="Trebuchet MS"/>
              </a:rPr>
              <a:t>and </a:t>
            </a:r>
            <a:r>
              <a:rPr sz="2600" spc="-50" dirty="0">
                <a:latin typeface="Trebuchet MS"/>
                <a:cs typeface="Trebuchet MS"/>
              </a:rPr>
              <a:t>2</a:t>
            </a:r>
            <a:r>
              <a:rPr sz="2550" spc="-75" baseline="26143" dirty="0">
                <a:latin typeface="Trebuchet MS"/>
                <a:cs typeface="Trebuchet MS"/>
              </a:rPr>
              <a:t>4 </a:t>
            </a:r>
            <a:r>
              <a:rPr sz="2600" spc="150" dirty="0">
                <a:latin typeface="Trebuchet MS"/>
                <a:cs typeface="Trebuchet MS"/>
              </a:rPr>
              <a:t>= </a:t>
            </a:r>
            <a:r>
              <a:rPr sz="2600" spc="-65" dirty="0">
                <a:latin typeface="Trebuchet MS"/>
                <a:cs typeface="Trebuchet MS"/>
              </a:rPr>
              <a:t>16 </a:t>
            </a:r>
            <a:r>
              <a:rPr sz="2600" spc="-114" dirty="0">
                <a:latin typeface="Trebuchet MS"/>
                <a:cs typeface="Trebuchet MS"/>
              </a:rPr>
              <a:t>output</a:t>
            </a:r>
            <a:r>
              <a:rPr sz="2600" spc="-335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functions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16 </a:t>
            </a:r>
            <a:r>
              <a:rPr sz="2600" spc="-100" dirty="0">
                <a:latin typeface="Trebuchet MS"/>
                <a:cs typeface="Trebuchet MS"/>
              </a:rPr>
              <a:t>Boolean </a:t>
            </a:r>
            <a:r>
              <a:rPr sz="2600" spc="-135" dirty="0">
                <a:latin typeface="Trebuchet MS"/>
                <a:cs typeface="Trebuchet MS"/>
              </a:rPr>
              <a:t>functions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85" dirty="0">
                <a:latin typeface="Trebuchet MS"/>
                <a:cs typeface="Trebuchet MS"/>
              </a:rPr>
              <a:t>two</a:t>
            </a:r>
            <a:r>
              <a:rPr sz="2600" spc="175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variables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5849" y="2265375"/>
            <a:ext cx="1428750" cy="6705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2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variables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2</a:t>
            </a:r>
            <a:r>
              <a:rPr sz="2000" spc="-1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identities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3333" y="2265375"/>
            <a:ext cx="450215" cy="6705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235"/>
              </a:spcBef>
            </a:pPr>
            <a:r>
              <a:rPr sz="2000" spc="35" dirty="0">
                <a:solidFill>
                  <a:srgbClr val="454552"/>
                </a:solidFill>
                <a:latin typeface="Trebuchet MS"/>
                <a:cs typeface="Trebuchet MS"/>
              </a:rPr>
              <a:t>X,Y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0" spc="-175" dirty="0">
                <a:solidFill>
                  <a:srgbClr val="454552"/>
                </a:solidFill>
                <a:latin typeface="Trebuchet MS"/>
                <a:cs typeface="Trebuchet MS"/>
              </a:rPr>
              <a:t>0,</a:t>
            </a:r>
            <a:r>
              <a:rPr sz="2000" spc="2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5849" y="2928619"/>
            <a:ext cx="40563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4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primitive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functions </a:t>
            </a:r>
            <a:r>
              <a:rPr sz="2000" spc="-15" dirty="0">
                <a:solidFill>
                  <a:srgbClr val="454552"/>
                </a:solidFill>
                <a:latin typeface="Trebuchet MS"/>
                <a:cs typeface="Trebuchet MS"/>
              </a:rPr>
              <a:t>X',Y', </a:t>
            </a:r>
            <a:r>
              <a:rPr sz="2000" spc="-135" dirty="0">
                <a:solidFill>
                  <a:srgbClr val="454552"/>
                </a:solidFill>
                <a:latin typeface="Trebuchet MS"/>
                <a:cs typeface="Trebuchet MS"/>
              </a:rPr>
              <a:t>X•Y,</a:t>
            </a:r>
            <a:r>
              <a:rPr sz="2000" spc="-229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160" dirty="0">
                <a:solidFill>
                  <a:srgbClr val="454552"/>
                </a:solidFill>
                <a:latin typeface="Trebuchet MS"/>
                <a:cs typeface="Trebuchet MS"/>
              </a:rPr>
              <a:t>X+Y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3117" y="2928619"/>
            <a:ext cx="1836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solidFill>
                  <a:srgbClr val="454552"/>
                </a:solidFill>
                <a:latin typeface="Trebuchet MS"/>
                <a:cs typeface="Trebuchet MS"/>
              </a:rPr>
              <a:t>(AND,</a:t>
            </a:r>
            <a:r>
              <a:rPr sz="2000" spc="-28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454552"/>
                </a:solidFill>
                <a:latin typeface="Trebuchet MS"/>
                <a:cs typeface="Trebuchet MS"/>
              </a:rPr>
              <a:t>OR,</a:t>
            </a:r>
            <a:r>
              <a:rPr sz="2000" spc="-27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454552"/>
                </a:solidFill>
                <a:latin typeface="Trebuchet MS"/>
                <a:cs typeface="Trebuchet MS"/>
              </a:rPr>
              <a:t>NOT)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5849" y="3237686"/>
            <a:ext cx="2921635" cy="75882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2000" spc="150" dirty="0">
                <a:solidFill>
                  <a:srgbClr val="454552"/>
                </a:solidFill>
                <a:latin typeface="Trebuchet MS"/>
                <a:cs typeface="Trebuchet MS"/>
              </a:rPr>
              <a:t>CMOS </a:t>
            </a:r>
            <a:r>
              <a:rPr sz="2000" spc="-125" dirty="0">
                <a:solidFill>
                  <a:srgbClr val="454552"/>
                </a:solidFill>
                <a:latin typeface="Trebuchet MS"/>
                <a:cs typeface="Trebuchet MS"/>
              </a:rPr>
              <a:t>building</a:t>
            </a:r>
            <a:r>
              <a:rPr sz="2000" spc="-2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454552"/>
                </a:solidFill>
                <a:latin typeface="Trebuchet MS"/>
                <a:cs typeface="Trebuchet MS"/>
              </a:rPr>
              <a:t>blocks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2000" spc="-150" dirty="0">
                <a:solidFill>
                  <a:srgbClr val="454552"/>
                </a:solidFill>
                <a:latin typeface="Trebuchet MS"/>
                <a:cs typeface="Trebuchet MS"/>
              </a:rPr>
              <a:t>equality/inequality</a:t>
            </a:r>
            <a:r>
              <a:rPr sz="2000" spc="-1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454552"/>
                </a:solidFill>
                <a:latin typeface="Trebuchet MS"/>
                <a:cs typeface="Trebuchet MS"/>
              </a:rPr>
              <a:t>gates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7616" y="3237686"/>
            <a:ext cx="161417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20300"/>
              </a:lnSpc>
              <a:spcBef>
                <a:spcPts val="100"/>
              </a:spcBef>
            </a:pPr>
            <a:r>
              <a:rPr sz="2000" spc="80" dirty="0">
                <a:solidFill>
                  <a:srgbClr val="454552"/>
                </a:solidFill>
                <a:latin typeface="Trebuchet MS"/>
                <a:cs typeface="Trebuchet MS"/>
              </a:rPr>
              <a:t>(X+Y)</a:t>
            </a:r>
            <a:r>
              <a:rPr sz="2000" spc="8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000" spc="80" dirty="0">
                <a:solidFill>
                  <a:srgbClr val="454552"/>
                </a:solidFill>
                <a:latin typeface="Trebuchet MS"/>
                <a:cs typeface="Trebuchet MS"/>
              </a:rPr>
              <a:t>,</a:t>
            </a:r>
            <a:r>
              <a:rPr sz="2000" spc="-32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454552"/>
                </a:solidFill>
                <a:latin typeface="Trebuchet MS"/>
                <a:cs typeface="Trebuchet MS"/>
              </a:rPr>
              <a:t>(X•Y)</a:t>
            </a:r>
            <a:r>
              <a:rPr sz="2000" spc="65" dirty="0">
                <a:solidFill>
                  <a:srgbClr val="454552"/>
                </a:solidFill>
                <a:latin typeface="Arial"/>
                <a:cs typeface="Arial"/>
              </a:rPr>
              <a:t>’  </a:t>
            </a:r>
            <a:r>
              <a:rPr sz="2000" spc="-55" dirty="0">
                <a:solidFill>
                  <a:srgbClr val="454552"/>
                </a:solidFill>
                <a:latin typeface="Trebuchet MS"/>
                <a:cs typeface="Trebuchet MS"/>
              </a:rPr>
              <a:t>X</a:t>
            </a:r>
            <a:r>
              <a:rPr sz="2000" spc="-55" dirty="0">
                <a:solidFill>
                  <a:srgbClr val="454552"/>
                </a:solidFill>
                <a:latin typeface="Symbol"/>
                <a:cs typeface="Symbol"/>
              </a:rPr>
              <a:t></a:t>
            </a:r>
            <a:r>
              <a:rPr sz="2000" spc="-55" dirty="0">
                <a:solidFill>
                  <a:srgbClr val="454552"/>
                </a:solidFill>
                <a:latin typeface="Trebuchet MS"/>
                <a:cs typeface="Trebuchet MS"/>
              </a:rPr>
              <a:t>Y,</a:t>
            </a:r>
            <a:r>
              <a:rPr sz="2000" spc="-27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(</a:t>
            </a:r>
            <a:r>
              <a:rPr sz="2000" spc="-20" dirty="0">
                <a:solidFill>
                  <a:srgbClr val="454552"/>
                </a:solidFill>
                <a:latin typeface="Trebuchet MS"/>
                <a:cs typeface="Trebuchet MS"/>
              </a:rPr>
              <a:t>X</a:t>
            </a:r>
            <a:r>
              <a:rPr sz="2000" spc="-20" dirty="0">
                <a:solidFill>
                  <a:srgbClr val="454552"/>
                </a:solidFill>
                <a:latin typeface="Symbol"/>
                <a:cs typeface="Symbol"/>
              </a:rPr>
              <a:t></a:t>
            </a:r>
            <a:r>
              <a:rPr sz="2000" spc="-20" dirty="0">
                <a:solidFill>
                  <a:srgbClr val="454552"/>
                </a:solidFill>
                <a:latin typeface="Trebuchet MS"/>
                <a:cs typeface="Trebuchet MS"/>
              </a:rPr>
              <a:t>Y)’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7128" y="3237686"/>
            <a:ext cx="158877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300"/>
              </a:lnSpc>
              <a:spcBef>
                <a:spcPts val="100"/>
              </a:spcBef>
            </a:pPr>
            <a:r>
              <a:rPr sz="2000" spc="70" dirty="0">
                <a:solidFill>
                  <a:srgbClr val="454552"/>
                </a:solidFill>
                <a:latin typeface="Trebuchet MS"/>
                <a:cs typeface="Trebuchet MS"/>
              </a:rPr>
              <a:t>(NAND,</a:t>
            </a:r>
            <a:r>
              <a:rPr sz="2000" spc="-3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130" dirty="0">
                <a:solidFill>
                  <a:srgbClr val="454552"/>
                </a:solidFill>
                <a:latin typeface="Trebuchet MS"/>
                <a:cs typeface="Trebuchet MS"/>
              </a:rPr>
              <a:t>NOR)  </a:t>
            </a:r>
            <a:r>
              <a:rPr sz="2000" spc="45" dirty="0">
                <a:solidFill>
                  <a:srgbClr val="454552"/>
                </a:solidFill>
                <a:latin typeface="Trebuchet MS"/>
                <a:cs typeface="Trebuchet MS"/>
              </a:rPr>
              <a:t>(XOR,</a:t>
            </a:r>
            <a:r>
              <a:rPr sz="2000" spc="-30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165" dirty="0">
                <a:solidFill>
                  <a:srgbClr val="454552"/>
                </a:solidFill>
                <a:latin typeface="Trebuchet MS"/>
                <a:cs typeface="Trebuchet MS"/>
              </a:rPr>
              <a:t>XNOR)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5849" y="4033519"/>
            <a:ext cx="39738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4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inhibition 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implication</a:t>
            </a:r>
            <a:r>
              <a:rPr sz="2000" spc="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function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1506" y="4033519"/>
            <a:ext cx="2228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80" dirty="0">
                <a:solidFill>
                  <a:srgbClr val="454552"/>
                </a:solidFill>
                <a:latin typeface="Trebuchet MS"/>
                <a:cs typeface="Trebuchet MS"/>
              </a:rPr>
              <a:t>(for </a:t>
            </a:r>
            <a:r>
              <a:rPr sz="2000" spc="-95" dirty="0">
                <a:solidFill>
                  <a:srgbClr val="454552"/>
                </a:solidFill>
                <a:latin typeface="Trebuchet MS"/>
                <a:cs typeface="Trebuchet MS"/>
              </a:rPr>
              <a:t>comparison,</a:t>
            </a:r>
            <a:r>
              <a:rPr sz="2000" spc="-32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454552"/>
                </a:solidFill>
                <a:latin typeface="Trebuchet MS"/>
                <a:cs typeface="Trebuchet MS"/>
              </a:rPr>
              <a:t>too)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8178" y="6830821"/>
            <a:ext cx="40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X•Y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37710" y="6830821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2815" algn="l"/>
                <a:tab pos="1976755" algn="l"/>
              </a:tabLst>
            </a:pPr>
            <a:r>
              <a:rPr sz="1800" spc="265" dirty="0">
                <a:latin typeface="Trebuchet MS"/>
                <a:cs typeface="Trebuchet MS"/>
              </a:rPr>
              <a:t>X</a:t>
            </a:r>
            <a:r>
              <a:rPr sz="1800" spc="-5" dirty="0">
                <a:latin typeface="Symbol"/>
                <a:cs typeface="Symbol"/>
              </a:rPr>
              <a:t></a:t>
            </a:r>
            <a:r>
              <a:rPr sz="1800" spc="60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" dirty="0">
                <a:latin typeface="Trebuchet MS"/>
                <a:cs typeface="Trebuchet MS"/>
              </a:rPr>
              <a:t>(X+Y)</a:t>
            </a:r>
            <a:r>
              <a:rPr sz="1800" dirty="0">
                <a:latin typeface="Trebuchet MS"/>
                <a:cs typeface="Trebuchet MS"/>
              </a:rPr>
              <a:t>’	</a:t>
            </a:r>
            <a:r>
              <a:rPr sz="1800" spc="-110" dirty="0">
                <a:latin typeface="Trebuchet MS"/>
                <a:cs typeface="Trebuchet MS"/>
              </a:rPr>
              <a:t>Y’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443367" y="4551426"/>
          <a:ext cx="8477245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674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97815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206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F0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2065"/>
                        </a:lnSpc>
                      </a:pPr>
                      <a:r>
                        <a:rPr sz="1800" spc="-80" dirty="0">
                          <a:latin typeface="Trebuchet MS"/>
                          <a:cs typeface="Trebuchet MS"/>
                        </a:rPr>
                        <a:t>F1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2065"/>
                        </a:lnSpc>
                      </a:pPr>
                      <a:r>
                        <a:rPr sz="1800" spc="-80" dirty="0">
                          <a:latin typeface="Trebuchet MS"/>
                          <a:cs typeface="Trebuchet MS"/>
                        </a:rPr>
                        <a:t>F2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065"/>
                        </a:lnSpc>
                      </a:pPr>
                      <a:r>
                        <a:rPr sz="1800" spc="-80" dirty="0">
                          <a:latin typeface="Trebuchet MS"/>
                          <a:cs typeface="Trebuchet MS"/>
                        </a:rPr>
                        <a:t>F3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2065"/>
                        </a:lnSpc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F4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065"/>
                        </a:lnSpc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F5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F6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2065"/>
                        </a:lnSpc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F7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65"/>
                        </a:lnSpc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F8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5"/>
                        </a:lnSpc>
                      </a:pPr>
                      <a:r>
                        <a:rPr sz="1800" spc="-80" dirty="0">
                          <a:latin typeface="Trebuchet MS"/>
                          <a:cs typeface="Trebuchet MS"/>
                        </a:rPr>
                        <a:t>F9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5"/>
                        </a:lnSpc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F10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065"/>
                        </a:lnSpc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F11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065"/>
                        </a:lnSpc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F12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065"/>
                        </a:lnSpc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F13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2065"/>
                        </a:lnSpc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F14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0555" algn="r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F15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31750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115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0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113664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4064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126364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7630">
                        <a:lnSpc>
                          <a:spcPct val="100000"/>
                        </a:lnSpc>
                        <a:tabLst>
                          <a:tab pos="775335" algn="l"/>
                        </a:tabLst>
                      </a:pPr>
                      <a:r>
                        <a:rPr sz="1800" spc="140" dirty="0">
                          <a:latin typeface="Trebuchet MS"/>
                          <a:cs typeface="Trebuchet MS"/>
                        </a:rPr>
                        <a:t>X+Y	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(X</a:t>
                      </a:r>
                      <a:r>
                        <a:rPr sz="1800" spc="-20" dirty="0">
                          <a:latin typeface="Symbol"/>
                          <a:cs typeface="Symbol"/>
                        </a:rPr>
                        <a:t>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Y)’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37465" algn="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X’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527685">
                        <a:lnSpc>
                          <a:spcPct val="100000"/>
                        </a:lnSpc>
                      </a:pPr>
                      <a:r>
                        <a:rPr sz="1800" spc="90" dirty="0">
                          <a:latin typeface="Trebuchet MS"/>
                          <a:cs typeface="Trebuchet MS"/>
                        </a:rPr>
                        <a:t>(X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10" dirty="0">
                          <a:latin typeface="Trebuchet MS"/>
                          <a:cs typeface="Trebuchet MS"/>
                        </a:rPr>
                        <a:t>•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638810" algn="r">
                        <a:lnSpc>
                          <a:spcPct val="100000"/>
                        </a:lnSpc>
                      </a:pPr>
                      <a:r>
                        <a:rPr sz="1800" spc="-100" dirty="0">
                          <a:latin typeface="Trebuchet MS"/>
                          <a:cs typeface="Trebuchet MS"/>
                        </a:rPr>
                        <a:t>Y)’</a:t>
                      </a:r>
                      <a:r>
                        <a:rPr sz="18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2248166" y="6151626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4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0566" y="6151626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846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5216" y="6189726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46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37392" y="6151626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46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23692" y="6151626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46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9766" y="6151626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046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5366" y="6151626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284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09342" y="6151626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846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99692" y="6151626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846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58016" y="6151626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2846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53366" y="6151626"/>
            <a:ext cx="0" cy="596900"/>
          </a:xfrm>
          <a:custGeom>
            <a:avLst/>
            <a:gdLst/>
            <a:ahLst/>
            <a:cxnLst/>
            <a:rect l="l" t="t" r="r" b="b"/>
            <a:pathLst>
              <a:path h="596900">
                <a:moveTo>
                  <a:pt x="0" y="0"/>
                </a:moveTo>
                <a:lnTo>
                  <a:pt x="0" y="596646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47192" y="6151626"/>
            <a:ext cx="0" cy="596900"/>
          </a:xfrm>
          <a:custGeom>
            <a:avLst/>
            <a:gdLst/>
            <a:ahLst/>
            <a:cxnLst/>
            <a:rect l="l" t="t" r="r" b="b"/>
            <a:pathLst>
              <a:path h="596900">
                <a:moveTo>
                  <a:pt x="0" y="0"/>
                </a:moveTo>
                <a:lnTo>
                  <a:pt x="0" y="596646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5817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70" dirty="0"/>
              <a:t>Logic </a:t>
            </a:r>
            <a:r>
              <a:rPr sz="3200" spc="155" dirty="0"/>
              <a:t>Functions: </a:t>
            </a:r>
            <a:r>
              <a:rPr sz="3200" spc="100" dirty="0"/>
              <a:t>XOR,</a:t>
            </a:r>
            <a:r>
              <a:rPr sz="3200" spc="500" dirty="0"/>
              <a:t> </a:t>
            </a:r>
            <a:r>
              <a:rPr sz="3200" spc="35" dirty="0"/>
              <a:t>XNOR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63357" y="6075011"/>
            <a:ext cx="2912745" cy="8032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0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-90" dirty="0">
                <a:latin typeface="Trebuchet MS"/>
                <a:cs typeface="Trebuchet MS"/>
              </a:rPr>
              <a:t>Boolean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expression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  <a:tabLst>
                <a:tab pos="2200910" algn="l"/>
                <a:tab pos="2488565" algn="l"/>
              </a:tabLst>
            </a:pPr>
            <a:r>
              <a:rPr sz="2000" spc="260" dirty="0">
                <a:latin typeface="Trebuchet MS"/>
                <a:cs typeface="Trebuchet MS"/>
              </a:rPr>
              <a:t>– </a:t>
            </a:r>
            <a:r>
              <a:rPr sz="2000" spc="300" dirty="0">
                <a:latin typeface="Trebuchet MS"/>
                <a:cs typeface="Trebuchet MS"/>
              </a:rPr>
              <a:t>X</a:t>
            </a:r>
            <a:r>
              <a:rPr sz="2000" spc="-3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Symbol"/>
                <a:cs typeface="Symbol"/>
              </a:rPr>
              <a:t>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Y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spc="300" dirty="0">
                <a:latin typeface="Trebuchet MS"/>
                <a:cs typeface="Trebuchet MS"/>
              </a:rPr>
              <a:t>X</a:t>
            </a:r>
            <a:r>
              <a:rPr sz="2000" spc="-36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Y'	</a:t>
            </a:r>
            <a:r>
              <a:rPr sz="2000" spc="114" dirty="0">
                <a:latin typeface="Trebuchet MS"/>
                <a:cs typeface="Trebuchet MS"/>
              </a:rPr>
              <a:t>+	</a:t>
            </a:r>
            <a:r>
              <a:rPr sz="2000" spc="175" dirty="0">
                <a:latin typeface="Trebuchet MS"/>
                <a:cs typeface="Trebuchet MS"/>
              </a:rPr>
              <a:t>X'</a:t>
            </a:r>
            <a:r>
              <a:rPr sz="2000" spc="-43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922" y="6075011"/>
            <a:ext cx="3141980" cy="8032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0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-90" dirty="0">
                <a:latin typeface="Trebuchet MS"/>
                <a:cs typeface="Trebuchet MS"/>
              </a:rPr>
              <a:t>Boolean</a:t>
            </a:r>
            <a:r>
              <a:rPr sz="2400" spc="-85" dirty="0">
                <a:latin typeface="Trebuchet MS"/>
                <a:cs typeface="Trebuchet MS"/>
              </a:rPr>
              <a:t> expression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  <a:tabLst>
                <a:tab pos="2374265" algn="l"/>
                <a:tab pos="2661920" algn="l"/>
              </a:tabLst>
            </a:pPr>
            <a:r>
              <a:rPr sz="2000" spc="260" dirty="0">
                <a:latin typeface="Trebuchet MS"/>
                <a:cs typeface="Trebuchet MS"/>
              </a:rPr>
              <a:t>– </a:t>
            </a:r>
            <a:r>
              <a:rPr sz="2000" spc="105" dirty="0">
                <a:latin typeface="Trebuchet MS"/>
                <a:cs typeface="Trebuchet MS"/>
              </a:rPr>
              <a:t>(X </a:t>
            </a:r>
            <a:r>
              <a:rPr sz="2000" spc="-5" dirty="0">
                <a:latin typeface="Symbol"/>
                <a:cs typeface="Symbol"/>
              </a:rPr>
              <a:t>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Y)’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305" dirty="0">
                <a:latin typeface="Trebuchet MS"/>
                <a:cs typeface="Trebuchet MS"/>
              </a:rPr>
              <a:t>XY	</a:t>
            </a:r>
            <a:r>
              <a:rPr sz="2000" spc="114" dirty="0">
                <a:latin typeface="Trebuchet MS"/>
                <a:cs typeface="Trebuchet MS"/>
              </a:rPr>
              <a:t>+	</a:t>
            </a:r>
            <a:r>
              <a:rPr sz="2000" spc="175" dirty="0">
                <a:latin typeface="Trebuchet MS"/>
                <a:cs typeface="Trebuchet MS"/>
              </a:rPr>
              <a:t>X'</a:t>
            </a:r>
            <a:r>
              <a:rPr sz="2000" spc="-42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Y’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36583" y="378904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906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36583" y="4209288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90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909" y="3646932"/>
            <a:ext cx="109220" cy="676910"/>
          </a:xfrm>
          <a:custGeom>
            <a:avLst/>
            <a:gdLst/>
            <a:ahLst/>
            <a:cxnLst/>
            <a:rect l="l" t="t" r="r" b="b"/>
            <a:pathLst>
              <a:path w="109219" h="676910">
                <a:moveTo>
                  <a:pt x="108965" y="338328"/>
                </a:moveTo>
                <a:lnTo>
                  <a:pt x="108965" y="336042"/>
                </a:lnTo>
                <a:lnTo>
                  <a:pt x="108203" y="334518"/>
                </a:lnTo>
                <a:lnTo>
                  <a:pt x="24383" y="0"/>
                </a:lnTo>
                <a:lnTo>
                  <a:pt x="0" y="6096"/>
                </a:lnTo>
                <a:lnTo>
                  <a:pt x="83057" y="337572"/>
                </a:lnTo>
                <a:lnTo>
                  <a:pt x="83819" y="334518"/>
                </a:lnTo>
                <a:lnTo>
                  <a:pt x="83819" y="438371"/>
                </a:lnTo>
                <a:lnTo>
                  <a:pt x="108203" y="340614"/>
                </a:lnTo>
                <a:lnTo>
                  <a:pt x="108965" y="338328"/>
                </a:lnTo>
                <a:close/>
              </a:path>
              <a:path w="109219" h="676910">
                <a:moveTo>
                  <a:pt x="83819" y="438371"/>
                </a:moveTo>
                <a:lnTo>
                  <a:pt x="83819" y="340614"/>
                </a:lnTo>
                <a:lnTo>
                  <a:pt x="83057" y="337572"/>
                </a:lnTo>
                <a:lnTo>
                  <a:pt x="0" y="670560"/>
                </a:lnTo>
                <a:lnTo>
                  <a:pt x="24383" y="676656"/>
                </a:lnTo>
                <a:lnTo>
                  <a:pt x="83819" y="438371"/>
                </a:lnTo>
                <a:close/>
              </a:path>
              <a:path w="109219" h="676910">
                <a:moveTo>
                  <a:pt x="83819" y="340614"/>
                </a:moveTo>
                <a:lnTo>
                  <a:pt x="83819" y="334518"/>
                </a:lnTo>
                <a:lnTo>
                  <a:pt x="83057" y="337572"/>
                </a:lnTo>
                <a:lnTo>
                  <a:pt x="83819" y="340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0161" y="3637026"/>
            <a:ext cx="892810" cy="696595"/>
          </a:xfrm>
          <a:custGeom>
            <a:avLst/>
            <a:gdLst/>
            <a:ahLst/>
            <a:cxnLst/>
            <a:rect l="l" t="t" r="r" b="b"/>
            <a:pathLst>
              <a:path w="892810" h="696595">
                <a:moveTo>
                  <a:pt x="892302" y="349758"/>
                </a:moveTo>
                <a:lnTo>
                  <a:pt x="892302" y="316992"/>
                </a:lnTo>
                <a:lnTo>
                  <a:pt x="891540" y="313944"/>
                </a:lnTo>
                <a:lnTo>
                  <a:pt x="890778" y="312420"/>
                </a:lnTo>
                <a:lnTo>
                  <a:pt x="834390" y="227838"/>
                </a:lnTo>
                <a:lnTo>
                  <a:pt x="833628" y="227076"/>
                </a:lnTo>
                <a:lnTo>
                  <a:pt x="832866" y="225552"/>
                </a:lnTo>
                <a:lnTo>
                  <a:pt x="831342" y="224790"/>
                </a:lnTo>
                <a:lnTo>
                  <a:pt x="635508" y="84582"/>
                </a:lnTo>
                <a:lnTo>
                  <a:pt x="496062" y="1524"/>
                </a:lnTo>
                <a:lnTo>
                  <a:pt x="491490" y="0"/>
                </a:lnTo>
                <a:lnTo>
                  <a:pt x="9144" y="0"/>
                </a:lnTo>
                <a:lnTo>
                  <a:pt x="5334" y="2286"/>
                </a:lnTo>
                <a:lnTo>
                  <a:pt x="3048" y="5334"/>
                </a:lnTo>
                <a:lnTo>
                  <a:pt x="0" y="8382"/>
                </a:lnTo>
                <a:lnTo>
                  <a:pt x="0" y="12954"/>
                </a:lnTo>
                <a:lnTo>
                  <a:pt x="762" y="16764"/>
                </a:lnTo>
                <a:lnTo>
                  <a:pt x="12954" y="52351"/>
                </a:lnTo>
                <a:lnTo>
                  <a:pt x="12954" y="25146"/>
                </a:lnTo>
                <a:lnTo>
                  <a:pt x="25146" y="8382"/>
                </a:lnTo>
                <a:lnTo>
                  <a:pt x="30889" y="25146"/>
                </a:lnTo>
                <a:lnTo>
                  <a:pt x="483108" y="25146"/>
                </a:lnTo>
                <a:lnTo>
                  <a:pt x="483108" y="23621"/>
                </a:lnTo>
                <a:lnTo>
                  <a:pt x="489204" y="25146"/>
                </a:lnTo>
                <a:lnTo>
                  <a:pt x="489204" y="27245"/>
                </a:lnTo>
                <a:lnTo>
                  <a:pt x="620268" y="105156"/>
                </a:lnTo>
                <a:lnTo>
                  <a:pt x="813054" y="242646"/>
                </a:lnTo>
                <a:lnTo>
                  <a:pt x="813054" y="242316"/>
                </a:lnTo>
                <a:lnTo>
                  <a:pt x="816864" y="245364"/>
                </a:lnTo>
                <a:lnTo>
                  <a:pt x="816864" y="247979"/>
                </a:lnTo>
                <a:lnTo>
                  <a:pt x="867156" y="322737"/>
                </a:lnTo>
                <a:lnTo>
                  <a:pt x="867156" y="319278"/>
                </a:lnTo>
                <a:lnTo>
                  <a:pt x="869442" y="326136"/>
                </a:lnTo>
                <a:lnTo>
                  <a:pt x="869442" y="386045"/>
                </a:lnTo>
                <a:lnTo>
                  <a:pt x="890778" y="354330"/>
                </a:lnTo>
                <a:lnTo>
                  <a:pt x="892302" y="349758"/>
                </a:lnTo>
                <a:close/>
              </a:path>
              <a:path w="892810" h="696595">
                <a:moveTo>
                  <a:pt x="84582" y="462235"/>
                </a:moveTo>
                <a:lnTo>
                  <a:pt x="84582" y="349758"/>
                </a:lnTo>
                <a:lnTo>
                  <a:pt x="83992" y="347099"/>
                </a:lnTo>
                <a:lnTo>
                  <a:pt x="28956" y="596646"/>
                </a:lnTo>
                <a:lnTo>
                  <a:pt x="762" y="679704"/>
                </a:lnTo>
                <a:lnTo>
                  <a:pt x="0" y="683514"/>
                </a:lnTo>
                <a:lnTo>
                  <a:pt x="0" y="687324"/>
                </a:lnTo>
                <a:lnTo>
                  <a:pt x="3048" y="691134"/>
                </a:lnTo>
                <a:lnTo>
                  <a:pt x="5334" y="694182"/>
                </a:lnTo>
                <a:lnTo>
                  <a:pt x="9144" y="696468"/>
                </a:lnTo>
                <a:lnTo>
                  <a:pt x="12954" y="696468"/>
                </a:lnTo>
                <a:lnTo>
                  <a:pt x="12954" y="670560"/>
                </a:lnTo>
                <a:lnTo>
                  <a:pt x="30684" y="670560"/>
                </a:lnTo>
                <a:lnTo>
                  <a:pt x="53340" y="601980"/>
                </a:lnTo>
                <a:lnTo>
                  <a:pt x="84582" y="462235"/>
                </a:lnTo>
                <a:close/>
              </a:path>
              <a:path w="892810" h="696595">
                <a:moveTo>
                  <a:pt x="30889" y="25146"/>
                </a:moveTo>
                <a:lnTo>
                  <a:pt x="25146" y="8382"/>
                </a:lnTo>
                <a:lnTo>
                  <a:pt x="12954" y="25146"/>
                </a:lnTo>
                <a:lnTo>
                  <a:pt x="30889" y="25146"/>
                </a:lnTo>
                <a:close/>
              </a:path>
              <a:path w="892810" h="696595">
                <a:moveTo>
                  <a:pt x="109728" y="349758"/>
                </a:moveTo>
                <a:lnTo>
                  <a:pt x="109728" y="344424"/>
                </a:lnTo>
                <a:lnTo>
                  <a:pt x="53340" y="90678"/>
                </a:lnTo>
                <a:lnTo>
                  <a:pt x="30889" y="25146"/>
                </a:lnTo>
                <a:lnTo>
                  <a:pt x="12954" y="25146"/>
                </a:lnTo>
                <a:lnTo>
                  <a:pt x="12954" y="52351"/>
                </a:lnTo>
                <a:lnTo>
                  <a:pt x="28956" y="99060"/>
                </a:lnTo>
                <a:lnTo>
                  <a:pt x="83992" y="347099"/>
                </a:lnTo>
                <a:lnTo>
                  <a:pt x="84582" y="344424"/>
                </a:lnTo>
                <a:lnTo>
                  <a:pt x="84582" y="462235"/>
                </a:lnTo>
                <a:lnTo>
                  <a:pt x="109728" y="349758"/>
                </a:lnTo>
                <a:close/>
              </a:path>
              <a:path w="892810" h="696595">
                <a:moveTo>
                  <a:pt x="30684" y="670560"/>
                </a:moveTo>
                <a:lnTo>
                  <a:pt x="12954" y="670560"/>
                </a:lnTo>
                <a:lnTo>
                  <a:pt x="25146" y="687324"/>
                </a:lnTo>
                <a:lnTo>
                  <a:pt x="30684" y="670560"/>
                </a:lnTo>
                <a:close/>
              </a:path>
              <a:path w="892810" h="696595">
                <a:moveTo>
                  <a:pt x="403839" y="670560"/>
                </a:moveTo>
                <a:lnTo>
                  <a:pt x="30684" y="670560"/>
                </a:lnTo>
                <a:lnTo>
                  <a:pt x="25146" y="687324"/>
                </a:lnTo>
                <a:lnTo>
                  <a:pt x="12954" y="670560"/>
                </a:lnTo>
                <a:lnTo>
                  <a:pt x="12954" y="696468"/>
                </a:lnTo>
                <a:lnTo>
                  <a:pt x="401574" y="696468"/>
                </a:lnTo>
                <a:lnTo>
                  <a:pt x="401574" y="671322"/>
                </a:lnTo>
                <a:lnTo>
                  <a:pt x="403839" y="670560"/>
                </a:lnTo>
                <a:close/>
              </a:path>
              <a:path w="892810" h="696595">
                <a:moveTo>
                  <a:pt x="84582" y="349758"/>
                </a:moveTo>
                <a:lnTo>
                  <a:pt x="84582" y="344424"/>
                </a:lnTo>
                <a:lnTo>
                  <a:pt x="83992" y="347099"/>
                </a:lnTo>
                <a:lnTo>
                  <a:pt x="84582" y="349758"/>
                </a:lnTo>
                <a:close/>
              </a:path>
              <a:path w="892810" h="696595">
                <a:moveTo>
                  <a:pt x="405384" y="670560"/>
                </a:moveTo>
                <a:lnTo>
                  <a:pt x="403839" y="670560"/>
                </a:lnTo>
                <a:lnTo>
                  <a:pt x="401574" y="671322"/>
                </a:lnTo>
                <a:lnTo>
                  <a:pt x="405384" y="670560"/>
                </a:lnTo>
                <a:close/>
              </a:path>
              <a:path w="892810" h="696595">
                <a:moveTo>
                  <a:pt x="405384" y="696468"/>
                </a:moveTo>
                <a:lnTo>
                  <a:pt x="405384" y="670560"/>
                </a:lnTo>
                <a:lnTo>
                  <a:pt x="401574" y="671322"/>
                </a:lnTo>
                <a:lnTo>
                  <a:pt x="401574" y="696468"/>
                </a:lnTo>
                <a:lnTo>
                  <a:pt x="405384" y="696468"/>
                </a:lnTo>
                <a:close/>
              </a:path>
              <a:path w="892810" h="696595">
                <a:moveTo>
                  <a:pt x="621147" y="588376"/>
                </a:moveTo>
                <a:lnTo>
                  <a:pt x="485394" y="643128"/>
                </a:lnTo>
                <a:lnTo>
                  <a:pt x="403839" y="670560"/>
                </a:lnTo>
                <a:lnTo>
                  <a:pt x="405384" y="670560"/>
                </a:lnTo>
                <a:lnTo>
                  <a:pt x="405384" y="696468"/>
                </a:lnTo>
                <a:lnTo>
                  <a:pt x="406908" y="696468"/>
                </a:lnTo>
                <a:lnTo>
                  <a:pt x="407670" y="695706"/>
                </a:lnTo>
                <a:lnTo>
                  <a:pt x="409194" y="695706"/>
                </a:lnTo>
                <a:lnTo>
                  <a:pt x="493776" y="667512"/>
                </a:lnTo>
                <a:lnTo>
                  <a:pt x="619506" y="616391"/>
                </a:lnTo>
                <a:lnTo>
                  <a:pt x="619506" y="589788"/>
                </a:lnTo>
                <a:lnTo>
                  <a:pt x="621147" y="588376"/>
                </a:lnTo>
                <a:close/>
              </a:path>
              <a:path w="892810" h="696595">
                <a:moveTo>
                  <a:pt x="489204" y="25146"/>
                </a:moveTo>
                <a:lnTo>
                  <a:pt x="483108" y="23621"/>
                </a:lnTo>
                <a:lnTo>
                  <a:pt x="485671" y="25146"/>
                </a:lnTo>
                <a:lnTo>
                  <a:pt x="489204" y="25146"/>
                </a:lnTo>
                <a:close/>
              </a:path>
              <a:path w="892810" h="696595">
                <a:moveTo>
                  <a:pt x="485671" y="25146"/>
                </a:moveTo>
                <a:lnTo>
                  <a:pt x="483108" y="23621"/>
                </a:lnTo>
                <a:lnTo>
                  <a:pt x="483108" y="25146"/>
                </a:lnTo>
                <a:lnTo>
                  <a:pt x="485671" y="25146"/>
                </a:lnTo>
                <a:close/>
              </a:path>
              <a:path w="892810" h="696595">
                <a:moveTo>
                  <a:pt x="489204" y="27245"/>
                </a:moveTo>
                <a:lnTo>
                  <a:pt x="489204" y="25146"/>
                </a:lnTo>
                <a:lnTo>
                  <a:pt x="485671" y="25146"/>
                </a:lnTo>
                <a:lnTo>
                  <a:pt x="489204" y="27245"/>
                </a:lnTo>
                <a:close/>
              </a:path>
              <a:path w="892810" h="696595">
                <a:moveTo>
                  <a:pt x="623316" y="587502"/>
                </a:moveTo>
                <a:lnTo>
                  <a:pt x="621147" y="588376"/>
                </a:lnTo>
                <a:lnTo>
                  <a:pt x="619506" y="589788"/>
                </a:lnTo>
                <a:lnTo>
                  <a:pt x="623316" y="587502"/>
                </a:lnTo>
                <a:close/>
              </a:path>
              <a:path w="892810" h="696595">
                <a:moveTo>
                  <a:pt x="623316" y="614841"/>
                </a:moveTo>
                <a:lnTo>
                  <a:pt x="623316" y="587502"/>
                </a:lnTo>
                <a:lnTo>
                  <a:pt x="619506" y="589788"/>
                </a:lnTo>
                <a:lnTo>
                  <a:pt x="619506" y="616391"/>
                </a:lnTo>
                <a:lnTo>
                  <a:pt x="623316" y="614841"/>
                </a:lnTo>
                <a:close/>
              </a:path>
              <a:path w="892810" h="696595">
                <a:moveTo>
                  <a:pt x="814744" y="421897"/>
                </a:moveTo>
                <a:lnTo>
                  <a:pt x="621147" y="588376"/>
                </a:lnTo>
                <a:lnTo>
                  <a:pt x="623316" y="587502"/>
                </a:lnTo>
                <a:lnTo>
                  <a:pt x="623316" y="614841"/>
                </a:lnTo>
                <a:lnTo>
                  <a:pt x="632460" y="611124"/>
                </a:lnTo>
                <a:lnTo>
                  <a:pt x="633984" y="610362"/>
                </a:lnTo>
                <a:lnTo>
                  <a:pt x="634746" y="609600"/>
                </a:lnTo>
                <a:lnTo>
                  <a:pt x="636270" y="608838"/>
                </a:lnTo>
                <a:lnTo>
                  <a:pt x="813054" y="457505"/>
                </a:lnTo>
                <a:lnTo>
                  <a:pt x="813054" y="424434"/>
                </a:lnTo>
                <a:lnTo>
                  <a:pt x="814744" y="421897"/>
                </a:lnTo>
                <a:close/>
              </a:path>
              <a:path w="892810" h="696595">
                <a:moveTo>
                  <a:pt x="816864" y="245364"/>
                </a:moveTo>
                <a:lnTo>
                  <a:pt x="813054" y="242316"/>
                </a:lnTo>
                <a:lnTo>
                  <a:pt x="813481" y="242951"/>
                </a:lnTo>
                <a:lnTo>
                  <a:pt x="816864" y="245364"/>
                </a:lnTo>
                <a:close/>
              </a:path>
              <a:path w="892810" h="696595">
                <a:moveTo>
                  <a:pt x="813481" y="242951"/>
                </a:moveTo>
                <a:lnTo>
                  <a:pt x="813054" y="242316"/>
                </a:lnTo>
                <a:lnTo>
                  <a:pt x="813054" y="242646"/>
                </a:lnTo>
                <a:lnTo>
                  <a:pt x="813481" y="242951"/>
                </a:lnTo>
                <a:close/>
              </a:path>
              <a:path w="892810" h="696595">
                <a:moveTo>
                  <a:pt x="815340" y="421386"/>
                </a:moveTo>
                <a:lnTo>
                  <a:pt x="814744" y="421897"/>
                </a:lnTo>
                <a:lnTo>
                  <a:pt x="813054" y="424434"/>
                </a:lnTo>
                <a:lnTo>
                  <a:pt x="815340" y="421386"/>
                </a:lnTo>
                <a:close/>
              </a:path>
              <a:path w="892810" h="696595">
                <a:moveTo>
                  <a:pt x="815340" y="455548"/>
                </a:moveTo>
                <a:lnTo>
                  <a:pt x="815340" y="421386"/>
                </a:lnTo>
                <a:lnTo>
                  <a:pt x="813054" y="424434"/>
                </a:lnTo>
                <a:lnTo>
                  <a:pt x="813054" y="457505"/>
                </a:lnTo>
                <a:lnTo>
                  <a:pt x="815340" y="455548"/>
                </a:lnTo>
                <a:close/>
              </a:path>
              <a:path w="892810" h="696595">
                <a:moveTo>
                  <a:pt x="816864" y="247979"/>
                </a:moveTo>
                <a:lnTo>
                  <a:pt x="816864" y="245364"/>
                </a:lnTo>
                <a:lnTo>
                  <a:pt x="813481" y="242951"/>
                </a:lnTo>
                <a:lnTo>
                  <a:pt x="816864" y="247979"/>
                </a:lnTo>
                <a:close/>
              </a:path>
              <a:path w="892810" h="696595">
                <a:moveTo>
                  <a:pt x="869442" y="339852"/>
                </a:moveTo>
                <a:lnTo>
                  <a:pt x="814744" y="421897"/>
                </a:lnTo>
                <a:lnTo>
                  <a:pt x="815340" y="421386"/>
                </a:lnTo>
                <a:lnTo>
                  <a:pt x="815340" y="455548"/>
                </a:lnTo>
                <a:lnTo>
                  <a:pt x="832104" y="441198"/>
                </a:lnTo>
                <a:lnTo>
                  <a:pt x="832866" y="440436"/>
                </a:lnTo>
                <a:lnTo>
                  <a:pt x="833628" y="438912"/>
                </a:lnTo>
                <a:lnTo>
                  <a:pt x="834390" y="438150"/>
                </a:lnTo>
                <a:lnTo>
                  <a:pt x="867156" y="389443"/>
                </a:lnTo>
                <a:lnTo>
                  <a:pt x="867156" y="347472"/>
                </a:lnTo>
                <a:lnTo>
                  <a:pt x="869442" y="339852"/>
                </a:lnTo>
                <a:close/>
              </a:path>
              <a:path w="892810" h="696595">
                <a:moveTo>
                  <a:pt x="869442" y="326136"/>
                </a:moveTo>
                <a:lnTo>
                  <a:pt x="867156" y="319278"/>
                </a:lnTo>
                <a:lnTo>
                  <a:pt x="867156" y="322737"/>
                </a:lnTo>
                <a:lnTo>
                  <a:pt x="869442" y="326136"/>
                </a:lnTo>
                <a:close/>
              </a:path>
              <a:path w="892810" h="696595">
                <a:moveTo>
                  <a:pt x="869442" y="339852"/>
                </a:moveTo>
                <a:lnTo>
                  <a:pt x="869442" y="326136"/>
                </a:lnTo>
                <a:lnTo>
                  <a:pt x="867156" y="322737"/>
                </a:lnTo>
                <a:lnTo>
                  <a:pt x="867156" y="343281"/>
                </a:lnTo>
                <a:lnTo>
                  <a:pt x="869442" y="339852"/>
                </a:lnTo>
                <a:close/>
              </a:path>
              <a:path w="892810" h="696595">
                <a:moveTo>
                  <a:pt x="869442" y="386045"/>
                </a:moveTo>
                <a:lnTo>
                  <a:pt x="869442" y="339852"/>
                </a:lnTo>
                <a:lnTo>
                  <a:pt x="867156" y="347472"/>
                </a:lnTo>
                <a:lnTo>
                  <a:pt x="867156" y="389443"/>
                </a:lnTo>
                <a:lnTo>
                  <a:pt x="869442" y="3860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50271" y="398525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415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63357" y="1448126"/>
            <a:ext cx="3683000" cy="354076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05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250" dirty="0">
                <a:latin typeface="Trebuchet MS"/>
                <a:cs typeface="Trebuchet MS"/>
              </a:rPr>
              <a:t>XOR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Gate</a:t>
            </a:r>
            <a:r>
              <a:rPr sz="2000" b="1" spc="-12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500"/>
              </a:spcBef>
              <a:buChar char="–"/>
              <a:tabLst>
                <a:tab pos="698500" algn="l"/>
              </a:tabLst>
            </a:pPr>
            <a:r>
              <a:rPr sz="2000" spc="80" dirty="0">
                <a:latin typeface="Trebuchet MS"/>
                <a:cs typeface="Trebuchet MS"/>
              </a:rPr>
              <a:t>Z=1 </a:t>
            </a:r>
            <a:r>
              <a:rPr sz="2000" spc="-190" dirty="0">
                <a:latin typeface="Trebuchet MS"/>
                <a:cs typeface="Trebuchet MS"/>
              </a:rPr>
              <a:t>if </a:t>
            </a:r>
            <a:r>
              <a:rPr sz="2000" spc="300" dirty="0">
                <a:latin typeface="Trebuchet MS"/>
                <a:cs typeface="Trebuchet MS"/>
              </a:rPr>
              <a:t>X</a:t>
            </a:r>
            <a:r>
              <a:rPr sz="2000" spc="-3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Symbol"/>
                <a:cs typeface="Symbol"/>
              </a:rPr>
              <a:t>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Y </a:t>
            </a:r>
            <a:r>
              <a:rPr sz="2000" spc="-130" dirty="0">
                <a:latin typeface="Trebuchet MS"/>
                <a:cs typeface="Trebuchet MS"/>
              </a:rPr>
              <a:t>(inequality </a:t>
            </a:r>
            <a:r>
              <a:rPr sz="2000" spc="-140" dirty="0">
                <a:latin typeface="Trebuchet MS"/>
                <a:cs typeface="Trebuchet MS"/>
              </a:rPr>
              <a:t>gate)</a:t>
            </a:r>
            <a:endParaRPr sz="20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475"/>
              </a:spcBef>
              <a:buChar char="–"/>
              <a:tabLst>
                <a:tab pos="698500" algn="l"/>
              </a:tabLst>
            </a:pPr>
            <a:r>
              <a:rPr sz="2000" spc="80" dirty="0">
                <a:latin typeface="Trebuchet MS"/>
                <a:cs typeface="Trebuchet MS"/>
              </a:rPr>
              <a:t>Z=1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if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only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300" dirty="0">
                <a:latin typeface="Trebuchet MS"/>
                <a:cs typeface="Trebuchet MS"/>
              </a:rPr>
              <a:t>X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or</a:t>
            </a:r>
            <a:r>
              <a:rPr sz="2000" spc="-36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Y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spc="-70" dirty="0">
                <a:latin typeface="Trebuchet MS"/>
                <a:cs typeface="Trebuchet MS"/>
              </a:rPr>
              <a:t>» </a:t>
            </a:r>
            <a:r>
              <a:rPr sz="2000" spc="-65" dirty="0">
                <a:latin typeface="Trebuchet MS"/>
                <a:cs typeface="Trebuchet MS"/>
              </a:rPr>
              <a:t>odd</a:t>
            </a:r>
            <a:r>
              <a:rPr sz="2000" spc="-31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function</a:t>
            </a:r>
            <a:endParaRPr sz="20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560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-100" dirty="0">
                <a:latin typeface="Trebuchet MS"/>
                <a:cs typeface="Trebuchet MS"/>
              </a:rPr>
              <a:t>Gate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symbol</a:t>
            </a:r>
            <a:endParaRPr sz="2400">
              <a:latin typeface="Trebuchet MS"/>
              <a:cs typeface="Trebuchet MS"/>
            </a:endParaRPr>
          </a:p>
          <a:p>
            <a:pPr marL="892810" marR="2629535">
              <a:lnSpc>
                <a:spcPct val="162800"/>
              </a:lnSpc>
              <a:spcBef>
                <a:spcPts val="660"/>
              </a:spcBef>
            </a:pPr>
            <a:r>
              <a:rPr sz="1800" dirty="0">
                <a:latin typeface="Arial"/>
                <a:cs typeface="Arial"/>
              </a:rPr>
              <a:t>X  Y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525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-125" dirty="0">
                <a:latin typeface="Trebuchet MS"/>
                <a:cs typeface="Trebuchet MS"/>
              </a:rPr>
              <a:t>Truth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table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5779" y="3810761"/>
            <a:ext cx="245745" cy="26670"/>
          </a:xfrm>
          <a:custGeom>
            <a:avLst/>
            <a:gdLst/>
            <a:ahLst/>
            <a:cxnLst/>
            <a:rect l="l" t="t" r="r" b="b"/>
            <a:pathLst>
              <a:path w="245745" h="26670">
                <a:moveTo>
                  <a:pt x="245364" y="26669"/>
                </a:moveTo>
                <a:lnTo>
                  <a:pt x="245364" y="1523"/>
                </a:lnTo>
                <a:lnTo>
                  <a:pt x="0" y="0"/>
                </a:lnTo>
                <a:lnTo>
                  <a:pt x="0" y="25146"/>
                </a:lnTo>
                <a:lnTo>
                  <a:pt x="245364" y="26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24217" y="3493008"/>
            <a:ext cx="107950" cy="661670"/>
          </a:xfrm>
          <a:custGeom>
            <a:avLst/>
            <a:gdLst/>
            <a:ahLst/>
            <a:cxnLst/>
            <a:rect l="l" t="t" r="r" b="b"/>
            <a:pathLst>
              <a:path w="107950" h="661670">
                <a:moveTo>
                  <a:pt x="107442" y="332232"/>
                </a:moveTo>
                <a:lnTo>
                  <a:pt x="107442" y="326898"/>
                </a:lnTo>
                <a:lnTo>
                  <a:pt x="25146" y="0"/>
                </a:lnTo>
                <a:lnTo>
                  <a:pt x="0" y="6096"/>
                </a:lnTo>
                <a:lnTo>
                  <a:pt x="81761" y="330869"/>
                </a:lnTo>
                <a:lnTo>
                  <a:pt x="82296" y="327660"/>
                </a:lnTo>
                <a:lnTo>
                  <a:pt x="82296" y="483108"/>
                </a:lnTo>
                <a:lnTo>
                  <a:pt x="107442" y="332232"/>
                </a:lnTo>
                <a:close/>
              </a:path>
              <a:path w="107950" h="661670">
                <a:moveTo>
                  <a:pt x="82296" y="483108"/>
                </a:moveTo>
                <a:lnTo>
                  <a:pt x="82296" y="332994"/>
                </a:lnTo>
                <a:lnTo>
                  <a:pt x="81761" y="330869"/>
                </a:lnTo>
                <a:lnTo>
                  <a:pt x="27432" y="656844"/>
                </a:lnTo>
                <a:lnTo>
                  <a:pt x="52578" y="661416"/>
                </a:lnTo>
                <a:lnTo>
                  <a:pt x="82296" y="483108"/>
                </a:lnTo>
                <a:close/>
              </a:path>
              <a:path w="107950" h="661670">
                <a:moveTo>
                  <a:pt x="82296" y="332994"/>
                </a:moveTo>
                <a:lnTo>
                  <a:pt x="82296" y="327660"/>
                </a:lnTo>
                <a:lnTo>
                  <a:pt x="81761" y="330869"/>
                </a:lnTo>
                <a:lnTo>
                  <a:pt x="82296" y="332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33195" y="3483102"/>
            <a:ext cx="875665" cy="681990"/>
          </a:xfrm>
          <a:custGeom>
            <a:avLst/>
            <a:gdLst/>
            <a:ahLst/>
            <a:cxnLst/>
            <a:rect l="l" t="t" r="r" b="b"/>
            <a:pathLst>
              <a:path w="875665" h="681989">
                <a:moveTo>
                  <a:pt x="875537" y="342137"/>
                </a:moveTo>
                <a:lnTo>
                  <a:pt x="875537" y="310133"/>
                </a:lnTo>
                <a:lnTo>
                  <a:pt x="874775" y="307847"/>
                </a:lnTo>
                <a:lnTo>
                  <a:pt x="818387" y="223265"/>
                </a:lnTo>
                <a:lnTo>
                  <a:pt x="817625" y="222503"/>
                </a:lnTo>
                <a:lnTo>
                  <a:pt x="816863" y="220979"/>
                </a:lnTo>
                <a:lnTo>
                  <a:pt x="816101" y="220217"/>
                </a:lnTo>
                <a:lnTo>
                  <a:pt x="650747" y="83819"/>
                </a:lnTo>
                <a:lnTo>
                  <a:pt x="649985" y="82295"/>
                </a:lnTo>
                <a:lnTo>
                  <a:pt x="646937" y="80771"/>
                </a:lnTo>
                <a:lnTo>
                  <a:pt x="400049" y="761"/>
                </a:lnTo>
                <a:lnTo>
                  <a:pt x="398525" y="0"/>
                </a:lnTo>
                <a:lnTo>
                  <a:pt x="8381" y="0"/>
                </a:lnTo>
                <a:lnTo>
                  <a:pt x="4571" y="2285"/>
                </a:lnTo>
                <a:lnTo>
                  <a:pt x="2285" y="6857"/>
                </a:lnTo>
                <a:lnTo>
                  <a:pt x="0" y="10667"/>
                </a:lnTo>
                <a:lnTo>
                  <a:pt x="0" y="16001"/>
                </a:lnTo>
                <a:lnTo>
                  <a:pt x="3047" y="19811"/>
                </a:lnTo>
                <a:lnTo>
                  <a:pt x="13715" y="35517"/>
                </a:lnTo>
                <a:lnTo>
                  <a:pt x="13715" y="25145"/>
                </a:lnTo>
                <a:lnTo>
                  <a:pt x="23621" y="5333"/>
                </a:lnTo>
                <a:lnTo>
                  <a:pt x="37079" y="25145"/>
                </a:lnTo>
                <a:lnTo>
                  <a:pt x="391667" y="25145"/>
                </a:lnTo>
                <a:lnTo>
                  <a:pt x="391667" y="24383"/>
                </a:lnTo>
                <a:lnTo>
                  <a:pt x="396239" y="25145"/>
                </a:lnTo>
                <a:lnTo>
                  <a:pt x="396239" y="25875"/>
                </a:lnTo>
                <a:lnTo>
                  <a:pt x="634745" y="103664"/>
                </a:lnTo>
                <a:lnTo>
                  <a:pt x="634745" y="102869"/>
                </a:lnTo>
                <a:lnTo>
                  <a:pt x="639317" y="105155"/>
                </a:lnTo>
                <a:lnTo>
                  <a:pt x="639317" y="106679"/>
                </a:lnTo>
                <a:lnTo>
                  <a:pt x="797051" y="238124"/>
                </a:lnTo>
                <a:lnTo>
                  <a:pt x="797051" y="237743"/>
                </a:lnTo>
                <a:lnTo>
                  <a:pt x="799337" y="240029"/>
                </a:lnTo>
                <a:lnTo>
                  <a:pt x="799337" y="241141"/>
                </a:lnTo>
                <a:lnTo>
                  <a:pt x="849629" y="315880"/>
                </a:lnTo>
                <a:lnTo>
                  <a:pt x="849629" y="312419"/>
                </a:lnTo>
                <a:lnTo>
                  <a:pt x="851915" y="319277"/>
                </a:lnTo>
                <a:lnTo>
                  <a:pt x="851915" y="378713"/>
                </a:lnTo>
                <a:lnTo>
                  <a:pt x="873251" y="346709"/>
                </a:lnTo>
                <a:lnTo>
                  <a:pt x="874775" y="345185"/>
                </a:lnTo>
                <a:lnTo>
                  <a:pt x="875537" y="342137"/>
                </a:lnTo>
                <a:close/>
              </a:path>
              <a:path w="875665" h="681989">
                <a:moveTo>
                  <a:pt x="37079" y="25145"/>
                </a:moveTo>
                <a:lnTo>
                  <a:pt x="23621" y="5333"/>
                </a:lnTo>
                <a:lnTo>
                  <a:pt x="13715" y="25145"/>
                </a:lnTo>
                <a:lnTo>
                  <a:pt x="37079" y="25145"/>
                </a:lnTo>
                <a:close/>
              </a:path>
              <a:path w="875665" h="681989">
                <a:moveTo>
                  <a:pt x="135635" y="342899"/>
                </a:moveTo>
                <a:lnTo>
                  <a:pt x="135635" y="337565"/>
                </a:lnTo>
                <a:lnTo>
                  <a:pt x="80771" y="90677"/>
                </a:lnTo>
                <a:lnTo>
                  <a:pt x="80009" y="89153"/>
                </a:lnTo>
                <a:lnTo>
                  <a:pt x="80009" y="87629"/>
                </a:lnTo>
                <a:lnTo>
                  <a:pt x="78485" y="86105"/>
                </a:lnTo>
                <a:lnTo>
                  <a:pt x="37079" y="25145"/>
                </a:lnTo>
                <a:lnTo>
                  <a:pt x="13715" y="25145"/>
                </a:lnTo>
                <a:lnTo>
                  <a:pt x="13715" y="35517"/>
                </a:lnTo>
                <a:lnTo>
                  <a:pt x="55625" y="97218"/>
                </a:lnTo>
                <a:lnTo>
                  <a:pt x="55625" y="96011"/>
                </a:lnTo>
                <a:lnTo>
                  <a:pt x="57911" y="100583"/>
                </a:lnTo>
                <a:lnTo>
                  <a:pt x="57911" y="106298"/>
                </a:lnTo>
                <a:lnTo>
                  <a:pt x="109896" y="340228"/>
                </a:lnTo>
                <a:lnTo>
                  <a:pt x="110489" y="337565"/>
                </a:lnTo>
                <a:lnTo>
                  <a:pt x="110489" y="456056"/>
                </a:lnTo>
                <a:lnTo>
                  <a:pt x="135635" y="342899"/>
                </a:lnTo>
                <a:close/>
              </a:path>
              <a:path w="875665" h="681989">
                <a:moveTo>
                  <a:pt x="110489" y="456056"/>
                </a:moveTo>
                <a:lnTo>
                  <a:pt x="110489" y="342899"/>
                </a:lnTo>
                <a:lnTo>
                  <a:pt x="109896" y="340228"/>
                </a:lnTo>
                <a:lnTo>
                  <a:pt x="55625" y="583691"/>
                </a:lnTo>
                <a:lnTo>
                  <a:pt x="28955" y="665225"/>
                </a:lnTo>
                <a:lnTo>
                  <a:pt x="27431" y="669035"/>
                </a:lnTo>
                <a:lnTo>
                  <a:pt x="28193" y="672845"/>
                </a:lnTo>
                <a:lnTo>
                  <a:pt x="30479" y="676655"/>
                </a:lnTo>
                <a:lnTo>
                  <a:pt x="32765" y="679703"/>
                </a:lnTo>
                <a:lnTo>
                  <a:pt x="36575" y="681989"/>
                </a:lnTo>
                <a:lnTo>
                  <a:pt x="41147" y="681989"/>
                </a:lnTo>
                <a:lnTo>
                  <a:pt x="41147" y="656081"/>
                </a:lnTo>
                <a:lnTo>
                  <a:pt x="58268" y="656081"/>
                </a:lnTo>
                <a:lnTo>
                  <a:pt x="80771" y="589787"/>
                </a:lnTo>
                <a:lnTo>
                  <a:pt x="110489" y="456056"/>
                </a:lnTo>
                <a:close/>
              </a:path>
              <a:path w="875665" h="681989">
                <a:moveTo>
                  <a:pt x="58268" y="656081"/>
                </a:moveTo>
                <a:lnTo>
                  <a:pt x="41147" y="656081"/>
                </a:lnTo>
                <a:lnTo>
                  <a:pt x="52577" y="672845"/>
                </a:lnTo>
                <a:lnTo>
                  <a:pt x="58268" y="656081"/>
                </a:lnTo>
                <a:close/>
              </a:path>
              <a:path w="875665" h="681989">
                <a:moveTo>
                  <a:pt x="393953" y="656081"/>
                </a:moveTo>
                <a:lnTo>
                  <a:pt x="58268" y="656081"/>
                </a:lnTo>
                <a:lnTo>
                  <a:pt x="52577" y="672845"/>
                </a:lnTo>
                <a:lnTo>
                  <a:pt x="41147" y="656081"/>
                </a:lnTo>
                <a:lnTo>
                  <a:pt x="41147" y="681989"/>
                </a:lnTo>
                <a:lnTo>
                  <a:pt x="391667" y="681989"/>
                </a:lnTo>
                <a:lnTo>
                  <a:pt x="391667" y="656843"/>
                </a:lnTo>
                <a:lnTo>
                  <a:pt x="393953" y="656081"/>
                </a:lnTo>
                <a:close/>
              </a:path>
              <a:path w="875665" h="681989">
                <a:moveTo>
                  <a:pt x="57911" y="100583"/>
                </a:moveTo>
                <a:lnTo>
                  <a:pt x="55625" y="96011"/>
                </a:lnTo>
                <a:lnTo>
                  <a:pt x="56024" y="97805"/>
                </a:lnTo>
                <a:lnTo>
                  <a:pt x="57911" y="100583"/>
                </a:lnTo>
                <a:close/>
              </a:path>
              <a:path w="875665" h="681989">
                <a:moveTo>
                  <a:pt x="56024" y="97805"/>
                </a:moveTo>
                <a:lnTo>
                  <a:pt x="55625" y="96011"/>
                </a:lnTo>
                <a:lnTo>
                  <a:pt x="55625" y="97218"/>
                </a:lnTo>
                <a:lnTo>
                  <a:pt x="56024" y="97805"/>
                </a:lnTo>
                <a:close/>
              </a:path>
              <a:path w="875665" h="681989">
                <a:moveTo>
                  <a:pt x="57911" y="106298"/>
                </a:moveTo>
                <a:lnTo>
                  <a:pt x="57911" y="100583"/>
                </a:lnTo>
                <a:lnTo>
                  <a:pt x="56024" y="97805"/>
                </a:lnTo>
                <a:lnTo>
                  <a:pt x="57911" y="106298"/>
                </a:lnTo>
                <a:close/>
              </a:path>
              <a:path w="875665" h="681989">
                <a:moveTo>
                  <a:pt x="110489" y="342899"/>
                </a:moveTo>
                <a:lnTo>
                  <a:pt x="110489" y="337565"/>
                </a:lnTo>
                <a:lnTo>
                  <a:pt x="109896" y="340228"/>
                </a:lnTo>
                <a:lnTo>
                  <a:pt x="110489" y="342899"/>
                </a:lnTo>
                <a:close/>
              </a:path>
              <a:path w="875665" h="681989">
                <a:moveTo>
                  <a:pt x="396239" y="25145"/>
                </a:moveTo>
                <a:lnTo>
                  <a:pt x="391667" y="24383"/>
                </a:lnTo>
                <a:lnTo>
                  <a:pt x="393953" y="25129"/>
                </a:lnTo>
                <a:lnTo>
                  <a:pt x="396239" y="25145"/>
                </a:lnTo>
                <a:close/>
              </a:path>
              <a:path w="875665" h="681989">
                <a:moveTo>
                  <a:pt x="394004" y="25145"/>
                </a:moveTo>
                <a:lnTo>
                  <a:pt x="391667" y="24383"/>
                </a:lnTo>
                <a:lnTo>
                  <a:pt x="391667" y="25145"/>
                </a:lnTo>
                <a:lnTo>
                  <a:pt x="394004" y="25145"/>
                </a:lnTo>
                <a:close/>
              </a:path>
              <a:path w="875665" h="681989">
                <a:moveTo>
                  <a:pt x="396239" y="656081"/>
                </a:moveTo>
                <a:lnTo>
                  <a:pt x="393953" y="656081"/>
                </a:lnTo>
                <a:lnTo>
                  <a:pt x="391667" y="656843"/>
                </a:lnTo>
                <a:lnTo>
                  <a:pt x="396239" y="656081"/>
                </a:lnTo>
                <a:close/>
              </a:path>
              <a:path w="875665" h="681989">
                <a:moveTo>
                  <a:pt x="396239" y="681989"/>
                </a:moveTo>
                <a:lnTo>
                  <a:pt x="396239" y="656081"/>
                </a:lnTo>
                <a:lnTo>
                  <a:pt x="391667" y="656843"/>
                </a:lnTo>
                <a:lnTo>
                  <a:pt x="391667" y="681989"/>
                </a:lnTo>
                <a:lnTo>
                  <a:pt x="396239" y="681989"/>
                </a:lnTo>
                <a:close/>
              </a:path>
              <a:path w="875665" h="681989">
                <a:moveTo>
                  <a:pt x="608980" y="576155"/>
                </a:moveTo>
                <a:lnTo>
                  <a:pt x="473963" y="629411"/>
                </a:lnTo>
                <a:lnTo>
                  <a:pt x="393953" y="656081"/>
                </a:lnTo>
                <a:lnTo>
                  <a:pt x="396239" y="656081"/>
                </a:lnTo>
                <a:lnTo>
                  <a:pt x="396239" y="681989"/>
                </a:lnTo>
                <a:lnTo>
                  <a:pt x="397001" y="681989"/>
                </a:lnTo>
                <a:lnTo>
                  <a:pt x="398525" y="681227"/>
                </a:lnTo>
                <a:lnTo>
                  <a:pt x="400049" y="681227"/>
                </a:lnTo>
                <a:lnTo>
                  <a:pt x="482345" y="653795"/>
                </a:lnTo>
                <a:lnTo>
                  <a:pt x="608075" y="603781"/>
                </a:lnTo>
                <a:lnTo>
                  <a:pt x="608075" y="576833"/>
                </a:lnTo>
                <a:lnTo>
                  <a:pt x="608980" y="576155"/>
                </a:lnTo>
                <a:close/>
              </a:path>
              <a:path w="875665" h="681989">
                <a:moveTo>
                  <a:pt x="396239" y="25875"/>
                </a:moveTo>
                <a:lnTo>
                  <a:pt x="396239" y="25145"/>
                </a:lnTo>
                <a:lnTo>
                  <a:pt x="394004" y="25145"/>
                </a:lnTo>
                <a:lnTo>
                  <a:pt x="396239" y="25875"/>
                </a:lnTo>
                <a:close/>
              </a:path>
              <a:path w="875665" h="681989">
                <a:moveTo>
                  <a:pt x="611123" y="575309"/>
                </a:moveTo>
                <a:lnTo>
                  <a:pt x="608980" y="576155"/>
                </a:lnTo>
                <a:lnTo>
                  <a:pt x="608075" y="576833"/>
                </a:lnTo>
                <a:lnTo>
                  <a:pt x="611123" y="575309"/>
                </a:lnTo>
                <a:close/>
              </a:path>
              <a:path w="875665" h="681989">
                <a:moveTo>
                  <a:pt x="611123" y="602569"/>
                </a:moveTo>
                <a:lnTo>
                  <a:pt x="611123" y="575309"/>
                </a:lnTo>
                <a:lnTo>
                  <a:pt x="608075" y="576833"/>
                </a:lnTo>
                <a:lnTo>
                  <a:pt x="608075" y="603781"/>
                </a:lnTo>
                <a:lnTo>
                  <a:pt x="611123" y="602569"/>
                </a:lnTo>
                <a:close/>
              </a:path>
              <a:path w="875665" h="681989">
                <a:moveTo>
                  <a:pt x="717803" y="525779"/>
                </a:moveTo>
                <a:lnTo>
                  <a:pt x="717803" y="494537"/>
                </a:lnTo>
                <a:lnTo>
                  <a:pt x="608980" y="576155"/>
                </a:lnTo>
                <a:lnTo>
                  <a:pt x="611123" y="575309"/>
                </a:lnTo>
                <a:lnTo>
                  <a:pt x="611123" y="602569"/>
                </a:lnTo>
                <a:lnTo>
                  <a:pt x="620267" y="598931"/>
                </a:lnTo>
                <a:lnTo>
                  <a:pt x="621029" y="598169"/>
                </a:lnTo>
                <a:lnTo>
                  <a:pt x="622553" y="597407"/>
                </a:lnTo>
                <a:lnTo>
                  <a:pt x="623315" y="596645"/>
                </a:lnTo>
                <a:lnTo>
                  <a:pt x="717803" y="525779"/>
                </a:lnTo>
                <a:close/>
              </a:path>
              <a:path w="875665" h="681989">
                <a:moveTo>
                  <a:pt x="639317" y="105155"/>
                </a:moveTo>
                <a:lnTo>
                  <a:pt x="634745" y="102869"/>
                </a:lnTo>
                <a:lnTo>
                  <a:pt x="636313" y="104175"/>
                </a:lnTo>
                <a:lnTo>
                  <a:pt x="639317" y="105155"/>
                </a:lnTo>
                <a:close/>
              </a:path>
              <a:path w="875665" h="681989">
                <a:moveTo>
                  <a:pt x="636313" y="104175"/>
                </a:moveTo>
                <a:lnTo>
                  <a:pt x="634745" y="102869"/>
                </a:lnTo>
                <a:lnTo>
                  <a:pt x="634745" y="103664"/>
                </a:lnTo>
                <a:lnTo>
                  <a:pt x="636313" y="104175"/>
                </a:lnTo>
                <a:close/>
              </a:path>
              <a:path w="875665" h="681989">
                <a:moveTo>
                  <a:pt x="639317" y="106679"/>
                </a:moveTo>
                <a:lnTo>
                  <a:pt x="639317" y="105155"/>
                </a:lnTo>
                <a:lnTo>
                  <a:pt x="636313" y="104175"/>
                </a:lnTo>
                <a:lnTo>
                  <a:pt x="639317" y="106679"/>
                </a:lnTo>
                <a:close/>
              </a:path>
              <a:path w="875665" h="681989">
                <a:moveTo>
                  <a:pt x="798575" y="413003"/>
                </a:moveTo>
                <a:lnTo>
                  <a:pt x="716279" y="495299"/>
                </a:lnTo>
                <a:lnTo>
                  <a:pt x="717803" y="494537"/>
                </a:lnTo>
                <a:lnTo>
                  <a:pt x="717803" y="525779"/>
                </a:lnTo>
                <a:lnTo>
                  <a:pt x="733043" y="514349"/>
                </a:lnTo>
                <a:lnTo>
                  <a:pt x="733805" y="513587"/>
                </a:lnTo>
                <a:lnTo>
                  <a:pt x="734567" y="513587"/>
                </a:lnTo>
                <a:lnTo>
                  <a:pt x="797051" y="451103"/>
                </a:lnTo>
                <a:lnTo>
                  <a:pt x="797051" y="415289"/>
                </a:lnTo>
                <a:lnTo>
                  <a:pt x="798575" y="413003"/>
                </a:lnTo>
                <a:close/>
              </a:path>
              <a:path w="875665" h="681989">
                <a:moveTo>
                  <a:pt x="799337" y="240029"/>
                </a:moveTo>
                <a:lnTo>
                  <a:pt x="797051" y="237743"/>
                </a:lnTo>
                <a:lnTo>
                  <a:pt x="797635" y="238611"/>
                </a:lnTo>
                <a:lnTo>
                  <a:pt x="799337" y="240029"/>
                </a:lnTo>
                <a:close/>
              </a:path>
              <a:path w="875665" h="681989">
                <a:moveTo>
                  <a:pt x="797635" y="238611"/>
                </a:moveTo>
                <a:lnTo>
                  <a:pt x="797051" y="237743"/>
                </a:lnTo>
                <a:lnTo>
                  <a:pt x="797051" y="238124"/>
                </a:lnTo>
                <a:lnTo>
                  <a:pt x="797635" y="238611"/>
                </a:lnTo>
                <a:close/>
              </a:path>
              <a:path w="875665" h="681989">
                <a:moveTo>
                  <a:pt x="851915" y="332993"/>
                </a:moveTo>
                <a:lnTo>
                  <a:pt x="797051" y="415289"/>
                </a:lnTo>
                <a:lnTo>
                  <a:pt x="797051" y="451103"/>
                </a:lnTo>
                <a:lnTo>
                  <a:pt x="816863" y="431291"/>
                </a:lnTo>
                <a:lnTo>
                  <a:pt x="816863" y="430529"/>
                </a:lnTo>
                <a:lnTo>
                  <a:pt x="818387" y="429005"/>
                </a:lnTo>
                <a:lnTo>
                  <a:pt x="849629" y="382142"/>
                </a:lnTo>
                <a:lnTo>
                  <a:pt x="849629" y="339851"/>
                </a:lnTo>
                <a:lnTo>
                  <a:pt x="851915" y="332993"/>
                </a:lnTo>
                <a:close/>
              </a:path>
              <a:path w="875665" h="681989">
                <a:moveTo>
                  <a:pt x="799337" y="241141"/>
                </a:moveTo>
                <a:lnTo>
                  <a:pt x="799337" y="240029"/>
                </a:lnTo>
                <a:lnTo>
                  <a:pt x="797635" y="238611"/>
                </a:lnTo>
                <a:lnTo>
                  <a:pt x="799337" y="241141"/>
                </a:lnTo>
                <a:close/>
              </a:path>
              <a:path w="875665" h="681989">
                <a:moveTo>
                  <a:pt x="851915" y="319277"/>
                </a:moveTo>
                <a:lnTo>
                  <a:pt x="849629" y="312419"/>
                </a:lnTo>
                <a:lnTo>
                  <a:pt x="849629" y="315880"/>
                </a:lnTo>
                <a:lnTo>
                  <a:pt x="851915" y="319277"/>
                </a:lnTo>
                <a:close/>
              </a:path>
              <a:path w="875665" h="681989">
                <a:moveTo>
                  <a:pt x="851915" y="332993"/>
                </a:moveTo>
                <a:lnTo>
                  <a:pt x="851915" y="319277"/>
                </a:lnTo>
                <a:lnTo>
                  <a:pt x="849629" y="315880"/>
                </a:lnTo>
                <a:lnTo>
                  <a:pt x="849629" y="336422"/>
                </a:lnTo>
                <a:lnTo>
                  <a:pt x="851915" y="332993"/>
                </a:lnTo>
                <a:close/>
              </a:path>
              <a:path w="875665" h="681989">
                <a:moveTo>
                  <a:pt x="851915" y="378713"/>
                </a:moveTo>
                <a:lnTo>
                  <a:pt x="851915" y="332993"/>
                </a:lnTo>
                <a:lnTo>
                  <a:pt x="849629" y="339851"/>
                </a:lnTo>
                <a:lnTo>
                  <a:pt x="849629" y="382142"/>
                </a:lnTo>
                <a:lnTo>
                  <a:pt x="851915" y="3787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21741" y="3392678"/>
            <a:ext cx="178435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2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  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06922" y="1449041"/>
            <a:ext cx="3521075" cy="25704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95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275" dirty="0">
                <a:latin typeface="Trebuchet MS"/>
                <a:cs typeface="Trebuchet MS"/>
              </a:rPr>
              <a:t>XNOR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Gate</a:t>
            </a:r>
            <a:r>
              <a:rPr sz="2000" b="1" spc="-12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0"/>
              </a:spcBef>
              <a:buChar char="–"/>
              <a:tabLst>
                <a:tab pos="699135" algn="l"/>
              </a:tabLst>
            </a:pPr>
            <a:r>
              <a:rPr sz="2000" spc="80" dirty="0">
                <a:latin typeface="Trebuchet MS"/>
                <a:cs typeface="Trebuchet MS"/>
              </a:rPr>
              <a:t>Z=1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if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300" dirty="0">
                <a:latin typeface="Trebuchet MS"/>
                <a:cs typeface="Trebuchet MS"/>
              </a:rPr>
              <a:t>X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36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(equality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gate)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480"/>
              </a:spcBef>
              <a:buChar char="–"/>
              <a:tabLst>
                <a:tab pos="699135" algn="l"/>
              </a:tabLst>
            </a:pPr>
            <a:r>
              <a:rPr sz="2000" spc="80" dirty="0">
                <a:latin typeface="Trebuchet MS"/>
                <a:cs typeface="Trebuchet MS"/>
              </a:rPr>
              <a:t>Z=1 </a:t>
            </a:r>
            <a:r>
              <a:rPr sz="2000" spc="-190" dirty="0">
                <a:latin typeface="Trebuchet MS"/>
                <a:cs typeface="Trebuchet MS"/>
              </a:rPr>
              <a:t>if </a:t>
            </a:r>
            <a:r>
              <a:rPr sz="2000" spc="-75" dirty="0">
                <a:latin typeface="Trebuchet MS"/>
                <a:cs typeface="Trebuchet MS"/>
              </a:rPr>
              <a:t>none </a:t>
            </a:r>
            <a:r>
              <a:rPr sz="2000" spc="20" dirty="0">
                <a:latin typeface="Trebuchet MS"/>
                <a:cs typeface="Trebuchet MS"/>
              </a:rPr>
              <a:t>or </a:t>
            </a:r>
            <a:r>
              <a:rPr sz="2000" spc="-80" dirty="0">
                <a:latin typeface="Trebuchet MS"/>
                <a:cs typeface="Trebuchet MS"/>
              </a:rPr>
              <a:t>both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X,Y=1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70" dirty="0">
                <a:latin typeface="Trebuchet MS"/>
                <a:cs typeface="Trebuchet MS"/>
              </a:rPr>
              <a:t>» </a:t>
            </a:r>
            <a:r>
              <a:rPr sz="2000" spc="-140" dirty="0">
                <a:latin typeface="Trebuchet MS"/>
                <a:cs typeface="Trebuchet MS"/>
              </a:rPr>
              <a:t>even</a:t>
            </a:r>
            <a:r>
              <a:rPr sz="2000" spc="-31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function</a:t>
            </a:r>
            <a:endParaRPr sz="20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560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-100" dirty="0">
                <a:latin typeface="Trebuchet MS"/>
                <a:cs typeface="Trebuchet MS"/>
              </a:rPr>
              <a:t>Gate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symbol</a:t>
            </a:r>
            <a:endParaRPr sz="2400">
              <a:latin typeface="Trebuchet MS"/>
              <a:cs typeface="Trebuchet MS"/>
            </a:endParaRPr>
          </a:p>
          <a:p>
            <a:pPr marR="357505" algn="r">
              <a:lnSpc>
                <a:spcPct val="100000"/>
              </a:lnSpc>
              <a:spcBef>
                <a:spcPts val="2300"/>
              </a:spcBef>
            </a:pPr>
            <a:r>
              <a:rPr sz="1800" dirty="0">
                <a:latin typeface="Arial"/>
                <a:cs typeface="Arial"/>
              </a:rPr>
              <a:t>Z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102749" y="3941382"/>
          <a:ext cx="1617344" cy="2180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8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14300" algn="r">
                        <a:lnSpc>
                          <a:spcPts val="2145"/>
                        </a:lnSpc>
                        <a:spcBef>
                          <a:spcPts val="17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ts val="2145"/>
                        </a:lnSpc>
                        <a:spcBef>
                          <a:spcPts val="17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21647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R="139700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16476"/>
                      </a:solidFill>
                      <a:prstDash val="solid"/>
                    </a:lnR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07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  <a:lnT w="28575">
                      <a:solidFill>
                        <a:srgbClr val="21647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R="139700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20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1647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0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139700" algn="r"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1647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R="139700" algn="r">
                        <a:lnSpc>
                          <a:spcPts val="19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9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1647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9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587872" y="4578096"/>
          <a:ext cx="3437252" cy="1450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marL="317500" indent="-285750">
                        <a:lnSpc>
                          <a:spcPts val="2745"/>
                        </a:lnSpc>
                        <a:spcBef>
                          <a:spcPts val="250"/>
                        </a:spcBef>
                        <a:buChar char="•"/>
                        <a:tabLst>
                          <a:tab pos="316865" algn="l"/>
                          <a:tab pos="317500" algn="l"/>
                        </a:tabLst>
                      </a:pPr>
                      <a:r>
                        <a:rPr sz="2400" spc="-125" dirty="0">
                          <a:latin typeface="Trebuchet MS"/>
                          <a:cs typeface="Trebuchet MS"/>
                        </a:rPr>
                        <a:t>Truth</a:t>
                      </a:r>
                      <a:r>
                        <a:rPr sz="24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180" dirty="0">
                          <a:latin typeface="Trebuchet MS"/>
                          <a:cs typeface="Trebuchet MS"/>
                        </a:rPr>
                        <a:t>table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R w="28575">
                      <a:solidFill>
                        <a:srgbClr val="21647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21647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8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8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1647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18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1647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1647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97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97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1647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197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1647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8295779" y="3768090"/>
            <a:ext cx="82296" cy="82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82825" y="3755897"/>
            <a:ext cx="108203" cy="107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34656" y="3632072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4">
                <a:moveTo>
                  <a:pt x="0" y="0"/>
                </a:moveTo>
                <a:lnTo>
                  <a:pt x="357377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34656" y="4043171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4">
                <a:moveTo>
                  <a:pt x="0" y="0"/>
                </a:moveTo>
                <a:lnTo>
                  <a:pt x="357377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42924" y="4913757"/>
            <a:ext cx="1607820" cy="0"/>
          </a:xfrm>
          <a:custGeom>
            <a:avLst/>
            <a:gdLst/>
            <a:ahLst/>
            <a:cxnLst/>
            <a:rect l="l" t="t" r="r" b="b"/>
            <a:pathLst>
              <a:path w="1607820">
                <a:moveTo>
                  <a:pt x="0" y="0"/>
                </a:moveTo>
                <a:lnTo>
                  <a:pt x="1607820" y="0"/>
                </a:lnTo>
              </a:path>
            </a:pathLst>
          </a:custGeom>
          <a:ln w="26669">
            <a:solidFill>
              <a:srgbClr val="216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697483"/>
            <a:ext cx="5852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70" dirty="0"/>
              <a:t>Common </a:t>
            </a:r>
            <a:r>
              <a:rPr sz="3200" spc="155" dirty="0"/>
              <a:t>2-input </a:t>
            </a:r>
            <a:r>
              <a:rPr sz="3200" spc="75" dirty="0"/>
              <a:t>Logic</a:t>
            </a:r>
            <a:r>
              <a:rPr sz="3200" spc="365" dirty="0"/>
              <a:t> </a:t>
            </a:r>
            <a:r>
              <a:rPr sz="3200" spc="195" dirty="0"/>
              <a:t>Gates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2842145" y="1363980"/>
            <a:ext cx="4686300" cy="5843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79" y="927607"/>
            <a:ext cx="643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55" dirty="0">
                <a:solidFill>
                  <a:srgbClr val="454552"/>
                </a:solidFill>
                <a:latin typeface="Georgia"/>
                <a:cs typeface="Georgia"/>
              </a:rPr>
              <a:t>2-input </a:t>
            </a:r>
            <a:r>
              <a:rPr sz="3200" spc="200" dirty="0">
                <a:solidFill>
                  <a:srgbClr val="454552"/>
                </a:solidFill>
                <a:latin typeface="Georgia"/>
                <a:cs typeface="Georgia"/>
              </a:rPr>
              <a:t>and </a:t>
            </a:r>
            <a:r>
              <a:rPr sz="3200" spc="155" dirty="0">
                <a:solidFill>
                  <a:srgbClr val="454552"/>
                </a:solidFill>
                <a:latin typeface="Georgia"/>
                <a:cs typeface="Georgia"/>
              </a:rPr>
              <a:t>3-input </a:t>
            </a:r>
            <a:r>
              <a:rPr sz="3200" spc="75" dirty="0">
                <a:solidFill>
                  <a:srgbClr val="454552"/>
                </a:solidFill>
                <a:latin typeface="Georgia"/>
                <a:cs typeface="Georgia"/>
              </a:rPr>
              <a:t>Logic</a:t>
            </a:r>
            <a:r>
              <a:rPr sz="3200" spc="465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200" spc="195" dirty="0">
                <a:solidFill>
                  <a:srgbClr val="454552"/>
                </a:solidFill>
                <a:latin typeface="Georgia"/>
                <a:cs typeface="Georgia"/>
              </a:rPr>
              <a:t>Gates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327" y="1469619"/>
            <a:ext cx="7099934" cy="12007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95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-125" dirty="0">
                <a:latin typeface="Trebuchet MS"/>
                <a:cs typeface="Trebuchet MS"/>
              </a:rPr>
              <a:t>3-input </a:t>
            </a:r>
            <a:r>
              <a:rPr sz="2400" spc="200" dirty="0">
                <a:latin typeface="Trebuchet MS"/>
                <a:cs typeface="Trebuchet MS"/>
              </a:rPr>
              <a:t>OR </a:t>
            </a:r>
            <a:r>
              <a:rPr sz="2400" spc="-160" dirty="0">
                <a:latin typeface="Trebuchet MS"/>
                <a:cs typeface="Trebuchet MS"/>
              </a:rPr>
              <a:t>gates </a:t>
            </a:r>
            <a:r>
              <a:rPr sz="2400" spc="-110" dirty="0">
                <a:latin typeface="Trebuchet MS"/>
                <a:cs typeface="Trebuchet MS"/>
              </a:rPr>
              <a:t>could </a:t>
            </a:r>
            <a:r>
              <a:rPr sz="2400" spc="-155" dirty="0">
                <a:latin typeface="Trebuchet MS"/>
                <a:cs typeface="Trebuchet MS"/>
              </a:rPr>
              <a:t>be </a:t>
            </a:r>
            <a:r>
              <a:rPr sz="2400" spc="-170" dirty="0">
                <a:latin typeface="Trebuchet MS"/>
                <a:cs typeface="Trebuchet MS"/>
              </a:rPr>
              <a:t>made </a:t>
            </a:r>
            <a:r>
              <a:rPr sz="2400" spc="-150" dirty="0">
                <a:latin typeface="Trebuchet MS"/>
                <a:cs typeface="Trebuchet MS"/>
              </a:rPr>
              <a:t>by </a:t>
            </a:r>
            <a:r>
              <a:rPr sz="2400" spc="-60" dirty="0">
                <a:latin typeface="Trebuchet MS"/>
                <a:cs typeface="Trebuchet MS"/>
              </a:rPr>
              <a:t>2 </a:t>
            </a:r>
            <a:r>
              <a:rPr sz="2400" spc="-125" dirty="0">
                <a:latin typeface="Trebuchet MS"/>
                <a:cs typeface="Trebuchet MS"/>
              </a:rPr>
              <a:t>2-input </a:t>
            </a:r>
            <a:r>
              <a:rPr sz="2400" spc="200" dirty="0">
                <a:latin typeface="Trebuchet MS"/>
                <a:cs typeface="Trebuchet MS"/>
              </a:rPr>
              <a:t>OR</a:t>
            </a:r>
            <a:r>
              <a:rPr sz="2400" spc="24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gates</a:t>
            </a:r>
            <a:endParaRPr sz="24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500"/>
              </a:spcBef>
              <a:buChar char="–"/>
              <a:tabLst>
                <a:tab pos="698500" algn="l"/>
                <a:tab pos="2494280" algn="l"/>
              </a:tabLst>
            </a:pPr>
            <a:r>
              <a:rPr sz="2000" spc="-65" dirty="0">
                <a:latin typeface="Trebuchet MS"/>
                <a:cs typeface="Trebuchet MS"/>
              </a:rPr>
              <a:t>By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associate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165" dirty="0">
                <a:latin typeface="Trebuchet MS"/>
                <a:cs typeface="Trebuchet MS"/>
              </a:rPr>
              <a:t>law	</a:t>
            </a:r>
            <a:r>
              <a:rPr sz="2000" spc="-5" dirty="0">
                <a:latin typeface="Trebuchet MS"/>
                <a:cs typeface="Trebuchet MS"/>
              </a:rPr>
              <a:t>x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z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(x+y)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z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x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(y+z)</a:t>
            </a:r>
            <a:endParaRPr sz="20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480"/>
              </a:spcBef>
              <a:buChar char="–"/>
              <a:tabLst>
                <a:tab pos="698500" algn="l"/>
              </a:tabLst>
            </a:pPr>
            <a:r>
              <a:rPr sz="2000" spc="-90" dirty="0">
                <a:latin typeface="Trebuchet MS"/>
                <a:cs typeface="Trebuchet MS"/>
              </a:rPr>
              <a:t>output </a:t>
            </a:r>
            <a:r>
              <a:rPr sz="2000" spc="-125" dirty="0">
                <a:latin typeface="Trebuchet MS"/>
                <a:cs typeface="Trebuchet MS"/>
              </a:rPr>
              <a:t>equals </a:t>
            </a:r>
            <a:r>
              <a:rPr sz="2000" spc="-50" dirty="0">
                <a:latin typeface="Trebuchet MS"/>
                <a:cs typeface="Trebuchet MS"/>
              </a:rPr>
              <a:t>to 1 </a:t>
            </a:r>
            <a:r>
              <a:rPr sz="2000" spc="-190" dirty="0">
                <a:latin typeface="Trebuchet MS"/>
                <a:cs typeface="Trebuchet MS"/>
              </a:rPr>
              <a:t>if </a:t>
            </a:r>
            <a:r>
              <a:rPr sz="2000" spc="-150" dirty="0">
                <a:latin typeface="Trebuchet MS"/>
                <a:cs typeface="Trebuchet MS"/>
              </a:rPr>
              <a:t>any </a:t>
            </a:r>
            <a:r>
              <a:rPr sz="2000" spc="-114" dirty="0">
                <a:latin typeface="Trebuchet MS"/>
                <a:cs typeface="Trebuchet MS"/>
              </a:rPr>
              <a:t>input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08789" y="2915192"/>
            <a:ext cx="3328415" cy="1173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5200" y="2800937"/>
            <a:ext cx="3310477" cy="1167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1327" y="3588511"/>
            <a:ext cx="7646034" cy="219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4375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B292CA"/>
                </a:solidFill>
                <a:latin typeface="Trebuchet MS"/>
                <a:cs typeface="Trebuchet MS"/>
              </a:rPr>
              <a:t>z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2400" spc="-25" dirty="0">
                <a:latin typeface="Trebuchet MS"/>
                <a:cs typeface="Trebuchet MS"/>
              </a:rPr>
              <a:t>Could </a:t>
            </a:r>
            <a:r>
              <a:rPr sz="2400" spc="-125" dirty="0">
                <a:latin typeface="Trebuchet MS"/>
                <a:cs typeface="Trebuchet MS"/>
              </a:rPr>
              <a:t>3-input </a:t>
            </a:r>
            <a:r>
              <a:rPr sz="2400" spc="250" dirty="0">
                <a:latin typeface="Trebuchet MS"/>
                <a:cs typeface="Trebuchet MS"/>
              </a:rPr>
              <a:t>NOR </a:t>
            </a:r>
            <a:r>
              <a:rPr sz="2400" spc="-185" dirty="0">
                <a:latin typeface="Trebuchet MS"/>
                <a:cs typeface="Trebuchet MS"/>
              </a:rPr>
              <a:t>gate </a:t>
            </a:r>
            <a:r>
              <a:rPr sz="2400" spc="-155" dirty="0">
                <a:latin typeface="Trebuchet MS"/>
                <a:cs typeface="Trebuchet MS"/>
              </a:rPr>
              <a:t>be </a:t>
            </a:r>
            <a:r>
              <a:rPr sz="2400" spc="-170" dirty="0">
                <a:latin typeface="Trebuchet MS"/>
                <a:cs typeface="Trebuchet MS"/>
              </a:rPr>
              <a:t>made </a:t>
            </a:r>
            <a:r>
              <a:rPr sz="2400" spc="-150" dirty="0">
                <a:latin typeface="Trebuchet MS"/>
                <a:cs typeface="Trebuchet MS"/>
              </a:rPr>
              <a:t>by </a:t>
            </a:r>
            <a:r>
              <a:rPr sz="2400" spc="-60" dirty="0">
                <a:latin typeface="Trebuchet MS"/>
                <a:cs typeface="Trebuchet MS"/>
              </a:rPr>
              <a:t>2 </a:t>
            </a:r>
            <a:r>
              <a:rPr sz="2400" spc="-125" dirty="0">
                <a:latin typeface="Trebuchet MS"/>
                <a:cs typeface="Trebuchet MS"/>
              </a:rPr>
              <a:t>2-input </a:t>
            </a:r>
            <a:r>
              <a:rPr sz="2400" spc="250" dirty="0">
                <a:latin typeface="Trebuchet MS"/>
                <a:cs typeface="Trebuchet MS"/>
              </a:rPr>
              <a:t>NOR</a:t>
            </a:r>
            <a:r>
              <a:rPr sz="2400" spc="10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gates?</a:t>
            </a:r>
            <a:endParaRPr sz="24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495"/>
              </a:spcBef>
              <a:buChar char="–"/>
              <a:tabLst>
                <a:tab pos="698500" algn="l"/>
              </a:tabLst>
            </a:pPr>
            <a:r>
              <a:rPr sz="2000" spc="-70" dirty="0">
                <a:latin typeface="Trebuchet MS"/>
                <a:cs typeface="Trebuchet MS"/>
              </a:rPr>
              <a:t>Associate </a:t>
            </a:r>
            <a:r>
              <a:rPr sz="2000" spc="-160" dirty="0">
                <a:latin typeface="Trebuchet MS"/>
                <a:cs typeface="Trebuchet MS"/>
              </a:rPr>
              <a:t>law </a:t>
            </a:r>
            <a:r>
              <a:rPr sz="2000" spc="-130" dirty="0">
                <a:latin typeface="Trebuchet MS"/>
                <a:cs typeface="Trebuchet MS"/>
              </a:rPr>
              <a:t>applies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114" dirty="0">
                <a:solidFill>
                  <a:srgbClr val="0000FF"/>
                </a:solidFill>
                <a:latin typeface="Trebuchet MS"/>
                <a:cs typeface="Trebuchet MS"/>
              </a:rPr>
              <a:t>primitive </a:t>
            </a:r>
            <a:r>
              <a:rPr sz="2000" spc="-160" dirty="0">
                <a:solidFill>
                  <a:srgbClr val="0000FF"/>
                </a:solidFill>
                <a:latin typeface="Trebuchet MS"/>
                <a:cs typeface="Trebuchet MS"/>
              </a:rPr>
              <a:t>gates</a:t>
            </a:r>
            <a:r>
              <a:rPr sz="2000" spc="-160" dirty="0">
                <a:latin typeface="Trebuchet MS"/>
                <a:cs typeface="Trebuchet MS"/>
              </a:rPr>
              <a:t>, </a:t>
            </a:r>
            <a:r>
              <a:rPr sz="2000" spc="-114" dirty="0">
                <a:latin typeface="Trebuchet MS"/>
                <a:cs typeface="Trebuchet MS"/>
              </a:rPr>
              <a:t>but </a:t>
            </a:r>
            <a:r>
              <a:rPr sz="2000" spc="-65" dirty="0">
                <a:latin typeface="Trebuchet MS"/>
                <a:cs typeface="Trebuchet MS"/>
              </a:rPr>
              <a:t>not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204" dirty="0">
                <a:latin typeface="Trebuchet MS"/>
                <a:cs typeface="Trebuchet MS"/>
              </a:rPr>
              <a:t>NOR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gates</a:t>
            </a:r>
            <a:endParaRPr sz="20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484"/>
              </a:spcBef>
              <a:tabLst>
                <a:tab pos="4316730" algn="l"/>
              </a:tabLst>
            </a:pPr>
            <a:r>
              <a:rPr sz="2000" spc="260" dirty="0">
                <a:latin typeface="Trebuchet MS"/>
                <a:cs typeface="Trebuchet MS"/>
              </a:rPr>
              <a:t>– </a:t>
            </a:r>
            <a:r>
              <a:rPr sz="2000" spc="-90" dirty="0">
                <a:latin typeface="Trebuchet MS"/>
                <a:cs typeface="Trebuchet MS"/>
              </a:rPr>
              <a:t>[(x+y)’+z]’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spc="-40" dirty="0">
                <a:latin typeface="Trebuchet MS"/>
                <a:cs typeface="Trebuchet MS"/>
              </a:rPr>
              <a:t>(x+y) </a:t>
            </a:r>
            <a:r>
              <a:rPr sz="2000" spc="-5" dirty="0">
                <a:latin typeface="Symbol"/>
                <a:cs typeface="Symbol"/>
              </a:rPr>
              <a:t>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10" dirty="0">
                <a:latin typeface="Trebuchet MS"/>
                <a:cs typeface="Trebuchet MS"/>
              </a:rPr>
              <a:t>z’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spc="-145" dirty="0">
                <a:latin typeface="Trebuchet MS"/>
                <a:cs typeface="Trebuchet MS"/>
              </a:rPr>
              <a:t>xz’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80" dirty="0">
                <a:latin typeface="Trebuchet MS"/>
                <a:cs typeface="Trebuchet MS"/>
              </a:rPr>
              <a:t>yz’	</a:t>
            </a:r>
            <a:r>
              <a:rPr sz="2000" b="1" spc="-5" dirty="0">
                <a:latin typeface="Symbol"/>
                <a:cs typeface="Symbol"/>
              </a:rPr>
              <a:t>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(x+y+z)’</a:t>
            </a:r>
            <a:endParaRPr sz="20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475"/>
              </a:spcBef>
              <a:buChar char="–"/>
              <a:tabLst>
                <a:tab pos="698500" algn="l"/>
              </a:tabLst>
            </a:pPr>
            <a:r>
              <a:rPr sz="2000" spc="-90" dirty="0">
                <a:latin typeface="Trebuchet MS"/>
                <a:cs typeface="Trebuchet MS"/>
              </a:rPr>
              <a:t>output </a:t>
            </a:r>
            <a:r>
              <a:rPr sz="2000" spc="-125" dirty="0">
                <a:latin typeface="Trebuchet MS"/>
                <a:cs typeface="Trebuchet MS"/>
              </a:rPr>
              <a:t>equals </a:t>
            </a:r>
            <a:r>
              <a:rPr sz="2000" spc="-50" dirty="0">
                <a:latin typeface="Trebuchet MS"/>
                <a:cs typeface="Trebuchet MS"/>
              </a:rPr>
              <a:t>to 0 </a:t>
            </a:r>
            <a:r>
              <a:rPr sz="2000" spc="-190" dirty="0">
                <a:latin typeface="Trebuchet MS"/>
                <a:cs typeface="Trebuchet MS"/>
              </a:rPr>
              <a:t>if </a:t>
            </a:r>
            <a:r>
              <a:rPr sz="2000" spc="-150" dirty="0">
                <a:latin typeface="Trebuchet MS"/>
                <a:cs typeface="Trebuchet MS"/>
              </a:rPr>
              <a:t>any </a:t>
            </a:r>
            <a:r>
              <a:rPr sz="2000" spc="-114" dirty="0">
                <a:latin typeface="Trebuchet MS"/>
                <a:cs typeface="Trebuchet MS"/>
              </a:rPr>
              <a:t>input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3889" y="3585971"/>
            <a:ext cx="254507" cy="24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13677" y="3700271"/>
            <a:ext cx="254507" cy="241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4171" y="3033522"/>
            <a:ext cx="253745" cy="241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83072" y="3140455"/>
            <a:ext cx="276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89967" y="2766822"/>
            <a:ext cx="2654935" cy="1487805"/>
          </a:xfrm>
          <a:custGeom>
            <a:avLst/>
            <a:gdLst/>
            <a:ahLst/>
            <a:cxnLst/>
            <a:rect l="l" t="t" r="r" b="b"/>
            <a:pathLst>
              <a:path w="2654934" h="1487804">
                <a:moveTo>
                  <a:pt x="12953" y="1475231"/>
                </a:moveTo>
                <a:lnTo>
                  <a:pt x="12953" y="1430274"/>
                </a:lnTo>
                <a:lnTo>
                  <a:pt x="0" y="1430274"/>
                </a:lnTo>
                <a:lnTo>
                  <a:pt x="0" y="1481327"/>
                </a:lnTo>
                <a:lnTo>
                  <a:pt x="9906" y="1481327"/>
                </a:lnTo>
                <a:lnTo>
                  <a:pt x="9906" y="1475231"/>
                </a:lnTo>
                <a:lnTo>
                  <a:pt x="12953" y="1475231"/>
                </a:lnTo>
                <a:close/>
              </a:path>
              <a:path w="2654934" h="1487804">
                <a:moveTo>
                  <a:pt x="60198" y="1487423"/>
                </a:moveTo>
                <a:lnTo>
                  <a:pt x="60198" y="1475231"/>
                </a:lnTo>
                <a:lnTo>
                  <a:pt x="9906" y="1475231"/>
                </a:lnTo>
                <a:lnTo>
                  <a:pt x="9906" y="1481327"/>
                </a:lnTo>
                <a:lnTo>
                  <a:pt x="12953" y="1481327"/>
                </a:lnTo>
                <a:lnTo>
                  <a:pt x="12953" y="1487423"/>
                </a:lnTo>
                <a:lnTo>
                  <a:pt x="60198" y="1487423"/>
                </a:lnTo>
                <a:close/>
              </a:path>
              <a:path w="2654934" h="1487804">
                <a:moveTo>
                  <a:pt x="12953" y="1487423"/>
                </a:moveTo>
                <a:lnTo>
                  <a:pt x="12953" y="1481327"/>
                </a:lnTo>
                <a:lnTo>
                  <a:pt x="9906" y="1481327"/>
                </a:lnTo>
                <a:lnTo>
                  <a:pt x="9906" y="1487423"/>
                </a:lnTo>
                <a:lnTo>
                  <a:pt x="12953" y="1487423"/>
                </a:lnTo>
                <a:close/>
              </a:path>
              <a:path w="2654934" h="1487804">
                <a:moveTo>
                  <a:pt x="12953" y="1392174"/>
                </a:moveTo>
                <a:lnTo>
                  <a:pt x="12953" y="1341882"/>
                </a:lnTo>
                <a:lnTo>
                  <a:pt x="0" y="1341882"/>
                </a:lnTo>
                <a:lnTo>
                  <a:pt x="0" y="1392174"/>
                </a:lnTo>
                <a:lnTo>
                  <a:pt x="12953" y="1392174"/>
                </a:lnTo>
                <a:close/>
              </a:path>
              <a:path w="2654934" h="1487804">
                <a:moveTo>
                  <a:pt x="12953" y="1303781"/>
                </a:moveTo>
                <a:lnTo>
                  <a:pt x="12953" y="1252727"/>
                </a:lnTo>
                <a:lnTo>
                  <a:pt x="0" y="1252727"/>
                </a:lnTo>
                <a:lnTo>
                  <a:pt x="0" y="1303781"/>
                </a:lnTo>
                <a:lnTo>
                  <a:pt x="12953" y="1303781"/>
                </a:lnTo>
                <a:close/>
              </a:path>
              <a:path w="2654934" h="1487804">
                <a:moveTo>
                  <a:pt x="12953" y="1214627"/>
                </a:moveTo>
                <a:lnTo>
                  <a:pt x="12953" y="1163574"/>
                </a:lnTo>
                <a:lnTo>
                  <a:pt x="0" y="1163574"/>
                </a:lnTo>
                <a:lnTo>
                  <a:pt x="0" y="1214627"/>
                </a:lnTo>
                <a:lnTo>
                  <a:pt x="12953" y="1214627"/>
                </a:lnTo>
                <a:close/>
              </a:path>
              <a:path w="2654934" h="1487804">
                <a:moveTo>
                  <a:pt x="12953" y="1125474"/>
                </a:moveTo>
                <a:lnTo>
                  <a:pt x="12953" y="1075182"/>
                </a:lnTo>
                <a:lnTo>
                  <a:pt x="0" y="1075182"/>
                </a:lnTo>
                <a:lnTo>
                  <a:pt x="0" y="1125474"/>
                </a:lnTo>
                <a:lnTo>
                  <a:pt x="12953" y="1125474"/>
                </a:lnTo>
                <a:close/>
              </a:path>
              <a:path w="2654934" h="1487804">
                <a:moveTo>
                  <a:pt x="12953" y="1037081"/>
                </a:moveTo>
                <a:lnTo>
                  <a:pt x="12953" y="986027"/>
                </a:lnTo>
                <a:lnTo>
                  <a:pt x="0" y="986027"/>
                </a:lnTo>
                <a:lnTo>
                  <a:pt x="0" y="1037081"/>
                </a:lnTo>
                <a:lnTo>
                  <a:pt x="12953" y="1037081"/>
                </a:lnTo>
                <a:close/>
              </a:path>
              <a:path w="2654934" h="1487804">
                <a:moveTo>
                  <a:pt x="12953" y="947927"/>
                </a:moveTo>
                <a:lnTo>
                  <a:pt x="12953" y="896874"/>
                </a:lnTo>
                <a:lnTo>
                  <a:pt x="0" y="896874"/>
                </a:lnTo>
                <a:lnTo>
                  <a:pt x="0" y="947927"/>
                </a:lnTo>
                <a:lnTo>
                  <a:pt x="12953" y="947927"/>
                </a:lnTo>
                <a:close/>
              </a:path>
              <a:path w="2654934" h="1487804">
                <a:moveTo>
                  <a:pt x="12953" y="858774"/>
                </a:moveTo>
                <a:lnTo>
                  <a:pt x="12953" y="808482"/>
                </a:lnTo>
                <a:lnTo>
                  <a:pt x="0" y="808482"/>
                </a:lnTo>
                <a:lnTo>
                  <a:pt x="0" y="858774"/>
                </a:lnTo>
                <a:lnTo>
                  <a:pt x="12953" y="858774"/>
                </a:lnTo>
                <a:close/>
              </a:path>
              <a:path w="2654934" h="1487804">
                <a:moveTo>
                  <a:pt x="12953" y="770381"/>
                </a:moveTo>
                <a:lnTo>
                  <a:pt x="12953" y="719327"/>
                </a:lnTo>
                <a:lnTo>
                  <a:pt x="0" y="719327"/>
                </a:lnTo>
                <a:lnTo>
                  <a:pt x="0" y="770381"/>
                </a:lnTo>
                <a:lnTo>
                  <a:pt x="12953" y="770381"/>
                </a:lnTo>
                <a:close/>
              </a:path>
              <a:path w="2654934" h="1487804">
                <a:moveTo>
                  <a:pt x="12953" y="681227"/>
                </a:moveTo>
                <a:lnTo>
                  <a:pt x="12953" y="630174"/>
                </a:lnTo>
                <a:lnTo>
                  <a:pt x="0" y="630174"/>
                </a:lnTo>
                <a:lnTo>
                  <a:pt x="0" y="681227"/>
                </a:lnTo>
                <a:lnTo>
                  <a:pt x="12953" y="681227"/>
                </a:lnTo>
                <a:close/>
              </a:path>
              <a:path w="2654934" h="1487804">
                <a:moveTo>
                  <a:pt x="12953" y="592074"/>
                </a:moveTo>
                <a:lnTo>
                  <a:pt x="12953" y="541782"/>
                </a:lnTo>
                <a:lnTo>
                  <a:pt x="0" y="541782"/>
                </a:lnTo>
                <a:lnTo>
                  <a:pt x="0" y="592074"/>
                </a:lnTo>
                <a:lnTo>
                  <a:pt x="12953" y="592074"/>
                </a:lnTo>
                <a:close/>
              </a:path>
              <a:path w="2654934" h="1487804">
                <a:moveTo>
                  <a:pt x="12953" y="503681"/>
                </a:moveTo>
                <a:lnTo>
                  <a:pt x="12953" y="452627"/>
                </a:lnTo>
                <a:lnTo>
                  <a:pt x="0" y="452627"/>
                </a:lnTo>
                <a:lnTo>
                  <a:pt x="0" y="503681"/>
                </a:lnTo>
                <a:lnTo>
                  <a:pt x="12953" y="503681"/>
                </a:lnTo>
                <a:close/>
              </a:path>
              <a:path w="2654934" h="1487804">
                <a:moveTo>
                  <a:pt x="12953" y="414528"/>
                </a:moveTo>
                <a:lnTo>
                  <a:pt x="12953" y="363474"/>
                </a:lnTo>
                <a:lnTo>
                  <a:pt x="0" y="363474"/>
                </a:lnTo>
                <a:lnTo>
                  <a:pt x="0" y="414528"/>
                </a:lnTo>
                <a:lnTo>
                  <a:pt x="12953" y="414528"/>
                </a:lnTo>
                <a:close/>
              </a:path>
              <a:path w="2654934" h="1487804">
                <a:moveTo>
                  <a:pt x="12953" y="325374"/>
                </a:moveTo>
                <a:lnTo>
                  <a:pt x="12953" y="275081"/>
                </a:lnTo>
                <a:lnTo>
                  <a:pt x="0" y="275081"/>
                </a:lnTo>
                <a:lnTo>
                  <a:pt x="0" y="325374"/>
                </a:lnTo>
                <a:lnTo>
                  <a:pt x="12953" y="325374"/>
                </a:lnTo>
                <a:close/>
              </a:path>
              <a:path w="2654934" h="1487804">
                <a:moveTo>
                  <a:pt x="12953" y="236982"/>
                </a:moveTo>
                <a:lnTo>
                  <a:pt x="12953" y="185928"/>
                </a:lnTo>
                <a:lnTo>
                  <a:pt x="0" y="185928"/>
                </a:lnTo>
                <a:lnTo>
                  <a:pt x="0" y="236982"/>
                </a:lnTo>
                <a:lnTo>
                  <a:pt x="12953" y="236982"/>
                </a:lnTo>
                <a:close/>
              </a:path>
              <a:path w="2654934" h="1487804">
                <a:moveTo>
                  <a:pt x="12953" y="147828"/>
                </a:moveTo>
                <a:lnTo>
                  <a:pt x="12953" y="96774"/>
                </a:lnTo>
                <a:lnTo>
                  <a:pt x="0" y="96774"/>
                </a:lnTo>
                <a:lnTo>
                  <a:pt x="0" y="147828"/>
                </a:lnTo>
                <a:lnTo>
                  <a:pt x="12953" y="147828"/>
                </a:lnTo>
                <a:close/>
              </a:path>
              <a:path w="2654934" h="1487804">
                <a:moveTo>
                  <a:pt x="12953" y="58674"/>
                </a:moveTo>
                <a:lnTo>
                  <a:pt x="12953" y="8381"/>
                </a:lnTo>
                <a:lnTo>
                  <a:pt x="0" y="8381"/>
                </a:lnTo>
                <a:lnTo>
                  <a:pt x="0" y="58674"/>
                </a:lnTo>
                <a:lnTo>
                  <a:pt x="12953" y="58674"/>
                </a:lnTo>
                <a:close/>
              </a:path>
              <a:path w="2654934" h="1487804">
                <a:moveTo>
                  <a:pt x="93725" y="12954"/>
                </a:moveTo>
                <a:lnTo>
                  <a:pt x="93725" y="0"/>
                </a:lnTo>
                <a:lnTo>
                  <a:pt x="42672" y="0"/>
                </a:lnTo>
                <a:lnTo>
                  <a:pt x="42672" y="12954"/>
                </a:lnTo>
                <a:lnTo>
                  <a:pt x="93725" y="12954"/>
                </a:lnTo>
                <a:close/>
              </a:path>
              <a:path w="2654934" h="1487804">
                <a:moveTo>
                  <a:pt x="182879" y="12954"/>
                </a:moveTo>
                <a:lnTo>
                  <a:pt x="182879" y="0"/>
                </a:lnTo>
                <a:lnTo>
                  <a:pt x="131825" y="0"/>
                </a:lnTo>
                <a:lnTo>
                  <a:pt x="131825" y="12954"/>
                </a:lnTo>
                <a:lnTo>
                  <a:pt x="182879" y="12954"/>
                </a:lnTo>
                <a:close/>
              </a:path>
              <a:path w="2654934" h="1487804">
                <a:moveTo>
                  <a:pt x="271271" y="12954"/>
                </a:moveTo>
                <a:lnTo>
                  <a:pt x="271271" y="0"/>
                </a:lnTo>
                <a:lnTo>
                  <a:pt x="220979" y="0"/>
                </a:lnTo>
                <a:lnTo>
                  <a:pt x="220979" y="12954"/>
                </a:lnTo>
                <a:lnTo>
                  <a:pt x="271271" y="12954"/>
                </a:lnTo>
                <a:close/>
              </a:path>
              <a:path w="2654934" h="1487804">
                <a:moveTo>
                  <a:pt x="360413" y="12954"/>
                </a:moveTo>
                <a:lnTo>
                  <a:pt x="360413" y="0"/>
                </a:lnTo>
                <a:lnTo>
                  <a:pt x="309359" y="0"/>
                </a:lnTo>
                <a:lnTo>
                  <a:pt x="309359" y="12954"/>
                </a:lnTo>
                <a:lnTo>
                  <a:pt x="360413" y="12954"/>
                </a:lnTo>
                <a:close/>
              </a:path>
              <a:path w="2654934" h="1487804">
                <a:moveTo>
                  <a:pt x="449579" y="12954"/>
                </a:moveTo>
                <a:lnTo>
                  <a:pt x="449579" y="0"/>
                </a:lnTo>
                <a:lnTo>
                  <a:pt x="398525" y="0"/>
                </a:lnTo>
                <a:lnTo>
                  <a:pt x="398525" y="12954"/>
                </a:lnTo>
                <a:lnTo>
                  <a:pt x="449579" y="12954"/>
                </a:lnTo>
                <a:close/>
              </a:path>
              <a:path w="2654934" h="1487804">
                <a:moveTo>
                  <a:pt x="537971" y="12954"/>
                </a:moveTo>
                <a:lnTo>
                  <a:pt x="537971" y="0"/>
                </a:lnTo>
                <a:lnTo>
                  <a:pt x="487679" y="0"/>
                </a:lnTo>
                <a:lnTo>
                  <a:pt x="487679" y="12954"/>
                </a:lnTo>
                <a:lnTo>
                  <a:pt x="537971" y="12954"/>
                </a:lnTo>
                <a:close/>
              </a:path>
              <a:path w="2654934" h="1487804">
                <a:moveTo>
                  <a:pt x="627113" y="12954"/>
                </a:moveTo>
                <a:lnTo>
                  <a:pt x="627113" y="0"/>
                </a:lnTo>
                <a:lnTo>
                  <a:pt x="576059" y="0"/>
                </a:lnTo>
                <a:lnTo>
                  <a:pt x="576059" y="12954"/>
                </a:lnTo>
                <a:lnTo>
                  <a:pt x="627113" y="12954"/>
                </a:lnTo>
                <a:close/>
              </a:path>
              <a:path w="2654934" h="1487804">
                <a:moveTo>
                  <a:pt x="716279" y="12954"/>
                </a:moveTo>
                <a:lnTo>
                  <a:pt x="716279" y="0"/>
                </a:lnTo>
                <a:lnTo>
                  <a:pt x="665225" y="0"/>
                </a:lnTo>
                <a:lnTo>
                  <a:pt x="665225" y="12954"/>
                </a:lnTo>
                <a:lnTo>
                  <a:pt x="716279" y="12954"/>
                </a:lnTo>
                <a:close/>
              </a:path>
              <a:path w="2654934" h="1487804">
                <a:moveTo>
                  <a:pt x="804659" y="12954"/>
                </a:moveTo>
                <a:lnTo>
                  <a:pt x="804659" y="0"/>
                </a:lnTo>
                <a:lnTo>
                  <a:pt x="754367" y="0"/>
                </a:lnTo>
                <a:lnTo>
                  <a:pt x="754367" y="12954"/>
                </a:lnTo>
                <a:lnTo>
                  <a:pt x="804659" y="12954"/>
                </a:lnTo>
                <a:close/>
              </a:path>
              <a:path w="2654934" h="1487804">
                <a:moveTo>
                  <a:pt x="893813" y="12954"/>
                </a:moveTo>
                <a:lnTo>
                  <a:pt x="893813" y="0"/>
                </a:lnTo>
                <a:lnTo>
                  <a:pt x="842759" y="0"/>
                </a:lnTo>
                <a:lnTo>
                  <a:pt x="842759" y="12954"/>
                </a:lnTo>
                <a:lnTo>
                  <a:pt x="893813" y="12954"/>
                </a:lnTo>
                <a:close/>
              </a:path>
              <a:path w="2654934" h="1487804">
                <a:moveTo>
                  <a:pt x="982979" y="12954"/>
                </a:moveTo>
                <a:lnTo>
                  <a:pt x="982979" y="0"/>
                </a:lnTo>
                <a:lnTo>
                  <a:pt x="931925" y="0"/>
                </a:lnTo>
                <a:lnTo>
                  <a:pt x="931925" y="12954"/>
                </a:lnTo>
                <a:lnTo>
                  <a:pt x="982979" y="12954"/>
                </a:lnTo>
                <a:close/>
              </a:path>
              <a:path w="2654934" h="1487804">
                <a:moveTo>
                  <a:pt x="1071372" y="12954"/>
                </a:moveTo>
                <a:lnTo>
                  <a:pt x="1071372" y="0"/>
                </a:lnTo>
                <a:lnTo>
                  <a:pt x="1021080" y="0"/>
                </a:lnTo>
                <a:lnTo>
                  <a:pt x="1021080" y="12954"/>
                </a:lnTo>
                <a:lnTo>
                  <a:pt x="1071372" y="12954"/>
                </a:lnTo>
                <a:close/>
              </a:path>
              <a:path w="2654934" h="1487804">
                <a:moveTo>
                  <a:pt x="1160513" y="12954"/>
                </a:moveTo>
                <a:lnTo>
                  <a:pt x="1160513" y="0"/>
                </a:lnTo>
                <a:lnTo>
                  <a:pt x="1109459" y="0"/>
                </a:lnTo>
                <a:lnTo>
                  <a:pt x="1109459" y="12954"/>
                </a:lnTo>
                <a:lnTo>
                  <a:pt x="1160513" y="12954"/>
                </a:lnTo>
                <a:close/>
              </a:path>
              <a:path w="2654934" h="1487804">
                <a:moveTo>
                  <a:pt x="1249679" y="12954"/>
                </a:moveTo>
                <a:lnTo>
                  <a:pt x="1249679" y="0"/>
                </a:lnTo>
                <a:lnTo>
                  <a:pt x="1198625" y="0"/>
                </a:lnTo>
                <a:lnTo>
                  <a:pt x="1198625" y="12954"/>
                </a:lnTo>
                <a:lnTo>
                  <a:pt x="1249679" y="12954"/>
                </a:lnTo>
                <a:close/>
              </a:path>
              <a:path w="2654934" h="1487804">
                <a:moveTo>
                  <a:pt x="1338072" y="12954"/>
                </a:moveTo>
                <a:lnTo>
                  <a:pt x="1338072" y="0"/>
                </a:lnTo>
                <a:lnTo>
                  <a:pt x="1287780" y="0"/>
                </a:lnTo>
                <a:lnTo>
                  <a:pt x="1287780" y="12954"/>
                </a:lnTo>
                <a:lnTo>
                  <a:pt x="1338072" y="12954"/>
                </a:lnTo>
                <a:close/>
              </a:path>
              <a:path w="2654934" h="1487804">
                <a:moveTo>
                  <a:pt x="1427213" y="12954"/>
                </a:moveTo>
                <a:lnTo>
                  <a:pt x="1427213" y="0"/>
                </a:lnTo>
                <a:lnTo>
                  <a:pt x="1376159" y="0"/>
                </a:lnTo>
                <a:lnTo>
                  <a:pt x="1376159" y="12954"/>
                </a:lnTo>
                <a:lnTo>
                  <a:pt x="1427213" y="12954"/>
                </a:lnTo>
                <a:close/>
              </a:path>
              <a:path w="2654934" h="1487804">
                <a:moveTo>
                  <a:pt x="1516379" y="12954"/>
                </a:moveTo>
                <a:lnTo>
                  <a:pt x="1516379" y="0"/>
                </a:lnTo>
                <a:lnTo>
                  <a:pt x="1465325" y="0"/>
                </a:lnTo>
                <a:lnTo>
                  <a:pt x="1465325" y="12954"/>
                </a:lnTo>
                <a:lnTo>
                  <a:pt x="1516379" y="12954"/>
                </a:lnTo>
                <a:close/>
              </a:path>
              <a:path w="2654934" h="1487804">
                <a:moveTo>
                  <a:pt x="1604772" y="12954"/>
                </a:moveTo>
                <a:lnTo>
                  <a:pt x="1604772" y="0"/>
                </a:lnTo>
                <a:lnTo>
                  <a:pt x="1554480" y="0"/>
                </a:lnTo>
                <a:lnTo>
                  <a:pt x="1554480" y="12954"/>
                </a:lnTo>
                <a:lnTo>
                  <a:pt x="1604772" y="12954"/>
                </a:lnTo>
                <a:close/>
              </a:path>
              <a:path w="2654934" h="1487804">
                <a:moveTo>
                  <a:pt x="1693913" y="12954"/>
                </a:moveTo>
                <a:lnTo>
                  <a:pt x="1693913" y="0"/>
                </a:lnTo>
                <a:lnTo>
                  <a:pt x="1642859" y="0"/>
                </a:lnTo>
                <a:lnTo>
                  <a:pt x="1642859" y="12954"/>
                </a:lnTo>
                <a:lnTo>
                  <a:pt x="1693913" y="12954"/>
                </a:lnTo>
                <a:close/>
              </a:path>
              <a:path w="2654934" h="1487804">
                <a:moveTo>
                  <a:pt x="1783079" y="12954"/>
                </a:moveTo>
                <a:lnTo>
                  <a:pt x="1783079" y="0"/>
                </a:lnTo>
                <a:lnTo>
                  <a:pt x="1732025" y="0"/>
                </a:lnTo>
                <a:lnTo>
                  <a:pt x="1732025" y="12954"/>
                </a:lnTo>
                <a:lnTo>
                  <a:pt x="1783079" y="12954"/>
                </a:lnTo>
                <a:close/>
              </a:path>
              <a:path w="2654934" h="1487804">
                <a:moveTo>
                  <a:pt x="1871472" y="12954"/>
                </a:moveTo>
                <a:lnTo>
                  <a:pt x="1871472" y="0"/>
                </a:lnTo>
                <a:lnTo>
                  <a:pt x="1821180" y="0"/>
                </a:lnTo>
                <a:lnTo>
                  <a:pt x="1821180" y="12954"/>
                </a:lnTo>
                <a:lnTo>
                  <a:pt x="1871472" y="12954"/>
                </a:lnTo>
                <a:close/>
              </a:path>
              <a:path w="2654934" h="1487804">
                <a:moveTo>
                  <a:pt x="1960613" y="12954"/>
                </a:moveTo>
                <a:lnTo>
                  <a:pt x="1960613" y="0"/>
                </a:lnTo>
                <a:lnTo>
                  <a:pt x="1909559" y="0"/>
                </a:lnTo>
                <a:lnTo>
                  <a:pt x="1909559" y="12954"/>
                </a:lnTo>
                <a:lnTo>
                  <a:pt x="1960613" y="12954"/>
                </a:lnTo>
                <a:close/>
              </a:path>
              <a:path w="2654934" h="1487804">
                <a:moveTo>
                  <a:pt x="2049779" y="12954"/>
                </a:moveTo>
                <a:lnTo>
                  <a:pt x="2049779" y="0"/>
                </a:lnTo>
                <a:lnTo>
                  <a:pt x="1998725" y="0"/>
                </a:lnTo>
                <a:lnTo>
                  <a:pt x="1998725" y="12954"/>
                </a:lnTo>
                <a:lnTo>
                  <a:pt x="2049779" y="12954"/>
                </a:lnTo>
                <a:close/>
              </a:path>
              <a:path w="2654934" h="1487804">
                <a:moveTo>
                  <a:pt x="2138172" y="12954"/>
                </a:moveTo>
                <a:lnTo>
                  <a:pt x="2138172" y="0"/>
                </a:lnTo>
                <a:lnTo>
                  <a:pt x="2087880" y="0"/>
                </a:lnTo>
                <a:lnTo>
                  <a:pt x="2087880" y="12954"/>
                </a:lnTo>
                <a:lnTo>
                  <a:pt x="2138172" y="12954"/>
                </a:lnTo>
                <a:close/>
              </a:path>
              <a:path w="2654934" h="1487804">
                <a:moveTo>
                  <a:pt x="2227313" y="12954"/>
                </a:moveTo>
                <a:lnTo>
                  <a:pt x="2227313" y="0"/>
                </a:lnTo>
                <a:lnTo>
                  <a:pt x="2176259" y="0"/>
                </a:lnTo>
                <a:lnTo>
                  <a:pt x="2176259" y="12954"/>
                </a:lnTo>
                <a:lnTo>
                  <a:pt x="2227313" y="12954"/>
                </a:lnTo>
                <a:close/>
              </a:path>
              <a:path w="2654934" h="1487804">
                <a:moveTo>
                  <a:pt x="2316479" y="12954"/>
                </a:moveTo>
                <a:lnTo>
                  <a:pt x="2316479" y="0"/>
                </a:lnTo>
                <a:lnTo>
                  <a:pt x="2265425" y="0"/>
                </a:lnTo>
                <a:lnTo>
                  <a:pt x="2265425" y="12954"/>
                </a:lnTo>
                <a:lnTo>
                  <a:pt x="2316479" y="12954"/>
                </a:lnTo>
                <a:close/>
              </a:path>
              <a:path w="2654934" h="1487804">
                <a:moveTo>
                  <a:pt x="2404872" y="12954"/>
                </a:moveTo>
                <a:lnTo>
                  <a:pt x="2404872" y="0"/>
                </a:lnTo>
                <a:lnTo>
                  <a:pt x="2354580" y="0"/>
                </a:lnTo>
                <a:lnTo>
                  <a:pt x="2354580" y="12954"/>
                </a:lnTo>
                <a:lnTo>
                  <a:pt x="2404872" y="12954"/>
                </a:lnTo>
                <a:close/>
              </a:path>
              <a:path w="2654934" h="1487804">
                <a:moveTo>
                  <a:pt x="2494013" y="12954"/>
                </a:moveTo>
                <a:lnTo>
                  <a:pt x="2494013" y="0"/>
                </a:lnTo>
                <a:lnTo>
                  <a:pt x="2442959" y="0"/>
                </a:lnTo>
                <a:lnTo>
                  <a:pt x="2442959" y="12954"/>
                </a:lnTo>
                <a:lnTo>
                  <a:pt x="2494013" y="12954"/>
                </a:lnTo>
                <a:close/>
              </a:path>
              <a:path w="2654934" h="1487804">
                <a:moveTo>
                  <a:pt x="2583179" y="12954"/>
                </a:moveTo>
                <a:lnTo>
                  <a:pt x="2583179" y="0"/>
                </a:lnTo>
                <a:lnTo>
                  <a:pt x="2532125" y="0"/>
                </a:lnTo>
                <a:lnTo>
                  <a:pt x="2532125" y="12954"/>
                </a:lnTo>
                <a:lnTo>
                  <a:pt x="2583179" y="12954"/>
                </a:lnTo>
                <a:close/>
              </a:path>
              <a:path w="2654934" h="1487804">
                <a:moveTo>
                  <a:pt x="2654808" y="30480"/>
                </a:moveTo>
                <a:lnTo>
                  <a:pt x="2654808" y="0"/>
                </a:lnTo>
                <a:lnTo>
                  <a:pt x="2621280" y="0"/>
                </a:lnTo>
                <a:lnTo>
                  <a:pt x="2621280" y="12954"/>
                </a:lnTo>
                <a:lnTo>
                  <a:pt x="2641854" y="12954"/>
                </a:lnTo>
                <a:lnTo>
                  <a:pt x="2641854" y="6858"/>
                </a:lnTo>
                <a:lnTo>
                  <a:pt x="2647949" y="12954"/>
                </a:lnTo>
                <a:lnTo>
                  <a:pt x="2647949" y="30480"/>
                </a:lnTo>
                <a:lnTo>
                  <a:pt x="2654808" y="30480"/>
                </a:lnTo>
                <a:close/>
              </a:path>
              <a:path w="2654934" h="1487804">
                <a:moveTo>
                  <a:pt x="2647949" y="12954"/>
                </a:moveTo>
                <a:lnTo>
                  <a:pt x="2641854" y="6858"/>
                </a:lnTo>
                <a:lnTo>
                  <a:pt x="2641854" y="12954"/>
                </a:lnTo>
                <a:lnTo>
                  <a:pt x="2647949" y="12954"/>
                </a:lnTo>
                <a:close/>
              </a:path>
              <a:path w="2654934" h="1487804">
                <a:moveTo>
                  <a:pt x="2647949" y="30480"/>
                </a:moveTo>
                <a:lnTo>
                  <a:pt x="2647949" y="12954"/>
                </a:lnTo>
                <a:lnTo>
                  <a:pt x="2641854" y="12954"/>
                </a:lnTo>
                <a:lnTo>
                  <a:pt x="2641854" y="30480"/>
                </a:lnTo>
                <a:lnTo>
                  <a:pt x="2647949" y="30480"/>
                </a:lnTo>
                <a:close/>
              </a:path>
              <a:path w="2654934" h="1487804">
                <a:moveTo>
                  <a:pt x="2654808" y="119634"/>
                </a:moveTo>
                <a:lnTo>
                  <a:pt x="2654808" y="68580"/>
                </a:lnTo>
                <a:lnTo>
                  <a:pt x="2641854" y="68580"/>
                </a:lnTo>
                <a:lnTo>
                  <a:pt x="2641854" y="119634"/>
                </a:lnTo>
                <a:lnTo>
                  <a:pt x="2654808" y="119634"/>
                </a:lnTo>
                <a:close/>
              </a:path>
              <a:path w="2654934" h="1487804">
                <a:moveTo>
                  <a:pt x="2654808" y="208026"/>
                </a:moveTo>
                <a:lnTo>
                  <a:pt x="2654808" y="157734"/>
                </a:lnTo>
                <a:lnTo>
                  <a:pt x="2641854" y="157734"/>
                </a:lnTo>
                <a:lnTo>
                  <a:pt x="2641854" y="208026"/>
                </a:lnTo>
                <a:lnTo>
                  <a:pt x="2654808" y="208026"/>
                </a:lnTo>
                <a:close/>
              </a:path>
              <a:path w="2654934" h="1487804">
                <a:moveTo>
                  <a:pt x="2654808" y="297180"/>
                </a:moveTo>
                <a:lnTo>
                  <a:pt x="2654808" y="246126"/>
                </a:lnTo>
                <a:lnTo>
                  <a:pt x="2641854" y="246126"/>
                </a:lnTo>
                <a:lnTo>
                  <a:pt x="2641854" y="297180"/>
                </a:lnTo>
                <a:lnTo>
                  <a:pt x="2654808" y="297180"/>
                </a:lnTo>
                <a:close/>
              </a:path>
              <a:path w="2654934" h="1487804">
                <a:moveTo>
                  <a:pt x="2654808" y="386334"/>
                </a:moveTo>
                <a:lnTo>
                  <a:pt x="2654808" y="335280"/>
                </a:lnTo>
                <a:lnTo>
                  <a:pt x="2641854" y="335280"/>
                </a:lnTo>
                <a:lnTo>
                  <a:pt x="2641854" y="386334"/>
                </a:lnTo>
                <a:lnTo>
                  <a:pt x="2654808" y="386334"/>
                </a:lnTo>
                <a:close/>
              </a:path>
              <a:path w="2654934" h="1487804">
                <a:moveTo>
                  <a:pt x="2654808" y="474726"/>
                </a:moveTo>
                <a:lnTo>
                  <a:pt x="2654808" y="424434"/>
                </a:lnTo>
                <a:lnTo>
                  <a:pt x="2641854" y="424434"/>
                </a:lnTo>
                <a:lnTo>
                  <a:pt x="2641854" y="474726"/>
                </a:lnTo>
                <a:lnTo>
                  <a:pt x="2654808" y="474726"/>
                </a:lnTo>
                <a:close/>
              </a:path>
              <a:path w="2654934" h="1487804">
                <a:moveTo>
                  <a:pt x="2654808" y="563879"/>
                </a:moveTo>
                <a:lnTo>
                  <a:pt x="2654808" y="512825"/>
                </a:lnTo>
                <a:lnTo>
                  <a:pt x="2641854" y="512825"/>
                </a:lnTo>
                <a:lnTo>
                  <a:pt x="2641854" y="563879"/>
                </a:lnTo>
                <a:lnTo>
                  <a:pt x="2654808" y="563879"/>
                </a:lnTo>
                <a:close/>
              </a:path>
              <a:path w="2654934" h="1487804">
                <a:moveTo>
                  <a:pt x="2654808" y="653033"/>
                </a:moveTo>
                <a:lnTo>
                  <a:pt x="2654808" y="601979"/>
                </a:lnTo>
                <a:lnTo>
                  <a:pt x="2641854" y="601979"/>
                </a:lnTo>
                <a:lnTo>
                  <a:pt x="2641854" y="653033"/>
                </a:lnTo>
                <a:lnTo>
                  <a:pt x="2654808" y="653033"/>
                </a:lnTo>
                <a:close/>
              </a:path>
              <a:path w="2654934" h="1487804">
                <a:moveTo>
                  <a:pt x="2654808" y="741425"/>
                </a:moveTo>
                <a:lnTo>
                  <a:pt x="2654808" y="691133"/>
                </a:lnTo>
                <a:lnTo>
                  <a:pt x="2641854" y="691133"/>
                </a:lnTo>
                <a:lnTo>
                  <a:pt x="2641854" y="741425"/>
                </a:lnTo>
                <a:lnTo>
                  <a:pt x="2654808" y="741425"/>
                </a:lnTo>
                <a:close/>
              </a:path>
              <a:path w="2654934" h="1487804">
                <a:moveTo>
                  <a:pt x="2654808" y="830579"/>
                </a:moveTo>
                <a:lnTo>
                  <a:pt x="2654808" y="779526"/>
                </a:lnTo>
                <a:lnTo>
                  <a:pt x="2641854" y="779526"/>
                </a:lnTo>
                <a:lnTo>
                  <a:pt x="2641854" y="830579"/>
                </a:lnTo>
                <a:lnTo>
                  <a:pt x="2654808" y="830579"/>
                </a:lnTo>
                <a:close/>
              </a:path>
              <a:path w="2654934" h="1487804">
                <a:moveTo>
                  <a:pt x="2654808" y="919733"/>
                </a:moveTo>
                <a:lnTo>
                  <a:pt x="2654808" y="868679"/>
                </a:lnTo>
                <a:lnTo>
                  <a:pt x="2641854" y="868679"/>
                </a:lnTo>
                <a:lnTo>
                  <a:pt x="2641854" y="919733"/>
                </a:lnTo>
                <a:lnTo>
                  <a:pt x="2654808" y="919733"/>
                </a:lnTo>
                <a:close/>
              </a:path>
              <a:path w="2654934" h="1487804">
                <a:moveTo>
                  <a:pt x="2654808" y="1008125"/>
                </a:moveTo>
                <a:lnTo>
                  <a:pt x="2654808" y="957833"/>
                </a:lnTo>
                <a:lnTo>
                  <a:pt x="2641854" y="957833"/>
                </a:lnTo>
                <a:lnTo>
                  <a:pt x="2641854" y="1008125"/>
                </a:lnTo>
                <a:lnTo>
                  <a:pt x="2654808" y="1008125"/>
                </a:lnTo>
                <a:close/>
              </a:path>
              <a:path w="2654934" h="1487804">
                <a:moveTo>
                  <a:pt x="2654808" y="1097279"/>
                </a:moveTo>
                <a:lnTo>
                  <a:pt x="2654808" y="1046226"/>
                </a:lnTo>
                <a:lnTo>
                  <a:pt x="2641854" y="1046226"/>
                </a:lnTo>
                <a:lnTo>
                  <a:pt x="2641854" y="1097279"/>
                </a:lnTo>
                <a:lnTo>
                  <a:pt x="2654808" y="1097279"/>
                </a:lnTo>
                <a:close/>
              </a:path>
              <a:path w="2654934" h="1487804">
                <a:moveTo>
                  <a:pt x="2654808" y="1186433"/>
                </a:moveTo>
                <a:lnTo>
                  <a:pt x="2654808" y="1135379"/>
                </a:lnTo>
                <a:lnTo>
                  <a:pt x="2641854" y="1135379"/>
                </a:lnTo>
                <a:lnTo>
                  <a:pt x="2641854" y="1186433"/>
                </a:lnTo>
                <a:lnTo>
                  <a:pt x="2654808" y="1186433"/>
                </a:lnTo>
                <a:close/>
              </a:path>
              <a:path w="2654934" h="1487804">
                <a:moveTo>
                  <a:pt x="2654808" y="1274825"/>
                </a:moveTo>
                <a:lnTo>
                  <a:pt x="2654808" y="1224533"/>
                </a:lnTo>
                <a:lnTo>
                  <a:pt x="2641854" y="1224533"/>
                </a:lnTo>
                <a:lnTo>
                  <a:pt x="2641854" y="1274825"/>
                </a:lnTo>
                <a:lnTo>
                  <a:pt x="2654808" y="1274825"/>
                </a:lnTo>
                <a:close/>
              </a:path>
              <a:path w="2654934" h="1487804">
                <a:moveTo>
                  <a:pt x="2654808" y="1363979"/>
                </a:moveTo>
                <a:lnTo>
                  <a:pt x="2654808" y="1312926"/>
                </a:lnTo>
                <a:lnTo>
                  <a:pt x="2641854" y="1312926"/>
                </a:lnTo>
                <a:lnTo>
                  <a:pt x="2641854" y="1363979"/>
                </a:lnTo>
                <a:lnTo>
                  <a:pt x="2654808" y="1363979"/>
                </a:lnTo>
                <a:close/>
              </a:path>
              <a:path w="2654934" h="1487804">
                <a:moveTo>
                  <a:pt x="2654808" y="1453133"/>
                </a:moveTo>
                <a:lnTo>
                  <a:pt x="2654808" y="1402079"/>
                </a:lnTo>
                <a:lnTo>
                  <a:pt x="2641854" y="1402079"/>
                </a:lnTo>
                <a:lnTo>
                  <a:pt x="2641854" y="1453133"/>
                </a:lnTo>
                <a:lnTo>
                  <a:pt x="2654808" y="1453133"/>
                </a:lnTo>
                <a:close/>
              </a:path>
              <a:path w="2654934" h="1487804">
                <a:moveTo>
                  <a:pt x="2638806" y="1487423"/>
                </a:moveTo>
                <a:lnTo>
                  <a:pt x="2638806" y="1475231"/>
                </a:lnTo>
                <a:lnTo>
                  <a:pt x="2587752" y="1475231"/>
                </a:lnTo>
                <a:lnTo>
                  <a:pt x="2587752" y="1487423"/>
                </a:lnTo>
                <a:lnTo>
                  <a:pt x="2638806" y="1487423"/>
                </a:lnTo>
                <a:close/>
              </a:path>
              <a:path w="2654934" h="1487804">
                <a:moveTo>
                  <a:pt x="2549651" y="1487423"/>
                </a:moveTo>
                <a:lnTo>
                  <a:pt x="2549651" y="1475231"/>
                </a:lnTo>
                <a:lnTo>
                  <a:pt x="2498597" y="1475231"/>
                </a:lnTo>
                <a:lnTo>
                  <a:pt x="2498597" y="1487423"/>
                </a:lnTo>
                <a:lnTo>
                  <a:pt x="2549651" y="1487423"/>
                </a:lnTo>
                <a:close/>
              </a:path>
              <a:path w="2654934" h="1487804">
                <a:moveTo>
                  <a:pt x="2460497" y="1487423"/>
                </a:moveTo>
                <a:lnTo>
                  <a:pt x="2460497" y="1475231"/>
                </a:lnTo>
                <a:lnTo>
                  <a:pt x="2410205" y="1475231"/>
                </a:lnTo>
                <a:lnTo>
                  <a:pt x="2410205" y="1487423"/>
                </a:lnTo>
                <a:lnTo>
                  <a:pt x="2460497" y="1487423"/>
                </a:lnTo>
                <a:close/>
              </a:path>
              <a:path w="2654934" h="1487804">
                <a:moveTo>
                  <a:pt x="2372106" y="1487423"/>
                </a:moveTo>
                <a:lnTo>
                  <a:pt x="2372106" y="1475231"/>
                </a:lnTo>
                <a:lnTo>
                  <a:pt x="2321052" y="1475231"/>
                </a:lnTo>
                <a:lnTo>
                  <a:pt x="2321052" y="1487423"/>
                </a:lnTo>
                <a:lnTo>
                  <a:pt x="2372106" y="1487423"/>
                </a:lnTo>
                <a:close/>
              </a:path>
              <a:path w="2654934" h="1487804">
                <a:moveTo>
                  <a:pt x="2282951" y="1487423"/>
                </a:moveTo>
                <a:lnTo>
                  <a:pt x="2282951" y="1475231"/>
                </a:lnTo>
                <a:lnTo>
                  <a:pt x="2231897" y="1475231"/>
                </a:lnTo>
                <a:lnTo>
                  <a:pt x="2231897" y="1487423"/>
                </a:lnTo>
                <a:lnTo>
                  <a:pt x="2282951" y="1487423"/>
                </a:lnTo>
                <a:close/>
              </a:path>
              <a:path w="2654934" h="1487804">
                <a:moveTo>
                  <a:pt x="2193797" y="1487423"/>
                </a:moveTo>
                <a:lnTo>
                  <a:pt x="2193797" y="1475231"/>
                </a:lnTo>
                <a:lnTo>
                  <a:pt x="2143505" y="1475231"/>
                </a:lnTo>
                <a:lnTo>
                  <a:pt x="2143505" y="1487423"/>
                </a:lnTo>
                <a:lnTo>
                  <a:pt x="2193797" y="1487423"/>
                </a:lnTo>
                <a:close/>
              </a:path>
              <a:path w="2654934" h="1487804">
                <a:moveTo>
                  <a:pt x="2105406" y="1487423"/>
                </a:moveTo>
                <a:lnTo>
                  <a:pt x="2105406" y="1475231"/>
                </a:lnTo>
                <a:lnTo>
                  <a:pt x="2054352" y="1475231"/>
                </a:lnTo>
                <a:lnTo>
                  <a:pt x="2054352" y="1487423"/>
                </a:lnTo>
                <a:lnTo>
                  <a:pt x="2105406" y="1487423"/>
                </a:lnTo>
                <a:close/>
              </a:path>
              <a:path w="2654934" h="1487804">
                <a:moveTo>
                  <a:pt x="2016251" y="1487423"/>
                </a:moveTo>
                <a:lnTo>
                  <a:pt x="2016251" y="1475231"/>
                </a:lnTo>
                <a:lnTo>
                  <a:pt x="1965197" y="1475231"/>
                </a:lnTo>
                <a:lnTo>
                  <a:pt x="1965197" y="1487423"/>
                </a:lnTo>
                <a:lnTo>
                  <a:pt x="2016251" y="1487423"/>
                </a:lnTo>
                <a:close/>
              </a:path>
              <a:path w="2654934" h="1487804">
                <a:moveTo>
                  <a:pt x="1927097" y="1487423"/>
                </a:moveTo>
                <a:lnTo>
                  <a:pt x="1927097" y="1475231"/>
                </a:lnTo>
                <a:lnTo>
                  <a:pt x="1876805" y="1475231"/>
                </a:lnTo>
                <a:lnTo>
                  <a:pt x="1876805" y="1487423"/>
                </a:lnTo>
                <a:lnTo>
                  <a:pt x="1927097" y="1487423"/>
                </a:lnTo>
                <a:close/>
              </a:path>
              <a:path w="2654934" h="1487804">
                <a:moveTo>
                  <a:pt x="1838706" y="1487423"/>
                </a:moveTo>
                <a:lnTo>
                  <a:pt x="1838706" y="1475231"/>
                </a:lnTo>
                <a:lnTo>
                  <a:pt x="1787652" y="1475231"/>
                </a:lnTo>
                <a:lnTo>
                  <a:pt x="1787652" y="1487423"/>
                </a:lnTo>
                <a:lnTo>
                  <a:pt x="1838706" y="1487423"/>
                </a:lnTo>
                <a:close/>
              </a:path>
              <a:path w="2654934" h="1487804">
                <a:moveTo>
                  <a:pt x="1749551" y="1487423"/>
                </a:moveTo>
                <a:lnTo>
                  <a:pt x="1749551" y="1475231"/>
                </a:lnTo>
                <a:lnTo>
                  <a:pt x="1698497" y="1475231"/>
                </a:lnTo>
                <a:lnTo>
                  <a:pt x="1698497" y="1487423"/>
                </a:lnTo>
                <a:lnTo>
                  <a:pt x="1749551" y="1487423"/>
                </a:lnTo>
                <a:close/>
              </a:path>
              <a:path w="2654934" h="1487804">
                <a:moveTo>
                  <a:pt x="1660397" y="1487423"/>
                </a:moveTo>
                <a:lnTo>
                  <a:pt x="1660397" y="1475231"/>
                </a:lnTo>
                <a:lnTo>
                  <a:pt x="1610105" y="1475231"/>
                </a:lnTo>
                <a:lnTo>
                  <a:pt x="1610105" y="1487423"/>
                </a:lnTo>
                <a:lnTo>
                  <a:pt x="1660397" y="1487423"/>
                </a:lnTo>
                <a:close/>
              </a:path>
              <a:path w="2654934" h="1487804">
                <a:moveTo>
                  <a:pt x="1572006" y="1487423"/>
                </a:moveTo>
                <a:lnTo>
                  <a:pt x="1572006" y="1475231"/>
                </a:lnTo>
                <a:lnTo>
                  <a:pt x="1520952" y="1475231"/>
                </a:lnTo>
                <a:lnTo>
                  <a:pt x="1520952" y="1487423"/>
                </a:lnTo>
                <a:lnTo>
                  <a:pt x="1572006" y="1487423"/>
                </a:lnTo>
                <a:close/>
              </a:path>
              <a:path w="2654934" h="1487804">
                <a:moveTo>
                  <a:pt x="1482851" y="1487423"/>
                </a:moveTo>
                <a:lnTo>
                  <a:pt x="1482851" y="1475231"/>
                </a:lnTo>
                <a:lnTo>
                  <a:pt x="1431797" y="1475231"/>
                </a:lnTo>
                <a:lnTo>
                  <a:pt x="1431797" y="1487423"/>
                </a:lnTo>
                <a:lnTo>
                  <a:pt x="1482851" y="1487423"/>
                </a:lnTo>
                <a:close/>
              </a:path>
              <a:path w="2654934" h="1487804">
                <a:moveTo>
                  <a:pt x="1393697" y="1487423"/>
                </a:moveTo>
                <a:lnTo>
                  <a:pt x="1393697" y="1475231"/>
                </a:lnTo>
                <a:lnTo>
                  <a:pt x="1343405" y="1475231"/>
                </a:lnTo>
                <a:lnTo>
                  <a:pt x="1343405" y="1487423"/>
                </a:lnTo>
                <a:lnTo>
                  <a:pt x="1393697" y="1487423"/>
                </a:lnTo>
                <a:close/>
              </a:path>
              <a:path w="2654934" h="1487804">
                <a:moveTo>
                  <a:pt x="1305306" y="1487423"/>
                </a:moveTo>
                <a:lnTo>
                  <a:pt x="1305306" y="1475231"/>
                </a:lnTo>
                <a:lnTo>
                  <a:pt x="1254252" y="1475231"/>
                </a:lnTo>
                <a:lnTo>
                  <a:pt x="1254252" y="1487423"/>
                </a:lnTo>
                <a:lnTo>
                  <a:pt x="1305306" y="1487423"/>
                </a:lnTo>
                <a:close/>
              </a:path>
              <a:path w="2654934" h="1487804">
                <a:moveTo>
                  <a:pt x="1216151" y="1487423"/>
                </a:moveTo>
                <a:lnTo>
                  <a:pt x="1216151" y="1475231"/>
                </a:lnTo>
                <a:lnTo>
                  <a:pt x="1165097" y="1475231"/>
                </a:lnTo>
                <a:lnTo>
                  <a:pt x="1165097" y="1487423"/>
                </a:lnTo>
                <a:lnTo>
                  <a:pt x="1216151" y="1487423"/>
                </a:lnTo>
                <a:close/>
              </a:path>
              <a:path w="2654934" h="1487804">
                <a:moveTo>
                  <a:pt x="1126997" y="1487423"/>
                </a:moveTo>
                <a:lnTo>
                  <a:pt x="1126997" y="1475231"/>
                </a:lnTo>
                <a:lnTo>
                  <a:pt x="1076705" y="1475231"/>
                </a:lnTo>
                <a:lnTo>
                  <a:pt x="1076705" y="1487423"/>
                </a:lnTo>
                <a:lnTo>
                  <a:pt x="1126997" y="1487423"/>
                </a:lnTo>
                <a:close/>
              </a:path>
              <a:path w="2654934" h="1487804">
                <a:moveTo>
                  <a:pt x="1038593" y="1487423"/>
                </a:moveTo>
                <a:lnTo>
                  <a:pt x="1038593" y="1475231"/>
                </a:lnTo>
                <a:lnTo>
                  <a:pt x="987539" y="1475231"/>
                </a:lnTo>
                <a:lnTo>
                  <a:pt x="987539" y="1487423"/>
                </a:lnTo>
                <a:lnTo>
                  <a:pt x="1038593" y="1487423"/>
                </a:lnTo>
                <a:close/>
              </a:path>
              <a:path w="2654934" h="1487804">
                <a:moveTo>
                  <a:pt x="949451" y="1487423"/>
                </a:moveTo>
                <a:lnTo>
                  <a:pt x="949451" y="1475231"/>
                </a:lnTo>
                <a:lnTo>
                  <a:pt x="898397" y="1475231"/>
                </a:lnTo>
                <a:lnTo>
                  <a:pt x="898397" y="1487423"/>
                </a:lnTo>
                <a:lnTo>
                  <a:pt x="949451" y="1487423"/>
                </a:lnTo>
                <a:close/>
              </a:path>
              <a:path w="2654934" h="1487804">
                <a:moveTo>
                  <a:pt x="860297" y="1487423"/>
                </a:moveTo>
                <a:lnTo>
                  <a:pt x="860297" y="1475231"/>
                </a:lnTo>
                <a:lnTo>
                  <a:pt x="810005" y="1475231"/>
                </a:lnTo>
                <a:lnTo>
                  <a:pt x="810005" y="1487423"/>
                </a:lnTo>
                <a:lnTo>
                  <a:pt x="860297" y="1487423"/>
                </a:lnTo>
                <a:close/>
              </a:path>
              <a:path w="2654934" h="1487804">
                <a:moveTo>
                  <a:pt x="771893" y="1487423"/>
                </a:moveTo>
                <a:lnTo>
                  <a:pt x="771893" y="1475231"/>
                </a:lnTo>
                <a:lnTo>
                  <a:pt x="720839" y="1475231"/>
                </a:lnTo>
                <a:lnTo>
                  <a:pt x="720839" y="1487423"/>
                </a:lnTo>
                <a:lnTo>
                  <a:pt x="771893" y="1487423"/>
                </a:lnTo>
                <a:close/>
              </a:path>
              <a:path w="2654934" h="1487804">
                <a:moveTo>
                  <a:pt x="682751" y="1487423"/>
                </a:moveTo>
                <a:lnTo>
                  <a:pt x="682751" y="1475231"/>
                </a:lnTo>
                <a:lnTo>
                  <a:pt x="631697" y="1475231"/>
                </a:lnTo>
                <a:lnTo>
                  <a:pt x="631697" y="1487423"/>
                </a:lnTo>
                <a:lnTo>
                  <a:pt x="682751" y="1487423"/>
                </a:lnTo>
                <a:close/>
              </a:path>
              <a:path w="2654934" h="1487804">
                <a:moveTo>
                  <a:pt x="593597" y="1487423"/>
                </a:moveTo>
                <a:lnTo>
                  <a:pt x="593597" y="1475231"/>
                </a:lnTo>
                <a:lnTo>
                  <a:pt x="543305" y="1475231"/>
                </a:lnTo>
                <a:lnTo>
                  <a:pt x="543305" y="1487423"/>
                </a:lnTo>
                <a:lnTo>
                  <a:pt x="593597" y="1487423"/>
                </a:lnTo>
                <a:close/>
              </a:path>
              <a:path w="2654934" h="1487804">
                <a:moveTo>
                  <a:pt x="505205" y="1487423"/>
                </a:moveTo>
                <a:lnTo>
                  <a:pt x="505205" y="1475231"/>
                </a:lnTo>
                <a:lnTo>
                  <a:pt x="454151" y="1475231"/>
                </a:lnTo>
                <a:lnTo>
                  <a:pt x="454151" y="1487423"/>
                </a:lnTo>
                <a:lnTo>
                  <a:pt x="505205" y="1487423"/>
                </a:lnTo>
                <a:close/>
              </a:path>
              <a:path w="2654934" h="1487804">
                <a:moveTo>
                  <a:pt x="416039" y="1487423"/>
                </a:moveTo>
                <a:lnTo>
                  <a:pt x="416039" y="1475231"/>
                </a:lnTo>
                <a:lnTo>
                  <a:pt x="364985" y="1475231"/>
                </a:lnTo>
                <a:lnTo>
                  <a:pt x="364985" y="1487423"/>
                </a:lnTo>
                <a:lnTo>
                  <a:pt x="416039" y="1487423"/>
                </a:lnTo>
                <a:close/>
              </a:path>
              <a:path w="2654934" h="1487804">
                <a:moveTo>
                  <a:pt x="326898" y="1487423"/>
                </a:moveTo>
                <a:lnTo>
                  <a:pt x="326898" y="1475231"/>
                </a:lnTo>
                <a:lnTo>
                  <a:pt x="276606" y="1475231"/>
                </a:lnTo>
                <a:lnTo>
                  <a:pt x="276606" y="1487423"/>
                </a:lnTo>
                <a:lnTo>
                  <a:pt x="326898" y="1487423"/>
                </a:lnTo>
                <a:close/>
              </a:path>
              <a:path w="2654934" h="1487804">
                <a:moveTo>
                  <a:pt x="238505" y="1487423"/>
                </a:moveTo>
                <a:lnTo>
                  <a:pt x="238505" y="1475231"/>
                </a:lnTo>
                <a:lnTo>
                  <a:pt x="187451" y="1475231"/>
                </a:lnTo>
                <a:lnTo>
                  <a:pt x="187451" y="1487423"/>
                </a:lnTo>
                <a:lnTo>
                  <a:pt x="238505" y="1487423"/>
                </a:lnTo>
                <a:close/>
              </a:path>
              <a:path w="2654934" h="1487804">
                <a:moveTo>
                  <a:pt x="149351" y="1487423"/>
                </a:moveTo>
                <a:lnTo>
                  <a:pt x="149351" y="1475231"/>
                </a:lnTo>
                <a:lnTo>
                  <a:pt x="98298" y="1475231"/>
                </a:lnTo>
                <a:lnTo>
                  <a:pt x="98298" y="1487423"/>
                </a:lnTo>
                <a:lnTo>
                  <a:pt x="149351" y="1487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5693" y="2919222"/>
            <a:ext cx="253745" cy="241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56781" y="5862654"/>
            <a:ext cx="3309751" cy="1167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19635" y="5977128"/>
            <a:ext cx="3328415" cy="1175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83969" y="6696709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B292CA"/>
                </a:solidFill>
                <a:latin typeface="Trebuchet MS"/>
                <a:cs typeface="Trebuchet MS"/>
              </a:rPr>
              <a:t>z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39639" y="6115303"/>
            <a:ext cx="276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Symbol"/>
                <a:cs typeface="Symbol"/>
              </a:rPr>
              <a:t></a:t>
            </a:r>
            <a:endParaRPr sz="3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2359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55" dirty="0"/>
              <a:t>Truth</a:t>
            </a:r>
            <a:r>
              <a:rPr sz="3200" spc="204" dirty="0"/>
              <a:t> </a:t>
            </a:r>
            <a:r>
              <a:rPr sz="3200" spc="114" dirty="0"/>
              <a:t>Table</a:t>
            </a:r>
            <a:endParaRPr sz="32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63049" y="2990595"/>
          <a:ext cx="2310129" cy="334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10779" y="1512519"/>
            <a:ext cx="7967980" cy="3860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00" dirty="0">
                <a:latin typeface="Trebuchet MS"/>
                <a:cs typeface="Trebuchet MS"/>
              </a:rPr>
              <a:t>Tabulate </a:t>
            </a:r>
            <a:r>
              <a:rPr sz="2600" spc="-220" dirty="0">
                <a:latin typeface="Trebuchet MS"/>
                <a:cs typeface="Trebuchet MS"/>
              </a:rPr>
              <a:t>all </a:t>
            </a:r>
            <a:r>
              <a:rPr sz="2600" spc="-114" dirty="0">
                <a:latin typeface="Trebuchet MS"/>
                <a:cs typeface="Trebuchet MS"/>
              </a:rPr>
              <a:t>possible </a:t>
            </a:r>
            <a:r>
              <a:rPr sz="2600" spc="-155" dirty="0">
                <a:latin typeface="Trebuchet MS"/>
                <a:cs typeface="Trebuchet MS"/>
              </a:rPr>
              <a:t>input </a:t>
            </a:r>
            <a:r>
              <a:rPr sz="2600" spc="-120" dirty="0">
                <a:latin typeface="Trebuchet MS"/>
                <a:cs typeface="Trebuchet MS"/>
              </a:rPr>
              <a:t>combinations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55" dirty="0">
                <a:latin typeface="Trebuchet MS"/>
                <a:cs typeface="Trebuchet MS"/>
              </a:rPr>
              <a:t>the</a:t>
            </a:r>
            <a:r>
              <a:rPr sz="2600" spc="25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variables</a:t>
            </a:r>
            <a:endParaRPr sz="2600">
              <a:latin typeface="Trebuchet MS"/>
              <a:cs typeface="Trebuchet MS"/>
            </a:endParaRPr>
          </a:p>
          <a:p>
            <a:pPr marL="285115" marR="1026794" indent="-27305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Showing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45" dirty="0">
                <a:latin typeface="Trebuchet MS"/>
                <a:cs typeface="Trebuchet MS"/>
              </a:rPr>
              <a:t>relation </a:t>
            </a:r>
            <a:r>
              <a:rPr sz="2600" spc="-155" dirty="0">
                <a:latin typeface="Trebuchet MS"/>
                <a:cs typeface="Trebuchet MS"/>
              </a:rPr>
              <a:t>between the </a:t>
            </a:r>
            <a:r>
              <a:rPr sz="2600" spc="-160" dirty="0">
                <a:latin typeface="Trebuchet MS"/>
                <a:cs typeface="Trebuchet MS"/>
              </a:rPr>
              <a:t>values </a:t>
            </a:r>
            <a:r>
              <a:rPr sz="2600" spc="-180" dirty="0">
                <a:latin typeface="Trebuchet MS"/>
                <a:cs typeface="Trebuchet MS"/>
              </a:rPr>
              <a:t>that </a:t>
            </a:r>
            <a:r>
              <a:rPr sz="2600" spc="-155" dirty="0">
                <a:latin typeface="Trebuchet MS"/>
                <a:cs typeface="Trebuchet MS"/>
              </a:rPr>
              <a:t>the  variables </a:t>
            </a:r>
            <a:r>
              <a:rPr sz="2600" spc="-225" dirty="0">
                <a:latin typeface="Trebuchet MS"/>
                <a:cs typeface="Trebuchet MS"/>
              </a:rPr>
              <a:t>may </a:t>
            </a:r>
            <a:r>
              <a:rPr sz="2600" spc="-190" dirty="0">
                <a:latin typeface="Trebuchet MS"/>
                <a:cs typeface="Trebuchet MS"/>
              </a:rPr>
              <a:t>take </a:t>
            </a:r>
            <a:r>
              <a:rPr sz="2600" spc="-170" dirty="0">
                <a:latin typeface="Trebuchet MS"/>
                <a:cs typeface="Trebuchet MS"/>
              </a:rPr>
              <a:t>and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30" dirty="0">
                <a:latin typeface="Trebuchet MS"/>
                <a:cs typeface="Trebuchet MS"/>
              </a:rPr>
              <a:t>result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55" dirty="0">
                <a:latin typeface="Trebuchet MS"/>
                <a:cs typeface="Trebuchet MS"/>
              </a:rPr>
              <a:t>the</a:t>
            </a:r>
            <a:r>
              <a:rPr sz="2600" spc="16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operation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70" dirty="0">
                <a:latin typeface="Trebuchet MS"/>
                <a:cs typeface="Trebuchet MS"/>
              </a:rPr>
              <a:t>E.g.</a:t>
            </a:r>
            <a:endParaRPr sz="2600">
              <a:latin typeface="Trebuchet MS"/>
              <a:cs typeface="Trebuchet MS"/>
            </a:endParaRPr>
          </a:p>
          <a:p>
            <a:pPr marL="4346575" marR="5080">
              <a:lnSpc>
                <a:spcPct val="100000"/>
              </a:lnSpc>
              <a:spcBef>
                <a:spcPts val="2475"/>
              </a:spcBef>
            </a:pPr>
            <a:r>
              <a:rPr sz="2800" spc="50" dirty="0">
                <a:latin typeface="Trebuchet MS"/>
                <a:cs typeface="Trebuchet MS"/>
              </a:rPr>
              <a:t>How </a:t>
            </a:r>
            <a:r>
              <a:rPr sz="2800" spc="-190" dirty="0">
                <a:latin typeface="Trebuchet MS"/>
                <a:cs typeface="Trebuchet MS"/>
              </a:rPr>
              <a:t>can </a:t>
            </a:r>
            <a:r>
              <a:rPr sz="2800" spc="-155" dirty="0">
                <a:latin typeface="Trebuchet MS"/>
                <a:cs typeface="Trebuchet MS"/>
              </a:rPr>
              <a:t>we </a:t>
            </a:r>
            <a:r>
              <a:rPr sz="2800" spc="-150" dirty="0">
                <a:latin typeface="Trebuchet MS"/>
                <a:cs typeface="Trebuchet MS"/>
              </a:rPr>
              <a:t>design </a:t>
            </a:r>
            <a:r>
              <a:rPr sz="2800" spc="-280" dirty="0">
                <a:latin typeface="Trebuchet MS"/>
                <a:cs typeface="Trebuchet MS"/>
              </a:rPr>
              <a:t>a  </a:t>
            </a:r>
            <a:r>
              <a:rPr sz="2800" spc="-150" dirty="0">
                <a:latin typeface="Trebuchet MS"/>
                <a:cs typeface="Trebuchet MS"/>
              </a:rPr>
              <a:t>circuit </a:t>
            </a:r>
            <a:r>
              <a:rPr sz="2800" spc="-190" dirty="0">
                <a:latin typeface="Trebuchet MS"/>
                <a:cs typeface="Trebuchet MS"/>
              </a:rPr>
              <a:t>that </a:t>
            </a:r>
            <a:r>
              <a:rPr sz="2800" spc="-180" dirty="0">
                <a:latin typeface="Trebuchet MS"/>
                <a:cs typeface="Trebuchet MS"/>
              </a:rPr>
              <a:t>implement </a:t>
            </a:r>
            <a:r>
              <a:rPr sz="2800" spc="-280" dirty="0">
                <a:latin typeface="Trebuchet MS"/>
                <a:cs typeface="Trebuchet MS"/>
              </a:rPr>
              <a:t>a  </a:t>
            </a:r>
            <a:r>
              <a:rPr sz="2800" spc="-150" dirty="0">
                <a:latin typeface="Trebuchet MS"/>
                <a:cs typeface="Trebuchet MS"/>
              </a:rPr>
              <a:t>certain function </a:t>
            </a:r>
            <a:r>
              <a:rPr sz="2800" spc="-180" dirty="0">
                <a:latin typeface="Trebuchet MS"/>
                <a:cs typeface="Trebuchet MS"/>
              </a:rPr>
              <a:t>specified  </a:t>
            </a:r>
            <a:r>
              <a:rPr sz="2800" spc="-175" dirty="0">
                <a:latin typeface="Trebuchet MS"/>
                <a:cs typeface="Trebuchet MS"/>
              </a:rPr>
              <a:t>by </a:t>
            </a:r>
            <a:r>
              <a:rPr sz="2800" spc="-280" dirty="0">
                <a:latin typeface="Trebuchet MS"/>
                <a:cs typeface="Trebuchet MS"/>
              </a:rPr>
              <a:t>a </a:t>
            </a:r>
            <a:r>
              <a:rPr sz="2800" spc="-120" dirty="0">
                <a:latin typeface="Trebuchet MS"/>
                <a:cs typeface="Trebuchet MS"/>
              </a:rPr>
              <a:t>truth</a:t>
            </a:r>
            <a:r>
              <a:rPr sz="2800" spc="-33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table?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Sequence </a:t>
            </a:r>
            <a:r>
              <a:rPr spc="15" dirty="0"/>
              <a:t>of </a:t>
            </a:r>
            <a:r>
              <a:rPr spc="114" dirty="0"/>
              <a:t>designing </a:t>
            </a:r>
            <a:r>
              <a:rPr spc="215" dirty="0"/>
              <a:t>a </a:t>
            </a:r>
            <a:r>
              <a:rPr spc="80" dirty="0"/>
              <a:t>digital </a:t>
            </a:r>
            <a:r>
              <a:rPr spc="125" dirty="0"/>
              <a:t>circuit </a:t>
            </a:r>
            <a:r>
              <a:rPr spc="90" dirty="0"/>
              <a:t>given  </a:t>
            </a:r>
            <a:r>
              <a:rPr spc="140" dirty="0"/>
              <a:t>the </a:t>
            </a:r>
            <a:r>
              <a:rPr spc="75" dirty="0"/>
              <a:t>logic</a:t>
            </a:r>
            <a:r>
              <a:rPr spc="325" dirty="0"/>
              <a:t> </a:t>
            </a:r>
            <a:r>
              <a:rPr spc="130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0779" y="1516634"/>
            <a:ext cx="7865109" cy="467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397500" algn="ctr">
              <a:lnSpc>
                <a:spcPct val="100000"/>
              </a:lnSpc>
              <a:spcBef>
                <a:spcPts val="1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4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Design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Sequence: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0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1.Truth </a:t>
            </a:r>
            <a:r>
              <a:rPr sz="1900" spc="-155" dirty="0">
                <a:solidFill>
                  <a:srgbClr val="454552"/>
                </a:solidFill>
                <a:latin typeface="Trebuchet MS"/>
                <a:cs typeface="Trebuchet MS"/>
              </a:rPr>
              <a:t>Table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(input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1900" spc="-85" dirty="0">
                <a:solidFill>
                  <a:srgbClr val="454552"/>
                </a:solidFill>
                <a:latin typeface="Trebuchet MS"/>
                <a:cs typeface="Trebuchet MS"/>
              </a:rPr>
              <a:t>output</a:t>
            </a:r>
            <a:r>
              <a:rPr sz="1900" spc="-2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90" dirty="0">
                <a:solidFill>
                  <a:srgbClr val="454552"/>
                </a:solidFill>
                <a:latin typeface="Trebuchet MS"/>
                <a:cs typeface="Trebuchet MS"/>
              </a:rPr>
              <a:t>relations)</a:t>
            </a:r>
            <a:endParaRPr sz="19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Derive </a:t>
            </a:r>
            <a:r>
              <a:rPr sz="1900" spc="-80" dirty="0">
                <a:latin typeface="Trebuchet MS"/>
                <a:cs typeface="Trebuchet MS"/>
              </a:rPr>
              <a:t>truth </a:t>
            </a:r>
            <a:r>
              <a:rPr sz="1900" spc="-140" dirty="0">
                <a:latin typeface="Trebuchet MS"/>
                <a:cs typeface="Trebuchet MS"/>
              </a:rPr>
              <a:t>table </a:t>
            </a:r>
            <a:r>
              <a:rPr sz="1900" spc="-90" dirty="0">
                <a:latin typeface="Trebuchet MS"/>
                <a:cs typeface="Trebuchet MS"/>
              </a:rPr>
              <a:t>from </a:t>
            </a:r>
            <a:r>
              <a:rPr sz="1900" spc="-110" dirty="0">
                <a:latin typeface="Trebuchet MS"/>
                <a:cs typeface="Trebuchet MS"/>
              </a:rPr>
              <a:t>project</a:t>
            </a:r>
            <a:r>
              <a:rPr sz="1900" spc="80" dirty="0">
                <a:latin typeface="Trebuchet MS"/>
                <a:cs typeface="Trebuchet MS"/>
              </a:rPr>
              <a:t> </a:t>
            </a:r>
            <a:r>
              <a:rPr sz="1900" spc="-110" dirty="0">
                <a:latin typeface="Trebuchet MS"/>
                <a:cs typeface="Trebuchet MS"/>
              </a:rPr>
              <a:t>specifications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i="1" spc="-170" dirty="0">
                <a:solidFill>
                  <a:srgbClr val="9FB8CD"/>
                </a:solidFill>
                <a:latin typeface="Trebuchet MS"/>
                <a:cs typeface="Trebuchet MS"/>
              </a:rPr>
              <a:t>2. </a:t>
            </a:r>
            <a:r>
              <a:rPr sz="1900" i="1" spc="-165" dirty="0">
                <a:solidFill>
                  <a:srgbClr val="9FB8CD"/>
                </a:solidFill>
                <a:latin typeface="Trebuchet MS"/>
                <a:cs typeface="Trebuchet MS"/>
              </a:rPr>
              <a:t>Boolean</a:t>
            </a:r>
            <a:r>
              <a:rPr sz="1900" i="1" spc="-150" dirty="0">
                <a:solidFill>
                  <a:srgbClr val="9FB8CD"/>
                </a:solidFill>
                <a:latin typeface="Trebuchet MS"/>
                <a:cs typeface="Trebuchet MS"/>
              </a:rPr>
              <a:t> </a:t>
            </a:r>
            <a:r>
              <a:rPr sz="1900" i="1" spc="-145" dirty="0">
                <a:solidFill>
                  <a:srgbClr val="9FB8CD"/>
                </a:solidFill>
                <a:latin typeface="Trebuchet MS"/>
                <a:cs typeface="Trebuchet MS"/>
              </a:rPr>
              <a:t>Expressions</a:t>
            </a:r>
            <a:endParaRPr sz="19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i="1" spc="-155" dirty="0">
                <a:solidFill>
                  <a:srgbClr val="9FB8CD"/>
                </a:solidFill>
                <a:latin typeface="Trebuchet MS"/>
                <a:cs typeface="Trebuchet MS"/>
              </a:rPr>
              <a:t>Derived </a:t>
            </a:r>
            <a:r>
              <a:rPr sz="1900" i="1" spc="-210" dirty="0">
                <a:solidFill>
                  <a:srgbClr val="9FB8CD"/>
                </a:solidFill>
                <a:latin typeface="Trebuchet MS"/>
                <a:cs typeface="Trebuchet MS"/>
              </a:rPr>
              <a:t>from the </a:t>
            </a:r>
            <a:r>
              <a:rPr sz="1900" i="1" spc="-215" dirty="0">
                <a:solidFill>
                  <a:srgbClr val="9FB8CD"/>
                </a:solidFill>
                <a:latin typeface="Trebuchet MS"/>
                <a:cs typeface="Trebuchet MS"/>
              </a:rPr>
              <a:t>truth</a:t>
            </a:r>
            <a:r>
              <a:rPr sz="1900" i="1" spc="-330" dirty="0">
                <a:solidFill>
                  <a:srgbClr val="9FB8CD"/>
                </a:solidFill>
                <a:latin typeface="Trebuchet MS"/>
                <a:cs typeface="Trebuchet MS"/>
              </a:rPr>
              <a:t> </a:t>
            </a:r>
            <a:r>
              <a:rPr sz="1900" i="1" spc="-195" dirty="0">
                <a:solidFill>
                  <a:srgbClr val="9FB8CD"/>
                </a:solidFill>
                <a:latin typeface="Trebuchet MS"/>
                <a:cs typeface="Trebuchet MS"/>
              </a:rPr>
              <a:t>table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i="1" spc="-175" dirty="0">
                <a:solidFill>
                  <a:srgbClr val="9FB8CD"/>
                </a:solidFill>
                <a:latin typeface="Trebuchet MS"/>
                <a:cs typeface="Trebuchet MS"/>
              </a:rPr>
              <a:t>3.Logic</a:t>
            </a:r>
            <a:r>
              <a:rPr sz="1900" i="1" spc="-70" dirty="0">
                <a:solidFill>
                  <a:srgbClr val="9FB8CD"/>
                </a:solidFill>
                <a:latin typeface="Trebuchet MS"/>
                <a:cs typeface="Trebuchet MS"/>
              </a:rPr>
              <a:t> </a:t>
            </a:r>
            <a:r>
              <a:rPr sz="1900" i="1" spc="-155" dirty="0">
                <a:solidFill>
                  <a:srgbClr val="9FB8CD"/>
                </a:solidFill>
                <a:latin typeface="Trebuchet MS"/>
                <a:cs typeface="Trebuchet MS"/>
              </a:rPr>
              <a:t>Minimization</a:t>
            </a:r>
            <a:endParaRPr sz="1900">
              <a:latin typeface="Trebuchet MS"/>
              <a:cs typeface="Trebuchet MS"/>
            </a:endParaRPr>
          </a:p>
          <a:p>
            <a:pPr marL="834390" marR="5080" indent="-228600">
              <a:lnSpc>
                <a:spcPts val="1820"/>
              </a:lnSpc>
              <a:spcBef>
                <a:spcPts val="440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i="1" spc="-105" dirty="0">
                <a:solidFill>
                  <a:srgbClr val="9FB8CD"/>
                </a:solidFill>
                <a:latin typeface="Trebuchet MS"/>
                <a:cs typeface="Trebuchet MS"/>
              </a:rPr>
              <a:t>Use </a:t>
            </a:r>
            <a:r>
              <a:rPr sz="1900" i="1" spc="-155" dirty="0">
                <a:solidFill>
                  <a:srgbClr val="9FB8CD"/>
                </a:solidFill>
                <a:latin typeface="Trebuchet MS"/>
                <a:cs typeface="Trebuchet MS"/>
              </a:rPr>
              <a:t>Laws </a:t>
            </a:r>
            <a:r>
              <a:rPr sz="1900" i="1" spc="-210" dirty="0">
                <a:solidFill>
                  <a:srgbClr val="9FB8CD"/>
                </a:solidFill>
                <a:latin typeface="Trebuchet MS"/>
                <a:cs typeface="Trebuchet MS"/>
              </a:rPr>
              <a:t>of </a:t>
            </a:r>
            <a:r>
              <a:rPr sz="1900" i="1" spc="-165" dirty="0">
                <a:solidFill>
                  <a:srgbClr val="9FB8CD"/>
                </a:solidFill>
                <a:latin typeface="Trebuchet MS"/>
                <a:cs typeface="Trebuchet MS"/>
              </a:rPr>
              <a:t>Boolean </a:t>
            </a:r>
            <a:r>
              <a:rPr sz="1900" i="1" spc="-190" dirty="0">
                <a:solidFill>
                  <a:srgbClr val="9FB8CD"/>
                </a:solidFill>
                <a:latin typeface="Trebuchet MS"/>
                <a:cs typeface="Trebuchet MS"/>
              </a:rPr>
              <a:t>Algebra </a:t>
            </a:r>
            <a:r>
              <a:rPr sz="1900" i="1" spc="-220" dirty="0">
                <a:solidFill>
                  <a:srgbClr val="9FB8CD"/>
                </a:solidFill>
                <a:latin typeface="Trebuchet MS"/>
                <a:cs typeface="Trebuchet MS"/>
              </a:rPr>
              <a:t>to </a:t>
            </a:r>
            <a:r>
              <a:rPr sz="1900" i="1" spc="-180" dirty="0">
                <a:solidFill>
                  <a:srgbClr val="9FB8CD"/>
                </a:solidFill>
                <a:latin typeface="Trebuchet MS"/>
                <a:cs typeface="Trebuchet MS"/>
              </a:rPr>
              <a:t>reduce </a:t>
            </a:r>
            <a:r>
              <a:rPr sz="1900" i="1" spc="-210" dirty="0">
                <a:solidFill>
                  <a:srgbClr val="9FB8CD"/>
                </a:solidFill>
                <a:latin typeface="Trebuchet MS"/>
                <a:cs typeface="Trebuchet MS"/>
              </a:rPr>
              <a:t>the </a:t>
            </a:r>
            <a:r>
              <a:rPr sz="1900" i="1" spc="-190" dirty="0">
                <a:solidFill>
                  <a:srgbClr val="9FB8CD"/>
                </a:solidFill>
                <a:latin typeface="Trebuchet MS"/>
                <a:cs typeface="Trebuchet MS"/>
              </a:rPr>
              <a:t>complexity </a:t>
            </a:r>
            <a:r>
              <a:rPr sz="1900" i="1" spc="-210" dirty="0">
                <a:solidFill>
                  <a:srgbClr val="9FB8CD"/>
                </a:solidFill>
                <a:latin typeface="Trebuchet MS"/>
                <a:cs typeface="Trebuchet MS"/>
              </a:rPr>
              <a:t>of </a:t>
            </a:r>
            <a:r>
              <a:rPr sz="1900" i="1" spc="-165" dirty="0">
                <a:solidFill>
                  <a:srgbClr val="9FB8CD"/>
                </a:solidFill>
                <a:latin typeface="Trebuchet MS"/>
                <a:cs typeface="Trebuchet MS"/>
              </a:rPr>
              <a:t>Boolean </a:t>
            </a:r>
            <a:r>
              <a:rPr sz="1900" i="1" spc="-155" dirty="0">
                <a:solidFill>
                  <a:srgbClr val="9FB8CD"/>
                </a:solidFill>
                <a:latin typeface="Trebuchet MS"/>
                <a:cs typeface="Trebuchet MS"/>
              </a:rPr>
              <a:t>expressions  </a:t>
            </a:r>
            <a:r>
              <a:rPr sz="1900" i="1" spc="-215" dirty="0">
                <a:solidFill>
                  <a:srgbClr val="9FB8CD"/>
                </a:solidFill>
                <a:latin typeface="Trebuchet MS"/>
                <a:cs typeface="Trebuchet MS"/>
              </a:rPr>
              <a:t>while </a:t>
            </a:r>
            <a:r>
              <a:rPr sz="1900" i="1" spc="-175" dirty="0">
                <a:solidFill>
                  <a:srgbClr val="9FB8CD"/>
                </a:solidFill>
                <a:latin typeface="Trebuchet MS"/>
                <a:cs typeface="Trebuchet MS"/>
              </a:rPr>
              <a:t>maintaining </a:t>
            </a:r>
            <a:r>
              <a:rPr sz="1900" i="1" spc="-210" dirty="0">
                <a:solidFill>
                  <a:srgbClr val="9FB8CD"/>
                </a:solidFill>
                <a:latin typeface="Trebuchet MS"/>
                <a:cs typeface="Trebuchet MS"/>
              </a:rPr>
              <a:t>the </a:t>
            </a:r>
            <a:r>
              <a:rPr sz="1900" i="1" spc="-140" dirty="0">
                <a:solidFill>
                  <a:srgbClr val="9FB8CD"/>
                </a:solidFill>
                <a:latin typeface="Trebuchet MS"/>
                <a:cs typeface="Trebuchet MS"/>
              </a:rPr>
              <a:t>same</a:t>
            </a:r>
            <a:r>
              <a:rPr sz="1900" i="1" spc="-330" dirty="0">
                <a:solidFill>
                  <a:srgbClr val="9FB8CD"/>
                </a:solidFill>
                <a:latin typeface="Trebuchet MS"/>
                <a:cs typeface="Trebuchet MS"/>
              </a:rPr>
              <a:t> </a:t>
            </a:r>
            <a:r>
              <a:rPr sz="1900" i="1" spc="-190" dirty="0">
                <a:solidFill>
                  <a:srgbClr val="9FB8CD"/>
                </a:solidFill>
                <a:latin typeface="Trebuchet MS"/>
                <a:cs typeface="Trebuchet MS"/>
              </a:rPr>
              <a:t>function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0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65" dirty="0">
                <a:solidFill>
                  <a:srgbClr val="0000FF"/>
                </a:solidFill>
                <a:latin typeface="Trebuchet MS"/>
                <a:cs typeface="Trebuchet MS"/>
              </a:rPr>
              <a:t>2’ </a:t>
            </a:r>
            <a:r>
              <a:rPr sz="1900" spc="-75" dirty="0">
                <a:solidFill>
                  <a:srgbClr val="0000FF"/>
                </a:solidFill>
                <a:latin typeface="Trebuchet MS"/>
                <a:cs typeface="Trebuchet MS"/>
              </a:rPr>
              <a:t>Graphic </a:t>
            </a:r>
            <a:r>
              <a:rPr sz="1900" spc="-45" dirty="0">
                <a:solidFill>
                  <a:srgbClr val="0000FF"/>
                </a:solidFill>
                <a:latin typeface="Trebuchet MS"/>
                <a:cs typeface="Trebuchet MS"/>
              </a:rPr>
              <a:t>Method </a:t>
            </a:r>
            <a:r>
              <a:rPr sz="1900" spc="-40" dirty="0">
                <a:solidFill>
                  <a:srgbClr val="0000FF"/>
                </a:solidFill>
                <a:latin typeface="Trebuchet MS"/>
                <a:cs typeface="Trebuchet MS"/>
              </a:rPr>
              <a:t>(K-Map) </a:t>
            </a:r>
            <a:r>
              <a:rPr sz="1900" spc="-65" dirty="0">
                <a:solidFill>
                  <a:srgbClr val="0000FF"/>
                </a:solidFill>
                <a:latin typeface="Trebuchet MS"/>
                <a:cs typeface="Trebuchet MS"/>
              </a:rPr>
              <a:t>(Chapter</a:t>
            </a:r>
            <a:r>
              <a:rPr sz="1900" spc="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0000FF"/>
                </a:solidFill>
                <a:latin typeface="Trebuchet MS"/>
                <a:cs typeface="Trebuchet MS"/>
              </a:rPr>
              <a:t>3)</a:t>
            </a:r>
            <a:endParaRPr sz="19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Re-express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-80" dirty="0">
                <a:latin typeface="Trebuchet MS"/>
                <a:cs typeface="Trebuchet MS"/>
              </a:rPr>
              <a:t>truth </a:t>
            </a:r>
            <a:r>
              <a:rPr sz="1900" spc="-140" dirty="0">
                <a:latin typeface="Trebuchet MS"/>
                <a:cs typeface="Trebuchet MS"/>
              </a:rPr>
              <a:t>table </a:t>
            </a:r>
            <a:r>
              <a:rPr sz="1900" spc="-110" dirty="0">
                <a:latin typeface="Trebuchet MS"/>
                <a:cs typeface="Trebuchet MS"/>
              </a:rPr>
              <a:t>in </a:t>
            </a:r>
            <a:r>
              <a:rPr sz="1900" spc="-95" dirty="0">
                <a:latin typeface="Trebuchet MS"/>
                <a:cs typeface="Trebuchet MS"/>
              </a:rPr>
              <a:t>graphs</a:t>
            </a:r>
            <a:r>
              <a:rPr sz="1900" spc="16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(K-Map)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70" dirty="0">
                <a:solidFill>
                  <a:srgbClr val="0000FF"/>
                </a:solidFill>
                <a:latin typeface="Trebuchet MS"/>
                <a:cs typeface="Trebuchet MS"/>
              </a:rPr>
              <a:t>3’ </a:t>
            </a:r>
            <a:r>
              <a:rPr sz="1900" spc="-80" dirty="0">
                <a:solidFill>
                  <a:srgbClr val="0000FF"/>
                </a:solidFill>
                <a:latin typeface="Trebuchet MS"/>
                <a:cs typeface="Trebuchet MS"/>
              </a:rPr>
              <a:t>Logic</a:t>
            </a:r>
            <a:r>
              <a:rPr sz="1900" spc="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00" spc="-95" dirty="0">
                <a:solidFill>
                  <a:srgbClr val="0000FF"/>
                </a:solidFill>
                <a:latin typeface="Trebuchet MS"/>
                <a:cs typeface="Trebuchet MS"/>
              </a:rPr>
              <a:t>Minimization</a:t>
            </a:r>
            <a:endParaRPr sz="19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90" dirty="0">
                <a:latin typeface="Trebuchet MS"/>
                <a:cs typeface="Trebuchet MS"/>
              </a:rPr>
              <a:t>READ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-125" dirty="0">
                <a:latin typeface="Trebuchet MS"/>
                <a:cs typeface="Trebuchet MS"/>
              </a:rPr>
              <a:t>simplified </a:t>
            </a:r>
            <a:r>
              <a:rPr sz="1900" spc="-75" dirty="0">
                <a:latin typeface="Trebuchet MS"/>
                <a:cs typeface="Trebuchet MS"/>
              </a:rPr>
              <a:t>Boolean </a:t>
            </a:r>
            <a:r>
              <a:rPr sz="1900" spc="-70" dirty="0">
                <a:latin typeface="Trebuchet MS"/>
                <a:cs typeface="Trebuchet MS"/>
              </a:rPr>
              <a:t>expressions </a:t>
            </a:r>
            <a:r>
              <a:rPr sz="1900" spc="-90" dirty="0">
                <a:latin typeface="Trebuchet MS"/>
                <a:cs typeface="Trebuchet MS"/>
              </a:rPr>
              <a:t>from </a:t>
            </a:r>
            <a:r>
              <a:rPr sz="1900" spc="-114" dirty="0">
                <a:latin typeface="Trebuchet MS"/>
                <a:cs typeface="Trebuchet MS"/>
              </a:rPr>
              <a:t>the</a:t>
            </a:r>
            <a:r>
              <a:rPr sz="1900" spc="-5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rebuchet MS"/>
                <a:cs typeface="Trebuchet MS"/>
              </a:rPr>
              <a:t>graphs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tabLst>
                <a:tab pos="560070" algn="l"/>
                <a:tab pos="926465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70" dirty="0">
                <a:solidFill>
                  <a:srgbClr val="454552"/>
                </a:solidFill>
                <a:latin typeface="Trebuchet MS"/>
                <a:cs typeface="Trebuchet MS"/>
              </a:rPr>
              <a:t>4.	</a:t>
            </a:r>
            <a:r>
              <a:rPr sz="1900" spc="-90" dirty="0">
                <a:solidFill>
                  <a:srgbClr val="454552"/>
                </a:solidFill>
                <a:latin typeface="Trebuchet MS"/>
                <a:cs typeface="Trebuchet MS"/>
              </a:rPr>
              <a:t>Digital</a:t>
            </a:r>
            <a:r>
              <a:rPr sz="1900" spc="-60" dirty="0">
                <a:solidFill>
                  <a:srgbClr val="454552"/>
                </a:solidFill>
                <a:latin typeface="Trebuchet MS"/>
                <a:cs typeface="Trebuchet MS"/>
              </a:rPr>
              <a:t> Circuit</a:t>
            </a:r>
            <a:endParaRPr sz="19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Map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-125" dirty="0">
                <a:latin typeface="Trebuchet MS"/>
                <a:cs typeface="Trebuchet MS"/>
              </a:rPr>
              <a:t>simplified </a:t>
            </a:r>
            <a:r>
              <a:rPr sz="1900" spc="-75" dirty="0">
                <a:latin typeface="Trebuchet MS"/>
                <a:cs typeface="Trebuchet MS"/>
              </a:rPr>
              <a:t>Boolean </a:t>
            </a:r>
            <a:r>
              <a:rPr sz="1900" spc="-70" dirty="0">
                <a:latin typeface="Trebuchet MS"/>
                <a:cs typeface="Trebuchet MS"/>
              </a:rPr>
              <a:t>expressions </a:t>
            </a:r>
            <a:r>
              <a:rPr sz="1900" spc="-50" dirty="0">
                <a:latin typeface="Trebuchet MS"/>
                <a:cs typeface="Trebuchet MS"/>
              </a:rPr>
              <a:t>to </a:t>
            </a:r>
            <a:r>
              <a:rPr sz="1900" spc="-135" dirty="0">
                <a:latin typeface="Trebuchet MS"/>
                <a:cs typeface="Trebuchet MS"/>
              </a:rPr>
              <a:t>digital</a:t>
            </a:r>
            <a:r>
              <a:rPr sz="1900" spc="110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rebuchet MS"/>
                <a:cs typeface="Trebuchet MS"/>
              </a:rPr>
              <a:t>circuits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tabLst>
                <a:tab pos="560070" algn="l"/>
                <a:tab pos="926465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5.	</a:t>
            </a:r>
            <a:r>
              <a:rPr sz="1900" spc="-70" dirty="0">
                <a:solidFill>
                  <a:srgbClr val="454552"/>
                </a:solidFill>
                <a:latin typeface="Trebuchet MS"/>
                <a:cs typeface="Trebuchet MS"/>
              </a:rPr>
              <a:t>Waveforms</a:t>
            </a:r>
            <a:endParaRPr sz="19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215" dirty="0">
                <a:latin typeface="Trebuchet MS"/>
                <a:cs typeface="Trebuchet MS"/>
              </a:rPr>
              <a:t>CAD </a:t>
            </a:r>
            <a:r>
              <a:rPr sz="1900" spc="-55" dirty="0">
                <a:latin typeface="Trebuchet MS"/>
                <a:cs typeface="Trebuchet MS"/>
              </a:rPr>
              <a:t>tool </a:t>
            </a:r>
            <a:r>
              <a:rPr sz="1900" spc="-105" dirty="0">
                <a:latin typeface="Trebuchet MS"/>
                <a:cs typeface="Trebuchet MS"/>
              </a:rPr>
              <a:t>simulation </a:t>
            </a:r>
            <a:r>
              <a:rPr sz="1900" spc="-125" dirty="0">
                <a:latin typeface="Trebuchet MS"/>
                <a:cs typeface="Trebuchet MS"/>
              </a:rPr>
              <a:t>and</a:t>
            </a:r>
            <a:r>
              <a:rPr sz="1900" spc="-275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experiments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41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79" y="927607"/>
            <a:ext cx="4039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20" dirty="0">
                <a:solidFill>
                  <a:srgbClr val="454552"/>
                </a:solidFill>
                <a:latin typeface="Georgia"/>
                <a:cs typeface="Georgia"/>
              </a:rPr>
              <a:t>Reading</a:t>
            </a:r>
            <a:r>
              <a:rPr sz="3200" spc="215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200" spc="175" dirty="0">
                <a:solidFill>
                  <a:srgbClr val="454552"/>
                </a:solidFill>
                <a:latin typeface="Georgia"/>
                <a:cs typeface="Georgia"/>
              </a:rPr>
              <a:t>assignment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79" y="1589024"/>
            <a:ext cx="44545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Chapter </a:t>
            </a:r>
            <a:r>
              <a:rPr sz="2600" spc="-175" dirty="0">
                <a:latin typeface="Trebuchet MS"/>
                <a:cs typeface="Trebuchet MS"/>
              </a:rPr>
              <a:t>2.1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75" dirty="0">
                <a:latin typeface="Trebuchet MS"/>
                <a:cs typeface="Trebuchet MS"/>
              </a:rPr>
              <a:t>2.8 </a:t>
            </a:r>
            <a:r>
              <a:rPr sz="2600" spc="-140" dirty="0">
                <a:latin typeface="Trebuchet MS"/>
                <a:cs typeface="Trebuchet MS"/>
              </a:rPr>
              <a:t>of</a:t>
            </a:r>
            <a:r>
              <a:rPr sz="2600" spc="180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textbook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32435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45" dirty="0"/>
              <a:t>Boolean</a:t>
            </a:r>
            <a:r>
              <a:rPr sz="3200" spc="180" dirty="0"/>
              <a:t> </a:t>
            </a:r>
            <a:r>
              <a:rPr sz="3200" spc="110" dirty="0"/>
              <a:t>Algebra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10779" y="1589024"/>
            <a:ext cx="785749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 </a:t>
            </a:r>
            <a:r>
              <a:rPr sz="2600" spc="-130" dirty="0">
                <a:latin typeface="Trebuchet MS"/>
                <a:cs typeface="Trebuchet MS"/>
              </a:rPr>
              <a:t>1854,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95" dirty="0">
                <a:latin typeface="Trebuchet MS"/>
                <a:cs typeface="Trebuchet MS"/>
              </a:rPr>
              <a:t>mathematician, </a:t>
            </a:r>
            <a:r>
              <a:rPr sz="2600" spc="-60" dirty="0">
                <a:latin typeface="Trebuchet MS"/>
                <a:cs typeface="Trebuchet MS"/>
              </a:rPr>
              <a:t>George </a:t>
            </a:r>
            <a:r>
              <a:rPr sz="2600" spc="-110" dirty="0">
                <a:latin typeface="Trebuchet MS"/>
                <a:cs typeface="Trebuchet MS"/>
              </a:rPr>
              <a:t>Boole, </a:t>
            </a:r>
            <a:r>
              <a:rPr sz="2600" spc="-150" dirty="0">
                <a:latin typeface="Trebuchet MS"/>
                <a:cs typeface="Trebuchet MS"/>
              </a:rPr>
              <a:t>in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35" dirty="0">
                <a:latin typeface="Trebuchet MS"/>
                <a:cs typeface="Trebuchet MS"/>
              </a:rPr>
              <a:t>book </a:t>
            </a:r>
            <a:r>
              <a:rPr sz="2600" spc="-185" dirty="0">
                <a:latin typeface="Trebuchet MS"/>
                <a:cs typeface="Trebuchet MS"/>
              </a:rPr>
              <a:t>called  </a:t>
            </a:r>
            <a:r>
              <a:rPr sz="2600" spc="170" dirty="0">
                <a:latin typeface="Arial"/>
                <a:cs typeface="Arial"/>
              </a:rPr>
              <a:t>“</a:t>
            </a:r>
            <a:r>
              <a:rPr sz="2600" spc="170" dirty="0">
                <a:latin typeface="Trebuchet MS"/>
                <a:cs typeface="Trebuchet MS"/>
              </a:rPr>
              <a:t>An </a:t>
            </a:r>
            <a:r>
              <a:rPr sz="2600" spc="-145" dirty="0">
                <a:latin typeface="Trebuchet MS"/>
                <a:cs typeface="Trebuchet MS"/>
              </a:rPr>
              <a:t>Investigation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30" dirty="0">
                <a:latin typeface="Trebuchet MS"/>
                <a:cs typeface="Trebuchet MS"/>
              </a:rPr>
              <a:t>Laws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30" dirty="0">
                <a:latin typeface="Trebuchet MS"/>
                <a:cs typeface="Trebuchet MS"/>
              </a:rPr>
              <a:t>Thought, </a:t>
            </a:r>
            <a:r>
              <a:rPr sz="2600" spc="-45" dirty="0">
                <a:latin typeface="Trebuchet MS"/>
                <a:cs typeface="Trebuchet MS"/>
              </a:rPr>
              <a:t>on </a:t>
            </a:r>
            <a:r>
              <a:rPr sz="2600" spc="-15" dirty="0">
                <a:latin typeface="Trebuchet MS"/>
                <a:cs typeface="Trebuchet MS"/>
              </a:rPr>
              <a:t>Which </a:t>
            </a:r>
            <a:r>
              <a:rPr sz="2600" spc="-160" dirty="0">
                <a:latin typeface="Trebuchet MS"/>
                <a:cs typeface="Trebuchet MS"/>
              </a:rPr>
              <a:t>are  </a:t>
            </a:r>
            <a:r>
              <a:rPr sz="2600" spc="-120" dirty="0">
                <a:latin typeface="Trebuchet MS"/>
                <a:cs typeface="Trebuchet MS"/>
              </a:rPr>
              <a:t>Founded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60" dirty="0">
                <a:latin typeface="Trebuchet MS"/>
                <a:cs typeface="Trebuchet MS"/>
              </a:rPr>
              <a:t>Mathematical </a:t>
            </a:r>
            <a:r>
              <a:rPr sz="2600" spc="-75" dirty="0">
                <a:latin typeface="Trebuchet MS"/>
                <a:cs typeface="Trebuchet MS"/>
              </a:rPr>
              <a:t>Theories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10" dirty="0">
                <a:latin typeface="Trebuchet MS"/>
                <a:cs typeface="Trebuchet MS"/>
              </a:rPr>
              <a:t>Logic </a:t>
            </a:r>
            <a:r>
              <a:rPr sz="2600" spc="-190" dirty="0">
                <a:latin typeface="Trebuchet MS"/>
                <a:cs typeface="Trebuchet MS"/>
              </a:rPr>
              <a:t>an  </a:t>
            </a:r>
            <a:r>
              <a:rPr sz="2600" spc="-100" dirty="0">
                <a:latin typeface="Trebuchet MS"/>
                <a:cs typeface="Trebuchet MS"/>
              </a:rPr>
              <a:t>Probabilities</a:t>
            </a:r>
            <a:r>
              <a:rPr sz="2600" spc="-100" dirty="0">
                <a:latin typeface="Arial"/>
                <a:cs typeface="Arial"/>
              </a:rPr>
              <a:t>” </a:t>
            </a:r>
            <a:r>
              <a:rPr sz="2600" spc="-150" dirty="0">
                <a:latin typeface="Trebuchet MS"/>
                <a:cs typeface="Trebuchet MS"/>
              </a:rPr>
              <a:t>developed </a:t>
            </a:r>
            <a:r>
              <a:rPr sz="2600" spc="-190" dirty="0">
                <a:latin typeface="Trebuchet MS"/>
                <a:cs typeface="Trebuchet MS"/>
              </a:rPr>
              <a:t>an </a:t>
            </a:r>
            <a:r>
              <a:rPr sz="2600" spc="-175" dirty="0">
                <a:latin typeface="Trebuchet MS"/>
                <a:cs typeface="Trebuchet MS"/>
              </a:rPr>
              <a:t>algebraic </a:t>
            </a:r>
            <a:r>
              <a:rPr sz="2600" spc="-125" dirty="0">
                <a:latin typeface="Trebuchet MS"/>
                <a:cs typeface="Trebuchet MS"/>
              </a:rPr>
              <a:t>system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70" dirty="0">
                <a:latin typeface="Trebuchet MS"/>
                <a:cs typeface="Trebuchet MS"/>
              </a:rPr>
              <a:t>handle  </a:t>
            </a:r>
            <a:r>
              <a:rPr sz="2600" spc="-114" dirty="0">
                <a:latin typeface="Trebuchet MS"/>
                <a:cs typeface="Trebuchet MS"/>
              </a:rPr>
              <a:t>only </a:t>
            </a:r>
            <a:r>
              <a:rPr sz="2600" spc="-85" dirty="0">
                <a:latin typeface="Trebuchet MS"/>
                <a:cs typeface="Trebuchet MS"/>
              </a:rPr>
              <a:t>two </a:t>
            </a:r>
            <a:r>
              <a:rPr sz="2600" spc="-110" dirty="0">
                <a:latin typeface="Trebuchet MS"/>
                <a:cs typeface="Trebuchet MS"/>
              </a:rPr>
              <a:t>variables,TRUE </a:t>
            </a:r>
            <a:r>
              <a:rPr sz="2600" spc="-170" dirty="0">
                <a:latin typeface="Trebuchet MS"/>
                <a:cs typeface="Trebuchet MS"/>
              </a:rPr>
              <a:t>and</a:t>
            </a:r>
            <a:r>
              <a:rPr sz="2600" spc="85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FALSE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93686" y="3790950"/>
            <a:ext cx="2166366" cy="2630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0649" y="879601"/>
            <a:ext cx="47993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40" dirty="0">
                <a:solidFill>
                  <a:srgbClr val="000000"/>
                </a:solidFill>
                <a:latin typeface="Trebuchet MS"/>
                <a:cs typeface="Trebuchet MS"/>
              </a:rPr>
              <a:t>Structure </a:t>
            </a:r>
            <a:r>
              <a:rPr sz="3200" spc="-170" dirty="0">
                <a:solidFill>
                  <a:srgbClr val="000000"/>
                </a:solidFill>
                <a:latin typeface="Trebuchet MS"/>
                <a:cs typeface="Trebuchet MS"/>
              </a:rPr>
              <a:t>of </a:t>
            </a:r>
            <a:r>
              <a:rPr sz="3200" spc="-125" dirty="0">
                <a:solidFill>
                  <a:srgbClr val="000000"/>
                </a:solidFill>
                <a:latin typeface="Trebuchet MS"/>
                <a:cs typeface="Trebuchet MS"/>
              </a:rPr>
              <a:t>Boolean</a:t>
            </a:r>
            <a:r>
              <a:rPr sz="3200" spc="-2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000000"/>
                </a:solidFill>
                <a:latin typeface="Trebuchet MS"/>
                <a:cs typeface="Trebuchet MS"/>
              </a:rPr>
              <a:t>Algebra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725" y="1449273"/>
            <a:ext cx="261048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20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set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000" spc="-120" dirty="0">
                <a:solidFill>
                  <a:srgbClr val="454552"/>
                </a:solidFill>
                <a:latin typeface="Trebuchet MS"/>
                <a:cs typeface="Trebuchet MS"/>
              </a:rPr>
              <a:t>elements</a:t>
            </a:r>
            <a:r>
              <a:rPr sz="2000" spc="-2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54552"/>
                </a:solidFill>
                <a:latin typeface="Trebuchet MS"/>
                <a:cs typeface="Trebuchet MS"/>
              </a:rPr>
              <a:t>B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Two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binary</a:t>
            </a:r>
            <a:r>
              <a:rPr sz="2000" spc="-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454552"/>
                </a:solidFill>
                <a:latin typeface="Trebuchet MS"/>
                <a:cs typeface="Trebuchet MS"/>
              </a:rPr>
              <a:t>operations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20" dirty="0">
                <a:solidFill>
                  <a:srgbClr val="454552"/>
                </a:solidFill>
                <a:latin typeface="Trebuchet MS"/>
                <a:cs typeface="Trebuchet MS"/>
              </a:rPr>
              <a:t>One </a:t>
            </a:r>
            <a:r>
              <a:rPr sz="2000" spc="-85" dirty="0">
                <a:solidFill>
                  <a:srgbClr val="454552"/>
                </a:solidFill>
                <a:latin typeface="Trebuchet MS"/>
                <a:cs typeface="Trebuchet MS"/>
              </a:rPr>
              <a:t>unary</a:t>
            </a:r>
            <a:r>
              <a:rPr sz="2000" spc="-16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454552"/>
                </a:solidFill>
                <a:latin typeface="Trebuchet MS"/>
                <a:cs typeface="Trebuchet MS"/>
              </a:rPr>
              <a:t>operation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8315" y="1815033"/>
            <a:ext cx="232727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642745" algn="l"/>
              </a:tabLst>
            </a:pPr>
            <a:r>
              <a:rPr sz="2000" spc="35" dirty="0">
                <a:solidFill>
                  <a:srgbClr val="454552"/>
                </a:solidFill>
                <a:latin typeface="Trebuchet MS"/>
                <a:cs typeface="Trebuchet MS"/>
              </a:rPr>
              <a:t>{AND,</a:t>
            </a:r>
            <a:r>
              <a:rPr sz="20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454552"/>
                </a:solidFill>
                <a:latin typeface="Trebuchet MS"/>
                <a:cs typeface="Trebuchet MS"/>
              </a:rPr>
              <a:t>OR}</a:t>
            </a:r>
            <a:r>
              <a:rPr sz="2000" spc="-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54552"/>
                </a:solidFill>
                <a:latin typeface="Wingdings"/>
                <a:cs typeface="Wingdings"/>
              </a:rPr>
              <a:t></a:t>
            </a:r>
            <a:r>
              <a:rPr sz="2000" spc="-5" dirty="0">
                <a:solidFill>
                  <a:srgbClr val="454552"/>
                </a:solidFill>
                <a:latin typeface="Times New Roman"/>
                <a:cs typeface="Times New Roman"/>
              </a:rPr>
              <a:t>	</a:t>
            </a:r>
            <a:r>
              <a:rPr sz="2000" spc="-70" dirty="0">
                <a:solidFill>
                  <a:srgbClr val="454552"/>
                </a:solidFill>
                <a:latin typeface="Trebuchet MS"/>
                <a:cs typeface="Trebuchet MS"/>
              </a:rPr>
              <a:t>{ </a:t>
            </a:r>
            <a:r>
              <a:rPr sz="2000" spc="-155" dirty="0">
                <a:solidFill>
                  <a:srgbClr val="454552"/>
                </a:solidFill>
                <a:latin typeface="Wingdings"/>
                <a:cs typeface="Wingdings"/>
              </a:rPr>
              <a:t></a:t>
            </a:r>
            <a:r>
              <a:rPr sz="2000" spc="-155" dirty="0">
                <a:solidFill>
                  <a:srgbClr val="454552"/>
                </a:solidFill>
                <a:latin typeface="Trebuchet MS"/>
                <a:cs typeface="Trebuchet MS"/>
              </a:rPr>
              <a:t>, </a:t>
            </a:r>
            <a:r>
              <a:rPr sz="2000" spc="114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2000" spc="-2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454552"/>
                </a:solidFill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65" dirty="0">
                <a:solidFill>
                  <a:srgbClr val="454552"/>
                </a:solidFill>
                <a:latin typeface="Trebuchet MS"/>
                <a:cs typeface="Trebuchet MS"/>
              </a:rPr>
              <a:t>{NOT} </a:t>
            </a:r>
            <a:r>
              <a:rPr sz="2000" spc="-5" dirty="0">
                <a:solidFill>
                  <a:srgbClr val="454552"/>
                </a:solidFill>
                <a:latin typeface="Wingdings"/>
                <a:cs typeface="Wingdings"/>
              </a:rPr>
              <a:t></a:t>
            </a:r>
            <a:r>
              <a:rPr sz="2000" spc="-5" dirty="0">
                <a:solidFill>
                  <a:srgbClr val="454552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454552"/>
                </a:solidFill>
                <a:latin typeface="Trebuchet MS"/>
                <a:cs typeface="Trebuchet MS"/>
              </a:rPr>
              <a:t>{ </a:t>
            </a:r>
            <a:r>
              <a:rPr sz="2000" i="1" spc="55" dirty="0">
                <a:solidFill>
                  <a:srgbClr val="454552"/>
                </a:solidFill>
                <a:latin typeface="Trebuchet MS"/>
                <a:cs typeface="Trebuchet MS"/>
              </a:rPr>
              <a:t>'</a:t>
            </a:r>
            <a:r>
              <a:rPr sz="2000" i="1" spc="-12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i="1" spc="-70" dirty="0">
                <a:solidFill>
                  <a:srgbClr val="454552"/>
                </a:solidFill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0649" y="2474642"/>
            <a:ext cx="6795770" cy="287083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Axioms </a:t>
            </a:r>
            <a:r>
              <a:rPr sz="2400" spc="-95" dirty="0">
                <a:latin typeface="Trebuchet MS"/>
                <a:cs typeface="Trebuchet MS"/>
              </a:rPr>
              <a:t>(Huntington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Postulates)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855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75" dirty="0">
                <a:solidFill>
                  <a:srgbClr val="454552"/>
                </a:solidFill>
                <a:latin typeface="Trebuchet MS"/>
                <a:cs typeface="Trebuchet MS"/>
              </a:rPr>
              <a:t>1. </a:t>
            </a:r>
            <a:r>
              <a:rPr sz="2000" spc="-105" dirty="0">
                <a:solidFill>
                  <a:srgbClr val="454552"/>
                </a:solidFill>
                <a:latin typeface="Trebuchet MS"/>
                <a:cs typeface="Trebuchet MS"/>
              </a:rPr>
              <a:t>Set </a:t>
            </a:r>
            <a:r>
              <a:rPr sz="2000" spc="-10" dirty="0">
                <a:solidFill>
                  <a:srgbClr val="454552"/>
                </a:solidFill>
                <a:latin typeface="Trebuchet MS"/>
                <a:cs typeface="Trebuchet MS"/>
              </a:rPr>
              <a:t>B </a:t>
            </a:r>
            <a:r>
              <a:rPr sz="2000" spc="-100" dirty="0">
                <a:solidFill>
                  <a:srgbClr val="454552"/>
                </a:solidFill>
                <a:latin typeface="Trebuchet MS"/>
                <a:cs typeface="Trebuchet MS"/>
              </a:rPr>
              <a:t>contains </a:t>
            </a:r>
            <a:r>
              <a:rPr sz="2000" spc="-165" dirty="0">
                <a:solidFill>
                  <a:srgbClr val="454552"/>
                </a:solidFill>
                <a:latin typeface="Trebuchet MS"/>
                <a:cs typeface="Trebuchet MS"/>
              </a:rPr>
              <a:t>at </a:t>
            </a:r>
            <a:r>
              <a:rPr sz="2000" spc="-135" dirty="0">
                <a:solidFill>
                  <a:srgbClr val="454552"/>
                </a:solidFill>
                <a:latin typeface="Trebuchet MS"/>
                <a:cs typeface="Trebuchet MS"/>
              </a:rPr>
              <a:t>least </a:t>
            </a:r>
            <a:r>
              <a:rPr sz="2000" spc="-65" dirty="0">
                <a:solidFill>
                  <a:srgbClr val="454552"/>
                </a:solidFill>
                <a:latin typeface="Trebuchet MS"/>
                <a:cs typeface="Trebuchet MS"/>
              </a:rPr>
              <a:t>two </a:t>
            </a:r>
            <a:r>
              <a:rPr sz="2000" spc="-140" dirty="0">
                <a:solidFill>
                  <a:srgbClr val="454552"/>
                </a:solidFill>
                <a:latin typeface="Trebuchet MS"/>
                <a:cs typeface="Trebuchet MS"/>
              </a:rPr>
              <a:t>elements, </a:t>
            </a:r>
            <a:r>
              <a:rPr sz="2000" i="1" spc="-210" dirty="0">
                <a:solidFill>
                  <a:srgbClr val="454552"/>
                </a:solidFill>
                <a:latin typeface="Trebuchet MS"/>
                <a:cs typeface="Trebuchet MS"/>
              </a:rPr>
              <a:t>a</a:t>
            </a:r>
            <a:r>
              <a:rPr sz="2000" spc="-210" dirty="0">
                <a:solidFill>
                  <a:srgbClr val="454552"/>
                </a:solidFill>
                <a:latin typeface="Trebuchet MS"/>
                <a:cs typeface="Trebuchet MS"/>
              </a:rPr>
              <a:t>, </a:t>
            </a:r>
            <a:r>
              <a:rPr sz="2000" i="1" spc="-240" dirty="0">
                <a:solidFill>
                  <a:srgbClr val="454552"/>
                </a:solidFill>
                <a:latin typeface="Trebuchet MS"/>
                <a:cs typeface="Trebuchet MS"/>
              </a:rPr>
              <a:t>b</a:t>
            </a:r>
            <a:r>
              <a:rPr sz="2000" spc="-240" dirty="0">
                <a:solidFill>
                  <a:srgbClr val="454552"/>
                </a:solidFill>
                <a:latin typeface="Trebuchet MS"/>
                <a:cs typeface="Trebuchet MS"/>
              </a:rPr>
              <a:t>, </a:t>
            </a:r>
            <a:r>
              <a:rPr sz="2000" spc="-90" dirty="0">
                <a:solidFill>
                  <a:srgbClr val="454552"/>
                </a:solidFill>
                <a:latin typeface="Trebuchet MS"/>
                <a:cs typeface="Trebuchet MS"/>
              </a:rPr>
              <a:t>such </a:t>
            </a:r>
            <a:r>
              <a:rPr sz="2000" spc="-140" dirty="0">
                <a:solidFill>
                  <a:srgbClr val="454552"/>
                </a:solidFill>
                <a:latin typeface="Trebuchet MS"/>
                <a:cs typeface="Trebuchet MS"/>
              </a:rPr>
              <a:t>that </a:t>
            </a:r>
            <a:r>
              <a:rPr sz="2000" i="1" spc="-114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54552"/>
                </a:solidFill>
                <a:latin typeface="Symbol"/>
                <a:cs typeface="Symbol"/>
              </a:rPr>
              <a:t></a:t>
            </a:r>
            <a:r>
              <a:rPr sz="2000" spc="365" dirty="0">
                <a:solidFill>
                  <a:srgbClr val="454552"/>
                </a:solidFill>
                <a:latin typeface="Times New Roman"/>
                <a:cs typeface="Times New Roman"/>
              </a:rPr>
              <a:t> </a:t>
            </a:r>
            <a:r>
              <a:rPr sz="2000" i="1" spc="-180" dirty="0">
                <a:solidFill>
                  <a:srgbClr val="454552"/>
                </a:solidFill>
                <a:latin typeface="Trebuchet MS"/>
                <a:cs typeface="Trebuchet MS"/>
              </a:rPr>
              <a:t>b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13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i="1" spc="-180" dirty="0">
                <a:latin typeface="Trebuchet MS"/>
                <a:cs typeface="Trebuchet MS"/>
              </a:rPr>
              <a:t>consider </a:t>
            </a:r>
            <a:r>
              <a:rPr sz="2000" i="1" spc="-114" dirty="0">
                <a:latin typeface="Trebuchet MS"/>
                <a:cs typeface="Trebuchet MS"/>
              </a:rPr>
              <a:t>a </a:t>
            </a:r>
            <a:r>
              <a:rPr sz="2000" i="1" spc="-240" dirty="0">
                <a:latin typeface="Trebuchet MS"/>
                <a:cs typeface="Trebuchet MS"/>
              </a:rPr>
              <a:t>two </a:t>
            </a:r>
            <a:r>
              <a:rPr sz="2000" i="1" spc="-200" dirty="0">
                <a:latin typeface="Trebuchet MS"/>
                <a:cs typeface="Trebuchet MS"/>
              </a:rPr>
              <a:t>valued </a:t>
            </a:r>
            <a:r>
              <a:rPr sz="2000" i="1" spc="-175" dirty="0">
                <a:latin typeface="Trebuchet MS"/>
                <a:cs typeface="Trebuchet MS"/>
              </a:rPr>
              <a:t>Boolean </a:t>
            </a:r>
            <a:r>
              <a:rPr sz="2000" i="1" spc="-210" dirty="0">
                <a:latin typeface="Trebuchet MS"/>
                <a:cs typeface="Trebuchet MS"/>
              </a:rPr>
              <a:t>algebra, </a:t>
            </a:r>
            <a:r>
              <a:rPr sz="2000" i="1" spc="-270" dirty="0">
                <a:latin typeface="Trebuchet MS"/>
                <a:cs typeface="Trebuchet MS"/>
              </a:rPr>
              <a:t>i.e. </a:t>
            </a:r>
            <a:r>
              <a:rPr sz="2000" i="1" spc="-114" dirty="0">
                <a:latin typeface="Trebuchet MS"/>
                <a:cs typeface="Trebuchet MS"/>
              </a:rPr>
              <a:t>B </a:t>
            </a:r>
            <a:r>
              <a:rPr sz="2000" i="1" spc="114" dirty="0">
                <a:latin typeface="Trebuchet MS"/>
                <a:cs typeface="Trebuchet MS"/>
              </a:rPr>
              <a:t>=</a:t>
            </a:r>
            <a:r>
              <a:rPr sz="2000" i="1" spc="300" dirty="0">
                <a:latin typeface="Trebuchet MS"/>
                <a:cs typeface="Trebuchet MS"/>
              </a:rPr>
              <a:t> </a:t>
            </a:r>
            <a:r>
              <a:rPr sz="2000" i="1" spc="-105" dirty="0">
                <a:latin typeface="Trebuchet MS"/>
                <a:cs typeface="Trebuchet MS"/>
              </a:rPr>
              <a:t>{0,1}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45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75" dirty="0">
                <a:solidFill>
                  <a:srgbClr val="454552"/>
                </a:solidFill>
                <a:latin typeface="Trebuchet MS"/>
                <a:cs typeface="Trebuchet MS"/>
              </a:rPr>
              <a:t>2. </a:t>
            </a:r>
            <a:r>
              <a:rPr sz="2000" i="1" spc="-185" dirty="0">
                <a:solidFill>
                  <a:srgbClr val="454552"/>
                </a:solidFill>
                <a:latin typeface="Trebuchet MS"/>
                <a:cs typeface="Trebuchet MS"/>
              </a:rPr>
              <a:t>Closure </a:t>
            </a:r>
            <a:r>
              <a:rPr sz="2000" i="1" spc="-225" dirty="0">
                <a:solidFill>
                  <a:srgbClr val="454552"/>
                </a:solidFill>
                <a:latin typeface="Trebuchet MS"/>
                <a:cs typeface="Trebuchet MS"/>
              </a:rPr>
              <a:t>(with </a:t>
            </a:r>
            <a:r>
              <a:rPr sz="2000" i="1" spc="-190" dirty="0">
                <a:solidFill>
                  <a:srgbClr val="454552"/>
                </a:solidFill>
                <a:latin typeface="Trebuchet MS"/>
                <a:cs typeface="Trebuchet MS"/>
              </a:rPr>
              <a:t>respect </a:t>
            </a:r>
            <a:r>
              <a:rPr sz="2000" i="1" spc="-229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000" i="1" spc="-2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i="1" spc="-170" dirty="0">
                <a:solidFill>
                  <a:srgbClr val="454552"/>
                </a:solidFill>
                <a:latin typeface="Trebuchet MS"/>
                <a:cs typeface="Trebuchet MS"/>
              </a:rPr>
              <a:t>Binary </a:t>
            </a:r>
            <a:r>
              <a:rPr sz="2000" i="1" spc="-200" dirty="0">
                <a:solidFill>
                  <a:srgbClr val="454552"/>
                </a:solidFill>
                <a:latin typeface="Trebuchet MS"/>
                <a:cs typeface="Trebuchet MS"/>
              </a:rPr>
              <a:t>operator </a:t>
            </a:r>
            <a:r>
              <a:rPr sz="2000" i="1" spc="-114" dirty="0">
                <a:solidFill>
                  <a:srgbClr val="454552"/>
                </a:solidFill>
                <a:latin typeface="Trebuchet MS"/>
                <a:cs typeface="Trebuchet MS"/>
              </a:rPr>
              <a:t>+,</a:t>
            </a:r>
            <a:r>
              <a:rPr sz="2000" i="1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265" dirty="0">
                <a:solidFill>
                  <a:srgbClr val="454552"/>
                </a:solidFill>
                <a:latin typeface="Trebuchet MS"/>
                <a:cs typeface="Trebuchet MS"/>
              </a:rPr>
              <a:t>•</a:t>
            </a:r>
            <a:r>
              <a:rPr sz="2000" i="1" spc="-265" dirty="0">
                <a:solidFill>
                  <a:srgbClr val="454552"/>
                </a:solidFill>
                <a:latin typeface="Trebuchet MS"/>
                <a:cs typeface="Trebuchet MS"/>
              </a:rPr>
              <a:t>)</a:t>
            </a:r>
            <a:r>
              <a:rPr sz="2000" spc="-265" dirty="0">
                <a:solidFill>
                  <a:srgbClr val="454552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140"/>
              </a:spcBef>
              <a:tabLst>
                <a:tab pos="1264920" algn="l"/>
                <a:tab pos="4584065" algn="l"/>
                <a:tab pos="5001260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(i)	</a:t>
            </a:r>
            <a:r>
              <a:rPr sz="2000" i="1" spc="-114" dirty="0">
                <a:latin typeface="Trebuchet MS"/>
                <a:cs typeface="Trebuchet MS"/>
              </a:rPr>
              <a:t>a 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i="1" spc="-180" dirty="0">
                <a:latin typeface="Trebuchet MS"/>
                <a:cs typeface="Trebuchet MS"/>
              </a:rPr>
              <a:t>b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in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i="1" spc="-114" dirty="0">
                <a:latin typeface="Trebuchet MS"/>
                <a:cs typeface="Trebuchet MS"/>
              </a:rPr>
              <a:t>B	</a:t>
            </a:r>
            <a:r>
              <a:rPr sz="2000" spc="-114" dirty="0">
                <a:latin typeface="Trebuchet MS"/>
                <a:cs typeface="Trebuchet MS"/>
              </a:rPr>
              <a:t>(ii)	</a:t>
            </a:r>
            <a:r>
              <a:rPr sz="2000" i="1" spc="-114" dirty="0">
                <a:latin typeface="Trebuchet MS"/>
                <a:cs typeface="Trebuchet MS"/>
              </a:rPr>
              <a:t>a </a:t>
            </a:r>
            <a:r>
              <a:rPr sz="2000" spc="-345" dirty="0">
                <a:latin typeface="Trebuchet MS"/>
                <a:cs typeface="Trebuchet MS"/>
              </a:rPr>
              <a:t>• </a:t>
            </a:r>
            <a:r>
              <a:rPr sz="2000" i="1" spc="-180" dirty="0">
                <a:latin typeface="Trebuchet MS"/>
                <a:cs typeface="Trebuchet MS"/>
              </a:rPr>
              <a:t>b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14" dirty="0">
                <a:latin typeface="Trebuchet MS"/>
                <a:cs typeface="Trebuchet MS"/>
              </a:rPr>
              <a:t>in</a:t>
            </a:r>
            <a:r>
              <a:rPr sz="2000" spc="180" dirty="0">
                <a:latin typeface="Trebuchet MS"/>
                <a:cs typeface="Trebuchet MS"/>
              </a:rPr>
              <a:t> </a:t>
            </a:r>
            <a:r>
              <a:rPr sz="2000" i="1" spc="-114" dirty="0">
                <a:latin typeface="Trebuchet MS"/>
                <a:cs typeface="Trebuchet MS"/>
              </a:rPr>
              <a:t>B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35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75" dirty="0">
                <a:solidFill>
                  <a:srgbClr val="454552"/>
                </a:solidFill>
                <a:latin typeface="Trebuchet MS"/>
                <a:cs typeface="Trebuchet MS"/>
              </a:rPr>
              <a:t>3. </a:t>
            </a:r>
            <a:r>
              <a:rPr sz="2000" i="1" spc="-204" dirty="0">
                <a:solidFill>
                  <a:srgbClr val="454552"/>
                </a:solidFill>
                <a:latin typeface="Trebuchet MS"/>
                <a:cs typeface="Trebuchet MS"/>
              </a:rPr>
              <a:t>Commutative</a:t>
            </a:r>
            <a:r>
              <a:rPr sz="2000" i="1" spc="-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i="1" spc="-195" dirty="0">
                <a:solidFill>
                  <a:srgbClr val="454552"/>
                </a:solidFill>
                <a:latin typeface="Trebuchet MS"/>
                <a:cs typeface="Trebuchet MS"/>
              </a:rPr>
              <a:t>Laws</a:t>
            </a:r>
            <a:r>
              <a:rPr sz="2000" spc="-195" dirty="0">
                <a:solidFill>
                  <a:srgbClr val="454552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145"/>
              </a:spcBef>
              <a:tabLst>
                <a:tab pos="1264920" algn="l"/>
                <a:tab pos="4584065" algn="l"/>
                <a:tab pos="5001260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(i)	</a:t>
            </a:r>
            <a:r>
              <a:rPr sz="2000" i="1" spc="-114" dirty="0">
                <a:latin typeface="Trebuchet MS"/>
                <a:cs typeface="Trebuchet MS"/>
              </a:rPr>
              <a:t>a 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i="1" spc="-180" dirty="0">
                <a:latin typeface="Trebuchet MS"/>
                <a:cs typeface="Trebuchet MS"/>
              </a:rPr>
              <a:t>b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i="1" spc="-180" dirty="0">
                <a:latin typeface="Trebuchet MS"/>
                <a:cs typeface="Trebuchet MS"/>
              </a:rPr>
              <a:t>b</a:t>
            </a:r>
            <a:r>
              <a:rPr sz="2000" i="1" spc="-204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i="1" spc="-114" dirty="0">
                <a:latin typeface="Trebuchet MS"/>
                <a:cs typeface="Trebuchet MS"/>
              </a:rPr>
              <a:t>a	</a:t>
            </a:r>
            <a:r>
              <a:rPr sz="2000" spc="-114" dirty="0">
                <a:latin typeface="Trebuchet MS"/>
                <a:cs typeface="Trebuchet MS"/>
              </a:rPr>
              <a:t>(ii)	</a:t>
            </a:r>
            <a:r>
              <a:rPr sz="2000" i="1" spc="-114" dirty="0">
                <a:latin typeface="Trebuchet MS"/>
                <a:cs typeface="Trebuchet MS"/>
              </a:rPr>
              <a:t>a </a:t>
            </a:r>
            <a:r>
              <a:rPr sz="2000" spc="-345" dirty="0">
                <a:latin typeface="Trebuchet MS"/>
                <a:cs typeface="Trebuchet MS"/>
              </a:rPr>
              <a:t>• </a:t>
            </a:r>
            <a:r>
              <a:rPr sz="2000" i="1" spc="-180" dirty="0">
                <a:latin typeface="Trebuchet MS"/>
                <a:cs typeface="Trebuchet MS"/>
              </a:rPr>
              <a:t>b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i="1" spc="-180" dirty="0">
                <a:latin typeface="Trebuchet MS"/>
                <a:cs typeface="Trebuchet MS"/>
              </a:rPr>
              <a:t>b </a:t>
            </a:r>
            <a:r>
              <a:rPr sz="2000" spc="-345" dirty="0">
                <a:latin typeface="Trebuchet MS"/>
                <a:cs typeface="Trebuchet MS"/>
              </a:rPr>
              <a:t>•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i="1" spc="-114" dirty="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40"/>
              </a:spcBef>
              <a:tabLst>
                <a:tab pos="560070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75" dirty="0">
                <a:solidFill>
                  <a:srgbClr val="454552"/>
                </a:solidFill>
                <a:latin typeface="Trebuchet MS"/>
                <a:cs typeface="Trebuchet MS"/>
              </a:rPr>
              <a:t>4. </a:t>
            </a:r>
            <a:r>
              <a:rPr sz="2000" i="1" spc="-210" dirty="0">
                <a:solidFill>
                  <a:srgbClr val="454552"/>
                </a:solidFill>
                <a:latin typeface="Trebuchet MS"/>
                <a:cs typeface="Trebuchet MS"/>
              </a:rPr>
              <a:t>Identity </a:t>
            </a:r>
            <a:r>
              <a:rPr sz="2000" i="1" spc="-204" dirty="0">
                <a:solidFill>
                  <a:srgbClr val="454552"/>
                </a:solidFill>
                <a:latin typeface="Trebuchet MS"/>
                <a:cs typeface="Trebuchet MS"/>
              </a:rPr>
              <a:t>elements </a:t>
            </a:r>
            <a:r>
              <a:rPr sz="2000" i="1" spc="-245" dirty="0">
                <a:solidFill>
                  <a:srgbClr val="454552"/>
                </a:solidFill>
                <a:latin typeface="Trebuchet MS"/>
                <a:cs typeface="Trebuchet MS"/>
              </a:rPr>
              <a:t>with </a:t>
            </a:r>
            <a:r>
              <a:rPr sz="2000" i="1" spc="-190" dirty="0">
                <a:solidFill>
                  <a:srgbClr val="454552"/>
                </a:solidFill>
                <a:latin typeface="Trebuchet MS"/>
                <a:cs typeface="Trebuchet MS"/>
              </a:rPr>
              <a:t>respect </a:t>
            </a:r>
            <a:r>
              <a:rPr sz="2000" i="1" spc="-229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000" i="1" spc="-22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000" i="1" spc="-170" dirty="0">
                <a:solidFill>
                  <a:srgbClr val="454552"/>
                </a:solidFill>
                <a:latin typeface="Trebuchet MS"/>
                <a:cs typeface="Trebuchet MS"/>
              </a:rPr>
              <a:t>Binary </a:t>
            </a:r>
            <a:r>
              <a:rPr sz="2000" i="1" spc="-210" dirty="0">
                <a:solidFill>
                  <a:srgbClr val="454552"/>
                </a:solidFill>
                <a:latin typeface="Trebuchet MS"/>
                <a:cs typeface="Trebuchet MS"/>
              </a:rPr>
              <a:t>operator</a:t>
            </a:r>
            <a:r>
              <a:rPr sz="2000" spc="-210" dirty="0">
                <a:solidFill>
                  <a:srgbClr val="454552"/>
                </a:solidFill>
                <a:latin typeface="Trebuchet MS"/>
                <a:cs typeface="Trebuchet MS"/>
              </a:rPr>
              <a:t>: </a:t>
            </a:r>
            <a:r>
              <a:rPr sz="2000" spc="-175" dirty="0">
                <a:solidFill>
                  <a:srgbClr val="454552"/>
                </a:solidFill>
                <a:latin typeface="Trebuchet MS"/>
                <a:cs typeface="Trebuchet MS"/>
              </a:rPr>
              <a:t>0,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2000" spc="-114" dirty="0">
                <a:solidFill>
                  <a:srgbClr val="454552"/>
                </a:solidFill>
                <a:latin typeface="Trebuchet MS"/>
                <a:cs typeface="Trebuchet MS"/>
              </a:rPr>
              <a:t>in</a:t>
            </a:r>
            <a:r>
              <a:rPr sz="2000" spc="-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54552"/>
                </a:solidFill>
                <a:latin typeface="Trebuchet MS"/>
                <a:cs typeface="Trebuchet MS"/>
              </a:rPr>
              <a:t>B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2623" y="5337302"/>
            <a:ext cx="12541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14" dirty="0">
                <a:latin typeface="Trebuchet MS"/>
                <a:cs typeface="Trebuchet MS"/>
              </a:rPr>
              <a:t>(ii) </a:t>
            </a:r>
            <a:r>
              <a:rPr sz="2000" i="1" spc="-114" dirty="0">
                <a:latin typeface="Trebuchet MS"/>
                <a:cs typeface="Trebuchet MS"/>
              </a:rPr>
              <a:t>a </a:t>
            </a:r>
            <a:r>
              <a:rPr sz="2000" spc="-345" dirty="0">
                <a:latin typeface="Trebuchet MS"/>
                <a:cs typeface="Trebuchet MS"/>
              </a:rPr>
              <a:t>• </a:t>
            </a:r>
            <a:r>
              <a:rPr sz="2000" spc="-50" dirty="0">
                <a:latin typeface="Trebuchet MS"/>
                <a:cs typeface="Trebuchet MS"/>
              </a:rPr>
              <a:t>1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i="1" spc="-114" dirty="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2358" y="5982715"/>
            <a:ext cx="3020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73935" algn="l"/>
                <a:tab pos="2561590" algn="l"/>
              </a:tabLst>
            </a:pPr>
            <a:r>
              <a:rPr sz="2000" spc="-114" dirty="0">
                <a:latin typeface="Trebuchet MS"/>
                <a:cs typeface="Trebuchet MS"/>
              </a:rPr>
              <a:t>(ii) </a:t>
            </a:r>
            <a:r>
              <a:rPr sz="2000" i="1" spc="-114" dirty="0">
                <a:latin typeface="Trebuchet MS"/>
                <a:cs typeface="Trebuchet MS"/>
              </a:rPr>
              <a:t>a </a:t>
            </a:r>
            <a:r>
              <a:rPr sz="2000" spc="-345" dirty="0">
                <a:latin typeface="Trebuchet MS"/>
                <a:cs typeface="Trebuchet MS"/>
              </a:rPr>
              <a:t>•  </a:t>
            </a:r>
            <a:r>
              <a:rPr sz="2000" spc="-135" dirty="0">
                <a:latin typeface="Trebuchet MS"/>
                <a:cs typeface="Trebuchet MS"/>
              </a:rPr>
              <a:t>(</a:t>
            </a:r>
            <a:r>
              <a:rPr sz="2000" i="1" spc="-135" dirty="0">
                <a:latin typeface="Trebuchet MS"/>
                <a:cs typeface="Trebuchet MS"/>
              </a:rPr>
              <a:t>b 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i="1" spc="-125" dirty="0">
                <a:latin typeface="Trebuchet MS"/>
                <a:cs typeface="Trebuchet MS"/>
              </a:rPr>
              <a:t>c</a:t>
            </a:r>
            <a:r>
              <a:rPr sz="2000" spc="-125" dirty="0">
                <a:latin typeface="Trebuchet MS"/>
                <a:cs typeface="Trebuchet MS"/>
              </a:rPr>
              <a:t>)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i="1" spc="-114" dirty="0">
                <a:latin typeface="Trebuchet MS"/>
                <a:cs typeface="Trebuchet MS"/>
              </a:rPr>
              <a:t>a</a:t>
            </a:r>
            <a:r>
              <a:rPr sz="2000" i="1" spc="-45" dirty="0">
                <a:latin typeface="Trebuchet MS"/>
                <a:cs typeface="Trebuchet MS"/>
              </a:rPr>
              <a:t> </a:t>
            </a:r>
            <a:r>
              <a:rPr sz="2000" spc="-345" dirty="0">
                <a:latin typeface="Trebuchet MS"/>
                <a:cs typeface="Trebuchet MS"/>
              </a:rPr>
              <a:t>• </a:t>
            </a:r>
            <a:r>
              <a:rPr sz="2000" spc="-305" dirty="0">
                <a:latin typeface="Trebuchet MS"/>
                <a:cs typeface="Trebuchet MS"/>
              </a:rPr>
              <a:t> </a:t>
            </a:r>
            <a:r>
              <a:rPr sz="2000" i="1" spc="-180" dirty="0">
                <a:latin typeface="Trebuchet MS"/>
                <a:cs typeface="Trebuchet MS"/>
              </a:rPr>
              <a:t>b	</a:t>
            </a:r>
            <a:r>
              <a:rPr sz="2000" spc="114" dirty="0">
                <a:latin typeface="Trebuchet MS"/>
                <a:cs typeface="Trebuchet MS"/>
              </a:rPr>
              <a:t>+	</a:t>
            </a:r>
            <a:r>
              <a:rPr sz="2000" i="1" spc="-114" dirty="0">
                <a:latin typeface="Trebuchet MS"/>
                <a:cs typeface="Trebuchet MS"/>
              </a:rPr>
              <a:t>a </a:t>
            </a:r>
            <a:r>
              <a:rPr sz="2000" spc="-345" dirty="0">
                <a:latin typeface="Trebuchet MS"/>
                <a:cs typeface="Trebuchet MS"/>
              </a:rPr>
              <a:t>•</a:t>
            </a:r>
            <a:r>
              <a:rPr sz="2000" spc="-335" dirty="0">
                <a:latin typeface="Trebuchet MS"/>
                <a:cs typeface="Trebuchet MS"/>
              </a:rPr>
              <a:t> </a:t>
            </a:r>
            <a:r>
              <a:rPr sz="2000" i="1" spc="-155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725" y="5318709"/>
            <a:ext cx="3829050" cy="163957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244"/>
              </a:spcBef>
              <a:tabLst>
                <a:tab pos="920750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4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(i)	</a:t>
            </a:r>
            <a:r>
              <a:rPr sz="2000" i="1" spc="-114" dirty="0">
                <a:latin typeface="Trebuchet MS"/>
                <a:cs typeface="Trebuchet MS"/>
              </a:rPr>
              <a:t>a 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-50" dirty="0">
                <a:latin typeface="Trebuchet MS"/>
                <a:cs typeface="Trebuchet MS"/>
              </a:rPr>
              <a:t>0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i="1" spc="-114" dirty="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R="1557655" algn="ctr">
              <a:lnSpc>
                <a:spcPct val="100000"/>
              </a:lnSpc>
              <a:spcBef>
                <a:spcPts val="140"/>
              </a:spcBef>
              <a:tabLst>
                <a:tab pos="2724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75" dirty="0">
                <a:solidFill>
                  <a:srgbClr val="454552"/>
                </a:solidFill>
                <a:latin typeface="Trebuchet MS"/>
                <a:cs typeface="Trebuchet MS"/>
              </a:rPr>
              <a:t>5. </a:t>
            </a:r>
            <a:r>
              <a:rPr sz="2000" i="1" spc="-190" dirty="0">
                <a:solidFill>
                  <a:srgbClr val="454552"/>
                </a:solidFill>
                <a:latin typeface="Trebuchet MS"/>
                <a:cs typeface="Trebuchet MS"/>
              </a:rPr>
              <a:t>Distributive</a:t>
            </a:r>
            <a:r>
              <a:rPr sz="2000" i="1" spc="-7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i="1" spc="-195" dirty="0">
                <a:solidFill>
                  <a:srgbClr val="454552"/>
                </a:solidFill>
                <a:latin typeface="Trebuchet MS"/>
                <a:cs typeface="Trebuchet MS"/>
              </a:rPr>
              <a:t>Laws</a:t>
            </a:r>
            <a:r>
              <a:rPr sz="2000" spc="-195" dirty="0">
                <a:solidFill>
                  <a:srgbClr val="454552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30835">
              <a:lnSpc>
                <a:spcPct val="100000"/>
              </a:lnSpc>
              <a:spcBef>
                <a:spcPts val="140"/>
              </a:spcBef>
              <a:tabLst>
                <a:tab pos="920750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4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(i)	</a:t>
            </a:r>
            <a:r>
              <a:rPr sz="2000" i="1" spc="-114" dirty="0">
                <a:latin typeface="Trebuchet MS"/>
                <a:cs typeface="Trebuchet MS"/>
              </a:rPr>
              <a:t>a 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spc="-135" dirty="0">
                <a:latin typeface="Trebuchet MS"/>
                <a:cs typeface="Trebuchet MS"/>
              </a:rPr>
              <a:t>(</a:t>
            </a:r>
            <a:r>
              <a:rPr sz="2000" i="1" spc="-135" dirty="0">
                <a:latin typeface="Trebuchet MS"/>
                <a:cs typeface="Trebuchet MS"/>
              </a:rPr>
              <a:t>b </a:t>
            </a:r>
            <a:r>
              <a:rPr sz="2000" spc="-345" dirty="0">
                <a:latin typeface="Trebuchet MS"/>
                <a:cs typeface="Trebuchet MS"/>
              </a:rPr>
              <a:t>• </a:t>
            </a:r>
            <a:r>
              <a:rPr sz="2000" i="1" spc="-125" dirty="0">
                <a:latin typeface="Trebuchet MS"/>
                <a:cs typeface="Trebuchet MS"/>
              </a:rPr>
              <a:t>c</a:t>
            </a:r>
            <a:r>
              <a:rPr sz="2000" spc="-125" dirty="0">
                <a:latin typeface="Trebuchet MS"/>
                <a:cs typeface="Trebuchet MS"/>
              </a:rPr>
              <a:t>)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spc="-105" dirty="0">
                <a:latin typeface="Trebuchet MS"/>
                <a:cs typeface="Trebuchet MS"/>
              </a:rPr>
              <a:t>(</a:t>
            </a:r>
            <a:r>
              <a:rPr sz="2000" i="1" spc="-105" dirty="0">
                <a:latin typeface="Trebuchet MS"/>
                <a:cs typeface="Trebuchet MS"/>
              </a:rPr>
              <a:t>a 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i="1" spc="-140" dirty="0">
                <a:latin typeface="Trebuchet MS"/>
                <a:cs typeface="Trebuchet MS"/>
              </a:rPr>
              <a:t>b</a:t>
            </a:r>
            <a:r>
              <a:rPr sz="2000" spc="-140" dirty="0">
                <a:latin typeface="Trebuchet MS"/>
                <a:cs typeface="Trebuchet MS"/>
              </a:rPr>
              <a:t>) </a:t>
            </a:r>
            <a:r>
              <a:rPr sz="2000" spc="-345" dirty="0">
                <a:latin typeface="Trebuchet MS"/>
                <a:cs typeface="Trebuchet MS"/>
              </a:rPr>
              <a:t>• </a:t>
            </a:r>
            <a:r>
              <a:rPr sz="2000" spc="-105" dirty="0">
                <a:latin typeface="Trebuchet MS"/>
                <a:cs typeface="Trebuchet MS"/>
              </a:rPr>
              <a:t>(</a:t>
            </a:r>
            <a:r>
              <a:rPr sz="2000" i="1" spc="-105" dirty="0">
                <a:latin typeface="Trebuchet MS"/>
                <a:cs typeface="Trebuchet MS"/>
              </a:rPr>
              <a:t>a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i="1" spc="-125" dirty="0">
                <a:latin typeface="Trebuchet MS"/>
                <a:cs typeface="Trebuchet MS"/>
              </a:rPr>
              <a:t>c</a:t>
            </a:r>
            <a:r>
              <a:rPr sz="2000" spc="-125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000" spc="-175" dirty="0">
                <a:solidFill>
                  <a:srgbClr val="454552"/>
                </a:solidFill>
                <a:latin typeface="Trebuchet MS"/>
                <a:cs typeface="Trebuchet MS"/>
              </a:rPr>
              <a:t>6.</a:t>
            </a:r>
            <a:r>
              <a:rPr sz="2000" spc="-13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i="1" spc="-204" dirty="0">
                <a:solidFill>
                  <a:srgbClr val="454552"/>
                </a:solidFill>
                <a:latin typeface="Trebuchet MS"/>
                <a:cs typeface="Trebuchet MS"/>
              </a:rPr>
              <a:t>Complement</a:t>
            </a:r>
            <a:r>
              <a:rPr sz="2000" spc="-204" dirty="0">
                <a:solidFill>
                  <a:srgbClr val="454552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30835">
              <a:lnSpc>
                <a:spcPct val="100000"/>
              </a:lnSpc>
              <a:spcBef>
                <a:spcPts val="140"/>
              </a:spcBef>
              <a:tabLst>
                <a:tab pos="920750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4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(i)	</a:t>
            </a:r>
            <a:r>
              <a:rPr sz="2000" i="1" spc="-114" dirty="0">
                <a:latin typeface="Trebuchet MS"/>
                <a:cs typeface="Trebuchet MS"/>
              </a:rPr>
              <a:t>a </a:t>
            </a:r>
            <a:r>
              <a:rPr sz="2000" spc="114" dirty="0">
                <a:latin typeface="Trebuchet MS"/>
                <a:cs typeface="Trebuchet MS"/>
              </a:rPr>
              <a:t>+ </a:t>
            </a:r>
            <a:r>
              <a:rPr sz="2000" i="1" spc="-35" dirty="0">
                <a:latin typeface="Trebuchet MS"/>
                <a:cs typeface="Trebuchet MS"/>
              </a:rPr>
              <a:t>a'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2957" y="6628130"/>
            <a:ext cx="13011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14" dirty="0">
                <a:latin typeface="Trebuchet MS"/>
                <a:cs typeface="Trebuchet MS"/>
              </a:rPr>
              <a:t>(ii) </a:t>
            </a:r>
            <a:r>
              <a:rPr sz="2000" i="1" spc="-114" dirty="0">
                <a:latin typeface="Trebuchet MS"/>
                <a:cs typeface="Trebuchet MS"/>
              </a:rPr>
              <a:t>a </a:t>
            </a:r>
            <a:r>
              <a:rPr sz="2000" spc="-345" dirty="0">
                <a:latin typeface="Trebuchet MS"/>
                <a:cs typeface="Trebuchet MS"/>
              </a:rPr>
              <a:t>• </a:t>
            </a:r>
            <a:r>
              <a:rPr sz="2000" i="1" spc="-35" dirty="0">
                <a:latin typeface="Trebuchet MS"/>
                <a:cs typeface="Trebuchet MS"/>
              </a:rPr>
              <a:t>a'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4871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60" dirty="0"/>
              <a:t>Laws </a:t>
            </a:r>
            <a:r>
              <a:rPr sz="3200" spc="20" dirty="0"/>
              <a:t>of </a:t>
            </a:r>
            <a:r>
              <a:rPr sz="3200" spc="145" dirty="0"/>
              <a:t>Boolean</a:t>
            </a:r>
            <a:r>
              <a:rPr sz="3200" spc="525" dirty="0"/>
              <a:t> </a:t>
            </a:r>
            <a:r>
              <a:rPr sz="3200" spc="114" dirty="0"/>
              <a:t>Algebra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10779" y="1516634"/>
            <a:ext cx="7660640" cy="1859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Duality:</a:t>
            </a:r>
            <a:endParaRPr sz="2400">
              <a:latin typeface="Trebuchet MS"/>
              <a:cs typeface="Trebuchet MS"/>
            </a:endParaRPr>
          </a:p>
          <a:p>
            <a:pPr marL="560070" marR="5080" indent="-273050">
              <a:lnSpc>
                <a:spcPts val="1820"/>
              </a:lnSpc>
              <a:spcBef>
                <a:spcPts val="459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145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1900" spc="-130" dirty="0">
                <a:solidFill>
                  <a:srgbClr val="454552"/>
                </a:solidFill>
                <a:latin typeface="Trebuchet MS"/>
                <a:cs typeface="Trebuchet MS"/>
              </a:rPr>
              <a:t>dual </a:t>
            </a:r>
            <a:r>
              <a:rPr sz="1900" spc="-100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1900" spc="-19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1900" spc="-75" dirty="0">
                <a:solidFill>
                  <a:srgbClr val="454552"/>
                </a:solidFill>
                <a:latin typeface="Trebuchet MS"/>
                <a:cs typeface="Trebuchet MS"/>
              </a:rPr>
              <a:t>Boolean </a:t>
            </a:r>
            <a:r>
              <a:rPr sz="1900" spc="-70" dirty="0">
                <a:solidFill>
                  <a:srgbClr val="454552"/>
                </a:solidFill>
                <a:latin typeface="Trebuchet MS"/>
                <a:cs typeface="Trebuchet MS"/>
              </a:rPr>
              <a:t>expression </a:t>
            </a:r>
            <a:r>
              <a:rPr sz="1900" spc="-85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1900" spc="-100" dirty="0">
                <a:solidFill>
                  <a:srgbClr val="454552"/>
                </a:solidFill>
                <a:latin typeface="Trebuchet MS"/>
                <a:cs typeface="Trebuchet MS"/>
              </a:rPr>
              <a:t>derived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by </a:t>
            </a:r>
            <a:r>
              <a:rPr sz="1900" spc="-120" dirty="0">
                <a:solidFill>
                  <a:srgbClr val="454552"/>
                </a:solidFill>
                <a:latin typeface="Trebuchet MS"/>
                <a:cs typeface="Trebuchet MS"/>
              </a:rPr>
              <a:t>interchanging </a:t>
            </a:r>
            <a:r>
              <a:rPr sz="1900" spc="160" dirty="0">
                <a:solidFill>
                  <a:srgbClr val="454552"/>
                </a:solidFill>
                <a:latin typeface="Trebuchet MS"/>
                <a:cs typeface="Trebuchet MS"/>
              </a:rPr>
              <a:t>OR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1900" spc="220" dirty="0">
                <a:solidFill>
                  <a:srgbClr val="454552"/>
                </a:solidFill>
                <a:latin typeface="Trebuchet MS"/>
                <a:cs typeface="Trebuchet MS"/>
              </a:rPr>
              <a:t>AND  </a:t>
            </a:r>
            <a:r>
              <a:rPr sz="1900" spc="-95" dirty="0">
                <a:solidFill>
                  <a:srgbClr val="454552"/>
                </a:solidFill>
                <a:latin typeface="Trebuchet MS"/>
                <a:cs typeface="Trebuchet MS"/>
              </a:rPr>
              <a:t>operations,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0s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1900" spc="-45" dirty="0">
                <a:solidFill>
                  <a:srgbClr val="454552"/>
                </a:solidFill>
                <a:latin typeface="Trebuchet MS"/>
                <a:cs typeface="Trebuchet MS"/>
              </a:rPr>
              <a:t>1s 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(literals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are </a:t>
            </a:r>
            <a:r>
              <a:rPr sz="1900" spc="-160" dirty="0">
                <a:solidFill>
                  <a:srgbClr val="454552"/>
                </a:solidFill>
                <a:latin typeface="Trebuchet MS"/>
                <a:cs typeface="Trebuchet MS"/>
              </a:rPr>
              <a:t>left</a:t>
            </a:r>
            <a:r>
              <a:rPr sz="1900" spc="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unchanged)</a:t>
            </a:r>
            <a:endParaRPr sz="1900">
              <a:latin typeface="Trebuchet MS"/>
              <a:cs typeface="Trebuchet MS"/>
            </a:endParaRPr>
          </a:p>
          <a:p>
            <a:pPr marL="287655">
              <a:lnSpc>
                <a:spcPts val="2270"/>
              </a:lnSpc>
              <a:spcBef>
                <a:spcPts val="20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30" dirty="0">
                <a:solidFill>
                  <a:srgbClr val="454552"/>
                </a:solidFill>
                <a:latin typeface="Trebuchet MS"/>
                <a:cs typeface="Trebuchet MS"/>
              </a:rPr>
              <a:t>Any </a:t>
            </a:r>
            <a:r>
              <a:rPr sz="1900" spc="-150" dirty="0">
                <a:solidFill>
                  <a:srgbClr val="454552"/>
                </a:solidFill>
                <a:latin typeface="Trebuchet MS"/>
                <a:cs typeface="Trebuchet MS"/>
              </a:rPr>
              <a:t>law </a:t>
            </a:r>
            <a:r>
              <a:rPr sz="1900" spc="-130" dirty="0">
                <a:solidFill>
                  <a:srgbClr val="454552"/>
                </a:solidFill>
                <a:latin typeface="Trebuchet MS"/>
                <a:cs typeface="Trebuchet MS"/>
              </a:rPr>
              <a:t>that </a:t>
            </a:r>
            <a:r>
              <a:rPr sz="1900" spc="-85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1900" spc="-80" dirty="0">
                <a:solidFill>
                  <a:srgbClr val="454552"/>
                </a:solidFill>
                <a:latin typeface="Trebuchet MS"/>
                <a:cs typeface="Trebuchet MS"/>
              </a:rPr>
              <a:t>true </a:t>
            </a:r>
            <a:r>
              <a:rPr sz="1900" spc="-70" dirty="0">
                <a:solidFill>
                  <a:srgbClr val="454552"/>
                </a:solidFill>
                <a:latin typeface="Trebuchet MS"/>
                <a:cs typeface="Trebuchet MS"/>
              </a:rPr>
              <a:t>for </a:t>
            </a:r>
            <a:r>
              <a:rPr sz="1900" spc="-140" dirty="0">
                <a:solidFill>
                  <a:srgbClr val="454552"/>
                </a:solidFill>
                <a:latin typeface="Trebuchet MS"/>
                <a:cs typeface="Trebuchet MS"/>
              </a:rPr>
              <a:t>an </a:t>
            </a:r>
            <a:r>
              <a:rPr sz="1900" spc="-70" dirty="0">
                <a:solidFill>
                  <a:srgbClr val="454552"/>
                </a:solidFill>
                <a:latin typeface="Trebuchet MS"/>
                <a:cs typeface="Trebuchet MS"/>
              </a:rPr>
              <a:t>expression </a:t>
            </a:r>
            <a:r>
              <a:rPr sz="1900" spc="-85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1900" spc="-90" dirty="0">
                <a:solidFill>
                  <a:srgbClr val="454552"/>
                </a:solidFill>
                <a:latin typeface="Trebuchet MS"/>
                <a:cs typeface="Trebuchet MS"/>
              </a:rPr>
              <a:t>also </a:t>
            </a:r>
            <a:r>
              <a:rPr sz="1900" spc="-85" dirty="0">
                <a:solidFill>
                  <a:srgbClr val="454552"/>
                </a:solidFill>
                <a:latin typeface="Trebuchet MS"/>
                <a:cs typeface="Trebuchet MS"/>
              </a:rPr>
              <a:t>true </a:t>
            </a:r>
            <a:r>
              <a:rPr sz="1900" spc="-70" dirty="0">
                <a:solidFill>
                  <a:srgbClr val="454552"/>
                </a:solidFill>
                <a:latin typeface="Trebuchet MS"/>
                <a:cs typeface="Trebuchet MS"/>
              </a:rPr>
              <a:t>for </a:t>
            </a:r>
            <a:r>
              <a:rPr sz="1900" spc="-100" dirty="0">
                <a:solidFill>
                  <a:srgbClr val="454552"/>
                </a:solidFill>
                <a:latin typeface="Trebuchet MS"/>
                <a:cs typeface="Trebuchet MS"/>
              </a:rPr>
              <a:t>its</a:t>
            </a:r>
            <a:r>
              <a:rPr sz="1900" spc="36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dual.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870"/>
              </a:lnSpc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Theorems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90" dirty="0">
                <a:latin typeface="Trebuchet MS"/>
                <a:cs typeface="Trebuchet MS"/>
              </a:rPr>
              <a:t>Boolean </a:t>
            </a:r>
            <a:r>
              <a:rPr sz="2400" spc="-100" dirty="0">
                <a:latin typeface="Trebuchet MS"/>
                <a:cs typeface="Trebuchet MS"/>
              </a:rPr>
              <a:t>Algebra </a:t>
            </a:r>
            <a:r>
              <a:rPr sz="2400" spc="-125" dirty="0">
                <a:latin typeface="Trebuchet MS"/>
                <a:cs typeface="Trebuchet MS"/>
              </a:rPr>
              <a:t>derived </a:t>
            </a:r>
            <a:r>
              <a:rPr sz="2400" spc="-110" dirty="0">
                <a:latin typeface="Trebuchet MS"/>
                <a:cs typeface="Trebuchet MS"/>
              </a:rPr>
              <a:t>from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postulates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0"/>
              </a:spcBef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Operations </a:t>
            </a:r>
            <a:r>
              <a:rPr sz="1900" spc="-95" dirty="0">
                <a:solidFill>
                  <a:srgbClr val="454552"/>
                </a:solidFill>
                <a:latin typeface="Trebuchet MS"/>
                <a:cs typeface="Trebuchet MS"/>
              </a:rPr>
              <a:t>with 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0 </a:t>
            </a:r>
            <a:r>
              <a:rPr sz="1900" spc="-125" dirty="0">
                <a:solidFill>
                  <a:srgbClr val="454552"/>
                </a:solidFill>
                <a:latin typeface="Trebuchet MS"/>
                <a:cs typeface="Trebuchet MS"/>
              </a:rPr>
              <a:t>and</a:t>
            </a:r>
            <a:r>
              <a:rPr sz="1900" spc="-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1: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8080" y="3350767"/>
            <a:ext cx="72961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Trebuchet MS"/>
                <a:cs typeface="Trebuchet MS"/>
              </a:rPr>
              <a:t>x </a:t>
            </a:r>
            <a:r>
              <a:rPr sz="1900" spc="-50" dirty="0">
                <a:latin typeface="Trebuchet MS"/>
                <a:cs typeface="Trebuchet MS"/>
              </a:rPr>
              <a:t>0 </a:t>
            </a:r>
            <a:r>
              <a:rPr sz="1900" spc="110" dirty="0">
                <a:latin typeface="Trebuchet MS"/>
                <a:cs typeface="Trebuchet MS"/>
              </a:rPr>
              <a:t>=</a:t>
            </a:r>
            <a:r>
              <a:rPr sz="1900" spc="-17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0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8563" y="3929888"/>
            <a:ext cx="79565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335" algn="l"/>
              </a:tabLst>
            </a:pPr>
            <a:r>
              <a:rPr sz="1900" spc="-5" dirty="0">
                <a:latin typeface="Trebuchet MS"/>
                <a:cs typeface="Trebuchet MS"/>
              </a:rPr>
              <a:t>x	x </a:t>
            </a:r>
            <a:r>
              <a:rPr sz="1900" spc="110" dirty="0">
                <a:latin typeface="Trebuchet MS"/>
                <a:cs typeface="Trebuchet MS"/>
              </a:rPr>
              <a:t>=</a:t>
            </a:r>
            <a:r>
              <a:rPr sz="1900" spc="-18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x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7711" y="5091176"/>
            <a:ext cx="147764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5" dirty="0">
                <a:latin typeface="Trebuchet MS"/>
                <a:cs typeface="Trebuchet MS"/>
              </a:rPr>
              <a:t>(x </a:t>
            </a:r>
            <a:r>
              <a:rPr sz="1900" spc="110" dirty="0">
                <a:latin typeface="Trebuchet MS"/>
                <a:cs typeface="Trebuchet MS"/>
              </a:rPr>
              <a:t>y)</a:t>
            </a:r>
            <a:r>
              <a:rPr sz="1900" spc="110" dirty="0">
                <a:latin typeface="Arial"/>
                <a:cs typeface="Arial"/>
              </a:rPr>
              <a:t>’ </a:t>
            </a:r>
            <a:r>
              <a:rPr sz="1900" spc="110" dirty="0">
                <a:latin typeface="Trebuchet MS"/>
                <a:cs typeface="Trebuchet MS"/>
              </a:rPr>
              <a:t>= </a:t>
            </a:r>
            <a:r>
              <a:rPr sz="1900" spc="-145" dirty="0">
                <a:latin typeface="Trebuchet MS"/>
                <a:cs typeface="Trebuchet MS"/>
              </a:rPr>
              <a:t>x’ </a:t>
            </a:r>
            <a:r>
              <a:rPr sz="1900" spc="110" dirty="0">
                <a:latin typeface="Trebuchet MS"/>
                <a:cs typeface="Trebuchet MS"/>
              </a:rPr>
              <a:t>+</a:t>
            </a:r>
            <a:r>
              <a:rPr sz="1900" spc="-295" dirty="0">
                <a:latin typeface="Trebuchet MS"/>
                <a:cs typeface="Trebuchet MS"/>
              </a:rPr>
              <a:t> </a:t>
            </a:r>
            <a:r>
              <a:rPr sz="1900" spc="-195" dirty="0">
                <a:latin typeface="Trebuchet MS"/>
                <a:cs typeface="Trebuchet MS"/>
              </a:rPr>
              <a:t>y’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7135" y="5667247"/>
            <a:ext cx="133159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9775" algn="l"/>
              </a:tabLst>
            </a:pPr>
            <a:r>
              <a:rPr sz="1900" spc="-5" dirty="0">
                <a:latin typeface="Trebuchet MS"/>
                <a:cs typeface="Trebuchet MS"/>
              </a:rPr>
              <a:t>x</a:t>
            </a:r>
            <a:r>
              <a:rPr sz="1900" spc="-45" dirty="0">
                <a:latin typeface="Trebuchet MS"/>
                <a:cs typeface="Trebuchet MS"/>
              </a:rPr>
              <a:t> (x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+	</a:t>
            </a:r>
            <a:r>
              <a:rPr sz="1900" spc="-100" dirty="0">
                <a:latin typeface="Trebuchet MS"/>
                <a:cs typeface="Trebuchet MS"/>
              </a:rPr>
              <a:t>y) </a:t>
            </a:r>
            <a:r>
              <a:rPr sz="1900" spc="110" dirty="0">
                <a:latin typeface="Trebuchet MS"/>
                <a:cs typeface="Trebuchet MS"/>
              </a:rPr>
              <a:t>=</a:t>
            </a:r>
            <a:r>
              <a:rPr sz="1900" spc="-7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x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5849" y="3350767"/>
            <a:ext cx="2911475" cy="322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00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6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x </a:t>
            </a:r>
            <a:r>
              <a:rPr sz="1900" spc="110" dirty="0">
                <a:latin typeface="Trebuchet MS"/>
                <a:cs typeface="Trebuchet MS"/>
              </a:rPr>
              <a:t>+ </a:t>
            </a:r>
            <a:r>
              <a:rPr sz="1900" spc="-50" dirty="0">
                <a:latin typeface="Trebuchet MS"/>
                <a:cs typeface="Trebuchet MS"/>
              </a:rPr>
              <a:t>1 </a:t>
            </a:r>
            <a:r>
              <a:rPr sz="1900" spc="110" dirty="0">
                <a:latin typeface="Trebuchet MS"/>
                <a:cs typeface="Trebuchet MS"/>
              </a:rPr>
              <a:t>=</a:t>
            </a:r>
            <a:r>
              <a:rPr sz="1900" spc="-31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1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Idempotent:</a:t>
            </a:r>
            <a:endParaRPr sz="1900">
              <a:latin typeface="Trebuchet MS"/>
              <a:cs typeface="Trebuchet MS"/>
            </a:endParaRPr>
          </a:p>
          <a:p>
            <a:pPr marL="330835">
              <a:lnSpc>
                <a:spcPct val="100000"/>
              </a:lnSpc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6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x </a:t>
            </a:r>
            <a:r>
              <a:rPr sz="1900" spc="110" dirty="0">
                <a:latin typeface="Trebuchet MS"/>
                <a:cs typeface="Trebuchet MS"/>
              </a:rPr>
              <a:t>+ </a:t>
            </a:r>
            <a:r>
              <a:rPr sz="1900" spc="-5" dirty="0">
                <a:latin typeface="Trebuchet MS"/>
                <a:cs typeface="Trebuchet MS"/>
              </a:rPr>
              <a:t>x </a:t>
            </a:r>
            <a:r>
              <a:rPr sz="1900" spc="110" dirty="0">
                <a:latin typeface="Trebuchet MS"/>
                <a:cs typeface="Trebuchet MS"/>
              </a:rPr>
              <a:t>=</a:t>
            </a:r>
            <a:r>
              <a:rPr sz="1900" spc="-35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x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Involution:</a:t>
            </a:r>
            <a:endParaRPr sz="1900">
              <a:latin typeface="Trebuchet MS"/>
              <a:cs typeface="Trebuchet MS"/>
            </a:endParaRPr>
          </a:p>
          <a:p>
            <a:pPr marL="330835">
              <a:lnSpc>
                <a:spcPts val="2270"/>
              </a:lnSpc>
              <a:spcBef>
                <a:spcPts val="25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7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175" dirty="0">
                <a:latin typeface="Trebuchet MS"/>
                <a:cs typeface="Trebuchet MS"/>
              </a:rPr>
              <a:t>(x</a:t>
            </a:r>
            <a:r>
              <a:rPr sz="1900" spc="175" dirty="0">
                <a:latin typeface="Arial"/>
                <a:cs typeface="Arial"/>
              </a:rPr>
              <a:t>’</a:t>
            </a:r>
            <a:r>
              <a:rPr sz="1900" spc="175" dirty="0">
                <a:latin typeface="Trebuchet MS"/>
                <a:cs typeface="Trebuchet MS"/>
              </a:rPr>
              <a:t>)</a:t>
            </a:r>
            <a:r>
              <a:rPr sz="1900" spc="175" dirty="0">
                <a:latin typeface="Arial"/>
                <a:cs typeface="Arial"/>
              </a:rPr>
              <a:t>’ </a:t>
            </a:r>
            <a:r>
              <a:rPr sz="1900" spc="110" dirty="0">
                <a:latin typeface="Trebuchet MS"/>
                <a:cs typeface="Trebuchet MS"/>
              </a:rPr>
              <a:t>=</a:t>
            </a:r>
            <a:r>
              <a:rPr sz="1900" spc="-23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x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270"/>
              </a:lnSpc>
              <a:tabLst>
                <a:tab pos="285115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65" dirty="0">
                <a:solidFill>
                  <a:srgbClr val="454552"/>
                </a:solidFill>
                <a:latin typeface="Trebuchet MS"/>
                <a:cs typeface="Trebuchet MS"/>
              </a:rPr>
              <a:t>De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75" dirty="0">
                <a:solidFill>
                  <a:srgbClr val="454552"/>
                </a:solidFill>
                <a:latin typeface="Trebuchet MS"/>
                <a:cs typeface="Trebuchet MS"/>
              </a:rPr>
              <a:t>Morgan:</a:t>
            </a:r>
            <a:endParaRPr sz="1900">
              <a:latin typeface="Trebuchet MS"/>
              <a:cs typeface="Trebuchet MS"/>
            </a:endParaRPr>
          </a:p>
          <a:p>
            <a:pPr marL="330835">
              <a:lnSpc>
                <a:spcPts val="2270"/>
              </a:lnSpc>
              <a:spcBef>
                <a:spcPts val="25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7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(x </a:t>
            </a:r>
            <a:r>
              <a:rPr sz="1900" spc="110" dirty="0">
                <a:latin typeface="Trebuchet MS"/>
                <a:cs typeface="Trebuchet MS"/>
              </a:rPr>
              <a:t>+ y)</a:t>
            </a:r>
            <a:r>
              <a:rPr sz="1900" spc="110" dirty="0">
                <a:latin typeface="Arial"/>
                <a:cs typeface="Arial"/>
              </a:rPr>
              <a:t>’ </a:t>
            </a:r>
            <a:r>
              <a:rPr sz="1900" spc="110" dirty="0">
                <a:latin typeface="Trebuchet MS"/>
                <a:cs typeface="Trebuchet MS"/>
              </a:rPr>
              <a:t>=</a:t>
            </a:r>
            <a:r>
              <a:rPr sz="1900" spc="-254" dirty="0">
                <a:latin typeface="Trebuchet MS"/>
                <a:cs typeface="Trebuchet MS"/>
              </a:rPr>
              <a:t> </a:t>
            </a:r>
            <a:r>
              <a:rPr sz="1900" spc="-145" dirty="0">
                <a:latin typeface="Trebuchet MS"/>
                <a:cs typeface="Trebuchet MS"/>
              </a:rPr>
              <a:t>x’ </a:t>
            </a:r>
            <a:r>
              <a:rPr sz="1900" spc="-195" dirty="0">
                <a:latin typeface="Trebuchet MS"/>
                <a:cs typeface="Trebuchet MS"/>
              </a:rPr>
              <a:t>y’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270"/>
              </a:lnSpc>
              <a:tabLst>
                <a:tab pos="285115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65" dirty="0">
                <a:solidFill>
                  <a:srgbClr val="454552"/>
                </a:solidFill>
                <a:latin typeface="Trebuchet MS"/>
                <a:cs typeface="Trebuchet MS"/>
              </a:rPr>
              <a:t>Absorption:</a:t>
            </a:r>
            <a:endParaRPr sz="1900">
              <a:latin typeface="Trebuchet MS"/>
              <a:cs typeface="Trebuchet MS"/>
            </a:endParaRPr>
          </a:p>
          <a:p>
            <a:pPr marL="330835">
              <a:lnSpc>
                <a:spcPct val="100000"/>
              </a:lnSpc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7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x </a:t>
            </a:r>
            <a:r>
              <a:rPr sz="1900" spc="110" dirty="0">
                <a:latin typeface="Trebuchet MS"/>
                <a:cs typeface="Trebuchet MS"/>
              </a:rPr>
              <a:t>+ </a:t>
            </a:r>
            <a:r>
              <a:rPr sz="1900" spc="-55" dirty="0">
                <a:latin typeface="Trebuchet MS"/>
                <a:cs typeface="Trebuchet MS"/>
              </a:rPr>
              <a:t>xy </a:t>
            </a:r>
            <a:r>
              <a:rPr sz="1900" spc="110" dirty="0">
                <a:latin typeface="Trebuchet MS"/>
                <a:cs typeface="Trebuchet MS"/>
              </a:rPr>
              <a:t>=</a:t>
            </a:r>
            <a:r>
              <a:rPr sz="1900" spc="-26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x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285115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00" dirty="0">
                <a:solidFill>
                  <a:srgbClr val="454552"/>
                </a:solidFill>
                <a:latin typeface="Trebuchet MS"/>
                <a:cs typeface="Trebuchet MS"/>
              </a:rPr>
              <a:t>Associative:</a:t>
            </a:r>
            <a:endParaRPr sz="1900">
              <a:latin typeface="Trebuchet MS"/>
              <a:cs typeface="Trebuchet MS"/>
            </a:endParaRPr>
          </a:p>
          <a:p>
            <a:pPr marL="330835">
              <a:lnSpc>
                <a:spcPct val="100000"/>
              </a:lnSpc>
              <a:spcBef>
                <a:spcPts val="45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7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(x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+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rebuchet MS"/>
                <a:cs typeface="Trebuchet MS"/>
              </a:rPr>
              <a:t>y)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+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110" dirty="0">
                <a:latin typeface="Trebuchet MS"/>
                <a:cs typeface="Trebuchet MS"/>
              </a:rPr>
              <a:t>z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=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x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+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rebuchet MS"/>
                <a:cs typeface="Trebuchet MS"/>
              </a:rPr>
              <a:t>(y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+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105" dirty="0">
                <a:latin typeface="Trebuchet MS"/>
                <a:cs typeface="Trebuchet MS"/>
              </a:rPr>
              <a:t>z)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8580" y="6257035"/>
            <a:ext cx="153225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5" dirty="0">
                <a:latin typeface="Trebuchet MS"/>
                <a:cs typeface="Trebuchet MS"/>
              </a:rPr>
              <a:t>(x </a:t>
            </a:r>
            <a:r>
              <a:rPr sz="1900" spc="-100" dirty="0">
                <a:latin typeface="Trebuchet MS"/>
                <a:cs typeface="Trebuchet MS"/>
              </a:rPr>
              <a:t>y) </a:t>
            </a:r>
            <a:r>
              <a:rPr sz="1900" spc="-110" dirty="0">
                <a:latin typeface="Trebuchet MS"/>
                <a:cs typeface="Trebuchet MS"/>
              </a:rPr>
              <a:t>z </a:t>
            </a:r>
            <a:r>
              <a:rPr sz="1900" spc="110" dirty="0">
                <a:latin typeface="Trebuchet MS"/>
                <a:cs typeface="Trebuchet MS"/>
              </a:rPr>
              <a:t>= </a:t>
            </a:r>
            <a:r>
              <a:rPr sz="1900" spc="-5" dirty="0">
                <a:latin typeface="Trebuchet MS"/>
                <a:cs typeface="Trebuchet MS"/>
              </a:rPr>
              <a:t>x </a:t>
            </a:r>
            <a:r>
              <a:rPr sz="1900" spc="-100" dirty="0">
                <a:latin typeface="Trebuchet MS"/>
                <a:cs typeface="Trebuchet MS"/>
              </a:rPr>
              <a:t>(y</a:t>
            </a:r>
            <a:r>
              <a:rPr sz="1900" spc="-215" dirty="0">
                <a:latin typeface="Trebuchet MS"/>
                <a:cs typeface="Trebuchet MS"/>
              </a:rPr>
              <a:t> </a:t>
            </a:r>
            <a:r>
              <a:rPr sz="1900" spc="-105" dirty="0">
                <a:latin typeface="Trebuchet MS"/>
                <a:cs typeface="Trebuchet MS"/>
              </a:rPr>
              <a:t>z)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Proving </a:t>
            </a:r>
            <a:r>
              <a:rPr spc="125" dirty="0"/>
              <a:t>Theorems </a:t>
            </a:r>
            <a:r>
              <a:rPr spc="100" dirty="0"/>
              <a:t>via </a:t>
            </a:r>
            <a:r>
              <a:rPr spc="145" dirty="0"/>
              <a:t>axioms </a:t>
            </a:r>
            <a:r>
              <a:rPr spc="20" dirty="0"/>
              <a:t>of </a:t>
            </a:r>
            <a:r>
              <a:rPr spc="130" dirty="0"/>
              <a:t>Boolean  </a:t>
            </a:r>
            <a:r>
              <a:rPr spc="105" dirty="0"/>
              <a:t>Algebra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0779" y="1553209"/>
            <a:ext cx="633158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Theorems </a:t>
            </a:r>
            <a:r>
              <a:rPr sz="2400" spc="-165" dirty="0">
                <a:latin typeface="Trebuchet MS"/>
                <a:cs typeface="Trebuchet MS"/>
              </a:rPr>
              <a:t>can </a:t>
            </a:r>
            <a:r>
              <a:rPr sz="2400" spc="-150" dirty="0">
                <a:latin typeface="Trebuchet MS"/>
                <a:cs typeface="Trebuchet MS"/>
              </a:rPr>
              <a:t>be </a:t>
            </a:r>
            <a:r>
              <a:rPr sz="2400" spc="-105" dirty="0">
                <a:latin typeface="Trebuchet MS"/>
                <a:cs typeface="Trebuchet MS"/>
              </a:rPr>
              <a:t>proved </a:t>
            </a:r>
            <a:r>
              <a:rPr sz="2400" spc="-125" dirty="0">
                <a:latin typeface="Trebuchet MS"/>
                <a:cs typeface="Trebuchet MS"/>
              </a:rPr>
              <a:t>(derived) </a:t>
            </a:r>
            <a:r>
              <a:rPr sz="2400" spc="-150" dirty="0">
                <a:latin typeface="Trebuchet MS"/>
                <a:cs typeface="Trebuchet MS"/>
              </a:rPr>
              <a:t>by</a:t>
            </a:r>
            <a:r>
              <a:rPr sz="2400" spc="23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axioms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287655">
              <a:lnSpc>
                <a:spcPct val="100000"/>
              </a:lnSpc>
              <a:tabLst>
                <a:tab pos="560070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Example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1:</a:t>
            </a:r>
            <a:r>
              <a:rPr sz="1900" spc="-2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454552"/>
                </a:solidFill>
                <a:latin typeface="Trebuchet MS"/>
                <a:cs typeface="Trebuchet MS"/>
              </a:rPr>
              <a:t>prove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the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simplification</a:t>
            </a:r>
            <a:r>
              <a:rPr sz="1900" spc="-6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theorem:</a:t>
            </a:r>
            <a:r>
              <a:rPr sz="1900" spc="-2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54552"/>
                </a:solidFill>
                <a:latin typeface="Trebuchet MS"/>
                <a:cs typeface="Trebuchet MS"/>
              </a:rPr>
              <a:t>x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y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54552"/>
                </a:solidFill>
                <a:latin typeface="Trebuchet MS"/>
                <a:cs typeface="Trebuchet MS"/>
              </a:rPr>
              <a:t>x</a:t>
            </a:r>
            <a:r>
              <a:rPr sz="19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195" dirty="0">
                <a:solidFill>
                  <a:srgbClr val="454552"/>
                </a:solidFill>
                <a:latin typeface="Trebuchet MS"/>
                <a:cs typeface="Trebuchet MS"/>
              </a:rPr>
              <a:t>y</a:t>
            </a:r>
            <a:r>
              <a:rPr sz="1900" spc="19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1900" dirty="0">
                <a:solidFill>
                  <a:srgbClr val="454552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19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54552"/>
                </a:solidFill>
                <a:latin typeface="Trebuchet MS"/>
                <a:cs typeface="Trebuchet MS"/>
              </a:rPr>
              <a:t>x</a:t>
            </a:r>
            <a:endParaRPr sz="19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66799" y="2620094"/>
          <a:ext cx="5361305" cy="913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085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  <a:tabLst>
                          <a:tab pos="304165" algn="l"/>
                        </a:tabLst>
                      </a:pPr>
                      <a:r>
                        <a:rPr sz="1450" spc="-430" dirty="0">
                          <a:solidFill>
                            <a:srgbClr val="9FB8CD"/>
                          </a:solidFill>
                          <a:latin typeface="Arial"/>
                          <a:cs typeface="Arial"/>
                        </a:rPr>
                        <a:t>	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1900" spc="-10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y </a:t>
                      </a: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+ 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900" spc="-254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2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00" spc="210" dirty="0">
                          <a:solidFill>
                            <a:srgbClr val="454552"/>
                          </a:solidFill>
                          <a:latin typeface="Arial"/>
                          <a:cs typeface="Arial"/>
                        </a:rPr>
                        <a:t>’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145"/>
                        </a:lnSpc>
                      </a:pP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1900" spc="-10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(y </a:t>
                      </a: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900" spc="-23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00" spc="110" dirty="0">
                          <a:solidFill>
                            <a:srgbClr val="454552"/>
                          </a:solidFill>
                          <a:latin typeface="Arial"/>
                          <a:cs typeface="Arial"/>
                        </a:rPr>
                        <a:t>’</a:t>
                      </a: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)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2145"/>
                        </a:lnSpc>
                      </a:pPr>
                      <a:r>
                        <a:rPr sz="1900" spc="-10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distributive</a:t>
                      </a:r>
                      <a:r>
                        <a:rPr sz="1900" spc="-7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15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law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304165" algn="l"/>
                        </a:tabLst>
                      </a:pPr>
                      <a:r>
                        <a:rPr sz="1450" spc="-430" dirty="0">
                          <a:solidFill>
                            <a:srgbClr val="9FB8CD"/>
                          </a:solidFill>
                          <a:latin typeface="Arial"/>
                          <a:cs typeface="Arial"/>
                        </a:rPr>
                        <a:t>	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1900" spc="-10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(y </a:t>
                      </a: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900" spc="-8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900" spc="110" dirty="0">
                          <a:solidFill>
                            <a:srgbClr val="454552"/>
                          </a:solidFill>
                          <a:latin typeface="Arial"/>
                          <a:cs typeface="Arial"/>
                        </a:rPr>
                        <a:t>’</a:t>
                      </a: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)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900" spc="-22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8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(1)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spc="-10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complementary</a:t>
                      </a:r>
                      <a:r>
                        <a:rPr sz="1900" spc="-9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15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law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1750">
                        <a:lnSpc>
                          <a:spcPts val="2240"/>
                        </a:lnSpc>
                        <a:spcBef>
                          <a:spcPts val="5"/>
                        </a:spcBef>
                        <a:tabLst>
                          <a:tab pos="304165" algn="l"/>
                        </a:tabLst>
                      </a:pPr>
                      <a:r>
                        <a:rPr sz="1450" spc="-430" dirty="0">
                          <a:solidFill>
                            <a:srgbClr val="9FB8CD"/>
                          </a:solidFill>
                          <a:latin typeface="Arial"/>
                          <a:cs typeface="Arial"/>
                        </a:rPr>
                        <a:t>	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900" spc="-6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8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(1)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240"/>
                        </a:lnSpc>
                        <a:spcBef>
                          <a:spcPts val="5"/>
                        </a:spcBef>
                      </a:pP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900" spc="-5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ts val="2240"/>
                        </a:lnSpc>
                        <a:spcBef>
                          <a:spcPts val="5"/>
                        </a:spcBef>
                      </a:pPr>
                      <a:r>
                        <a:rPr sz="1900" spc="-12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identity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85849" y="3861308"/>
            <a:ext cx="578485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45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1900" spc="-110" dirty="0">
                <a:solidFill>
                  <a:srgbClr val="454552"/>
                </a:solidFill>
                <a:latin typeface="Trebuchet MS"/>
                <a:cs typeface="Trebuchet MS"/>
              </a:rPr>
              <a:t>Example </a:t>
            </a:r>
            <a:r>
              <a:rPr sz="1900" spc="-165" dirty="0">
                <a:solidFill>
                  <a:srgbClr val="454552"/>
                </a:solidFill>
                <a:latin typeface="Trebuchet MS"/>
                <a:cs typeface="Trebuchet MS"/>
              </a:rPr>
              <a:t>2: </a:t>
            </a:r>
            <a:r>
              <a:rPr sz="1900" spc="-80" dirty="0">
                <a:solidFill>
                  <a:srgbClr val="454552"/>
                </a:solidFill>
                <a:latin typeface="Trebuchet MS"/>
                <a:cs typeface="Trebuchet MS"/>
              </a:rPr>
              <a:t>prove </a:t>
            </a:r>
            <a:r>
              <a:rPr sz="1900" spc="-114" dirty="0">
                <a:solidFill>
                  <a:srgbClr val="454552"/>
                </a:solidFill>
                <a:latin typeface="Trebuchet MS"/>
                <a:cs typeface="Trebuchet MS"/>
              </a:rPr>
              <a:t>the Simplification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theorem: </a:t>
            </a:r>
            <a:r>
              <a:rPr sz="1900" spc="-5" dirty="0">
                <a:solidFill>
                  <a:srgbClr val="454552"/>
                </a:solidFill>
                <a:latin typeface="Trebuchet MS"/>
                <a:cs typeface="Trebuchet MS"/>
              </a:rPr>
              <a:t>x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+ </a:t>
            </a:r>
            <a:r>
              <a:rPr sz="1900" spc="-5" dirty="0">
                <a:solidFill>
                  <a:srgbClr val="454552"/>
                </a:solidFill>
                <a:latin typeface="Trebuchet MS"/>
                <a:cs typeface="Trebuchet MS"/>
              </a:rPr>
              <a:t>x </a:t>
            </a:r>
            <a:r>
              <a:rPr sz="1900" spc="-105" dirty="0">
                <a:solidFill>
                  <a:srgbClr val="454552"/>
                </a:solidFill>
                <a:latin typeface="Trebuchet MS"/>
                <a:cs typeface="Trebuchet MS"/>
              </a:rPr>
              <a:t>y </a:t>
            </a:r>
            <a:r>
              <a:rPr sz="1900" spc="110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1900" spc="-27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54552"/>
                </a:solidFill>
                <a:latin typeface="Trebuchet MS"/>
                <a:cs typeface="Trebuchet MS"/>
              </a:rPr>
              <a:t>x</a:t>
            </a:r>
            <a:endParaRPr sz="19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66799" y="4209626"/>
          <a:ext cx="4920615" cy="123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2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  <a:tabLst>
                          <a:tab pos="304165" algn="l"/>
                        </a:tabLst>
                      </a:pPr>
                      <a:r>
                        <a:rPr sz="1450" spc="-430" dirty="0">
                          <a:solidFill>
                            <a:srgbClr val="9FB8CD"/>
                          </a:solidFill>
                          <a:latin typeface="Arial"/>
                          <a:cs typeface="Arial"/>
                        </a:rPr>
                        <a:t>	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+ 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900" spc="-28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10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304165" algn="l"/>
                        </a:tabLst>
                      </a:pPr>
                      <a:r>
                        <a:rPr sz="1450" spc="-430" dirty="0">
                          <a:solidFill>
                            <a:srgbClr val="9FB8CD"/>
                          </a:solidFill>
                          <a:latin typeface="Arial"/>
                          <a:cs typeface="Arial"/>
                        </a:rPr>
                        <a:t>	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1900" spc="-5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1 </a:t>
                      </a: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+ 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900" spc="-30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10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145"/>
                        </a:lnSpc>
                      </a:pP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1900" spc="-5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1 </a:t>
                      </a: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900" spc="-34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1900" spc="-10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1900" spc="-7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(1 </a:t>
                      </a: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900" spc="-27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10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y)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2145"/>
                        </a:lnSpc>
                      </a:pPr>
                      <a:r>
                        <a:rPr sz="1900" spc="-114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identity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  <a:p>
                      <a:pPr marL="3721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900" spc="-10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distributive</a:t>
                      </a:r>
                      <a:r>
                        <a:rPr sz="1900" spc="-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15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law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304165" algn="l"/>
                        </a:tabLst>
                      </a:pPr>
                      <a:r>
                        <a:rPr sz="1450" spc="-430" dirty="0">
                          <a:solidFill>
                            <a:srgbClr val="9FB8CD"/>
                          </a:solidFill>
                          <a:latin typeface="Arial"/>
                          <a:cs typeface="Arial"/>
                        </a:rPr>
                        <a:t>	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1900" spc="-7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(1 </a:t>
                      </a: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900" spc="-114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10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y)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900" spc="-22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8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(1)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spc="-12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identity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marL="31750">
                        <a:lnSpc>
                          <a:spcPts val="2240"/>
                        </a:lnSpc>
                        <a:spcBef>
                          <a:spcPts val="15"/>
                        </a:spcBef>
                        <a:tabLst>
                          <a:tab pos="304165" algn="l"/>
                        </a:tabLst>
                      </a:pPr>
                      <a:r>
                        <a:rPr sz="1450" spc="-430" dirty="0">
                          <a:solidFill>
                            <a:srgbClr val="9FB8CD"/>
                          </a:solidFill>
                          <a:latin typeface="Arial"/>
                          <a:cs typeface="Arial"/>
                        </a:rPr>
                        <a:t>	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900" spc="-6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8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(1)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2240"/>
                        </a:lnSpc>
                        <a:spcBef>
                          <a:spcPts val="15"/>
                        </a:spcBef>
                      </a:pPr>
                      <a:r>
                        <a:rPr sz="1900" spc="11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900" spc="-6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5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ts val="2240"/>
                        </a:lnSpc>
                        <a:spcBef>
                          <a:spcPts val="15"/>
                        </a:spcBef>
                      </a:pPr>
                      <a:r>
                        <a:rPr sz="1900" spc="-120" dirty="0">
                          <a:solidFill>
                            <a:srgbClr val="454552"/>
                          </a:solidFill>
                          <a:latin typeface="Trebuchet MS"/>
                          <a:cs typeface="Trebuchet MS"/>
                        </a:rPr>
                        <a:t>identity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10779" y="5741161"/>
            <a:ext cx="7917180" cy="12649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In </a:t>
            </a:r>
            <a:r>
              <a:rPr sz="2400" spc="-145" dirty="0">
                <a:latin typeface="Trebuchet MS"/>
                <a:cs typeface="Trebuchet MS"/>
              </a:rPr>
              <a:t>theory, simplification </a:t>
            </a:r>
            <a:r>
              <a:rPr sz="2400" spc="-90" dirty="0">
                <a:latin typeface="Trebuchet MS"/>
                <a:cs typeface="Trebuchet MS"/>
              </a:rPr>
              <a:t>should </a:t>
            </a:r>
            <a:r>
              <a:rPr sz="2400" spc="-150" dirty="0">
                <a:latin typeface="Trebuchet MS"/>
                <a:cs typeface="Trebuchet MS"/>
              </a:rPr>
              <a:t>be </a:t>
            </a:r>
            <a:r>
              <a:rPr sz="2400" spc="-90" dirty="0">
                <a:latin typeface="Trebuchet MS"/>
                <a:cs typeface="Trebuchet MS"/>
              </a:rPr>
              <a:t>done </a:t>
            </a:r>
            <a:r>
              <a:rPr sz="2400" spc="-150" dirty="0">
                <a:latin typeface="Trebuchet MS"/>
                <a:cs typeface="Trebuchet MS"/>
              </a:rPr>
              <a:t>by </a:t>
            </a:r>
            <a:r>
              <a:rPr sz="2400" spc="-130" dirty="0">
                <a:latin typeface="Trebuchet MS"/>
                <a:cs typeface="Trebuchet MS"/>
              </a:rPr>
              <a:t>these</a:t>
            </a:r>
            <a:r>
              <a:rPr sz="2400" spc="10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laws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 </a:t>
            </a:r>
            <a:r>
              <a:rPr sz="2400" spc="-160" dirty="0">
                <a:latin typeface="Trebuchet MS"/>
                <a:cs typeface="Trebuchet MS"/>
              </a:rPr>
              <a:t>practice, </a:t>
            </a:r>
            <a:r>
              <a:rPr sz="2400" spc="-145" dirty="0">
                <a:latin typeface="Trebuchet MS"/>
                <a:cs typeface="Trebuchet MS"/>
              </a:rPr>
              <a:t>graphic </a:t>
            </a:r>
            <a:r>
              <a:rPr sz="2400" spc="-114" dirty="0">
                <a:latin typeface="Trebuchet MS"/>
                <a:cs typeface="Trebuchet MS"/>
              </a:rPr>
              <a:t>method </a:t>
            </a:r>
            <a:r>
              <a:rPr sz="2400" spc="-110" dirty="0">
                <a:latin typeface="Trebuchet MS"/>
                <a:cs typeface="Trebuchet MS"/>
              </a:rPr>
              <a:t>is </a:t>
            </a:r>
            <a:r>
              <a:rPr sz="2400" spc="-114" dirty="0">
                <a:latin typeface="Trebuchet MS"/>
                <a:cs typeface="Trebuchet MS"/>
              </a:rPr>
              <a:t>used </a:t>
            </a:r>
            <a:r>
              <a:rPr sz="2400" spc="-90" dirty="0">
                <a:latin typeface="Trebuchet MS"/>
                <a:cs typeface="Trebuchet MS"/>
              </a:rPr>
              <a:t>for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convenience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How </a:t>
            </a:r>
            <a:r>
              <a:rPr sz="2600" spc="-80" dirty="0">
                <a:latin typeface="Trebuchet MS"/>
                <a:cs typeface="Trebuchet MS"/>
              </a:rPr>
              <a:t>does </a:t>
            </a:r>
            <a:r>
              <a:rPr sz="2600" spc="-140" dirty="0">
                <a:latin typeface="Trebuchet MS"/>
                <a:cs typeface="Trebuchet MS"/>
              </a:rPr>
              <a:t>these </a:t>
            </a:r>
            <a:r>
              <a:rPr sz="2600" spc="-100" dirty="0">
                <a:latin typeface="Trebuchet MS"/>
                <a:cs typeface="Trebuchet MS"/>
              </a:rPr>
              <a:t>Boolean </a:t>
            </a:r>
            <a:r>
              <a:rPr sz="2600" spc="-110" dirty="0">
                <a:latin typeface="Trebuchet MS"/>
                <a:cs typeface="Trebuchet MS"/>
              </a:rPr>
              <a:t>Algebra </a:t>
            </a:r>
            <a:r>
              <a:rPr sz="2600" spc="-175" dirty="0">
                <a:latin typeface="Trebuchet MS"/>
                <a:cs typeface="Trebuchet MS"/>
              </a:rPr>
              <a:t>relate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85" dirty="0">
                <a:latin typeface="Trebuchet MS"/>
                <a:cs typeface="Trebuchet MS"/>
              </a:rPr>
              <a:t>digital</a:t>
            </a:r>
            <a:r>
              <a:rPr sz="2600" spc="10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design?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325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55" dirty="0"/>
              <a:t>Laws </a:t>
            </a:r>
            <a:r>
              <a:rPr sz="3200" spc="20" dirty="0"/>
              <a:t>of </a:t>
            </a:r>
            <a:r>
              <a:rPr sz="3200" spc="145" dirty="0"/>
              <a:t>Boolean </a:t>
            </a:r>
            <a:r>
              <a:rPr sz="3200" spc="110" dirty="0"/>
              <a:t>Algebra</a:t>
            </a:r>
            <a:r>
              <a:rPr sz="3200" spc="650" dirty="0"/>
              <a:t> </a:t>
            </a:r>
            <a:r>
              <a:rPr sz="3200" spc="55" dirty="0"/>
              <a:t>(Cont.)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pc="-75" dirty="0"/>
              <a:t>Distributive</a:t>
            </a:r>
            <a:r>
              <a:rPr spc="-65" dirty="0"/>
              <a:t> </a:t>
            </a:r>
            <a:r>
              <a:rPr spc="-140" dirty="0"/>
              <a:t>Laws:</a:t>
            </a:r>
            <a:endParaRPr sz="15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50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</a:rPr>
              <a:t>x </a:t>
            </a:r>
            <a:r>
              <a:rPr spc="-105" dirty="0">
                <a:solidFill>
                  <a:srgbClr val="000000"/>
                </a:solidFill>
              </a:rPr>
              <a:t>(y </a:t>
            </a:r>
            <a:r>
              <a:rPr spc="114" dirty="0">
                <a:solidFill>
                  <a:srgbClr val="000000"/>
                </a:solidFill>
              </a:rPr>
              <a:t>+ </a:t>
            </a:r>
            <a:r>
              <a:rPr spc="-105" dirty="0">
                <a:solidFill>
                  <a:srgbClr val="000000"/>
                </a:solidFill>
              </a:rPr>
              <a:t>z) </a:t>
            </a:r>
            <a:r>
              <a:rPr spc="114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0000"/>
                </a:solidFill>
              </a:rPr>
              <a:t>(x </a:t>
            </a:r>
            <a:r>
              <a:rPr spc="-105" dirty="0">
                <a:solidFill>
                  <a:srgbClr val="000000"/>
                </a:solidFill>
              </a:rPr>
              <a:t>y) </a:t>
            </a:r>
            <a:r>
              <a:rPr spc="114" dirty="0">
                <a:solidFill>
                  <a:srgbClr val="000000"/>
                </a:solidFill>
              </a:rPr>
              <a:t>+</a:t>
            </a:r>
            <a:r>
              <a:rPr spc="-335" dirty="0">
                <a:solidFill>
                  <a:srgbClr val="000000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(x </a:t>
            </a:r>
            <a:r>
              <a:rPr spc="-110" dirty="0">
                <a:solidFill>
                  <a:srgbClr val="000000"/>
                </a:solidFill>
              </a:rPr>
              <a:t>z)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pc="-70" dirty="0">
                <a:solidFill>
                  <a:srgbClr val="0000FF"/>
                </a:solidFill>
                <a:latin typeface="Arial"/>
                <a:cs typeface="Arial"/>
              </a:rPr>
              <a:t>“</a:t>
            </a:r>
            <a:r>
              <a:rPr spc="-70" dirty="0">
                <a:solidFill>
                  <a:srgbClr val="0000FF"/>
                </a:solidFill>
              </a:rPr>
              <a:t>Simplification</a:t>
            </a:r>
            <a:r>
              <a:rPr spc="-70" dirty="0">
                <a:solidFill>
                  <a:srgbClr val="0000FF"/>
                </a:solidFill>
                <a:latin typeface="Arial"/>
                <a:cs typeface="Arial"/>
              </a:rPr>
              <a:t>”</a:t>
            </a:r>
            <a:r>
              <a:rPr spc="-2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0000FF"/>
                </a:solidFill>
              </a:rPr>
              <a:t>Theorems:</a:t>
            </a:r>
            <a:endParaRPr sz="15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49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</a:rPr>
              <a:t>x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14" dirty="0">
                <a:solidFill>
                  <a:srgbClr val="000000"/>
                </a:solidFill>
              </a:rPr>
              <a:t>y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114" dirty="0">
                <a:solidFill>
                  <a:srgbClr val="000000"/>
                </a:solidFill>
              </a:rPr>
              <a:t>+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x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220" dirty="0">
                <a:solidFill>
                  <a:srgbClr val="000000"/>
                </a:solidFill>
              </a:rPr>
              <a:t>y</a:t>
            </a:r>
            <a:r>
              <a:rPr spc="220" dirty="0">
                <a:solidFill>
                  <a:srgbClr val="000000"/>
                </a:solidFill>
                <a:latin typeface="Arial"/>
                <a:cs typeface="Arial"/>
              </a:rPr>
              <a:t>’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114" dirty="0">
                <a:solidFill>
                  <a:srgbClr val="000000"/>
                </a:solidFill>
              </a:rPr>
              <a:t>=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x</a:t>
            </a:r>
            <a:endParaRPr sz="1500">
              <a:latin typeface="Arial"/>
              <a:cs typeface="Arial"/>
            </a:endParaRPr>
          </a:p>
          <a:p>
            <a:pPr marL="834390" indent="-228600">
              <a:lnSpc>
                <a:spcPct val="100000"/>
              </a:lnSpc>
              <a:spcBef>
                <a:spcPts val="380"/>
              </a:spcBef>
              <a:buClr>
                <a:srgbClr val="8BA2B4"/>
              </a:buClr>
              <a:buSzPct val="69444"/>
              <a:buFont typeface="Wingdings"/>
              <a:buChar char=""/>
              <a:tabLst>
                <a:tab pos="835025" algn="l"/>
              </a:tabLst>
            </a:pPr>
            <a:r>
              <a:rPr sz="1800" spc="-5" dirty="0">
                <a:solidFill>
                  <a:srgbClr val="FF0000"/>
                </a:solidFill>
              </a:rPr>
              <a:t>x </a:t>
            </a:r>
            <a:r>
              <a:rPr sz="1800" spc="-95" dirty="0">
                <a:solidFill>
                  <a:srgbClr val="FF0000"/>
                </a:solidFill>
              </a:rPr>
              <a:t>(y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155" dirty="0">
                <a:solidFill>
                  <a:srgbClr val="FF0000"/>
                </a:solidFill>
              </a:rPr>
              <a:t>y’) </a:t>
            </a:r>
            <a:r>
              <a:rPr sz="1800" spc="105" dirty="0">
                <a:solidFill>
                  <a:srgbClr val="FF0000"/>
                </a:solidFill>
              </a:rPr>
              <a:t>= </a:t>
            </a:r>
            <a:r>
              <a:rPr sz="1800" spc="-5" dirty="0">
                <a:solidFill>
                  <a:srgbClr val="FF0000"/>
                </a:solidFill>
              </a:rPr>
              <a:t>x </a:t>
            </a:r>
            <a:r>
              <a:rPr sz="1800" spc="-45" dirty="0">
                <a:solidFill>
                  <a:srgbClr val="FF0000"/>
                </a:solidFill>
              </a:rPr>
              <a:t>1 </a:t>
            </a:r>
            <a:r>
              <a:rPr sz="1800" spc="105" dirty="0">
                <a:solidFill>
                  <a:srgbClr val="FF0000"/>
                </a:solidFill>
              </a:rPr>
              <a:t>=</a:t>
            </a:r>
            <a:r>
              <a:rPr sz="1800" spc="-270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x</a:t>
            </a:r>
            <a:endParaRPr sz="1800"/>
          </a:p>
          <a:p>
            <a:pPr marL="834390" indent="-228600">
              <a:lnSpc>
                <a:spcPct val="100000"/>
              </a:lnSpc>
              <a:spcBef>
                <a:spcPts val="405"/>
              </a:spcBef>
              <a:buClr>
                <a:srgbClr val="8BA2B4"/>
              </a:buClr>
              <a:buSzPct val="69444"/>
              <a:buFont typeface="Wingdings"/>
              <a:buChar char=""/>
              <a:tabLst>
                <a:tab pos="835025" algn="l"/>
              </a:tabLst>
            </a:pPr>
            <a:r>
              <a:rPr sz="1800" spc="-100" dirty="0">
                <a:solidFill>
                  <a:srgbClr val="FF0000"/>
                </a:solidFill>
              </a:rPr>
              <a:t>Since y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190" dirty="0">
                <a:solidFill>
                  <a:srgbClr val="FF0000"/>
                </a:solidFill>
              </a:rPr>
              <a:t>y’ </a:t>
            </a:r>
            <a:r>
              <a:rPr sz="1800" spc="105" dirty="0">
                <a:solidFill>
                  <a:srgbClr val="FF0000"/>
                </a:solidFill>
              </a:rPr>
              <a:t>=</a:t>
            </a:r>
            <a:r>
              <a:rPr sz="1800" spc="204" dirty="0">
                <a:solidFill>
                  <a:srgbClr val="FF0000"/>
                </a:solidFill>
              </a:rPr>
              <a:t> </a:t>
            </a:r>
            <a:r>
              <a:rPr sz="1800" spc="-45" dirty="0">
                <a:solidFill>
                  <a:srgbClr val="FF0000"/>
                </a:solidFill>
              </a:rPr>
              <a:t>1</a:t>
            </a:r>
            <a:endParaRPr sz="1800"/>
          </a:p>
          <a:p>
            <a:pPr marL="330835">
              <a:lnSpc>
                <a:spcPct val="100000"/>
              </a:lnSpc>
              <a:spcBef>
                <a:spcPts val="489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</a:rPr>
              <a:t>x </a:t>
            </a:r>
            <a:r>
              <a:rPr spc="114" dirty="0">
                <a:solidFill>
                  <a:srgbClr val="000000"/>
                </a:solidFill>
              </a:rPr>
              <a:t>+ </a:t>
            </a:r>
            <a:r>
              <a:rPr spc="-5" dirty="0">
                <a:solidFill>
                  <a:srgbClr val="000000"/>
                </a:solidFill>
              </a:rPr>
              <a:t>x </a:t>
            </a:r>
            <a:r>
              <a:rPr spc="-114" dirty="0">
                <a:solidFill>
                  <a:srgbClr val="000000"/>
                </a:solidFill>
              </a:rPr>
              <a:t>y </a:t>
            </a:r>
            <a:r>
              <a:rPr spc="114" dirty="0">
                <a:solidFill>
                  <a:srgbClr val="000000"/>
                </a:solidFill>
              </a:rPr>
              <a:t>=</a:t>
            </a:r>
            <a:r>
              <a:rPr spc="-27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x</a:t>
            </a:r>
            <a:endParaRPr sz="1500">
              <a:latin typeface="Arial"/>
              <a:cs typeface="Arial"/>
            </a:endParaRPr>
          </a:p>
          <a:p>
            <a:pPr marL="834390" indent="-228600">
              <a:lnSpc>
                <a:spcPct val="100000"/>
              </a:lnSpc>
              <a:spcBef>
                <a:spcPts val="409"/>
              </a:spcBef>
              <a:buClr>
                <a:srgbClr val="8BA2B4"/>
              </a:buClr>
              <a:buSzPct val="69444"/>
              <a:buFont typeface="Wingdings"/>
              <a:buChar char=""/>
              <a:tabLst>
                <a:tab pos="835025" algn="l"/>
              </a:tabLst>
            </a:pPr>
            <a:r>
              <a:rPr sz="1800" spc="-45" dirty="0">
                <a:solidFill>
                  <a:srgbClr val="FF0000"/>
                </a:solidFill>
              </a:rPr>
              <a:t>x(1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95" dirty="0">
                <a:solidFill>
                  <a:srgbClr val="FF0000"/>
                </a:solidFill>
              </a:rPr>
              <a:t>y) </a:t>
            </a:r>
            <a:r>
              <a:rPr sz="1800" spc="105" dirty="0">
                <a:solidFill>
                  <a:srgbClr val="FF0000"/>
                </a:solidFill>
              </a:rPr>
              <a:t>=</a:t>
            </a:r>
            <a:r>
              <a:rPr sz="1800" spc="-160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x</a:t>
            </a:r>
            <a:endParaRPr sz="1800"/>
          </a:p>
          <a:p>
            <a:pPr marL="834390" indent="-228600">
              <a:lnSpc>
                <a:spcPct val="100000"/>
              </a:lnSpc>
              <a:spcBef>
                <a:spcPts val="395"/>
              </a:spcBef>
              <a:buClr>
                <a:srgbClr val="8BA2B4"/>
              </a:buClr>
              <a:buSzPct val="69444"/>
              <a:buFont typeface="Wingdings"/>
              <a:buChar char=""/>
              <a:tabLst>
                <a:tab pos="835025" algn="l"/>
              </a:tabLst>
            </a:pPr>
            <a:r>
              <a:rPr sz="1800" spc="-100" dirty="0">
                <a:solidFill>
                  <a:srgbClr val="FF0000"/>
                </a:solidFill>
              </a:rPr>
              <a:t>Since </a:t>
            </a:r>
            <a:r>
              <a:rPr sz="1800" spc="-45" dirty="0">
                <a:solidFill>
                  <a:srgbClr val="FF0000"/>
                </a:solidFill>
              </a:rPr>
              <a:t>1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100" dirty="0">
                <a:solidFill>
                  <a:srgbClr val="FF0000"/>
                </a:solidFill>
              </a:rPr>
              <a:t>y </a:t>
            </a:r>
            <a:r>
              <a:rPr sz="1800" spc="105" dirty="0">
                <a:solidFill>
                  <a:srgbClr val="FF0000"/>
                </a:solidFill>
              </a:rPr>
              <a:t>=</a:t>
            </a:r>
            <a:r>
              <a:rPr sz="1800" spc="-95" dirty="0">
                <a:solidFill>
                  <a:srgbClr val="FF0000"/>
                </a:solidFill>
              </a:rPr>
              <a:t> </a:t>
            </a:r>
            <a:r>
              <a:rPr sz="1800" spc="-45" dirty="0">
                <a:solidFill>
                  <a:srgbClr val="FF0000"/>
                </a:solidFill>
              </a:rPr>
              <a:t>1</a:t>
            </a:r>
            <a:endParaRPr sz="1800"/>
          </a:p>
          <a:p>
            <a:pPr marL="330835">
              <a:lnSpc>
                <a:spcPct val="100000"/>
              </a:lnSpc>
              <a:spcBef>
                <a:spcPts val="50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000000"/>
                </a:solidFill>
              </a:rPr>
              <a:t>(x </a:t>
            </a:r>
            <a:r>
              <a:rPr spc="114" dirty="0">
                <a:solidFill>
                  <a:srgbClr val="000000"/>
                </a:solidFill>
              </a:rPr>
              <a:t>+ </a:t>
            </a:r>
            <a:r>
              <a:rPr spc="120" dirty="0">
                <a:solidFill>
                  <a:srgbClr val="000000"/>
                </a:solidFill>
              </a:rPr>
              <a:t>y</a:t>
            </a:r>
            <a:r>
              <a:rPr spc="120" dirty="0">
                <a:solidFill>
                  <a:srgbClr val="000000"/>
                </a:solidFill>
                <a:latin typeface="Arial"/>
                <a:cs typeface="Arial"/>
              </a:rPr>
              <a:t>’</a:t>
            </a:r>
            <a:r>
              <a:rPr spc="120" dirty="0">
                <a:solidFill>
                  <a:srgbClr val="000000"/>
                </a:solidFill>
              </a:rPr>
              <a:t>) </a:t>
            </a:r>
            <a:r>
              <a:rPr spc="-114" dirty="0">
                <a:solidFill>
                  <a:srgbClr val="000000"/>
                </a:solidFill>
              </a:rPr>
              <a:t>y </a:t>
            </a:r>
            <a:r>
              <a:rPr spc="114" dirty="0">
                <a:solidFill>
                  <a:srgbClr val="000000"/>
                </a:solidFill>
              </a:rPr>
              <a:t>=</a:t>
            </a:r>
            <a:r>
              <a:rPr spc="-4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x </a:t>
            </a:r>
            <a:r>
              <a:rPr spc="-114" dirty="0">
                <a:solidFill>
                  <a:srgbClr val="000000"/>
                </a:solidFill>
              </a:rPr>
              <a:t>y</a:t>
            </a:r>
            <a:endParaRPr sz="1500">
              <a:latin typeface="Arial"/>
              <a:cs typeface="Arial"/>
            </a:endParaRPr>
          </a:p>
          <a:p>
            <a:pPr marL="834390" indent="-228600">
              <a:lnSpc>
                <a:spcPct val="100000"/>
              </a:lnSpc>
              <a:spcBef>
                <a:spcPts val="409"/>
              </a:spcBef>
              <a:buClr>
                <a:srgbClr val="8BA2B4"/>
              </a:buClr>
              <a:buSzPct val="69444"/>
              <a:buFont typeface="Wingdings"/>
              <a:buChar char=""/>
              <a:tabLst>
                <a:tab pos="835025" algn="l"/>
              </a:tabLst>
            </a:pPr>
            <a:r>
              <a:rPr sz="1800" spc="-55" dirty="0">
                <a:solidFill>
                  <a:srgbClr val="FF0000"/>
                </a:solidFill>
              </a:rPr>
              <a:t>xy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160" dirty="0">
                <a:solidFill>
                  <a:srgbClr val="FF0000"/>
                </a:solidFill>
              </a:rPr>
              <a:t>y’y </a:t>
            </a:r>
            <a:r>
              <a:rPr sz="1800" spc="105" dirty="0">
                <a:solidFill>
                  <a:srgbClr val="FF0000"/>
                </a:solidFill>
              </a:rPr>
              <a:t>= </a:t>
            </a:r>
            <a:r>
              <a:rPr sz="1800" spc="-55" dirty="0">
                <a:solidFill>
                  <a:srgbClr val="FF0000"/>
                </a:solidFill>
              </a:rPr>
              <a:t>xy </a:t>
            </a:r>
            <a:r>
              <a:rPr sz="1800" spc="-100" dirty="0">
                <a:solidFill>
                  <a:srgbClr val="FF0000"/>
                </a:solidFill>
              </a:rPr>
              <a:t>since </a:t>
            </a:r>
            <a:r>
              <a:rPr sz="1800" spc="-160" dirty="0">
                <a:solidFill>
                  <a:srgbClr val="FF0000"/>
                </a:solidFill>
              </a:rPr>
              <a:t>y’y </a:t>
            </a:r>
            <a:r>
              <a:rPr sz="1800" spc="105" dirty="0">
                <a:solidFill>
                  <a:srgbClr val="FF0000"/>
                </a:solidFill>
              </a:rPr>
              <a:t>=</a:t>
            </a:r>
            <a:r>
              <a:rPr sz="1800" spc="-50" dirty="0">
                <a:solidFill>
                  <a:srgbClr val="FF0000"/>
                </a:solidFill>
              </a:rPr>
              <a:t> </a:t>
            </a:r>
            <a:r>
              <a:rPr sz="1800" spc="-45" dirty="0">
                <a:solidFill>
                  <a:srgbClr val="FF0000"/>
                </a:solidFill>
              </a:rPr>
              <a:t>0</a:t>
            </a:r>
            <a:endParaRPr sz="1800"/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285115" algn="l"/>
              </a:tabLst>
            </a:pPr>
            <a:r>
              <a:rPr sz="1500" spc="-43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pc="35" dirty="0">
                <a:solidFill>
                  <a:srgbClr val="0000FF"/>
                </a:solidFill>
              </a:rPr>
              <a:t>DeMorgan</a:t>
            </a:r>
            <a:r>
              <a:rPr spc="35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  <a:r>
              <a:rPr spc="35" dirty="0">
                <a:solidFill>
                  <a:srgbClr val="0000FF"/>
                </a:solidFill>
              </a:rPr>
              <a:t>s</a:t>
            </a:r>
            <a:r>
              <a:rPr spc="-65" dirty="0">
                <a:solidFill>
                  <a:srgbClr val="0000FF"/>
                </a:solidFill>
              </a:rPr>
              <a:t> </a:t>
            </a:r>
            <a:r>
              <a:rPr spc="-170" dirty="0">
                <a:solidFill>
                  <a:srgbClr val="0000FF"/>
                </a:solidFill>
              </a:rPr>
              <a:t>Law:</a:t>
            </a:r>
            <a:endParaRPr sz="15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50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000000"/>
                </a:solidFill>
              </a:rPr>
              <a:t>(x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114" dirty="0">
                <a:solidFill>
                  <a:srgbClr val="000000"/>
                </a:solidFill>
              </a:rPr>
              <a:t>+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114" dirty="0">
                <a:solidFill>
                  <a:srgbClr val="000000"/>
                </a:solidFill>
              </a:rPr>
              <a:t>y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114" dirty="0">
                <a:solidFill>
                  <a:srgbClr val="000000"/>
                </a:solidFill>
              </a:rPr>
              <a:t>+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120" dirty="0">
                <a:solidFill>
                  <a:srgbClr val="000000"/>
                </a:solidFill>
              </a:rPr>
              <a:t>z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114" dirty="0">
                <a:solidFill>
                  <a:srgbClr val="000000"/>
                </a:solidFill>
              </a:rPr>
              <a:t>+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330" dirty="0">
                <a:solidFill>
                  <a:srgbClr val="000000"/>
                </a:solidFill>
              </a:rPr>
              <a:t>…)</a:t>
            </a:r>
            <a:r>
              <a:rPr spc="330" dirty="0">
                <a:solidFill>
                  <a:srgbClr val="000000"/>
                </a:solidFill>
                <a:latin typeface="Arial"/>
                <a:cs typeface="Arial"/>
              </a:rPr>
              <a:t>’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114" dirty="0">
                <a:solidFill>
                  <a:srgbClr val="000000"/>
                </a:solidFill>
              </a:rPr>
              <a:t>=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275" dirty="0">
                <a:solidFill>
                  <a:srgbClr val="000000"/>
                </a:solidFill>
              </a:rPr>
              <a:t>x</a:t>
            </a:r>
            <a:r>
              <a:rPr spc="275" dirty="0">
                <a:solidFill>
                  <a:srgbClr val="000000"/>
                </a:solidFill>
                <a:latin typeface="Arial"/>
                <a:cs typeface="Arial"/>
              </a:rPr>
              <a:t>’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220" dirty="0">
                <a:solidFill>
                  <a:srgbClr val="000000"/>
                </a:solidFill>
              </a:rPr>
              <a:t>y</a:t>
            </a:r>
            <a:r>
              <a:rPr spc="220" dirty="0">
                <a:solidFill>
                  <a:srgbClr val="000000"/>
                </a:solidFill>
                <a:latin typeface="Arial"/>
                <a:cs typeface="Arial"/>
              </a:rPr>
              <a:t>’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215" dirty="0">
                <a:solidFill>
                  <a:srgbClr val="000000"/>
                </a:solidFill>
              </a:rPr>
              <a:t>z</a:t>
            </a:r>
            <a:r>
              <a:rPr spc="215" dirty="0">
                <a:solidFill>
                  <a:srgbClr val="000000"/>
                </a:solidFill>
                <a:latin typeface="Arial"/>
                <a:cs typeface="Arial"/>
              </a:rPr>
              <a:t>’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x </a:t>
            </a:r>
            <a:r>
              <a:rPr spc="-30" dirty="0"/>
              <a:t>+(y </a:t>
            </a:r>
            <a:r>
              <a:rPr spc="-105" dirty="0"/>
              <a:t>z) </a:t>
            </a:r>
            <a:r>
              <a:rPr spc="114" dirty="0"/>
              <a:t>= </a:t>
            </a:r>
            <a:r>
              <a:rPr spc="-50" dirty="0"/>
              <a:t>(x </a:t>
            </a:r>
            <a:r>
              <a:rPr spc="114" dirty="0"/>
              <a:t>+ </a:t>
            </a:r>
            <a:r>
              <a:rPr spc="-75" dirty="0"/>
              <a:t>y)(x </a:t>
            </a:r>
            <a:r>
              <a:rPr spc="114" dirty="0"/>
              <a:t>+</a:t>
            </a:r>
            <a:r>
              <a:rPr spc="-409" dirty="0"/>
              <a:t> </a:t>
            </a:r>
            <a:r>
              <a:rPr spc="-105" dirty="0"/>
              <a:t>z)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pc="-50" dirty="0"/>
              <a:t>(x</a:t>
            </a:r>
            <a:r>
              <a:rPr spc="-60" dirty="0"/>
              <a:t> </a:t>
            </a:r>
            <a:r>
              <a:rPr spc="114" dirty="0"/>
              <a:t>+</a:t>
            </a:r>
            <a:r>
              <a:rPr spc="-55" dirty="0"/>
              <a:t> </a:t>
            </a:r>
            <a:r>
              <a:rPr spc="-105" dirty="0"/>
              <a:t>y)</a:t>
            </a:r>
            <a:r>
              <a:rPr spc="-60" dirty="0"/>
              <a:t> </a:t>
            </a:r>
            <a:r>
              <a:rPr spc="-50" dirty="0"/>
              <a:t>(x</a:t>
            </a:r>
            <a:r>
              <a:rPr spc="-55" dirty="0"/>
              <a:t> </a:t>
            </a:r>
            <a:r>
              <a:rPr spc="114" dirty="0"/>
              <a:t>+</a:t>
            </a:r>
            <a:r>
              <a:rPr spc="-55" dirty="0"/>
              <a:t> </a:t>
            </a:r>
            <a:r>
              <a:rPr spc="120" dirty="0"/>
              <a:t>y</a:t>
            </a:r>
            <a:r>
              <a:rPr spc="120" dirty="0">
                <a:latin typeface="Arial"/>
                <a:cs typeface="Arial"/>
              </a:rPr>
              <a:t>’</a:t>
            </a:r>
            <a:r>
              <a:rPr spc="120" dirty="0"/>
              <a:t>)</a:t>
            </a:r>
            <a:r>
              <a:rPr spc="-60" dirty="0"/>
              <a:t> </a:t>
            </a:r>
            <a:r>
              <a:rPr spc="114" dirty="0"/>
              <a:t>=</a:t>
            </a:r>
            <a:r>
              <a:rPr spc="-55" dirty="0"/>
              <a:t> </a:t>
            </a:r>
            <a:r>
              <a:rPr spc="-5" dirty="0"/>
              <a:t>x</a:t>
            </a:r>
          </a:p>
          <a:p>
            <a:pPr marL="13970" marR="5080" indent="-1270">
              <a:lnSpc>
                <a:spcPts val="2560"/>
              </a:lnSpc>
              <a:spcBef>
                <a:spcPts val="130"/>
              </a:spcBef>
            </a:pPr>
            <a:r>
              <a:rPr sz="1800" spc="-5" dirty="0">
                <a:solidFill>
                  <a:srgbClr val="FF0000"/>
                </a:solidFill>
              </a:rPr>
              <a:t>x x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5" dirty="0">
                <a:solidFill>
                  <a:srgbClr val="FF0000"/>
                </a:solidFill>
              </a:rPr>
              <a:t>x </a:t>
            </a:r>
            <a:r>
              <a:rPr sz="1800" spc="-190" dirty="0">
                <a:solidFill>
                  <a:srgbClr val="FF0000"/>
                </a:solidFill>
              </a:rPr>
              <a:t>y’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55" dirty="0">
                <a:solidFill>
                  <a:srgbClr val="FF0000"/>
                </a:solidFill>
              </a:rPr>
              <a:t>yx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160" dirty="0">
                <a:solidFill>
                  <a:srgbClr val="FF0000"/>
                </a:solidFill>
              </a:rPr>
              <a:t>yy’ </a:t>
            </a:r>
            <a:r>
              <a:rPr sz="1800" spc="105" dirty="0">
                <a:solidFill>
                  <a:srgbClr val="FF0000"/>
                </a:solidFill>
              </a:rPr>
              <a:t>= </a:t>
            </a:r>
            <a:r>
              <a:rPr sz="1800" spc="-5" dirty="0">
                <a:solidFill>
                  <a:srgbClr val="FF0000"/>
                </a:solidFill>
              </a:rPr>
              <a:t>x </a:t>
            </a:r>
            <a:r>
              <a:rPr sz="1800" spc="-65" dirty="0">
                <a:solidFill>
                  <a:srgbClr val="FF0000"/>
                </a:solidFill>
              </a:rPr>
              <a:t>(1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190" dirty="0">
                <a:solidFill>
                  <a:srgbClr val="FF0000"/>
                </a:solidFill>
              </a:rPr>
              <a:t>y’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95" dirty="0">
                <a:solidFill>
                  <a:srgbClr val="FF0000"/>
                </a:solidFill>
              </a:rPr>
              <a:t>y) </a:t>
            </a:r>
            <a:r>
              <a:rPr sz="1800" spc="105" dirty="0">
                <a:solidFill>
                  <a:srgbClr val="FF0000"/>
                </a:solidFill>
              </a:rPr>
              <a:t>= </a:t>
            </a:r>
            <a:r>
              <a:rPr sz="1800" spc="-5" dirty="0">
                <a:solidFill>
                  <a:srgbClr val="FF0000"/>
                </a:solidFill>
              </a:rPr>
              <a:t>x  </a:t>
            </a:r>
            <a:r>
              <a:rPr sz="1800" spc="-100" dirty="0">
                <a:solidFill>
                  <a:srgbClr val="FF0000"/>
                </a:solidFill>
              </a:rPr>
              <a:t>Since </a:t>
            </a:r>
            <a:r>
              <a:rPr sz="1800" spc="-5" dirty="0">
                <a:solidFill>
                  <a:srgbClr val="FF0000"/>
                </a:solidFill>
              </a:rPr>
              <a:t>x x </a:t>
            </a:r>
            <a:r>
              <a:rPr sz="1800" spc="105" dirty="0">
                <a:solidFill>
                  <a:srgbClr val="FF0000"/>
                </a:solidFill>
              </a:rPr>
              <a:t>= </a:t>
            </a:r>
            <a:r>
              <a:rPr sz="1800" spc="-5" dirty="0">
                <a:solidFill>
                  <a:srgbClr val="FF0000"/>
                </a:solidFill>
              </a:rPr>
              <a:t>x </a:t>
            </a:r>
            <a:r>
              <a:rPr sz="1800" spc="-120" dirty="0">
                <a:solidFill>
                  <a:srgbClr val="FF0000"/>
                </a:solidFill>
              </a:rPr>
              <a:t>and </a:t>
            </a:r>
            <a:r>
              <a:rPr sz="1800" spc="-160" dirty="0">
                <a:solidFill>
                  <a:srgbClr val="FF0000"/>
                </a:solidFill>
              </a:rPr>
              <a:t>yy’ </a:t>
            </a:r>
            <a:r>
              <a:rPr sz="1800" spc="105" dirty="0">
                <a:solidFill>
                  <a:srgbClr val="FF0000"/>
                </a:solidFill>
              </a:rPr>
              <a:t>= </a:t>
            </a:r>
            <a:r>
              <a:rPr sz="1800" spc="-45" dirty="0">
                <a:solidFill>
                  <a:srgbClr val="FF0000"/>
                </a:solidFill>
              </a:rPr>
              <a:t>0 </a:t>
            </a:r>
            <a:r>
              <a:rPr sz="1800" spc="-85" dirty="0">
                <a:solidFill>
                  <a:srgbClr val="FF0000"/>
                </a:solidFill>
              </a:rPr>
              <a:t>also </a:t>
            </a:r>
            <a:r>
              <a:rPr sz="1800" spc="-45" dirty="0">
                <a:solidFill>
                  <a:srgbClr val="FF0000"/>
                </a:solidFill>
              </a:rPr>
              <a:t>1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190" dirty="0">
                <a:solidFill>
                  <a:srgbClr val="FF0000"/>
                </a:solidFill>
              </a:rPr>
              <a:t>y’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100" dirty="0">
                <a:solidFill>
                  <a:srgbClr val="FF0000"/>
                </a:solidFill>
              </a:rPr>
              <a:t>y </a:t>
            </a:r>
            <a:r>
              <a:rPr sz="1800" spc="105" dirty="0">
                <a:solidFill>
                  <a:srgbClr val="FF0000"/>
                </a:solidFill>
              </a:rPr>
              <a:t>=</a:t>
            </a:r>
            <a:r>
              <a:rPr sz="1800" spc="-300" dirty="0">
                <a:solidFill>
                  <a:srgbClr val="FF0000"/>
                </a:solidFill>
              </a:rPr>
              <a:t> </a:t>
            </a:r>
            <a:r>
              <a:rPr sz="1800" spc="-45" dirty="0">
                <a:solidFill>
                  <a:srgbClr val="FF0000"/>
                </a:solidFill>
              </a:rPr>
              <a:t>1</a:t>
            </a:r>
            <a:endParaRPr sz="1800"/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pc="-5" dirty="0"/>
              <a:t>x </a:t>
            </a:r>
            <a:r>
              <a:rPr spc="-50" dirty="0"/>
              <a:t>(x </a:t>
            </a:r>
            <a:r>
              <a:rPr spc="114" dirty="0"/>
              <a:t>+ </a:t>
            </a:r>
            <a:r>
              <a:rPr spc="-105" dirty="0"/>
              <a:t>y) </a:t>
            </a:r>
            <a:r>
              <a:rPr spc="114" dirty="0"/>
              <a:t>=</a:t>
            </a:r>
            <a:r>
              <a:rPr spc="-245" dirty="0"/>
              <a:t> </a:t>
            </a:r>
            <a:r>
              <a:rPr spc="-5" dirty="0"/>
              <a:t>x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solidFill>
                  <a:srgbClr val="FF0000"/>
                </a:solidFill>
              </a:rPr>
              <a:t>x</a:t>
            </a:r>
            <a:r>
              <a:rPr sz="1800" spc="-50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x</a:t>
            </a:r>
            <a:r>
              <a:rPr sz="1800" spc="-45" dirty="0">
                <a:solidFill>
                  <a:srgbClr val="FF0000"/>
                </a:solidFill>
              </a:rPr>
              <a:t> </a:t>
            </a:r>
            <a:r>
              <a:rPr sz="1800" spc="105" dirty="0">
                <a:solidFill>
                  <a:srgbClr val="FF0000"/>
                </a:solidFill>
              </a:rPr>
              <a:t>+</a:t>
            </a:r>
            <a:r>
              <a:rPr sz="1800" spc="-45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x</a:t>
            </a:r>
            <a:r>
              <a:rPr sz="1800" spc="-50" dirty="0">
                <a:solidFill>
                  <a:srgbClr val="FF0000"/>
                </a:solidFill>
              </a:rPr>
              <a:t> </a:t>
            </a:r>
            <a:r>
              <a:rPr sz="1800" spc="-100" dirty="0">
                <a:solidFill>
                  <a:srgbClr val="FF0000"/>
                </a:solidFill>
              </a:rPr>
              <a:t>y</a:t>
            </a:r>
            <a:r>
              <a:rPr sz="1800" spc="-45" dirty="0">
                <a:solidFill>
                  <a:srgbClr val="FF0000"/>
                </a:solidFill>
              </a:rPr>
              <a:t> </a:t>
            </a:r>
            <a:r>
              <a:rPr sz="1800" spc="105" dirty="0">
                <a:solidFill>
                  <a:srgbClr val="FF0000"/>
                </a:solidFill>
              </a:rPr>
              <a:t>=</a:t>
            </a:r>
            <a:r>
              <a:rPr sz="1800" spc="-45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x</a:t>
            </a:r>
            <a:r>
              <a:rPr sz="1800" spc="-50" dirty="0">
                <a:solidFill>
                  <a:srgbClr val="FF0000"/>
                </a:solidFill>
              </a:rPr>
              <a:t> </a:t>
            </a:r>
            <a:r>
              <a:rPr sz="1800" spc="-65" dirty="0">
                <a:solidFill>
                  <a:srgbClr val="FF0000"/>
                </a:solidFill>
              </a:rPr>
              <a:t>(1</a:t>
            </a:r>
            <a:r>
              <a:rPr sz="1800" spc="-45" dirty="0">
                <a:solidFill>
                  <a:srgbClr val="FF0000"/>
                </a:solidFill>
              </a:rPr>
              <a:t> </a:t>
            </a:r>
            <a:r>
              <a:rPr sz="1800" spc="105" dirty="0">
                <a:solidFill>
                  <a:srgbClr val="FF0000"/>
                </a:solidFill>
              </a:rPr>
              <a:t>+</a:t>
            </a:r>
            <a:r>
              <a:rPr sz="1800" spc="-45" dirty="0">
                <a:solidFill>
                  <a:srgbClr val="FF0000"/>
                </a:solidFill>
              </a:rPr>
              <a:t> </a:t>
            </a:r>
            <a:r>
              <a:rPr sz="1800" spc="-95" dirty="0">
                <a:solidFill>
                  <a:srgbClr val="FF0000"/>
                </a:solidFill>
              </a:rPr>
              <a:t>y)</a:t>
            </a:r>
            <a:r>
              <a:rPr sz="1800" spc="-50" dirty="0">
                <a:solidFill>
                  <a:srgbClr val="FF0000"/>
                </a:solidFill>
              </a:rPr>
              <a:t> </a:t>
            </a:r>
            <a:r>
              <a:rPr sz="1800" spc="105" dirty="0">
                <a:solidFill>
                  <a:srgbClr val="FF0000"/>
                </a:solidFill>
              </a:rPr>
              <a:t>=</a:t>
            </a:r>
            <a:r>
              <a:rPr sz="1800" spc="-45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x</a:t>
            </a:r>
            <a:endParaRPr sz="18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pc="-50" dirty="0"/>
              <a:t>(x</a:t>
            </a:r>
            <a:r>
              <a:rPr spc="-60" dirty="0"/>
              <a:t> </a:t>
            </a:r>
            <a:r>
              <a:rPr spc="114" dirty="0"/>
              <a:t>y</a:t>
            </a:r>
            <a:r>
              <a:rPr spc="114" dirty="0">
                <a:latin typeface="Arial"/>
                <a:cs typeface="Arial"/>
              </a:rPr>
              <a:t>’</a:t>
            </a:r>
            <a:r>
              <a:rPr spc="114" dirty="0"/>
              <a:t>)</a:t>
            </a:r>
            <a:r>
              <a:rPr spc="-60" dirty="0"/>
              <a:t> </a:t>
            </a:r>
            <a:r>
              <a:rPr spc="114" dirty="0"/>
              <a:t>+</a:t>
            </a:r>
            <a:r>
              <a:rPr spc="-55" dirty="0"/>
              <a:t> </a:t>
            </a:r>
            <a:r>
              <a:rPr spc="-114" dirty="0"/>
              <a:t>y</a:t>
            </a:r>
            <a:r>
              <a:rPr spc="-60" dirty="0"/>
              <a:t> </a:t>
            </a:r>
            <a:r>
              <a:rPr spc="114" dirty="0"/>
              <a:t>=</a:t>
            </a:r>
            <a:r>
              <a:rPr spc="-55" dirty="0"/>
              <a:t> </a:t>
            </a:r>
            <a:r>
              <a:rPr spc="-5" dirty="0"/>
              <a:t>x</a:t>
            </a:r>
            <a:r>
              <a:rPr spc="-55" dirty="0"/>
              <a:t> </a:t>
            </a:r>
            <a:r>
              <a:rPr spc="114" dirty="0"/>
              <a:t>+</a:t>
            </a:r>
            <a:r>
              <a:rPr spc="-60" dirty="0"/>
              <a:t> </a:t>
            </a:r>
            <a:r>
              <a:rPr spc="-114" dirty="0"/>
              <a:t>y</a:t>
            </a:r>
          </a:p>
          <a:p>
            <a:pPr marL="13970">
              <a:lnSpc>
                <a:spcPct val="100000"/>
              </a:lnSpc>
              <a:spcBef>
                <a:spcPts val="409"/>
              </a:spcBef>
            </a:pPr>
            <a:r>
              <a:rPr sz="1800" spc="-45" dirty="0">
                <a:solidFill>
                  <a:srgbClr val="FF0000"/>
                </a:solidFill>
              </a:rPr>
              <a:t>(x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100" dirty="0">
                <a:solidFill>
                  <a:srgbClr val="FF0000"/>
                </a:solidFill>
              </a:rPr>
              <a:t>y </a:t>
            </a:r>
            <a:r>
              <a:rPr sz="1800" spc="-80" dirty="0">
                <a:solidFill>
                  <a:srgbClr val="FF0000"/>
                </a:solidFill>
              </a:rPr>
              <a:t>) </a:t>
            </a:r>
            <a:r>
              <a:rPr sz="1800" spc="-155" dirty="0">
                <a:solidFill>
                  <a:srgbClr val="FF0000"/>
                </a:solidFill>
              </a:rPr>
              <a:t>(y’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95" dirty="0">
                <a:solidFill>
                  <a:srgbClr val="FF0000"/>
                </a:solidFill>
              </a:rPr>
              <a:t>y) </a:t>
            </a:r>
            <a:r>
              <a:rPr sz="1800" spc="105" dirty="0">
                <a:solidFill>
                  <a:srgbClr val="FF0000"/>
                </a:solidFill>
              </a:rPr>
              <a:t>= </a:t>
            </a:r>
            <a:r>
              <a:rPr sz="1800" spc="-5" dirty="0">
                <a:solidFill>
                  <a:srgbClr val="FF0000"/>
                </a:solidFill>
              </a:rPr>
              <a:t>x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100" dirty="0">
                <a:solidFill>
                  <a:srgbClr val="FF0000"/>
                </a:solidFill>
              </a:rPr>
              <a:t>y </a:t>
            </a:r>
            <a:r>
              <a:rPr sz="1800" spc="-95" dirty="0">
                <a:solidFill>
                  <a:srgbClr val="FF0000"/>
                </a:solidFill>
              </a:rPr>
              <a:t>since </a:t>
            </a:r>
            <a:r>
              <a:rPr sz="1800" spc="-190" dirty="0">
                <a:solidFill>
                  <a:srgbClr val="FF0000"/>
                </a:solidFill>
              </a:rPr>
              <a:t>y’ </a:t>
            </a:r>
            <a:r>
              <a:rPr sz="1800" spc="105" dirty="0">
                <a:solidFill>
                  <a:srgbClr val="FF0000"/>
                </a:solidFill>
              </a:rPr>
              <a:t>+ </a:t>
            </a:r>
            <a:r>
              <a:rPr sz="1800" spc="-100" dirty="0">
                <a:solidFill>
                  <a:srgbClr val="FF0000"/>
                </a:solidFill>
              </a:rPr>
              <a:t>y</a:t>
            </a:r>
            <a:r>
              <a:rPr sz="1800" spc="-345" dirty="0">
                <a:solidFill>
                  <a:srgbClr val="FF0000"/>
                </a:solidFill>
              </a:rPr>
              <a:t> </a:t>
            </a:r>
            <a:r>
              <a:rPr sz="1800" spc="25" dirty="0">
                <a:solidFill>
                  <a:srgbClr val="FF0000"/>
                </a:solidFill>
              </a:rPr>
              <a:t>=1</a:t>
            </a:r>
            <a:endParaRPr sz="180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0" dirty="0"/>
              <a:t>(x</a:t>
            </a:r>
            <a:r>
              <a:rPr spc="-60" dirty="0"/>
              <a:t> </a:t>
            </a:r>
            <a:r>
              <a:rPr spc="-114" dirty="0"/>
              <a:t>y</a:t>
            </a:r>
            <a:r>
              <a:rPr spc="-55" dirty="0"/>
              <a:t> </a:t>
            </a:r>
            <a:r>
              <a:rPr spc="-120" dirty="0"/>
              <a:t>z</a:t>
            </a:r>
            <a:r>
              <a:rPr spc="-60" dirty="0"/>
              <a:t> </a:t>
            </a:r>
            <a:r>
              <a:rPr spc="330" dirty="0"/>
              <a:t>…)</a:t>
            </a:r>
            <a:r>
              <a:rPr spc="330" dirty="0">
                <a:latin typeface="Arial"/>
                <a:cs typeface="Arial"/>
              </a:rPr>
              <a:t>’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114" dirty="0"/>
              <a:t>=</a:t>
            </a:r>
            <a:r>
              <a:rPr spc="-60" dirty="0"/>
              <a:t> </a:t>
            </a:r>
            <a:r>
              <a:rPr spc="275" dirty="0"/>
              <a:t>x</a:t>
            </a:r>
            <a:r>
              <a:rPr spc="275" dirty="0">
                <a:latin typeface="Arial"/>
                <a:cs typeface="Arial"/>
              </a:rPr>
              <a:t>’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114" dirty="0"/>
              <a:t>+</a:t>
            </a:r>
            <a:r>
              <a:rPr spc="-60" dirty="0"/>
              <a:t> </a:t>
            </a:r>
            <a:r>
              <a:rPr spc="220" dirty="0"/>
              <a:t>y</a:t>
            </a:r>
            <a:r>
              <a:rPr spc="220" dirty="0">
                <a:latin typeface="Arial"/>
                <a:cs typeface="Arial"/>
              </a:rPr>
              <a:t>’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114" dirty="0"/>
              <a:t>+</a:t>
            </a:r>
            <a:r>
              <a:rPr spc="-55" dirty="0"/>
              <a:t> </a:t>
            </a:r>
            <a:r>
              <a:rPr spc="215" dirty="0"/>
              <a:t>z</a:t>
            </a:r>
            <a:r>
              <a:rPr spc="215" dirty="0">
                <a:latin typeface="Arial"/>
                <a:cs typeface="Arial"/>
              </a:rPr>
              <a:t>’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114" dirty="0"/>
              <a:t>+</a:t>
            </a:r>
            <a:r>
              <a:rPr spc="-60" dirty="0"/>
              <a:t> </a:t>
            </a:r>
            <a:r>
              <a:rPr spc="525" dirty="0"/>
              <a:t>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66E167263375478DDC816DB2F33631" ma:contentTypeVersion="0" ma:contentTypeDescription="Create a new document." ma:contentTypeScope="" ma:versionID="ce5c2639bffe6420aff2578c086b12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F306BD-D4E1-468A-850F-4C93D68EF852}"/>
</file>

<file path=customXml/itemProps2.xml><?xml version="1.0" encoding="utf-8"?>
<ds:datastoreItem xmlns:ds="http://schemas.openxmlformats.org/officeDocument/2006/customXml" ds:itemID="{A780E58B-7732-4811-9241-9AFC4E9CD328}"/>
</file>

<file path=customXml/itemProps3.xml><?xml version="1.0" encoding="utf-8"?>
<ds:datastoreItem xmlns:ds="http://schemas.openxmlformats.org/officeDocument/2006/customXml" ds:itemID="{FA9382E6-BAB5-41D3-9ADF-EE9A4BBF504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3990</Words>
  <Application>Microsoft Office PowerPoint</Application>
  <PresentationFormat>Custom</PresentationFormat>
  <Paragraphs>1234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Georgia</vt:lpstr>
      <vt:lpstr>Symbol</vt:lpstr>
      <vt:lpstr>Times New Roman</vt:lpstr>
      <vt:lpstr>Trebuchet MS</vt:lpstr>
      <vt:lpstr>Wingdings</vt:lpstr>
      <vt:lpstr>Office Theme</vt:lpstr>
      <vt:lpstr>EE272 Digital Systems  Fall 2019 Instructor: Dr. Aashir Waleed</vt:lpstr>
      <vt:lpstr>Lecture Overview</vt:lpstr>
      <vt:lpstr>Logic function</vt:lpstr>
      <vt:lpstr>Truth Table</vt:lpstr>
      <vt:lpstr>Boolean Algebra</vt:lpstr>
      <vt:lpstr>Structure of Boolean Algebra</vt:lpstr>
      <vt:lpstr>Laws of Boolean Algebra</vt:lpstr>
      <vt:lpstr>Proving Theorems via axioms of Boolean  Algebra</vt:lpstr>
      <vt:lpstr>Laws of Boolean Algebra (Cont.)</vt:lpstr>
      <vt:lpstr>More example on DeMorgan’s Law</vt:lpstr>
      <vt:lpstr> Theorems for Multiplying and Factoring:</vt:lpstr>
      <vt:lpstr> Consensus Theorem:</vt:lpstr>
      <vt:lpstr>Digital Logic Circuits</vt:lpstr>
      <vt:lpstr>Two-valued Boolean Algebra and Basic Logic  gates</vt:lpstr>
      <vt:lpstr>Example: three-input function</vt:lpstr>
      <vt:lpstr>Generalization to any function (gate)</vt:lpstr>
      <vt:lpstr>Generalization by using MINTERMS</vt:lpstr>
      <vt:lpstr>Further notation on MINTERMS (Σm):</vt:lpstr>
      <vt:lpstr>Generalization by using MAXTERMS</vt:lpstr>
      <vt:lpstr>Further notation on MAXTERMS (ΠM):</vt:lpstr>
      <vt:lpstr>Apply to previous Example: F = x (y + z)</vt:lpstr>
      <vt:lpstr>Apply to previous Example: F = x (y + z)</vt:lpstr>
      <vt:lpstr>Minterms/Maxterms complement each other</vt:lpstr>
      <vt:lpstr>How to go from specification (truth table) to  circuits?</vt:lpstr>
      <vt:lpstr>PowerPoint Presentation</vt:lpstr>
      <vt:lpstr>SOP minimization and gate implementation</vt:lpstr>
      <vt:lpstr>PowerPoint Presentation</vt:lpstr>
      <vt:lpstr>Summary</vt:lpstr>
      <vt:lpstr>Summary</vt:lpstr>
      <vt:lpstr>Two-Level Canonical Forms (SOP or POS)</vt:lpstr>
      <vt:lpstr>Two-Level Canonical Forms (Cont’d)</vt:lpstr>
      <vt:lpstr>Logic circuits and Boolean expression</vt:lpstr>
      <vt:lpstr>About Boolean Algebra</vt:lpstr>
      <vt:lpstr>Incompletely Specified Functions</vt:lpstr>
      <vt:lpstr>Incompletely Specified Functions</vt:lpstr>
      <vt:lpstr>More Logic Functions</vt:lpstr>
      <vt:lpstr>Logic Functions: XOR, XNOR</vt:lpstr>
      <vt:lpstr>Common 2-input Logic Gates</vt:lpstr>
      <vt:lpstr>PowerPoint Presentation</vt:lpstr>
      <vt:lpstr>Sequence of designing a digital circuit given  the logic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2- boolean [Compatibility Mode]</dc:title>
  <dc:creator>chapulin</dc:creator>
  <cp:lastModifiedBy>Aashir Walid</cp:lastModifiedBy>
  <cp:revision>2</cp:revision>
  <dcterms:created xsi:type="dcterms:W3CDTF">2019-09-18T22:04:19Z</dcterms:created>
  <dcterms:modified xsi:type="dcterms:W3CDTF">2019-12-01T14:23:50Z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2019-09-18T00:00:00Z</vt:filetime>
  </property>
  <property fmtid="{D5CDD505-2E9C-101B-9397-08002B2CF9AE}" pid="5" name="ContentTypeId">
    <vt:lpwstr>0x0101007A66E167263375478DDC816DB2F33631</vt:lpwstr>
  </property>
</Properties>
</file>