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0693400" cy="7562850"/>
  <p:notesSz cx="10693400" cy="75628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8C8D6A-D5EC-4ABE-98B9-BDD38A69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AB74A-8A7D-4D4B-AD75-A4CBB9D7C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40374-51E7-482D-BB5D-2E63F4B31B2D}" type="datetimeFigureOut">
              <a:rPr lang="en-PK" smtClean="0"/>
              <a:t>01/12/2019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67BD-F887-4373-9531-DDD1061189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6EAB7-0DAC-44BE-A55B-AC704004C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C48BC-DC73-465E-9ACB-01B2F1640B9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9524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A2F3-8F72-4F87-AC33-2DAF590296BB}" type="datetimeFigureOut">
              <a:rPr lang="en-PK" smtClean="0"/>
              <a:t>01/12/2019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6056-B034-4C46-B071-CE953B45FC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2949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0779" y="927607"/>
            <a:ext cx="80718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0DF4-98EC-435A-8694-F405AB93F789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2AF8-20C9-43AC-BC3A-90971A94511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4C94-EA48-466C-950E-CF7E11D216E6}" type="datetime1">
              <a:rPr lang="en-US" smtClean="0"/>
              <a:t>12/1/2019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F1F2-9757-42BF-8DE4-3FFC40F2AD6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88BE-C92B-4DFE-9A4B-732602554880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928369"/>
            <a:ext cx="36429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779" y="1515454"/>
            <a:ext cx="8003540" cy="359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4D2C-2826-4CF8-9B2F-3F63F44CC70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13" Type="http://schemas.openxmlformats.org/officeDocument/2006/relationships/image" Target="../media/image54.jpg"/><Relationship Id="rId3" Type="http://schemas.openxmlformats.org/officeDocument/2006/relationships/image" Target="../media/image44.png"/><Relationship Id="rId7" Type="http://schemas.openxmlformats.org/officeDocument/2006/relationships/image" Target="../media/image48.jpg"/><Relationship Id="rId12" Type="http://schemas.openxmlformats.org/officeDocument/2006/relationships/image" Target="../media/image53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g"/><Relationship Id="rId11" Type="http://schemas.openxmlformats.org/officeDocument/2006/relationships/image" Target="../media/image52.png"/><Relationship Id="rId5" Type="http://schemas.openxmlformats.org/officeDocument/2006/relationships/image" Target="../media/image46.jpg"/><Relationship Id="rId10" Type="http://schemas.openxmlformats.org/officeDocument/2006/relationships/image" Target="../media/image51.jpg"/><Relationship Id="rId4" Type="http://schemas.openxmlformats.org/officeDocument/2006/relationships/image" Target="../media/image45.jpg"/><Relationship Id="rId9" Type="http://schemas.openxmlformats.org/officeDocument/2006/relationships/image" Target="../media/image5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91" y="1308353"/>
            <a:ext cx="7322184" cy="1969770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8890" y="5038674"/>
            <a:ext cx="7449751" cy="1558672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1646" y="5272989"/>
            <a:ext cx="3272790" cy="109004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sz="2000" b="1" spc="-5" dirty="0">
                <a:solidFill>
                  <a:srgbClr val="454552"/>
                </a:solidFill>
                <a:latin typeface="Georgia"/>
                <a:cs typeface="Georgia"/>
              </a:rPr>
              <a:t>Chapter</a:t>
            </a:r>
            <a:r>
              <a:rPr sz="2000" b="1" spc="18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000" b="1" spc="10" dirty="0">
                <a:solidFill>
                  <a:srgbClr val="454552"/>
                </a:solidFill>
                <a:latin typeface="Georgia"/>
                <a:cs typeface="Georgia"/>
              </a:rPr>
              <a:t>3</a:t>
            </a:r>
            <a:endParaRPr sz="2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b="1" spc="10" dirty="0">
                <a:solidFill>
                  <a:srgbClr val="454552"/>
                </a:solidFill>
                <a:latin typeface="Georgia"/>
                <a:cs typeface="Georgia"/>
              </a:rPr>
              <a:t>Gate </a:t>
            </a:r>
            <a:r>
              <a:rPr sz="2000" b="1" spc="-5" dirty="0">
                <a:solidFill>
                  <a:srgbClr val="454552"/>
                </a:solidFill>
                <a:latin typeface="Georgia"/>
                <a:cs typeface="Georgia"/>
              </a:rPr>
              <a:t>Level</a:t>
            </a:r>
            <a:r>
              <a:rPr sz="2000" b="1" spc="-19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000" b="1" spc="-10" dirty="0">
                <a:solidFill>
                  <a:srgbClr val="454552"/>
                </a:solidFill>
                <a:latin typeface="Georgia"/>
                <a:cs typeface="Georgia"/>
              </a:rPr>
              <a:t>Minimization</a:t>
            </a:r>
            <a:r>
              <a:rPr lang="en-US" sz="2000" b="1" spc="-10" dirty="0">
                <a:solidFill>
                  <a:srgbClr val="454552"/>
                </a:solidFill>
                <a:latin typeface="Georgia"/>
                <a:cs typeface="Georgia"/>
              </a:rPr>
              <a:t> (K-maps)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6932" y="1605025"/>
            <a:ext cx="698245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800" b="0" spc="120" dirty="0">
                <a:solidFill>
                  <a:srgbClr val="000000"/>
                </a:solidFill>
                <a:latin typeface="Georgia"/>
                <a:cs typeface="Georgia"/>
              </a:rPr>
              <a:t>E</a:t>
            </a:r>
            <a:r>
              <a:rPr lang="en-US" sz="2800" b="0" spc="120" dirty="0">
                <a:solidFill>
                  <a:srgbClr val="000000"/>
                </a:solidFill>
                <a:latin typeface="Georgia"/>
                <a:cs typeface="Georgia"/>
              </a:rPr>
              <a:t>E </a:t>
            </a:r>
            <a:r>
              <a:rPr sz="2800" b="0" spc="120" dirty="0">
                <a:solidFill>
                  <a:srgbClr val="000000"/>
                </a:solidFill>
                <a:latin typeface="Georgia"/>
                <a:cs typeface="Georgia"/>
              </a:rPr>
              <a:t>2</a:t>
            </a:r>
            <a:r>
              <a:rPr lang="en-US" sz="2800" b="0" spc="120" dirty="0">
                <a:solidFill>
                  <a:srgbClr val="000000"/>
                </a:solidFill>
                <a:latin typeface="Georgia"/>
                <a:cs typeface="Georgia"/>
              </a:rPr>
              <a:t>72</a:t>
            </a:r>
            <a:r>
              <a:rPr sz="2800" b="0" spc="1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spc="85" dirty="0">
                <a:solidFill>
                  <a:srgbClr val="000000"/>
                </a:solidFill>
                <a:latin typeface="Georgia"/>
                <a:cs typeface="Georgia"/>
              </a:rPr>
              <a:t>Digital </a:t>
            </a:r>
            <a:r>
              <a:rPr sz="2800" b="0" spc="175" dirty="0">
                <a:solidFill>
                  <a:srgbClr val="000000"/>
                </a:solidFill>
                <a:latin typeface="Georgia"/>
                <a:cs typeface="Georgia"/>
              </a:rPr>
              <a:t>Systems  </a:t>
            </a:r>
            <a:br>
              <a:rPr lang="en-US" sz="2800" b="0" spc="175" dirty="0">
                <a:solidFill>
                  <a:srgbClr val="000000"/>
                </a:solidFill>
                <a:latin typeface="Georgia"/>
                <a:cs typeface="Georgia"/>
              </a:rPr>
            </a:br>
            <a:r>
              <a:rPr sz="2800" b="0" spc="100" dirty="0">
                <a:solidFill>
                  <a:srgbClr val="000000"/>
                </a:solidFill>
                <a:latin typeface="Georgia"/>
                <a:cs typeface="Georgia"/>
              </a:rPr>
              <a:t>Fall</a:t>
            </a:r>
            <a:r>
              <a:rPr sz="2800" b="0" spc="20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spc="220" dirty="0">
                <a:solidFill>
                  <a:srgbClr val="000000"/>
                </a:solidFill>
                <a:latin typeface="Georgia"/>
                <a:cs typeface="Georgia"/>
              </a:rPr>
              <a:t>201</a:t>
            </a:r>
            <a:r>
              <a:rPr lang="en-US" sz="2800" b="0" spc="220" dirty="0">
                <a:solidFill>
                  <a:srgbClr val="000000"/>
                </a:solidFill>
                <a:latin typeface="Georgia"/>
                <a:cs typeface="Georgia"/>
              </a:rPr>
              <a:t>9</a:t>
            </a:r>
            <a:endParaRPr sz="28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b="0" spc="105" dirty="0">
                <a:solidFill>
                  <a:srgbClr val="000000"/>
                </a:solidFill>
                <a:latin typeface="Georgia"/>
                <a:cs typeface="Georgia"/>
              </a:rPr>
              <a:t>Instructor: </a:t>
            </a:r>
            <a:r>
              <a:rPr lang="en-US" sz="2800" b="0" spc="85" dirty="0">
                <a:solidFill>
                  <a:srgbClr val="000000"/>
                </a:solidFill>
              </a:rPr>
              <a:t>Dr. Aashir Waleed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8" name="Picture 7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75363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898651"/>
            <a:ext cx="4855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0" dirty="0">
                <a:latin typeface="Times New Roman"/>
                <a:cs typeface="Times New Roman"/>
              </a:rPr>
              <a:t>Logic </a:t>
            </a:r>
            <a:r>
              <a:rPr b="0" spc="-175" dirty="0">
                <a:latin typeface="Times New Roman"/>
                <a:cs typeface="Times New Roman"/>
              </a:rPr>
              <a:t>Minimization </a:t>
            </a:r>
            <a:r>
              <a:rPr b="0" spc="-195" dirty="0">
                <a:latin typeface="Times New Roman"/>
                <a:cs typeface="Times New Roman"/>
              </a:rPr>
              <a:t>using</a:t>
            </a:r>
            <a:r>
              <a:rPr b="0" spc="145" dirty="0">
                <a:latin typeface="Times New Roman"/>
                <a:cs typeface="Times New Roman"/>
              </a:rPr>
              <a:t> </a:t>
            </a:r>
            <a:r>
              <a:rPr b="0" spc="-245" dirty="0">
                <a:latin typeface="Times New Roman"/>
                <a:cs typeface="Times New Roman"/>
              </a:rPr>
              <a:t>K-Map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0691" y="1705101"/>
          <a:ext cx="3352164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7532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86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8859" y="24493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28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2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8446" y="24493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28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82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8446" y="2982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32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86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8859" y="2982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4575" y="197536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3982" y="201499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0978" y="2472194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0978" y="3005589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81841" y="196557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8441" y="24989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1873" y="5497829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6539" y="549249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5" y="0"/>
                </a:lnTo>
                <a:lnTo>
                  <a:pt x="0" y="0"/>
                </a:lnTo>
                <a:lnTo>
                  <a:pt x="0" y="543305"/>
                </a:lnTo>
                <a:lnTo>
                  <a:pt x="5334" y="543305"/>
                </a:lnTo>
                <a:lnTo>
                  <a:pt x="5334" y="9905"/>
                </a:lnTo>
                <a:lnTo>
                  <a:pt x="9906" y="5333"/>
                </a:lnTo>
                <a:lnTo>
                  <a:pt x="9906" y="9905"/>
                </a:lnTo>
                <a:lnTo>
                  <a:pt x="609600" y="9905"/>
                </a:lnTo>
                <a:lnTo>
                  <a:pt x="609600" y="5333"/>
                </a:lnTo>
                <a:lnTo>
                  <a:pt x="614933" y="9905"/>
                </a:lnTo>
                <a:lnTo>
                  <a:pt x="614934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6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6" y="9905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6" y="9905"/>
                </a:lnTo>
                <a:lnTo>
                  <a:pt x="5334" y="9905"/>
                </a:lnTo>
                <a:lnTo>
                  <a:pt x="5334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934" y="533400"/>
                </a:moveTo>
                <a:lnTo>
                  <a:pt x="5334" y="533400"/>
                </a:lnTo>
                <a:lnTo>
                  <a:pt x="9906" y="538733"/>
                </a:lnTo>
                <a:lnTo>
                  <a:pt x="9906" y="543305"/>
                </a:lnTo>
                <a:lnTo>
                  <a:pt x="609600" y="543305"/>
                </a:lnTo>
                <a:lnTo>
                  <a:pt x="609600" y="538733"/>
                </a:lnTo>
                <a:lnTo>
                  <a:pt x="614934" y="533400"/>
                </a:lnTo>
                <a:close/>
              </a:path>
              <a:path w="619760" h="543560">
                <a:moveTo>
                  <a:pt x="9906" y="543305"/>
                </a:moveTo>
                <a:lnTo>
                  <a:pt x="9906" y="538733"/>
                </a:lnTo>
                <a:lnTo>
                  <a:pt x="5334" y="533400"/>
                </a:lnTo>
                <a:lnTo>
                  <a:pt x="5334" y="543305"/>
                </a:lnTo>
                <a:lnTo>
                  <a:pt x="9906" y="543305"/>
                </a:lnTo>
                <a:close/>
              </a:path>
              <a:path w="619760" h="543560">
                <a:moveTo>
                  <a:pt x="614933" y="9905"/>
                </a:moveTo>
                <a:lnTo>
                  <a:pt x="609600" y="5333"/>
                </a:lnTo>
                <a:lnTo>
                  <a:pt x="609600" y="9905"/>
                </a:lnTo>
                <a:lnTo>
                  <a:pt x="614933" y="9905"/>
                </a:lnTo>
                <a:close/>
              </a:path>
              <a:path w="619760" h="543560">
                <a:moveTo>
                  <a:pt x="614934" y="533400"/>
                </a:moveTo>
                <a:lnTo>
                  <a:pt x="614933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934" y="533400"/>
                </a:lnTo>
                <a:close/>
              </a:path>
              <a:path w="619760" h="543560">
                <a:moveTo>
                  <a:pt x="614934" y="543305"/>
                </a:moveTo>
                <a:lnTo>
                  <a:pt x="614934" y="533400"/>
                </a:lnTo>
                <a:lnTo>
                  <a:pt x="609600" y="538733"/>
                </a:lnTo>
                <a:lnTo>
                  <a:pt x="609600" y="543305"/>
                </a:lnTo>
                <a:lnTo>
                  <a:pt x="614934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09417" y="5600191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61473" y="5497829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6139" y="549249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5334" y="543305"/>
                </a:lnTo>
                <a:lnTo>
                  <a:pt x="5333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5333"/>
                </a:lnTo>
                <a:lnTo>
                  <a:pt x="614933" y="9905"/>
                </a:lnTo>
                <a:lnTo>
                  <a:pt x="614934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5333"/>
                </a:lnTo>
                <a:lnTo>
                  <a:pt x="5333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6" y="533400"/>
                </a:moveTo>
                <a:lnTo>
                  <a:pt x="9905" y="9905"/>
                </a:lnTo>
                <a:lnTo>
                  <a:pt x="5333" y="9905"/>
                </a:lnTo>
                <a:lnTo>
                  <a:pt x="5334" y="533400"/>
                </a:lnTo>
                <a:lnTo>
                  <a:pt x="9906" y="533400"/>
                </a:lnTo>
                <a:close/>
              </a:path>
              <a:path w="619760" h="543560">
                <a:moveTo>
                  <a:pt x="614934" y="533400"/>
                </a:moveTo>
                <a:lnTo>
                  <a:pt x="5334" y="533400"/>
                </a:lnTo>
                <a:lnTo>
                  <a:pt x="9906" y="538733"/>
                </a:lnTo>
                <a:lnTo>
                  <a:pt x="9906" y="543305"/>
                </a:lnTo>
                <a:lnTo>
                  <a:pt x="609600" y="543305"/>
                </a:lnTo>
                <a:lnTo>
                  <a:pt x="609600" y="538733"/>
                </a:lnTo>
                <a:lnTo>
                  <a:pt x="614934" y="533400"/>
                </a:lnTo>
                <a:close/>
              </a:path>
              <a:path w="619760" h="543560">
                <a:moveTo>
                  <a:pt x="9906" y="543305"/>
                </a:moveTo>
                <a:lnTo>
                  <a:pt x="9906" y="538733"/>
                </a:lnTo>
                <a:lnTo>
                  <a:pt x="5334" y="533400"/>
                </a:lnTo>
                <a:lnTo>
                  <a:pt x="5334" y="543305"/>
                </a:lnTo>
                <a:lnTo>
                  <a:pt x="9906" y="543305"/>
                </a:lnTo>
                <a:close/>
              </a:path>
              <a:path w="619760" h="543560">
                <a:moveTo>
                  <a:pt x="614933" y="9905"/>
                </a:moveTo>
                <a:lnTo>
                  <a:pt x="609600" y="5333"/>
                </a:lnTo>
                <a:lnTo>
                  <a:pt x="609600" y="9905"/>
                </a:lnTo>
                <a:lnTo>
                  <a:pt x="614933" y="9905"/>
                </a:lnTo>
                <a:close/>
              </a:path>
              <a:path w="619760" h="543560">
                <a:moveTo>
                  <a:pt x="614934" y="533400"/>
                </a:moveTo>
                <a:lnTo>
                  <a:pt x="614933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934" y="533400"/>
                </a:lnTo>
                <a:close/>
              </a:path>
              <a:path w="619760" h="543560">
                <a:moveTo>
                  <a:pt x="614934" y="543305"/>
                </a:moveTo>
                <a:lnTo>
                  <a:pt x="614934" y="533400"/>
                </a:lnTo>
                <a:lnTo>
                  <a:pt x="609600" y="538733"/>
                </a:lnTo>
                <a:lnTo>
                  <a:pt x="609600" y="543305"/>
                </a:lnTo>
                <a:lnTo>
                  <a:pt x="614934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19016" y="5600191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61473" y="6031229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6139" y="602589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59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5333" y="543305"/>
                </a:lnTo>
                <a:lnTo>
                  <a:pt x="5333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5333"/>
                </a:lnTo>
                <a:lnTo>
                  <a:pt x="614933" y="9905"/>
                </a:lnTo>
                <a:lnTo>
                  <a:pt x="614933" y="543305"/>
                </a:lnTo>
                <a:lnTo>
                  <a:pt x="619506" y="543305"/>
                </a:lnTo>
                <a:close/>
              </a:path>
              <a:path w="619760" h="543559">
                <a:moveTo>
                  <a:pt x="9905" y="9905"/>
                </a:moveTo>
                <a:lnTo>
                  <a:pt x="9905" y="5333"/>
                </a:lnTo>
                <a:lnTo>
                  <a:pt x="5333" y="9905"/>
                </a:lnTo>
                <a:lnTo>
                  <a:pt x="9905" y="9905"/>
                </a:lnTo>
                <a:close/>
              </a:path>
              <a:path w="619760" h="543559">
                <a:moveTo>
                  <a:pt x="9905" y="533400"/>
                </a:moveTo>
                <a:lnTo>
                  <a:pt x="9905" y="9905"/>
                </a:lnTo>
                <a:lnTo>
                  <a:pt x="5333" y="9905"/>
                </a:lnTo>
                <a:lnTo>
                  <a:pt x="5333" y="533400"/>
                </a:lnTo>
                <a:lnTo>
                  <a:pt x="9905" y="533400"/>
                </a:lnTo>
                <a:close/>
              </a:path>
              <a:path w="619760" h="543559">
                <a:moveTo>
                  <a:pt x="614933" y="533400"/>
                </a:moveTo>
                <a:lnTo>
                  <a:pt x="5333" y="533400"/>
                </a:lnTo>
                <a:lnTo>
                  <a:pt x="9905" y="538733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8733"/>
                </a:lnTo>
                <a:lnTo>
                  <a:pt x="614933" y="533400"/>
                </a:lnTo>
                <a:close/>
              </a:path>
              <a:path w="619760" h="543559">
                <a:moveTo>
                  <a:pt x="9905" y="543305"/>
                </a:moveTo>
                <a:lnTo>
                  <a:pt x="9905" y="538733"/>
                </a:lnTo>
                <a:lnTo>
                  <a:pt x="5333" y="533400"/>
                </a:lnTo>
                <a:lnTo>
                  <a:pt x="5333" y="543305"/>
                </a:lnTo>
                <a:lnTo>
                  <a:pt x="9905" y="543305"/>
                </a:lnTo>
                <a:close/>
              </a:path>
              <a:path w="619760" h="543559">
                <a:moveTo>
                  <a:pt x="614933" y="9905"/>
                </a:moveTo>
                <a:lnTo>
                  <a:pt x="609600" y="5333"/>
                </a:lnTo>
                <a:lnTo>
                  <a:pt x="609600" y="9905"/>
                </a:lnTo>
                <a:lnTo>
                  <a:pt x="614933" y="9905"/>
                </a:lnTo>
                <a:close/>
              </a:path>
              <a:path w="619760" h="543559">
                <a:moveTo>
                  <a:pt x="614933" y="533400"/>
                </a:moveTo>
                <a:lnTo>
                  <a:pt x="614933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933" y="533400"/>
                </a:lnTo>
                <a:close/>
              </a:path>
              <a:path w="619760" h="543559">
                <a:moveTo>
                  <a:pt x="614933" y="543305"/>
                </a:moveTo>
                <a:lnTo>
                  <a:pt x="614933" y="533400"/>
                </a:lnTo>
                <a:lnTo>
                  <a:pt x="609600" y="538733"/>
                </a:lnTo>
                <a:lnTo>
                  <a:pt x="609600" y="543305"/>
                </a:lnTo>
                <a:lnTo>
                  <a:pt x="614933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19016" y="6133591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51873" y="6031229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6539" y="602589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59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5334" y="543305"/>
                </a:lnTo>
                <a:lnTo>
                  <a:pt x="5334" y="9905"/>
                </a:lnTo>
                <a:lnTo>
                  <a:pt x="9906" y="5333"/>
                </a:lnTo>
                <a:lnTo>
                  <a:pt x="9906" y="9905"/>
                </a:lnTo>
                <a:lnTo>
                  <a:pt x="609600" y="9905"/>
                </a:lnTo>
                <a:lnTo>
                  <a:pt x="609600" y="5333"/>
                </a:lnTo>
                <a:lnTo>
                  <a:pt x="614934" y="9905"/>
                </a:lnTo>
                <a:lnTo>
                  <a:pt x="614934" y="543305"/>
                </a:lnTo>
                <a:lnTo>
                  <a:pt x="619506" y="543305"/>
                </a:lnTo>
                <a:close/>
              </a:path>
              <a:path w="619760" h="543559">
                <a:moveTo>
                  <a:pt x="9906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6" y="9905"/>
                </a:lnTo>
                <a:close/>
              </a:path>
              <a:path w="619760" h="543559">
                <a:moveTo>
                  <a:pt x="9906" y="533400"/>
                </a:moveTo>
                <a:lnTo>
                  <a:pt x="9906" y="9905"/>
                </a:lnTo>
                <a:lnTo>
                  <a:pt x="5334" y="9905"/>
                </a:lnTo>
                <a:lnTo>
                  <a:pt x="5334" y="533400"/>
                </a:lnTo>
                <a:lnTo>
                  <a:pt x="9906" y="533400"/>
                </a:lnTo>
                <a:close/>
              </a:path>
              <a:path w="619760" h="543559">
                <a:moveTo>
                  <a:pt x="614934" y="533400"/>
                </a:moveTo>
                <a:lnTo>
                  <a:pt x="5334" y="533400"/>
                </a:lnTo>
                <a:lnTo>
                  <a:pt x="9906" y="538733"/>
                </a:lnTo>
                <a:lnTo>
                  <a:pt x="9906" y="543305"/>
                </a:lnTo>
                <a:lnTo>
                  <a:pt x="609600" y="543305"/>
                </a:lnTo>
                <a:lnTo>
                  <a:pt x="609600" y="538733"/>
                </a:lnTo>
                <a:lnTo>
                  <a:pt x="614934" y="533400"/>
                </a:lnTo>
                <a:close/>
              </a:path>
              <a:path w="619760" h="543559">
                <a:moveTo>
                  <a:pt x="9906" y="543305"/>
                </a:moveTo>
                <a:lnTo>
                  <a:pt x="9906" y="538733"/>
                </a:lnTo>
                <a:lnTo>
                  <a:pt x="5334" y="533400"/>
                </a:lnTo>
                <a:lnTo>
                  <a:pt x="5334" y="543305"/>
                </a:lnTo>
                <a:lnTo>
                  <a:pt x="9906" y="543305"/>
                </a:lnTo>
                <a:close/>
              </a:path>
              <a:path w="619760" h="543559">
                <a:moveTo>
                  <a:pt x="614934" y="9905"/>
                </a:moveTo>
                <a:lnTo>
                  <a:pt x="609600" y="5333"/>
                </a:lnTo>
                <a:lnTo>
                  <a:pt x="609600" y="9905"/>
                </a:lnTo>
                <a:lnTo>
                  <a:pt x="614934" y="9905"/>
                </a:lnTo>
                <a:close/>
              </a:path>
              <a:path w="619760" h="543559">
                <a:moveTo>
                  <a:pt x="614934" y="533400"/>
                </a:moveTo>
                <a:lnTo>
                  <a:pt x="614934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934" y="533400"/>
                </a:lnTo>
                <a:close/>
              </a:path>
              <a:path w="619760" h="543559">
                <a:moveTo>
                  <a:pt x="614934" y="543305"/>
                </a:moveTo>
                <a:lnTo>
                  <a:pt x="614934" y="533400"/>
                </a:lnTo>
                <a:lnTo>
                  <a:pt x="609600" y="538733"/>
                </a:lnTo>
                <a:lnTo>
                  <a:pt x="609600" y="543305"/>
                </a:lnTo>
                <a:lnTo>
                  <a:pt x="614934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09417" y="6133591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2433" y="512698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91840" y="5166616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48835" y="5623817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48835" y="6157212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47073" y="564984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4051" y="5521452"/>
            <a:ext cx="542925" cy="535305"/>
          </a:xfrm>
          <a:custGeom>
            <a:avLst/>
            <a:gdLst/>
            <a:ahLst/>
            <a:cxnLst/>
            <a:rect l="l" t="t" r="r" b="b"/>
            <a:pathLst>
              <a:path w="542925" h="535304">
                <a:moveTo>
                  <a:pt x="542544" y="305562"/>
                </a:moveTo>
                <a:lnTo>
                  <a:pt x="542544" y="292608"/>
                </a:lnTo>
                <a:lnTo>
                  <a:pt x="541782" y="279654"/>
                </a:lnTo>
                <a:lnTo>
                  <a:pt x="540258" y="266700"/>
                </a:lnTo>
                <a:lnTo>
                  <a:pt x="537972" y="254508"/>
                </a:lnTo>
                <a:lnTo>
                  <a:pt x="535686" y="241554"/>
                </a:lnTo>
                <a:lnTo>
                  <a:pt x="524256" y="203454"/>
                </a:lnTo>
                <a:lnTo>
                  <a:pt x="507492" y="166878"/>
                </a:lnTo>
                <a:lnTo>
                  <a:pt x="477012" y="120396"/>
                </a:lnTo>
                <a:lnTo>
                  <a:pt x="448818" y="89154"/>
                </a:lnTo>
                <a:lnTo>
                  <a:pt x="403860" y="52578"/>
                </a:lnTo>
                <a:lnTo>
                  <a:pt x="367284" y="31242"/>
                </a:lnTo>
                <a:lnTo>
                  <a:pt x="329946" y="16002"/>
                </a:lnTo>
                <a:lnTo>
                  <a:pt x="291084" y="5334"/>
                </a:lnTo>
                <a:lnTo>
                  <a:pt x="239268" y="0"/>
                </a:lnTo>
                <a:lnTo>
                  <a:pt x="213360" y="1524"/>
                </a:lnTo>
                <a:lnTo>
                  <a:pt x="163830" y="10668"/>
                </a:lnTo>
                <a:lnTo>
                  <a:pt x="128016" y="24384"/>
                </a:lnTo>
                <a:lnTo>
                  <a:pt x="117348" y="30480"/>
                </a:lnTo>
                <a:lnTo>
                  <a:pt x="105918" y="36576"/>
                </a:lnTo>
                <a:lnTo>
                  <a:pt x="75438" y="59436"/>
                </a:lnTo>
                <a:lnTo>
                  <a:pt x="48768" y="88392"/>
                </a:lnTo>
                <a:lnTo>
                  <a:pt x="27432" y="120396"/>
                </a:lnTo>
                <a:lnTo>
                  <a:pt x="12192" y="155448"/>
                </a:lnTo>
                <a:lnTo>
                  <a:pt x="0" y="217170"/>
                </a:lnTo>
                <a:lnTo>
                  <a:pt x="0" y="242316"/>
                </a:lnTo>
                <a:lnTo>
                  <a:pt x="762" y="255270"/>
                </a:lnTo>
                <a:lnTo>
                  <a:pt x="3810" y="281178"/>
                </a:lnTo>
                <a:lnTo>
                  <a:pt x="6858" y="293370"/>
                </a:lnTo>
                <a:lnTo>
                  <a:pt x="9906" y="306324"/>
                </a:lnTo>
                <a:lnTo>
                  <a:pt x="13716" y="318516"/>
                </a:lnTo>
                <a:lnTo>
                  <a:pt x="17526" y="331470"/>
                </a:lnTo>
                <a:lnTo>
                  <a:pt x="28194" y="355854"/>
                </a:lnTo>
                <a:lnTo>
                  <a:pt x="34290" y="368046"/>
                </a:lnTo>
                <a:lnTo>
                  <a:pt x="38100" y="374819"/>
                </a:lnTo>
                <a:lnTo>
                  <a:pt x="38100" y="218694"/>
                </a:lnTo>
                <a:lnTo>
                  <a:pt x="42672" y="186690"/>
                </a:lnTo>
                <a:lnTo>
                  <a:pt x="57150" y="147066"/>
                </a:lnTo>
                <a:lnTo>
                  <a:pt x="79248" y="110490"/>
                </a:lnTo>
                <a:lnTo>
                  <a:pt x="118110" y="73914"/>
                </a:lnTo>
                <a:lnTo>
                  <a:pt x="165354" y="50292"/>
                </a:lnTo>
                <a:lnTo>
                  <a:pt x="206501" y="40386"/>
                </a:lnTo>
                <a:lnTo>
                  <a:pt x="228600" y="38100"/>
                </a:lnTo>
                <a:lnTo>
                  <a:pt x="239268" y="38100"/>
                </a:lnTo>
                <a:lnTo>
                  <a:pt x="262128" y="39624"/>
                </a:lnTo>
                <a:lnTo>
                  <a:pt x="272796" y="41148"/>
                </a:lnTo>
                <a:lnTo>
                  <a:pt x="284226" y="42672"/>
                </a:lnTo>
                <a:lnTo>
                  <a:pt x="340614" y="60960"/>
                </a:lnTo>
                <a:lnTo>
                  <a:pt x="383286" y="84582"/>
                </a:lnTo>
                <a:lnTo>
                  <a:pt x="422909" y="116586"/>
                </a:lnTo>
                <a:lnTo>
                  <a:pt x="439674" y="135636"/>
                </a:lnTo>
                <a:lnTo>
                  <a:pt x="448056" y="144780"/>
                </a:lnTo>
                <a:lnTo>
                  <a:pt x="474726" y="185928"/>
                </a:lnTo>
                <a:lnTo>
                  <a:pt x="492252" y="228600"/>
                </a:lnTo>
                <a:lnTo>
                  <a:pt x="496062" y="239268"/>
                </a:lnTo>
                <a:lnTo>
                  <a:pt x="498348" y="250698"/>
                </a:lnTo>
                <a:lnTo>
                  <a:pt x="500634" y="261366"/>
                </a:lnTo>
                <a:lnTo>
                  <a:pt x="503681" y="283464"/>
                </a:lnTo>
                <a:lnTo>
                  <a:pt x="504444" y="294894"/>
                </a:lnTo>
                <a:lnTo>
                  <a:pt x="504444" y="431884"/>
                </a:lnTo>
                <a:lnTo>
                  <a:pt x="508254" y="425958"/>
                </a:lnTo>
                <a:lnTo>
                  <a:pt x="525018" y="391668"/>
                </a:lnTo>
                <a:lnTo>
                  <a:pt x="538734" y="342900"/>
                </a:lnTo>
                <a:lnTo>
                  <a:pt x="541782" y="317754"/>
                </a:lnTo>
                <a:lnTo>
                  <a:pt x="542544" y="305562"/>
                </a:lnTo>
                <a:close/>
              </a:path>
              <a:path w="542925" h="535304">
                <a:moveTo>
                  <a:pt x="504444" y="431884"/>
                </a:moveTo>
                <a:lnTo>
                  <a:pt x="504444" y="305562"/>
                </a:lnTo>
                <a:lnTo>
                  <a:pt x="502920" y="326898"/>
                </a:lnTo>
                <a:lnTo>
                  <a:pt x="501395" y="337566"/>
                </a:lnTo>
                <a:lnTo>
                  <a:pt x="485394" y="387858"/>
                </a:lnTo>
                <a:lnTo>
                  <a:pt x="462534" y="423672"/>
                </a:lnTo>
                <a:lnTo>
                  <a:pt x="455675" y="432816"/>
                </a:lnTo>
                <a:lnTo>
                  <a:pt x="423672" y="461010"/>
                </a:lnTo>
                <a:lnTo>
                  <a:pt x="387096" y="480822"/>
                </a:lnTo>
                <a:lnTo>
                  <a:pt x="366522" y="487680"/>
                </a:lnTo>
                <a:lnTo>
                  <a:pt x="356616" y="490728"/>
                </a:lnTo>
                <a:lnTo>
                  <a:pt x="345948" y="493014"/>
                </a:lnTo>
                <a:lnTo>
                  <a:pt x="324612" y="496062"/>
                </a:lnTo>
                <a:lnTo>
                  <a:pt x="313944" y="496824"/>
                </a:lnTo>
                <a:lnTo>
                  <a:pt x="302514" y="496824"/>
                </a:lnTo>
                <a:lnTo>
                  <a:pt x="257556" y="492252"/>
                </a:lnTo>
                <a:lnTo>
                  <a:pt x="235458" y="486156"/>
                </a:lnTo>
                <a:lnTo>
                  <a:pt x="224028" y="483108"/>
                </a:lnTo>
                <a:lnTo>
                  <a:pt x="212598" y="478536"/>
                </a:lnTo>
                <a:lnTo>
                  <a:pt x="201930" y="473964"/>
                </a:lnTo>
                <a:lnTo>
                  <a:pt x="191262" y="468630"/>
                </a:lnTo>
                <a:lnTo>
                  <a:pt x="179832" y="463296"/>
                </a:lnTo>
                <a:lnTo>
                  <a:pt x="138684" y="435102"/>
                </a:lnTo>
                <a:lnTo>
                  <a:pt x="110490" y="409194"/>
                </a:lnTo>
                <a:lnTo>
                  <a:pt x="80010" y="370332"/>
                </a:lnTo>
                <a:lnTo>
                  <a:pt x="73914" y="359664"/>
                </a:lnTo>
                <a:lnTo>
                  <a:pt x="67818" y="349758"/>
                </a:lnTo>
                <a:lnTo>
                  <a:pt x="49530" y="306324"/>
                </a:lnTo>
                <a:lnTo>
                  <a:pt x="39624" y="262128"/>
                </a:lnTo>
                <a:lnTo>
                  <a:pt x="38100" y="240030"/>
                </a:lnTo>
                <a:lnTo>
                  <a:pt x="38100" y="374819"/>
                </a:lnTo>
                <a:lnTo>
                  <a:pt x="64770" y="414528"/>
                </a:lnTo>
                <a:lnTo>
                  <a:pt x="115062" y="465582"/>
                </a:lnTo>
                <a:lnTo>
                  <a:pt x="150114" y="489966"/>
                </a:lnTo>
                <a:lnTo>
                  <a:pt x="187452" y="509016"/>
                </a:lnTo>
                <a:lnTo>
                  <a:pt x="199644" y="514350"/>
                </a:lnTo>
                <a:lnTo>
                  <a:pt x="251460" y="529590"/>
                </a:lnTo>
                <a:lnTo>
                  <a:pt x="303276" y="534924"/>
                </a:lnTo>
                <a:lnTo>
                  <a:pt x="317754" y="534066"/>
                </a:lnTo>
                <a:lnTo>
                  <a:pt x="329946" y="533310"/>
                </a:lnTo>
                <a:lnTo>
                  <a:pt x="341376" y="532638"/>
                </a:lnTo>
                <a:lnTo>
                  <a:pt x="378714" y="524256"/>
                </a:lnTo>
                <a:lnTo>
                  <a:pt x="425196" y="504444"/>
                </a:lnTo>
                <a:lnTo>
                  <a:pt x="466344" y="475488"/>
                </a:lnTo>
                <a:lnTo>
                  <a:pt x="493014" y="446531"/>
                </a:lnTo>
                <a:lnTo>
                  <a:pt x="501395" y="436626"/>
                </a:lnTo>
                <a:lnTo>
                  <a:pt x="504444" y="4318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24142" y="1554734"/>
            <a:ext cx="34004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Do 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group 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like 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spc="-190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cells 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Booelan  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adjacent 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(more 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than one 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literal  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changes 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u="sng" spc="-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een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them)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82389" y="6077965"/>
            <a:ext cx="182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F=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AB’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+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48969" y="346862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4398" y="346405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1" y="9144"/>
                </a:lnTo>
                <a:lnTo>
                  <a:pt x="614171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191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1" y="533400"/>
                </a:lnTo>
                <a:close/>
              </a:path>
              <a:path w="6191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619125" h="542925">
                <a:moveTo>
                  <a:pt x="614171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1" y="9144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614171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125" h="542925">
                <a:moveTo>
                  <a:pt x="614171" y="542544"/>
                </a:moveTo>
                <a:lnTo>
                  <a:pt x="614171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93825" y="357174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58569" y="346862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53998" y="346405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1" y="9144"/>
                </a:lnTo>
                <a:lnTo>
                  <a:pt x="614171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191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1" y="533400"/>
                </a:lnTo>
                <a:close/>
              </a:path>
              <a:path w="6191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619125" h="542925">
                <a:moveTo>
                  <a:pt x="614171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1" y="9144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614171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125" h="542925">
                <a:moveTo>
                  <a:pt x="614171" y="542544"/>
                </a:moveTo>
                <a:lnTo>
                  <a:pt x="614171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3425" y="3571748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58569" y="400202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3998" y="399745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1" y="9144"/>
                </a:lnTo>
                <a:lnTo>
                  <a:pt x="614171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191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1" y="533400"/>
                </a:lnTo>
                <a:close/>
              </a:path>
              <a:path w="6191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619125" h="542925">
                <a:moveTo>
                  <a:pt x="614171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1" y="9144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614171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125" h="542925">
                <a:moveTo>
                  <a:pt x="614171" y="542544"/>
                </a:moveTo>
                <a:lnTo>
                  <a:pt x="614171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03425" y="4105147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48969" y="400202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44398" y="399745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1" y="9144"/>
                </a:lnTo>
                <a:lnTo>
                  <a:pt x="614171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191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1" y="533400"/>
                </a:lnTo>
                <a:close/>
              </a:path>
              <a:path w="6191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619125" h="542925">
                <a:moveTo>
                  <a:pt x="614171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1" y="9144"/>
                </a:lnTo>
                <a:close/>
              </a:path>
              <a:path w="619125" h="542925">
                <a:moveTo>
                  <a:pt x="614171" y="533400"/>
                </a:moveTo>
                <a:lnTo>
                  <a:pt x="614171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1" y="533400"/>
                </a:lnTo>
                <a:close/>
              </a:path>
              <a:path w="619125" h="542925">
                <a:moveTo>
                  <a:pt x="614171" y="542544"/>
                </a:moveTo>
                <a:lnTo>
                  <a:pt x="614171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393825" y="4105147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0314" y="3097786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89722" y="3137419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6717" y="359462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46717" y="4128016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844169" y="36210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72401" y="3558540"/>
            <a:ext cx="895350" cy="963294"/>
          </a:xfrm>
          <a:custGeom>
            <a:avLst/>
            <a:gdLst/>
            <a:ahLst/>
            <a:cxnLst/>
            <a:rect l="l" t="t" r="r" b="b"/>
            <a:pathLst>
              <a:path w="895350" h="963295">
                <a:moveTo>
                  <a:pt x="266699" y="313334"/>
                </a:moveTo>
                <a:lnTo>
                  <a:pt x="266699" y="303275"/>
                </a:lnTo>
                <a:lnTo>
                  <a:pt x="233679" y="291845"/>
                </a:lnTo>
                <a:lnTo>
                  <a:pt x="195579" y="337565"/>
                </a:lnTo>
                <a:lnTo>
                  <a:pt x="160019" y="383285"/>
                </a:lnTo>
                <a:lnTo>
                  <a:pt x="128269" y="429005"/>
                </a:lnTo>
                <a:lnTo>
                  <a:pt x="99059" y="475488"/>
                </a:lnTo>
                <a:lnTo>
                  <a:pt x="73659" y="521207"/>
                </a:lnTo>
                <a:lnTo>
                  <a:pt x="43179" y="588263"/>
                </a:lnTo>
                <a:lnTo>
                  <a:pt x="26669" y="632460"/>
                </a:lnTo>
                <a:lnTo>
                  <a:pt x="20319" y="653796"/>
                </a:lnTo>
                <a:lnTo>
                  <a:pt x="13969" y="674369"/>
                </a:lnTo>
                <a:lnTo>
                  <a:pt x="8889" y="694944"/>
                </a:lnTo>
                <a:lnTo>
                  <a:pt x="5079" y="715518"/>
                </a:lnTo>
                <a:lnTo>
                  <a:pt x="0" y="754380"/>
                </a:lnTo>
                <a:lnTo>
                  <a:pt x="0" y="800099"/>
                </a:lnTo>
                <a:lnTo>
                  <a:pt x="1269" y="808482"/>
                </a:lnTo>
                <a:lnTo>
                  <a:pt x="2539" y="817626"/>
                </a:lnTo>
                <a:lnTo>
                  <a:pt x="5079" y="834389"/>
                </a:lnTo>
                <a:lnTo>
                  <a:pt x="6349" y="842010"/>
                </a:lnTo>
                <a:lnTo>
                  <a:pt x="8889" y="850391"/>
                </a:lnTo>
                <a:lnTo>
                  <a:pt x="19049" y="873251"/>
                </a:lnTo>
                <a:lnTo>
                  <a:pt x="21589" y="880110"/>
                </a:lnTo>
                <a:lnTo>
                  <a:pt x="29209" y="893826"/>
                </a:lnTo>
                <a:lnTo>
                  <a:pt x="34289" y="899921"/>
                </a:lnTo>
                <a:lnTo>
                  <a:pt x="38099" y="905065"/>
                </a:lnTo>
                <a:lnTo>
                  <a:pt x="38099" y="755904"/>
                </a:lnTo>
                <a:lnTo>
                  <a:pt x="40639" y="739140"/>
                </a:lnTo>
                <a:lnTo>
                  <a:pt x="43179" y="720852"/>
                </a:lnTo>
                <a:lnTo>
                  <a:pt x="50799" y="683513"/>
                </a:lnTo>
                <a:lnTo>
                  <a:pt x="57149" y="663701"/>
                </a:lnTo>
                <a:lnTo>
                  <a:pt x="62229" y="643890"/>
                </a:lnTo>
                <a:lnTo>
                  <a:pt x="69849" y="623316"/>
                </a:lnTo>
                <a:lnTo>
                  <a:pt x="78739" y="602741"/>
                </a:lnTo>
                <a:lnTo>
                  <a:pt x="87629" y="581405"/>
                </a:lnTo>
                <a:lnTo>
                  <a:pt x="97789" y="560069"/>
                </a:lnTo>
                <a:lnTo>
                  <a:pt x="107949" y="537972"/>
                </a:lnTo>
                <a:lnTo>
                  <a:pt x="119379" y="515873"/>
                </a:lnTo>
                <a:lnTo>
                  <a:pt x="146049" y="471677"/>
                </a:lnTo>
                <a:lnTo>
                  <a:pt x="160019" y="449579"/>
                </a:lnTo>
                <a:lnTo>
                  <a:pt x="175259" y="427481"/>
                </a:lnTo>
                <a:lnTo>
                  <a:pt x="208279" y="383285"/>
                </a:lnTo>
                <a:lnTo>
                  <a:pt x="224789" y="360425"/>
                </a:lnTo>
                <a:lnTo>
                  <a:pt x="228599" y="356158"/>
                </a:lnTo>
                <a:lnTo>
                  <a:pt x="228599" y="305561"/>
                </a:lnTo>
                <a:lnTo>
                  <a:pt x="262889" y="316991"/>
                </a:lnTo>
                <a:lnTo>
                  <a:pt x="262889" y="317753"/>
                </a:lnTo>
                <a:lnTo>
                  <a:pt x="266699" y="313334"/>
                </a:lnTo>
                <a:close/>
              </a:path>
              <a:path w="895350" h="963295">
                <a:moveTo>
                  <a:pt x="857249" y="362276"/>
                </a:moveTo>
                <a:lnTo>
                  <a:pt x="857249" y="207263"/>
                </a:lnTo>
                <a:lnTo>
                  <a:pt x="852169" y="242315"/>
                </a:lnTo>
                <a:lnTo>
                  <a:pt x="848359" y="261365"/>
                </a:lnTo>
                <a:lnTo>
                  <a:pt x="838199" y="299465"/>
                </a:lnTo>
                <a:lnTo>
                  <a:pt x="816609" y="361187"/>
                </a:lnTo>
                <a:lnTo>
                  <a:pt x="786129" y="425195"/>
                </a:lnTo>
                <a:lnTo>
                  <a:pt x="749299" y="491489"/>
                </a:lnTo>
                <a:lnTo>
                  <a:pt x="720089" y="535685"/>
                </a:lnTo>
                <a:lnTo>
                  <a:pt x="670559" y="601979"/>
                </a:lnTo>
                <a:lnTo>
                  <a:pt x="613409" y="668273"/>
                </a:lnTo>
                <a:lnTo>
                  <a:pt x="572769" y="708660"/>
                </a:lnTo>
                <a:lnTo>
                  <a:pt x="553719" y="727710"/>
                </a:lnTo>
                <a:lnTo>
                  <a:pt x="533399" y="745997"/>
                </a:lnTo>
                <a:lnTo>
                  <a:pt x="511809" y="763524"/>
                </a:lnTo>
                <a:lnTo>
                  <a:pt x="492759" y="780288"/>
                </a:lnTo>
                <a:lnTo>
                  <a:pt x="472439" y="796290"/>
                </a:lnTo>
                <a:lnTo>
                  <a:pt x="450849" y="811530"/>
                </a:lnTo>
                <a:lnTo>
                  <a:pt x="430529" y="825245"/>
                </a:lnTo>
                <a:lnTo>
                  <a:pt x="411479" y="838962"/>
                </a:lnTo>
                <a:lnTo>
                  <a:pt x="389889" y="851154"/>
                </a:lnTo>
                <a:lnTo>
                  <a:pt x="370839" y="862583"/>
                </a:lnTo>
                <a:lnTo>
                  <a:pt x="350519" y="873251"/>
                </a:lnTo>
                <a:lnTo>
                  <a:pt x="312419" y="891539"/>
                </a:lnTo>
                <a:lnTo>
                  <a:pt x="274319" y="906018"/>
                </a:lnTo>
                <a:lnTo>
                  <a:pt x="222249" y="920495"/>
                </a:lnTo>
                <a:lnTo>
                  <a:pt x="205739" y="922782"/>
                </a:lnTo>
                <a:lnTo>
                  <a:pt x="198119" y="924306"/>
                </a:lnTo>
                <a:lnTo>
                  <a:pt x="190499" y="925068"/>
                </a:lnTo>
                <a:lnTo>
                  <a:pt x="160019" y="925068"/>
                </a:lnTo>
                <a:lnTo>
                  <a:pt x="139699" y="922782"/>
                </a:lnTo>
                <a:lnTo>
                  <a:pt x="126999" y="919733"/>
                </a:lnTo>
                <a:lnTo>
                  <a:pt x="120649" y="917447"/>
                </a:lnTo>
                <a:lnTo>
                  <a:pt x="115569" y="915924"/>
                </a:lnTo>
                <a:lnTo>
                  <a:pt x="110489" y="913638"/>
                </a:lnTo>
                <a:lnTo>
                  <a:pt x="104139" y="910589"/>
                </a:lnTo>
                <a:lnTo>
                  <a:pt x="99059" y="908304"/>
                </a:lnTo>
                <a:lnTo>
                  <a:pt x="93979" y="905256"/>
                </a:lnTo>
                <a:lnTo>
                  <a:pt x="88899" y="901445"/>
                </a:lnTo>
                <a:lnTo>
                  <a:pt x="85089" y="898397"/>
                </a:lnTo>
                <a:lnTo>
                  <a:pt x="80009" y="894588"/>
                </a:lnTo>
                <a:lnTo>
                  <a:pt x="71119" y="886206"/>
                </a:lnTo>
                <a:lnTo>
                  <a:pt x="67309" y="881633"/>
                </a:lnTo>
                <a:lnTo>
                  <a:pt x="64769" y="877062"/>
                </a:lnTo>
                <a:lnTo>
                  <a:pt x="60959" y="872489"/>
                </a:lnTo>
                <a:lnTo>
                  <a:pt x="54609" y="861821"/>
                </a:lnTo>
                <a:lnTo>
                  <a:pt x="52069" y="856488"/>
                </a:lnTo>
                <a:lnTo>
                  <a:pt x="45719" y="838200"/>
                </a:lnTo>
                <a:lnTo>
                  <a:pt x="44449" y="832104"/>
                </a:lnTo>
                <a:lnTo>
                  <a:pt x="41909" y="825245"/>
                </a:lnTo>
                <a:lnTo>
                  <a:pt x="39369" y="811530"/>
                </a:lnTo>
                <a:lnTo>
                  <a:pt x="39369" y="803910"/>
                </a:lnTo>
                <a:lnTo>
                  <a:pt x="38099" y="797052"/>
                </a:lnTo>
                <a:lnTo>
                  <a:pt x="38099" y="905065"/>
                </a:lnTo>
                <a:lnTo>
                  <a:pt x="39369" y="906780"/>
                </a:lnTo>
                <a:lnTo>
                  <a:pt x="44449" y="912113"/>
                </a:lnTo>
                <a:lnTo>
                  <a:pt x="49529" y="918210"/>
                </a:lnTo>
                <a:lnTo>
                  <a:pt x="62229" y="928877"/>
                </a:lnTo>
                <a:lnTo>
                  <a:pt x="67309" y="933450"/>
                </a:lnTo>
                <a:lnTo>
                  <a:pt x="81279" y="941832"/>
                </a:lnTo>
                <a:lnTo>
                  <a:pt x="125729" y="958595"/>
                </a:lnTo>
                <a:lnTo>
                  <a:pt x="158749" y="963168"/>
                </a:lnTo>
                <a:lnTo>
                  <a:pt x="184149" y="963168"/>
                </a:lnTo>
                <a:lnTo>
                  <a:pt x="194309" y="962406"/>
                </a:lnTo>
                <a:lnTo>
                  <a:pt x="201929" y="961644"/>
                </a:lnTo>
                <a:lnTo>
                  <a:pt x="212089" y="960882"/>
                </a:lnTo>
                <a:lnTo>
                  <a:pt x="267969" y="947927"/>
                </a:lnTo>
                <a:lnTo>
                  <a:pt x="307339" y="934974"/>
                </a:lnTo>
                <a:lnTo>
                  <a:pt x="347979" y="917447"/>
                </a:lnTo>
                <a:lnTo>
                  <a:pt x="389889" y="896112"/>
                </a:lnTo>
                <a:lnTo>
                  <a:pt x="431799" y="870966"/>
                </a:lnTo>
                <a:lnTo>
                  <a:pt x="473709" y="842010"/>
                </a:lnTo>
                <a:lnTo>
                  <a:pt x="515619" y="810005"/>
                </a:lnTo>
                <a:lnTo>
                  <a:pt x="558799" y="774191"/>
                </a:lnTo>
                <a:lnTo>
                  <a:pt x="599439" y="735330"/>
                </a:lnTo>
                <a:lnTo>
                  <a:pt x="621029" y="714755"/>
                </a:lnTo>
                <a:lnTo>
                  <a:pt x="661669" y="671321"/>
                </a:lnTo>
                <a:lnTo>
                  <a:pt x="699769" y="625601"/>
                </a:lnTo>
                <a:lnTo>
                  <a:pt x="735329" y="579882"/>
                </a:lnTo>
                <a:lnTo>
                  <a:pt x="767079" y="534161"/>
                </a:lnTo>
                <a:lnTo>
                  <a:pt x="781049" y="511301"/>
                </a:lnTo>
                <a:lnTo>
                  <a:pt x="796289" y="487679"/>
                </a:lnTo>
                <a:lnTo>
                  <a:pt x="808989" y="464819"/>
                </a:lnTo>
                <a:lnTo>
                  <a:pt x="820419" y="441959"/>
                </a:lnTo>
                <a:lnTo>
                  <a:pt x="831849" y="419861"/>
                </a:lnTo>
                <a:lnTo>
                  <a:pt x="843279" y="397001"/>
                </a:lnTo>
                <a:lnTo>
                  <a:pt x="857249" y="362276"/>
                </a:lnTo>
                <a:close/>
              </a:path>
              <a:path w="895350" h="963295">
                <a:moveTo>
                  <a:pt x="262889" y="316991"/>
                </a:moveTo>
                <a:lnTo>
                  <a:pt x="228599" y="305561"/>
                </a:lnTo>
                <a:lnTo>
                  <a:pt x="229869" y="313181"/>
                </a:lnTo>
                <a:lnTo>
                  <a:pt x="234949" y="320039"/>
                </a:lnTo>
                <a:lnTo>
                  <a:pt x="241299" y="322325"/>
                </a:lnTo>
                <a:lnTo>
                  <a:pt x="248919" y="325373"/>
                </a:lnTo>
                <a:lnTo>
                  <a:pt x="256539" y="323087"/>
                </a:lnTo>
                <a:lnTo>
                  <a:pt x="260508" y="319754"/>
                </a:lnTo>
                <a:lnTo>
                  <a:pt x="262889" y="316991"/>
                </a:lnTo>
                <a:close/>
              </a:path>
              <a:path w="895350" h="963295">
                <a:moveTo>
                  <a:pt x="260508" y="319754"/>
                </a:moveTo>
                <a:lnTo>
                  <a:pt x="256539" y="323087"/>
                </a:lnTo>
                <a:lnTo>
                  <a:pt x="248919" y="325373"/>
                </a:lnTo>
                <a:lnTo>
                  <a:pt x="241299" y="322325"/>
                </a:lnTo>
                <a:lnTo>
                  <a:pt x="234949" y="320039"/>
                </a:lnTo>
                <a:lnTo>
                  <a:pt x="229869" y="313181"/>
                </a:lnTo>
                <a:lnTo>
                  <a:pt x="228599" y="305561"/>
                </a:lnTo>
                <a:lnTo>
                  <a:pt x="228599" y="356158"/>
                </a:lnTo>
                <a:lnTo>
                  <a:pt x="243839" y="339089"/>
                </a:lnTo>
                <a:lnTo>
                  <a:pt x="260508" y="319754"/>
                </a:lnTo>
                <a:close/>
              </a:path>
              <a:path w="895350" h="963295">
                <a:moveTo>
                  <a:pt x="239448" y="285573"/>
                </a:moveTo>
                <a:lnTo>
                  <a:pt x="238759" y="285749"/>
                </a:lnTo>
                <a:lnTo>
                  <a:pt x="233679" y="291845"/>
                </a:lnTo>
                <a:lnTo>
                  <a:pt x="239448" y="285573"/>
                </a:lnTo>
                <a:close/>
              </a:path>
              <a:path w="895350" h="963295">
                <a:moveTo>
                  <a:pt x="266699" y="303275"/>
                </a:moveTo>
                <a:lnTo>
                  <a:pt x="266699" y="295655"/>
                </a:lnTo>
                <a:lnTo>
                  <a:pt x="261619" y="288797"/>
                </a:lnTo>
                <a:lnTo>
                  <a:pt x="253999" y="286511"/>
                </a:lnTo>
                <a:lnTo>
                  <a:pt x="247649" y="283463"/>
                </a:lnTo>
                <a:lnTo>
                  <a:pt x="239448" y="285573"/>
                </a:lnTo>
                <a:lnTo>
                  <a:pt x="233679" y="291845"/>
                </a:lnTo>
                <a:lnTo>
                  <a:pt x="266699" y="303275"/>
                </a:lnTo>
                <a:close/>
              </a:path>
              <a:path w="895350" h="963295">
                <a:moveTo>
                  <a:pt x="895349" y="208787"/>
                </a:moveTo>
                <a:lnTo>
                  <a:pt x="895349" y="163067"/>
                </a:lnTo>
                <a:lnTo>
                  <a:pt x="892809" y="146303"/>
                </a:lnTo>
                <a:lnTo>
                  <a:pt x="891539" y="137159"/>
                </a:lnTo>
                <a:lnTo>
                  <a:pt x="888999" y="129539"/>
                </a:lnTo>
                <a:lnTo>
                  <a:pt x="887729" y="121157"/>
                </a:lnTo>
                <a:lnTo>
                  <a:pt x="882649" y="105917"/>
                </a:lnTo>
                <a:lnTo>
                  <a:pt x="880109" y="97535"/>
                </a:lnTo>
                <a:lnTo>
                  <a:pt x="876299" y="90677"/>
                </a:lnTo>
                <a:lnTo>
                  <a:pt x="873759" y="83057"/>
                </a:lnTo>
                <a:lnTo>
                  <a:pt x="869949" y="76199"/>
                </a:lnTo>
                <a:lnTo>
                  <a:pt x="864869" y="69341"/>
                </a:lnTo>
                <a:lnTo>
                  <a:pt x="855979" y="57149"/>
                </a:lnTo>
                <a:lnTo>
                  <a:pt x="850899" y="51053"/>
                </a:lnTo>
                <a:lnTo>
                  <a:pt x="839469" y="39623"/>
                </a:lnTo>
                <a:lnTo>
                  <a:pt x="833119" y="35051"/>
                </a:lnTo>
                <a:lnTo>
                  <a:pt x="826769" y="29717"/>
                </a:lnTo>
                <a:lnTo>
                  <a:pt x="814069" y="22097"/>
                </a:lnTo>
                <a:lnTo>
                  <a:pt x="806449" y="18287"/>
                </a:lnTo>
                <a:lnTo>
                  <a:pt x="800099" y="14477"/>
                </a:lnTo>
                <a:lnTo>
                  <a:pt x="792479" y="12191"/>
                </a:lnTo>
                <a:lnTo>
                  <a:pt x="784859" y="9143"/>
                </a:lnTo>
                <a:lnTo>
                  <a:pt x="777239" y="6857"/>
                </a:lnTo>
                <a:lnTo>
                  <a:pt x="769619" y="5333"/>
                </a:lnTo>
                <a:lnTo>
                  <a:pt x="761999" y="3047"/>
                </a:lnTo>
                <a:lnTo>
                  <a:pt x="727709" y="0"/>
                </a:lnTo>
                <a:lnTo>
                  <a:pt x="709929" y="0"/>
                </a:lnTo>
                <a:lnTo>
                  <a:pt x="701039" y="761"/>
                </a:lnTo>
                <a:lnTo>
                  <a:pt x="645159" y="9905"/>
                </a:lnTo>
                <a:lnTo>
                  <a:pt x="607059" y="21335"/>
                </a:lnTo>
                <a:lnTo>
                  <a:pt x="567689" y="37337"/>
                </a:lnTo>
                <a:lnTo>
                  <a:pt x="546099" y="46481"/>
                </a:lnTo>
                <a:lnTo>
                  <a:pt x="483869" y="80009"/>
                </a:lnTo>
                <a:lnTo>
                  <a:pt x="441959" y="106679"/>
                </a:lnTo>
                <a:lnTo>
                  <a:pt x="400049" y="137159"/>
                </a:lnTo>
                <a:lnTo>
                  <a:pt x="336549" y="188975"/>
                </a:lnTo>
                <a:lnTo>
                  <a:pt x="316229" y="208025"/>
                </a:lnTo>
                <a:lnTo>
                  <a:pt x="294639" y="227837"/>
                </a:lnTo>
                <a:lnTo>
                  <a:pt x="274319" y="248411"/>
                </a:lnTo>
                <a:lnTo>
                  <a:pt x="253999" y="269747"/>
                </a:lnTo>
                <a:lnTo>
                  <a:pt x="239448" y="285573"/>
                </a:lnTo>
                <a:lnTo>
                  <a:pt x="247649" y="283463"/>
                </a:lnTo>
                <a:lnTo>
                  <a:pt x="253999" y="286511"/>
                </a:lnTo>
                <a:lnTo>
                  <a:pt x="261619" y="288797"/>
                </a:lnTo>
                <a:lnTo>
                  <a:pt x="266699" y="295655"/>
                </a:lnTo>
                <a:lnTo>
                  <a:pt x="266699" y="313334"/>
                </a:lnTo>
                <a:lnTo>
                  <a:pt x="281939" y="295655"/>
                </a:lnTo>
                <a:lnTo>
                  <a:pt x="302259" y="275081"/>
                </a:lnTo>
                <a:lnTo>
                  <a:pt x="321309" y="255269"/>
                </a:lnTo>
                <a:lnTo>
                  <a:pt x="361949" y="217169"/>
                </a:lnTo>
                <a:lnTo>
                  <a:pt x="402589" y="182879"/>
                </a:lnTo>
                <a:lnTo>
                  <a:pt x="463549" y="137921"/>
                </a:lnTo>
                <a:lnTo>
                  <a:pt x="504189" y="112013"/>
                </a:lnTo>
                <a:lnTo>
                  <a:pt x="544829" y="89915"/>
                </a:lnTo>
                <a:lnTo>
                  <a:pt x="582929" y="71627"/>
                </a:lnTo>
                <a:lnTo>
                  <a:pt x="621029" y="57149"/>
                </a:lnTo>
                <a:lnTo>
                  <a:pt x="673099" y="43433"/>
                </a:lnTo>
                <a:lnTo>
                  <a:pt x="689609" y="40385"/>
                </a:lnTo>
                <a:lnTo>
                  <a:pt x="712469" y="38099"/>
                </a:lnTo>
                <a:lnTo>
                  <a:pt x="727709" y="38099"/>
                </a:lnTo>
                <a:lnTo>
                  <a:pt x="735329" y="38861"/>
                </a:lnTo>
                <a:lnTo>
                  <a:pt x="741679" y="38861"/>
                </a:lnTo>
                <a:lnTo>
                  <a:pt x="779779" y="48005"/>
                </a:lnTo>
                <a:lnTo>
                  <a:pt x="819149" y="73151"/>
                </a:lnTo>
                <a:lnTo>
                  <a:pt x="842009" y="107441"/>
                </a:lnTo>
                <a:lnTo>
                  <a:pt x="845819" y="112775"/>
                </a:lnTo>
                <a:lnTo>
                  <a:pt x="847089" y="118871"/>
                </a:lnTo>
                <a:lnTo>
                  <a:pt x="849629" y="124967"/>
                </a:lnTo>
                <a:lnTo>
                  <a:pt x="850899" y="131825"/>
                </a:lnTo>
                <a:lnTo>
                  <a:pt x="853439" y="137921"/>
                </a:lnTo>
                <a:lnTo>
                  <a:pt x="853439" y="145541"/>
                </a:lnTo>
                <a:lnTo>
                  <a:pt x="855979" y="159257"/>
                </a:lnTo>
                <a:lnTo>
                  <a:pt x="857249" y="174497"/>
                </a:lnTo>
                <a:lnTo>
                  <a:pt x="857249" y="362276"/>
                </a:lnTo>
                <a:lnTo>
                  <a:pt x="861059" y="352805"/>
                </a:lnTo>
                <a:lnTo>
                  <a:pt x="868679" y="331469"/>
                </a:lnTo>
                <a:lnTo>
                  <a:pt x="881379" y="288797"/>
                </a:lnTo>
                <a:lnTo>
                  <a:pt x="892809" y="228599"/>
                </a:lnTo>
                <a:lnTo>
                  <a:pt x="895349" y="208787"/>
                </a:lnTo>
                <a:close/>
              </a:path>
              <a:path w="895350" h="963295">
                <a:moveTo>
                  <a:pt x="262889" y="317753"/>
                </a:moveTo>
                <a:lnTo>
                  <a:pt x="262889" y="316991"/>
                </a:lnTo>
                <a:lnTo>
                  <a:pt x="260508" y="319754"/>
                </a:lnTo>
                <a:lnTo>
                  <a:pt x="262889" y="3177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66239" y="3188970"/>
            <a:ext cx="453390" cy="474980"/>
          </a:xfrm>
          <a:custGeom>
            <a:avLst/>
            <a:gdLst/>
            <a:ahLst/>
            <a:cxnLst/>
            <a:rect l="l" t="t" r="r" b="b"/>
            <a:pathLst>
              <a:path w="453390" h="474979">
                <a:moveTo>
                  <a:pt x="49212" y="416701"/>
                </a:moveTo>
                <a:lnTo>
                  <a:pt x="25145" y="393954"/>
                </a:lnTo>
                <a:lnTo>
                  <a:pt x="0" y="474726"/>
                </a:lnTo>
                <a:lnTo>
                  <a:pt x="40385" y="460629"/>
                </a:lnTo>
                <a:lnTo>
                  <a:pt x="40385" y="425958"/>
                </a:lnTo>
                <a:lnTo>
                  <a:pt x="49212" y="416701"/>
                </a:lnTo>
                <a:close/>
              </a:path>
              <a:path w="453390" h="474979">
                <a:moveTo>
                  <a:pt x="55884" y="423008"/>
                </a:moveTo>
                <a:lnTo>
                  <a:pt x="49212" y="416701"/>
                </a:lnTo>
                <a:lnTo>
                  <a:pt x="40385" y="425958"/>
                </a:lnTo>
                <a:lnTo>
                  <a:pt x="47243" y="432054"/>
                </a:lnTo>
                <a:lnTo>
                  <a:pt x="55884" y="423008"/>
                </a:lnTo>
                <a:close/>
              </a:path>
              <a:path w="453390" h="474979">
                <a:moveTo>
                  <a:pt x="80771" y="446531"/>
                </a:moveTo>
                <a:lnTo>
                  <a:pt x="55884" y="423008"/>
                </a:lnTo>
                <a:lnTo>
                  <a:pt x="47243" y="432054"/>
                </a:lnTo>
                <a:lnTo>
                  <a:pt x="40385" y="425958"/>
                </a:lnTo>
                <a:lnTo>
                  <a:pt x="40385" y="460629"/>
                </a:lnTo>
                <a:lnTo>
                  <a:pt x="80771" y="446531"/>
                </a:lnTo>
                <a:close/>
              </a:path>
              <a:path w="453390" h="474979">
                <a:moveTo>
                  <a:pt x="453389" y="6857"/>
                </a:moveTo>
                <a:lnTo>
                  <a:pt x="446531" y="0"/>
                </a:lnTo>
                <a:lnTo>
                  <a:pt x="49212" y="416701"/>
                </a:lnTo>
                <a:lnTo>
                  <a:pt x="55884" y="423008"/>
                </a:lnTo>
                <a:lnTo>
                  <a:pt x="453389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0067" y="6032753"/>
            <a:ext cx="542925" cy="535305"/>
          </a:xfrm>
          <a:custGeom>
            <a:avLst/>
            <a:gdLst/>
            <a:ahLst/>
            <a:cxnLst/>
            <a:rect l="l" t="t" r="r" b="b"/>
            <a:pathLst>
              <a:path w="542925" h="535304">
                <a:moveTo>
                  <a:pt x="542544" y="317754"/>
                </a:moveTo>
                <a:lnTo>
                  <a:pt x="542544" y="292608"/>
                </a:lnTo>
                <a:lnTo>
                  <a:pt x="541020" y="266700"/>
                </a:lnTo>
                <a:lnTo>
                  <a:pt x="528828" y="215646"/>
                </a:lnTo>
                <a:lnTo>
                  <a:pt x="514350" y="179070"/>
                </a:lnTo>
                <a:lnTo>
                  <a:pt x="486156" y="131826"/>
                </a:lnTo>
                <a:lnTo>
                  <a:pt x="459486" y="99060"/>
                </a:lnTo>
                <a:lnTo>
                  <a:pt x="427482" y="69342"/>
                </a:lnTo>
                <a:lnTo>
                  <a:pt x="392430" y="44958"/>
                </a:lnTo>
                <a:lnTo>
                  <a:pt x="355854" y="25908"/>
                </a:lnTo>
                <a:lnTo>
                  <a:pt x="316992" y="11430"/>
                </a:lnTo>
                <a:lnTo>
                  <a:pt x="278892" y="3048"/>
                </a:lnTo>
                <a:lnTo>
                  <a:pt x="251460" y="714"/>
                </a:lnTo>
                <a:lnTo>
                  <a:pt x="240030" y="0"/>
                </a:lnTo>
                <a:lnTo>
                  <a:pt x="201168" y="2286"/>
                </a:lnTo>
                <a:lnTo>
                  <a:pt x="163830" y="10668"/>
                </a:lnTo>
                <a:lnTo>
                  <a:pt x="117348" y="29718"/>
                </a:lnTo>
                <a:lnTo>
                  <a:pt x="76200" y="59436"/>
                </a:lnTo>
                <a:lnTo>
                  <a:pt x="49530" y="88392"/>
                </a:lnTo>
                <a:lnTo>
                  <a:pt x="22098" y="131826"/>
                </a:lnTo>
                <a:lnTo>
                  <a:pt x="6096" y="179070"/>
                </a:lnTo>
                <a:lnTo>
                  <a:pt x="762" y="217170"/>
                </a:lnTo>
                <a:lnTo>
                  <a:pt x="0" y="229362"/>
                </a:lnTo>
                <a:lnTo>
                  <a:pt x="2286" y="268224"/>
                </a:lnTo>
                <a:lnTo>
                  <a:pt x="4572" y="280416"/>
                </a:lnTo>
                <a:lnTo>
                  <a:pt x="6858" y="293370"/>
                </a:lnTo>
                <a:lnTo>
                  <a:pt x="10668" y="306324"/>
                </a:lnTo>
                <a:lnTo>
                  <a:pt x="13716" y="318516"/>
                </a:lnTo>
                <a:lnTo>
                  <a:pt x="18288" y="331470"/>
                </a:lnTo>
                <a:lnTo>
                  <a:pt x="28956" y="355854"/>
                </a:lnTo>
                <a:lnTo>
                  <a:pt x="35052" y="368046"/>
                </a:lnTo>
                <a:lnTo>
                  <a:pt x="38100" y="373464"/>
                </a:lnTo>
                <a:lnTo>
                  <a:pt x="38100" y="229362"/>
                </a:lnTo>
                <a:lnTo>
                  <a:pt x="39624" y="208026"/>
                </a:lnTo>
                <a:lnTo>
                  <a:pt x="41910" y="197358"/>
                </a:lnTo>
                <a:lnTo>
                  <a:pt x="43434" y="186690"/>
                </a:lnTo>
                <a:lnTo>
                  <a:pt x="46482" y="176784"/>
                </a:lnTo>
                <a:lnTo>
                  <a:pt x="62484" y="137160"/>
                </a:lnTo>
                <a:lnTo>
                  <a:pt x="86868" y="102108"/>
                </a:lnTo>
                <a:lnTo>
                  <a:pt x="118872" y="73914"/>
                </a:lnTo>
                <a:lnTo>
                  <a:pt x="128016" y="68580"/>
                </a:lnTo>
                <a:lnTo>
                  <a:pt x="136398" y="63246"/>
                </a:lnTo>
                <a:lnTo>
                  <a:pt x="176022" y="46482"/>
                </a:lnTo>
                <a:lnTo>
                  <a:pt x="217932" y="38862"/>
                </a:lnTo>
                <a:lnTo>
                  <a:pt x="229362" y="38100"/>
                </a:lnTo>
                <a:lnTo>
                  <a:pt x="240030" y="38100"/>
                </a:lnTo>
                <a:lnTo>
                  <a:pt x="262890" y="39624"/>
                </a:lnTo>
                <a:lnTo>
                  <a:pt x="273558" y="41148"/>
                </a:lnTo>
                <a:lnTo>
                  <a:pt x="284988" y="42672"/>
                </a:lnTo>
                <a:lnTo>
                  <a:pt x="307848" y="48768"/>
                </a:lnTo>
                <a:lnTo>
                  <a:pt x="318516" y="51816"/>
                </a:lnTo>
                <a:lnTo>
                  <a:pt x="329946" y="56388"/>
                </a:lnTo>
                <a:lnTo>
                  <a:pt x="340614" y="60960"/>
                </a:lnTo>
                <a:lnTo>
                  <a:pt x="352044" y="65532"/>
                </a:lnTo>
                <a:lnTo>
                  <a:pt x="393954" y="92202"/>
                </a:lnTo>
                <a:lnTo>
                  <a:pt x="432054" y="125730"/>
                </a:lnTo>
                <a:lnTo>
                  <a:pt x="462534" y="164592"/>
                </a:lnTo>
                <a:lnTo>
                  <a:pt x="485394" y="206502"/>
                </a:lnTo>
                <a:lnTo>
                  <a:pt x="489204" y="217932"/>
                </a:lnTo>
                <a:lnTo>
                  <a:pt x="496824" y="239268"/>
                </a:lnTo>
                <a:lnTo>
                  <a:pt x="499110" y="250698"/>
                </a:lnTo>
                <a:lnTo>
                  <a:pt x="501396" y="261366"/>
                </a:lnTo>
                <a:lnTo>
                  <a:pt x="504444" y="283464"/>
                </a:lnTo>
                <a:lnTo>
                  <a:pt x="504444" y="431596"/>
                </a:lnTo>
                <a:lnTo>
                  <a:pt x="509016" y="425196"/>
                </a:lnTo>
                <a:lnTo>
                  <a:pt x="530352" y="379476"/>
                </a:lnTo>
                <a:lnTo>
                  <a:pt x="539496" y="342900"/>
                </a:lnTo>
                <a:lnTo>
                  <a:pt x="542544" y="317754"/>
                </a:lnTo>
                <a:close/>
              </a:path>
              <a:path w="542925" h="535304">
                <a:moveTo>
                  <a:pt x="504444" y="431596"/>
                </a:moveTo>
                <a:lnTo>
                  <a:pt x="504444" y="316230"/>
                </a:lnTo>
                <a:lnTo>
                  <a:pt x="499872" y="348234"/>
                </a:lnTo>
                <a:lnTo>
                  <a:pt x="493776" y="368046"/>
                </a:lnTo>
                <a:lnTo>
                  <a:pt x="470154" y="415290"/>
                </a:lnTo>
                <a:lnTo>
                  <a:pt x="441198" y="447294"/>
                </a:lnTo>
                <a:lnTo>
                  <a:pt x="406146" y="471678"/>
                </a:lnTo>
                <a:lnTo>
                  <a:pt x="357378" y="490728"/>
                </a:lnTo>
                <a:lnTo>
                  <a:pt x="325374" y="496062"/>
                </a:lnTo>
                <a:lnTo>
                  <a:pt x="313944" y="496062"/>
                </a:lnTo>
                <a:lnTo>
                  <a:pt x="303276" y="496824"/>
                </a:lnTo>
                <a:lnTo>
                  <a:pt x="246888" y="489204"/>
                </a:lnTo>
                <a:lnTo>
                  <a:pt x="224790" y="482346"/>
                </a:lnTo>
                <a:lnTo>
                  <a:pt x="213360" y="478536"/>
                </a:lnTo>
                <a:lnTo>
                  <a:pt x="169926" y="457200"/>
                </a:lnTo>
                <a:lnTo>
                  <a:pt x="129540" y="426720"/>
                </a:lnTo>
                <a:lnTo>
                  <a:pt x="120396" y="417576"/>
                </a:lnTo>
                <a:lnTo>
                  <a:pt x="111252" y="409194"/>
                </a:lnTo>
                <a:lnTo>
                  <a:pt x="102870" y="399288"/>
                </a:lnTo>
                <a:lnTo>
                  <a:pt x="94488" y="390144"/>
                </a:lnTo>
                <a:lnTo>
                  <a:pt x="87630" y="380238"/>
                </a:lnTo>
                <a:lnTo>
                  <a:pt x="80772" y="369570"/>
                </a:lnTo>
                <a:lnTo>
                  <a:pt x="73914" y="359664"/>
                </a:lnTo>
                <a:lnTo>
                  <a:pt x="57912" y="327660"/>
                </a:lnTo>
                <a:lnTo>
                  <a:pt x="46482" y="295656"/>
                </a:lnTo>
                <a:lnTo>
                  <a:pt x="44196" y="284226"/>
                </a:lnTo>
                <a:lnTo>
                  <a:pt x="41910" y="273558"/>
                </a:lnTo>
                <a:lnTo>
                  <a:pt x="38862" y="251460"/>
                </a:lnTo>
                <a:lnTo>
                  <a:pt x="38862" y="240030"/>
                </a:lnTo>
                <a:lnTo>
                  <a:pt x="38100" y="229362"/>
                </a:lnTo>
                <a:lnTo>
                  <a:pt x="38100" y="373464"/>
                </a:lnTo>
                <a:lnTo>
                  <a:pt x="65532" y="413766"/>
                </a:lnTo>
                <a:lnTo>
                  <a:pt x="105156" y="455676"/>
                </a:lnTo>
                <a:lnTo>
                  <a:pt x="138684" y="482346"/>
                </a:lnTo>
                <a:lnTo>
                  <a:pt x="187452" y="509016"/>
                </a:lnTo>
                <a:lnTo>
                  <a:pt x="225552" y="522732"/>
                </a:lnTo>
                <a:lnTo>
                  <a:pt x="264414" y="531876"/>
                </a:lnTo>
                <a:lnTo>
                  <a:pt x="303276" y="534881"/>
                </a:lnTo>
                <a:lnTo>
                  <a:pt x="304800" y="534876"/>
                </a:lnTo>
                <a:lnTo>
                  <a:pt x="318516" y="534027"/>
                </a:lnTo>
                <a:lnTo>
                  <a:pt x="329184" y="533400"/>
                </a:lnTo>
                <a:lnTo>
                  <a:pt x="367284" y="527304"/>
                </a:lnTo>
                <a:lnTo>
                  <a:pt x="414528" y="510540"/>
                </a:lnTo>
                <a:lnTo>
                  <a:pt x="457200" y="483870"/>
                </a:lnTo>
                <a:lnTo>
                  <a:pt x="493776" y="446531"/>
                </a:lnTo>
                <a:lnTo>
                  <a:pt x="504444" y="431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20452" y="3958082"/>
            <a:ext cx="468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Groups </a:t>
            </a:r>
            <a:r>
              <a:rPr sz="2400" spc="-190" dirty="0">
                <a:solidFill>
                  <a:srgbClr val="FF0000"/>
                </a:solidFill>
                <a:latin typeface="Times New Roman"/>
                <a:cs typeface="Times New Roman"/>
              </a:rPr>
              <a:t>have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225" dirty="0">
                <a:solidFill>
                  <a:srgbClr val="FF0000"/>
                </a:solidFill>
                <a:latin typeface="Times New Roman"/>
                <a:cs typeface="Times New Roman"/>
              </a:rPr>
              <a:t>RECTANGLE 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shape!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20452" y="4689602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group</a:t>
            </a:r>
            <a:r>
              <a:rPr sz="2400" u="sng" spc="-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dividually 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case. 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minimization!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898651"/>
            <a:ext cx="4855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0" dirty="0">
                <a:latin typeface="Times New Roman"/>
                <a:cs typeface="Times New Roman"/>
              </a:rPr>
              <a:t>Logic </a:t>
            </a:r>
            <a:r>
              <a:rPr b="0" spc="-175" dirty="0">
                <a:latin typeface="Times New Roman"/>
                <a:cs typeface="Times New Roman"/>
              </a:rPr>
              <a:t>Minimization </a:t>
            </a:r>
            <a:r>
              <a:rPr b="0" spc="-195" dirty="0">
                <a:latin typeface="Times New Roman"/>
                <a:cs typeface="Times New Roman"/>
              </a:rPr>
              <a:t>using</a:t>
            </a:r>
            <a:r>
              <a:rPr b="0" spc="145" dirty="0">
                <a:latin typeface="Times New Roman"/>
                <a:cs typeface="Times New Roman"/>
              </a:rPr>
              <a:t> </a:t>
            </a:r>
            <a:r>
              <a:rPr b="0" spc="-245" dirty="0">
                <a:latin typeface="Times New Roman"/>
                <a:cs typeface="Times New Roman"/>
              </a:rPr>
              <a:t>K-Map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1265" y="2143251"/>
          <a:ext cx="3352164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7532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86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8859" y="24493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28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2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8446" y="24493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28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82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8446" y="2982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32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86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8859" y="2982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3982" y="201499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0978" y="2472194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0978" y="3005589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48441" y="24989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5593" y="3480815"/>
            <a:ext cx="2404110" cy="1511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64222" y="3983990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3822" y="4517390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4222" y="4517390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09939" y="3510781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9346" y="3550413"/>
            <a:ext cx="16129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1495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6341" y="4007615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6341" y="454101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13817" y="403402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8601" y="3525773"/>
            <a:ext cx="450850" cy="309880"/>
          </a:xfrm>
          <a:custGeom>
            <a:avLst/>
            <a:gdLst/>
            <a:ahLst/>
            <a:cxnLst/>
            <a:rect l="l" t="t" r="r" b="b"/>
            <a:pathLst>
              <a:path w="450850" h="309879">
                <a:moveTo>
                  <a:pt x="322922" y="191635"/>
                </a:moveTo>
                <a:lnTo>
                  <a:pt x="31241" y="0"/>
                </a:lnTo>
                <a:lnTo>
                  <a:pt x="0" y="48006"/>
                </a:lnTo>
                <a:lnTo>
                  <a:pt x="291386" y="239448"/>
                </a:lnTo>
                <a:lnTo>
                  <a:pt x="322922" y="191635"/>
                </a:lnTo>
                <a:close/>
              </a:path>
              <a:path w="450850" h="309879">
                <a:moveTo>
                  <a:pt x="346709" y="297350"/>
                </a:moveTo>
                <a:lnTo>
                  <a:pt x="346709" y="207264"/>
                </a:lnTo>
                <a:lnTo>
                  <a:pt x="315467" y="255270"/>
                </a:lnTo>
                <a:lnTo>
                  <a:pt x="291386" y="239448"/>
                </a:lnTo>
                <a:lnTo>
                  <a:pt x="259841" y="287274"/>
                </a:lnTo>
                <a:lnTo>
                  <a:pt x="346709" y="297350"/>
                </a:lnTo>
                <a:close/>
              </a:path>
              <a:path w="450850" h="309879">
                <a:moveTo>
                  <a:pt x="346709" y="207264"/>
                </a:moveTo>
                <a:lnTo>
                  <a:pt x="322922" y="191635"/>
                </a:lnTo>
                <a:lnTo>
                  <a:pt x="291386" y="239448"/>
                </a:lnTo>
                <a:lnTo>
                  <a:pt x="315467" y="255270"/>
                </a:lnTo>
                <a:lnTo>
                  <a:pt x="346709" y="207264"/>
                </a:lnTo>
                <a:close/>
              </a:path>
              <a:path w="450850" h="309879">
                <a:moveTo>
                  <a:pt x="450341" y="309371"/>
                </a:moveTo>
                <a:lnTo>
                  <a:pt x="354329" y="144017"/>
                </a:lnTo>
                <a:lnTo>
                  <a:pt x="322922" y="191635"/>
                </a:lnTo>
                <a:lnTo>
                  <a:pt x="346709" y="207264"/>
                </a:lnTo>
                <a:lnTo>
                  <a:pt x="346709" y="297350"/>
                </a:lnTo>
                <a:lnTo>
                  <a:pt x="450341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80246" y="3285236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0065" y="4001516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9141" y="1637029"/>
            <a:ext cx="25400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75"/>
              </a:lnSpc>
              <a:spcBef>
                <a:spcPts val="100"/>
              </a:spcBef>
              <a:tabLst>
                <a:tab pos="227965" algn="l"/>
              </a:tabLst>
            </a:pPr>
            <a:r>
              <a:rPr sz="24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57785" algn="ctr">
              <a:lnSpc>
                <a:spcPts val="1814"/>
              </a:lnSpc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9372" y="1637029"/>
            <a:ext cx="3444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	=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AB’ +</a:t>
            </a:r>
            <a:r>
              <a:rPr sz="2400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AB’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(A’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A)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(B’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59372" y="273430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6572" y="3100070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+</a:t>
            </a:r>
            <a:r>
              <a:rPr sz="2400" spc="-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49717" y="4479290"/>
            <a:ext cx="1487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 = A +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1778" y="1613419"/>
            <a:ext cx="2160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20889" y="4848352"/>
          <a:ext cx="3352164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5018417" y="55184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3845" y="551383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3" y="0"/>
                </a:lnTo>
                <a:lnTo>
                  <a:pt x="0" y="0"/>
                </a:lnTo>
                <a:lnTo>
                  <a:pt x="0" y="542544"/>
                </a:lnTo>
                <a:lnTo>
                  <a:pt x="4572" y="542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542925">
                <a:moveTo>
                  <a:pt x="9144" y="533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33400"/>
                </a:lnTo>
                <a:lnTo>
                  <a:pt x="9144" y="533400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4572" y="533400"/>
                </a:lnTo>
                <a:lnTo>
                  <a:pt x="9144" y="537972"/>
                </a:lnTo>
                <a:lnTo>
                  <a:pt x="9144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125" h="542925">
                <a:moveTo>
                  <a:pt x="9144" y="542544"/>
                </a:moveTo>
                <a:lnTo>
                  <a:pt x="9144" y="537972"/>
                </a:lnTo>
                <a:lnTo>
                  <a:pt x="4572" y="533400"/>
                </a:lnTo>
                <a:lnTo>
                  <a:pt x="4572" y="542544"/>
                </a:lnTo>
                <a:lnTo>
                  <a:pt x="9144" y="542544"/>
                </a:lnTo>
                <a:close/>
              </a:path>
              <a:path w="619125" h="542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125" h="542925">
                <a:moveTo>
                  <a:pt x="614172" y="542544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2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4022" y="5620766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28017" y="55184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23445" y="551383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4" y="542544"/>
                </a:moveTo>
                <a:lnTo>
                  <a:pt x="618743" y="0"/>
                </a:lnTo>
                <a:lnTo>
                  <a:pt x="0" y="0"/>
                </a:lnTo>
                <a:lnTo>
                  <a:pt x="0" y="542544"/>
                </a:lnTo>
                <a:lnTo>
                  <a:pt x="4572" y="542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542544"/>
                </a:lnTo>
                <a:lnTo>
                  <a:pt x="618744" y="542544"/>
                </a:lnTo>
                <a:close/>
              </a:path>
              <a:path w="619125" h="542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542925">
                <a:moveTo>
                  <a:pt x="9144" y="533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33400"/>
                </a:lnTo>
                <a:lnTo>
                  <a:pt x="9144" y="533400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4572" y="533400"/>
                </a:lnTo>
                <a:lnTo>
                  <a:pt x="9144" y="537972"/>
                </a:lnTo>
                <a:lnTo>
                  <a:pt x="9144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125" h="542925">
                <a:moveTo>
                  <a:pt x="9144" y="542544"/>
                </a:moveTo>
                <a:lnTo>
                  <a:pt x="9144" y="537972"/>
                </a:lnTo>
                <a:lnTo>
                  <a:pt x="4572" y="533400"/>
                </a:lnTo>
                <a:lnTo>
                  <a:pt x="4572" y="542544"/>
                </a:lnTo>
                <a:lnTo>
                  <a:pt x="9144" y="542544"/>
                </a:lnTo>
                <a:close/>
              </a:path>
              <a:path w="619125" h="542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125" h="542925">
                <a:moveTo>
                  <a:pt x="614172" y="542544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2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73622" y="5620766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28017" y="60518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23445" y="604723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3" y="542544"/>
                </a:moveTo>
                <a:lnTo>
                  <a:pt x="618743" y="0"/>
                </a:lnTo>
                <a:lnTo>
                  <a:pt x="0" y="0"/>
                </a:lnTo>
                <a:lnTo>
                  <a:pt x="0" y="542544"/>
                </a:lnTo>
                <a:lnTo>
                  <a:pt x="4572" y="542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542544"/>
                </a:lnTo>
                <a:lnTo>
                  <a:pt x="618743" y="542544"/>
                </a:lnTo>
                <a:close/>
              </a:path>
              <a:path w="619125" h="542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542925">
                <a:moveTo>
                  <a:pt x="9144" y="533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33400"/>
                </a:lnTo>
                <a:lnTo>
                  <a:pt x="9144" y="533400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4572" y="533400"/>
                </a:lnTo>
                <a:lnTo>
                  <a:pt x="9144" y="537972"/>
                </a:lnTo>
                <a:lnTo>
                  <a:pt x="9144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125" h="542925">
                <a:moveTo>
                  <a:pt x="9144" y="542544"/>
                </a:moveTo>
                <a:lnTo>
                  <a:pt x="9144" y="537972"/>
                </a:lnTo>
                <a:lnTo>
                  <a:pt x="4572" y="533400"/>
                </a:lnTo>
                <a:lnTo>
                  <a:pt x="4572" y="542544"/>
                </a:lnTo>
                <a:lnTo>
                  <a:pt x="9144" y="542544"/>
                </a:lnTo>
                <a:close/>
              </a:path>
              <a:path w="619125" h="542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125" h="542925">
                <a:moveTo>
                  <a:pt x="614172" y="542544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2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73622" y="6154165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18417" y="6051803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3845" y="6047232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619125" h="542925">
                <a:moveTo>
                  <a:pt x="618743" y="542544"/>
                </a:moveTo>
                <a:lnTo>
                  <a:pt x="618743" y="0"/>
                </a:lnTo>
                <a:lnTo>
                  <a:pt x="0" y="0"/>
                </a:lnTo>
                <a:lnTo>
                  <a:pt x="0" y="542544"/>
                </a:lnTo>
                <a:lnTo>
                  <a:pt x="4572" y="542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542544"/>
                </a:lnTo>
                <a:lnTo>
                  <a:pt x="618743" y="542544"/>
                </a:lnTo>
                <a:close/>
              </a:path>
              <a:path w="619125" h="542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542925">
                <a:moveTo>
                  <a:pt x="9144" y="533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33400"/>
                </a:lnTo>
                <a:lnTo>
                  <a:pt x="9144" y="533400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4572" y="533400"/>
                </a:lnTo>
                <a:lnTo>
                  <a:pt x="9144" y="537972"/>
                </a:lnTo>
                <a:lnTo>
                  <a:pt x="9144" y="542544"/>
                </a:lnTo>
                <a:lnTo>
                  <a:pt x="609600" y="542544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125" h="542925">
                <a:moveTo>
                  <a:pt x="9144" y="542544"/>
                </a:moveTo>
                <a:lnTo>
                  <a:pt x="9144" y="537972"/>
                </a:lnTo>
                <a:lnTo>
                  <a:pt x="4572" y="533400"/>
                </a:lnTo>
                <a:lnTo>
                  <a:pt x="4572" y="542544"/>
                </a:lnTo>
                <a:lnTo>
                  <a:pt x="9144" y="542544"/>
                </a:lnTo>
                <a:close/>
              </a:path>
              <a:path w="619125" h="542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542925">
                <a:moveTo>
                  <a:pt x="614172" y="533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125" h="542925">
                <a:moveTo>
                  <a:pt x="614172" y="542544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2544"/>
                </a:lnTo>
                <a:lnTo>
                  <a:pt x="614172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264022" y="6154165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09739" y="5147557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59146" y="5187189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16141" y="564439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16141" y="6177786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47017" y="513740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13617" y="567080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13539" y="6081521"/>
            <a:ext cx="670560" cy="571500"/>
          </a:xfrm>
          <a:custGeom>
            <a:avLst/>
            <a:gdLst/>
            <a:ahLst/>
            <a:cxnLst/>
            <a:rect l="l" t="t" r="r" b="b"/>
            <a:pathLst>
              <a:path w="670560" h="571500">
                <a:moveTo>
                  <a:pt x="670559" y="285750"/>
                </a:moveTo>
                <a:lnTo>
                  <a:pt x="665987" y="241554"/>
                </a:lnTo>
                <a:lnTo>
                  <a:pt x="654557" y="199644"/>
                </a:lnTo>
                <a:lnTo>
                  <a:pt x="636269" y="160781"/>
                </a:lnTo>
                <a:lnTo>
                  <a:pt x="602741" y="113537"/>
                </a:lnTo>
                <a:lnTo>
                  <a:pt x="592073" y="102870"/>
                </a:lnTo>
                <a:lnTo>
                  <a:pt x="582167" y="92201"/>
                </a:lnTo>
                <a:lnTo>
                  <a:pt x="570737" y="82295"/>
                </a:lnTo>
                <a:lnTo>
                  <a:pt x="559307" y="73151"/>
                </a:lnTo>
                <a:lnTo>
                  <a:pt x="547115" y="64770"/>
                </a:lnTo>
                <a:lnTo>
                  <a:pt x="534161" y="55626"/>
                </a:lnTo>
                <a:lnTo>
                  <a:pt x="493775" y="34290"/>
                </a:lnTo>
                <a:lnTo>
                  <a:pt x="449579" y="17526"/>
                </a:lnTo>
                <a:lnTo>
                  <a:pt x="401573" y="6095"/>
                </a:lnTo>
                <a:lnTo>
                  <a:pt x="335279" y="0"/>
                </a:lnTo>
                <a:lnTo>
                  <a:pt x="317753" y="762"/>
                </a:lnTo>
                <a:lnTo>
                  <a:pt x="268223" y="6095"/>
                </a:lnTo>
                <a:lnTo>
                  <a:pt x="220979" y="17526"/>
                </a:lnTo>
                <a:lnTo>
                  <a:pt x="176783" y="34290"/>
                </a:lnTo>
                <a:lnTo>
                  <a:pt x="135635" y="56387"/>
                </a:lnTo>
                <a:lnTo>
                  <a:pt x="99059" y="83057"/>
                </a:lnTo>
                <a:lnTo>
                  <a:pt x="67817" y="114300"/>
                </a:lnTo>
                <a:lnTo>
                  <a:pt x="41147" y="149351"/>
                </a:lnTo>
                <a:lnTo>
                  <a:pt x="20573" y="187452"/>
                </a:lnTo>
                <a:lnTo>
                  <a:pt x="6857" y="228600"/>
                </a:lnTo>
                <a:lnTo>
                  <a:pt x="761" y="272034"/>
                </a:lnTo>
                <a:lnTo>
                  <a:pt x="0" y="286512"/>
                </a:lnTo>
                <a:lnTo>
                  <a:pt x="761" y="301752"/>
                </a:lnTo>
                <a:lnTo>
                  <a:pt x="7619" y="344424"/>
                </a:lnTo>
                <a:lnTo>
                  <a:pt x="21335" y="385572"/>
                </a:lnTo>
                <a:lnTo>
                  <a:pt x="38099" y="417576"/>
                </a:lnTo>
                <a:lnTo>
                  <a:pt x="38099" y="285750"/>
                </a:lnTo>
                <a:lnTo>
                  <a:pt x="39623" y="260604"/>
                </a:lnTo>
                <a:lnTo>
                  <a:pt x="51815" y="212597"/>
                </a:lnTo>
                <a:lnTo>
                  <a:pt x="61721" y="190500"/>
                </a:lnTo>
                <a:lnTo>
                  <a:pt x="67055" y="179070"/>
                </a:lnTo>
                <a:lnTo>
                  <a:pt x="73913" y="169164"/>
                </a:lnTo>
                <a:lnTo>
                  <a:pt x="80771" y="158495"/>
                </a:lnTo>
                <a:lnTo>
                  <a:pt x="88391" y="148590"/>
                </a:lnTo>
                <a:lnTo>
                  <a:pt x="124205" y="112014"/>
                </a:lnTo>
                <a:lnTo>
                  <a:pt x="156971" y="88392"/>
                </a:lnTo>
                <a:lnTo>
                  <a:pt x="192785" y="68579"/>
                </a:lnTo>
                <a:lnTo>
                  <a:pt x="232409" y="53340"/>
                </a:lnTo>
                <a:lnTo>
                  <a:pt x="275081" y="43434"/>
                </a:lnTo>
                <a:lnTo>
                  <a:pt x="320039" y="38862"/>
                </a:lnTo>
                <a:lnTo>
                  <a:pt x="336041" y="38100"/>
                </a:lnTo>
                <a:lnTo>
                  <a:pt x="366521" y="39623"/>
                </a:lnTo>
                <a:lnTo>
                  <a:pt x="410717" y="46481"/>
                </a:lnTo>
                <a:lnTo>
                  <a:pt x="452627" y="58673"/>
                </a:lnTo>
                <a:lnTo>
                  <a:pt x="502919" y="81534"/>
                </a:lnTo>
                <a:lnTo>
                  <a:pt x="536447" y="104393"/>
                </a:lnTo>
                <a:lnTo>
                  <a:pt x="547115" y="112014"/>
                </a:lnTo>
                <a:lnTo>
                  <a:pt x="556259" y="121157"/>
                </a:lnTo>
                <a:lnTo>
                  <a:pt x="566165" y="130301"/>
                </a:lnTo>
                <a:lnTo>
                  <a:pt x="574547" y="139445"/>
                </a:lnTo>
                <a:lnTo>
                  <a:pt x="609599" y="191261"/>
                </a:lnTo>
                <a:lnTo>
                  <a:pt x="626363" y="236982"/>
                </a:lnTo>
                <a:lnTo>
                  <a:pt x="632459" y="286512"/>
                </a:lnTo>
                <a:lnTo>
                  <a:pt x="632459" y="418033"/>
                </a:lnTo>
                <a:lnTo>
                  <a:pt x="637031" y="410717"/>
                </a:lnTo>
                <a:lnTo>
                  <a:pt x="655319" y="371094"/>
                </a:lnTo>
                <a:lnTo>
                  <a:pt x="666749" y="329184"/>
                </a:lnTo>
                <a:lnTo>
                  <a:pt x="669797" y="300228"/>
                </a:lnTo>
                <a:lnTo>
                  <a:pt x="670559" y="285750"/>
                </a:lnTo>
                <a:close/>
              </a:path>
              <a:path w="670560" h="571500">
                <a:moveTo>
                  <a:pt x="632459" y="418033"/>
                </a:moveTo>
                <a:lnTo>
                  <a:pt x="632459" y="286512"/>
                </a:lnTo>
                <a:lnTo>
                  <a:pt x="630935" y="311658"/>
                </a:lnTo>
                <a:lnTo>
                  <a:pt x="626363" y="336042"/>
                </a:lnTo>
                <a:lnTo>
                  <a:pt x="622553" y="347472"/>
                </a:lnTo>
                <a:lnTo>
                  <a:pt x="618743" y="359664"/>
                </a:lnTo>
                <a:lnTo>
                  <a:pt x="614171" y="370331"/>
                </a:lnTo>
                <a:lnTo>
                  <a:pt x="589787" y="413766"/>
                </a:lnTo>
                <a:lnTo>
                  <a:pt x="556259" y="451866"/>
                </a:lnTo>
                <a:lnTo>
                  <a:pt x="525017" y="476250"/>
                </a:lnTo>
                <a:lnTo>
                  <a:pt x="489965" y="497586"/>
                </a:lnTo>
                <a:lnTo>
                  <a:pt x="451865" y="514350"/>
                </a:lnTo>
                <a:lnTo>
                  <a:pt x="438149" y="518159"/>
                </a:lnTo>
                <a:lnTo>
                  <a:pt x="423671" y="522731"/>
                </a:lnTo>
                <a:lnTo>
                  <a:pt x="380999" y="531114"/>
                </a:lnTo>
                <a:lnTo>
                  <a:pt x="317753" y="533323"/>
                </a:lnTo>
                <a:lnTo>
                  <a:pt x="304037" y="532638"/>
                </a:lnTo>
                <a:lnTo>
                  <a:pt x="289559" y="530352"/>
                </a:lnTo>
                <a:lnTo>
                  <a:pt x="274319" y="528828"/>
                </a:lnTo>
                <a:lnTo>
                  <a:pt x="259841" y="525780"/>
                </a:lnTo>
                <a:lnTo>
                  <a:pt x="246125" y="521970"/>
                </a:lnTo>
                <a:lnTo>
                  <a:pt x="231647" y="518159"/>
                </a:lnTo>
                <a:lnTo>
                  <a:pt x="218693" y="513588"/>
                </a:lnTo>
                <a:lnTo>
                  <a:pt x="204977" y="509016"/>
                </a:lnTo>
                <a:lnTo>
                  <a:pt x="192023" y="502920"/>
                </a:lnTo>
                <a:lnTo>
                  <a:pt x="167639" y="490728"/>
                </a:lnTo>
                <a:lnTo>
                  <a:pt x="156209" y="483108"/>
                </a:lnTo>
                <a:lnTo>
                  <a:pt x="144779" y="476250"/>
                </a:lnTo>
                <a:lnTo>
                  <a:pt x="114299" y="451104"/>
                </a:lnTo>
                <a:lnTo>
                  <a:pt x="87629" y="422910"/>
                </a:lnTo>
                <a:lnTo>
                  <a:pt x="60959" y="381000"/>
                </a:lnTo>
                <a:lnTo>
                  <a:pt x="44195" y="334518"/>
                </a:lnTo>
                <a:lnTo>
                  <a:pt x="38099" y="285750"/>
                </a:lnTo>
                <a:lnTo>
                  <a:pt x="38099" y="417576"/>
                </a:lnTo>
                <a:lnTo>
                  <a:pt x="68579" y="458724"/>
                </a:lnTo>
                <a:lnTo>
                  <a:pt x="99821" y="489204"/>
                </a:lnTo>
                <a:lnTo>
                  <a:pt x="136397" y="515874"/>
                </a:lnTo>
                <a:lnTo>
                  <a:pt x="177545" y="537972"/>
                </a:lnTo>
                <a:lnTo>
                  <a:pt x="236981" y="559308"/>
                </a:lnTo>
                <a:lnTo>
                  <a:pt x="284987" y="568452"/>
                </a:lnTo>
                <a:lnTo>
                  <a:pt x="352805" y="571500"/>
                </a:lnTo>
                <a:lnTo>
                  <a:pt x="386333" y="568452"/>
                </a:lnTo>
                <a:lnTo>
                  <a:pt x="434339" y="559308"/>
                </a:lnTo>
                <a:lnTo>
                  <a:pt x="480059" y="544068"/>
                </a:lnTo>
                <a:lnTo>
                  <a:pt x="521969" y="523494"/>
                </a:lnTo>
                <a:lnTo>
                  <a:pt x="560069" y="498348"/>
                </a:lnTo>
                <a:lnTo>
                  <a:pt x="592835" y="468630"/>
                </a:lnTo>
                <a:lnTo>
                  <a:pt x="621029" y="435102"/>
                </a:lnTo>
                <a:lnTo>
                  <a:pt x="629411" y="422909"/>
                </a:lnTo>
                <a:lnTo>
                  <a:pt x="632459" y="418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73772" y="6323329"/>
            <a:ext cx="499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95323" y="5869936"/>
            <a:ext cx="1102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 =</a:t>
            </a:r>
            <a:r>
              <a:rPr sz="28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90971" y="6711950"/>
            <a:ext cx="191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Nothing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eliminated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68846" y="6358890"/>
            <a:ext cx="707390" cy="241935"/>
          </a:xfrm>
          <a:custGeom>
            <a:avLst/>
            <a:gdLst/>
            <a:ahLst/>
            <a:cxnLst/>
            <a:rect l="l" t="t" r="r" b="b"/>
            <a:pathLst>
              <a:path w="707390" h="241934">
                <a:moveTo>
                  <a:pt x="547478" y="130362"/>
                </a:moveTo>
                <a:lnTo>
                  <a:pt x="13715" y="0"/>
                </a:lnTo>
                <a:lnTo>
                  <a:pt x="0" y="55626"/>
                </a:lnTo>
                <a:lnTo>
                  <a:pt x="533944" y="186033"/>
                </a:lnTo>
                <a:lnTo>
                  <a:pt x="547478" y="130362"/>
                </a:lnTo>
                <a:close/>
              </a:path>
              <a:path w="707390" h="241934">
                <a:moveTo>
                  <a:pt x="575309" y="229013"/>
                </a:moveTo>
                <a:lnTo>
                  <a:pt x="575309" y="137159"/>
                </a:lnTo>
                <a:lnTo>
                  <a:pt x="561593" y="192785"/>
                </a:lnTo>
                <a:lnTo>
                  <a:pt x="533944" y="186033"/>
                </a:lnTo>
                <a:lnTo>
                  <a:pt x="520445" y="241553"/>
                </a:lnTo>
                <a:lnTo>
                  <a:pt x="575309" y="229013"/>
                </a:lnTo>
                <a:close/>
              </a:path>
              <a:path w="707390" h="241934">
                <a:moveTo>
                  <a:pt x="575309" y="137159"/>
                </a:moveTo>
                <a:lnTo>
                  <a:pt x="547478" y="130362"/>
                </a:lnTo>
                <a:lnTo>
                  <a:pt x="533944" y="186033"/>
                </a:lnTo>
                <a:lnTo>
                  <a:pt x="561593" y="192785"/>
                </a:lnTo>
                <a:lnTo>
                  <a:pt x="575309" y="137159"/>
                </a:lnTo>
                <a:close/>
              </a:path>
              <a:path w="707390" h="241934">
                <a:moveTo>
                  <a:pt x="707135" y="198881"/>
                </a:moveTo>
                <a:lnTo>
                  <a:pt x="560831" y="75437"/>
                </a:lnTo>
                <a:lnTo>
                  <a:pt x="547478" y="130362"/>
                </a:lnTo>
                <a:lnTo>
                  <a:pt x="575309" y="137159"/>
                </a:lnTo>
                <a:lnTo>
                  <a:pt x="575309" y="229013"/>
                </a:lnTo>
                <a:lnTo>
                  <a:pt x="707135" y="1988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76077" y="4334510"/>
            <a:ext cx="2397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8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7607"/>
            <a:ext cx="4612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0" dirty="0">
                <a:solidFill>
                  <a:srgbClr val="454552"/>
                </a:solidFill>
                <a:latin typeface="Georgia"/>
                <a:cs typeface="Georgia"/>
              </a:rPr>
              <a:t>Karnaugh </a:t>
            </a:r>
            <a:r>
              <a:rPr sz="3200" spc="120" dirty="0">
                <a:solidFill>
                  <a:srgbClr val="454552"/>
                </a:solidFill>
                <a:latin typeface="Georgia"/>
                <a:cs typeface="Georgia"/>
              </a:rPr>
              <a:t>Map</a:t>
            </a:r>
            <a:r>
              <a:rPr sz="3200" spc="27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10" dirty="0">
                <a:solidFill>
                  <a:srgbClr val="454552"/>
                </a:solidFill>
                <a:latin typeface="Georgia"/>
                <a:cs typeface="Georgia"/>
              </a:rPr>
              <a:t>Method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393" y="1527301"/>
            <a:ext cx="8557895" cy="28301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Represent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function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Karnaugh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Mark </a:t>
            </a:r>
            <a:r>
              <a:rPr sz="2400" spc="-190" dirty="0">
                <a:latin typeface="Trebuchet MS"/>
                <a:cs typeface="Trebuchet MS"/>
              </a:rPr>
              <a:t>adjacent </a:t>
            </a:r>
            <a:r>
              <a:rPr sz="2400" spc="-114" dirty="0">
                <a:latin typeface="Trebuchet MS"/>
                <a:cs typeface="Trebuchet MS"/>
              </a:rPr>
              <a:t>squares </a:t>
            </a:r>
            <a:r>
              <a:rPr sz="2400" spc="-135" dirty="0">
                <a:latin typeface="Trebuchet MS"/>
                <a:cs typeface="Trebuchet MS"/>
              </a:rPr>
              <a:t>containing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1</a:t>
            </a:r>
            <a:r>
              <a:rPr sz="2400" spc="180" dirty="0">
                <a:latin typeface="Arial"/>
                <a:cs typeface="Arial"/>
              </a:rPr>
              <a:t>’</a:t>
            </a:r>
            <a:r>
              <a:rPr sz="2400" spc="18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8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rectangular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groups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1, 2, 4,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454552"/>
                </a:solidFill>
                <a:latin typeface="Trebuchet MS"/>
                <a:cs typeface="Trebuchet MS"/>
              </a:rPr>
              <a:t>etc…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make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these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groups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big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you</a:t>
            </a:r>
            <a:r>
              <a:rPr sz="2000" spc="3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can!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Trebuchet MS"/>
                <a:cs typeface="Trebuchet MS"/>
              </a:rPr>
              <a:t>Write </a:t>
            </a:r>
            <a:r>
              <a:rPr sz="2400" spc="-70" dirty="0">
                <a:latin typeface="Trebuchet MS"/>
                <a:cs typeface="Trebuchet MS"/>
              </a:rPr>
              <a:t>down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35" dirty="0">
                <a:latin typeface="Trebuchet MS"/>
                <a:cs typeface="Trebuchet MS"/>
              </a:rPr>
              <a:t>minimised </a:t>
            </a:r>
            <a:r>
              <a:rPr sz="2400" spc="-90" dirty="0">
                <a:latin typeface="Trebuchet MS"/>
                <a:cs typeface="Trebuchet MS"/>
              </a:rPr>
              <a:t>Boolean </a:t>
            </a:r>
            <a:r>
              <a:rPr sz="2400" spc="-100" dirty="0">
                <a:latin typeface="Trebuchet MS"/>
                <a:cs typeface="Trebuchet MS"/>
              </a:rPr>
              <a:t>sum-of-products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expression!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product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terms,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note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values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variables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do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not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change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each</a:t>
            </a:r>
            <a:r>
              <a:rPr sz="2000" spc="2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group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25" dirty="0">
                <a:solidFill>
                  <a:srgbClr val="454552"/>
                </a:solidFill>
                <a:latin typeface="Trebuchet MS"/>
                <a:cs typeface="Trebuchet MS"/>
              </a:rPr>
              <a:t>Groups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reduce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variable,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groups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4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reduce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variable,</a:t>
            </a:r>
            <a:r>
              <a:rPr sz="2000" spc="-2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54552"/>
                </a:solidFill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248" y="4739118"/>
            <a:ext cx="5949735" cy="192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420" y="5242052"/>
            <a:ext cx="210566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25" dirty="0">
                <a:latin typeface="Trebuchet MS"/>
                <a:cs typeface="Trebuchet MS"/>
              </a:rPr>
              <a:t>Example: </a:t>
            </a:r>
            <a:r>
              <a:rPr sz="1800" spc="-65" dirty="0">
                <a:latin typeface="Trebuchet MS"/>
                <a:cs typeface="Trebuchet MS"/>
              </a:rPr>
              <a:t>F(A,B,C)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887730">
              <a:lnSpc>
                <a:spcPts val="3985"/>
              </a:lnSpc>
            </a:pPr>
            <a:r>
              <a:rPr sz="5025" spc="187" baseline="-4975" dirty="0">
                <a:latin typeface="Symbol"/>
                <a:cs typeface="Symbol"/>
              </a:rPr>
              <a:t></a:t>
            </a:r>
            <a:r>
              <a:rPr sz="2200" spc="125" dirty="0">
                <a:latin typeface="Times New Roman"/>
                <a:cs typeface="Times New Roman"/>
              </a:rPr>
              <a:t>(2,3,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7)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4718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Why </a:t>
            </a:r>
            <a:r>
              <a:rPr spc="-25" dirty="0"/>
              <a:t>does </a:t>
            </a:r>
            <a:r>
              <a:rPr spc="-60" dirty="0"/>
              <a:t>K-map</a:t>
            </a:r>
            <a:r>
              <a:rPr spc="280" dirty="0"/>
              <a:t> </a:t>
            </a:r>
            <a:r>
              <a:rPr spc="-90" dirty="0"/>
              <a:t>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4582" y="5830814"/>
            <a:ext cx="68262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5"/>
              </a:lnSpc>
            </a:pPr>
            <a:r>
              <a:rPr sz="2200" spc="170" dirty="0">
                <a:latin typeface="Trebuchet MS"/>
                <a:cs typeface="Trebuchet MS"/>
              </a:rPr>
              <a:t>A</a:t>
            </a:r>
            <a:r>
              <a:rPr sz="2200" spc="610" dirty="0">
                <a:latin typeface="Arial"/>
                <a:cs typeface="Arial"/>
              </a:rPr>
              <a:t>’</a:t>
            </a:r>
            <a:r>
              <a:rPr sz="2200" spc="110" dirty="0">
                <a:latin typeface="Trebuchet MS"/>
                <a:cs typeface="Trebuchet MS"/>
              </a:rPr>
              <a:t>BC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699" y="5830814"/>
            <a:ext cx="68326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5"/>
              </a:lnSpc>
            </a:pPr>
            <a:r>
              <a:rPr sz="2200" spc="170" dirty="0">
                <a:latin typeface="Trebuchet MS"/>
                <a:cs typeface="Trebuchet MS"/>
              </a:rPr>
              <a:t>A</a:t>
            </a:r>
            <a:r>
              <a:rPr sz="2200" spc="610" dirty="0">
                <a:latin typeface="Arial"/>
                <a:cs typeface="Arial"/>
              </a:rPr>
              <a:t>’</a:t>
            </a:r>
            <a:r>
              <a:rPr sz="2200" spc="114" dirty="0">
                <a:latin typeface="Trebuchet MS"/>
                <a:cs typeface="Trebuchet MS"/>
              </a:rPr>
              <a:t>BC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709" y="5798315"/>
            <a:ext cx="40779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135" algn="l"/>
                <a:tab pos="3068955" algn="l"/>
              </a:tabLst>
            </a:pPr>
            <a:r>
              <a:rPr sz="2200" spc="130" dirty="0">
                <a:latin typeface="Trebuchet MS"/>
                <a:cs typeface="Trebuchet MS"/>
              </a:rPr>
              <a:t>=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325" dirty="0">
                <a:latin typeface="Trebuchet MS"/>
                <a:cs typeface="Trebuchet MS"/>
              </a:rPr>
              <a:t>A</a:t>
            </a:r>
            <a:r>
              <a:rPr sz="2200" spc="325" dirty="0">
                <a:latin typeface="Arial"/>
                <a:cs typeface="Arial"/>
              </a:rPr>
              <a:t>’</a:t>
            </a:r>
            <a:r>
              <a:rPr sz="2200" spc="325" dirty="0">
                <a:latin typeface="Trebuchet MS"/>
                <a:cs typeface="Trebuchet MS"/>
              </a:rPr>
              <a:t>BC</a:t>
            </a:r>
            <a:r>
              <a:rPr sz="2200" spc="325" dirty="0">
                <a:latin typeface="Arial"/>
                <a:cs typeface="Arial"/>
              </a:rPr>
              <a:t>’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+	+	+</a:t>
            </a:r>
            <a:r>
              <a:rPr sz="2200" spc="-55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ABC </a:t>
            </a:r>
            <a:r>
              <a:rPr sz="2200" spc="130" dirty="0">
                <a:latin typeface="Trebuchet MS"/>
                <a:cs typeface="Trebuchet MS"/>
              </a:rPr>
              <a:t>=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737" y="6133899"/>
            <a:ext cx="3451225" cy="848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130" dirty="0">
                <a:latin typeface="Trebuchet MS"/>
                <a:cs typeface="Trebuchet MS"/>
              </a:rPr>
              <a:t>=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A</a:t>
            </a:r>
            <a:r>
              <a:rPr sz="2200" spc="254" dirty="0">
                <a:latin typeface="Arial"/>
                <a:cs typeface="Arial"/>
              </a:rPr>
              <a:t>’</a:t>
            </a:r>
            <a:r>
              <a:rPr sz="2200" spc="254" dirty="0">
                <a:latin typeface="Trebuchet MS"/>
                <a:cs typeface="Trebuchet MS"/>
              </a:rPr>
              <a:t>B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(C+C</a:t>
            </a:r>
            <a:r>
              <a:rPr sz="2200" spc="170" dirty="0">
                <a:latin typeface="Arial"/>
                <a:cs typeface="Arial"/>
              </a:rPr>
              <a:t>’</a:t>
            </a:r>
            <a:r>
              <a:rPr sz="2200" spc="170" dirty="0">
                <a:latin typeface="Trebuchet MS"/>
                <a:cs typeface="Trebuchet MS"/>
              </a:rPr>
              <a:t>)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+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(A+A</a:t>
            </a:r>
            <a:r>
              <a:rPr sz="2200" spc="135" dirty="0">
                <a:latin typeface="Arial"/>
                <a:cs typeface="Arial"/>
              </a:rPr>
              <a:t>’</a:t>
            </a:r>
            <a:r>
              <a:rPr sz="2200" spc="135" dirty="0">
                <a:latin typeface="Trebuchet MS"/>
                <a:cs typeface="Trebuchet MS"/>
              </a:rPr>
              <a:t>)BC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=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130" dirty="0">
                <a:latin typeface="Trebuchet MS"/>
                <a:cs typeface="Trebuchet MS"/>
              </a:rPr>
              <a:t>=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A</a:t>
            </a:r>
            <a:r>
              <a:rPr sz="2200" spc="254" dirty="0">
                <a:latin typeface="Arial"/>
                <a:cs typeface="Arial"/>
              </a:rPr>
              <a:t>’</a:t>
            </a:r>
            <a:r>
              <a:rPr sz="2200" spc="254" dirty="0">
                <a:latin typeface="Trebuchet MS"/>
                <a:cs typeface="Trebuchet MS"/>
              </a:rPr>
              <a:t>B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+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BC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4230" y="1566414"/>
            <a:ext cx="6323282" cy="204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447" y="3790899"/>
            <a:ext cx="8676005" cy="2263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b="1" spc="55" dirty="0">
                <a:latin typeface="Arial"/>
                <a:cs typeface="Arial"/>
              </a:rPr>
              <a:t>1’s </a:t>
            </a:r>
            <a:r>
              <a:rPr sz="2000" b="1" spc="-40" dirty="0">
                <a:latin typeface="Arial"/>
                <a:cs typeface="Arial"/>
              </a:rPr>
              <a:t>in </a:t>
            </a:r>
            <a:r>
              <a:rPr sz="2000" b="1" spc="25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K-map </a:t>
            </a:r>
            <a:r>
              <a:rPr sz="2000" b="1" spc="-50" dirty="0">
                <a:latin typeface="Arial"/>
                <a:cs typeface="Arial"/>
              </a:rPr>
              <a:t>correspond </a:t>
            </a:r>
            <a:r>
              <a:rPr sz="2000" b="1" spc="55" dirty="0">
                <a:latin typeface="Arial"/>
                <a:cs typeface="Arial"/>
              </a:rPr>
              <a:t>to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minterms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b="1" spc="-10" dirty="0">
                <a:latin typeface="Arial"/>
                <a:cs typeface="Arial"/>
              </a:rPr>
              <a:t>Adjacent </a:t>
            </a:r>
            <a:r>
              <a:rPr sz="2000" b="1" spc="-90" dirty="0">
                <a:latin typeface="Arial"/>
                <a:cs typeface="Arial"/>
              </a:rPr>
              <a:t>squares </a:t>
            </a:r>
            <a:r>
              <a:rPr sz="2000" b="1" dirty="0">
                <a:latin typeface="Arial"/>
                <a:cs typeface="Arial"/>
              </a:rPr>
              <a:t>are </a:t>
            </a:r>
            <a:r>
              <a:rPr sz="2000" b="1" spc="15" dirty="0">
                <a:latin typeface="Arial"/>
                <a:cs typeface="Arial"/>
              </a:rPr>
              <a:t>minterms </a:t>
            </a:r>
            <a:r>
              <a:rPr sz="2000" b="1" spc="45" dirty="0">
                <a:latin typeface="Arial"/>
                <a:cs typeface="Arial"/>
              </a:rPr>
              <a:t>that </a:t>
            </a:r>
            <a:r>
              <a:rPr sz="2000" b="1" spc="-25" dirty="0">
                <a:latin typeface="Arial"/>
                <a:cs typeface="Arial"/>
              </a:rPr>
              <a:t>differ </a:t>
            </a:r>
            <a:r>
              <a:rPr sz="2000" b="1" spc="-40" dirty="0">
                <a:latin typeface="Arial"/>
                <a:cs typeface="Arial"/>
              </a:rPr>
              <a:t>in one </a:t>
            </a:r>
            <a:r>
              <a:rPr sz="2000" b="1" spc="-25" dirty="0">
                <a:latin typeface="Arial"/>
                <a:cs typeface="Arial"/>
              </a:rPr>
              <a:t>variable</a:t>
            </a:r>
            <a:r>
              <a:rPr sz="2000" b="1" spc="7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b="1" spc="-70" dirty="0">
                <a:latin typeface="Arial"/>
                <a:cs typeface="Arial"/>
              </a:rPr>
              <a:t>Since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A’BC’</a:t>
            </a:r>
            <a:r>
              <a:rPr sz="2000" b="1" spc="-5" dirty="0">
                <a:latin typeface="Arial"/>
                <a:cs typeface="Arial"/>
              </a:rPr>
              <a:t> +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A’BC</a:t>
            </a:r>
            <a:r>
              <a:rPr sz="2000" b="1" spc="-5" dirty="0">
                <a:latin typeface="Arial"/>
                <a:cs typeface="Arial"/>
              </a:rPr>
              <a:t> =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A’B(C+C’)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A’B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these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minterms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can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reduced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b="1" spc="-5" dirty="0">
                <a:latin typeface="Arial"/>
                <a:cs typeface="Arial"/>
              </a:rPr>
              <a:t>K-map </a:t>
            </a:r>
            <a:r>
              <a:rPr sz="2000" b="1" spc="-85" dirty="0">
                <a:latin typeface="Arial"/>
                <a:cs typeface="Arial"/>
              </a:rPr>
              <a:t>helps </a:t>
            </a:r>
            <a:r>
              <a:rPr sz="2000" b="1" spc="-80" dirty="0">
                <a:latin typeface="Arial"/>
                <a:cs typeface="Arial"/>
              </a:rPr>
              <a:t>you </a:t>
            </a:r>
            <a:r>
              <a:rPr sz="2000" b="1" spc="55" dirty="0">
                <a:latin typeface="Arial"/>
                <a:cs typeface="Arial"/>
              </a:rPr>
              <a:t>to </a:t>
            </a:r>
            <a:r>
              <a:rPr sz="2000" b="1" spc="-55" dirty="0">
                <a:latin typeface="Arial"/>
                <a:cs typeface="Arial"/>
              </a:rPr>
              <a:t>spot </a:t>
            </a:r>
            <a:r>
              <a:rPr sz="2000" b="1" spc="-30" dirty="0">
                <a:latin typeface="Arial"/>
                <a:cs typeface="Arial"/>
              </a:rPr>
              <a:t>all </a:t>
            </a:r>
            <a:r>
              <a:rPr sz="2000" b="1" spc="-125" dirty="0">
                <a:latin typeface="Arial"/>
                <a:cs typeface="Arial"/>
              </a:rPr>
              <a:t>such </a:t>
            </a:r>
            <a:r>
              <a:rPr sz="2000" b="1" spc="-75" dirty="0">
                <a:latin typeface="Arial"/>
                <a:cs typeface="Arial"/>
              </a:rPr>
              <a:t>possibilities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spc="29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reduction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615"/>
              </a:spcBef>
            </a:pPr>
            <a:r>
              <a:rPr sz="2200" spc="75" dirty="0">
                <a:latin typeface="Trebuchet MS"/>
                <a:cs typeface="Trebuchet MS"/>
              </a:rPr>
              <a:t>Y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=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325" dirty="0">
                <a:latin typeface="Trebuchet MS"/>
                <a:cs typeface="Trebuchet MS"/>
              </a:rPr>
              <a:t>A</a:t>
            </a:r>
            <a:r>
              <a:rPr sz="2200" spc="325" dirty="0">
                <a:latin typeface="Arial"/>
                <a:cs typeface="Arial"/>
              </a:rPr>
              <a:t>’</a:t>
            </a:r>
            <a:r>
              <a:rPr sz="2200" spc="325" dirty="0">
                <a:latin typeface="Trebuchet MS"/>
                <a:cs typeface="Trebuchet MS"/>
              </a:rPr>
              <a:t>BC</a:t>
            </a:r>
            <a:r>
              <a:rPr sz="2200" spc="325" dirty="0">
                <a:latin typeface="Arial"/>
                <a:cs typeface="Arial"/>
              </a:rPr>
              <a:t>’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+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250" dirty="0">
                <a:latin typeface="Trebuchet MS"/>
                <a:cs typeface="Trebuchet MS"/>
              </a:rPr>
              <a:t>A</a:t>
            </a:r>
            <a:r>
              <a:rPr sz="2200" spc="250" dirty="0">
                <a:latin typeface="Arial"/>
                <a:cs typeface="Arial"/>
              </a:rPr>
              <a:t>’</a:t>
            </a:r>
            <a:r>
              <a:rPr sz="2200" spc="250" dirty="0">
                <a:latin typeface="Trebuchet MS"/>
                <a:cs typeface="Trebuchet MS"/>
              </a:rPr>
              <a:t>BC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+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ABC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=</a:t>
            </a:r>
            <a:endParaRPr sz="2200">
              <a:latin typeface="Trebuchet MS"/>
              <a:cs typeface="Trebuchet MS"/>
            </a:endParaRPr>
          </a:p>
          <a:p>
            <a:pPr marL="4733925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Repeated terms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represents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9792" y="6029197"/>
            <a:ext cx="270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overlapping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squares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above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K-map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2125" y="5722620"/>
            <a:ext cx="861060" cy="503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4437" y="5727191"/>
            <a:ext cx="865632" cy="50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798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65" dirty="0">
                <a:latin typeface="Georgia"/>
                <a:cs typeface="Georgia"/>
              </a:rPr>
              <a:t>Some </a:t>
            </a:r>
            <a:r>
              <a:rPr b="0" spc="114" dirty="0">
                <a:latin typeface="Georgia"/>
                <a:cs typeface="Georgia"/>
              </a:rPr>
              <a:t>more </a:t>
            </a:r>
            <a:r>
              <a:rPr b="0" spc="160" dirty="0">
                <a:latin typeface="Georgia"/>
                <a:cs typeface="Georgia"/>
              </a:rPr>
              <a:t>examples</a:t>
            </a:r>
            <a:r>
              <a:rPr b="0" spc="470" dirty="0">
                <a:latin typeface="Georgia"/>
                <a:cs typeface="Georgia"/>
              </a:rPr>
              <a:t> </a:t>
            </a:r>
            <a:r>
              <a:rPr b="0" spc="85" dirty="0">
                <a:latin typeface="Georgia"/>
                <a:cs typeface="Georgia"/>
              </a:rPr>
              <a:t>(3-variables)</a:t>
            </a:r>
          </a:p>
        </p:txBody>
      </p:sp>
      <p:sp>
        <p:nvSpPr>
          <p:cNvPr id="5" name="object 5"/>
          <p:cNvSpPr/>
          <p:nvPr/>
        </p:nvSpPr>
        <p:spPr>
          <a:xfrm>
            <a:off x="1878215" y="2279904"/>
            <a:ext cx="2322830" cy="1083310"/>
          </a:xfrm>
          <a:custGeom>
            <a:avLst/>
            <a:gdLst/>
            <a:ahLst/>
            <a:cxnLst/>
            <a:rect l="l" t="t" r="r" b="b"/>
            <a:pathLst>
              <a:path w="2322829" h="1083310">
                <a:moveTo>
                  <a:pt x="2322575" y="1082802"/>
                </a:moveTo>
                <a:lnTo>
                  <a:pt x="2322575" y="0"/>
                </a:lnTo>
                <a:lnTo>
                  <a:pt x="0" y="0"/>
                </a:lnTo>
                <a:lnTo>
                  <a:pt x="0" y="1082802"/>
                </a:lnTo>
                <a:lnTo>
                  <a:pt x="11430" y="1082802"/>
                </a:lnTo>
                <a:lnTo>
                  <a:pt x="11430" y="22098"/>
                </a:lnTo>
                <a:lnTo>
                  <a:pt x="22860" y="10668"/>
                </a:lnTo>
                <a:lnTo>
                  <a:pt x="22860" y="22098"/>
                </a:lnTo>
                <a:lnTo>
                  <a:pt x="2300478" y="22097"/>
                </a:lnTo>
                <a:lnTo>
                  <a:pt x="2300478" y="10668"/>
                </a:lnTo>
                <a:lnTo>
                  <a:pt x="2311908" y="22097"/>
                </a:lnTo>
                <a:lnTo>
                  <a:pt x="2311908" y="1082802"/>
                </a:lnTo>
                <a:lnTo>
                  <a:pt x="2322575" y="1082802"/>
                </a:lnTo>
                <a:close/>
              </a:path>
              <a:path w="2322829" h="1083310">
                <a:moveTo>
                  <a:pt x="22860" y="22098"/>
                </a:moveTo>
                <a:lnTo>
                  <a:pt x="22860" y="10668"/>
                </a:lnTo>
                <a:lnTo>
                  <a:pt x="11430" y="22098"/>
                </a:lnTo>
                <a:lnTo>
                  <a:pt x="22860" y="22098"/>
                </a:lnTo>
                <a:close/>
              </a:path>
              <a:path w="2322829" h="1083310">
                <a:moveTo>
                  <a:pt x="22860" y="1059942"/>
                </a:moveTo>
                <a:lnTo>
                  <a:pt x="22860" y="22098"/>
                </a:lnTo>
                <a:lnTo>
                  <a:pt x="11430" y="22098"/>
                </a:lnTo>
                <a:lnTo>
                  <a:pt x="11430" y="1059942"/>
                </a:lnTo>
                <a:lnTo>
                  <a:pt x="22860" y="1059942"/>
                </a:lnTo>
                <a:close/>
              </a:path>
              <a:path w="2322829" h="1083310">
                <a:moveTo>
                  <a:pt x="2311908" y="1059942"/>
                </a:moveTo>
                <a:lnTo>
                  <a:pt x="11430" y="1059942"/>
                </a:lnTo>
                <a:lnTo>
                  <a:pt x="22860" y="1071372"/>
                </a:lnTo>
                <a:lnTo>
                  <a:pt x="22860" y="1082802"/>
                </a:lnTo>
                <a:lnTo>
                  <a:pt x="2300478" y="1082802"/>
                </a:lnTo>
                <a:lnTo>
                  <a:pt x="2300478" y="1071372"/>
                </a:lnTo>
                <a:lnTo>
                  <a:pt x="2311908" y="1059942"/>
                </a:lnTo>
                <a:close/>
              </a:path>
              <a:path w="2322829" h="1083310">
                <a:moveTo>
                  <a:pt x="22860" y="1082802"/>
                </a:moveTo>
                <a:lnTo>
                  <a:pt x="22860" y="1071372"/>
                </a:lnTo>
                <a:lnTo>
                  <a:pt x="11430" y="1059942"/>
                </a:lnTo>
                <a:lnTo>
                  <a:pt x="11430" y="1082802"/>
                </a:lnTo>
                <a:lnTo>
                  <a:pt x="22860" y="1082802"/>
                </a:lnTo>
                <a:close/>
              </a:path>
              <a:path w="2322829" h="1083310">
                <a:moveTo>
                  <a:pt x="2311908" y="22097"/>
                </a:moveTo>
                <a:lnTo>
                  <a:pt x="2300478" y="10668"/>
                </a:lnTo>
                <a:lnTo>
                  <a:pt x="2300478" y="22097"/>
                </a:lnTo>
                <a:lnTo>
                  <a:pt x="2311908" y="22097"/>
                </a:lnTo>
                <a:close/>
              </a:path>
              <a:path w="2322829" h="1083310">
                <a:moveTo>
                  <a:pt x="2311908" y="1059942"/>
                </a:moveTo>
                <a:lnTo>
                  <a:pt x="2311908" y="22097"/>
                </a:lnTo>
                <a:lnTo>
                  <a:pt x="2300478" y="22097"/>
                </a:lnTo>
                <a:lnTo>
                  <a:pt x="2300478" y="1059942"/>
                </a:lnTo>
                <a:lnTo>
                  <a:pt x="2311908" y="1059942"/>
                </a:lnTo>
                <a:close/>
              </a:path>
              <a:path w="2322829" h="1083310">
                <a:moveTo>
                  <a:pt x="2311908" y="1082802"/>
                </a:moveTo>
                <a:lnTo>
                  <a:pt x="2311908" y="1059942"/>
                </a:lnTo>
                <a:lnTo>
                  <a:pt x="2300478" y="1071372"/>
                </a:lnTo>
                <a:lnTo>
                  <a:pt x="2300478" y="1082802"/>
                </a:lnTo>
                <a:lnTo>
                  <a:pt x="2311908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8215" y="2810636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9710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7601" y="1940051"/>
            <a:ext cx="348615" cy="325755"/>
          </a:xfrm>
          <a:custGeom>
            <a:avLst/>
            <a:gdLst/>
            <a:ahLst/>
            <a:cxnLst/>
            <a:rect l="l" t="t" r="r" b="b"/>
            <a:pathLst>
              <a:path w="348614" h="325755">
                <a:moveTo>
                  <a:pt x="348234" y="309372"/>
                </a:moveTo>
                <a:lnTo>
                  <a:pt x="15239" y="0"/>
                </a:lnTo>
                <a:lnTo>
                  <a:pt x="0" y="16002"/>
                </a:lnTo>
                <a:lnTo>
                  <a:pt x="332994" y="325374"/>
                </a:lnTo>
                <a:lnTo>
                  <a:pt x="34823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258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2428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9997" y="3361944"/>
            <a:ext cx="24130" cy="112395"/>
          </a:xfrm>
          <a:custGeom>
            <a:avLst/>
            <a:gdLst/>
            <a:ahLst/>
            <a:cxnLst/>
            <a:rect l="l" t="t" r="r" b="b"/>
            <a:pathLst>
              <a:path w="24130" h="112395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2014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0665" y="3474339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382" y="0"/>
                </a:lnTo>
              </a:path>
            </a:pathLst>
          </a:custGeom>
          <a:ln w="2362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0617" y="3361944"/>
            <a:ext cx="24130" cy="112395"/>
          </a:xfrm>
          <a:custGeom>
            <a:avLst/>
            <a:gdLst/>
            <a:ahLst/>
            <a:cxnLst/>
            <a:rect l="l" t="t" r="r" b="b"/>
            <a:pathLst>
              <a:path w="24129" h="112395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2014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3067" y="1925573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2447" y="1925573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30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3521" y="2391155"/>
            <a:ext cx="353695" cy="862330"/>
          </a:xfrm>
          <a:custGeom>
            <a:avLst/>
            <a:gdLst/>
            <a:ahLst/>
            <a:cxnLst/>
            <a:rect l="l" t="t" r="r" b="b"/>
            <a:pathLst>
              <a:path w="353695" h="862329">
                <a:moveTo>
                  <a:pt x="353567" y="861822"/>
                </a:moveTo>
                <a:lnTo>
                  <a:pt x="353567" y="0"/>
                </a:lnTo>
                <a:lnTo>
                  <a:pt x="0" y="0"/>
                </a:lnTo>
                <a:lnTo>
                  <a:pt x="0" y="861822"/>
                </a:lnTo>
                <a:lnTo>
                  <a:pt x="10668" y="861822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331470" y="22098"/>
                </a:lnTo>
                <a:lnTo>
                  <a:pt x="331470" y="10668"/>
                </a:lnTo>
                <a:lnTo>
                  <a:pt x="342900" y="22098"/>
                </a:lnTo>
                <a:lnTo>
                  <a:pt x="342900" y="861822"/>
                </a:lnTo>
                <a:lnTo>
                  <a:pt x="353567" y="861822"/>
                </a:lnTo>
                <a:close/>
              </a:path>
              <a:path w="353695" h="862329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353695" h="862329">
                <a:moveTo>
                  <a:pt x="22098" y="839724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839724"/>
                </a:lnTo>
                <a:lnTo>
                  <a:pt x="22098" y="839724"/>
                </a:lnTo>
                <a:close/>
              </a:path>
              <a:path w="353695" h="862329">
                <a:moveTo>
                  <a:pt x="342900" y="839724"/>
                </a:moveTo>
                <a:lnTo>
                  <a:pt x="10668" y="839724"/>
                </a:lnTo>
                <a:lnTo>
                  <a:pt x="22098" y="850392"/>
                </a:lnTo>
                <a:lnTo>
                  <a:pt x="22098" y="861822"/>
                </a:lnTo>
                <a:lnTo>
                  <a:pt x="331470" y="861822"/>
                </a:lnTo>
                <a:lnTo>
                  <a:pt x="331470" y="850392"/>
                </a:lnTo>
                <a:lnTo>
                  <a:pt x="342900" y="839724"/>
                </a:lnTo>
                <a:close/>
              </a:path>
              <a:path w="353695" h="862329">
                <a:moveTo>
                  <a:pt x="22098" y="861822"/>
                </a:moveTo>
                <a:lnTo>
                  <a:pt x="22098" y="850392"/>
                </a:lnTo>
                <a:lnTo>
                  <a:pt x="10668" y="839724"/>
                </a:lnTo>
                <a:lnTo>
                  <a:pt x="10668" y="861822"/>
                </a:lnTo>
                <a:lnTo>
                  <a:pt x="22098" y="861822"/>
                </a:lnTo>
                <a:close/>
              </a:path>
              <a:path w="353695" h="862329">
                <a:moveTo>
                  <a:pt x="342900" y="22098"/>
                </a:moveTo>
                <a:lnTo>
                  <a:pt x="331470" y="10668"/>
                </a:lnTo>
                <a:lnTo>
                  <a:pt x="331470" y="22098"/>
                </a:lnTo>
                <a:lnTo>
                  <a:pt x="342900" y="22098"/>
                </a:lnTo>
                <a:close/>
              </a:path>
              <a:path w="353695" h="862329">
                <a:moveTo>
                  <a:pt x="342900" y="839724"/>
                </a:moveTo>
                <a:lnTo>
                  <a:pt x="342900" y="22098"/>
                </a:lnTo>
                <a:lnTo>
                  <a:pt x="331470" y="22098"/>
                </a:lnTo>
                <a:lnTo>
                  <a:pt x="331470" y="839724"/>
                </a:lnTo>
                <a:lnTo>
                  <a:pt x="342900" y="839724"/>
                </a:lnTo>
                <a:close/>
              </a:path>
              <a:path w="353695" h="862329">
                <a:moveTo>
                  <a:pt x="342900" y="861822"/>
                </a:moveTo>
                <a:lnTo>
                  <a:pt x="342900" y="839724"/>
                </a:lnTo>
                <a:lnTo>
                  <a:pt x="331470" y="850392"/>
                </a:lnTo>
                <a:lnTo>
                  <a:pt x="331470" y="861822"/>
                </a:lnTo>
                <a:lnTo>
                  <a:pt x="342900" y="86182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9547" y="2898648"/>
            <a:ext cx="908050" cy="354330"/>
          </a:xfrm>
          <a:custGeom>
            <a:avLst/>
            <a:gdLst/>
            <a:ahLst/>
            <a:cxnLst/>
            <a:rect l="l" t="t" r="r" b="b"/>
            <a:pathLst>
              <a:path w="908050" h="354329">
                <a:moveTo>
                  <a:pt x="907541" y="354330"/>
                </a:moveTo>
                <a:lnTo>
                  <a:pt x="907541" y="0"/>
                </a:lnTo>
                <a:lnTo>
                  <a:pt x="0" y="0"/>
                </a:lnTo>
                <a:lnTo>
                  <a:pt x="0" y="354330"/>
                </a:lnTo>
                <a:lnTo>
                  <a:pt x="10668" y="354330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885444" y="22098"/>
                </a:lnTo>
                <a:lnTo>
                  <a:pt x="885444" y="11430"/>
                </a:lnTo>
                <a:lnTo>
                  <a:pt x="896874" y="22098"/>
                </a:lnTo>
                <a:lnTo>
                  <a:pt x="896874" y="354330"/>
                </a:lnTo>
                <a:lnTo>
                  <a:pt x="907541" y="354330"/>
                </a:lnTo>
                <a:close/>
              </a:path>
              <a:path w="908050" h="354329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908050" h="354329">
                <a:moveTo>
                  <a:pt x="22098" y="332232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332232"/>
                </a:lnTo>
                <a:lnTo>
                  <a:pt x="22098" y="332232"/>
                </a:lnTo>
                <a:close/>
              </a:path>
              <a:path w="908050" h="354329">
                <a:moveTo>
                  <a:pt x="896874" y="332232"/>
                </a:moveTo>
                <a:lnTo>
                  <a:pt x="10668" y="332232"/>
                </a:lnTo>
                <a:lnTo>
                  <a:pt x="22098" y="342900"/>
                </a:lnTo>
                <a:lnTo>
                  <a:pt x="22098" y="354330"/>
                </a:lnTo>
                <a:lnTo>
                  <a:pt x="885444" y="354330"/>
                </a:lnTo>
                <a:lnTo>
                  <a:pt x="885444" y="342900"/>
                </a:lnTo>
                <a:lnTo>
                  <a:pt x="896874" y="332232"/>
                </a:lnTo>
                <a:close/>
              </a:path>
              <a:path w="908050" h="354329">
                <a:moveTo>
                  <a:pt x="22098" y="354330"/>
                </a:moveTo>
                <a:lnTo>
                  <a:pt x="22098" y="342900"/>
                </a:lnTo>
                <a:lnTo>
                  <a:pt x="10668" y="332232"/>
                </a:lnTo>
                <a:lnTo>
                  <a:pt x="10668" y="354330"/>
                </a:lnTo>
                <a:lnTo>
                  <a:pt x="22098" y="354330"/>
                </a:lnTo>
                <a:close/>
              </a:path>
              <a:path w="908050" h="354329">
                <a:moveTo>
                  <a:pt x="896874" y="22098"/>
                </a:moveTo>
                <a:lnTo>
                  <a:pt x="885444" y="11430"/>
                </a:lnTo>
                <a:lnTo>
                  <a:pt x="885444" y="22098"/>
                </a:lnTo>
                <a:lnTo>
                  <a:pt x="896874" y="22098"/>
                </a:lnTo>
                <a:close/>
              </a:path>
              <a:path w="908050" h="354329">
                <a:moveTo>
                  <a:pt x="896874" y="332232"/>
                </a:moveTo>
                <a:lnTo>
                  <a:pt x="896874" y="22098"/>
                </a:lnTo>
                <a:lnTo>
                  <a:pt x="885444" y="22098"/>
                </a:lnTo>
                <a:lnTo>
                  <a:pt x="885444" y="332232"/>
                </a:lnTo>
                <a:lnTo>
                  <a:pt x="896874" y="332232"/>
                </a:lnTo>
                <a:close/>
              </a:path>
              <a:path w="908050" h="354329">
                <a:moveTo>
                  <a:pt x="896874" y="354330"/>
                </a:moveTo>
                <a:lnTo>
                  <a:pt x="896874" y="332232"/>
                </a:lnTo>
                <a:lnTo>
                  <a:pt x="885444" y="342900"/>
                </a:lnTo>
                <a:lnTo>
                  <a:pt x="885444" y="354330"/>
                </a:lnTo>
                <a:lnTo>
                  <a:pt x="896874" y="35433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3521" y="2898648"/>
            <a:ext cx="906144" cy="354330"/>
          </a:xfrm>
          <a:custGeom>
            <a:avLst/>
            <a:gdLst/>
            <a:ahLst/>
            <a:cxnLst/>
            <a:rect l="l" t="t" r="r" b="b"/>
            <a:pathLst>
              <a:path w="906145" h="354329">
                <a:moveTo>
                  <a:pt x="906017" y="354330"/>
                </a:moveTo>
                <a:lnTo>
                  <a:pt x="906017" y="0"/>
                </a:lnTo>
                <a:lnTo>
                  <a:pt x="0" y="0"/>
                </a:lnTo>
                <a:lnTo>
                  <a:pt x="0" y="354330"/>
                </a:lnTo>
                <a:lnTo>
                  <a:pt x="10668" y="354330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883920" y="22098"/>
                </a:lnTo>
                <a:lnTo>
                  <a:pt x="883920" y="11430"/>
                </a:lnTo>
                <a:lnTo>
                  <a:pt x="895350" y="22098"/>
                </a:lnTo>
                <a:lnTo>
                  <a:pt x="895350" y="354330"/>
                </a:lnTo>
                <a:lnTo>
                  <a:pt x="906017" y="354330"/>
                </a:lnTo>
                <a:close/>
              </a:path>
              <a:path w="906145" h="354329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906145" h="354329">
                <a:moveTo>
                  <a:pt x="22098" y="332232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332232"/>
                </a:lnTo>
                <a:lnTo>
                  <a:pt x="22098" y="332232"/>
                </a:lnTo>
                <a:close/>
              </a:path>
              <a:path w="906145" h="354329">
                <a:moveTo>
                  <a:pt x="895350" y="332232"/>
                </a:moveTo>
                <a:lnTo>
                  <a:pt x="10668" y="332232"/>
                </a:lnTo>
                <a:lnTo>
                  <a:pt x="22098" y="342900"/>
                </a:lnTo>
                <a:lnTo>
                  <a:pt x="22098" y="354330"/>
                </a:lnTo>
                <a:lnTo>
                  <a:pt x="883920" y="354330"/>
                </a:lnTo>
                <a:lnTo>
                  <a:pt x="883920" y="342900"/>
                </a:lnTo>
                <a:lnTo>
                  <a:pt x="895350" y="332232"/>
                </a:lnTo>
                <a:close/>
              </a:path>
              <a:path w="906145" h="354329">
                <a:moveTo>
                  <a:pt x="22098" y="354330"/>
                </a:moveTo>
                <a:lnTo>
                  <a:pt x="22098" y="342900"/>
                </a:lnTo>
                <a:lnTo>
                  <a:pt x="10668" y="332232"/>
                </a:lnTo>
                <a:lnTo>
                  <a:pt x="10668" y="354330"/>
                </a:lnTo>
                <a:lnTo>
                  <a:pt x="22098" y="354330"/>
                </a:lnTo>
                <a:close/>
              </a:path>
              <a:path w="906145" h="354329">
                <a:moveTo>
                  <a:pt x="895350" y="22098"/>
                </a:moveTo>
                <a:lnTo>
                  <a:pt x="883920" y="11430"/>
                </a:lnTo>
                <a:lnTo>
                  <a:pt x="883920" y="22098"/>
                </a:lnTo>
                <a:lnTo>
                  <a:pt x="895350" y="22098"/>
                </a:lnTo>
                <a:close/>
              </a:path>
              <a:path w="906145" h="354329">
                <a:moveTo>
                  <a:pt x="895350" y="332232"/>
                </a:moveTo>
                <a:lnTo>
                  <a:pt x="895350" y="22098"/>
                </a:lnTo>
                <a:lnTo>
                  <a:pt x="883920" y="22098"/>
                </a:lnTo>
                <a:lnTo>
                  <a:pt x="883920" y="332232"/>
                </a:lnTo>
                <a:lnTo>
                  <a:pt x="895350" y="332232"/>
                </a:lnTo>
                <a:close/>
              </a:path>
              <a:path w="906145" h="354329">
                <a:moveTo>
                  <a:pt x="895350" y="354330"/>
                </a:moveTo>
                <a:lnTo>
                  <a:pt x="895350" y="332232"/>
                </a:lnTo>
                <a:lnTo>
                  <a:pt x="883920" y="342900"/>
                </a:lnTo>
                <a:lnTo>
                  <a:pt x="883920" y="354330"/>
                </a:lnTo>
                <a:lnTo>
                  <a:pt x="895350" y="35433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0415" y="1638553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" algn="l"/>
                <a:tab pos="1163955" algn="l"/>
              </a:tabLst>
            </a:pPr>
            <a:r>
              <a:rPr sz="1800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heavy" spc="13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A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3627" y="1727708"/>
            <a:ext cx="27324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>
              <a:lnSpc>
                <a:spcPts val="2035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697865" algn="l"/>
                <a:tab pos="1294765" algn="l"/>
                <a:tab pos="1893570" algn="l"/>
                <a:tab pos="2490470" algn="l"/>
              </a:tabLst>
            </a:pPr>
            <a:r>
              <a:rPr sz="2700" spc="-15" baseline="-21604" dirty="0">
                <a:latin typeface="Trebuchet MS"/>
                <a:cs typeface="Trebuchet MS"/>
              </a:rPr>
              <a:t>Ci</a:t>
            </a:r>
            <a:r>
              <a:rPr sz="2700" spc="-7" baseline="-21604" dirty="0">
                <a:latin typeface="Trebuchet MS"/>
                <a:cs typeface="Trebuchet MS"/>
              </a:rPr>
              <a:t>n</a:t>
            </a:r>
            <a:r>
              <a:rPr sz="2700" baseline="-21604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321945">
              <a:lnSpc>
                <a:spcPct val="100000"/>
              </a:lnSpc>
              <a:spcBef>
                <a:spcPts val="975"/>
              </a:spcBef>
              <a:tabLst>
                <a:tab pos="765175" algn="l"/>
                <a:tab pos="1339850" algn="l"/>
                <a:tab pos="1938020" algn="l"/>
                <a:tab pos="2534285" algn="l"/>
              </a:tabLst>
            </a:pPr>
            <a:r>
              <a:rPr sz="1800" spc="-45" dirty="0">
                <a:latin typeface="Trebuchet MS"/>
                <a:cs typeface="Trebuchet MS"/>
              </a:rPr>
              <a:t>0	0	0	1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9221" y="2382773"/>
            <a:ext cx="2322830" cy="1083310"/>
          </a:xfrm>
          <a:custGeom>
            <a:avLst/>
            <a:gdLst/>
            <a:ahLst/>
            <a:cxnLst/>
            <a:rect l="l" t="t" r="r" b="b"/>
            <a:pathLst>
              <a:path w="2322829" h="1083310">
                <a:moveTo>
                  <a:pt x="2322576" y="1082802"/>
                </a:moveTo>
                <a:lnTo>
                  <a:pt x="2322576" y="0"/>
                </a:lnTo>
                <a:lnTo>
                  <a:pt x="0" y="0"/>
                </a:lnTo>
                <a:lnTo>
                  <a:pt x="0" y="1082802"/>
                </a:lnTo>
                <a:lnTo>
                  <a:pt x="10655" y="1082802"/>
                </a:lnTo>
                <a:lnTo>
                  <a:pt x="10655" y="22098"/>
                </a:lnTo>
                <a:lnTo>
                  <a:pt x="22097" y="11430"/>
                </a:lnTo>
                <a:lnTo>
                  <a:pt x="22097" y="22098"/>
                </a:lnTo>
                <a:lnTo>
                  <a:pt x="2300478" y="22098"/>
                </a:lnTo>
                <a:lnTo>
                  <a:pt x="2300478" y="11430"/>
                </a:lnTo>
                <a:lnTo>
                  <a:pt x="2311145" y="22098"/>
                </a:lnTo>
                <a:lnTo>
                  <a:pt x="2311145" y="1082802"/>
                </a:lnTo>
                <a:lnTo>
                  <a:pt x="2322576" y="1082802"/>
                </a:lnTo>
                <a:close/>
              </a:path>
              <a:path w="2322829" h="1083310">
                <a:moveTo>
                  <a:pt x="22097" y="22098"/>
                </a:moveTo>
                <a:lnTo>
                  <a:pt x="22097" y="11430"/>
                </a:lnTo>
                <a:lnTo>
                  <a:pt x="10655" y="22098"/>
                </a:lnTo>
                <a:lnTo>
                  <a:pt x="22097" y="22098"/>
                </a:lnTo>
                <a:close/>
              </a:path>
              <a:path w="2322829" h="1083310">
                <a:moveTo>
                  <a:pt x="22097" y="1060703"/>
                </a:moveTo>
                <a:lnTo>
                  <a:pt x="22097" y="22098"/>
                </a:lnTo>
                <a:lnTo>
                  <a:pt x="10655" y="22098"/>
                </a:lnTo>
                <a:lnTo>
                  <a:pt x="10655" y="1060703"/>
                </a:lnTo>
                <a:lnTo>
                  <a:pt x="22097" y="1060703"/>
                </a:lnTo>
                <a:close/>
              </a:path>
              <a:path w="2322829" h="1083310">
                <a:moveTo>
                  <a:pt x="2311145" y="1060703"/>
                </a:moveTo>
                <a:lnTo>
                  <a:pt x="10655" y="1060703"/>
                </a:lnTo>
                <a:lnTo>
                  <a:pt x="22097" y="1071372"/>
                </a:lnTo>
                <a:lnTo>
                  <a:pt x="22097" y="1082802"/>
                </a:lnTo>
                <a:lnTo>
                  <a:pt x="2300478" y="1082802"/>
                </a:lnTo>
                <a:lnTo>
                  <a:pt x="2300478" y="1071372"/>
                </a:lnTo>
                <a:lnTo>
                  <a:pt x="2311145" y="1060703"/>
                </a:lnTo>
                <a:close/>
              </a:path>
              <a:path w="2322829" h="1083310">
                <a:moveTo>
                  <a:pt x="22097" y="1082802"/>
                </a:moveTo>
                <a:lnTo>
                  <a:pt x="22097" y="1071372"/>
                </a:lnTo>
                <a:lnTo>
                  <a:pt x="10655" y="1060703"/>
                </a:lnTo>
                <a:lnTo>
                  <a:pt x="10655" y="1082802"/>
                </a:lnTo>
                <a:lnTo>
                  <a:pt x="22097" y="1082802"/>
                </a:lnTo>
                <a:close/>
              </a:path>
              <a:path w="2322829" h="1083310">
                <a:moveTo>
                  <a:pt x="2311145" y="22098"/>
                </a:moveTo>
                <a:lnTo>
                  <a:pt x="2300478" y="11430"/>
                </a:lnTo>
                <a:lnTo>
                  <a:pt x="2300478" y="22098"/>
                </a:lnTo>
                <a:lnTo>
                  <a:pt x="2311145" y="22098"/>
                </a:lnTo>
                <a:close/>
              </a:path>
              <a:path w="2322829" h="1083310">
                <a:moveTo>
                  <a:pt x="2311145" y="1060703"/>
                </a:moveTo>
                <a:lnTo>
                  <a:pt x="2311145" y="22098"/>
                </a:lnTo>
                <a:lnTo>
                  <a:pt x="2300478" y="22098"/>
                </a:lnTo>
                <a:lnTo>
                  <a:pt x="2300478" y="1060703"/>
                </a:lnTo>
                <a:lnTo>
                  <a:pt x="2311145" y="1060703"/>
                </a:lnTo>
                <a:close/>
              </a:path>
              <a:path w="2322829" h="1083310">
                <a:moveTo>
                  <a:pt x="2311145" y="1082802"/>
                </a:moveTo>
                <a:lnTo>
                  <a:pt x="2311145" y="1060703"/>
                </a:lnTo>
                <a:lnTo>
                  <a:pt x="2300478" y="1071372"/>
                </a:lnTo>
                <a:lnTo>
                  <a:pt x="2300478" y="1082802"/>
                </a:lnTo>
                <a:lnTo>
                  <a:pt x="2311145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221" y="2913888"/>
            <a:ext cx="2277745" cy="0"/>
          </a:xfrm>
          <a:custGeom>
            <a:avLst/>
            <a:gdLst/>
            <a:ahLst/>
            <a:cxnLst/>
            <a:rect l="l" t="t" r="r" b="b"/>
            <a:pathLst>
              <a:path w="2277745">
                <a:moveTo>
                  <a:pt x="0" y="0"/>
                </a:moveTo>
                <a:lnTo>
                  <a:pt x="2277618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9954" y="2382773"/>
            <a:ext cx="0" cy="1038860"/>
          </a:xfrm>
          <a:custGeom>
            <a:avLst/>
            <a:gdLst/>
            <a:ahLst/>
            <a:cxnLst/>
            <a:rect l="l" t="t" r="r" b="b"/>
            <a:pathLst>
              <a:path h="1038860">
                <a:moveTo>
                  <a:pt x="0" y="0"/>
                </a:moveTo>
                <a:lnTo>
                  <a:pt x="0" y="103860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0118" y="2065020"/>
            <a:ext cx="346710" cy="326390"/>
          </a:xfrm>
          <a:custGeom>
            <a:avLst/>
            <a:gdLst/>
            <a:ahLst/>
            <a:cxnLst/>
            <a:rect l="l" t="t" r="r" b="b"/>
            <a:pathLst>
              <a:path w="346709" h="326389">
                <a:moveTo>
                  <a:pt x="346710" y="310134"/>
                </a:moveTo>
                <a:lnTo>
                  <a:pt x="14478" y="0"/>
                </a:lnTo>
                <a:lnTo>
                  <a:pt x="0" y="16764"/>
                </a:lnTo>
                <a:lnTo>
                  <a:pt x="331470" y="326136"/>
                </a:lnTo>
                <a:lnTo>
                  <a:pt x="346710" y="3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86394" y="2382773"/>
            <a:ext cx="0" cy="1038860"/>
          </a:xfrm>
          <a:custGeom>
            <a:avLst/>
            <a:gdLst/>
            <a:ahLst/>
            <a:cxnLst/>
            <a:rect l="l" t="t" r="r" b="b"/>
            <a:pathLst>
              <a:path h="1038860">
                <a:moveTo>
                  <a:pt x="0" y="0"/>
                </a:moveTo>
                <a:lnTo>
                  <a:pt x="0" y="103860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83434" y="2382773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0"/>
                </a:moveTo>
                <a:lnTo>
                  <a:pt x="0" y="1060703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20229" y="3465576"/>
            <a:ext cx="24765" cy="111760"/>
          </a:xfrm>
          <a:custGeom>
            <a:avLst/>
            <a:gdLst/>
            <a:ahLst/>
            <a:cxnLst/>
            <a:rect l="l" t="t" r="r" b="b"/>
            <a:pathLst>
              <a:path w="24765" h="111760">
                <a:moveTo>
                  <a:pt x="24384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4384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31671" y="3577590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20" y="0"/>
                </a:lnTo>
              </a:path>
            </a:pathLst>
          </a:custGeom>
          <a:ln w="2438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1624" y="3465576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4074" y="2028444"/>
            <a:ext cx="24130" cy="112395"/>
          </a:xfrm>
          <a:custGeom>
            <a:avLst/>
            <a:gdLst/>
            <a:ahLst/>
            <a:cxnLst/>
            <a:rect l="l" t="t" r="r" b="b"/>
            <a:pathLst>
              <a:path w="24129" h="112394">
                <a:moveTo>
                  <a:pt x="23622" y="761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2013"/>
                </a:lnTo>
                <a:lnTo>
                  <a:pt x="23622" y="76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74203" y="2028444"/>
            <a:ext cx="24765" cy="112395"/>
          </a:xfrm>
          <a:custGeom>
            <a:avLst/>
            <a:gdLst/>
            <a:ahLst/>
            <a:cxnLst/>
            <a:rect l="l" t="t" r="r" b="b"/>
            <a:pathLst>
              <a:path w="24765" h="112394">
                <a:moveTo>
                  <a:pt x="24383" y="761"/>
                </a:moveTo>
                <a:lnTo>
                  <a:pt x="1523" y="0"/>
                </a:lnTo>
                <a:lnTo>
                  <a:pt x="0" y="111251"/>
                </a:lnTo>
                <a:lnTo>
                  <a:pt x="22859" y="112013"/>
                </a:lnTo>
                <a:lnTo>
                  <a:pt x="24383" y="76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61667" y="2471927"/>
            <a:ext cx="929005" cy="904875"/>
          </a:xfrm>
          <a:custGeom>
            <a:avLst/>
            <a:gdLst/>
            <a:ahLst/>
            <a:cxnLst/>
            <a:rect l="l" t="t" r="r" b="b"/>
            <a:pathLst>
              <a:path w="929004" h="904875">
                <a:moveTo>
                  <a:pt x="928877" y="904493"/>
                </a:moveTo>
                <a:lnTo>
                  <a:pt x="928877" y="0"/>
                </a:lnTo>
                <a:lnTo>
                  <a:pt x="0" y="0"/>
                </a:lnTo>
                <a:lnTo>
                  <a:pt x="0" y="904493"/>
                </a:lnTo>
                <a:lnTo>
                  <a:pt x="11430" y="904493"/>
                </a:lnTo>
                <a:lnTo>
                  <a:pt x="11430" y="22097"/>
                </a:lnTo>
                <a:lnTo>
                  <a:pt x="22098" y="10667"/>
                </a:lnTo>
                <a:lnTo>
                  <a:pt x="22098" y="22097"/>
                </a:lnTo>
                <a:lnTo>
                  <a:pt x="906780" y="22097"/>
                </a:lnTo>
                <a:lnTo>
                  <a:pt x="906780" y="10667"/>
                </a:lnTo>
                <a:lnTo>
                  <a:pt x="917448" y="22097"/>
                </a:lnTo>
                <a:lnTo>
                  <a:pt x="917448" y="904493"/>
                </a:lnTo>
                <a:lnTo>
                  <a:pt x="928877" y="904493"/>
                </a:lnTo>
                <a:close/>
              </a:path>
              <a:path w="929004" h="904875">
                <a:moveTo>
                  <a:pt x="22098" y="22097"/>
                </a:moveTo>
                <a:lnTo>
                  <a:pt x="22098" y="10667"/>
                </a:lnTo>
                <a:lnTo>
                  <a:pt x="11430" y="22097"/>
                </a:lnTo>
                <a:lnTo>
                  <a:pt x="22098" y="22097"/>
                </a:lnTo>
                <a:close/>
              </a:path>
              <a:path w="929004" h="904875">
                <a:moveTo>
                  <a:pt x="22098" y="882395"/>
                </a:moveTo>
                <a:lnTo>
                  <a:pt x="22098" y="22097"/>
                </a:lnTo>
                <a:lnTo>
                  <a:pt x="11430" y="22097"/>
                </a:lnTo>
                <a:lnTo>
                  <a:pt x="11430" y="882395"/>
                </a:lnTo>
                <a:lnTo>
                  <a:pt x="22098" y="882395"/>
                </a:lnTo>
                <a:close/>
              </a:path>
              <a:path w="929004" h="904875">
                <a:moveTo>
                  <a:pt x="917448" y="882395"/>
                </a:moveTo>
                <a:lnTo>
                  <a:pt x="11430" y="882395"/>
                </a:lnTo>
                <a:lnTo>
                  <a:pt x="22098" y="893825"/>
                </a:lnTo>
                <a:lnTo>
                  <a:pt x="22098" y="904493"/>
                </a:lnTo>
                <a:lnTo>
                  <a:pt x="906780" y="904493"/>
                </a:lnTo>
                <a:lnTo>
                  <a:pt x="906780" y="893825"/>
                </a:lnTo>
                <a:lnTo>
                  <a:pt x="917448" y="882395"/>
                </a:lnTo>
                <a:close/>
              </a:path>
              <a:path w="929004" h="904875">
                <a:moveTo>
                  <a:pt x="22098" y="904493"/>
                </a:moveTo>
                <a:lnTo>
                  <a:pt x="22098" y="893825"/>
                </a:lnTo>
                <a:lnTo>
                  <a:pt x="11430" y="882395"/>
                </a:lnTo>
                <a:lnTo>
                  <a:pt x="11430" y="904493"/>
                </a:lnTo>
                <a:lnTo>
                  <a:pt x="22098" y="904493"/>
                </a:lnTo>
                <a:close/>
              </a:path>
              <a:path w="929004" h="904875">
                <a:moveTo>
                  <a:pt x="917448" y="22097"/>
                </a:moveTo>
                <a:lnTo>
                  <a:pt x="906780" y="10667"/>
                </a:lnTo>
                <a:lnTo>
                  <a:pt x="906780" y="22097"/>
                </a:lnTo>
                <a:lnTo>
                  <a:pt x="917448" y="22097"/>
                </a:lnTo>
                <a:close/>
              </a:path>
              <a:path w="929004" h="904875">
                <a:moveTo>
                  <a:pt x="917448" y="882395"/>
                </a:moveTo>
                <a:lnTo>
                  <a:pt x="917448" y="22097"/>
                </a:lnTo>
                <a:lnTo>
                  <a:pt x="906780" y="22097"/>
                </a:lnTo>
                <a:lnTo>
                  <a:pt x="906780" y="882395"/>
                </a:lnTo>
                <a:lnTo>
                  <a:pt x="917448" y="882395"/>
                </a:lnTo>
                <a:close/>
              </a:path>
              <a:path w="929004" h="904875">
                <a:moveTo>
                  <a:pt x="917448" y="904493"/>
                </a:moveTo>
                <a:lnTo>
                  <a:pt x="917448" y="882395"/>
                </a:lnTo>
                <a:lnTo>
                  <a:pt x="906780" y="893825"/>
                </a:lnTo>
                <a:lnTo>
                  <a:pt x="906780" y="904493"/>
                </a:lnTo>
                <a:lnTo>
                  <a:pt x="917448" y="90449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72945" y="1741416"/>
            <a:ext cx="117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161415" algn="l"/>
              </a:tabLst>
            </a:pPr>
            <a:r>
              <a:rPr sz="1800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heavy" spc="13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A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7990" y="1852676"/>
            <a:ext cx="259905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ts val="2035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AB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35"/>
              </a:lnSpc>
              <a:tabLst>
                <a:tab pos="574040" algn="l"/>
                <a:tab pos="1172210" algn="l"/>
                <a:tab pos="1746250" algn="l"/>
                <a:tab pos="2344420" algn="l"/>
              </a:tabLst>
            </a:pPr>
            <a:r>
              <a:rPr sz="1800" spc="195" dirty="0">
                <a:latin typeface="Trebuchet MS"/>
                <a:cs typeface="Trebuchet MS"/>
              </a:rPr>
              <a:t>C	</a:t>
            </a: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  <a:p>
            <a:pPr marL="83185" algn="ctr">
              <a:lnSpc>
                <a:spcPct val="100000"/>
              </a:lnSpc>
              <a:spcBef>
                <a:spcPts val="975"/>
              </a:spcBef>
              <a:tabLst>
                <a:tab pos="504190" algn="l"/>
                <a:tab pos="1100455" algn="l"/>
                <a:tab pos="1699260" algn="l"/>
                <a:tab pos="2230120" algn="l"/>
              </a:tabLst>
            </a:pPr>
            <a:r>
              <a:rPr sz="1800" spc="-45" dirty="0">
                <a:latin typeface="Trebuchet MS"/>
                <a:cs typeface="Trebuchet MS"/>
              </a:rPr>
              <a:t>0	0	0	1	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85849" y="2876788"/>
            <a:ext cx="348361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  <a:tabLst>
                <a:tab pos="513080" algn="l"/>
                <a:tab pos="1087755" algn="l"/>
                <a:tab pos="1685925" algn="l"/>
                <a:tab pos="2282190" algn="l"/>
              </a:tabLst>
            </a:pPr>
            <a:r>
              <a:rPr sz="1800" spc="-45" dirty="0">
                <a:latin typeface="Trebuchet MS"/>
                <a:cs typeface="Trebuchet MS"/>
              </a:rPr>
              <a:t>1	0	1	1	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87145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469265" marR="5080" indent="-457200">
              <a:lnSpc>
                <a:spcPct val="110000"/>
              </a:lnSpc>
              <a:spcBef>
                <a:spcPts val="195"/>
              </a:spcBef>
              <a:tabLst>
                <a:tab pos="1327785" algn="l"/>
                <a:tab pos="1615440" algn="l"/>
                <a:tab pos="2329815" algn="l"/>
              </a:tabLst>
            </a:pPr>
            <a:r>
              <a:rPr sz="2000" dirty="0">
                <a:latin typeface="Trebuchet MS"/>
                <a:cs typeface="Trebuchet MS"/>
              </a:rPr>
              <a:t>Cout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Cin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Cin  </a:t>
            </a:r>
            <a:r>
              <a:rPr sz="2000" spc="-75" dirty="0">
                <a:latin typeface="Trebuchet MS"/>
                <a:cs typeface="Trebuchet MS"/>
              </a:rPr>
              <a:t>carry </a:t>
            </a:r>
            <a:r>
              <a:rPr sz="2000" spc="-90" dirty="0">
                <a:latin typeface="Trebuchet MS"/>
                <a:cs typeface="Trebuchet MS"/>
              </a:rPr>
              <a:t>output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60" dirty="0">
                <a:latin typeface="Trebuchet MS"/>
                <a:cs typeface="Trebuchet MS"/>
              </a:rPr>
              <a:t>full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adder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6095" y="3001756"/>
            <a:ext cx="22866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1029335" algn="l"/>
                <a:tab pos="1628775" algn="l"/>
                <a:tab pos="2159000" algn="l"/>
              </a:tabLst>
            </a:pPr>
            <a:r>
              <a:rPr sz="1800" spc="-45" dirty="0">
                <a:latin typeface="Trebuchet MS"/>
                <a:cs typeface="Trebuchet MS"/>
              </a:rPr>
              <a:t>1	0	0	1	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91160" algn="ctr">
              <a:lnSpc>
                <a:spcPts val="2155"/>
              </a:lnSpc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395"/>
              </a:lnSpc>
            </a:pPr>
            <a:r>
              <a:rPr sz="2000" spc="-70" dirty="0">
                <a:latin typeface="Trebuchet MS"/>
                <a:cs typeface="Trebuchet MS"/>
              </a:rPr>
              <a:t>F(A,B,C)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33224" y="4651754"/>
            <a:ext cx="6040459" cy="208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4-Variable</a:t>
            </a:r>
            <a:r>
              <a:rPr spc="240" dirty="0"/>
              <a:t> </a:t>
            </a:r>
            <a:r>
              <a:rPr spc="-100" dirty="0"/>
              <a:t>K-Map</a:t>
            </a:r>
          </a:p>
        </p:txBody>
      </p:sp>
      <p:sp>
        <p:nvSpPr>
          <p:cNvPr id="5" name="object 5"/>
          <p:cNvSpPr/>
          <p:nvPr/>
        </p:nvSpPr>
        <p:spPr>
          <a:xfrm>
            <a:off x="3932567" y="1639061"/>
            <a:ext cx="354330" cy="337185"/>
          </a:xfrm>
          <a:custGeom>
            <a:avLst/>
            <a:gdLst/>
            <a:ahLst/>
            <a:cxnLst/>
            <a:rect l="l" t="t" r="r" b="b"/>
            <a:pathLst>
              <a:path w="354329" h="337185">
                <a:moveTo>
                  <a:pt x="354329" y="322325"/>
                </a:moveTo>
                <a:lnTo>
                  <a:pt x="12953" y="0"/>
                </a:lnTo>
                <a:lnTo>
                  <a:pt x="0" y="14477"/>
                </a:lnTo>
                <a:lnTo>
                  <a:pt x="341375" y="336803"/>
                </a:lnTo>
                <a:lnTo>
                  <a:pt x="354329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0039" y="1968245"/>
            <a:ext cx="1976755" cy="1804035"/>
          </a:xfrm>
          <a:custGeom>
            <a:avLst/>
            <a:gdLst/>
            <a:ahLst/>
            <a:cxnLst/>
            <a:rect l="l" t="t" r="r" b="b"/>
            <a:pathLst>
              <a:path w="1976754" h="1804035">
                <a:moveTo>
                  <a:pt x="1976627" y="1803653"/>
                </a:moveTo>
                <a:lnTo>
                  <a:pt x="1976627" y="0"/>
                </a:lnTo>
                <a:lnTo>
                  <a:pt x="0" y="0"/>
                </a:lnTo>
                <a:lnTo>
                  <a:pt x="0" y="1803654"/>
                </a:lnTo>
                <a:lnTo>
                  <a:pt x="9905" y="1803654"/>
                </a:lnTo>
                <a:lnTo>
                  <a:pt x="9905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957577" y="19050"/>
                </a:lnTo>
                <a:lnTo>
                  <a:pt x="1957577" y="9906"/>
                </a:lnTo>
                <a:lnTo>
                  <a:pt x="1967483" y="19050"/>
                </a:lnTo>
                <a:lnTo>
                  <a:pt x="1967483" y="1803653"/>
                </a:lnTo>
                <a:lnTo>
                  <a:pt x="1976627" y="1803653"/>
                </a:lnTo>
                <a:close/>
              </a:path>
              <a:path w="1976754" h="1804035">
                <a:moveTo>
                  <a:pt x="19050" y="19050"/>
                </a:moveTo>
                <a:lnTo>
                  <a:pt x="19050" y="9906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1976754" h="1804035">
                <a:moveTo>
                  <a:pt x="19050" y="1784604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1784604"/>
                </a:lnTo>
                <a:lnTo>
                  <a:pt x="19050" y="1784604"/>
                </a:lnTo>
                <a:close/>
              </a:path>
              <a:path w="1976754" h="1804035">
                <a:moveTo>
                  <a:pt x="1967483" y="1784603"/>
                </a:moveTo>
                <a:lnTo>
                  <a:pt x="9905" y="1784604"/>
                </a:lnTo>
                <a:lnTo>
                  <a:pt x="19050" y="1794510"/>
                </a:lnTo>
                <a:lnTo>
                  <a:pt x="19050" y="1803654"/>
                </a:lnTo>
                <a:lnTo>
                  <a:pt x="1957577" y="1803653"/>
                </a:lnTo>
                <a:lnTo>
                  <a:pt x="1957577" y="1794509"/>
                </a:lnTo>
                <a:lnTo>
                  <a:pt x="1967483" y="1784603"/>
                </a:lnTo>
                <a:close/>
              </a:path>
              <a:path w="1976754" h="1804035">
                <a:moveTo>
                  <a:pt x="19050" y="1803654"/>
                </a:moveTo>
                <a:lnTo>
                  <a:pt x="19050" y="1794510"/>
                </a:lnTo>
                <a:lnTo>
                  <a:pt x="9905" y="1784604"/>
                </a:lnTo>
                <a:lnTo>
                  <a:pt x="9905" y="1803654"/>
                </a:lnTo>
                <a:lnTo>
                  <a:pt x="19050" y="1803654"/>
                </a:lnTo>
                <a:close/>
              </a:path>
              <a:path w="1976754" h="1804035">
                <a:moveTo>
                  <a:pt x="1967483" y="19050"/>
                </a:moveTo>
                <a:lnTo>
                  <a:pt x="1957577" y="9906"/>
                </a:lnTo>
                <a:lnTo>
                  <a:pt x="1957577" y="19050"/>
                </a:lnTo>
                <a:lnTo>
                  <a:pt x="1967483" y="19050"/>
                </a:lnTo>
                <a:close/>
              </a:path>
              <a:path w="1976754" h="1804035">
                <a:moveTo>
                  <a:pt x="1967483" y="1784603"/>
                </a:moveTo>
                <a:lnTo>
                  <a:pt x="1967483" y="19050"/>
                </a:lnTo>
                <a:lnTo>
                  <a:pt x="1957577" y="19050"/>
                </a:lnTo>
                <a:lnTo>
                  <a:pt x="1957577" y="1784603"/>
                </a:lnTo>
                <a:lnTo>
                  <a:pt x="1967483" y="1784603"/>
                </a:lnTo>
                <a:close/>
              </a:path>
              <a:path w="1976754" h="1804035">
                <a:moveTo>
                  <a:pt x="1967483" y="1803653"/>
                </a:moveTo>
                <a:lnTo>
                  <a:pt x="1967483" y="1784603"/>
                </a:lnTo>
                <a:lnTo>
                  <a:pt x="1957577" y="1794509"/>
                </a:lnTo>
                <a:lnTo>
                  <a:pt x="1957577" y="1803653"/>
                </a:lnTo>
                <a:lnTo>
                  <a:pt x="1967483" y="1803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6195" y="3790950"/>
            <a:ext cx="20955" cy="95250"/>
          </a:xfrm>
          <a:custGeom>
            <a:avLst/>
            <a:gdLst/>
            <a:ahLst/>
            <a:cxnLst/>
            <a:rect l="l" t="t" r="r" b="b"/>
            <a:pathLst>
              <a:path w="20954" h="95250">
                <a:moveTo>
                  <a:pt x="20574" y="95250"/>
                </a:moveTo>
                <a:lnTo>
                  <a:pt x="19050" y="0"/>
                </a:lnTo>
                <a:lnTo>
                  <a:pt x="0" y="0"/>
                </a:lnTo>
                <a:lnTo>
                  <a:pt x="1524" y="95250"/>
                </a:lnTo>
                <a:lnTo>
                  <a:pt x="20574" y="9525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339" y="3887342"/>
            <a:ext cx="988060" cy="0"/>
          </a:xfrm>
          <a:custGeom>
            <a:avLst/>
            <a:gdLst/>
            <a:ahLst/>
            <a:cxnLst/>
            <a:rect l="l" t="t" r="r" b="b"/>
            <a:pathLst>
              <a:path w="988060">
                <a:moveTo>
                  <a:pt x="0" y="0"/>
                </a:moveTo>
                <a:lnTo>
                  <a:pt x="987551" y="0"/>
                </a:lnTo>
              </a:path>
            </a:pathLst>
          </a:custGeom>
          <a:ln w="2057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3747" y="3790950"/>
            <a:ext cx="20955" cy="95250"/>
          </a:xfrm>
          <a:custGeom>
            <a:avLst/>
            <a:gdLst/>
            <a:ahLst/>
            <a:cxnLst/>
            <a:rect l="l" t="t" r="r" b="b"/>
            <a:pathLst>
              <a:path w="20954" h="95250">
                <a:moveTo>
                  <a:pt x="20574" y="95250"/>
                </a:moveTo>
                <a:lnTo>
                  <a:pt x="19050" y="0"/>
                </a:lnTo>
                <a:lnTo>
                  <a:pt x="0" y="0"/>
                </a:lnTo>
                <a:lnTo>
                  <a:pt x="1524" y="95250"/>
                </a:lnTo>
                <a:lnTo>
                  <a:pt x="20574" y="9525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7523" y="1626870"/>
            <a:ext cx="20955" cy="96520"/>
          </a:xfrm>
          <a:custGeom>
            <a:avLst/>
            <a:gdLst/>
            <a:ahLst/>
            <a:cxnLst/>
            <a:rect l="l" t="t" r="r" b="b"/>
            <a:pathLst>
              <a:path w="20954" h="96519">
                <a:moveTo>
                  <a:pt x="20573" y="762"/>
                </a:moveTo>
                <a:lnTo>
                  <a:pt x="1523" y="0"/>
                </a:lnTo>
                <a:lnTo>
                  <a:pt x="0" y="95250"/>
                </a:lnTo>
                <a:lnTo>
                  <a:pt x="19050" y="96012"/>
                </a:lnTo>
                <a:lnTo>
                  <a:pt x="20573" y="7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9971" y="1626870"/>
            <a:ext cx="20955" cy="96520"/>
          </a:xfrm>
          <a:custGeom>
            <a:avLst/>
            <a:gdLst/>
            <a:ahLst/>
            <a:cxnLst/>
            <a:rect l="l" t="t" r="r" b="b"/>
            <a:pathLst>
              <a:path w="20954" h="96519">
                <a:moveTo>
                  <a:pt x="20573" y="762"/>
                </a:moveTo>
                <a:lnTo>
                  <a:pt x="1523" y="0"/>
                </a:lnTo>
                <a:lnTo>
                  <a:pt x="0" y="95250"/>
                </a:lnTo>
                <a:lnTo>
                  <a:pt x="19050" y="96012"/>
                </a:lnTo>
                <a:lnTo>
                  <a:pt x="20573" y="7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4767" y="3307079"/>
            <a:ext cx="95250" cy="20955"/>
          </a:xfrm>
          <a:custGeom>
            <a:avLst/>
            <a:gdLst/>
            <a:ahLst/>
            <a:cxnLst/>
            <a:rect l="l" t="t" r="r" b="b"/>
            <a:pathLst>
              <a:path w="95250" h="20954">
                <a:moveTo>
                  <a:pt x="95250" y="20573"/>
                </a:moveTo>
                <a:lnTo>
                  <a:pt x="95250" y="1523"/>
                </a:lnTo>
                <a:lnTo>
                  <a:pt x="0" y="0"/>
                </a:lnTo>
                <a:lnTo>
                  <a:pt x="0" y="19050"/>
                </a:lnTo>
                <a:lnTo>
                  <a:pt x="95250" y="2057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1160" y="2404872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057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4767" y="2395727"/>
            <a:ext cx="95250" cy="20955"/>
          </a:xfrm>
          <a:custGeom>
            <a:avLst/>
            <a:gdLst/>
            <a:ahLst/>
            <a:cxnLst/>
            <a:rect l="l" t="t" r="r" b="b"/>
            <a:pathLst>
              <a:path w="95250" h="20955">
                <a:moveTo>
                  <a:pt x="95250" y="20573"/>
                </a:moveTo>
                <a:lnTo>
                  <a:pt x="95250" y="1523"/>
                </a:lnTo>
                <a:lnTo>
                  <a:pt x="0" y="0"/>
                </a:lnTo>
                <a:lnTo>
                  <a:pt x="0" y="19050"/>
                </a:lnTo>
                <a:lnTo>
                  <a:pt x="95250" y="2057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8663" y="3781805"/>
            <a:ext cx="96520" cy="20955"/>
          </a:xfrm>
          <a:custGeom>
            <a:avLst/>
            <a:gdLst/>
            <a:ahLst/>
            <a:cxnLst/>
            <a:rect l="l" t="t" r="r" b="b"/>
            <a:pathLst>
              <a:path w="96520" h="20954">
                <a:moveTo>
                  <a:pt x="96012" y="19050"/>
                </a:moveTo>
                <a:lnTo>
                  <a:pt x="95250" y="0"/>
                </a:lnTo>
                <a:lnTo>
                  <a:pt x="0" y="1524"/>
                </a:lnTo>
                <a:lnTo>
                  <a:pt x="761" y="20574"/>
                </a:lnTo>
                <a:lnTo>
                  <a:pt x="96012" y="1905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9806" y="2879598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057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663" y="2870454"/>
            <a:ext cx="96520" cy="20955"/>
          </a:xfrm>
          <a:custGeom>
            <a:avLst/>
            <a:gdLst/>
            <a:ahLst/>
            <a:cxnLst/>
            <a:rect l="l" t="t" r="r" b="b"/>
            <a:pathLst>
              <a:path w="96520" h="20955">
                <a:moveTo>
                  <a:pt x="96012" y="19050"/>
                </a:moveTo>
                <a:lnTo>
                  <a:pt x="95250" y="0"/>
                </a:lnTo>
                <a:lnTo>
                  <a:pt x="0" y="1524"/>
                </a:lnTo>
                <a:lnTo>
                  <a:pt x="761" y="20574"/>
                </a:lnTo>
                <a:lnTo>
                  <a:pt x="96012" y="1905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280039" y="1968245"/>
          <a:ext cx="1960245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spc="-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spc="-12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381672" y="1355392"/>
            <a:ext cx="1887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4394">
              <a:lnSpc>
                <a:spcPct val="125000"/>
              </a:lnSpc>
              <a:spcBef>
                <a:spcPts val="100"/>
              </a:spcBef>
              <a:tabLst>
                <a:tab pos="525145" algn="l"/>
                <a:tab pos="1039494" algn="l"/>
                <a:tab pos="1266825" algn="l"/>
                <a:tab pos="1551940" algn="l"/>
                <a:tab pos="1874520" algn="l"/>
              </a:tabLst>
            </a:pPr>
            <a:r>
              <a:rPr sz="1600" u="heavy" dirty="0">
                <a:uFill>
                  <a:solidFill>
                    <a:srgbClr val="216476"/>
                  </a:solidFill>
                </a:uFill>
                <a:latin typeface="Arial"/>
                <a:cs typeface="Arial"/>
              </a:rPr>
              <a:t> 		A 		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00	01	</a:t>
            </a:r>
            <a:r>
              <a:rPr sz="1600" spc="-65" dirty="0">
                <a:latin typeface="Arial"/>
                <a:cs typeface="Arial"/>
              </a:rPr>
              <a:t>11	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0739" y="1549386"/>
            <a:ext cx="487680" cy="782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90500">
              <a:lnSpc>
                <a:spcPts val="1789"/>
              </a:lnSpc>
              <a:spcBef>
                <a:spcPts val="270"/>
              </a:spcBef>
            </a:pPr>
            <a:r>
              <a:rPr sz="1600" spc="-5" dirty="0">
                <a:latin typeface="Arial"/>
                <a:cs typeface="Arial"/>
              </a:rPr>
              <a:t>AB  </a:t>
            </a:r>
            <a:r>
              <a:rPr sz="1600" dirty="0">
                <a:latin typeface="Arial"/>
                <a:cs typeface="Arial"/>
              </a:rPr>
              <a:t>CD</a:t>
            </a:r>
            <a:endParaRPr sz="16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1253" y="253693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7602" y="2973564"/>
            <a:ext cx="8588375" cy="381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2055" algn="ctr">
              <a:lnSpc>
                <a:spcPts val="1855"/>
              </a:lnSpc>
              <a:spcBef>
                <a:spcPts val="100"/>
              </a:spcBef>
            </a:pPr>
            <a:r>
              <a:rPr sz="1600" spc="-1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R="3129915" algn="ctr">
              <a:lnSpc>
                <a:spcPts val="1720"/>
              </a:lnSpc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R="2441575" algn="ctr">
              <a:lnSpc>
                <a:spcPts val="1785"/>
              </a:lnSpc>
            </a:pP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R="137160" algn="ctr">
              <a:lnSpc>
                <a:spcPts val="172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85115" marR="5080" indent="-273050">
              <a:lnSpc>
                <a:spcPct val="80000"/>
              </a:lnSpc>
              <a:spcBef>
                <a:spcPts val="32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Find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35" dirty="0">
                <a:latin typeface="Trebuchet MS"/>
                <a:cs typeface="Trebuchet MS"/>
              </a:rPr>
              <a:t>smallest </a:t>
            </a:r>
            <a:r>
              <a:rPr sz="2200" spc="-105" dirty="0">
                <a:latin typeface="Trebuchet MS"/>
                <a:cs typeface="Trebuchet MS"/>
              </a:rPr>
              <a:t>number </a:t>
            </a:r>
            <a:r>
              <a:rPr sz="2200" spc="-114" dirty="0">
                <a:latin typeface="Trebuchet MS"/>
                <a:cs typeface="Trebuchet MS"/>
              </a:rPr>
              <a:t>of </a:t>
            </a:r>
            <a:r>
              <a:rPr sz="2200" spc="-130" dirty="0">
                <a:latin typeface="Trebuchet MS"/>
                <a:cs typeface="Trebuchet MS"/>
              </a:rPr>
              <a:t>the largest </a:t>
            </a:r>
            <a:r>
              <a:rPr sz="2200" spc="-95" dirty="0">
                <a:latin typeface="Trebuchet MS"/>
                <a:cs typeface="Trebuchet MS"/>
              </a:rPr>
              <a:t>possible </a:t>
            </a:r>
            <a:r>
              <a:rPr sz="2200" spc="-105" dirty="0">
                <a:latin typeface="Trebuchet MS"/>
                <a:cs typeface="Trebuchet MS"/>
              </a:rPr>
              <a:t>sub-cubes </a:t>
            </a:r>
            <a:r>
              <a:rPr sz="2200" spc="-150" dirty="0">
                <a:latin typeface="Trebuchet MS"/>
                <a:cs typeface="Trebuchet MS"/>
              </a:rPr>
              <a:t>that </a:t>
            </a:r>
            <a:r>
              <a:rPr sz="2200" spc="-85" dirty="0">
                <a:latin typeface="Trebuchet MS"/>
                <a:cs typeface="Trebuchet MS"/>
              </a:rPr>
              <a:t>cover </a:t>
            </a:r>
            <a:r>
              <a:rPr sz="2200" spc="-130" dirty="0">
                <a:latin typeface="Trebuchet MS"/>
                <a:cs typeface="Trebuchet MS"/>
              </a:rPr>
              <a:t>the  </a:t>
            </a:r>
            <a:r>
              <a:rPr sz="2200" spc="30" dirty="0">
                <a:latin typeface="Trebuchet MS"/>
                <a:cs typeface="Trebuchet MS"/>
              </a:rPr>
              <a:t>ON-set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(minterms=1)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Sub-cubes </a:t>
            </a:r>
            <a:r>
              <a:rPr sz="2200" spc="-180" dirty="0">
                <a:latin typeface="Trebuchet MS"/>
                <a:cs typeface="Trebuchet MS"/>
              </a:rPr>
              <a:t>have </a:t>
            </a:r>
            <a:r>
              <a:rPr sz="2200" spc="-190" dirty="0">
                <a:latin typeface="Trebuchet MS"/>
                <a:cs typeface="Trebuchet MS"/>
              </a:rPr>
              <a:t>1, 2, 4, </a:t>
            </a:r>
            <a:r>
              <a:rPr sz="2200" spc="-55" dirty="0">
                <a:latin typeface="Trebuchet MS"/>
                <a:cs typeface="Trebuchet MS"/>
              </a:rPr>
              <a:t>8 </a:t>
            </a:r>
            <a:r>
              <a:rPr sz="2200" spc="-145" dirty="0">
                <a:latin typeface="Trebuchet MS"/>
                <a:cs typeface="Trebuchet MS"/>
              </a:rPr>
              <a:t>and </a:t>
            </a:r>
            <a:r>
              <a:rPr sz="2200" spc="-55" dirty="0">
                <a:latin typeface="Trebuchet MS"/>
                <a:cs typeface="Trebuchet MS"/>
              </a:rPr>
              <a:t>16 </a:t>
            </a:r>
            <a:r>
              <a:rPr sz="2200" spc="-80" dirty="0">
                <a:latin typeface="Trebuchet MS"/>
                <a:cs typeface="Trebuchet MS"/>
              </a:rPr>
              <a:t>(2</a:t>
            </a:r>
            <a:r>
              <a:rPr sz="2175" spc="-120" baseline="24904" dirty="0">
                <a:latin typeface="Trebuchet MS"/>
                <a:cs typeface="Trebuchet MS"/>
              </a:rPr>
              <a:t>n</a:t>
            </a:r>
            <a:r>
              <a:rPr sz="2200" spc="-80" dirty="0">
                <a:latin typeface="Trebuchet MS"/>
                <a:cs typeface="Trebuchet MS"/>
              </a:rPr>
              <a:t>) </a:t>
            </a:r>
            <a:r>
              <a:rPr sz="2200" spc="-130" dirty="0">
                <a:latin typeface="Trebuchet MS"/>
                <a:cs typeface="Trebuchet MS"/>
              </a:rPr>
              <a:t>elements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55" dirty="0">
                <a:latin typeface="Trebuchet MS"/>
                <a:cs typeface="Trebuchet MS"/>
              </a:rPr>
              <a:t>4 </a:t>
            </a:r>
            <a:r>
              <a:rPr sz="2200" spc="-130" dirty="0">
                <a:latin typeface="Trebuchet MS"/>
                <a:cs typeface="Trebuchet MS"/>
              </a:rPr>
              <a:t>(n)-variable</a:t>
            </a:r>
            <a:r>
              <a:rPr sz="2200" spc="11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K-MAP.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1-element </a:t>
            </a:r>
            <a:r>
              <a:rPr sz="2200" spc="-110" dirty="0">
                <a:latin typeface="Trebuchet MS"/>
                <a:cs typeface="Trebuchet MS"/>
              </a:rPr>
              <a:t>sub-cube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130" dirty="0">
                <a:latin typeface="Trebuchet MS"/>
                <a:cs typeface="Trebuchet MS"/>
              </a:rPr>
              <a:t>4-variable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expression,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2-element </a:t>
            </a:r>
            <a:r>
              <a:rPr sz="2200" spc="-110" dirty="0">
                <a:latin typeface="Trebuchet MS"/>
                <a:cs typeface="Trebuchet MS"/>
              </a:rPr>
              <a:t>sub-cube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130" dirty="0">
                <a:latin typeface="Trebuchet MS"/>
                <a:cs typeface="Trebuchet MS"/>
              </a:rPr>
              <a:t>3-variable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expression,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4-element </a:t>
            </a:r>
            <a:r>
              <a:rPr sz="2200" spc="-110" dirty="0">
                <a:latin typeface="Trebuchet MS"/>
                <a:cs typeface="Trebuchet MS"/>
              </a:rPr>
              <a:t>sub-cube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130" dirty="0">
                <a:latin typeface="Trebuchet MS"/>
                <a:cs typeface="Trebuchet MS"/>
              </a:rPr>
              <a:t>2-variable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expression,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8-element </a:t>
            </a:r>
            <a:r>
              <a:rPr sz="2200" spc="-110" dirty="0">
                <a:latin typeface="Trebuchet MS"/>
                <a:cs typeface="Trebuchet MS"/>
              </a:rPr>
              <a:t>sub-cube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130" dirty="0">
                <a:latin typeface="Trebuchet MS"/>
                <a:cs typeface="Trebuchet MS"/>
              </a:rPr>
              <a:t>1-variable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expression,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50" spc="-47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50" spc="5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16-element </a:t>
            </a:r>
            <a:r>
              <a:rPr sz="2200" spc="-110" dirty="0">
                <a:latin typeface="Trebuchet MS"/>
                <a:cs typeface="Trebuchet MS"/>
              </a:rPr>
              <a:t>sub-cube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130" dirty="0">
                <a:latin typeface="Trebuchet MS"/>
                <a:cs typeface="Trebuchet MS"/>
              </a:rPr>
              <a:t>0-variable </a:t>
            </a:r>
            <a:r>
              <a:rPr sz="2200" spc="-75" dirty="0">
                <a:latin typeface="Trebuchet MS"/>
                <a:cs typeface="Trebuchet MS"/>
              </a:rPr>
              <a:t>expression </a:t>
            </a:r>
            <a:r>
              <a:rPr sz="2200" spc="-204" dirty="0">
                <a:latin typeface="Trebuchet MS"/>
                <a:cs typeface="Trebuchet MS"/>
              </a:rPr>
              <a:t>(i.e. </a:t>
            </a:r>
            <a:r>
              <a:rPr sz="2200" spc="-125" dirty="0">
                <a:latin typeface="Trebuchet MS"/>
                <a:cs typeface="Trebuchet MS"/>
              </a:rPr>
              <a:t>F </a:t>
            </a:r>
            <a:r>
              <a:rPr sz="2200" spc="130" dirty="0">
                <a:latin typeface="Trebuchet MS"/>
                <a:cs typeface="Trebuchet MS"/>
              </a:rPr>
              <a:t>=</a:t>
            </a:r>
            <a:r>
              <a:rPr sz="2200" spc="19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1)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4502" y="2783049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3642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4-Variable</a:t>
            </a:r>
            <a:r>
              <a:rPr spc="240" dirty="0"/>
              <a:t> </a:t>
            </a:r>
            <a:r>
              <a:rPr spc="-100" dirty="0"/>
              <a:t>K-Map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6080" y="3085592"/>
            <a:ext cx="4427220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5" dirty="0">
                <a:latin typeface="Trebuchet MS"/>
                <a:cs typeface="Trebuchet MS"/>
              </a:rPr>
              <a:t>F(A,B,C,D)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Symbol"/>
                <a:cs typeface="Symbol"/>
              </a:rPr>
              <a:t></a:t>
            </a:r>
            <a:r>
              <a:rPr sz="2000" spc="-140" dirty="0">
                <a:latin typeface="Trebuchet MS"/>
                <a:cs typeface="Trebuchet MS"/>
              </a:rPr>
              <a:t>m(0,2,3,5,6,7,8,10,11,14,15)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  <a:tabLst>
                <a:tab pos="737870" algn="l"/>
                <a:tab pos="1830070" algn="l"/>
                <a:tab pos="2118360" algn="l"/>
              </a:tabLst>
            </a:pP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D'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0743" y="5242584"/>
            <a:ext cx="620395" cy="589280"/>
          </a:xfrm>
          <a:custGeom>
            <a:avLst/>
            <a:gdLst/>
            <a:ahLst/>
            <a:cxnLst/>
            <a:rect l="l" t="t" r="r" b="b"/>
            <a:pathLst>
              <a:path w="620395" h="589279">
                <a:moveTo>
                  <a:pt x="0" y="589023"/>
                </a:moveTo>
                <a:lnTo>
                  <a:pt x="0" y="0"/>
                </a:lnTo>
                <a:lnTo>
                  <a:pt x="620262" y="0"/>
                </a:lnTo>
              </a:path>
            </a:pathLst>
          </a:custGeom>
          <a:ln w="29500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5362" y="5242584"/>
            <a:ext cx="620395" cy="589280"/>
          </a:xfrm>
          <a:custGeom>
            <a:avLst/>
            <a:gdLst/>
            <a:ahLst/>
            <a:cxnLst/>
            <a:rect l="l" t="t" r="r" b="b"/>
            <a:pathLst>
              <a:path w="620394" h="589279">
                <a:moveTo>
                  <a:pt x="620262" y="589023"/>
                </a:moveTo>
                <a:lnTo>
                  <a:pt x="620262" y="0"/>
                </a:lnTo>
                <a:lnTo>
                  <a:pt x="0" y="0"/>
                </a:lnTo>
              </a:path>
            </a:pathLst>
          </a:custGeom>
          <a:ln w="29500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0743" y="3239274"/>
            <a:ext cx="620395" cy="589280"/>
          </a:xfrm>
          <a:custGeom>
            <a:avLst/>
            <a:gdLst/>
            <a:ahLst/>
            <a:cxnLst/>
            <a:rect l="l" t="t" r="r" b="b"/>
            <a:pathLst>
              <a:path w="620395" h="589279">
                <a:moveTo>
                  <a:pt x="0" y="0"/>
                </a:moveTo>
                <a:lnTo>
                  <a:pt x="0" y="589737"/>
                </a:lnTo>
                <a:lnTo>
                  <a:pt x="619518" y="589737"/>
                </a:lnTo>
              </a:path>
            </a:pathLst>
          </a:custGeom>
          <a:ln w="29500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5362" y="3239274"/>
            <a:ext cx="620395" cy="589280"/>
          </a:xfrm>
          <a:custGeom>
            <a:avLst/>
            <a:gdLst/>
            <a:ahLst/>
            <a:cxnLst/>
            <a:rect l="l" t="t" r="r" b="b"/>
            <a:pathLst>
              <a:path w="620394" h="589279">
                <a:moveTo>
                  <a:pt x="620262" y="0"/>
                </a:moveTo>
                <a:lnTo>
                  <a:pt x="620262" y="589023"/>
                </a:lnTo>
                <a:lnTo>
                  <a:pt x="0" y="589023"/>
                </a:lnTo>
              </a:path>
            </a:pathLst>
          </a:custGeom>
          <a:ln w="29500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5771" y="4668021"/>
            <a:ext cx="2273935" cy="971550"/>
          </a:xfrm>
          <a:custGeom>
            <a:avLst/>
            <a:gdLst/>
            <a:ahLst/>
            <a:cxnLst/>
            <a:rect l="l" t="t" r="r" b="b"/>
            <a:pathLst>
              <a:path w="2273935" h="971550">
                <a:moveTo>
                  <a:pt x="2273777" y="0"/>
                </a:moveTo>
                <a:lnTo>
                  <a:pt x="0" y="0"/>
                </a:lnTo>
                <a:lnTo>
                  <a:pt x="0" y="971554"/>
                </a:lnTo>
                <a:lnTo>
                  <a:pt x="2273777" y="971554"/>
                </a:lnTo>
                <a:lnTo>
                  <a:pt x="2273777" y="0"/>
                </a:lnTo>
                <a:close/>
              </a:path>
            </a:pathLst>
          </a:custGeom>
          <a:ln w="29477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6033" y="4078236"/>
            <a:ext cx="354330" cy="972819"/>
          </a:xfrm>
          <a:custGeom>
            <a:avLst/>
            <a:gdLst/>
            <a:ahLst/>
            <a:cxnLst/>
            <a:rect l="l" t="t" r="r" b="b"/>
            <a:pathLst>
              <a:path w="354330" h="972820">
                <a:moveTo>
                  <a:pt x="354322" y="0"/>
                </a:moveTo>
                <a:lnTo>
                  <a:pt x="0" y="0"/>
                </a:lnTo>
                <a:lnTo>
                  <a:pt x="0" y="972315"/>
                </a:lnTo>
                <a:lnTo>
                  <a:pt x="354322" y="972315"/>
                </a:lnTo>
                <a:lnTo>
                  <a:pt x="354322" y="0"/>
                </a:lnTo>
                <a:close/>
              </a:path>
            </a:pathLst>
          </a:custGeom>
          <a:ln w="29529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8991" y="3342147"/>
            <a:ext cx="2628265" cy="2386330"/>
          </a:xfrm>
          <a:custGeom>
            <a:avLst/>
            <a:gdLst/>
            <a:ahLst/>
            <a:cxnLst/>
            <a:rect l="l" t="t" r="r" b="b"/>
            <a:pathLst>
              <a:path w="2628265" h="2386329">
                <a:moveTo>
                  <a:pt x="2628100" y="0"/>
                </a:moveTo>
                <a:lnTo>
                  <a:pt x="0" y="0"/>
                </a:lnTo>
                <a:lnTo>
                  <a:pt x="0" y="2385827"/>
                </a:lnTo>
                <a:lnTo>
                  <a:pt x="2628100" y="2385827"/>
                </a:lnTo>
                <a:lnTo>
                  <a:pt x="2628100" y="0"/>
                </a:lnTo>
                <a:close/>
              </a:path>
            </a:pathLst>
          </a:custGeom>
          <a:ln w="29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4543" y="4565141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813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4521" y="4565161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4950" y="0"/>
                </a:lnTo>
              </a:path>
            </a:pathLst>
          </a:custGeom>
          <a:ln w="29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4543" y="3946397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813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4521" y="3946404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4950" y="0"/>
                </a:lnTo>
              </a:path>
            </a:pathLst>
          </a:custGeom>
          <a:ln w="29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4521" y="5154185"/>
            <a:ext cx="2628265" cy="0"/>
          </a:xfrm>
          <a:custGeom>
            <a:avLst/>
            <a:gdLst/>
            <a:ahLst/>
            <a:cxnLst/>
            <a:rect l="l" t="t" r="r" b="b"/>
            <a:pathLst>
              <a:path w="2628265">
                <a:moveTo>
                  <a:pt x="0" y="0"/>
                </a:moveTo>
                <a:lnTo>
                  <a:pt x="2624950" y="0"/>
                </a:lnTo>
              </a:path>
            </a:pathLst>
          </a:custGeom>
          <a:ln w="29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3714" y="3327661"/>
            <a:ext cx="0" cy="2386330"/>
          </a:xfrm>
          <a:custGeom>
            <a:avLst/>
            <a:gdLst/>
            <a:ahLst/>
            <a:cxnLst/>
            <a:rect l="l" t="t" r="r" b="b"/>
            <a:pathLst>
              <a:path h="2386329">
                <a:moveTo>
                  <a:pt x="0" y="0"/>
                </a:moveTo>
                <a:lnTo>
                  <a:pt x="0" y="2388717"/>
                </a:lnTo>
              </a:path>
            </a:pathLst>
          </a:custGeom>
          <a:ln w="2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2644" y="3327661"/>
            <a:ext cx="0" cy="2386330"/>
          </a:xfrm>
          <a:custGeom>
            <a:avLst/>
            <a:gdLst/>
            <a:ahLst/>
            <a:cxnLst/>
            <a:rect l="l" t="t" r="r" b="b"/>
            <a:pathLst>
              <a:path h="2386329">
                <a:moveTo>
                  <a:pt x="0" y="0"/>
                </a:moveTo>
                <a:lnTo>
                  <a:pt x="0" y="2388717"/>
                </a:lnTo>
              </a:path>
            </a:pathLst>
          </a:custGeom>
          <a:ln w="2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3736" y="3327661"/>
            <a:ext cx="0" cy="2386330"/>
          </a:xfrm>
          <a:custGeom>
            <a:avLst/>
            <a:gdLst/>
            <a:ahLst/>
            <a:cxnLst/>
            <a:rect l="l" t="t" r="r" b="b"/>
            <a:pathLst>
              <a:path h="2386329">
                <a:moveTo>
                  <a:pt x="0" y="0"/>
                </a:moveTo>
                <a:lnTo>
                  <a:pt x="0" y="2388717"/>
                </a:lnTo>
              </a:path>
            </a:pathLst>
          </a:custGeom>
          <a:ln w="2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324" y="2885703"/>
            <a:ext cx="473709" cy="471170"/>
          </a:xfrm>
          <a:custGeom>
            <a:avLst/>
            <a:gdLst/>
            <a:ahLst/>
            <a:cxnLst/>
            <a:rect l="l" t="t" r="r" b="b"/>
            <a:pathLst>
              <a:path w="473709" h="471170">
                <a:moveTo>
                  <a:pt x="473197" y="470917"/>
                </a:moveTo>
                <a:lnTo>
                  <a:pt x="0" y="0"/>
                </a:lnTo>
              </a:path>
            </a:pathLst>
          </a:custGeom>
          <a:ln w="29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8332" y="2931429"/>
            <a:ext cx="22364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670" algn="l"/>
                <a:tab pos="1311275" algn="l"/>
                <a:tab pos="1961514" algn="l"/>
              </a:tabLst>
            </a:pPr>
            <a:r>
              <a:rPr sz="1850" spc="-5" dirty="0">
                <a:latin typeface="Arial"/>
                <a:cs typeface="Arial"/>
              </a:rPr>
              <a:t>0</a:t>
            </a:r>
            <a:r>
              <a:rPr sz="1850" dirty="0">
                <a:latin typeface="Arial"/>
                <a:cs typeface="Arial"/>
              </a:rPr>
              <a:t>0	</a:t>
            </a:r>
            <a:r>
              <a:rPr sz="1850" spc="-5" dirty="0">
                <a:latin typeface="Arial"/>
                <a:cs typeface="Arial"/>
              </a:rPr>
              <a:t>0</a:t>
            </a:r>
            <a:r>
              <a:rPr sz="1850" dirty="0">
                <a:latin typeface="Arial"/>
                <a:cs typeface="Arial"/>
              </a:rPr>
              <a:t>1	</a:t>
            </a:r>
            <a:r>
              <a:rPr sz="1850" spc="-5" dirty="0">
                <a:latin typeface="Arial"/>
                <a:cs typeface="Arial"/>
              </a:rPr>
              <a:t>1</a:t>
            </a:r>
            <a:r>
              <a:rPr sz="1850" dirty="0">
                <a:latin typeface="Arial"/>
                <a:cs typeface="Arial"/>
              </a:rPr>
              <a:t>1	</a:t>
            </a:r>
            <a:r>
              <a:rPr sz="1850" spc="-5" dirty="0">
                <a:latin typeface="Arial"/>
                <a:cs typeface="Arial"/>
              </a:rPr>
              <a:t>10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3736" y="3342147"/>
            <a:ext cx="650240" cy="604520"/>
          </a:xfrm>
          <a:prstGeom prst="rect">
            <a:avLst/>
          </a:prstGeom>
          <a:ln w="29537">
            <a:solidFill>
              <a:srgbClr val="000000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20"/>
              </a:spcBef>
            </a:pPr>
            <a:r>
              <a:rPr sz="18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3714" y="3342147"/>
            <a:ext cx="679450" cy="604520"/>
          </a:xfrm>
          <a:prstGeom prst="rect">
            <a:avLst/>
          </a:prstGeom>
          <a:ln w="29537">
            <a:solidFill>
              <a:srgbClr val="000000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820"/>
              </a:spcBef>
            </a:pPr>
            <a:r>
              <a:rPr sz="18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5493" y="3432826"/>
            <a:ext cx="5168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8991" y="3946404"/>
            <a:ext cx="635000" cy="619125"/>
          </a:xfrm>
          <a:prstGeom prst="rect">
            <a:avLst/>
          </a:prstGeom>
          <a:ln w="29537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8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80798" y="4051577"/>
            <a:ext cx="325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3714" y="3946404"/>
            <a:ext cx="679450" cy="619125"/>
          </a:xfrm>
          <a:prstGeom prst="rect">
            <a:avLst/>
          </a:prstGeom>
          <a:ln w="29537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935"/>
              </a:spcBef>
            </a:pPr>
            <a:r>
              <a:rPr sz="18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644" y="3946404"/>
            <a:ext cx="664845" cy="619125"/>
          </a:xfrm>
          <a:prstGeom prst="rect">
            <a:avLst/>
          </a:prstGeom>
          <a:ln w="29498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850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6033" y="4668021"/>
            <a:ext cx="354330" cy="382905"/>
          </a:xfrm>
          <a:prstGeom prst="rect">
            <a:avLst/>
          </a:prstGeom>
          <a:ln w="29529">
            <a:solidFill>
              <a:srgbClr val="216476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68482" y="4669551"/>
            <a:ext cx="64960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7413" y="4669551"/>
            <a:ext cx="45783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45771" y="5242584"/>
            <a:ext cx="340360" cy="397510"/>
          </a:xfrm>
          <a:prstGeom prst="rect">
            <a:avLst/>
          </a:prstGeom>
          <a:ln w="29500">
            <a:solidFill>
              <a:srgbClr val="21647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8505" y="5229614"/>
            <a:ext cx="62103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8482" y="5229614"/>
            <a:ext cx="64960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50743" y="5242584"/>
            <a:ext cx="368935" cy="397510"/>
          </a:xfrm>
          <a:prstGeom prst="rect">
            <a:avLst/>
          </a:prstGeom>
          <a:ln w="29477">
            <a:solidFill>
              <a:srgbClr val="21647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ct val="100000"/>
              </a:lnSpc>
            </a:pPr>
            <a:r>
              <a:rPr sz="18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53701" y="2885703"/>
            <a:ext cx="1329055" cy="147320"/>
          </a:xfrm>
          <a:custGeom>
            <a:avLst/>
            <a:gdLst/>
            <a:ahLst/>
            <a:cxnLst/>
            <a:rect l="l" t="t" r="r" b="b"/>
            <a:pathLst>
              <a:path w="1329054" h="147319">
                <a:moveTo>
                  <a:pt x="0" y="147065"/>
                </a:moveTo>
                <a:lnTo>
                  <a:pt x="0" y="0"/>
                </a:lnTo>
                <a:lnTo>
                  <a:pt x="1328907" y="0"/>
                </a:lnTo>
                <a:lnTo>
                  <a:pt x="1328907" y="147065"/>
                </a:lnTo>
              </a:path>
            </a:pathLst>
          </a:custGeom>
          <a:ln w="29467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1026" y="4565148"/>
            <a:ext cx="147955" cy="1208405"/>
          </a:xfrm>
          <a:custGeom>
            <a:avLst/>
            <a:gdLst/>
            <a:ahLst/>
            <a:cxnLst/>
            <a:rect l="l" t="t" r="r" b="b"/>
            <a:pathLst>
              <a:path w="147955" h="1208404">
                <a:moveTo>
                  <a:pt x="147827" y="1207780"/>
                </a:moveTo>
                <a:lnTo>
                  <a:pt x="0" y="1207780"/>
                </a:lnTo>
                <a:lnTo>
                  <a:pt x="0" y="0"/>
                </a:lnTo>
                <a:lnTo>
                  <a:pt x="147827" y="0"/>
                </a:lnTo>
              </a:path>
            </a:pathLst>
          </a:custGeom>
          <a:ln w="29536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03723" y="5772928"/>
            <a:ext cx="1329055" cy="117475"/>
          </a:xfrm>
          <a:custGeom>
            <a:avLst/>
            <a:gdLst/>
            <a:ahLst/>
            <a:cxnLst/>
            <a:rect l="l" t="t" r="r" b="b"/>
            <a:pathLst>
              <a:path w="1329054" h="117475">
                <a:moveTo>
                  <a:pt x="1328907" y="0"/>
                </a:moveTo>
                <a:lnTo>
                  <a:pt x="1328907" y="117345"/>
                </a:lnTo>
                <a:lnTo>
                  <a:pt x="0" y="117345"/>
                </a:lnTo>
                <a:lnTo>
                  <a:pt x="0" y="0"/>
                </a:lnTo>
              </a:path>
            </a:pathLst>
          </a:custGeom>
          <a:ln w="29466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2040" y="3946404"/>
            <a:ext cx="118110" cy="1208405"/>
          </a:xfrm>
          <a:custGeom>
            <a:avLst/>
            <a:gdLst/>
            <a:ahLst/>
            <a:cxnLst/>
            <a:rect l="l" t="t" r="r" b="b"/>
            <a:pathLst>
              <a:path w="118110" h="1208404">
                <a:moveTo>
                  <a:pt x="0" y="0"/>
                </a:moveTo>
                <a:lnTo>
                  <a:pt x="117970" y="0"/>
                </a:lnTo>
                <a:lnTo>
                  <a:pt x="117970" y="1209243"/>
                </a:lnTo>
                <a:lnTo>
                  <a:pt x="0" y="1209243"/>
                </a:lnTo>
              </a:path>
            </a:pathLst>
          </a:custGeom>
          <a:ln w="29536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16464" y="3432824"/>
            <a:ext cx="8547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2615" algn="l"/>
              </a:tabLst>
            </a:pPr>
            <a:r>
              <a:rPr sz="1850" dirty="0">
                <a:latin typeface="Arial"/>
                <a:cs typeface="Arial"/>
              </a:rPr>
              <a:t>00	1</a:t>
            </a:r>
            <a:endParaRPr sz="1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6464" y="4051576"/>
            <a:ext cx="28765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" dirty="0">
                <a:latin typeface="Arial"/>
                <a:cs typeface="Arial"/>
              </a:rPr>
              <a:t>01</a:t>
            </a:r>
            <a:endParaRPr sz="1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464" y="4669549"/>
            <a:ext cx="972819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2615" algn="l"/>
              </a:tabLst>
            </a:pPr>
            <a:r>
              <a:rPr sz="1850" dirty="0">
                <a:latin typeface="Arial"/>
                <a:cs typeface="Arial"/>
              </a:rPr>
              <a:t>11	1</a:t>
            </a:r>
            <a:endParaRPr sz="1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6464" y="5229612"/>
            <a:ext cx="28765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" dirty="0">
                <a:latin typeface="Arial"/>
                <a:cs typeface="Arial"/>
              </a:rPr>
              <a:t>10</a:t>
            </a:r>
            <a:endParaRPr sz="1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2141" y="4994151"/>
            <a:ext cx="1962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1863" y="2695971"/>
            <a:ext cx="63500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4640">
              <a:lnSpc>
                <a:spcPct val="104600"/>
              </a:lnSpc>
            </a:pPr>
            <a:r>
              <a:rPr sz="1850" dirty="0">
                <a:latin typeface="Arial"/>
                <a:cs typeface="Arial"/>
              </a:rPr>
              <a:t>AB  </a:t>
            </a:r>
            <a:r>
              <a:rPr sz="1850" spc="-5" dirty="0">
                <a:latin typeface="Arial"/>
                <a:cs typeface="Arial"/>
              </a:rPr>
              <a:t>CD</a:t>
            </a:r>
            <a:endParaRPr sz="18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2916" y="2548905"/>
            <a:ext cx="1828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35912" y="4316748"/>
            <a:ext cx="1962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D</a:t>
            </a:r>
            <a:endParaRPr sz="1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11325" y="5848377"/>
            <a:ext cx="1828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45521" y="3965447"/>
            <a:ext cx="1504950" cy="856615"/>
          </a:xfrm>
          <a:custGeom>
            <a:avLst/>
            <a:gdLst/>
            <a:ahLst/>
            <a:cxnLst/>
            <a:rect l="l" t="t" r="r" b="b"/>
            <a:pathLst>
              <a:path w="1504950" h="856614">
                <a:moveTo>
                  <a:pt x="1472186" y="20298"/>
                </a:moveTo>
                <a:lnTo>
                  <a:pt x="1453594" y="19977"/>
                </a:lnTo>
                <a:lnTo>
                  <a:pt x="0" y="839724"/>
                </a:lnTo>
                <a:lnTo>
                  <a:pt x="9144" y="856488"/>
                </a:lnTo>
                <a:lnTo>
                  <a:pt x="1463019" y="35836"/>
                </a:lnTo>
                <a:lnTo>
                  <a:pt x="1472186" y="20298"/>
                </a:lnTo>
                <a:close/>
              </a:path>
              <a:path w="1504950" h="856614">
                <a:moveTo>
                  <a:pt x="1504950" y="1523"/>
                </a:moveTo>
                <a:lnTo>
                  <a:pt x="1400556" y="0"/>
                </a:lnTo>
                <a:lnTo>
                  <a:pt x="1395222" y="0"/>
                </a:lnTo>
                <a:lnTo>
                  <a:pt x="1390650" y="4571"/>
                </a:lnTo>
                <a:lnTo>
                  <a:pt x="1390650" y="15240"/>
                </a:lnTo>
                <a:lnTo>
                  <a:pt x="1394460" y="19050"/>
                </a:lnTo>
                <a:lnTo>
                  <a:pt x="1400556" y="19063"/>
                </a:lnTo>
                <a:lnTo>
                  <a:pt x="1453594" y="19977"/>
                </a:lnTo>
                <a:lnTo>
                  <a:pt x="1483614" y="3047"/>
                </a:lnTo>
                <a:lnTo>
                  <a:pt x="1492758" y="19049"/>
                </a:lnTo>
                <a:lnTo>
                  <a:pt x="1492758" y="22550"/>
                </a:lnTo>
                <a:lnTo>
                  <a:pt x="1504950" y="1523"/>
                </a:lnTo>
                <a:close/>
              </a:path>
              <a:path w="1504950" h="856614">
                <a:moveTo>
                  <a:pt x="1492758" y="22550"/>
                </a:moveTo>
                <a:lnTo>
                  <a:pt x="1492758" y="19049"/>
                </a:lnTo>
                <a:lnTo>
                  <a:pt x="1463019" y="35836"/>
                </a:lnTo>
                <a:lnTo>
                  <a:pt x="1435608" y="82295"/>
                </a:lnTo>
                <a:lnTo>
                  <a:pt x="1433322" y="86867"/>
                </a:lnTo>
                <a:lnTo>
                  <a:pt x="1434846" y="92963"/>
                </a:lnTo>
                <a:lnTo>
                  <a:pt x="1439418" y="95249"/>
                </a:lnTo>
                <a:lnTo>
                  <a:pt x="1443990" y="98297"/>
                </a:lnTo>
                <a:lnTo>
                  <a:pt x="1449324" y="96773"/>
                </a:lnTo>
                <a:lnTo>
                  <a:pt x="1452372" y="92201"/>
                </a:lnTo>
                <a:lnTo>
                  <a:pt x="1492758" y="22550"/>
                </a:lnTo>
                <a:close/>
              </a:path>
              <a:path w="1504950" h="856614">
                <a:moveTo>
                  <a:pt x="1492758" y="19049"/>
                </a:moveTo>
                <a:lnTo>
                  <a:pt x="1483614" y="3047"/>
                </a:lnTo>
                <a:lnTo>
                  <a:pt x="1453594" y="19977"/>
                </a:lnTo>
                <a:lnTo>
                  <a:pt x="1472186" y="20298"/>
                </a:lnTo>
                <a:lnTo>
                  <a:pt x="1480566" y="6096"/>
                </a:lnTo>
                <a:lnTo>
                  <a:pt x="1488186" y="20573"/>
                </a:lnTo>
                <a:lnTo>
                  <a:pt x="1488186" y="21630"/>
                </a:lnTo>
                <a:lnTo>
                  <a:pt x="1492758" y="19049"/>
                </a:lnTo>
                <a:close/>
              </a:path>
              <a:path w="1504950" h="856614">
                <a:moveTo>
                  <a:pt x="1488186" y="21630"/>
                </a:moveTo>
                <a:lnTo>
                  <a:pt x="1488186" y="20573"/>
                </a:lnTo>
                <a:lnTo>
                  <a:pt x="1472186" y="20298"/>
                </a:lnTo>
                <a:lnTo>
                  <a:pt x="1463019" y="35836"/>
                </a:lnTo>
                <a:lnTo>
                  <a:pt x="1488186" y="21630"/>
                </a:lnTo>
                <a:close/>
              </a:path>
              <a:path w="1504950" h="856614">
                <a:moveTo>
                  <a:pt x="1488186" y="20573"/>
                </a:moveTo>
                <a:lnTo>
                  <a:pt x="1480566" y="6096"/>
                </a:lnTo>
                <a:lnTo>
                  <a:pt x="1472186" y="20298"/>
                </a:lnTo>
                <a:lnTo>
                  <a:pt x="1488186" y="2057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5521" y="3965447"/>
            <a:ext cx="1504950" cy="856615"/>
          </a:xfrm>
          <a:custGeom>
            <a:avLst/>
            <a:gdLst/>
            <a:ahLst/>
            <a:cxnLst/>
            <a:rect l="l" t="t" r="r" b="b"/>
            <a:pathLst>
              <a:path w="1504950" h="856614">
                <a:moveTo>
                  <a:pt x="1472186" y="20298"/>
                </a:moveTo>
                <a:lnTo>
                  <a:pt x="1453594" y="19977"/>
                </a:lnTo>
                <a:lnTo>
                  <a:pt x="0" y="839724"/>
                </a:lnTo>
                <a:lnTo>
                  <a:pt x="9144" y="856488"/>
                </a:lnTo>
                <a:lnTo>
                  <a:pt x="1463019" y="35836"/>
                </a:lnTo>
                <a:lnTo>
                  <a:pt x="1472186" y="20298"/>
                </a:lnTo>
                <a:close/>
              </a:path>
              <a:path w="1504950" h="856614">
                <a:moveTo>
                  <a:pt x="1504950" y="1523"/>
                </a:moveTo>
                <a:lnTo>
                  <a:pt x="1400556" y="0"/>
                </a:lnTo>
                <a:lnTo>
                  <a:pt x="1395222" y="0"/>
                </a:lnTo>
                <a:lnTo>
                  <a:pt x="1390650" y="4571"/>
                </a:lnTo>
                <a:lnTo>
                  <a:pt x="1390650" y="15240"/>
                </a:lnTo>
                <a:lnTo>
                  <a:pt x="1394460" y="19050"/>
                </a:lnTo>
                <a:lnTo>
                  <a:pt x="1400556" y="19063"/>
                </a:lnTo>
                <a:lnTo>
                  <a:pt x="1453594" y="19977"/>
                </a:lnTo>
                <a:lnTo>
                  <a:pt x="1483614" y="3047"/>
                </a:lnTo>
                <a:lnTo>
                  <a:pt x="1492758" y="19049"/>
                </a:lnTo>
                <a:lnTo>
                  <a:pt x="1492758" y="22550"/>
                </a:lnTo>
                <a:lnTo>
                  <a:pt x="1504950" y="1523"/>
                </a:lnTo>
                <a:close/>
              </a:path>
              <a:path w="1504950" h="856614">
                <a:moveTo>
                  <a:pt x="1492758" y="22550"/>
                </a:moveTo>
                <a:lnTo>
                  <a:pt x="1492758" y="19049"/>
                </a:lnTo>
                <a:lnTo>
                  <a:pt x="1463019" y="35836"/>
                </a:lnTo>
                <a:lnTo>
                  <a:pt x="1435608" y="82295"/>
                </a:lnTo>
                <a:lnTo>
                  <a:pt x="1433322" y="86867"/>
                </a:lnTo>
                <a:lnTo>
                  <a:pt x="1434846" y="92963"/>
                </a:lnTo>
                <a:lnTo>
                  <a:pt x="1439418" y="95249"/>
                </a:lnTo>
                <a:lnTo>
                  <a:pt x="1443990" y="98297"/>
                </a:lnTo>
                <a:lnTo>
                  <a:pt x="1449324" y="96773"/>
                </a:lnTo>
                <a:lnTo>
                  <a:pt x="1452372" y="92201"/>
                </a:lnTo>
                <a:lnTo>
                  <a:pt x="1492758" y="22550"/>
                </a:lnTo>
                <a:close/>
              </a:path>
              <a:path w="1504950" h="856614">
                <a:moveTo>
                  <a:pt x="1492758" y="19049"/>
                </a:moveTo>
                <a:lnTo>
                  <a:pt x="1483614" y="3047"/>
                </a:lnTo>
                <a:lnTo>
                  <a:pt x="1453594" y="19977"/>
                </a:lnTo>
                <a:lnTo>
                  <a:pt x="1472186" y="20298"/>
                </a:lnTo>
                <a:lnTo>
                  <a:pt x="1480566" y="6096"/>
                </a:lnTo>
                <a:lnTo>
                  <a:pt x="1488186" y="20573"/>
                </a:lnTo>
                <a:lnTo>
                  <a:pt x="1488186" y="21630"/>
                </a:lnTo>
                <a:lnTo>
                  <a:pt x="1492758" y="19049"/>
                </a:lnTo>
                <a:close/>
              </a:path>
              <a:path w="1504950" h="856614">
                <a:moveTo>
                  <a:pt x="1488186" y="21630"/>
                </a:moveTo>
                <a:lnTo>
                  <a:pt x="1488186" y="20573"/>
                </a:lnTo>
                <a:lnTo>
                  <a:pt x="1472186" y="20298"/>
                </a:lnTo>
                <a:lnTo>
                  <a:pt x="1463019" y="35836"/>
                </a:lnTo>
                <a:lnTo>
                  <a:pt x="1488186" y="21630"/>
                </a:lnTo>
                <a:close/>
              </a:path>
              <a:path w="1504950" h="856614">
                <a:moveTo>
                  <a:pt x="1488186" y="20573"/>
                </a:moveTo>
                <a:lnTo>
                  <a:pt x="1480566" y="6096"/>
                </a:lnTo>
                <a:lnTo>
                  <a:pt x="1472186" y="20298"/>
                </a:lnTo>
                <a:lnTo>
                  <a:pt x="1488186" y="2057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42295" y="3950970"/>
            <a:ext cx="3216910" cy="1295400"/>
          </a:xfrm>
          <a:custGeom>
            <a:avLst/>
            <a:gdLst/>
            <a:ahLst/>
            <a:cxnLst/>
            <a:rect l="l" t="t" r="r" b="b"/>
            <a:pathLst>
              <a:path w="3216909" h="1295400">
                <a:moveTo>
                  <a:pt x="3181198" y="30237"/>
                </a:moveTo>
                <a:lnTo>
                  <a:pt x="3162566" y="27321"/>
                </a:lnTo>
                <a:lnTo>
                  <a:pt x="0" y="1277112"/>
                </a:lnTo>
                <a:lnTo>
                  <a:pt x="6858" y="1295400"/>
                </a:lnTo>
                <a:lnTo>
                  <a:pt x="3169728" y="44734"/>
                </a:lnTo>
                <a:lnTo>
                  <a:pt x="3181198" y="30237"/>
                </a:lnTo>
                <a:close/>
              </a:path>
              <a:path w="3216909" h="1295400">
                <a:moveTo>
                  <a:pt x="3216402" y="16001"/>
                </a:moveTo>
                <a:lnTo>
                  <a:pt x="3112770" y="761"/>
                </a:lnTo>
                <a:lnTo>
                  <a:pt x="3107436" y="0"/>
                </a:lnTo>
                <a:lnTo>
                  <a:pt x="3102864" y="3047"/>
                </a:lnTo>
                <a:lnTo>
                  <a:pt x="3101340" y="13715"/>
                </a:lnTo>
                <a:lnTo>
                  <a:pt x="3105150" y="18287"/>
                </a:lnTo>
                <a:lnTo>
                  <a:pt x="3109722" y="19049"/>
                </a:lnTo>
                <a:lnTo>
                  <a:pt x="3162566" y="27321"/>
                </a:lnTo>
                <a:lnTo>
                  <a:pt x="3195066" y="14477"/>
                </a:lnTo>
                <a:lnTo>
                  <a:pt x="3201924" y="32003"/>
                </a:lnTo>
                <a:lnTo>
                  <a:pt x="3201924" y="34397"/>
                </a:lnTo>
                <a:lnTo>
                  <a:pt x="3216402" y="16001"/>
                </a:lnTo>
                <a:close/>
              </a:path>
              <a:path w="3216909" h="1295400">
                <a:moveTo>
                  <a:pt x="3201924" y="34397"/>
                </a:moveTo>
                <a:lnTo>
                  <a:pt x="3201924" y="32003"/>
                </a:lnTo>
                <a:lnTo>
                  <a:pt x="3169728" y="44734"/>
                </a:lnTo>
                <a:lnTo>
                  <a:pt x="3133344" y="90677"/>
                </a:lnTo>
                <a:lnTo>
                  <a:pt x="3134106" y="96773"/>
                </a:lnTo>
                <a:lnTo>
                  <a:pt x="3138678" y="99821"/>
                </a:lnTo>
                <a:lnTo>
                  <a:pt x="3142488" y="103631"/>
                </a:lnTo>
                <a:lnTo>
                  <a:pt x="3148584" y="102869"/>
                </a:lnTo>
                <a:lnTo>
                  <a:pt x="3151632" y="98297"/>
                </a:lnTo>
                <a:lnTo>
                  <a:pt x="3201924" y="34397"/>
                </a:lnTo>
                <a:close/>
              </a:path>
              <a:path w="3216909" h="1295400">
                <a:moveTo>
                  <a:pt x="3201924" y="32003"/>
                </a:moveTo>
                <a:lnTo>
                  <a:pt x="3195066" y="14477"/>
                </a:lnTo>
                <a:lnTo>
                  <a:pt x="3162566" y="27321"/>
                </a:lnTo>
                <a:lnTo>
                  <a:pt x="3181198" y="30237"/>
                </a:lnTo>
                <a:lnTo>
                  <a:pt x="3191256" y="17525"/>
                </a:lnTo>
                <a:lnTo>
                  <a:pt x="3197352" y="32765"/>
                </a:lnTo>
                <a:lnTo>
                  <a:pt x="3197352" y="33811"/>
                </a:lnTo>
                <a:lnTo>
                  <a:pt x="3201924" y="32003"/>
                </a:lnTo>
                <a:close/>
              </a:path>
              <a:path w="3216909" h="1295400">
                <a:moveTo>
                  <a:pt x="3197352" y="33811"/>
                </a:moveTo>
                <a:lnTo>
                  <a:pt x="3197352" y="32765"/>
                </a:lnTo>
                <a:lnTo>
                  <a:pt x="3181198" y="30237"/>
                </a:lnTo>
                <a:lnTo>
                  <a:pt x="3169728" y="44734"/>
                </a:lnTo>
                <a:lnTo>
                  <a:pt x="3197352" y="33811"/>
                </a:lnTo>
                <a:close/>
              </a:path>
              <a:path w="3216909" h="1295400">
                <a:moveTo>
                  <a:pt x="3197352" y="32765"/>
                </a:moveTo>
                <a:lnTo>
                  <a:pt x="3191256" y="17525"/>
                </a:lnTo>
                <a:lnTo>
                  <a:pt x="3181198" y="30237"/>
                </a:lnTo>
                <a:lnTo>
                  <a:pt x="3197352" y="3276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42295" y="3950970"/>
            <a:ext cx="3216910" cy="1295400"/>
          </a:xfrm>
          <a:custGeom>
            <a:avLst/>
            <a:gdLst/>
            <a:ahLst/>
            <a:cxnLst/>
            <a:rect l="l" t="t" r="r" b="b"/>
            <a:pathLst>
              <a:path w="3216909" h="1295400">
                <a:moveTo>
                  <a:pt x="3181198" y="30237"/>
                </a:moveTo>
                <a:lnTo>
                  <a:pt x="3162566" y="27321"/>
                </a:lnTo>
                <a:lnTo>
                  <a:pt x="0" y="1277112"/>
                </a:lnTo>
                <a:lnTo>
                  <a:pt x="6858" y="1295400"/>
                </a:lnTo>
                <a:lnTo>
                  <a:pt x="3169728" y="44734"/>
                </a:lnTo>
                <a:lnTo>
                  <a:pt x="3181198" y="30237"/>
                </a:lnTo>
                <a:close/>
              </a:path>
              <a:path w="3216909" h="1295400">
                <a:moveTo>
                  <a:pt x="3216402" y="16001"/>
                </a:moveTo>
                <a:lnTo>
                  <a:pt x="3112770" y="761"/>
                </a:lnTo>
                <a:lnTo>
                  <a:pt x="3107436" y="0"/>
                </a:lnTo>
                <a:lnTo>
                  <a:pt x="3102864" y="3047"/>
                </a:lnTo>
                <a:lnTo>
                  <a:pt x="3101340" y="13715"/>
                </a:lnTo>
                <a:lnTo>
                  <a:pt x="3105150" y="18287"/>
                </a:lnTo>
                <a:lnTo>
                  <a:pt x="3109722" y="19049"/>
                </a:lnTo>
                <a:lnTo>
                  <a:pt x="3162566" y="27321"/>
                </a:lnTo>
                <a:lnTo>
                  <a:pt x="3195066" y="14477"/>
                </a:lnTo>
                <a:lnTo>
                  <a:pt x="3201924" y="32003"/>
                </a:lnTo>
                <a:lnTo>
                  <a:pt x="3201924" y="34397"/>
                </a:lnTo>
                <a:lnTo>
                  <a:pt x="3216402" y="16001"/>
                </a:lnTo>
                <a:close/>
              </a:path>
              <a:path w="3216909" h="1295400">
                <a:moveTo>
                  <a:pt x="3201924" y="34397"/>
                </a:moveTo>
                <a:lnTo>
                  <a:pt x="3201924" y="32003"/>
                </a:lnTo>
                <a:lnTo>
                  <a:pt x="3169728" y="44734"/>
                </a:lnTo>
                <a:lnTo>
                  <a:pt x="3133344" y="90677"/>
                </a:lnTo>
                <a:lnTo>
                  <a:pt x="3134106" y="96773"/>
                </a:lnTo>
                <a:lnTo>
                  <a:pt x="3138678" y="99821"/>
                </a:lnTo>
                <a:lnTo>
                  <a:pt x="3142488" y="103631"/>
                </a:lnTo>
                <a:lnTo>
                  <a:pt x="3148584" y="102869"/>
                </a:lnTo>
                <a:lnTo>
                  <a:pt x="3151632" y="98297"/>
                </a:lnTo>
                <a:lnTo>
                  <a:pt x="3201924" y="34397"/>
                </a:lnTo>
                <a:close/>
              </a:path>
              <a:path w="3216909" h="1295400">
                <a:moveTo>
                  <a:pt x="3201924" y="32003"/>
                </a:moveTo>
                <a:lnTo>
                  <a:pt x="3195066" y="14477"/>
                </a:lnTo>
                <a:lnTo>
                  <a:pt x="3162566" y="27321"/>
                </a:lnTo>
                <a:lnTo>
                  <a:pt x="3181198" y="30237"/>
                </a:lnTo>
                <a:lnTo>
                  <a:pt x="3191256" y="17525"/>
                </a:lnTo>
                <a:lnTo>
                  <a:pt x="3197352" y="32765"/>
                </a:lnTo>
                <a:lnTo>
                  <a:pt x="3197352" y="33811"/>
                </a:lnTo>
                <a:lnTo>
                  <a:pt x="3201924" y="32003"/>
                </a:lnTo>
                <a:close/>
              </a:path>
              <a:path w="3216909" h="1295400">
                <a:moveTo>
                  <a:pt x="3197352" y="33811"/>
                </a:moveTo>
                <a:lnTo>
                  <a:pt x="3197352" y="32765"/>
                </a:lnTo>
                <a:lnTo>
                  <a:pt x="3181198" y="30237"/>
                </a:lnTo>
                <a:lnTo>
                  <a:pt x="3169728" y="44734"/>
                </a:lnTo>
                <a:lnTo>
                  <a:pt x="3197352" y="33811"/>
                </a:lnTo>
                <a:close/>
              </a:path>
              <a:path w="3216909" h="1295400">
                <a:moveTo>
                  <a:pt x="3197352" y="32765"/>
                </a:moveTo>
                <a:lnTo>
                  <a:pt x="3191256" y="17525"/>
                </a:lnTo>
                <a:lnTo>
                  <a:pt x="3181198" y="30237"/>
                </a:lnTo>
                <a:lnTo>
                  <a:pt x="3197352" y="3276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21927" y="3887723"/>
            <a:ext cx="3598545" cy="551180"/>
          </a:xfrm>
          <a:custGeom>
            <a:avLst/>
            <a:gdLst/>
            <a:ahLst/>
            <a:cxnLst/>
            <a:rect l="l" t="t" r="r" b="b"/>
            <a:pathLst>
              <a:path w="3598545" h="551179">
                <a:moveTo>
                  <a:pt x="3561253" y="46486"/>
                </a:moveTo>
                <a:lnTo>
                  <a:pt x="3543409" y="39148"/>
                </a:lnTo>
                <a:lnTo>
                  <a:pt x="0" y="531876"/>
                </a:lnTo>
                <a:lnTo>
                  <a:pt x="2286" y="550926"/>
                </a:lnTo>
                <a:lnTo>
                  <a:pt x="3546451" y="58198"/>
                </a:lnTo>
                <a:lnTo>
                  <a:pt x="3561253" y="46486"/>
                </a:lnTo>
                <a:close/>
              </a:path>
              <a:path w="3598545" h="551179">
                <a:moveTo>
                  <a:pt x="3598164" y="41147"/>
                </a:moveTo>
                <a:lnTo>
                  <a:pt x="3501390" y="1523"/>
                </a:lnTo>
                <a:lnTo>
                  <a:pt x="3496818" y="0"/>
                </a:lnTo>
                <a:lnTo>
                  <a:pt x="3491484" y="2285"/>
                </a:lnTo>
                <a:lnTo>
                  <a:pt x="3489198" y="6857"/>
                </a:lnTo>
                <a:lnTo>
                  <a:pt x="3487674" y="11429"/>
                </a:lnTo>
                <a:lnTo>
                  <a:pt x="3489960" y="17525"/>
                </a:lnTo>
                <a:lnTo>
                  <a:pt x="3494532" y="19049"/>
                </a:lnTo>
                <a:lnTo>
                  <a:pt x="3543409" y="39148"/>
                </a:lnTo>
                <a:lnTo>
                  <a:pt x="3578352" y="34289"/>
                </a:lnTo>
                <a:lnTo>
                  <a:pt x="3581400" y="53339"/>
                </a:lnTo>
                <a:lnTo>
                  <a:pt x="3581400" y="54341"/>
                </a:lnTo>
                <a:lnTo>
                  <a:pt x="3598164" y="41147"/>
                </a:lnTo>
                <a:close/>
              </a:path>
              <a:path w="3598545" h="551179">
                <a:moveTo>
                  <a:pt x="3581400" y="54341"/>
                </a:moveTo>
                <a:lnTo>
                  <a:pt x="3581400" y="53339"/>
                </a:lnTo>
                <a:lnTo>
                  <a:pt x="3546451" y="58198"/>
                </a:lnTo>
                <a:lnTo>
                  <a:pt x="3504438" y="91439"/>
                </a:lnTo>
                <a:lnTo>
                  <a:pt x="3500628" y="94487"/>
                </a:lnTo>
                <a:lnTo>
                  <a:pt x="3499866" y="100583"/>
                </a:lnTo>
                <a:lnTo>
                  <a:pt x="3505962" y="108203"/>
                </a:lnTo>
                <a:lnTo>
                  <a:pt x="3512058" y="108965"/>
                </a:lnTo>
                <a:lnTo>
                  <a:pt x="3515868" y="105917"/>
                </a:lnTo>
                <a:lnTo>
                  <a:pt x="3581400" y="54341"/>
                </a:lnTo>
                <a:close/>
              </a:path>
              <a:path w="3598545" h="551179">
                <a:moveTo>
                  <a:pt x="3581400" y="53339"/>
                </a:moveTo>
                <a:lnTo>
                  <a:pt x="3578352" y="34289"/>
                </a:lnTo>
                <a:lnTo>
                  <a:pt x="3543409" y="39148"/>
                </a:lnTo>
                <a:lnTo>
                  <a:pt x="3561253" y="46486"/>
                </a:lnTo>
                <a:lnTo>
                  <a:pt x="3573780" y="36575"/>
                </a:lnTo>
                <a:lnTo>
                  <a:pt x="3576066" y="52577"/>
                </a:lnTo>
                <a:lnTo>
                  <a:pt x="3576066" y="54081"/>
                </a:lnTo>
                <a:lnTo>
                  <a:pt x="3581400" y="53339"/>
                </a:lnTo>
                <a:close/>
              </a:path>
              <a:path w="3598545" h="551179">
                <a:moveTo>
                  <a:pt x="3576066" y="54081"/>
                </a:moveTo>
                <a:lnTo>
                  <a:pt x="3576066" y="52577"/>
                </a:lnTo>
                <a:lnTo>
                  <a:pt x="3561253" y="46486"/>
                </a:lnTo>
                <a:lnTo>
                  <a:pt x="3546451" y="58198"/>
                </a:lnTo>
                <a:lnTo>
                  <a:pt x="3576066" y="54081"/>
                </a:lnTo>
                <a:close/>
              </a:path>
              <a:path w="3598545" h="551179">
                <a:moveTo>
                  <a:pt x="3576066" y="52577"/>
                </a:moveTo>
                <a:lnTo>
                  <a:pt x="3573780" y="36575"/>
                </a:lnTo>
                <a:lnTo>
                  <a:pt x="3561253" y="46486"/>
                </a:lnTo>
                <a:lnTo>
                  <a:pt x="3576066" y="5257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1927" y="3887723"/>
            <a:ext cx="3598545" cy="551180"/>
          </a:xfrm>
          <a:custGeom>
            <a:avLst/>
            <a:gdLst/>
            <a:ahLst/>
            <a:cxnLst/>
            <a:rect l="l" t="t" r="r" b="b"/>
            <a:pathLst>
              <a:path w="3598545" h="551179">
                <a:moveTo>
                  <a:pt x="3561253" y="46486"/>
                </a:moveTo>
                <a:lnTo>
                  <a:pt x="3543409" y="39148"/>
                </a:lnTo>
                <a:lnTo>
                  <a:pt x="0" y="531876"/>
                </a:lnTo>
                <a:lnTo>
                  <a:pt x="2286" y="550926"/>
                </a:lnTo>
                <a:lnTo>
                  <a:pt x="3546451" y="58198"/>
                </a:lnTo>
                <a:lnTo>
                  <a:pt x="3561253" y="46486"/>
                </a:lnTo>
                <a:close/>
              </a:path>
              <a:path w="3598545" h="551179">
                <a:moveTo>
                  <a:pt x="3598164" y="41147"/>
                </a:moveTo>
                <a:lnTo>
                  <a:pt x="3501390" y="1523"/>
                </a:lnTo>
                <a:lnTo>
                  <a:pt x="3496818" y="0"/>
                </a:lnTo>
                <a:lnTo>
                  <a:pt x="3491484" y="2285"/>
                </a:lnTo>
                <a:lnTo>
                  <a:pt x="3489198" y="6857"/>
                </a:lnTo>
                <a:lnTo>
                  <a:pt x="3487674" y="11429"/>
                </a:lnTo>
                <a:lnTo>
                  <a:pt x="3489960" y="17525"/>
                </a:lnTo>
                <a:lnTo>
                  <a:pt x="3494532" y="19049"/>
                </a:lnTo>
                <a:lnTo>
                  <a:pt x="3543409" y="39148"/>
                </a:lnTo>
                <a:lnTo>
                  <a:pt x="3578352" y="34289"/>
                </a:lnTo>
                <a:lnTo>
                  <a:pt x="3581400" y="53339"/>
                </a:lnTo>
                <a:lnTo>
                  <a:pt x="3581400" y="54341"/>
                </a:lnTo>
                <a:lnTo>
                  <a:pt x="3598164" y="41147"/>
                </a:lnTo>
                <a:close/>
              </a:path>
              <a:path w="3598545" h="551179">
                <a:moveTo>
                  <a:pt x="3581400" y="54341"/>
                </a:moveTo>
                <a:lnTo>
                  <a:pt x="3581400" y="53339"/>
                </a:lnTo>
                <a:lnTo>
                  <a:pt x="3546451" y="58198"/>
                </a:lnTo>
                <a:lnTo>
                  <a:pt x="3504438" y="91439"/>
                </a:lnTo>
                <a:lnTo>
                  <a:pt x="3500628" y="94487"/>
                </a:lnTo>
                <a:lnTo>
                  <a:pt x="3499866" y="100583"/>
                </a:lnTo>
                <a:lnTo>
                  <a:pt x="3505962" y="108203"/>
                </a:lnTo>
                <a:lnTo>
                  <a:pt x="3512058" y="108965"/>
                </a:lnTo>
                <a:lnTo>
                  <a:pt x="3515868" y="105917"/>
                </a:lnTo>
                <a:lnTo>
                  <a:pt x="3581400" y="54341"/>
                </a:lnTo>
                <a:close/>
              </a:path>
              <a:path w="3598545" h="551179">
                <a:moveTo>
                  <a:pt x="3581400" y="53339"/>
                </a:moveTo>
                <a:lnTo>
                  <a:pt x="3578352" y="34289"/>
                </a:lnTo>
                <a:lnTo>
                  <a:pt x="3543409" y="39148"/>
                </a:lnTo>
                <a:lnTo>
                  <a:pt x="3561253" y="46486"/>
                </a:lnTo>
                <a:lnTo>
                  <a:pt x="3573780" y="36575"/>
                </a:lnTo>
                <a:lnTo>
                  <a:pt x="3576066" y="52577"/>
                </a:lnTo>
                <a:lnTo>
                  <a:pt x="3576066" y="54081"/>
                </a:lnTo>
                <a:lnTo>
                  <a:pt x="3581400" y="53339"/>
                </a:lnTo>
                <a:close/>
              </a:path>
              <a:path w="3598545" h="551179">
                <a:moveTo>
                  <a:pt x="3576066" y="54081"/>
                </a:moveTo>
                <a:lnTo>
                  <a:pt x="3576066" y="52577"/>
                </a:lnTo>
                <a:lnTo>
                  <a:pt x="3561253" y="46486"/>
                </a:lnTo>
                <a:lnTo>
                  <a:pt x="3546451" y="58198"/>
                </a:lnTo>
                <a:lnTo>
                  <a:pt x="3576066" y="54081"/>
                </a:lnTo>
                <a:close/>
              </a:path>
              <a:path w="3598545" h="551179">
                <a:moveTo>
                  <a:pt x="3576066" y="52577"/>
                </a:moveTo>
                <a:lnTo>
                  <a:pt x="3573780" y="36575"/>
                </a:lnTo>
                <a:lnTo>
                  <a:pt x="3561253" y="46486"/>
                </a:lnTo>
                <a:lnTo>
                  <a:pt x="3576066" y="5257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8067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Sum </a:t>
            </a:r>
            <a:r>
              <a:rPr spc="-50" dirty="0"/>
              <a:t>of </a:t>
            </a:r>
            <a:r>
              <a:rPr spc="-25" dirty="0"/>
              <a:t>Products </a:t>
            </a:r>
            <a:r>
              <a:rPr spc="-60" dirty="0"/>
              <a:t>and </a:t>
            </a:r>
            <a:r>
              <a:rPr spc="-30" dirty="0"/>
              <a:t>Product </a:t>
            </a:r>
            <a:r>
              <a:rPr spc="-50" dirty="0"/>
              <a:t>of</a:t>
            </a:r>
            <a:r>
              <a:rPr spc="370" dirty="0"/>
              <a:t> </a:t>
            </a:r>
            <a:r>
              <a:rPr spc="-20" dirty="0"/>
              <a:t>Sums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3003" y="1759712"/>
            <a:ext cx="2386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5" dirty="0">
                <a:latin typeface="Trebuchet MS"/>
                <a:cs typeface="Trebuchet MS"/>
              </a:rPr>
              <a:t>Minterms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9700"/>
              </a:lnSpc>
              <a:spcBef>
                <a:spcPts val="15"/>
              </a:spcBef>
              <a:tabLst>
                <a:tab pos="1045844" algn="l"/>
              </a:tabLst>
            </a:pPr>
            <a:r>
              <a:rPr sz="2000" spc="-70" dirty="0">
                <a:latin typeface="Trebuchet MS"/>
                <a:cs typeface="Trebuchet MS"/>
              </a:rPr>
              <a:t>F(A,B,C)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Symbol"/>
                <a:cs typeface="Symbol"/>
              </a:rPr>
              <a:t></a:t>
            </a:r>
            <a:r>
              <a:rPr sz="2000" spc="-130" dirty="0">
                <a:latin typeface="Trebuchet MS"/>
                <a:cs typeface="Trebuchet MS"/>
              </a:rPr>
              <a:t>m(0,4,5,7)  </a:t>
            </a:r>
            <a:r>
              <a:rPr sz="2000" spc="-114" dirty="0">
                <a:latin typeface="Trebuchet MS"/>
                <a:cs typeface="Trebuchet MS"/>
              </a:rPr>
              <a:t>F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484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21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102" y="4674339"/>
            <a:ext cx="2434590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latin typeface="Trebuchet MS"/>
                <a:cs typeface="Trebuchet MS"/>
              </a:rPr>
              <a:t>Maxterms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9700"/>
              </a:lnSpc>
              <a:spcBef>
                <a:spcPts val="15"/>
              </a:spcBef>
              <a:tabLst>
                <a:tab pos="1045844" algn="l"/>
              </a:tabLst>
            </a:pPr>
            <a:r>
              <a:rPr sz="2000" spc="-60" dirty="0">
                <a:latin typeface="Trebuchet MS"/>
                <a:cs typeface="Trebuchet MS"/>
              </a:rPr>
              <a:t>F'(A,B,C)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Symbol"/>
                <a:cs typeface="Symbol"/>
              </a:rPr>
              <a:t></a:t>
            </a:r>
            <a:r>
              <a:rPr sz="2000" spc="-130" dirty="0">
                <a:latin typeface="Trebuchet MS"/>
                <a:cs typeface="Trebuchet MS"/>
              </a:rPr>
              <a:t>m(1,2,3,6)  </a:t>
            </a:r>
            <a:r>
              <a:rPr sz="2000" spc="-35" dirty="0">
                <a:latin typeface="Trebuchet MS"/>
                <a:cs typeface="Trebuchet MS"/>
              </a:rPr>
              <a:t>F'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434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21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(B’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C’)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4775" y="2404866"/>
            <a:ext cx="556260" cy="379095"/>
          </a:xfrm>
          <a:custGeom>
            <a:avLst/>
            <a:gdLst/>
            <a:ahLst/>
            <a:cxnLst/>
            <a:rect l="l" t="t" r="r" b="b"/>
            <a:pathLst>
              <a:path w="556260" h="379094">
                <a:moveTo>
                  <a:pt x="0" y="0"/>
                </a:moveTo>
                <a:lnTo>
                  <a:pt x="555967" y="0"/>
                </a:lnTo>
                <a:lnTo>
                  <a:pt x="555967" y="378917"/>
                </a:lnTo>
                <a:lnTo>
                  <a:pt x="0" y="378917"/>
                </a:lnTo>
              </a:path>
            </a:pathLst>
          </a:custGeom>
          <a:ln w="25280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5375" y="2404866"/>
            <a:ext cx="607695" cy="379095"/>
          </a:xfrm>
          <a:custGeom>
            <a:avLst/>
            <a:gdLst/>
            <a:ahLst/>
            <a:cxnLst/>
            <a:rect l="l" t="t" r="r" b="b"/>
            <a:pathLst>
              <a:path w="607695" h="379094">
                <a:moveTo>
                  <a:pt x="607299" y="0"/>
                </a:moveTo>
                <a:lnTo>
                  <a:pt x="0" y="0"/>
                </a:lnTo>
                <a:lnTo>
                  <a:pt x="0" y="378716"/>
                </a:lnTo>
                <a:lnTo>
                  <a:pt x="607299" y="378716"/>
                </a:lnTo>
              </a:path>
            </a:pathLst>
          </a:custGeom>
          <a:ln w="25279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4836" y="3023612"/>
            <a:ext cx="1037590" cy="379095"/>
          </a:xfrm>
          <a:custGeom>
            <a:avLst/>
            <a:gdLst/>
            <a:ahLst/>
            <a:cxnLst/>
            <a:rect l="l" t="t" r="r" b="b"/>
            <a:pathLst>
              <a:path w="1037589" h="379095">
                <a:moveTo>
                  <a:pt x="1037054" y="0"/>
                </a:moveTo>
                <a:lnTo>
                  <a:pt x="0" y="0"/>
                </a:lnTo>
                <a:lnTo>
                  <a:pt x="0" y="378716"/>
                </a:lnTo>
                <a:lnTo>
                  <a:pt x="1037054" y="378716"/>
                </a:lnTo>
                <a:lnTo>
                  <a:pt x="1037054" y="0"/>
                </a:lnTo>
                <a:close/>
              </a:path>
            </a:pathLst>
          </a:custGeom>
          <a:ln w="25275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0255" y="1962184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3173" y="2290563"/>
            <a:ext cx="2630805" cy="1213485"/>
          </a:xfrm>
          <a:custGeom>
            <a:avLst/>
            <a:gdLst/>
            <a:ahLst/>
            <a:cxnLst/>
            <a:rect l="l" t="t" r="r" b="b"/>
            <a:pathLst>
              <a:path w="2630804" h="1213485">
                <a:moveTo>
                  <a:pt x="2630354" y="0"/>
                </a:moveTo>
                <a:lnTo>
                  <a:pt x="0" y="0"/>
                </a:lnTo>
                <a:lnTo>
                  <a:pt x="0" y="1213095"/>
                </a:lnTo>
                <a:lnTo>
                  <a:pt x="2630354" y="1213095"/>
                </a:lnTo>
                <a:lnTo>
                  <a:pt x="2630354" y="0"/>
                </a:lnTo>
                <a:close/>
              </a:path>
            </a:pathLst>
          </a:custGeom>
          <a:ln w="25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1025" y="2910077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42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0975" y="2910071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29039" y="0"/>
                </a:lnTo>
              </a:path>
            </a:pathLst>
          </a:custGeom>
          <a:ln w="25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485" y="2278379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421" y="2278378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739"/>
                </a:lnTo>
              </a:path>
            </a:pathLst>
          </a:custGeom>
          <a:ln w="25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1513" y="1899661"/>
            <a:ext cx="379730" cy="379095"/>
          </a:xfrm>
          <a:custGeom>
            <a:avLst/>
            <a:gdLst/>
            <a:ahLst/>
            <a:cxnLst/>
            <a:rect l="l" t="t" r="r" b="b"/>
            <a:pathLst>
              <a:path w="379730" h="379094">
                <a:moveTo>
                  <a:pt x="379462" y="378716"/>
                </a:moveTo>
                <a:lnTo>
                  <a:pt x="0" y="0"/>
                </a:lnTo>
              </a:path>
            </a:pathLst>
          </a:custGeom>
          <a:ln w="252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000" y="2278378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739"/>
                </a:lnTo>
              </a:path>
            </a:pathLst>
          </a:custGeom>
          <a:ln w="25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3738" y="2278378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739"/>
                </a:lnTo>
              </a:path>
            </a:pathLst>
          </a:custGeom>
          <a:ln w="25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2643" y="1624101"/>
            <a:ext cx="421640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244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AB  </a:t>
            </a:r>
            <a:r>
              <a:rPr sz="1600" spc="-1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7849" y="1962176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5744" y="1962176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3640" y="1962176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91013" y="1899661"/>
            <a:ext cx="1340485" cy="125730"/>
          </a:xfrm>
          <a:custGeom>
            <a:avLst/>
            <a:gdLst/>
            <a:ahLst/>
            <a:cxnLst/>
            <a:rect l="l" t="t" r="r" b="b"/>
            <a:pathLst>
              <a:path w="1340485" h="125730">
                <a:moveTo>
                  <a:pt x="0" y="125726"/>
                </a:moveTo>
                <a:lnTo>
                  <a:pt x="0" y="0"/>
                </a:lnTo>
                <a:lnTo>
                  <a:pt x="1340316" y="0"/>
                </a:lnTo>
                <a:lnTo>
                  <a:pt x="1340316" y="125726"/>
                </a:lnTo>
              </a:path>
            </a:pathLst>
          </a:custGeom>
          <a:ln w="2527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7526" y="3541764"/>
            <a:ext cx="1366520" cy="127000"/>
          </a:xfrm>
          <a:custGeom>
            <a:avLst/>
            <a:gdLst/>
            <a:ahLst/>
            <a:cxnLst/>
            <a:rect l="l" t="t" r="r" b="b"/>
            <a:pathLst>
              <a:path w="1366520" h="127000">
                <a:moveTo>
                  <a:pt x="1366224" y="0"/>
                </a:moveTo>
                <a:lnTo>
                  <a:pt x="1366224" y="126488"/>
                </a:lnTo>
                <a:lnTo>
                  <a:pt x="0" y="126488"/>
                </a:lnTo>
                <a:lnTo>
                  <a:pt x="0" y="0"/>
                </a:lnTo>
              </a:path>
            </a:pathLst>
          </a:custGeom>
          <a:ln w="2527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39260" y="2417098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6480" y="2448947"/>
            <a:ext cx="79565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  <a:tabLst>
                <a:tab pos="682625" algn="l"/>
              </a:tabLst>
            </a:pPr>
            <a:r>
              <a:rPr sz="1600" spc="-5" dirty="0">
                <a:latin typeface="Arial"/>
                <a:cs typeface="Arial"/>
              </a:rPr>
              <a:t>0	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9281" y="3023648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6540" y="3023648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139" y="3055497"/>
            <a:ext cx="7708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  <a:tabLst>
                <a:tab pos="657860" algn="l"/>
              </a:tabLst>
            </a:pPr>
            <a:r>
              <a:rPr sz="1600" spc="-5" dirty="0">
                <a:latin typeface="Arial"/>
                <a:cs typeface="Arial"/>
              </a:rPr>
              <a:t>0	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4930" y="1608616"/>
            <a:ext cx="160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2192" y="3630194"/>
            <a:ext cx="160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0501" y="2417093"/>
            <a:ext cx="70802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7359" algn="l"/>
              </a:tabLst>
            </a:pPr>
            <a:r>
              <a:rPr sz="1600" spc="-5" dirty="0">
                <a:latin typeface="Arial"/>
                <a:cs typeface="Arial"/>
              </a:rPr>
              <a:t>0	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0501" y="3023644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4535" y="4686321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75096" y="4598653"/>
            <a:ext cx="405765" cy="403860"/>
          </a:xfrm>
          <a:custGeom>
            <a:avLst/>
            <a:gdLst/>
            <a:ahLst/>
            <a:cxnLst/>
            <a:rect l="l" t="t" r="r" b="b"/>
            <a:pathLst>
              <a:path w="405765" h="403860">
                <a:moveTo>
                  <a:pt x="405396" y="403860"/>
                </a:moveTo>
                <a:lnTo>
                  <a:pt x="0" y="0"/>
                </a:lnTo>
              </a:path>
            </a:pathLst>
          </a:custGeom>
          <a:ln w="25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12070" y="4323884"/>
            <a:ext cx="396875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965">
              <a:lnSpc>
                <a:spcPct val="1241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AB  </a:t>
            </a:r>
            <a:r>
              <a:rPr sz="1600" spc="-1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2129" y="4686321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9641" y="4686321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7153" y="4686321"/>
            <a:ext cx="2501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44698" y="4598653"/>
            <a:ext cx="1341755" cy="125730"/>
          </a:xfrm>
          <a:custGeom>
            <a:avLst/>
            <a:gdLst/>
            <a:ahLst/>
            <a:cxnLst/>
            <a:rect l="l" t="t" r="r" b="b"/>
            <a:pathLst>
              <a:path w="1341754" h="125729">
                <a:moveTo>
                  <a:pt x="0" y="125734"/>
                </a:moveTo>
                <a:lnTo>
                  <a:pt x="0" y="0"/>
                </a:lnTo>
                <a:lnTo>
                  <a:pt x="1341167" y="0"/>
                </a:lnTo>
                <a:lnTo>
                  <a:pt x="1341167" y="125734"/>
                </a:lnTo>
              </a:path>
            </a:pathLst>
          </a:custGeom>
          <a:ln w="2527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480052" y="5002061"/>
          <a:ext cx="2626992" cy="1425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rowSpan="3" gridSpan="2"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0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339210" y="4332753"/>
            <a:ext cx="160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56474" y="6329188"/>
            <a:ext cx="160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9922" y="5116092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9922" y="5722640"/>
            <a:ext cx="13843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2837" y="2360676"/>
            <a:ext cx="986027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89417" y="2954273"/>
            <a:ext cx="985266" cy="503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3813" y="2572511"/>
            <a:ext cx="2986405" cy="1180465"/>
          </a:xfrm>
          <a:custGeom>
            <a:avLst/>
            <a:gdLst/>
            <a:ahLst/>
            <a:cxnLst/>
            <a:rect l="l" t="t" r="r" b="b"/>
            <a:pathLst>
              <a:path w="2986404" h="1180464">
                <a:moveTo>
                  <a:pt x="2950990" y="1149373"/>
                </a:moveTo>
                <a:lnTo>
                  <a:pt x="2939232" y="1134675"/>
                </a:lnTo>
                <a:lnTo>
                  <a:pt x="6857" y="0"/>
                </a:lnTo>
                <a:lnTo>
                  <a:pt x="0" y="17526"/>
                </a:lnTo>
                <a:lnTo>
                  <a:pt x="2932579" y="1152280"/>
                </a:lnTo>
                <a:lnTo>
                  <a:pt x="2950990" y="1149373"/>
                </a:lnTo>
                <a:close/>
              </a:path>
              <a:path w="2986404" h="1180464">
                <a:moveTo>
                  <a:pt x="2972562" y="1165047"/>
                </a:moveTo>
                <a:lnTo>
                  <a:pt x="2972562" y="1147571"/>
                </a:lnTo>
                <a:lnTo>
                  <a:pt x="2965704" y="1165097"/>
                </a:lnTo>
                <a:lnTo>
                  <a:pt x="2932579" y="1152280"/>
                </a:lnTo>
                <a:lnTo>
                  <a:pt x="2880360" y="1160525"/>
                </a:lnTo>
                <a:lnTo>
                  <a:pt x="2875026" y="1161287"/>
                </a:lnTo>
                <a:lnTo>
                  <a:pt x="2871216" y="1166621"/>
                </a:lnTo>
                <a:lnTo>
                  <a:pt x="2872740" y="1171955"/>
                </a:lnTo>
                <a:lnTo>
                  <a:pt x="2873502" y="1176527"/>
                </a:lnTo>
                <a:lnTo>
                  <a:pt x="2878074" y="1180337"/>
                </a:lnTo>
                <a:lnTo>
                  <a:pt x="2883408" y="1179575"/>
                </a:lnTo>
                <a:lnTo>
                  <a:pt x="2972562" y="1165047"/>
                </a:lnTo>
                <a:close/>
              </a:path>
              <a:path w="2986404" h="1180464">
                <a:moveTo>
                  <a:pt x="2986278" y="1162811"/>
                </a:moveTo>
                <a:lnTo>
                  <a:pt x="2921508" y="1081277"/>
                </a:lnTo>
                <a:lnTo>
                  <a:pt x="2917697" y="1077467"/>
                </a:lnTo>
                <a:lnTo>
                  <a:pt x="2912364" y="1076705"/>
                </a:lnTo>
                <a:lnTo>
                  <a:pt x="2907791" y="1079753"/>
                </a:lnTo>
                <a:lnTo>
                  <a:pt x="2903982" y="1082802"/>
                </a:lnTo>
                <a:lnTo>
                  <a:pt x="2903220" y="1088897"/>
                </a:lnTo>
                <a:lnTo>
                  <a:pt x="2906268" y="1093469"/>
                </a:lnTo>
                <a:lnTo>
                  <a:pt x="2939232" y="1134675"/>
                </a:lnTo>
                <a:lnTo>
                  <a:pt x="2972562" y="1147571"/>
                </a:lnTo>
                <a:lnTo>
                  <a:pt x="2972562" y="1165047"/>
                </a:lnTo>
                <a:lnTo>
                  <a:pt x="2986278" y="1162811"/>
                </a:lnTo>
                <a:close/>
              </a:path>
              <a:path w="2986404" h="1180464">
                <a:moveTo>
                  <a:pt x="2967228" y="1161203"/>
                </a:moveTo>
                <a:lnTo>
                  <a:pt x="2967228" y="1146809"/>
                </a:lnTo>
                <a:lnTo>
                  <a:pt x="2961132" y="1162049"/>
                </a:lnTo>
                <a:lnTo>
                  <a:pt x="2950990" y="1149373"/>
                </a:lnTo>
                <a:lnTo>
                  <a:pt x="2932579" y="1152280"/>
                </a:lnTo>
                <a:lnTo>
                  <a:pt x="2965704" y="1165097"/>
                </a:lnTo>
                <a:lnTo>
                  <a:pt x="2967228" y="1161203"/>
                </a:lnTo>
                <a:close/>
              </a:path>
              <a:path w="2986404" h="1180464">
                <a:moveTo>
                  <a:pt x="2972562" y="1147571"/>
                </a:moveTo>
                <a:lnTo>
                  <a:pt x="2939232" y="1134675"/>
                </a:lnTo>
                <a:lnTo>
                  <a:pt x="2950990" y="1149373"/>
                </a:lnTo>
                <a:lnTo>
                  <a:pt x="2967228" y="1146809"/>
                </a:lnTo>
                <a:lnTo>
                  <a:pt x="2967228" y="1161203"/>
                </a:lnTo>
                <a:lnTo>
                  <a:pt x="2972562" y="1147571"/>
                </a:lnTo>
                <a:close/>
              </a:path>
              <a:path w="2986404" h="1180464">
                <a:moveTo>
                  <a:pt x="2967228" y="1146809"/>
                </a:moveTo>
                <a:lnTo>
                  <a:pt x="2950990" y="1149373"/>
                </a:lnTo>
                <a:lnTo>
                  <a:pt x="2961132" y="1162049"/>
                </a:lnTo>
                <a:lnTo>
                  <a:pt x="2967228" y="114680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33813" y="2572511"/>
            <a:ext cx="2986405" cy="1180465"/>
          </a:xfrm>
          <a:custGeom>
            <a:avLst/>
            <a:gdLst/>
            <a:ahLst/>
            <a:cxnLst/>
            <a:rect l="l" t="t" r="r" b="b"/>
            <a:pathLst>
              <a:path w="2986404" h="1180464">
                <a:moveTo>
                  <a:pt x="2950990" y="1149373"/>
                </a:moveTo>
                <a:lnTo>
                  <a:pt x="2939232" y="1134675"/>
                </a:lnTo>
                <a:lnTo>
                  <a:pt x="6857" y="0"/>
                </a:lnTo>
                <a:lnTo>
                  <a:pt x="0" y="17526"/>
                </a:lnTo>
                <a:lnTo>
                  <a:pt x="2932579" y="1152280"/>
                </a:lnTo>
                <a:lnTo>
                  <a:pt x="2950990" y="1149373"/>
                </a:lnTo>
                <a:close/>
              </a:path>
              <a:path w="2986404" h="1180464">
                <a:moveTo>
                  <a:pt x="2972562" y="1165047"/>
                </a:moveTo>
                <a:lnTo>
                  <a:pt x="2972562" y="1147571"/>
                </a:lnTo>
                <a:lnTo>
                  <a:pt x="2965704" y="1165097"/>
                </a:lnTo>
                <a:lnTo>
                  <a:pt x="2932579" y="1152280"/>
                </a:lnTo>
                <a:lnTo>
                  <a:pt x="2880360" y="1160525"/>
                </a:lnTo>
                <a:lnTo>
                  <a:pt x="2875026" y="1161287"/>
                </a:lnTo>
                <a:lnTo>
                  <a:pt x="2871216" y="1166621"/>
                </a:lnTo>
                <a:lnTo>
                  <a:pt x="2872740" y="1171955"/>
                </a:lnTo>
                <a:lnTo>
                  <a:pt x="2873502" y="1176527"/>
                </a:lnTo>
                <a:lnTo>
                  <a:pt x="2878074" y="1180337"/>
                </a:lnTo>
                <a:lnTo>
                  <a:pt x="2883408" y="1179575"/>
                </a:lnTo>
                <a:lnTo>
                  <a:pt x="2972562" y="1165047"/>
                </a:lnTo>
                <a:close/>
              </a:path>
              <a:path w="2986404" h="1180464">
                <a:moveTo>
                  <a:pt x="2986278" y="1162811"/>
                </a:moveTo>
                <a:lnTo>
                  <a:pt x="2921508" y="1081277"/>
                </a:lnTo>
                <a:lnTo>
                  <a:pt x="2917697" y="1077467"/>
                </a:lnTo>
                <a:lnTo>
                  <a:pt x="2912364" y="1076705"/>
                </a:lnTo>
                <a:lnTo>
                  <a:pt x="2907791" y="1079753"/>
                </a:lnTo>
                <a:lnTo>
                  <a:pt x="2903982" y="1082802"/>
                </a:lnTo>
                <a:lnTo>
                  <a:pt x="2903220" y="1088897"/>
                </a:lnTo>
                <a:lnTo>
                  <a:pt x="2906268" y="1093469"/>
                </a:lnTo>
                <a:lnTo>
                  <a:pt x="2939232" y="1134675"/>
                </a:lnTo>
                <a:lnTo>
                  <a:pt x="2972562" y="1147571"/>
                </a:lnTo>
                <a:lnTo>
                  <a:pt x="2972562" y="1165047"/>
                </a:lnTo>
                <a:lnTo>
                  <a:pt x="2986278" y="1162811"/>
                </a:lnTo>
                <a:close/>
              </a:path>
              <a:path w="2986404" h="1180464">
                <a:moveTo>
                  <a:pt x="2967228" y="1161203"/>
                </a:moveTo>
                <a:lnTo>
                  <a:pt x="2967228" y="1146809"/>
                </a:lnTo>
                <a:lnTo>
                  <a:pt x="2961132" y="1162049"/>
                </a:lnTo>
                <a:lnTo>
                  <a:pt x="2950990" y="1149373"/>
                </a:lnTo>
                <a:lnTo>
                  <a:pt x="2932579" y="1152280"/>
                </a:lnTo>
                <a:lnTo>
                  <a:pt x="2965704" y="1165097"/>
                </a:lnTo>
                <a:lnTo>
                  <a:pt x="2967228" y="1161203"/>
                </a:lnTo>
                <a:close/>
              </a:path>
              <a:path w="2986404" h="1180464">
                <a:moveTo>
                  <a:pt x="2972562" y="1147571"/>
                </a:moveTo>
                <a:lnTo>
                  <a:pt x="2939232" y="1134675"/>
                </a:lnTo>
                <a:lnTo>
                  <a:pt x="2950990" y="1149373"/>
                </a:lnTo>
                <a:lnTo>
                  <a:pt x="2967228" y="1146809"/>
                </a:lnTo>
                <a:lnTo>
                  <a:pt x="2967228" y="1161203"/>
                </a:lnTo>
                <a:lnTo>
                  <a:pt x="2972562" y="1147571"/>
                </a:lnTo>
                <a:close/>
              </a:path>
              <a:path w="2986404" h="1180464">
                <a:moveTo>
                  <a:pt x="2967228" y="1146809"/>
                </a:moveTo>
                <a:lnTo>
                  <a:pt x="2950990" y="1149373"/>
                </a:lnTo>
                <a:lnTo>
                  <a:pt x="2961132" y="1162049"/>
                </a:lnTo>
                <a:lnTo>
                  <a:pt x="2967228" y="114680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63253" y="3304032"/>
            <a:ext cx="3579495" cy="532765"/>
          </a:xfrm>
          <a:custGeom>
            <a:avLst/>
            <a:gdLst/>
            <a:ahLst/>
            <a:cxnLst/>
            <a:rect l="l" t="t" r="r" b="b"/>
            <a:pathLst>
              <a:path w="3579495" h="532764">
                <a:moveTo>
                  <a:pt x="3541569" y="485032"/>
                </a:moveTo>
                <a:lnTo>
                  <a:pt x="3527342" y="473931"/>
                </a:lnTo>
                <a:lnTo>
                  <a:pt x="2286" y="0"/>
                </a:lnTo>
                <a:lnTo>
                  <a:pt x="0" y="18288"/>
                </a:lnTo>
                <a:lnTo>
                  <a:pt x="3524618" y="492160"/>
                </a:lnTo>
                <a:lnTo>
                  <a:pt x="3541569" y="485032"/>
                </a:lnTo>
                <a:close/>
              </a:path>
              <a:path w="3579495" h="532764">
                <a:moveTo>
                  <a:pt x="3561588" y="497338"/>
                </a:moveTo>
                <a:lnTo>
                  <a:pt x="3561588" y="478535"/>
                </a:lnTo>
                <a:lnTo>
                  <a:pt x="3559302" y="496823"/>
                </a:lnTo>
                <a:lnTo>
                  <a:pt x="3524618" y="492160"/>
                </a:lnTo>
                <a:lnTo>
                  <a:pt x="3475482" y="512825"/>
                </a:lnTo>
                <a:lnTo>
                  <a:pt x="3470910" y="515111"/>
                </a:lnTo>
                <a:lnTo>
                  <a:pt x="3468624" y="520445"/>
                </a:lnTo>
                <a:lnTo>
                  <a:pt x="3470148" y="525017"/>
                </a:lnTo>
                <a:lnTo>
                  <a:pt x="3472434" y="530351"/>
                </a:lnTo>
                <a:lnTo>
                  <a:pt x="3477768" y="532637"/>
                </a:lnTo>
                <a:lnTo>
                  <a:pt x="3483102" y="530351"/>
                </a:lnTo>
                <a:lnTo>
                  <a:pt x="3561588" y="497338"/>
                </a:lnTo>
                <a:close/>
              </a:path>
              <a:path w="3579495" h="532764">
                <a:moveTo>
                  <a:pt x="3579114" y="489965"/>
                </a:moveTo>
                <a:lnTo>
                  <a:pt x="3496818" y="425957"/>
                </a:lnTo>
                <a:lnTo>
                  <a:pt x="3493008" y="422909"/>
                </a:lnTo>
                <a:lnTo>
                  <a:pt x="3486912" y="423671"/>
                </a:lnTo>
                <a:lnTo>
                  <a:pt x="3483102" y="427481"/>
                </a:lnTo>
                <a:lnTo>
                  <a:pt x="3480054" y="432053"/>
                </a:lnTo>
                <a:lnTo>
                  <a:pt x="3480816" y="437387"/>
                </a:lnTo>
                <a:lnTo>
                  <a:pt x="3485388" y="441197"/>
                </a:lnTo>
                <a:lnTo>
                  <a:pt x="3527342" y="473931"/>
                </a:lnTo>
                <a:lnTo>
                  <a:pt x="3561588" y="478535"/>
                </a:lnTo>
                <a:lnTo>
                  <a:pt x="3561588" y="497338"/>
                </a:lnTo>
                <a:lnTo>
                  <a:pt x="3579114" y="489965"/>
                </a:lnTo>
                <a:close/>
              </a:path>
              <a:path w="3579495" h="532764">
                <a:moveTo>
                  <a:pt x="3557016" y="496516"/>
                </a:moveTo>
                <a:lnTo>
                  <a:pt x="3557016" y="478535"/>
                </a:lnTo>
                <a:lnTo>
                  <a:pt x="3554730" y="495299"/>
                </a:lnTo>
                <a:lnTo>
                  <a:pt x="3541569" y="485032"/>
                </a:lnTo>
                <a:lnTo>
                  <a:pt x="3524618" y="492160"/>
                </a:lnTo>
                <a:lnTo>
                  <a:pt x="3557016" y="496516"/>
                </a:lnTo>
                <a:close/>
              </a:path>
              <a:path w="3579495" h="532764">
                <a:moveTo>
                  <a:pt x="3561588" y="478535"/>
                </a:moveTo>
                <a:lnTo>
                  <a:pt x="3527342" y="473931"/>
                </a:lnTo>
                <a:lnTo>
                  <a:pt x="3541569" y="485032"/>
                </a:lnTo>
                <a:lnTo>
                  <a:pt x="3557016" y="478535"/>
                </a:lnTo>
                <a:lnTo>
                  <a:pt x="3557016" y="496516"/>
                </a:lnTo>
                <a:lnTo>
                  <a:pt x="3559302" y="496823"/>
                </a:lnTo>
                <a:lnTo>
                  <a:pt x="3561588" y="478535"/>
                </a:lnTo>
                <a:close/>
              </a:path>
              <a:path w="3579495" h="532764">
                <a:moveTo>
                  <a:pt x="3557016" y="478535"/>
                </a:moveTo>
                <a:lnTo>
                  <a:pt x="3541569" y="485032"/>
                </a:lnTo>
                <a:lnTo>
                  <a:pt x="3554730" y="495299"/>
                </a:lnTo>
                <a:lnTo>
                  <a:pt x="3557016" y="47853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3253" y="3304032"/>
            <a:ext cx="3579495" cy="532765"/>
          </a:xfrm>
          <a:custGeom>
            <a:avLst/>
            <a:gdLst/>
            <a:ahLst/>
            <a:cxnLst/>
            <a:rect l="l" t="t" r="r" b="b"/>
            <a:pathLst>
              <a:path w="3579495" h="532764">
                <a:moveTo>
                  <a:pt x="3541569" y="485032"/>
                </a:moveTo>
                <a:lnTo>
                  <a:pt x="3527342" y="473931"/>
                </a:lnTo>
                <a:lnTo>
                  <a:pt x="2286" y="0"/>
                </a:lnTo>
                <a:lnTo>
                  <a:pt x="0" y="18288"/>
                </a:lnTo>
                <a:lnTo>
                  <a:pt x="3524618" y="492160"/>
                </a:lnTo>
                <a:lnTo>
                  <a:pt x="3541569" y="485032"/>
                </a:lnTo>
                <a:close/>
              </a:path>
              <a:path w="3579495" h="532764">
                <a:moveTo>
                  <a:pt x="3561588" y="497338"/>
                </a:moveTo>
                <a:lnTo>
                  <a:pt x="3561588" y="478535"/>
                </a:lnTo>
                <a:lnTo>
                  <a:pt x="3559302" y="496823"/>
                </a:lnTo>
                <a:lnTo>
                  <a:pt x="3524618" y="492160"/>
                </a:lnTo>
                <a:lnTo>
                  <a:pt x="3475482" y="512825"/>
                </a:lnTo>
                <a:lnTo>
                  <a:pt x="3470910" y="515111"/>
                </a:lnTo>
                <a:lnTo>
                  <a:pt x="3468624" y="520445"/>
                </a:lnTo>
                <a:lnTo>
                  <a:pt x="3470148" y="525017"/>
                </a:lnTo>
                <a:lnTo>
                  <a:pt x="3472434" y="530351"/>
                </a:lnTo>
                <a:lnTo>
                  <a:pt x="3477768" y="532637"/>
                </a:lnTo>
                <a:lnTo>
                  <a:pt x="3483102" y="530351"/>
                </a:lnTo>
                <a:lnTo>
                  <a:pt x="3561588" y="497338"/>
                </a:lnTo>
                <a:close/>
              </a:path>
              <a:path w="3579495" h="532764">
                <a:moveTo>
                  <a:pt x="3579114" y="489965"/>
                </a:moveTo>
                <a:lnTo>
                  <a:pt x="3496818" y="425957"/>
                </a:lnTo>
                <a:lnTo>
                  <a:pt x="3493008" y="422909"/>
                </a:lnTo>
                <a:lnTo>
                  <a:pt x="3486912" y="423671"/>
                </a:lnTo>
                <a:lnTo>
                  <a:pt x="3483102" y="427481"/>
                </a:lnTo>
                <a:lnTo>
                  <a:pt x="3480054" y="432053"/>
                </a:lnTo>
                <a:lnTo>
                  <a:pt x="3480816" y="437387"/>
                </a:lnTo>
                <a:lnTo>
                  <a:pt x="3485388" y="441197"/>
                </a:lnTo>
                <a:lnTo>
                  <a:pt x="3527342" y="473931"/>
                </a:lnTo>
                <a:lnTo>
                  <a:pt x="3561588" y="478535"/>
                </a:lnTo>
                <a:lnTo>
                  <a:pt x="3561588" y="497338"/>
                </a:lnTo>
                <a:lnTo>
                  <a:pt x="3579114" y="489965"/>
                </a:lnTo>
                <a:close/>
              </a:path>
              <a:path w="3579495" h="532764">
                <a:moveTo>
                  <a:pt x="3557016" y="496516"/>
                </a:moveTo>
                <a:lnTo>
                  <a:pt x="3557016" y="478535"/>
                </a:lnTo>
                <a:lnTo>
                  <a:pt x="3554730" y="495299"/>
                </a:lnTo>
                <a:lnTo>
                  <a:pt x="3541569" y="485032"/>
                </a:lnTo>
                <a:lnTo>
                  <a:pt x="3524618" y="492160"/>
                </a:lnTo>
                <a:lnTo>
                  <a:pt x="3557016" y="496516"/>
                </a:lnTo>
                <a:close/>
              </a:path>
              <a:path w="3579495" h="532764">
                <a:moveTo>
                  <a:pt x="3561588" y="478535"/>
                </a:moveTo>
                <a:lnTo>
                  <a:pt x="3527342" y="473931"/>
                </a:lnTo>
                <a:lnTo>
                  <a:pt x="3541569" y="485032"/>
                </a:lnTo>
                <a:lnTo>
                  <a:pt x="3557016" y="478535"/>
                </a:lnTo>
                <a:lnTo>
                  <a:pt x="3557016" y="496516"/>
                </a:lnTo>
                <a:lnTo>
                  <a:pt x="3559302" y="496823"/>
                </a:lnTo>
                <a:lnTo>
                  <a:pt x="3561588" y="478535"/>
                </a:lnTo>
                <a:close/>
              </a:path>
              <a:path w="3579495" h="532764">
                <a:moveTo>
                  <a:pt x="3557016" y="478535"/>
                </a:moveTo>
                <a:lnTo>
                  <a:pt x="3541569" y="485032"/>
                </a:lnTo>
                <a:lnTo>
                  <a:pt x="3554730" y="495299"/>
                </a:lnTo>
                <a:lnTo>
                  <a:pt x="3557016" y="47853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471792" y="3432302"/>
            <a:ext cx="225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You </a:t>
            </a:r>
            <a:r>
              <a:rPr sz="1800" spc="-80" dirty="0">
                <a:latin typeface="Trebuchet MS"/>
                <a:cs typeface="Trebuchet MS"/>
              </a:rPr>
              <a:t>could </a:t>
            </a:r>
            <a:r>
              <a:rPr sz="1800" spc="-85" dirty="0">
                <a:latin typeface="Trebuchet MS"/>
                <a:cs typeface="Trebuchet MS"/>
              </a:rPr>
              <a:t>also </a:t>
            </a:r>
            <a:r>
              <a:rPr sz="1800" spc="-110" dirty="0">
                <a:latin typeface="Trebuchet MS"/>
                <a:cs typeface="Trebuchet MS"/>
              </a:rPr>
              <a:t>minimize  </a:t>
            </a:r>
            <a:r>
              <a:rPr sz="1800" spc="-55" dirty="0">
                <a:latin typeface="Trebuchet MS"/>
                <a:cs typeface="Trebuchet MS"/>
              </a:rPr>
              <a:t>Maxterm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692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05" dirty="0">
                <a:latin typeface="Georgia"/>
                <a:cs typeface="Georgia"/>
              </a:rPr>
              <a:t>Don’t </a:t>
            </a:r>
            <a:r>
              <a:rPr b="0" spc="204" dirty="0">
                <a:latin typeface="Georgia"/>
                <a:cs typeface="Georgia"/>
              </a:rPr>
              <a:t>Cares </a:t>
            </a:r>
            <a:r>
              <a:rPr b="0" spc="195" dirty="0">
                <a:latin typeface="Georgia"/>
                <a:cs typeface="Georgia"/>
              </a:rPr>
              <a:t>and</a:t>
            </a:r>
            <a:r>
              <a:rPr b="0" spc="425" dirty="0">
                <a:latin typeface="Georgia"/>
                <a:cs typeface="Georgia"/>
              </a:rPr>
              <a:t> </a:t>
            </a:r>
            <a:r>
              <a:rPr b="0" spc="100" dirty="0">
                <a:latin typeface="Georgia"/>
                <a:cs typeface="Georgia"/>
              </a:rPr>
              <a:t>K-Map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328" y="1518919"/>
            <a:ext cx="4301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5" dirty="0">
                <a:latin typeface="Trebuchet MS"/>
                <a:cs typeface="Trebuchet MS"/>
              </a:rPr>
              <a:t>F(A,B,C,D)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135" dirty="0">
                <a:latin typeface="Symbol"/>
                <a:cs typeface="Symbol"/>
              </a:rPr>
              <a:t></a:t>
            </a:r>
            <a:r>
              <a:rPr sz="2000" spc="-135" dirty="0">
                <a:latin typeface="Trebuchet MS"/>
                <a:cs typeface="Trebuchet MS"/>
              </a:rPr>
              <a:t>m(1,3,5,7,9)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Symbol"/>
                <a:cs typeface="Symbol"/>
              </a:rPr>
              <a:t></a:t>
            </a:r>
            <a:r>
              <a:rPr sz="2000" spc="-105" dirty="0">
                <a:latin typeface="Trebuchet MS"/>
                <a:cs typeface="Trebuchet MS"/>
              </a:rPr>
              <a:t>d(6,12,13)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4328" y="2036308"/>
            <a:ext cx="1988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  <a:tab pos="1228725" algn="l"/>
              </a:tabLst>
            </a:pP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A'D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20" dirty="0">
                <a:latin typeface="Trebuchet MS"/>
                <a:cs typeface="Trebuchet MS"/>
              </a:rPr>
              <a:t>B'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328" y="2554457"/>
            <a:ext cx="17995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7750" algn="l"/>
              </a:tabLst>
            </a:pPr>
            <a:r>
              <a:rPr sz="2000" spc="-114" dirty="0">
                <a:latin typeface="Trebuchet MS"/>
                <a:cs typeface="Trebuchet MS"/>
              </a:rPr>
              <a:t>F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7041" y="2036308"/>
            <a:ext cx="1812289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95"/>
              </a:spcBef>
            </a:pPr>
            <a:r>
              <a:rPr sz="2000" spc="-175" dirty="0">
                <a:latin typeface="Trebuchet MS"/>
                <a:cs typeface="Trebuchet MS"/>
              </a:rPr>
              <a:t>w/o </a:t>
            </a:r>
            <a:r>
              <a:rPr sz="2000" spc="-50" dirty="0">
                <a:latin typeface="Trebuchet MS"/>
                <a:cs typeface="Trebuchet MS"/>
              </a:rPr>
              <a:t>don't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cares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spc="-275" dirty="0">
                <a:latin typeface="Trebuchet MS"/>
                <a:cs typeface="Trebuchet MS"/>
              </a:rPr>
              <a:t>w/ </a:t>
            </a:r>
            <a:r>
              <a:rPr sz="2000" spc="-50" dirty="0">
                <a:latin typeface="Trebuchet MS"/>
                <a:cs typeface="Trebuchet MS"/>
              </a:rPr>
              <a:t>don't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cares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7915" y="2699004"/>
            <a:ext cx="1559814" cy="49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8739" y="6653021"/>
            <a:ext cx="7870190" cy="357505"/>
          </a:xfrm>
          <a:custGeom>
            <a:avLst/>
            <a:gdLst/>
            <a:ahLst/>
            <a:cxnLst/>
            <a:rect l="l" t="t" r="r" b="b"/>
            <a:pathLst>
              <a:path w="7870190" h="357504">
                <a:moveTo>
                  <a:pt x="7869935" y="6857"/>
                </a:moveTo>
                <a:lnTo>
                  <a:pt x="7869935" y="0"/>
                </a:lnTo>
                <a:lnTo>
                  <a:pt x="0" y="0"/>
                </a:lnTo>
                <a:lnTo>
                  <a:pt x="0" y="357377"/>
                </a:lnTo>
                <a:lnTo>
                  <a:pt x="6858" y="357372"/>
                </a:lnTo>
                <a:lnTo>
                  <a:pt x="6857" y="6857"/>
                </a:lnTo>
                <a:lnTo>
                  <a:pt x="7869935" y="6857"/>
                </a:lnTo>
                <a:close/>
              </a:path>
              <a:path w="7870190" h="357504">
                <a:moveTo>
                  <a:pt x="7869935" y="351281"/>
                </a:moveTo>
                <a:lnTo>
                  <a:pt x="6858" y="351281"/>
                </a:lnTo>
                <a:lnTo>
                  <a:pt x="6858" y="357372"/>
                </a:lnTo>
                <a:lnTo>
                  <a:pt x="7869935" y="351281"/>
                </a:lnTo>
                <a:close/>
              </a:path>
              <a:path w="7870190" h="357504">
                <a:moveTo>
                  <a:pt x="7869935" y="351281"/>
                </a:moveTo>
                <a:lnTo>
                  <a:pt x="7869935" y="6857"/>
                </a:lnTo>
                <a:lnTo>
                  <a:pt x="7863078" y="6857"/>
                </a:lnTo>
                <a:lnTo>
                  <a:pt x="7863078" y="351281"/>
                </a:lnTo>
                <a:lnTo>
                  <a:pt x="7869935" y="351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5597" y="6659880"/>
            <a:ext cx="7856220" cy="344805"/>
          </a:xfrm>
          <a:custGeom>
            <a:avLst/>
            <a:gdLst/>
            <a:ahLst/>
            <a:cxnLst/>
            <a:rect l="l" t="t" r="r" b="b"/>
            <a:pathLst>
              <a:path w="7856220" h="344804">
                <a:moveTo>
                  <a:pt x="0" y="0"/>
                </a:moveTo>
                <a:lnTo>
                  <a:pt x="0" y="344424"/>
                </a:lnTo>
                <a:lnTo>
                  <a:pt x="7856220" y="344424"/>
                </a:lnTo>
                <a:lnTo>
                  <a:pt x="7856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8739" y="6653021"/>
            <a:ext cx="7870190" cy="357505"/>
          </a:xfrm>
          <a:custGeom>
            <a:avLst/>
            <a:gdLst/>
            <a:ahLst/>
            <a:cxnLst/>
            <a:rect l="l" t="t" r="r" b="b"/>
            <a:pathLst>
              <a:path w="7870190" h="357504">
                <a:moveTo>
                  <a:pt x="7869935" y="357377"/>
                </a:moveTo>
                <a:lnTo>
                  <a:pt x="7869935" y="0"/>
                </a:lnTo>
                <a:lnTo>
                  <a:pt x="0" y="0"/>
                </a:lnTo>
                <a:lnTo>
                  <a:pt x="0" y="357377"/>
                </a:lnTo>
                <a:lnTo>
                  <a:pt x="6858" y="357377"/>
                </a:lnTo>
                <a:lnTo>
                  <a:pt x="6858" y="12953"/>
                </a:lnTo>
                <a:lnTo>
                  <a:pt x="12954" y="6857"/>
                </a:lnTo>
                <a:lnTo>
                  <a:pt x="12953" y="12953"/>
                </a:lnTo>
                <a:lnTo>
                  <a:pt x="7856982" y="12953"/>
                </a:lnTo>
                <a:lnTo>
                  <a:pt x="7856982" y="6857"/>
                </a:lnTo>
                <a:lnTo>
                  <a:pt x="7863078" y="12953"/>
                </a:lnTo>
                <a:lnTo>
                  <a:pt x="7863078" y="357377"/>
                </a:lnTo>
                <a:lnTo>
                  <a:pt x="7869935" y="357377"/>
                </a:lnTo>
                <a:close/>
              </a:path>
              <a:path w="7870190" h="357504">
                <a:moveTo>
                  <a:pt x="12954" y="12953"/>
                </a:moveTo>
                <a:lnTo>
                  <a:pt x="12954" y="6857"/>
                </a:lnTo>
                <a:lnTo>
                  <a:pt x="6858" y="12953"/>
                </a:lnTo>
                <a:lnTo>
                  <a:pt x="12954" y="12953"/>
                </a:lnTo>
                <a:close/>
              </a:path>
              <a:path w="7870190" h="357504">
                <a:moveTo>
                  <a:pt x="12954" y="344424"/>
                </a:moveTo>
                <a:lnTo>
                  <a:pt x="12954" y="12953"/>
                </a:lnTo>
                <a:lnTo>
                  <a:pt x="6858" y="12953"/>
                </a:lnTo>
                <a:lnTo>
                  <a:pt x="6858" y="344424"/>
                </a:lnTo>
                <a:lnTo>
                  <a:pt x="12954" y="344424"/>
                </a:lnTo>
                <a:close/>
              </a:path>
              <a:path w="7870190" h="357504">
                <a:moveTo>
                  <a:pt x="7863078" y="344424"/>
                </a:moveTo>
                <a:lnTo>
                  <a:pt x="6858" y="344424"/>
                </a:lnTo>
                <a:lnTo>
                  <a:pt x="12954" y="351281"/>
                </a:lnTo>
                <a:lnTo>
                  <a:pt x="12954" y="357377"/>
                </a:lnTo>
                <a:lnTo>
                  <a:pt x="7856982" y="357377"/>
                </a:lnTo>
                <a:lnTo>
                  <a:pt x="7856982" y="351282"/>
                </a:lnTo>
                <a:lnTo>
                  <a:pt x="7863078" y="344424"/>
                </a:lnTo>
                <a:close/>
              </a:path>
              <a:path w="7870190" h="357504">
                <a:moveTo>
                  <a:pt x="12954" y="357377"/>
                </a:moveTo>
                <a:lnTo>
                  <a:pt x="12954" y="351281"/>
                </a:lnTo>
                <a:lnTo>
                  <a:pt x="6858" y="344424"/>
                </a:lnTo>
                <a:lnTo>
                  <a:pt x="6858" y="357377"/>
                </a:lnTo>
                <a:lnTo>
                  <a:pt x="12954" y="357377"/>
                </a:lnTo>
                <a:close/>
              </a:path>
              <a:path w="7870190" h="357504">
                <a:moveTo>
                  <a:pt x="7863078" y="12953"/>
                </a:moveTo>
                <a:lnTo>
                  <a:pt x="7856982" y="6857"/>
                </a:lnTo>
                <a:lnTo>
                  <a:pt x="7856982" y="12953"/>
                </a:lnTo>
                <a:lnTo>
                  <a:pt x="7863078" y="12953"/>
                </a:lnTo>
                <a:close/>
              </a:path>
              <a:path w="7870190" h="357504">
                <a:moveTo>
                  <a:pt x="7863078" y="344424"/>
                </a:moveTo>
                <a:lnTo>
                  <a:pt x="7863078" y="12953"/>
                </a:lnTo>
                <a:lnTo>
                  <a:pt x="7856982" y="12953"/>
                </a:lnTo>
                <a:lnTo>
                  <a:pt x="7856982" y="344424"/>
                </a:lnTo>
                <a:lnTo>
                  <a:pt x="7863078" y="344424"/>
                </a:lnTo>
                <a:close/>
              </a:path>
              <a:path w="7870190" h="357504">
                <a:moveTo>
                  <a:pt x="7863078" y="357377"/>
                </a:moveTo>
                <a:lnTo>
                  <a:pt x="7863078" y="344424"/>
                </a:lnTo>
                <a:lnTo>
                  <a:pt x="7856982" y="351282"/>
                </a:lnTo>
                <a:lnTo>
                  <a:pt x="7856982" y="357377"/>
                </a:lnTo>
                <a:lnTo>
                  <a:pt x="7863078" y="357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4331" y="3209807"/>
            <a:ext cx="4261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Trebuchet MS"/>
                <a:cs typeface="Trebuchet MS"/>
              </a:rPr>
              <a:t>Treat </a:t>
            </a:r>
            <a:r>
              <a:rPr sz="2000" spc="-100" dirty="0">
                <a:latin typeface="Trebuchet MS"/>
                <a:cs typeface="Trebuchet MS"/>
              </a:rPr>
              <a:t>this </a:t>
            </a:r>
            <a:r>
              <a:rPr sz="2000" spc="300" dirty="0">
                <a:latin typeface="Trebuchet MS"/>
                <a:cs typeface="Trebuchet MS"/>
              </a:rPr>
              <a:t>X </a:t>
            </a:r>
            <a:r>
              <a:rPr sz="2000" spc="-120" dirty="0">
                <a:latin typeface="Trebuchet MS"/>
                <a:cs typeface="Trebuchet MS"/>
              </a:rPr>
              <a:t>as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65" dirty="0">
                <a:latin typeface="Trebuchet MS"/>
                <a:cs typeface="Trebuchet MS"/>
              </a:rPr>
              <a:t>"1”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85" dirty="0">
                <a:latin typeface="Trebuchet MS"/>
                <a:cs typeface="Trebuchet MS"/>
              </a:rPr>
              <a:t>form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sub-cube 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140" dirty="0">
                <a:latin typeface="Trebuchet MS"/>
                <a:cs typeface="Trebuchet MS"/>
              </a:rPr>
              <a:t>elements, </a:t>
            </a:r>
            <a:r>
              <a:rPr sz="2000" spc="-120" dirty="0">
                <a:latin typeface="Trebuchet MS"/>
                <a:cs typeface="Trebuchet MS"/>
              </a:rPr>
              <a:t>instead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04479" y="159867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231" y="332232"/>
                </a:moveTo>
                <a:lnTo>
                  <a:pt x="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8697" y="1630701"/>
            <a:ext cx="16827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  <a:tab pos="986155" algn="l"/>
                <a:tab pos="1472565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2645" y="1598675"/>
            <a:ext cx="973455" cy="89535"/>
          </a:xfrm>
          <a:custGeom>
            <a:avLst/>
            <a:gdLst/>
            <a:ahLst/>
            <a:cxnLst/>
            <a:rect l="l" t="t" r="r" b="b"/>
            <a:pathLst>
              <a:path w="973454" h="89535">
                <a:moveTo>
                  <a:pt x="0" y="89153"/>
                </a:moveTo>
                <a:lnTo>
                  <a:pt x="0" y="0"/>
                </a:lnTo>
                <a:lnTo>
                  <a:pt x="973074" y="0"/>
                </a:lnTo>
                <a:lnTo>
                  <a:pt x="973074" y="89153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4479" y="2838450"/>
            <a:ext cx="89535" cy="906780"/>
          </a:xfrm>
          <a:custGeom>
            <a:avLst/>
            <a:gdLst/>
            <a:ahLst/>
            <a:cxnLst/>
            <a:rect l="l" t="t" r="r" b="b"/>
            <a:pathLst>
              <a:path w="89535" h="906779">
                <a:moveTo>
                  <a:pt x="89154" y="906779"/>
                </a:moveTo>
                <a:lnTo>
                  <a:pt x="0" y="906779"/>
                </a:lnTo>
                <a:lnTo>
                  <a:pt x="0" y="0"/>
                </a:lnTo>
                <a:lnTo>
                  <a:pt x="89154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36317" y="1930514"/>
          <a:ext cx="2092958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2164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165"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780920" y="2449097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0920" y="2913924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0920" y="3334550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2879" y="3157003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7080" y="1431057"/>
            <a:ext cx="482600" cy="791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20979">
              <a:lnSpc>
                <a:spcPct val="103899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  </a:t>
            </a:r>
            <a:r>
              <a:rPr sz="1400" spc="-10" dirty="0">
                <a:latin typeface="Arial"/>
                <a:cs typeface="Arial"/>
              </a:rPr>
              <a:t>CD</a:t>
            </a:r>
            <a:endParaRPr sz="14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930"/>
              </a:spcBef>
            </a:pPr>
            <a:r>
              <a:rPr sz="1400" spc="-10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95598" y="1342665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0560" y="2648728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5753" y="3799352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46439" y="5994653"/>
            <a:ext cx="1793239" cy="419100"/>
          </a:xfrm>
          <a:custGeom>
            <a:avLst/>
            <a:gdLst/>
            <a:ahLst/>
            <a:cxnLst/>
            <a:rect l="l" t="t" r="r" b="b"/>
            <a:pathLst>
              <a:path w="1793239" h="419100">
                <a:moveTo>
                  <a:pt x="1792986" y="419100"/>
                </a:moveTo>
                <a:lnTo>
                  <a:pt x="1792986" y="0"/>
                </a:lnTo>
                <a:lnTo>
                  <a:pt x="0" y="0"/>
                </a:lnTo>
                <a:lnTo>
                  <a:pt x="0" y="419100"/>
                </a:lnTo>
                <a:lnTo>
                  <a:pt x="11430" y="419100"/>
                </a:lnTo>
                <a:lnTo>
                  <a:pt x="11430" y="22098"/>
                </a:lnTo>
                <a:lnTo>
                  <a:pt x="22860" y="10668"/>
                </a:lnTo>
                <a:lnTo>
                  <a:pt x="22860" y="22098"/>
                </a:lnTo>
                <a:lnTo>
                  <a:pt x="1770126" y="22098"/>
                </a:lnTo>
                <a:lnTo>
                  <a:pt x="1770126" y="10667"/>
                </a:lnTo>
                <a:lnTo>
                  <a:pt x="1781556" y="22098"/>
                </a:lnTo>
                <a:lnTo>
                  <a:pt x="1781556" y="419100"/>
                </a:lnTo>
                <a:lnTo>
                  <a:pt x="1792986" y="419100"/>
                </a:lnTo>
                <a:close/>
              </a:path>
              <a:path w="1793239" h="419100">
                <a:moveTo>
                  <a:pt x="22860" y="22098"/>
                </a:moveTo>
                <a:lnTo>
                  <a:pt x="22860" y="10668"/>
                </a:lnTo>
                <a:lnTo>
                  <a:pt x="11430" y="22098"/>
                </a:lnTo>
                <a:lnTo>
                  <a:pt x="22860" y="22098"/>
                </a:lnTo>
                <a:close/>
              </a:path>
              <a:path w="1793239" h="419100">
                <a:moveTo>
                  <a:pt x="22860" y="397001"/>
                </a:moveTo>
                <a:lnTo>
                  <a:pt x="22860" y="22098"/>
                </a:lnTo>
                <a:lnTo>
                  <a:pt x="11430" y="22098"/>
                </a:lnTo>
                <a:lnTo>
                  <a:pt x="11430" y="397001"/>
                </a:lnTo>
                <a:lnTo>
                  <a:pt x="22860" y="397001"/>
                </a:lnTo>
                <a:close/>
              </a:path>
              <a:path w="1793239" h="419100">
                <a:moveTo>
                  <a:pt x="1781556" y="397001"/>
                </a:moveTo>
                <a:lnTo>
                  <a:pt x="11430" y="397001"/>
                </a:lnTo>
                <a:lnTo>
                  <a:pt x="22860" y="407670"/>
                </a:lnTo>
                <a:lnTo>
                  <a:pt x="22859" y="419100"/>
                </a:lnTo>
                <a:lnTo>
                  <a:pt x="1770126" y="419100"/>
                </a:lnTo>
                <a:lnTo>
                  <a:pt x="1770126" y="407670"/>
                </a:lnTo>
                <a:lnTo>
                  <a:pt x="1781556" y="397001"/>
                </a:lnTo>
                <a:close/>
              </a:path>
              <a:path w="1793239" h="419100">
                <a:moveTo>
                  <a:pt x="22859" y="419100"/>
                </a:moveTo>
                <a:lnTo>
                  <a:pt x="22860" y="407670"/>
                </a:lnTo>
                <a:lnTo>
                  <a:pt x="11430" y="397001"/>
                </a:lnTo>
                <a:lnTo>
                  <a:pt x="11430" y="419100"/>
                </a:lnTo>
                <a:lnTo>
                  <a:pt x="22859" y="419100"/>
                </a:lnTo>
                <a:close/>
              </a:path>
              <a:path w="1793239" h="419100">
                <a:moveTo>
                  <a:pt x="1781556" y="22098"/>
                </a:moveTo>
                <a:lnTo>
                  <a:pt x="1770126" y="10667"/>
                </a:lnTo>
                <a:lnTo>
                  <a:pt x="1770126" y="22098"/>
                </a:lnTo>
                <a:lnTo>
                  <a:pt x="1781556" y="22098"/>
                </a:lnTo>
                <a:close/>
              </a:path>
              <a:path w="1793239" h="419100">
                <a:moveTo>
                  <a:pt x="1781556" y="397001"/>
                </a:moveTo>
                <a:lnTo>
                  <a:pt x="1781556" y="22098"/>
                </a:lnTo>
                <a:lnTo>
                  <a:pt x="1770126" y="22098"/>
                </a:lnTo>
                <a:lnTo>
                  <a:pt x="1770126" y="397001"/>
                </a:lnTo>
                <a:lnTo>
                  <a:pt x="1781556" y="397001"/>
                </a:lnTo>
                <a:close/>
              </a:path>
              <a:path w="1793239" h="419100">
                <a:moveTo>
                  <a:pt x="1781556" y="419100"/>
                </a:moveTo>
                <a:lnTo>
                  <a:pt x="1781556" y="397001"/>
                </a:lnTo>
                <a:lnTo>
                  <a:pt x="1770126" y="407670"/>
                </a:lnTo>
                <a:lnTo>
                  <a:pt x="1770126" y="419100"/>
                </a:lnTo>
                <a:lnTo>
                  <a:pt x="1781556" y="41910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6439" y="4511802"/>
            <a:ext cx="1748155" cy="419100"/>
          </a:xfrm>
          <a:custGeom>
            <a:avLst/>
            <a:gdLst/>
            <a:ahLst/>
            <a:cxnLst/>
            <a:rect l="l" t="t" r="r" b="b"/>
            <a:pathLst>
              <a:path w="1748154" h="419100">
                <a:moveTo>
                  <a:pt x="1748027" y="419100"/>
                </a:moveTo>
                <a:lnTo>
                  <a:pt x="1748027" y="0"/>
                </a:lnTo>
                <a:lnTo>
                  <a:pt x="0" y="0"/>
                </a:lnTo>
                <a:lnTo>
                  <a:pt x="0" y="419100"/>
                </a:lnTo>
                <a:lnTo>
                  <a:pt x="11430" y="419100"/>
                </a:lnTo>
                <a:lnTo>
                  <a:pt x="11430" y="22098"/>
                </a:lnTo>
                <a:lnTo>
                  <a:pt x="22860" y="11430"/>
                </a:lnTo>
                <a:lnTo>
                  <a:pt x="22860" y="22098"/>
                </a:lnTo>
                <a:lnTo>
                  <a:pt x="1725929" y="22098"/>
                </a:lnTo>
                <a:lnTo>
                  <a:pt x="1725929" y="11429"/>
                </a:lnTo>
                <a:lnTo>
                  <a:pt x="1737359" y="22098"/>
                </a:lnTo>
                <a:lnTo>
                  <a:pt x="1737359" y="419100"/>
                </a:lnTo>
                <a:lnTo>
                  <a:pt x="1748027" y="419100"/>
                </a:lnTo>
                <a:close/>
              </a:path>
              <a:path w="1748154" h="419100">
                <a:moveTo>
                  <a:pt x="22860" y="22098"/>
                </a:moveTo>
                <a:lnTo>
                  <a:pt x="22860" y="11430"/>
                </a:lnTo>
                <a:lnTo>
                  <a:pt x="11430" y="22098"/>
                </a:lnTo>
                <a:lnTo>
                  <a:pt x="22860" y="22098"/>
                </a:lnTo>
                <a:close/>
              </a:path>
              <a:path w="1748154" h="419100">
                <a:moveTo>
                  <a:pt x="22860" y="397001"/>
                </a:moveTo>
                <a:lnTo>
                  <a:pt x="22860" y="22098"/>
                </a:lnTo>
                <a:lnTo>
                  <a:pt x="11430" y="22098"/>
                </a:lnTo>
                <a:lnTo>
                  <a:pt x="11430" y="397001"/>
                </a:lnTo>
                <a:lnTo>
                  <a:pt x="22860" y="397001"/>
                </a:lnTo>
                <a:close/>
              </a:path>
              <a:path w="1748154" h="419100">
                <a:moveTo>
                  <a:pt x="1737359" y="397001"/>
                </a:moveTo>
                <a:lnTo>
                  <a:pt x="11430" y="397001"/>
                </a:lnTo>
                <a:lnTo>
                  <a:pt x="22860" y="407670"/>
                </a:lnTo>
                <a:lnTo>
                  <a:pt x="22860" y="419100"/>
                </a:lnTo>
                <a:lnTo>
                  <a:pt x="1725929" y="419100"/>
                </a:lnTo>
                <a:lnTo>
                  <a:pt x="1725929" y="407670"/>
                </a:lnTo>
                <a:lnTo>
                  <a:pt x="1737359" y="397001"/>
                </a:lnTo>
                <a:close/>
              </a:path>
              <a:path w="1748154" h="419100">
                <a:moveTo>
                  <a:pt x="22860" y="419100"/>
                </a:moveTo>
                <a:lnTo>
                  <a:pt x="22860" y="407670"/>
                </a:lnTo>
                <a:lnTo>
                  <a:pt x="11430" y="397001"/>
                </a:lnTo>
                <a:lnTo>
                  <a:pt x="11430" y="419100"/>
                </a:lnTo>
                <a:lnTo>
                  <a:pt x="22860" y="419100"/>
                </a:lnTo>
                <a:close/>
              </a:path>
              <a:path w="1748154" h="419100">
                <a:moveTo>
                  <a:pt x="1737359" y="22098"/>
                </a:moveTo>
                <a:lnTo>
                  <a:pt x="1725929" y="11429"/>
                </a:lnTo>
                <a:lnTo>
                  <a:pt x="1725929" y="22098"/>
                </a:lnTo>
                <a:lnTo>
                  <a:pt x="1737359" y="22098"/>
                </a:lnTo>
                <a:close/>
              </a:path>
              <a:path w="1748154" h="419100">
                <a:moveTo>
                  <a:pt x="1737359" y="397001"/>
                </a:moveTo>
                <a:lnTo>
                  <a:pt x="1737359" y="22098"/>
                </a:lnTo>
                <a:lnTo>
                  <a:pt x="1725929" y="22098"/>
                </a:lnTo>
                <a:lnTo>
                  <a:pt x="1725929" y="397001"/>
                </a:lnTo>
                <a:lnTo>
                  <a:pt x="1737359" y="397001"/>
                </a:lnTo>
                <a:close/>
              </a:path>
              <a:path w="1748154" h="419100">
                <a:moveTo>
                  <a:pt x="1737359" y="419100"/>
                </a:moveTo>
                <a:lnTo>
                  <a:pt x="1737359" y="397001"/>
                </a:lnTo>
                <a:lnTo>
                  <a:pt x="1725929" y="407670"/>
                </a:lnTo>
                <a:lnTo>
                  <a:pt x="1725929" y="419100"/>
                </a:lnTo>
                <a:lnTo>
                  <a:pt x="1737359" y="41910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0275" y="5574029"/>
            <a:ext cx="752475" cy="730250"/>
          </a:xfrm>
          <a:custGeom>
            <a:avLst/>
            <a:gdLst/>
            <a:ahLst/>
            <a:cxnLst/>
            <a:rect l="l" t="t" r="r" b="b"/>
            <a:pathLst>
              <a:path w="752475" h="730250">
                <a:moveTo>
                  <a:pt x="752094" y="729996"/>
                </a:moveTo>
                <a:lnTo>
                  <a:pt x="752093" y="0"/>
                </a:lnTo>
                <a:lnTo>
                  <a:pt x="0" y="0"/>
                </a:lnTo>
                <a:lnTo>
                  <a:pt x="0" y="729996"/>
                </a:lnTo>
                <a:lnTo>
                  <a:pt x="10668" y="729996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729995" y="22098"/>
                </a:lnTo>
                <a:lnTo>
                  <a:pt x="729995" y="10668"/>
                </a:lnTo>
                <a:lnTo>
                  <a:pt x="740663" y="22098"/>
                </a:lnTo>
                <a:lnTo>
                  <a:pt x="740664" y="729996"/>
                </a:lnTo>
                <a:lnTo>
                  <a:pt x="752094" y="729996"/>
                </a:lnTo>
                <a:close/>
              </a:path>
              <a:path w="752475" h="730250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752475" h="730250">
                <a:moveTo>
                  <a:pt x="22098" y="707898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707898"/>
                </a:lnTo>
                <a:lnTo>
                  <a:pt x="22098" y="707898"/>
                </a:lnTo>
                <a:close/>
              </a:path>
              <a:path w="752475" h="730250">
                <a:moveTo>
                  <a:pt x="740664" y="707898"/>
                </a:moveTo>
                <a:lnTo>
                  <a:pt x="10668" y="707898"/>
                </a:lnTo>
                <a:lnTo>
                  <a:pt x="22098" y="718566"/>
                </a:lnTo>
                <a:lnTo>
                  <a:pt x="22098" y="729996"/>
                </a:lnTo>
                <a:lnTo>
                  <a:pt x="729996" y="729996"/>
                </a:lnTo>
                <a:lnTo>
                  <a:pt x="729996" y="718566"/>
                </a:lnTo>
                <a:lnTo>
                  <a:pt x="740664" y="707898"/>
                </a:lnTo>
                <a:close/>
              </a:path>
              <a:path w="752475" h="730250">
                <a:moveTo>
                  <a:pt x="22098" y="729996"/>
                </a:moveTo>
                <a:lnTo>
                  <a:pt x="22098" y="718566"/>
                </a:lnTo>
                <a:lnTo>
                  <a:pt x="10668" y="707898"/>
                </a:lnTo>
                <a:lnTo>
                  <a:pt x="10668" y="729996"/>
                </a:lnTo>
                <a:lnTo>
                  <a:pt x="22098" y="729996"/>
                </a:lnTo>
                <a:close/>
              </a:path>
              <a:path w="752475" h="730250">
                <a:moveTo>
                  <a:pt x="740663" y="22098"/>
                </a:moveTo>
                <a:lnTo>
                  <a:pt x="729995" y="10668"/>
                </a:lnTo>
                <a:lnTo>
                  <a:pt x="729995" y="22098"/>
                </a:lnTo>
                <a:lnTo>
                  <a:pt x="740663" y="22098"/>
                </a:lnTo>
                <a:close/>
              </a:path>
              <a:path w="752475" h="730250">
                <a:moveTo>
                  <a:pt x="740664" y="707898"/>
                </a:moveTo>
                <a:lnTo>
                  <a:pt x="740663" y="22098"/>
                </a:lnTo>
                <a:lnTo>
                  <a:pt x="729995" y="22098"/>
                </a:lnTo>
                <a:lnTo>
                  <a:pt x="729996" y="707898"/>
                </a:lnTo>
                <a:lnTo>
                  <a:pt x="740664" y="707898"/>
                </a:lnTo>
                <a:close/>
              </a:path>
              <a:path w="752475" h="730250">
                <a:moveTo>
                  <a:pt x="740664" y="729996"/>
                </a:moveTo>
                <a:lnTo>
                  <a:pt x="740664" y="707898"/>
                </a:lnTo>
                <a:lnTo>
                  <a:pt x="729996" y="718566"/>
                </a:lnTo>
                <a:lnTo>
                  <a:pt x="729996" y="729996"/>
                </a:lnTo>
                <a:lnTo>
                  <a:pt x="740664" y="729996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7473" y="4576571"/>
            <a:ext cx="1968500" cy="1815464"/>
          </a:xfrm>
          <a:custGeom>
            <a:avLst/>
            <a:gdLst/>
            <a:ahLst/>
            <a:cxnLst/>
            <a:rect l="l" t="t" r="r" b="b"/>
            <a:pathLst>
              <a:path w="1968500" h="1815464">
                <a:moveTo>
                  <a:pt x="1968246" y="1815083"/>
                </a:moveTo>
                <a:lnTo>
                  <a:pt x="1968245" y="0"/>
                </a:lnTo>
                <a:lnTo>
                  <a:pt x="0" y="0"/>
                </a:lnTo>
                <a:lnTo>
                  <a:pt x="0" y="1815083"/>
                </a:lnTo>
                <a:lnTo>
                  <a:pt x="10667" y="1815083"/>
                </a:lnTo>
                <a:lnTo>
                  <a:pt x="10667" y="22860"/>
                </a:lnTo>
                <a:lnTo>
                  <a:pt x="22097" y="11429"/>
                </a:lnTo>
                <a:lnTo>
                  <a:pt x="22097" y="22860"/>
                </a:lnTo>
                <a:lnTo>
                  <a:pt x="1946147" y="22860"/>
                </a:lnTo>
                <a:lnTo>
                  <a:pt x="1946147" y="11429"/>
                </a:lnTo>
                <a:lnTo>
                  <a:pt x="1956815" y="22860"/>
                </a:lnTo>
                <a:lnTo>
                  <a:pt x="1956816" y="1815083"/>
                </a:lnTo>
                <a:lnTo>
                  <a:pt x="1968246" y="1815083"/>
                </a:lnTo>
                <a:close/>
              </a:path>
              <a:path w="1968500" h="1815464">
                <a:moveTo>
                  <a:pt x="22097" y="22860"/>
                </a:moveTo>
                <a:lnTo>
                  <a:pt x="22097" y="11429"/>
                </a:lnTo>
                <a:lnTo>
                  <a:pt x="10667" y="22860"/>
                </a:lnTo>
                <a:lnTo>
                  <a:pt x="22097" y="22860"/>
                </a:lnTo>
                <a:close/>
              </a:path>
              <a:path w="1968500" h="1815464">
                <a:moveTo>
                  <a:pt x="22097" y="1792224"/>
                </a:moveTo>
                <a:lnTo>
                  <a:pt x="22097" y="22860"/>
                </a:lnTo>
                <a:lnTo>
                  <a:pt x="10667" y="22860"/>
                </a:lnTo>
                <a:lnTo>
                  <a:pt x="10667" y="1792224"/>
                </a:lnTo>
                <a:lnTo>
                  <a:pt x="22097" y="1792224"/>
                </a:lnTo>
                <a:close/>
              </a:path>
              <a:path w="1968500" h="1815464">
                <a:moveTo>
                  <a:pt x="1956816" y="1792224"/>
                </a:moveTo>
                <a:lnTo>
                  <a:pt x="10667" y="1792224"/>
                </a:lnTo>
                <a:lnTo>
                  <a:pt x="22097" y="1803653"/>
                </a:lnTo>
                <a:lnTo>
                  <a:pt x="22097" y="1815083"/>
                </a:lnTo>
                <a:lnTo>
                  <a:pt x="1946148" y="1815083"/>
                </a:lnTo>
                <a:lnTo>
                  <a:pt x="1946148" y="1803653"/>
                </a:lnTo>
                <a:lnTo>
                  <a:pt x="1956816" y="1792224"/>
                </a:lnTo>
                <a:close/>
              </a:path>
              <a:path w="1968500" h="1815464">
                <a:moveTo>
                  <a:pt x="22097" y="1815083"/>
                </a:moveTo>
                <a:lnTo>
                  <a:pt x="22097" y="1803653"/>
                </a:lnTo>
                <a:lnTo>
                  <a:pt x="10667" y="1792224"/>
                </a:lnTo>
                <a:lnTo>
                  <a:pt x="10667" y="1815083"/>
                </a:lnTo>
                <a:lnTo>
                  <a:pt x="22097" y="1815083"/>
                </a:lnTo>
                <a:close/>
              </a:path>
              <a:path w="1968500" h="1815464">
                <a:moveTo>
                  <a:pt x="1956815" y="22860"/>
                </a:moveTo>
                <a:lnTo>
                  <a:pt x="1946147" y="11429"/>
                </a:lnTo>
                <a:lnTo>
                  <a:pt x="1946147" y="22860"/>
                </a:lnTo>
                <a:lnTo>
                  <a:pt x="1956815" y="22860"/>
                </a:lnTo>
                <a:close/>
              </a:path>
              <a:path w="1968500" h="1815464">
                <a:moveTo>
                  <a:pt x="1956816" y="1792224"/>
                </a:moveTo>
                <a:lnTo>
                  <a:pt x="1956815" y="22860"/>
                </a:lnTo>
                <a:lnTo>
                  <a:pt x="1946147" y="22860"/>
                </a:lnTo>
                <a:lnTo>
                  <a:pt x="1946148" y="1792224"/>
                </a:lnTo>
                <a:lnTo>
                  <a:pt x="1956816" y="1792224"/>
                </a:lnTo>
                <a:close/>
              </a:path>
              <a:path w="1968500" h="1815464">
                <a:moveTo>
                  <a:pt x="1956816" y="1815083"/>
                </a:moveTo>
                <a:lnTo>
                  <a:pt x="1956816" y="1792224"/>
                </a:lnTo>
                <a:lnTo>
                  <a:pt x="1946148" y="1803653"/>
                </a:lnTo>
                <a:lnTo>
                  <a:pt x="1946148" y="1815083"/>
                </a:lnTo>
                <a:lnTo>
                  <a:pt x="1956816" y="1815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5523" y="4236720"/>
            <a:ext cx="369570" cy="348615"/>
          </a:xfrm>
          <a:custGeom>
            <a:avLst/>
            <a:gdLst/>
            <a:ahLst/>
            <a:cxnLst/>
            <a:rect l="l" t="t" r="r" b="b"/>
            <a:pathLst>
              <a:path w="369569" h="348614">
                <a:moveTo>
                  <a:pt x="369570" y="332232"/>
                </a:moveTo>
                <a:lnTo>
                  <a:pt x="15240" y="0"/>
                </a:lnTo>
                <a:lnTo>
                  <a:pt x="0" y="16764"/>
                </a:lnTo>
                <a:lnTo>
                  <a:pt x="354330" y="348234"/>
                </a:lnTo>
                <a:lnTo>
                  <a:pt x="36957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77923" y="4268216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985519" algn="l"/>
                <a:tab pos="147320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037473" y="4576571"/>
          <a:ext cx="1946908" cy="179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779397" y="5107952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79397" y="5550668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9397" y="5993383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92120" y="5817355"/>
            <a:ext cx="1695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5" dirty="0">
                <a:latin typeface="Trebuchet MS"/>
                <a:cs typeface="Trebuchet MS"/>
              </a:rPr>
              <a:t>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37083" y="4067810"/>
            <a:ext cx="473709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12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latin typeface="Trebuchet MS"/>
                <a:cs typeface="Trebuchet MS"/>
              </a:rPr>
              <a:t>AB  </a:t>
            </a: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254635">
              <a:lnSpc>
                <a:spcPct val="100000"/>
              </a:lnSpc>
              <a:spcBef>
                <a:spcPts val="705"/>
              </a:spcBef>
            </a:pP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95595" y="3980939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9025" y="5307581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5597" y="6458968"/>
            <a:ext cx="785622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9865">
              <a:lnSpc>
                <a:spcPts val="1689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  <a:p>
            <a:pPr marL="382905">
              <a:lnSpc>
                <a:spcPts val="2170"/>
              </a:lnSpc>
            </a:pPr>
            <a:r>
              <a:rPr sz="2000" spc="25" dirty="0">
                <a:latin typeface="Trebuchet MS"/>
                <a:cs typeface="Trebuchet MS"/>
              </a:rPr>
              <a:t>Don't </a:t>
            </a:r>
            <a:r>
              <a:rPr sz="2000" spc="-40" dirty="0">
                <a:latin typeface="Trebuchet MS"/>
                <a:cs typeface="Trebuchet MS"/>
              </a:rPr>
              <a:t>Cares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125" dirty="0">
                <a:latin typeface="Trebuchet MS"/>
                <a:cs typeface="Trebuchet MS"/>
              </a:rPr>
              <a:t>be treated </a:t>
            </a:r>
            <a:r>
              <a:rPr sz="2000" spc="-120" dirty="0">
                <a:latin typeface="Trebuchet MS"/>
                <a:cs typeface="Trebuchet MS"/>
              </a:rPr>
              <a:t>as </a:t>
            </a:r>
            <a:r>
              <a:rPr sz="2000" spc="-15" dirty="0">
                <a:latin typeface="Trebuchet MS"/>
                <a:cs typeface="Trebuchet MS"/>
              </a:rPr>
              <a:t>1's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15" dirty="0">
                <a:latin typeface="Trebuchet MS"/>
                <a:cs typeface="Trebuchet MS"/>
              </a:rPr>
              <a:t>0's </a:t>
            </a:r>
            <a:r>
              <a:rPr sz="2000" spc="-190" dirty="0">
                <a:latin typeface="Trebuchet MS"/>
                <a:cs typeface="Trebuchet MS"/>
              </a:rPr>
              <a:t>if </a:t>
            </a:r>
            <a:r>
              <a:rPr sz="2000" spc="-135" dirty="0">
                <a:latin typeface="Trebuchet MS"/>
                <a:cs typeface="Trebuchet MS"/>
              </a:rPr>
              <a:t>it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20" dirty="0">
                <a:latin typeface="Trebuchet MS"/>
                <a:cs typeface="Trebuchet MS"/>
              </a:rPr>
              <a:t>advantageous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35" dirty="0">
                <a:latin typeface="Trebuchet MS"/>
                <a:cs typeface="Trebuchet MS"/>
              </a:rPr>
              <a:t>do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90998" y="4207255"/>
            <a:ext cx="1223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Maxterm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90998" y="4816855"/>
            <a:ext cx="1334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latin typeface="Trebuchet MS"/>
                <a:cs typeface="Trebuchet MS"/>
              </a:rPr>
              <a:t>F’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15" dirty="0">
                <a:latin typeface="Trebuchet MS"/>
                <a:cs typeface="Trebuchet MS"/>
              </a:rPr>
              <a:t>D’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40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AC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90998" y="5426454"/>
            <a:ext cx="1589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C')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90998" y="6036054"/>
            <a:ext cx="3308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latin typeface="Trebuchet MS"/>
                <a:cs typeface="Trebuchet MS"/>
              </a:rPr>
              <a:t>Same </a:t>
            </a:r>
            <a:r>
              <a:rPr sz="2000" spc="-130" dirty="0">
                <a:latin typeface="Trebuchet MS"/>
                <a:cs typeface="Trebuchet MS"/>
              </a:rPr>
              <a:t>function, </a:t>
            </a:r>
            <a:r>
              <a:rPr sz="2000" spc="-114" dirty="0">
                <a:latin typeface="Trebuchet MS"/>
                <a:cs typeface="Trebuchet MS"/>
              </a:rPr>
              <a:t>but </a:t>
            </a:r>
            <a:r>
              <a:rPr sz="2000" spc="-130" dirty="0">
                <a:latin typeface="Trebuchet MS"/>
                <a:cs typeface="Trebuchet MS"/>
              </a:rPr>
              <a:t>fewer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literals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586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5" dirty="0">
                <a:latin typeface="Georgia"/>
                <a:cs typeface="Georgia"/>
              </a:rPr>
              <a:t>K-map </a:t>
            </a:r>
            <a:r>
              <a:rPr b="0" spc="110" dirty="0">
                <a:latin typeface="Georgia"/>
                <a:cs typeface="Georgia"/>
              </a:rPr>
              <a:t>simplification</a:t>
            </a:r>
            <a:r>
              <a:rPr b="0" spc="340" dirty="0">
                <a:latin typeface="Georgia"/>
                <a:cs typeface="Georgia"/>
              </a:rPr>
              <a:t> </a:t>
            </a:r>
            <a:r>
              <a:rPr b="0" spc="190" dirty="0">
                <a:latin typeface="Georgia"/>
                <a:cs typeface="Georgia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4553" y="1518071"/>
            <a:ext cx="7671434" cy="1763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definitions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30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508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Single </a:t>
            </a:r>
            <a:r>
              <a:rPr sz="1900" spc="-120" dirty="0">
                <a:latin typeface="Trebuchet MS"/>
                <a:cs typeface="Trebuchet MS"/>
              </a:rPr>
              <a:t>element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25" dirty="0">
                <a:latin typeface="Trebuchet MS"/>
                <a:cs typeface="Trebuchet MS"/>
              </a:rPr>
              <a:t>ON-set </a:t>
            </a:r>
            <a:r>
              <a:rPr sz="1900" spc="20" dirty="0">
                <a:latin typeface="Trebuchet MS"/>
                <a:cs typeface="Trebuchet MS"/>
              </a:rPr>
              <a:t>or </a:t>
            </a:r>
            <a:r>
              <a:rPr sz="1900" spc="-140" dirty="0">
                <a:latin typeface="Trebuchet MS"/>
                <a:cs typeface="Trebuchet MS"/>
              </a:rPr>
              <a:t>any </a:t>
            </a:r>
            <a:r>
              <a:rPr sz="1900" spc="-70" dirty="0">
                <a:latin typeface="Trebuchet MS"/>
                <a:cs typeface="Trebuchet MS"/>
              </a:rPr>
              <a:t>group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 </a:t>
            </a:r>
            <a:r>
              <a:rPr sz="1900" spc="-110" dirty="0">
                <a:latin typeface="Trebuchet MS"/>
                <a:cs typeface="Trebuchet MS"/>
              </a:rPr>
              <a:t>elements </a:t>
            </a:r>
            <a:r>
              <a:rPr sz="1900" spc="-130" dirty="0">
                <a:latin typeface="Trebuchet MS"/>
                <a:cs typeface="Trebuchet MS"/>
              </a:rPr>
              <a:t>that can </a:t>
            </a:r>
            <a:r>
              <a:rPr sz="1900" spc="-120" dirty="0">
                <a:latin typeface="Trebuchet MS"/>
                <a:cs typeface="Trebuchet MS"/>
              </a:rPr>
              <a:t>be  </a:t>
            </a:r>
            <a:r>
              <a:rPr sz="1900" spc="-95" dirty="0">
                <a:latin typeface="Trebuchet MS"/>
                <a:cs typeface="Trebuchet MS"/>
              </a:rPr>
              <a:t>combined </a:t>
            </a:r>
            <a:r>
              <a:rPr sz="1900" spc="-85" dirty="0">
                <a:latin typeface="Trebuchet MS"/>
                <a:cs typeface="Trebuchet MS"/>
              </a:rPr>
              <a:t>together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190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K-map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20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Top/bottom </a:t>
            </a:r>
            <a:r>
              <a:rPr sz="1900" spc="-80" dirty="0">
                <a:latin typeface="Trebuchet MS"/>
                <a:cs typeface="Trebuchet MS"/>
              </a:rPr>
              <a:t>rows, </a:t>
            </a:r>
            <a:r>
              <a:rPr sz="1900" spc="-160" dirty="0">
                <a:latin typeface="Trebuchet MS"/>
                <a:cs typeface="Trebuchet MS"/>
              </a:rPr>
              <a:t>left/right </a:t>
            </a:r>
            <a:r>
              <a:rPr sz="1900" spc="-105" dirty="0">
                <a:latin typeface="Trebuchet MS"/>
                <a:cs typeface="Trebuchet MS"/>
              </a:rPr>
              <a:t>columns,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45" dirty="0">
                <a:latin typeface="Trebuchet MS"/>
                <a:cs typeface="Trebuchet MS"/>
              </a:rPr>
              <a:t>corners </a:t>
            </a:r>
            <a:r>
              <a:rPr sz="1900" spc="-114" dirty="0">
                <a:latin typeface="Trebuchet MS"/>
                <a:cs typeface="Trebuchet MS"/>
              </a:rPr>
              <a:t>are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adjacencies.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4143" y="4796028"/>
            <a:ext cx="775335" cy="730250"/>
          </a:xfrm>
          <a:custGeom>
            <a:avLst/>
            <a:gdLst/>
            <a:ahLst/>
            <a:cxnLst/>
            <a:rect l="l" t="t" r="r" b="b"/>
            <a:pathLst>
              <a:path w="775335" h="730250">
                <a:moveTo>
                  <a:pt x="774954" y="0"/>
                </a:moveTo>
                <a:lnTo>
                  <a:pt x="774954" y="729996"/>
                </a:lnTo>
                <a:lnTo>
                  <a:pt x="0" y="729996"/>
                </a:lnTo>
                <a:lnTo>
                  <a:pt x="0" y="0"/>
                </a:lnTo>
                <a:lnTo>
                  <a:pt x="774954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4143" y="4796028"/>
            <a:ext cx="1725930" cy="287655"/>
          </a:xfrm>
          <a:custGeom>
            <a:avLst/>
            <a:gdLst/>
            <a:ahLst/>
            <a:cxnLst/>
            <a:rect l="l" t="t" r="r" b="b"/>
            <a:pathLst>
              <a:path w="1725929" h="287654">
                <a:moveTo>
                  <a:pt x="1725930" y="0"/>
                </a:moveTo>
                <a:lnTo>
                  <a:pt x="1725930" y="287274"/>
                </a:lnTo>
                <a:lnTo>
                  <a:pt x="0" y="287274"/>
                </a:lnTo>
                <a:lnTo>
                  <a:pt x="0" y="0"/>
                </a:lnTo>
                <a:lnTo>
                  <a:pt x="1725930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321" y="4275582"/>
            <a:ext cx="1969135" cy="1770380"/>
          </a:xfrm>
          <a:custGeom>
            <a:avLst/>
            <a:gdLst/>
            <a:ahLst/>
            <a:cxnLst/>
            <a:rect l="l" t="t" r="r" b="b"/>
            <a:pathLst>
              <a:path w="1969135" h="1770379">
                <a:moveTo>
                  <a:pt x="1969008" y="1770126"/>
                </a:moveTo>
                <a:lnTo>
                  <a:pt x="1969007" y="0"/>
                </a:lnTo>
                <a:lnTo>
                  <a:pt x="0" y="0"/>
                </a:lnTo>
                <a:lnTo>
                  <a:pt x="0" y="1770126"/>
                </a:lnTo>
                <a:lnTo>
                  <a:pt x="1969008" y="1770126"/>
                </a:lnTo>
                <a:close/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5751" y="5172455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10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3653" y="4707635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5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3653" y="5614415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5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587" y="4264914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505" y="4264914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0571" y="4264914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1421" y="3932682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231" y="332232"/>
                </a:moveTo>
                <a:lnTo>
                  <a:pt x="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5626" y="3964707"/>
            <a:ext cx="16827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  <a:tab pos="986155" algn="l"/>
                <a:tab pos="1472565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4321" y="4275582"/>
            <a:ext cx="476250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0571" y="4275582"/>
            <a:ext cx="509270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9587" y="4275582"/>
            <a:ext cx="487045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6505" y="4275582"/>
            <a:ext cx="497205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2527" y="4812575"/>
            <a:ext cx="99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9420" y="4812575"/>
            <a:ext cx="9906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9587" y="3932682"/>
            <a:ext cx="973455" cy="89535"/>
          </a:xfrm>
          <a:custGeom>
            <a:avLst/>
            <a:gdLst/>
            <a:ahLst/>
            <a:cxnLst/>
            <a:rect l="l" t="t" r="r" b="b"/>
            <a:pathLst>
              <a:path w="973454" h="89535">
                <a:moveTo>
                  <a:pt x="0" y="89153"/>
                </a:moveTo>
                <a:lnTo>
                  <a:pt x="0" y="0"/>
                </a:lnTo>
                <a:lnTo>
                  <a:pt x="973074" y="0"/>
                </a:lnTo>
                <a:lnTo>
                  <a:pt x="973074" y="89153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1421" y="5172455"/>
            <a:ext cx="89535" cy="906780"/>
          </a:xfrm>
          <a:custGeom>
            <a:avLst/>
            <a:gdLst/>
            <a:ahLst/>
            <a:cxnLst/>
            <a:rect l="l" t="t" r="r" b="b"/>
            <a:pathLst>
              <a:path w="89535" h="906779">
                <a:moveTo>
                  <a:pt x="89154" y="906780"/>
                </a:moveTo>
                <a:lnTo>
                  <a:pt x="0" y="906780"/>
                </a:lnTo>
                <a:lnTo>
                  <a:pt x="0" y="0"/>
                </a:lnTo>
                <a:lnTo>
                  <a:pt x="89154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0571" y="6079235"/>
            <a:ext cx="996315" cy="88900"/>
          </a:xfrm>
          <a:custGeom>
            <a:avLst/>
            <a:gdLst/>
            <a:ahLst/>
            <a:cxnLst/>
            <a:rect l="l" t="t" r="r" b="b"/>
            <a:pathLst>
              <a:path w="996314" h="88900">
                <a:moveTo>
                  <a:pt x="995934" y="0"/>
                </a:moveTo>
                <a:lnTo>
                  <a:pt x="995934" y="88391"/>
                </a:lnTo>
                <a:lnTo>
                  <a:pt x="0" y="88391"/>
                </a:lnTo>
                <a:lnTo>
                  <a:pt x="0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6857" y="4707635"/>
            <a:ext cx="89535" cy="906780"/>
          </a:xfrm>
          <a:custGeom>
            <a:avLst/>
            <a:gdLst/>
            <a:ahLst/>
            <a:cxnLst/>
            <a:rect l="l" t="t" r="r" b="b"/>
            <a:pathLst>
              <a:path w="89535" h="906779">
                <a:moveTo>
                  <a:pt x="0" y="0"/>
                </a:moveTo>
                <a:lnTo>
                  <a:pt x="89154" y="0"/>
                </a:lnTo>
                <a:lnTo>
                  <a:pt x="89154" y="906780"/>
                </a:lnTo>
                <a:lnTo>
                  <a:pt x="0" y="90678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97863" y="4783103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7863" y="5247930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7863" y="5668556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8957" y="4812570"/>
            <a:ext cx="192532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  <a:tabLst>
                <a:tab pos="1294765" algn="l"/>
                <a:tab pos="1826260" algn="l"/>
              </a:tabLst>
            </a:pPr>
            <a:r>
              <a:rPr sz="1400" spc="-5" dirty="0">
                <a:latin typeface="Arial"/>
                <a:cs typeface="Arial"/>
              </a:rPr>
              <a:t>1	X	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2900" algn="l"/>
                <a:tab pos="1316990" algn="l"/>
                <a:tab pos="1826260" algn="l"/>
              </a:tabLst>
            </a:pPr>
            <a:r>
              <a:rPr sz="1400" spc="-5" dirty="0">
                <a:latin typeface="Arial"/>
                <a:cs typeface="Arial"/>
              </a:rPr>
              <a:t>1	1	0	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2900" algn="l"/>
                <a:tab pos="829944" algn="l"/>
                <a:tab pos="1316990" algn="l"/>
                <a:tab pos="1826260" algn="l"/>
              </a:tabLst>
            </a:pPr>
            <a:r>
              <a:rPr sz="1400" spc="-5" dirty="0">
                <a:latin typeface="Arial"/>
                <a:cs typeface="Arial"/>
              </a:rPr>
              <a:t>0	0	X	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9821" y="5491009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4022" y="3867804"/>
            <a:ext cx="466090" cy="6883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spc="-10" dirty="0">
                <a:latin typeface="Arial"/>
                <a:cs typeface="Arial"/>
              </a:rPr>
              <a:t>CD</a:t>
            </a:r>
            <a:endParaRPr sz="14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930"/>
              </a:spcBef>
            </a:pPr>
            <a:r>
              <a:rPr sz="1400" spc="-10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2540" y="3676671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7503" y="4982734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2695" y="6133358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08517" y="4745735"/>
            <a:ext cx="404622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5435" y="4758690"/>
            <a:ext cx="399288" cy="815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0903" y="5002529"/>
            <a:ext cx="774700" cy="730250"/>
          </a:xfrm>
          <a:custGeom>
            <a:avLst/>
            <a:gdLst/>
            <a:ahLst/>
            <a:cxnLst/>
            <a:rect l="l" t="t" r="r" b="b"/>
            <a:pathLst>
              <a:path w="774700" h="730250">
                <a:moveTo>
                  <a:pt x="774192" y="0"/>
                </a:moveTo>
                <a:lnTo>
                  <a:pt x="774192" y="729996"/>
                </a:lnTo>
                <a:lnTo>
                  <a:pt x="0" y="729996"/>
                </a:lnTo>
                <a:lnTo>
                  <a:pt x="0" y="0"/>
                </a:lnTo>
                <a:lnTo>
                  <a:pt x="774192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0903" y="5002529"/>
            <a:ext cx="1725295" cy="287655"/>
          </a:xfrm>
          <a:custGeom>
            <a:avLst/>
            <a:gdLst/>
            <a:ahLst/>
            <a:cxnLst/>
            <a:rect l="l" t="t" r="r" b="b"/>
            <a:pathLst>
              <a:path w="1725295" h="287654">
                <a:moveTo>
                  <a:pt x="1725168" y="0"/>
                </a:moveTo>
                <a:lnTo>
                  <a:pt x="1725168" y="287274"/>
                </a:lnTo>
                <a:lnTo>
                  <a:pt x="0" y="287274"/>
                </a:lnTo>
                <a:lnTo>
                  <a:pt x="0" y="0"/>
                </a:lnTo>
                <a:lnTo>
                  <a:pt x="1725168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1068" y="4482084"/>
            <a:ext cx="1969135" cy="1770380"/>
          </a:xfrm>
          <a:custGeom>
            <a:avLst/>
            <a:gdLst/>
            <a:ahLst/>
            <a:cxnLst/>
            <a:rect l="l" t="t" r="r" b="b"/>
            <a:pathLst>
              <a:path w="1969134" h="1770379">
                <a:moveTo>
                  <a:pt x="1969007" y="1770126"/>
                </a:moveTo>
                <a:lnTo>
                  <a:pt x="1969007" y="0"/>
                </a:lnTo>
                <a:lnTo>
                  <a:pt x="0" y="0"/>
                </a:lnTo>
                <a:lnTo>
                  <a:pt x="0" y="1770126"/>
                </a:lnTo>
                <a:lnTo>
                  <a:pt x="1969007" y="1770126"/>
                </a:lnTo>
                <a:close/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32498" y="5378958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09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0401" y="4914138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0401" y="582091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5572" y="4471415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2491" y="4471415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6556" y="4471415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8169" y="413918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332232" y="332232"/>
                </a:moveTo>
                <a:lnTo>
                  <a:pt x="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52386" y="4171209"/>
            <a:ext cx="168211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  <a:tab pos="985519" algn="l"/>
                <a:tab pos="1471930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05572" y="4139184"/>
            <a:ext cx="974090" cy="89535"/>
          </a:xfrm>
          <a:custGeom>
            <a:avLst/>
            <a:gdLst/>
            <a:ahLst/>
            <a:cxnLst/>
            <a:rect l="l" t="t" r="r" b="b"/>
            <a:pathLst>
              <a:path w="974090" h="89535">
                <a:moveTo>
                  <a:pt x="0" y="89153"/>
                </a:moveTo>
                <a:lnTo>
                  <a:pt x="0" y="0"/>
                </a:lnTo>
                <a:lnTo>
                  <a:pt x="973836" y="0"/>
                </a:lnTo>
                <a:lnTo>
                  <a:pt x="973836" y="89153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8169" y="5378958"/>
            <a:ext cx="88900" cy="906780"/>
          </a:xfrm>
          <a:custGeom>
            <a:avLst/>
            <a:gdLst/>
            <a:ahLst/>
            <a:cxnLst/>
            <a:rect l="l" t="t" r="r" b="b"/>
            <a:pathLst>
              <a:path w="88900" h="906779">
                <a:moveTo>
                  <a:pt x="88391" y="906779"/>
                </a:moveTo>
                <a:lnTo>
                  <a:pt x="0" y="906779"/>
                </a:lnTo>
                <a:lnTo>
                  <a:pt x="0" y="0"/>
                </a:lnTo>
                <a:lnTo>
                  <a:pt x="88391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96556" y="6285738"/>
            <a:ext cx="996315" cy="88900"/>
          </a:xfrm>
          <a:custGeom>
            <a:avLst/>
            <a:gdLst/>
            <a:ahLst/>
            <a:cxnLst/>
            <a:rect l="l" t="t" r="r" b="b"/>
            <a:pathLst>
              <a:path w="996315" h="88900">
                <a:moveTo>
                  <a:pt x="995933" y="0"/>
                </a:moveTo>
                <a:lnTo>
                  <a:pt x="995933" y="88391"/>
                </a:lnTo>
                <a:lnTo>
                  <a:pt x="0" y="88391"/>
                </a:lnTo>
                <a:lnTo>
                  <a:pt x="0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23605" y="4914138"/>
            <a:ext cx="88900" cy="906780"/>
          </a:xfrm>
          <a:custGeom>
            <a:avLst/>
            <a:gdLst/>
            <a:ahLst/>
            <a:cxnLst/>
            <a:rect l="l" t="t" r="r" b="b"/>
            <a:pathLst>
              <a:path w="88900" h="906779">
                <a:moveTo>
                  <a:pt x="0" y="0"/>
                </a:moveTo>
                <a:lnTo>
                  <a:pt x="88392" y="0"/>
                </a:lnTo>
                <a:lnTo>
                  <a:pt x="88392" y="906780"/>
                </a:lnTo>
                <a:lnTo>
                  <a:pt x="0" y="90678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66560" y="4554245"/>
            <a:ext cx="2023745" cy="154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  <a:tabLst>
                <a:tab pos="442595" algn="l"/>
                <a:tab pos="929005" algn="l"/>
                <a:tab pos="1393190" algn="l"/>
                <a:tab pos="1924685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42595" algn="l"/>
                <a:tab pos="929005" algn="l"/>
                <a:tab pos="1393190" algn="l"/>
                <a:tab pos="1924685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42595" algn="l"/>
                <a:tab pos="929005" algn="l"/>
                <a:tab pos="1415415" algn="l"/>
                <a:tab pos="1924050" algn="l"/>
              </a:tabLst>
            </a:pP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42595" algn="l"/>
                <a:tab pos="929005" algn="l"/>
                <a:tab pos="1415415" algn="l"/>
                <a:tab pos="1924685" algn="l"/>
              </a:tabLst>
            </a:pP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6581" y="5697511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10781" y="3971565"/>
            <a:ext cx="482600" cy="459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20979">
              <a:lnSpc>
                <a:spcPct val="103899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  </a:t>
            </a:r>
            <a:r>
              <a:rPr sz="1400" spc="-10" dirty="0">
                <a:latin typeface="Arial"/>
                <a:cs typeface="Arial"/>
              </a:rPr>
              <a:t>CD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69301" y="3883173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43501" y="5189235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694" y="6339860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18017" y="4525517"/>
            <a:ext cx="2124455" cy="1285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675015" y="3497841"/>
            <a:ext cx="60325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ts val="2130"/>
              </a:lnSpc>
              <a:spcBef>
                <a:spcPts val="100"/>
              </a:spcBef>
              <a:tabLst>
                <a:tab pos="4520565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Implicants:	</a:t>
            </a:r>
            <a:r>
              <a:rPr sz="1800" spc="-5" dirty="0">
                <a:solidFill>
                  <a:srgbClr val="3265FF"/>
                </a:solidFill>
                <a:latin typeface="Arial"/>
                <a:cs typeface="Arial"/>
              </a:rPr>
              <a:t>Not</a:t>
            </a:r>
            <a:r>
              <a:rPr sz="1800" spc="-85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65FF"/>
                </a:solidFill>
                <a:latin typeface="Arial"/>
                <a:cs typeface="Arial"/>
              </a:rPr>
              <a:t>implicants: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7355" y="4409694"/>
            <a:ext cx="2053589" cy="1870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429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30" dirty="0">
                <a:latin typeface="Georgia"/>
                <a:cs typeface="Georgia"/>
              </a:rPr>
              <a:t>Lecture</a:t>
            </a:r>
            <a:r>
              <a:rPr b="0" spc="210" dirty="0">
                <a:latin typeface="Georgia"/>
                <a:cs typeface="Georgia"/>
              </a:rPr>
              <a:t> </a:t>
            </a:r>
            <a:r>
              <a:rPr b="0" spc="95" dirty="0">
                <a:latin typeface="Georgia"/>
                <a:cs typeface="Georgia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12519"/>
            <a:ext cx="5509895" cy="1915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Two-level </a:t>
            </a:r>
            <a:r>
              <a:rPr sz="2600" spc="-140" dirty="0">
                <a:latin typeface="Trebuchet MS"/>
                <a:cs typeface="Trebuchet MS"/>
              </a:rPr>
              <a:t>logic</a:t>
            </a:r>
            <a:r>
              <a:rPr sz="2600" spc="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minimization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K-map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method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Other </a:t>
            </a:r>
            <a:r>
              <a:rPr sz="2600" spc="-110" dirty="0">
                <a:latin typeface="Trebuchet MS"/>
                <a:cs typeface="Trebuchet MS"/>
              </a:rPr>
              <a:t>methods </a:t>
            </a:r>
            <a:r>
              <a:rPr sz="2600" spc="-140" dirty="0">
                <a:latin typeface="Trebuchet MS"/>
                <a:cs typeface="Trebuchet MS"/>
              </a:rPr>
              <a:t>of logic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minimization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Reading </a:t>
            </a:r>
            <a:r>
              <a:rPr sz="2600" spc="-170" dirty="0">
                <a:latin typeface="Trebuchet MS"/>
                <a:cs typeface="Trebuchet MS"/>
              </a:rPr>
              <a:t>assignment: </a:t>
            </a:r>
            <a:r>
              <a:rPr sz="2600" spc="-85" dirty="0">
                <a:latin typeface="Trebuchet MS"/>
                <a:cs typeface="Trebuchet MS"/>
              </a:rPr>
              <a:t>Chapter </a:t>
            </a:r>
            <a:r>
              <a:rPr sz="2600" spc="-175" dirty="0">
                <a:latin typeface="Trebuchet MS"/>
                <a:cs typeface="Trebuchet MS"/>
              </a:rPr>
              <a:t>3.1 </a:t>
            </a:r>
            <a:r>
              <a:rPr sz="2600" spc="-65" dirty="0">
                <a:latin typeface="Trebuchet MS"/>
                <a:cs typeface="Trebuchet MS"/>
              </a:rPr>
              <a:t>to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3.6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586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5" dirty="0">
                <a:latin typeface="Georgia"/>
                <a:cs typeface="Georgia"/>
              </a:rPr>
              <a:t>K-map </a:t>
            </a:r>
            <a:r>
              <a:rPr b="0" spc="110" dirty="0">
                <a:latin typeface="Georgia"/>
                <a:cs typeface="Georgia"/>
              </a:rPr>
              <a:t>simplification</a:t>
            </a:r>
            <a:r>
              <a:rPr b="0" spc="340" dirty="0">
                <a:latin typeface="Georgia"/>
                <a:cs typeface="Georgia"/>
              </a:rPr>
              <a:t> </a:t>
            </a:r>
            <a:r>
              <a:rPr b="0" spc="190" dirty="0">
                <a:latin typeface="Georgia"/>
                <a:cs typeface="Georgia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4553" y="1517309"/>
            <a:ext cx="8001634" cy="5151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definitions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30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33528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Single </a:t>
            </a:r>
            <a:r>
              <a:rPr sz="1900" spc="-120" dirty="0">
                <a:latin typeface="Trebuchet MS"/>
                <a:cs typeface="Trebuchet MS"/>
              </a:rPr>
              <a:t>element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25" dirty="0">
                <a:latin typeface="Trebuchet MS"/>
                <a:cs typeface="Trebuchet MS"/>
              </a:rPr>
              <a:t>ON-set </a:t>
            </a:r>
            <a:r>
              <a:rPr sz="1900" spc="20" dirty="0">
                <a:latin typeface="Trebuchet MS"/>
                <a:cs typeface="Trebuchet MS"/>
              </a:rPr>
              <a:t>or </a:t>
            </a:r>
            <a:r>
              <a:rPr sz="1900" spc="-140" dirty="0">
                <a:latin typeface="Trebuchet MS"/>
                <a:cs typeface="Trebuchet MS"/>
              </a:rPr>
              <a:t>any </a:t>
            </a:r>
            <a:r>
              <a:rPr sz="1900" spc="-70" dirty="0">
                <a:latin typeface="Trebuchet MS"/>
                <a:cs typeface="Trebuchet MS"/>
              </a:rPr>
              <a:t>group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 </a:t>
            </a:r>
            <a:r>
              <a:rPr sz="1900" spc="-110" dirty="0">
                <a:latin typeface="Trebuchet MS"/>
                <a:cs typeface="Trebuchet MS"/>
              </a:rPr>
              <a:t>elements </a:t>
            </a:r>
            <a:r>
              <a:rPr sz="1900" spc="-130" dirty="0">
                <a:latin typeface="Trebuchet MS"/>
                <a:cs typeface="Trebuchet MS"/>
              </a:rPr>
              <a:t>that can </a:t>
            </a:r>
            <a:r>
              <a:rPr sz="1900" spc="-120" dirty="0">
                <a:latin typeface="Trebuchet MS"/>
                <a:cs typeface="Trebuchet MS"/>
              </a:rPr>
              <a:t>be  </a:t>
            </a:r>
            <a:r>
              <a:rPr sz="1900" spc="-95" dirty="0">
                <a:latin typeface="Trebuchet MS"/>
                <a:cs typeface="Trebuchet MS"/>
              </a:rPr>
              <a:t>combined </a:t>
            </a:r>
            <a:r>
              <a:rPr sz="1900" spc="-85" dirty="0">
                <a:latin typeface="Trebuchet MS"/>
                <a:cs typeface="Trebuchet MS"/>
              </a:rPr>
              <a:t>together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190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K-map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20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Top/bottom </a:t>
            </a:r>
            <a:r>
              <a:rPr sz="1900" spc="-80" dirty="0">
                <a:latin typeface="Trebuchet MS"/>
                <a:cs typeface="Trebuchet MS"/>
              </a:rPr>
              <a:t>rows, </a:t>
            </a:r>
            <a:r>
              <a:rPr sz="1900" spc="-160" dirty="0">
                <a:latin typeface="Trebuchet MS"/>
                <a:cs typeface="Trebuchet MS"/>
              </a:rPr>
              <a:t>left/right </a:t>
            </a:r>
            <a:r>
              <a:rPr sz="1900" spc="-105" dirty="0">
                <a:latin typeface="Trebuchet MS"/>
                <a:cs typeface="Trebuchet MS"/>
              </a:rPr>
              <a:t>columns,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45" dirty="0">
                <a:latin typeface="Trebuchet MS"/>
                <a:cs typeface="Trebuchet MS"/>
              </a:rPr>
              <a:t>corners </a:t>
            </a:r>
            <a:r>
              <a:rPr sz="1900" spc="-114" dirty="0">
                <a:latin typeface="Trebuchet MS"/>
                <a:cs typeface="Trebuchet MS"/>
              </a:rPr>
              <a:t>are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adjacencies.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8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Prime</a:t>
            </a:r>
            <a:r>
              <a:rPr sz="26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FF0000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9652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Implicant 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sz="1900" spc="-95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be </a:t>
            </a:r>
            <a:r>
              <a:rPr sz="1900" spc="-95" dirty="0">
                <a:solidFill>
                  <a:srgbClr val="FF0000"/>
                </a:solidFill>
                <a:latin typeface="Trebuchet MS"/>
                <a:cs typeface="Trebuchet MS"/>
              </a:rPr>
              <a:t>combined </a:t>
            </a:r>
            <a:r>
              <a:rPr sz="1900" spc="-100" dirty="0">
                <a:solidFill>
                  <a:srgbClr val="FF0000"/>
                </a:solidFill>
                <a:latin typeface="Trebuchet MS"/>
                <a:cs typeface="Trebuchet MS"/>
              </a:rPr>
              <a:t>with </a:t>
            </a: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another 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implicant </a:t>
            </a:r>
            <a:r>
              <a:rPr sz="1900" spc="-4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900" spc="-135" dirty="0">
                <a:solidFill>
                  <a:srgbClr val="FF0000"/>
                </a:solidFill>
                <a:latin typeface="Trebuchet MS"/>
                <a:cs typeface="Trebuchet MS"/>
              </a:rPr>
              <a:t>eliminate </a:t>
            </a:r>
            <a:r>
              <a:rPr sz="1900" spc="-190" dirty="0">
                <a:solidFill>
                  <a:srgbClr val="FF0000"/>
                </a:solidFill>
                <a:latin typeface="Trebuchet MS"/>
                <a:cs typeface="Trebuchet MS"/>
              </a:rPr>
              <a:t>a  </a:t>
            </a:r>
            <a:r>
              <a:rPr sz="1900" spc="-90" dirty="0">
                <a:solidFill>
                  <a:srgbClr val="FF0000"/>
                </a:solidFill>
                <a:latin typeface="Trebuchet MS"/>
                <a:cs typeface="Trebuchet MS"/>
              </a:rPr>
              <a:t>term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7E7E7E"/>
                </a:solidFill>
                <a:latin typeface="Trebuchet MS"/>
                <a:cs typeface="Trebuchet MS"/>
              </a:rPr>
              <a:t>Essential </a:t>
            </a:r>
            <a:r>
              <a:rPr sz="2600" spc="-125" dirty="0">
                <a:solidFill>
                  <a:srgbClr val="7E7E7E"/>
                </a:solidFill>
                <a:latin typeface="Trebuchet MS"/>
                <a:cs typeface="Trebuchet MS"/>
              </a:rPr>
              <a:t>Prime</a:t>
            </a:r>
            <a:r>
              <a:rPr sz="2600" spc="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7E7E7E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5080" indent="-228600">
              <a:lnSpc>
                <a:spcPts val="2050"/>
              </a:lnSpc>
              <a:spcBef>
                <a:spcPts val="52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80" dirty="0">
                <a:solidFill>
                  <a:srgbClr val="7E7E7E"/>
                </a:solidFill>
                <a:latin typeface="Trebuchet MS"/>
                <a:cs typeface="Trebuchet MS"/>
              </a:rPr>
              <a:t>if </a:t>
            </a:r>
            <a:r>
              <a:rPr sz="1900" spc="-140" dirty="0">
                <a:solidFill>
                  <a:srgbClr val="7E7E7E"/>
                </a:solidFill>
                <a:latin typeface="Trebuchet MS"/>
                <a:cs typeface="Trebuchet MS"/>
              </a:rPr>
              <a:t>an </a:t>
            </a:r>
            <a:r>
              <a:rPr sz="1900" spc="-120" dirty="0">
                <a:solidFill>
                  <a:srgbClr val="7E7E7E"/>
                </a:solidFill>
                <a:latin typeface="Trebuchet MS"/>
                <a:cs typeface="Trebuchet MS"/>
              </a:rPr>
              <a:t>element </a:t>
            </a:r>
            <a:r>
              <a:rPr sz="1900" spc="-100" dirty="0">
                <a:solidFill>
                  <a:srgbClr val="7E7E7E"/>
                </a:solidFill>
                <a:latin typeface="Trebuchet MS"/>
                <a:cs typeface="Trebuchet MS"/>
              </a:rPr>
              <a:t>of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7E7E7E"/>
                </a:solidFill>
                <a:latin typeface="Trebuchet MS"/>
                <a:cs typeface="Trebuchet MS"/>
              </a:rPr>
              <a:t>ON-set </a:t>
            </a:r>
            <a:r>
              <a:rPr sz="1900" spc="-85" dirty="0">
                <a:solidFill>
                  <a:srgbClr val="7E7E7E"/>
                </a:solidFill>
                <a:latin typeface="Trebuchet MS"/>
                <a:cs typeface="Trebuchet MS"/>
              </a:rPr>
              <a:t>is covered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by </a:t>
            </a:r>
            <a:r>
              <a:rPr sz="1900" spc="-190" dirty="0">
                <a:solidFill>
                  <a:srgbClr val="7E7E7E"/>
                </a:solidFill>
                <a:latin typeface="Trebuchet MS"/>
                <a:cs typeface="Trebuchet MS"/>
              </a:rPr>
              <a:t>a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single </a:t>
            </a:r>
            <a:r>
              <a:rPr sz="1900" spc="-95" dirty="0">
                <a:solidFill>
                  <a:srgbClr val="7E7E7E"/>
                </a:solidFill>
                <a:latin typeface="Trebuchet MS"/>
                <a:cs typeface="Trebuchet MS"/>
              </a:rPr>
              <a:t>prime </a:t>
            </a:r>
            <a:r>
              <a:rPr sz="1900" spc="-145" dirty="0">
                <a:solidFill>
                  <a:srgbClr val="7E7E7E"/>
                </a:solidFill>
                <a:latin typeface="Trebuchet MS"/>
                <a:cs typeface="Trebuchet MS"/>
              </a:rPr>
              <a:t>implicant, </a:t>
            </a:r>
            <a:r>
              <a:rPr sz="1900" spc="-125" dirty="0">
                <a:solidFill>
                  <a:srgbClr val="7E7E7E"/>
                </a:solidFill>
                <a:latin typeface="Trebuchet MS"/>
                <a:cs typeface="Trebuchet MS"/>
              </a:rPr>
              <a:t>it </a:t>
            </a:r>
            <a:r>
              <a:rPr sz="1900" spc="-85" dirty="0">
                <a:solidFill>
                  <a:srgbClr val="7E7E7E"/>
                </a:solidFill>
                <a:latin typeface="Trebuchet MS"/>
                <a:cs typeface="Trebuchet MS"/>
              </a:rPr>
              <a:t>is </a:t>
            </a:r>
            <a:r>
              <a:rPr sz="1900" spc="-145" dirty="0">
                <a:solidFill>
                  <a:srgbClr val="7E7E7E"/>
                </a:solidFill>
                <a:latin typeface="Trebuchet MS"/>
                <a:cs typeface="Trebuchet MS"/>
              </a:rPr>
              <a:t>an 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essential</a:t>
            </a:r>
            <a:r>
              <a:rPr sz="1900" spc="-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7E7E7E"/>
                </a:solidFill>
                <a:latin typeface="Trebuchet MS"/>
                <a:cs typeface="Trebuchet MS"/>
              </a:rPr>
              <a:t>prime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Procedure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0" dirty="0">
                <a:solidFill>
                  <a:srgbClr val="454552"/>
                </a:solidFill>
                <a:latin typeface="Trebuchet MS"/>
                <a:cs typeface="Trebuchet MS"/>
              </a:rPr>
              <a:t>Grow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into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prime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" dirty="0">
                <a:solidFill>
                  <a:srgbClr val="454552"/>
                </a:solidFill>
                <a:latin typeface="Trebuchet MS"/>
                <a:cs typeface="Trebuchet MS"/>
              </a:rPr>
              <a:t>Cover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454552"/>
                </a:solidFill>
                <a:latin typeface="Trebuchet MS"/>
                <a:cs typeface="Trebuchet MS"/>
              </a:rPr>
              <a:t>ON-set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few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prime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as</a:t>
            </a:r>
            <a:r>
              <a:rPr sz="1900" spc="1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possible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Essential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primes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participate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00" spc="25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possible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covers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638809"/>
            <a:ext cx="733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85" dirty="0">
                <a:latin typeface="Georgia"/>
                <a:cs typeface="Georgia"/>
              </a:rPr>
              <a:t>Prime </a:t>
            </a:r>
            <a:r>
              <a:rPr b="0" spc="105" dirty="0">
                <a:latin typeface="Georgia"/>
                <a:cs typeface="Georgia"/>
              </a:rPr>
              <a:t>Implicant:</a:t>
            </a:r>
            <a:r>
              <a:rPr b="0" spc="770" dirty="0">
                <a:latin typeface="Georgia"/>
                <a:cs typeface="Georgia"/>
              </a:rPr>
              <a:t> </a:t>
            </a:r>
            <a:r>
              <a:rPr sz="1900" b="0" spc="-120" dirty="0">
                <a:solidFill>
                  <a:srgbClr val="FF0000"/>
                </a:solidFill>
                <a:latin typeface="Trebuchet MS"/>
                <a:cs typeface="Trebuchet MS"/>
              </a:rPr>
              <a:t>Implicant </a:t>
            </a:r>
            <a:r>
              <a:rPr sz="1900" b="0" spc="-130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sz="1900" b="0" spc="-95" dirty="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sz="1900" b="0" spc="-120" dirty="0">
                <a:solidFill>
                  <a:srgbClr val="FF0000"/>
                </a:solidFill>
                <a:latin typeface="Trebuchet MS"/>
                <a:cs typeface="Trebuchet MS"/>
              </a:rPr>
              <a:t>be </a:t>
            </a:r>
            <a:r>
              <a:rPr sz="1900" b="0" spc="-95" dirty="0">
                <a:solidFill>
                  <a:srgbClr val="FF0000"/>
                </a:solidFill>
                <a:latin typeface="Trebuchet MS"/>
                <a:cs typeface="Trebuchet MS"/>
              </a:rPr>
              <a:t>combined </a:t>
            </a:r>
            <a:r>
              <a:rPr sz="1900" b="0" spc="-100" dirty="0">
                <a:solidFill>
                  <a:srgbClr val="FF0000"/>
                </a:solidFill>
                <a:latin typeface="Trebuchet MS"/>
                <a:cs typeface="Trebuchet MS"/>
              </a:rPr>
              <a:t>with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3668" y="1133340"/>
            <a:ext cx="36804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another 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implicant </a:t>
            </a:r>
            <a:r>
              <a:rPr sz="1900" spc="-4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900" spc="-130" dirty="0">
                <a:solidFill>
                  <a:srgbClr val="FF0000"/>
                </a:solidFill>
                <a:latin typeface="Trebuchet MS"/>
                <a:cs typeface="Trebuchet MS"/>
              </a:rPr>
              <a:t>eliminate </a:t>
            </a:r>
            <a:r>
              <a:rPr sz="1900" spc="-19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900" spc="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FF0000"/>
                </a:solidFill>
                <a:latin typeface="Trebuchet MS"/>
                <a:cs typeface="Trebuchet MS"/>
              </a:rPr>
              <a:t>term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4328" y="1519682"/>
            <a:ext cx="4301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5" dirty="0">
                <a:latin typeface="Trebuchet MS"/>
                <a:cs typeface="Trebuchet MS"/>
              </a:rPr>
              <a:t>F(A,B,C,D)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135" dirty="0">
                <a:latin typeface="Symbol"/>
                <a:cs typeface="Symbol"/>
              </a:rPr>
              <a:t></a:t>
            </a:r>
            <a:r>
              <a:rPr sz="2000" spc="-135" dirty="0">
                <a:latin typeface="Trebuchet MS"/>
                <a:cs typeface="Trebuchet MS"/>
              </a:rPr>
              <a:t>m(1,3,5,7,9)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Symbol"/>
                <a:cs typeface="Symbol"/>
              </a:rPr>
              <a:t></a:t>
            </a:r>
            <a:r>
              <a:rPr sz="2000" spc="-105" dirty="0">
                <a:latin typeface="Trebuchet MS"/>
                <a:cs typeface="Trebuchet MS"/>
              </a:rPr>
              <a:t>d(6,12,13)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328" y="2037070"/>
            <a:ext cx="19900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  <a:tab pos="1229995" algn="l"/>
              </a:tabLst>
            </a:pP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0000FF"/>
                </a:solidFill>
                <a:latin typeface="Trebuchet MS"/>
                <a:cs typeface="Trebuchet MS"/>
              </a:rPr>
              <a:t>A'D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20" dirty="0">
                <a:latin typeface="Trebuchet MS"/>
                <a:cs typeface="Trebuchet MS"/>
              </a:rPr>
              <a:t>B'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4328" y="2555219"/>
            <a:ext cx="17995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7750" algn="l"/>
              </a:tabLst>
            </a:pPr>
            <a:r>
              <a:rPr sz="2000" spc="-114" dirty="0">
                <a:latin typeface="Trebuchet MS"/>
                <a:cs typeface="Trebuchet MS"/>
              </a:rPr>
              <a:t>F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7041" y="2037070"/>
            <a:ext cx="1812925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5"/>
              </a:spcBef>
            </a:pPr>
            <a:r>
              <a:rPr sz="2000" spc="-175" dirty="0">
                <a:latin typeface="Trebuchet MS"/>
                <a:cs typeface="Trebuchet MS"/>
              </a:rPr>
              <a:t>w/o </a:t>
            </a:r>
            <a:r>
              <a:rPr sz="2000" spc="-50" dirty="0">
                <a:latin typeface="Trebuchet MS"/>
                <a:cs typeface="Trebuchet MS"/>
              </a:rPr>
              <a:t>don't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cares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spc="-275" dirty="0">
                <a:latin typeface="Trebuchet MS"/>
                <a:cs typeface="Trebuchet MS"/>
              </a:rPr>
              <a:t>w/ </a:t>
            </a:r>
            <a:r>
              <a:rPr sz="2000" spc="-50" dirty="0">
                <a:latin typeface="Trebuchet MS"/>
                <a:cs typeface="Trebuchet MS"/>
              </a:rPr>
              <a:t>don't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cares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87915" y="2699004"/>
            <a:ext cx="1559814" cy="49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64328" y="3210560"/>
            <a:ext cx="4261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Trebuchet MS"/>
                <a:cs typeface="Trebuchet MS"/>
              </a:rPr>
              <a:t>Treat </a:t>
            </a:r>
            <a:r>
              <a:rPr sz="2000" spc="-100" dirty="0">
                <a:latin typeface="Trebuchet MS"/>
                <a:cs typeface="Trebuchet MS"/>
              </a:rPr>
              <a:t>this </a:t>
            </a:r>
            <a:r>
              <a:rPr sz="2000" spc="300" dirty="0">
                <a:latin typeface="Trebuchet MS"/>
                <a:cs typeface="Trebuchet MS"/>
              </a:rPr>
              <a:t>X </a:t>
            </a:r>
            <a:r>
              <a:rPr sz="2000" spc="-120" dirty="0">
                <a:latin typeface="Trebuchet MS"/>
                <a:cs typeface="Trebuchet MS"/>
              </a:rPr>
              <a:t>as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65" dirty="0">
                <a:latin typeface="Trebuchet MS"/>
                <a:cs typeface="Trebuchet MS"/>
              </a:rPr>
              <a:t>"1”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85" dirty="0">
                <a:latin typeface="Trebuchet MS"/>
                <a:cs typeface="Trebuchet MS"/>
              </a:rPr>
              <a:t>form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00" dirty="0">
                <a:latin typeface="Trebuchet MS"/>
                <a:cs typeface="Trebuchet MS"/>
              </a:rPr>
              <a:t>sub-cube 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140" dirty="0">
                <a:latin typeface="Trebuchet MS"/>
                <a:cs typeface="Trebuchet MS"/>
              </a:rPr>
              <a:t>elements, </a:t>
            </a:r>
            <a:r>
              <a:rPr sz="2000" spc="-120" dirty="0">
                <a:latin typeface="Trebuchet MS"/>
                <a:cs typeface="Trebuchet MS"/>
              </a:rPr>
              <a:t>instead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7201" y="2462022"/>
            <a:ext cx="775335" cy="730250"/>
          </a:xfrm>
          <a:custGeom>
            <a:avLst/>
            <a:gdLst/>
            <a:ahLst/>
            <a:cxnLst/>
            <a:rect l="l" t="t" r="r" b="b"/>
            <a:pathLst>
              <a:path w="775335" h="730250">
                <a:moveTo>
                  <a:pt x="774954" y="0"/>
                </a:moveTo>
                <a:lnTo>
                  <a:pt x="774954" y="729996"/>
                </a:lnTo>
                <a:lnTo>
                  <a:pt x="0" y="729996"/>
                </a:lnTo>
                <a:lnTo>
                  <a:pt x="0" y="0"/>
                </a:lnTo>
                <a:lnTo>
                  <a:pt x="774954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7201" y="2462022"/>
            <a:ext cx="1725930" cy="287655"/>
          </a:xfrm>
          <a:custGeom>
            <a:avLst/>
            <a:gdLst/>
            <a:ahLst/>
            <a:cxnLst/>
            <a:rect l="l" t="t" r="r" b="b"/>
            <a:pathLst>
              <a:path w="1725929" h="287655">
                <a:moveTo>
                  <a:pt x="1725930" y="0"/>
                </a:moveTo>
                <a:lnTo>
                  <a:pt x="1725930" y="287274"/>
                </a:lnTo>
                <a:lnTo>
                  <a:pt x="0" y="287274"/>
                </a:lnTo>
                <a:lnTo>
                  <a:pt x="0" y="0"/>
                </a:lnTo>
                <a:lnTo>
                  <a:pt x="1725930" y="0"/>
                </a:lnTo>
                <a:close/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47379" y="1941576"/>
            <a:ext cx="1969135" cy="1770380"/>
          </a:xfrm>
          <a:custGeom>
            <a:avLst/>
            <a:gdLst/>
            <a:ahLst/>
            <a:cxnLst/>
            <a:rect l="l" t="t" r="r" b="b"/>
            <a:pathLst>
              <a:path w="1969135" h="1770379">
                <a:moveTo>
                  <a:pt x="1969008" y="1770126"/>
                </a:moveTo>
                <a:lnTo>
                  <a:pt x="1969008" y="0"/>
                </a:lnTo>
                <a:lnTo>
                  <a:pt x="0" y="0"/>
                </a:lnTo>
                <a:lnTo>
                  <a:pt x="0" y="1770126"/>
                </a:lnTo>
                <a:lnTo>
                  <a:pt x="1969008" y="1770126"/>
                </a:lnTo>
                <a:close/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8809" y="2838450"/>
            <a:ext cx="1946910" cy="0"/>
          </a:xfrm>
          <a:custGeom>
            <a:avLst/>
            <a:gdLst/>
            <a:ahLst/>
            <a:cxnLst/>
            <a:rect l="l" t="t" r="r" b="b"/>
            <a:pathLst>
              <a:path w="1946910">
                <a:moveTo>
                  <a:pt x="0" y="0"/>
                </a:moveTo>
                <a:lnTo>
                  <a:pt x="194691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6711" y="2373629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5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6711" y="3280409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5">
                <a:moveTo>
                  <a:pt x="0" y="0"/>
                </a:moveTo>
                <a:lnTo>
                  <a:pt x="1969008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645" y="1930907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9563" y="1930907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629" y="1930907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126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4479" y="159867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231" y="332232"/>
                </a:moveTo>
                <a:lnTo>
                  <a:pt x="0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78697" y="1630701"/>
            <a:ext cx="16827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109" algn="l"/>
                <a:tab pos="986155" algn="l"/>
                <a:tab pos="1472565" algn="l"/>
              </a:tabLst>
            </a:pP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379" y="1941576"/>
            <a:ext cx="476250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3629" y="1941576"/>
            <a:ext cx="509270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2645" y="1941576"/>
            <a:ext cx="487045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9563" y="1941576"/>
            <a:ext cx="497205" cy="432434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3707" y="2449101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5730" y="2449101"/>
            <a:ext cx="124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5598" y="2478569"/>
            <a:ext cx="58547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  <a:tabLst>
                <a:tab pos="486409" algn="l"/>
              </a:tabLst>
            </a:pPr>
            <a:r>
              <a:rPr sz="1400" spc="-5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86409" algn="l"/>
              </a:tabLst>
            </a:pPr>
            <a:r>
              <a:rPr sz="1400" spc="-5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32645" y="2838450"/>
            <a:ext cx="487045" cy="441959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9563" y="2838450"/>
            <a:ext cx="497205" cy="441959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7379" y="3280409"/>
            <a:ext cx="476250" cy="431800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3629" y="3280409"/>
            <a:ext cx="509270" cy="431800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2645" y="3280409"/>
            <a:ext cx="487045" cy="431800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19563" y="3280409"/>
            <a:ext cx="497205" cy="431800"/>
          </a:xfrm>
          <a:prstGeom prst="rect">
            <a:avLst/>
          </a:prstGeom>
          <a:ln w="22123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32645" y="1598675"/>
            <a:ext cx="973455" cy="89535"/>
          </a:xfrm>
          <a:custGeom>
            <a:avLst/>
            <a:gdLst/>
            <a:ahLst/>
            <a:cxnLst/>
            <a:rect l="l" t="t" r="r" b="b"/>
            <a:pathLst>
              <a:path w="973454" h="89535">
                <a:moveTo>
                  <a:pt x="0" y="89153"/>
                </a:moveTo>
                <a:lnTo>
                  <a:pt x="0" y="0"/>
                </a:lnTo>
                <a:lnTo>
                  <a:pt x="973074" y="0"/>
                </a:lnTo>
                <a:lnTo>
                  <a:pt x="973074" y="89153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4479" y="2838450"/>
            <a:ext cx="89535" cy="906780"/>
          </a:xfrm>
          <a:custGeom>
            <a:avLst/>
            <a:gdLst/>
            <a:ahLst/>
            <a:cxnLst/>
            <a:rect l="l" t="t" r="r" b="b"/>
            <a:pathLst>
              <a:path w="89535" h="906779">
                <a:moveTo>
                  <a:pt x="89154" y="906779"/>
                </a:moveTo>
                <a:lnTo>
                  <a:pt x="0" y="906779"/>
                </a:lnTo>
                <a:lnTo>
                  <a:pt x="0" y="0"/>
                </a:lnTo>
                <a:lnTo>
                  <a:pt x="89154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3629" y="3745229"/>
            <a:ext cx="996315" cy="88900"/>
          </a:xfrm>
          <a:custGeom>
            <a:avLst/>
            <a:gdLst/>
            <a:ahLst/>
            <a:cxnLst/>
            <a:rect l="l" t="t" r="r" b="b"/>
            <a:pathLst>
              <a:path w="996314" h="88900">
                <a:moveTo>
                  <a:pt x="995934" y="0"/>
                </a:moveTo>
                <a:lnTo>
                  <a:pt x="995934" y="88392"/>
                </a:lnTo>
                <a:lnTo>
                  <a:pt x="0" y="88392"/>
                </a:lnTo>
                <a:lnTo>
                  <a:pt x="0" y="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9915" y="2373629"/>
            <a:ext cx="89535" cy="906780"/>
          </a:xfrm>
          <a:custGeom>
            <a:avLst/>
            <a:gdLst/>
            <a:ahLst/>
            <a:cxnLst/>
            <a:rect l="l" t="t" r="r" b="b"/>
            <a:pathLst>
              <a:path w="89535" h="906779">
                <a:moveTo>
                  <a:pt x="0" y="0"/>
                </a:moveTo>
                <a:lnTo>
                  <a:pt x="89154" y="0"/>
                </a:lnTo>
                <a:lnTo>
                  <a:pt x="89154" y="906780"/>
                </a:lnTo>
                <a:lnTo>
                  <a:pt x="0" y="906780"/>
                </a:lnTo>
              </a:path>
            </a:pathLst>
          </a:custGeom>
          <a:ln w="2212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80920" y="2449097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80920" y="2913924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80920" y="3334550"/>
            <a:ext cx="2222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2879" y="3157003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37080" y="1431057"/>
            <a:ext cx="482600" cy="791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20979">
              <a:lnSpc>
                <a:spcPct val="103899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  </a:t>
            </a:r>
            <a:r>
              <a:rPr sz="1400" spc="-10" dirty="0">
                <a:latin typeface="Arial"/>
                <a:cs typeface="Arial"/>
              </a:rPr>
              <a:t>CD</a:t>
            </a:r>
            <a:endParaRPr sz="14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930"/>
              </a:spcBef>
            </a:pPr>
            <a:r>
              <a:rPr sz="1400" spc="-10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95598" y="1342665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70560" y="2648728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75753" y="3799352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25281" y="2273045"/>
            <a:ext cx="1006602" cy="106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53573" y="4550917"/>
            <a:ext cx="84455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5194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0000FF"/>
                </a:solidFill>
                <a:latin typeface="Trebuchet MS"/>
                <a:cs typeface="Trebuchet MS"/>
              </a:rPr>
              <a:t>A'D </a:t>
            </a:r>
            <a:r>
              <a:rPr sz="2400" spc="-110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2400" spc="-24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2400" spc="-120" dirty="0">
                <a:solidFill>
                  <a:srgbClr val="0000FF"/>
                </a:solidFill>
                <a:latin typeface="Trebuchet MS"/>
                <a:cs typeface="Trebuchet MS"/>
              </a:rPr>
              <a:t>prime </a:t>
            </a:r>
            <a:r>
              <a:rPr sz="2400" spc="-165" dirty="0">
                <a:solidFill>
                  <a:srgbClr val="0000FF"/>
                </a:solidFill>
                <a:latin typeface="Trebuchet MS"/>
                <a:cs typeface="Trebuchet MS"/>
              </a:rPr>
              <a:t>implicant </a:t>
            </a:r>
            <a:r>
              <a:rPr sz="2400" spc="-145" dirty="0">
                <a:solidFill>
                  <a:srgbClr val="0000FF"/>
                </a:solidFill>
                <a:latin typeface="Trebuchet MS"/>
                <a:cs typeface="Trebuchet MS"/>
              </a:rPr>
              <a:t>because </a:t>
            </a:r>
            <a:r>
              <a:rPr sz="2400" spc="-160" dirty="0">
                <a:solidFill>
                  <a:srgbClr val="0000FF"/>
                </a:solidFill>
                <a:latin typeface="Trebuchet MS"/>
                <a:cs typeface="Trebuchet MS"/>
              </a:rPr>
              <a:t>it </a:t>
            </a:r>
            <a:r>
              <a:rPr sz="2400" spc="-120" dirty="0">
                <a:solidFill>
                  <a:srgbClr val="0000FF"/>
                </a:solidFill>
                <a:latin typeface="Trebuchet MS"/>
                <a:cs typeface="Trebuchet MS"/>
              </a:rPr>
              <a:t>cannot </a:t>
            </a:r>
            <a:r>
              <a:rPr sz="2400" spc="-150" dirty="0">
                <a:solidFill>
                  <a:srgbClr val="0000FF"/>
                </a:solidFill>
                <a:latin typeface="Trebuchet MS"/>
                <a:cs typeface="Trebuchet MS"/>
              </a:rPr>
              <a:t>be </a:t>
            </a:r>
            <a:r>
              <a:rPr sz="2400" spc="-120" dirty="0">
                <a:solidFill>
                  <a:srgbClr val="0000FF"/>
                </a:solidFill>
                <a:latin typeface="Trebuchet MS"/>
                <a:cs typeface="Trebuchet MS"/>
              </a:rPr>
              <a:t>combined </a:t>
            </a:r>
            <a:r>
              <a:rPr sz="2400" spc="-130" dirty="0">
                <a:solidFill>
                  <a:srgbClr val="0000FF"/>
                </a:solidFill>
                <a:latin typeface="Trebuchet MS"/>
                <a:cs typeface="Trebuchet MS"/>
              </a:rPr>
              <a:t>with  </a:t>
            </a:r>
            <a:r>
              <a:rPr sz="2400" spc="-105" dirty="0">
                <a:solidFill>
                  <a:srgbClr val="0000FF"/>
                </a:solidFill>
                <a:latin typeface="Trebuchet MS"/>
                <a:cs typeface="Trebuchet MS"/>
              </a:rPr>
              <a:t>another </a:t>
            </a:r>
            <a:r>
              <a:rPr sz="2400" spc="-165" dirty="0">
                <a:solidFill>
                  <a:srgbClr val="0000FF"/>
                </a:solidFill>
                <a:latin typeface="Trebuchet MS"/>
                <a:cs typeface="Trebuchet MS"/>
              </a:rPr>
              <a:t>implicant </a:t>
            </a:r>
            <a:r>
              <a:rPr sz="2400" spc="-60" dirty="0">
                <a:solidFill>
                  <a:srgbClr val="0000FF"/>
                </a:solidFill>
                <a:latin typeface="Trebuchet MS"/>
                <a:cs typeface="Trebuchet MS"/>
              </a:rPr>
              <a:t>to </a:t>
            </a:r>
            <a:r>
              <a:rPr sz="2400" spc="-165" dirty="0">
                <a:solidFill>
                  <a:srgbClr val="0000FF"/>
                </a:solidFill>
                <a:latin typeface="Trebuchet MS"/>
                <a:cs typeface="Trebuchet MS"/>
              </a:rPr>
              <a:t>eliminate </a:t>
            </a:r>
            <a:r>
              <a:rPr sz="2400" spc="-24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400" spc="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Trebuchet MS"/>
                <a:cs typeface="Trebuchet MS"/>
              </a:rPr>
              <a:t>term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45" dirty="0">
                <a:solidFill>
                  <a:srgbClr val="FF0000"/>
                </a:solidFill>
                <a:latin typeface="Trebuchet MS"/>
                <a:cs typeface="Trebuchet MS"/>
              </a:rPr>
              <a:t>A’B’D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400" spc="35" dirty="0">
                <a:solidFill>
                  <a:srgbClr val="FF0000"/>
                </a:solidFill>
                <a:latin typeface="Trebuchet MS"/>
                <a:cs typeface="Trebuchet MS"/>
              </a:rPr>
              <a:t>A’BD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are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implicants 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but </a:t>
            </a: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they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are </a:t>
            </a:r>
            <a:r>
              <a:rPr sz="2400" spc="195" dirty="0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“prime”</a:t>
            </a:r>
            <a:r>
              <a:rPr sz="24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implicants 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because </a:t>
            </a: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they 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both </a:t>
            </a:r>
            <a:r>
              <a:rPr sz="2400" spc="-165" dirty="0">
                <a:solidFill>
                  <a:srgbClr val="FF0000"/>
                </a:solidFill>
                <a:latin typeface="Trebuchet MS"/>
                <a:cs typeface="Trebuchet MS"/>
              </a:rPr>
              <a:t>can </a:t>
            </a: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be 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combined 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400" spc="-165" dirty="0">
                <a:solidFill>
                  <a:srgbClr val="FF0000"/>
                </a:solidFill>
                <a:latin typeface="Trebuchet MS"/>
                <a:cs typeface="Trebuchet MS"/>
              </a:rPr>
              <a:t>eliminate</a:t>
            </a:r>
            <a:r>
              <a:rPr sz="2400" spc="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B!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0000"/>
                </a:solidFill>
                <a:latin typeface="Trebuchet MS"/>
                <a:cs typeface="Trebuchet MS"/>
              </a:rPr>
              <a:t>A’B’D+A’BD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rebuchet MS"/>
                <a:cs typeface="Trebuchet MS"/>
              </a:rPr>
              <a:t>A’D(B+B’)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4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0000"/>
                </a:solidFill>
                <a:latin typeface="Trebuchet MS"/>
                <a:cs typeface="Trebuchet MS"/>
              </a:rPr>
              <a:t>A’D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24441" y="2382773"/>
            <a:ext cx="2224405" cy="462280"/>
          </a:xfrm>
          <a:custGeom>
            <a:avLst/>
            <a:gdLst/>
            <a:ahLst/>
            <a:cxnLst/>
            <a:rect l="l" t="t" r="r" b="b"/>
            <a:pathLst>
              <a:path w="2224404" h="462280">
                <a:moveTo>
                  <a:pt x="2187530" y="43443"/>
                </a:moveTo>
                <a:lnTo>
                  <a:pt x="2168890" y="37004"/>
                </a:lnTo>
                <a:lnTo>
                  <a:pt x="0" y="443484"/>
                </a:lnTo>
                <a:lnTo>
                  <a:pt x="3810" y="461772"/>
                </a:lnTo>
                <a:lnTo>
                  <a:pt x="2173009" y="55984"/>
                </a:lnTo>
                <a:lnTo>
                  <a:pt x="2187530" y="43443"/>
                </a:lnTo>
                <a:close/>
              </a:path>
              <a:path w="2224404" h="462280">
                <a:moveTo>
                  <a:pt x="2224278" y="36576"/>
                </a:moveTo>
                <a:lnTo>
                  <a:pt x="2125980" y="1524"/>
                </a:lnTo>
                <a:lnTo>
                  <a:pt x="2120646" y="0"/>
                </a:lnTo>
                <a:lnTo>
                  <a:pt x="2115312" y="2286"/>
                </a:lnTo>
                <a:lnTo>
                  <a:pt x="2113788" y="7620"/>
                </a:lnTo>
                <a:lnTo>
                  <a:pt x="2112264" y="12192"/>
                </a:lnTo>
                <a:lnTo>
                  <a:pt x="2114550" y="17526"/>
                </a:lnTo>
                <a:lnTo>
                  <a:pt x="2119122" y="19812"/>
                </a:lnTo>
                <a:lnTo>
                  <a:pt x="2168890" y="37004"/>
                </a:lnTo>
                <a:lnTo>
                  <a:pt x="2203704" y="30480"/>
                </a:lnTo>
                <a:lnTo>
                  <a:pt x="2207514" y="49530"/>
                </a:lnTo>
                <a:lnTo>
                  <a:pt x="2207514" y="51083"/>
                </a:lnTo>
                <a:lnTo>
                  <a:pt x="2224278" y="36576"/>
                </a:lnTo>
                <a:close/>
              </a:path>
              <a:path w="2224404" h="462280">
                <a:moveTo>
                  <a:pt x="2207514" y="51083"/>
                </a:moveTo>
                <a:lnTo>
                  <a:pt x="2207514" y="49530"/>
                </a:lnTo>
                <a:lnTo>
                  <a:pt x="2173009" y="55984"/>
                </a:lnTo>
                <a:lnTo>
                  <a:pt x="2132838" y="90678"/>
                </a:lnTo>
                <a:lnTo>
                  <a:pt x="2129028" y="93726"/>
                </a:lnTo>
                <a:lnTo>
                  <a:pt x="2128266" y="99822"/>
                </a:lnTo>
                <a:lnTo>
                  <a:pt x="2132076" y="104394"/>
                </a:lnTo>
                <a:lnTo>
                  <a:pt x="2135124" y="108204"/>
                </a:lnTo>
                <a:lnTo>
                  <a:pt x="2141220" y="108204"/>
                </a:lnTo>
                <a:lnTo>
                  <a:pt x="2145030" y="105156"/>
                </a:lnTo>
                <a:lnTo>
                  <a:pt x="2207514" y="51083"/>
                </a:lnTo>
                <a:close/>
              </a:path>
              <a:path w="2224404" h="462280">
                <a:moveTo>
                  <a:pt x="2207514" y="49530"/>
                </a:moveTo>
                <a:lnTo>
                  <a:pt x="2203704" y="30480"/>
                </a:lnTo>
                <a:lnTo>
                  <a:pt x="2168890" y="37004"/>
                </a:lnTo>
                <a:lnTo>
                  <a:pt x="2187530" y="43443"/>
                </a:lnTo>
                <a:lnTo>
                  <a:pt x="2199894" y="32766"/>
                </a:lnTo>
                <a:lnTo>
                  <a:pt x="2202942" y="48768"/>
                </a:lnTo>
                <a:lnTo>
                  <a:pt x="2202942" y="50385"/>
                </a:lnTo>
                <a:lnTo>
                  <a:pt x="2207514" y="49530"/>
                </a:lnTo>
                <a:close/>
              </a:path>
              <a:path w="2224404" h="462280">
                <a:moveTo>
                  <a:pt x="2202942" y="50385"/>
                </a:moveTo>
                <a:lnTo>
                  <a:pt x="2202942" y="48768"/>
                </a:lnTo>
                <a:lnTo>
                  <a:pt x="2187530" y="43443"/>
                </a:lnTo>
                <a:lnTo>
                  <a:pt x="2173009" y="55984"/>
                </a:lnTo>
                <a:lnTo>
                  <a:pt x="2202942" y="50385"/>
                </a:lnTo>
                <a:close/>
              </a:path>
              <a:path w="2224404" h="462280">
                <a:moveTo>
                  <a:pt x="2202942" y="48768"/>
                </a:moveTo>
                <a:lnTo>
                  <a:pt x="2199894" y="32766"/>
                </a:lnTo>
                <a:lnTo>
                  <a:pt x="2187530" y="43443"/>
                </a:lnTo>
                <a:lnTo>
                  <a:pt x="2202942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24441" y="2382773"/>
            <a:ext cx="2224405" cy="462280"/>
          </a:xfrm>
          <a:custGeom>
            <a:avLst/>
            <a:gdLst/>
            <a:ahLst/>
            <a:cxnLst/>
            <a:rect l="l" t="t" r="r" b="b"/>
            <a:pathLst>
              <a:path w="2224404" h="462280">
                <a:moveTo>
                  <a:pt x="2187530" y="43443"/>
                </a:moveTo>
                <a:lnTo>
                  <a:pt x="2168890" y="37004"/>
                </a:lnTo>
                <a:lnTo>
                  <a:pt x="0" y="443484"/>
                </a:lnTo>
                <a:lnTo>
                  <a:pt x="3810" y="461772"/>
                </a:lnTo>
                <a:lnTo>
                  <a:pt x="2173009" y="55984"/>
                </a:lnTo>
                <a:lnTo>
                  <a:pt x="2187530" y="43443"/>
                </a:lnTo>
                <a:close/>
              </a:path>
              <a:path w="2224404" h="462280">
                <a:moveTo>
                  <a:pt x="2224278" y="36576"/>
                </a:moveTo>
                <a:lnTo>
                  <a:pt x="2125980" y="1524"/>
                </a:lnTo>
                <a:lnTo>
                  <a:pt x="2120646" y="0"/>
                </a:lnTo>
                <a:lnTo>
                  <a:pt x="2115312" y="2286"/>
                </a:lnTo>
                <a:lnTo>
                  <a:pt x="2113788" y="7620"/>
                </a:lnTo>
                <a:lnTo>
                  <a:pt x="2112264" y="12192"/>
                </a:lnTo>
                <a:lnTo>
                  <a:pt x="2114550" y="17526"/>
                </a:lnTo>
                <a:lnTo>
                  <a:pt x="2119122" y="19812"/>
                </a:lnTo>
                <a:lnTo>
                  <a:pt x="2168890" y="37004"/>
                </a:lnTo>
                <a:lnTo>
                  <a:pt x="2203704" y="30480"/>
                </a:lnTo>
                <a:lnTo>
                  <a:pt x="2207514" y="49530"/>
                </a:lnTo>
                <a:lnTo>
                  <a:pt x="2207514" y="51083"/>
                </a:lnTo>
                <a:lnTo>
                  <a:pt x="2224278" y="36576"/>
                </a:lnTo>
                <a:close/>
              </a:path>
              <a:path w="2224404" h="462280">
                <a:moveTo>
                  <a:pt x="2207514" y="51083"/>
                </a:moveTo>
                <a:lnTo>
                  <a:pt x="2207514" y="49530"/>
                </a:lnTo>
                <a:lnTo>
                  <a:pt x="2173009" y="55984"/>
                </a:lnTo>
                <a:lnTo>
                  <a:pt x="2132838" y="90678"/>
                </a:lnTo>
                <a:lnTo>
                  <a:pt x="2129028" y="93726"/>
                </a:lnTo>
                <a:lnTo>
                  <a:pt x="2128266" y="99822"/>
                </a:lnTo>
                <a:lnTo>
                  <a:pt x="2132076" y="104394"/>
                </a:lnTo>
                <a:lnTo>
                  <a:pt x="2135124" y="108204"/>
                </a:lnTo>
                <a:lnTo>
                  <a:pt x="2141220" y="108204"/>
                </a:lnTo>
                <a:lnTo>
                  <a:pt x="2145030" y="105156"/>
                </a:lnTo>
                <a:lnTo>
                  <a:pt x="2207514" y="51083"/>
                </a:lnTo>
                <a:close/>
              </a:path>
              <a:path w="2224404" h="462280">
                <a:moveTo>
                  <a:pt x="2207514" y="49530"/>
                </a:moveTo>
                <a:lnTo>
                  <a:pt x="2203704" y="30480"/>
                </a:lnTo>
                <a:lnTo>
                  <a:pt x="2168890" y="37004"/>
                </a:lnTo>
                <a:lnTo>
                  <a:pt x="2187530" y="43443"/>
                </a:lnTo>
                <a:lnTo>
                  <a:pt x="2199894" y="32766"/>
                </a:lnTo>
                <a:lnTo>
                  <a:pt x="2202942" y="48768"/>
                </a:lnTo>
                <a:lnTo>
                  <a:pt x="2202942" y="50385"/>
                </a:lnTo>
                <a:lnTo>
                  <a:pt x="2207514" y="49530"/>
                </a:lnTo>
                <a:close/>
              </a:path>
              <a:path w="2224404" h="462280">
                <a:moveTo>
                  <a:pt x="2202942" y="50385"/>
                </a:moveTo>
                <a:lnTo>
                  <a:pt x="2202942" y="48768"/>
                </a:lnTo>
                <a:lnTo>
                  <a:pt x="2187530" y="43443"/>
                </a:lnTo>
                <a:lnTo>
                  <a:pt x="2173009" y="55984"/>
                </a:lnTo>
                <a:lnTo>
                  <a:pt x="2202942" y="50385"/>
                </a:lnTo>
                <a:close/>
              </a:path>
              <a:path w="2224404" h="462280">
                <a:moveTo>
                  <a:pt x="2202942" y="48768"/>
                </a:moveTo>
                <a:lnTo>
                  <a:pt x="2199894" y="32766"/>
                </a:lnTo>
                <a:lnTo>
                  <a:pt x="2187530" y="43443"/>
                </a:lnTo>
                <a:lnTo>
                  <a:pt x="2202942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4573" y="3308603"/>
            <a:ext cx="501015" cy="960119"/>
          </a:xfrm>
          <a:custGeom>
            <a:avLst/>
            <a:gdLst/>
            <a:ahLst/>
            <a:cxnLst/>
            <a:rect l="l" t="t" r="r" b="b"/>
            <a:pathLst>
              <a:path w="501014" h="960120">
                <a:moveTo>
                  <a:pt x="22220" y="907050"/>
                </a:moveTo>
                <a:lnTo>
                  <a:pt x="19050" y="854963"/>
                </a:lnTo>
                <a:lnTo>
                  <a:pt x="19050" y="849630"/>
                </a:lnTo>
                <a:lnTo>
                  <a:pt x="14478" y="845819"/>
                </a:lnTo>
                <a:lnTo>
                  <a:pt x="3809" y="845819"/>
                </a:lnTo>
                <a:lnTo>
                  <a:pt x="0" y="850391"/>
                </a:lnTo>
                <a:lnTo>
                  <a:pt x="0" y="855726"/>
                </a:lnTo>
                <a:lnTo>
                  <a:pt x="6095" y="960119"/>
                </a:lnTo>
                <a:lnTo>
                  <a:pt x="6095" y="938784"/>
                </a:lnTo>
                <a:lnTo>
                  <a:pt x="22220" y="907050"/>
                </a:lnTo>
                <a:close/>
              </a:path>
              <a:path w="501014" h="960120">
                <a:moveTo>
                  <a:pt x="23408" y="926566"/>
                </a:moveTo>
                <a:lnTo>
                  <a:pt x="22220" y="907050"/>
                </a:lnTo>
                <a:lnTo>
                  <a:pt x="6095" y="938784"/>
                </a:lnTo>
                <a:lnTo>
                  <a:pt x="9143" y="940446"/>
                </a:lnTo>
                <a:lnTo>
                  <a:pt x="9143" y="935736"/>
                </a:lnTo>
                <a:lnTo>
                  <a:pt x="23408" y="926566"/>
                </a:lnTo>
                <a:close/>
              </a:path>
              <a:path w="501014" h="960120">
                <a:moveTo>
                  <a:pt x="99821" y="894588"/>
                </a:moveTo>
                <a:lnTo>
                  <a:pt x="96773" y="890778"/>
                </a:lnTo>
                <a:lnTo>
                  <a:pt x="93725" y="886206"/>
                </a:lnTo>
                <a:lnTo>
                  <a:pt x="88391" y="884682"/>
                </a:lnTo>
                <a:lnTo>
                  <a:pt x="83819" y="887730"/>
                </a:lnTo>
                <a:lnTo>
                  <a:pt x="38751" y="916702"/>
                </a:lnTo>
                <a:lnTo>
                  <a:pt x="22859" y="947928"/>
                </a:lnTo>
                <a:lnTo>
                  <a:pt x="6095" y="938784"/>
                </a:lnTo>
                <a:lnTo>
                  <a:pt x="6095" y="960119"/>
                </a:lnTo>
                <a:lnTo>
                  <a:pt x="93725" y="903732"/>
                </a:lnTo>
                <a:lnTo>
                  <a:pt x="98297" y="900684"/>
                </a:lnTo>
                <a:lnTo>
                  <a:pt x="99821" y="894588"/>
                </a:lnTo>
                <a:close/>
              </a:path>
              <a:path w="501014" h="960120">
                <a:moveTo>
                  <a:pt x="24384" y="942594"/>
                </a:moveTo>
                <a:lnTo>
                  <a:pt x="23408" y="926566"/>
                </a:lnTo>
                <a:lnTo>
                  <a:pt x="9143" y="935736"/>
                </a:lnTo>
                <a:lnTo>
                  <a:pt x="24384" y="942594"/>
                </a:lnTo>
                <a:close/>
              </a:path>
              <a:path w="501014" h="960120">
                <a:moveTo>
                  <a:pt x="24384" y="944933"/>
                </a:moveTo>
                <a:lnTo>
                  <a:pt x="24384" y="942594"/>
                </a:lnTo>
                <a:lnTo>
                  <a:pt x="9143" y="935736"/>
                </a:lnTo>
                <a:lnTo>
                  <a:pt x="9143" y="940446"/>
                </a:lnTo>
                <a:lnTo>
                  <a:pt x="22859" y="947928"/>
                </a:lnTo>
                <a:lnTo>
                  <a:pt x="24384" y="944933"/>
                </a:lnTo>
                <a:close/>
              </a:path>
              <a:path w="501014" h="960120">
                <a:moveTo>
                  <a:pt x="500633" y="9143"/>
                </a:moveTo>
                <a:lnTo>
                  <a:pt x="483107" y="0"/>
                </a:lnTo>
                <a:lnTo>
                  <a:pt x="22220" y="907050"/>
                </a:lnTo>
                <a:lnTo>
                  <a:pt x="23408" y="926566"/>
                </a:lnTo>
                <a:lnTo>
                  <a:pt x="38751" y="916702"/>
                </a:lnTo>
                <a:lnTo>
                  <a:pt x="500633" y="9143"/>
                </a:lnTo>
                <a:close/>
              </a:path>
              <a:path w="501014" h="960120">
                <a:moveTo>
                  <a:pt x="38751" y="916702"/>
                </a:moveTo>
                <a:lnTo>
                  <a:pt x="23408" y="926566"/>
                </a:lnTo>
                <a:lnTo>
                  <a:pt x="24384" y="942594"/>
                </a:lnTo>
                <a:lnTo>
                  <a:pt x="24384" y="944933"/>
                </a:lnTo>
                <a:lnTo>
                  <a:pt x="38751" y="916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4573" y="3308603"/>
            <a:ext cx="501015" cy="960119"/>
          </a:xfrm>
          <a:custGeom>
            <a:avLst/>
            <a:gdLst/>
            <a:ahLst/>
            <a:cxnLst/>
            <a:rect l="l" t="t" r="r" b="b"/>
            <a:pathLst>
              <a:path w="501014" h="960120">
                <a:moveTo>
                  <a:pt x="22220" y="907050"/>
                </a:moveTo>
                <a:lnTo>
                  <a:pt x="19050" y="854963"/>
                </a:lnTo>
                <a:lnTo>
                  <a:pt x="19050" y="849630"/>
                </a:lnTo>
                <a:lnTo>
                  <a:pt x="14478" y="845819"/>
                </a:lnTo>
                <a:lnTo>
                  <a:pt x="3809" y="845819"/>
                </a:lnTo>
                <a:lnTo>
                  <a:pt x="0" y="850391"/>
                </a:lnTo>
                <a:lnTo>
                  <a:pt x="0" y="855726"/>
                </a:lnTo>
                <a:lnTo>
                  <a:pt x="6095" y="960119"/>
                </a:lnTo>
                <a:lnTo>
                  <a:pt x="6095" y="938784"/>
                </a:lnTo>
                <a:lnTo>
                  <a:pt x="22220" y="907050"/>
                </a:lnTo>
                <a:close/>
              </a:path>
              <a:path w="501014" h="960120">
                <a:moveTo>
                  <a:pt x="23408" y="926566"/>
                </a:moveTo>
                <a:lnTo>
                  <a:pt x="22220" y="907050"/>
                </a:lnTo>
                <a:lnTo>
                  <a:pt x="6095" y="938784"/>
                </a:lnTo>
                <a:lnTo>
                  <a:pt x="9143" y="940446"/>
                </a:lnTo>
                <a:lnTo>
                  <a:pt x="9143" y="935736"/>
                </a:lnTo>
                <a:lnTo>
                  <a:pt x="23408" y="926566"/>
                </a:lnTo>
                <a:close/>
              </a:path>
              <a:path w="501014" h="960120">
                <a:moveTo>
                  <a:pt x="99821" y="894588"/>
                </a:moveTo>
                <a:lnTo>
                  <a:pt x="96773" y="890778"/>
                </a:lnTo>
                <a:lnTo>
                  <a:pt x="93725" y="886206"/>
                </a:lnTo>
                <a:lnTo>
                  <a:pt x="88391" y="884682"/>
                </a:lnTo>
                <a:lnTo>
                  <a:pt x="83819" y="887730"/>
                </a:lnTo>
                <a:lnTo>
                  <a:pt x="38751" y="916702"/>
                </a:lnTo>
                <a:lnTo>
                  <a:pt x="22859" y="947928"/>
                </a:lnTo>
                <a:lnTo>
                  <a:pt x="6095" y="938784"/>
                </a:lnTo>
                <a:lnTo>
                  <a:pt x="6095" y="960119"/>
                </a:lnTo>
                <a:lnTo>
                  <a:pt x="93725" y="903732"/>
                </a:lnTo>
                <a:lnTo>
                  <a:pt x="98297" y="900684"/>
                </a:lnTo>
                <a:lnTo>
                  <a:pt x="99821" y="894588"/>
                </a:lnTo>
                <a:close/>
              </a:path>
              <a:path w="501014" h="960120">
                <a:moveTo>
                  <a:pt x="24384" y="942594"/>
                </a:moveTo>
                <a:lnTo>
                  <a:pt x="23408" y="926566"/>
                </a:lnTo>
                <a:lnTo>
                  <a:pt x="9143" y="935736"/>
                </a:lnTo>
                <a:lnTo>
                  <a:pt x="24384" y="942594"/>
                </a:lnTo>
                <a:close/>
              </a:path>
              <a:path w="501014" h="960120">
                <a:moveTo>
                  <a:pt x="24384" y="944933"/>
                </a:moveTo>
                <a:lnTo>
                  <a:pt x="24384" y="942594"/>
                </a:lnTo>
                <a:lnTo>
                  <a:pt x="9143" y="935736"/>
                </a:lnTo>
                <a:lnTo>
                  <a:pt x="9143" y="940446"/>
                </a:lnTo>
                <a:lnTo>
                  <a:pt x="22859" y="947928"/>
                </a:lnTo>
                <a:lnTo>
                  <a:pt x="24384" y="944933"/>
                </a:lnTo>
                <a:close/>
              </a:path>
              <a:path w="501014" h="960120">
                <a:moveTo>
                  <a:pt x="500633" y="9143"/>
                </a:moveTo>
                <a:lnTo>
                  <a:pt x="483107" y="0"/>
                </a:lnTo>
                <a:lnTo>
                  <a:pt x="22220" y="907050"/>
                </a:lnTo>
                <a:lnTo>
                  <a:pt x="23408" y="926566"/>
                </a:lnTo>
                <a:lnTo>
                  <a:pt x="38751" y="916702"/>
                </a:lnTo>
                <a:lnTo>
                  <a:pt x="500633" y="9143"/>
                </a:lnTo>
                <a:close/>
              </a:path>
              <a:path w="501014" h="960120">
                <a:moveTo>
                  <a:pt x="38751" y="916702"/>
                </a:moveTo>
                <a:lnTo>
                  <a:pt x="23408" y="926566"/>
                </a:lnTo>
                <a:lnTo>
                  <a:pt x="24384" y="942594"/>
                </a:lnTo>
                <a:lnTo>
                  <a:pt x="24384" y="944933"/>
                </a:lnTo>
                <a:lnTo>
                  <a:pt x="38751" y="916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7657" y="3294126"/>
            <a:ext cx="739140" cy="803275"/>
          </a:xfrm>
          <a:custGeom>
            <a:avLst/>
            <a:gdLst/>
            <a:ahLst/>
            <a:cxnLst/>
            <a:rect l="l" t="t" r="r" b="b"/>
            <a:pathLst>
              <a:path w="739139" h="803275">
                <a:moveTo>
                  <a:pt x="713443" y="775451"/>
                </a:moveTo>
                <a:lnTo>
                  <a:pt x="709512" y="757683"/>
                </a:lnTo>
                <a:lnTo>
                  <a:pt x="14477" y="0"/>
                </a:lnTo>
                <a:lnTo>
                  <a:pt x="0" y="12954"/>
                </a:lnTo>
                <a:lnTo>
                  <a:pt x="695947" y="770092"/>
                </a:lnTo>
                <a:lnTo>
                  <a:pt x="713443" y="775451"/>
                </a:lnTo>
                <a:close/>
              </a:path>
              <a:path w="739139" h="803275">
                <a:moveTo>
                  <a:pt x="733043" y="801286"/>
                </a:moveTo>
                <a:lnTo>
                  <a:pt x="733043" y="783336"/>
                </a:lnTo>
                <a:lnTo>
                  <a:pt x="719327" y="795528"/>
                </a:lnTo>
                <a:lnTo>
                  <a:pt x="695947" y="770092"/>
                </a:lnTo>
                <a:lnTo>
                  <a:pt x="644651" y="754380"/>
                </a:lnTo>
                <a:lnTo>
                  <a:pt x="640079" y="752856"/>
                </a:lnTo>
                <a:lnTo>
                  <a:pt x="634746" y="755904"/>
                </a:lnTo>
                <a:lnTo>
                  <a:pt x="633221" y="760476"/>
                </a:lnTo>
                <a:lnTo>
                  <a:pt x="630935" y="765810"/>
                </a:lnTo>
                <a:lnTo>
                  <a:pt x="633983" y="771144"/>
                </a:lnTo>
                <a:lnTo>
                  <a:pt x="639318" y="772668"/>
                </a:lnTo>
                <a:lnTo>
                  <a:pt x="733043" y="801286"/>
                </a:lnTo>
                <a:close/>
              </a:path>
              <a:path w="739139" h="803275">
                <a:moveTo>
                  <a:pt x="729233" y="786722"/>
                </a:moveTo>
                <a:lnTo>
                  <a:pt x="729233" y="780288"/>
                </a:lnTo>
                <a:lnTo>
                  <a:pt x="717041" y="791718"/>
                </a:lnTo>
                <a:lnTo>
                  <a:pt x="713443" y="775451"/>
                </a:lnTo>
                <a:lnTo>
                  <a:pt x="695947" y="770092"/>
                </a:lnTo>
                <a:lnTo>
                  <a:pt x="719327" y="795528"/>
                </a:lnTo>
                <a:lnTo>
                  <a:pt x="729233" y="786722"/>
                </a:lnTo>
                <a:close/>
              </a:path>
              <a:path w="739139" h="803275">
                <a:moveTo>
                  <a:pt x="739140" y="803148"/>
                </a:moveTo>
                <a:lnTo>
                  <a:pt x="717041" y="701040"/>
                </a:lnTo>
                <a:lnTo>
                  <a:pt x="715517" y="695706"/>
                </a:lnTo>
                <a:lnTo>
                  <a:pt x="710183" y="692658"/>
                </a:lnTo>
                <a:lnTo>
                  <a:pt x="705611" y="694182"/>
                </a:lnTo>
                <a:lnTo>
                  <a:pt x="700277" y="694944"/>
                </a:lnTo>
                <a:lnTo>
                  <a:pt x="697229" y="700278"/>
                </a:lnTo>
                <a:lnTo>
                  <a:pt x="697991" y="705612"/>
                </a:lnTo>
                <a:lnTo>
                  <a:pt x="709512" y="757683"/>
                </a:lnTo>
                <a:lnTo>
                  <a:pt x="733043" y="783336"/>
                </a:lnTo>
                <a:lnTo>
                  <a:pt x="733043" y="801286"/>
                </a:lnTo>
                <a:lnTo>
                  <a:pt x="739140" y="803148"/>
                </a:lnTo>
                <a:close/>
              </a:path>
              <a:path w="739139" h="803275">
                <a:moveTo>
                  <a:pt x="733043" y="783336"/>
                </a:moveTo>
                <a:lnTo>
                  <a:pt x="709512" y="757683"/>
                </a:lnTo>
                <a:lnTo>
                  <a:pt x="713443" y="775451"/>
                </a:lnTo>
                <a:lnTo>
                  <a:pt x="729233" y="780288"/>
                </a:lnTo>
                <a:lnTo>
                  <a:pt x="729233" y="786722"/>
                </a:lnTo>
                <a:lnTo>
                  <a:pt x="733043" y="783336"/>
                </a:lnTo>
                <a:close/>
              </a:path>
              <a:path w="739139" h="803275">
                <a:moveTo>
                  <a:pt x="729233" y="780288"/>
                </a:moveTo>
                <a:lnTo>
                  <a:pt x="713443" y="775451"/>
                </a:lnTo>
                <a:lnTo>
                  <a:pt x="717041" y="791718"/>
                </a:lnTo>
                <a:lnTo>
                  <a:pt x="729233" y="780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7657" y="3294126"/>
            <a:ext cx="739140" cy="803275"/>
          </a:xfrm>
          <a:custGeom>
            <a:avLst/>
            <a:gdLst/>
            <a:ahLst/>
            <a:cxnLst/>
            <a:rect l="l" t="t" r="r" b="b"/>
            <a:pathLst>
              <a:path w="739139" h="803275">
                <a:moveTo>
                  <a:pt x="713443" y="775451"/>
                </a:moveTo>
                <a:lnTo>
                  <a:pt x="709512" y="757683"/>
                </a:lnTo>
                <a:lnTo>
                  <a:pt x="14477" y="0"/>
                </a:lnTo>
                <a:lnTo>
                  <a:pt x="0" y="12954"/>
                </a:lnTo>
                <a:lnTo>
                  <a:pt x="695947" y="770092"/>
                </a:lnTo>
                <a:lnTo>
                  <a:pt x="713443" y="775451"/>
                </a:lnTo>
                <a:close/>
              </a:path>
              <a:path w="739139" h="803275">
                <a:moveTo>
                  <a:pt x="733043" y="801286"/>
                </a:moveTo>
                <a:lnTo>
                  <a:pt x="733043" y="783336"/>
                </a:lnTo>
                <a:lnTo>
                  <a:pt x="719327" y="795528"/>
                </a:lnTo>
                <a:lnTo>
                  <a:pt x="695947" y="770092"/>
                </a:lnTo>
                <a:lnTo>
                  <a:pt x="644651" y="754380"/>
                </a:lnTo>
                <a:lnTo>
                  <a:pt x="640079" y="752856"/>
                </a:lnTo>
                <a:lnTo>
                  <a:pt x="634746" y="755904"/>
                </a:lnTo>
                <a:lnTo>
                  <a:pt x="633221" y="760476"/>
                </a:lnTo>
                <a:lnTo>
                  <a:pt x="630935" y="765810"/>
                </a:lnTo>
                <a:lnTo>
                  <a:pt x="633983" y="771144"/>
                </a:lnTo>
                <a:lnTo>
                  <a:pt x="639318" y="772668"/>
                </a:lnTo>
                <a:lnTo>
                  <a:pt x="733043" y="801286"/>
                </a:lnTo>
                <a:close/>
              </a:path>
              <a:path w="739139" h="803275">
                <a:moveTo>
                  <a:pt x="729233" y="786722"/>
                </a:moveTo>
                <a:lnTo>
                  <a:pt x="729233" y="780288"/>
                </a:lnTo>
                <a:lnTo>
                  <a:pt x="717041" y="791718"/>
                </a:lnTo>
                <a:lnTo>
                  <a:pt x="713443" y="775451"/>
                </a:lnTo>
                <a:lnTo>
                  <a:pt x="695947" y="770092"/>
                </a:lnTo>
                <a:lnTo>
                  <a:pt x="719327" y="795528"/>
                </a:lnTo>
                <a:lnTo>
                  <a:pt x="729233" y="786722"/>
                </a:lnTo>
                <a:close/>
              </a:path>
              <a:path w="739139" h="803275">
                <a:moveTo>
                  <a:pt x="739140" y="803148"/>
                </a:moveTo>
                <a:lnTo>
                  <a:pt x="717041" y="701040"/>
                </a:lnTo>
                <a:lnTo>
                  <a:pt x="715517" y="695706"/>
                </a:lnTo>
                <a:lnTo>
                  <a:pt x="710183" y="692658"/>
                </a:lnTo>
                <a:lnTo>
                  <a:pt x="705611" y="694182"/>
                </a:lnTo>
                <a:lnTo>
                  <a:pt x="700277" y="694944"/>
                </a:lnTo>
                <a:lnTo>
                  <a:pt x="697229" y="700278"/>
                </a:lnTo>
                <a:lnTo>
                  <a:pt x="697991" y="705612"/>
                </a:lnTo>
                <a:lnTo>
                  <a:pt x="709512" y="757683"/>
                </a:lnTo>
                <a:lnTo>
                  <a:pt x="733043" y="783336"/>
                </a:lnTo>
                <a:lnTo>
                  <a:pt x="733043" y="801286"/>
                </a:lnTo>
                <a:lnTo>
                  <a:pt x="739140" y="803148"/>
                </a:lnTo>
                <a:close/>
              </a:path>
              <a:path w="739139" h="803275">
                <a:moveTo>
                  <a:pt x="733043" y="783336"/>
                </a:moveTo>
                <a:lnTo>
                  <a:pt x="709512" y="757683"/>
                </a:lnTo>
                <a:lnTo>
                  <a:pt x="713443" y="775451"/>
                </a:lnTo>
                <a:lnTo>
                  <a:pt x="729233" y="780288"/>
                </a:lnTo>
                <a:lnTo>
                  <a:pt x="729233" y="786722"/>
                </a:lnTo>
                <a:lnTo>
                  <a:pt x="733043" y="783336"/>
                </a:lnTo>
                <a:close/>
              </a:path>
              <a:path w="739139" h="803275">
                <a:moveTo>
                  <a:pt x="729233" y="780288"/>
                </a:moveTo>
                <a:lnTo>
                  <a:pt x="713443" y="775451"/>
                </a:lnTo>
                <a:lnTo>
                  <a:pt x="717041" y="791718"/>
                </a:lnTo>
                <a:lnTo>
                  <a:pt x="729233" y="780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97997" y="4265929"/>
            <a:ext cx="58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’D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1782" y="4151629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586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5" dirty="0">
                <a:latin typeface="Georgia"/>
                <a:cs typeface="Georgia"/>
              </a:rPr>
              <a:t>K-map </a:t>
            </a:r>
            <a:r>
              <a:rPr b="0" spc="110" dirty="0">
                <a:latin typeface="Georgia"/>
                <a:cs typeface="Georgia"/>
              </a:rPr>
              <a:t>simplification</a:t>
            </a:r>
            <a:r>
              <a:rPr b="0" spc="340" dirty="0">
                <a:latin typeface="Georgia"/>
                <a:cs typeface="Georgia"/>
              </a:rPr>
              <a:t> </a:t>
            </a:r>
            <a:r>
              <a:rPr b="0" spc="190" dirty="0">
                <a:latin typeface="Georgia"/>
                <a:cs typeface="Georgia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4553" y="1517309"/>
            <a:ext cx="8001634" cy="5151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definitions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30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33528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Single </a:t>
            </a:r>
            <a:r>
              <a:rPr sz="1900" spc="-120" dirty="0">
                <a:latin typeface="Trebuchet MS"/>
                <a:cs typeface="Trebuchet MS"/>
              </a:rPr>
              <a:t>element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25" dirty="0">
                <a:latin typeface="Trebuchet MS"/>
                <a:cs typeface="Trebuchet MS"/>
              </a:rPr>
              <a:t>ON-set </a:t>
            </a:r>
            <a:r>
              <a:rPr sz="1900" spc="20" dirty="0">
                <a:latin typeface="Trebuchet MS"/>
                <a:cs typeface="Trebuchet MS"/>
              </a:rPr>
              <a:t>or </a:t>
            </a:r>
            <a:r>
              <a:rPr sz="1900" spc="-140" dirty="0">
                <a:latin typeface="Trebuchet MS"/>
                <a:cs typeface="Trebuchet MS"/>
              </a:rPr>
              <a:t>any </a:t>
            </a:r>
            <a:r>
              <a:rPr sz="1900" spc="-70" dirty="0">
                <a:latin typeface="Trebuchet MS"/>
                <a:cs typeface="Trebuchet MS"/>
              </a:rPr>
              <a:t>group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 </a:t>
            </a:r>
            <a:r>
              <a:rPr sz="1900" spc="-110" dirty="0">
                <a:latin typeface="Trebuchet MS"/>
                <a:cs typeface="Trebuchet MS"/>
              </a:rPr>
              <a:t>elements </a:t>
            </a:r>
            <a:r>
              <a:rPr sz="1900" spc="-130" dirty="0">
                <a:latin typeface="Trebuchet MS"/>
                <a:cs typeface="Trebuchet MS"/>
              </a:rPr>
              <a:t>that can </a:t>
            </a:r>
            <a:r>
              <a:rPr sz="1900" spc="-120" dirty="0">
                <a:latin typeface="Trebuchet MS"/>
                <a:cs typeface="Trebuchet MS"/>
              </a:rPr>
              <a:t>be  </a:t>
            </a:r>
            <a:r>
              <a:rPr sz="1900" spc="-95" dirty="0">
                <a:latin typeface="Trebuchet MS"/>
                <a:cs typeface="Trebuchet MS"/>
              </a:rPr>
              <a:t>combined </a:t>
            </a:r>
            <a:r>
              <a:rPr sz="1900" spc="-85" dirty="0">
                <a:latin typeface="Trebuchet MS"/>
                <a:cs typeface="Trebuchet MS"/>
              </a:rPr>
              <a:t>together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190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K-map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20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Top/bottom </a:t>
            </a:r>
            <a:r>
              <a:rPr sz="1900" spc="-80" dirty="0">
                <a:latin typeface="Trebuchet MS"/>
                <a:cs typeface="Trebuchet MS"/>
              </a:rPr>
              <a:t>rows, </a:t>
            </a:r>
            <a:r>
              <a:rPr sz="1900" spc="-160" dirty="0">
                <a:latin typeface="Trebuchet MS"/>
                <a:cs typeface="Trebuchet MS"/>
              </a:rPr>
              <a:t>left/right </a:t>
            </a:r>
            <a:r>
              <a:rPr sz="1900" spc="-105" dirty="0">
                <a:latin typeface="Trebuchet MS"/>
                <a:cs typeface="Trebuchet MS"/>
              </a:rPr>
              <a:t>columns,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45" dirty="0">
                <a:latin typeface="Trebuchet MS"/>
                <a:cs typeface="Trebuchet MS"/>
              </a:rPr>
              <a:t>corners </a:t>
            </a:r>
            <a:r>
              <a:rPr sz="1900" spc="-114" dirty="0">
                <a:latin typeface="Trebuchet MS"/>
                <a:cs typeface="Trebuchet MS"/>
              </a:rPr>
              <a:t>are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adjacencies.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8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54552"/>
                </a:solidFill>
                <a:latin typeface="Trebuchet MS"/>
                <a:cs typeface="Trebuchet MS"/>
              </a:rPr>
              <a:t>Prime</a:t>
            </a:r>
            <a:r>
              <a:rPr sz="26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97155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Implicant </a:t>
            </a:r>
            <a:r>
              <a:rPr sz="1900" spc="-130" dirty="0">
                <a:latin typeface="Trebuchet MS"/>
                <a:cs typeface="Trebuchet MS"/>
              </a:rPr>
              <a:t>that </a:t>
            </a:r>
            <a:r>
              <a:rPr sz="1900" spc="-95" dirty="0">
                <a:latin typeface="Trebuchet MS"/>
                <a:cs typeface="Trebuchet MS"/>
              </a:rPr>
              <a:t>cannot </a:t>
            </a:r>
            <a:r>
              <a:rPr sz="1900" spc="-120" dirty="0">
                <a:latin typeface="Trebuchet MS"/>
                <a:cs typeface="Trebuchet MS"/>
              </a:rPr>
              <a:t>be </a:t>
            </a:r>
            <a:r>
              <a:rPr sz="1900" spc="-95" dirty="0">
                <a:latin typeface="Trebuchet MS"/>
                <a:cs typeface="Trebuchet MS"/>
              </a:rPr>
              <a:t>combined with </a:t>
            </a:r>
            <a:r>
              <a:rPr sz="1900" spc="-85" dirty="0">
                <a:latin typeface="Trebuchet MS"/>
                <a:cs typeface="Trebuchet MS"/>
              </a:rPr>
              <a:t>another </a:t>
            </a:r>
            <a:r>
              <a:rPr sz="1900" spc="-130" dirty="0">
                <a:latin typeface="Trebuchet MS"/>
                <a:cs typeface="Trebuchet MS"/>
              </a:rPr>
              <a:t>implicant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30" dirty="0">
                <a:latin typeface="Trebuchet MS"/>
                <a:cs typeface="Trebuchet MS"/>
              </a:rPr>
              <a:t>eliminate </a:t>
            </a:r>
            <a:r>
              <a:rPr sz="1900" spc="-190" dirty="0">
                <a:latin typeface="Trebuchet MS"/>
                <a:cs typeface="Trebuchet MS"/>
              </a:rPr>
              <a:t>a  </a:t>
            </a:r>
            <a:r>
              <a:rPr sz="1900" spc="-90" dirty="0">
                <a:latin typeface="Trebuchet MS"/>
                <a:cs typeface="Trebuchet MS"/>
              </a:rPr>
              <a:t>term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rebuchet MS"/>
                <a:cs typeface="Trebuchet MS"/>
              </a:rPr>
              <a:t>Essential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Prime</a:t>
            </a:r>
            <a:r>
              <a:rPr sz="26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FF0000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5080" indent="-228600">
              <a:lnSpc>
                <a:spcPts val="2050"/>
              </a:lnSpc>
              <a:spcBef>
                <a:spcPts val="52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8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1900" spc="-140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element </a:t>
            </a:r>
            <a:r>
              <a:rPr sz="1900" spc="-10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FF0000"/>
                </a:solidFill>
                <a:latin typeface="Trebuchet MS"/>
                <a:cs typeface="Trebuchet MS"/>
              </a:rPr>
              <a:t>ON-set </a:t>
            </a: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is covered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900" spc="-190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single </a:t>
            </a:r>
            <a:r>
              <a:rPr sz="1900" spc="-95" dirty="0">
                <a:solidFill>
                  <a:srgbClr val="FF0000"/>
                </a:solidFill>
                <a:latin typeface="Trebuchet MS"/>
                <a:cs typeface="Trebuchet MS"/>
              </a:rPr>
              <a:t>prime </a:t>
            </a:r>
            <a:r>
              <a:rPr sz="1900" spc="-145" dirty="0">
                <a:solidFill>
                  <a:srgbClr val="FF0000"/>
                </a:solidFill>
                <a:latin typeface="Trebuchet MS"/>
                <a:cs typeface="Trebuchet MS"/>
              </a:rPr>
              <a:t>implicant, </a:t>
            </a:r>
            <a:r>
              <a:rPr sz="1900" spc="-125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1900" spc="-145" dirty="0">
                <a:solidFill>
                  <a:srgbClr val="FF0000"/>
                </a:solidFill>
                <a:latin typeface="Trebuchet MS"/>
                <a:cs typeface="Trebuchet MS"/>
              </a:rPr>
              <a:t>an 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essential</a:t>
            </a:r>
            <a:r>
              <a:rPr sz="19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FF0000"/>
                </a:solidFill>
                <a:latin typeface="Trebuchet MS"/>
                <a:cs typeface="Trebuchet MS"/>
              </a:rPr>
              <a:t>prime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Procedure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0" dirty="0">
                <a:solidFill>
                  <a:srgbClr val="454552"/>
                </a:solidFill>
                <a:latin typeface="Trebuchet MS"/>
                <a:cs typeface="Trebuchet MS"/>
              </a:rPr>
              <a:t>Grow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into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prime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" dirty="0">
                <a:solidFill>
                  <a:srgbClr val="454552"/>
                </a:solidFill>
                <a:latin typeface="Trebuchet MS"/>
                <a:cs typeface="Trebuchet MS"/>
              </a:rPr>
              <a:t>Cover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454552"/>
                </a:solidFill>
                <a:latin typeface="Trebuchet MS"/>
                <a:cs typeface="Trebuchet MS"/>
              </a:rPr>
              <a:t>ON-set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few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prime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implicants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as</a:t>
            </a:r>
            <a:r>
              <a:rPr sz="1900" spc="1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possible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Essential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primes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participate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00" spc="25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possible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covers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7" y="375920"/>
            <a:ext cx="8985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7180" algn="l"/>
              </a:tabLst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</a:t>
            </a:r>
            <a:r>
              <a:rPr sz="14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	</a:t>
            </a: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3208" y="2281022"/>
            <a:ext cx="520154" cy="5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6758" y="2829662"/>
            <a:ext cx="520154" cy="51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4274" y="4767011"/>
            <a:ext cx="520154" cy="515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532" y="4251149"/>
            <a:ext cx="520154" cy="516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0779" y="638809"/>
            <a:ext cx="8002905" cy="8102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4965" marR="5080" indent="-342900">
              <a:lnSpc>
                <a:spcPct val="101499"/>
              </a:lnSpc>
              <a:spcBef>
                <a:spcPts val="40"/>
              </a:spcBef>
            </a:pPr>
            <a:r>
              <a:rPr b="0" spc="165" dirty="0">
                <a:latin typeface="Georgia"/>
                <a:cs typeface="Georgia"/>
              </a:rPr>
              <a:t>Essential </a:t>
            </a:r>
            <a:r>
              <a:rPr b="0" spc="85" dirty="0">
                <a:latin typeface="Georgia"/>
                <a:cs typeface="Georgia"/>
              </a:rPr>
              <a:t>Prime </a:t>
            </a:r>
            <a:r>
              <a:rPr b="0" spc="110" dirty="0">
                <a:latin typeface="Georgia"/>
                <a:cs typeface="Georgia"/>
              </a:rPr>
              <a:t>Implicant </a:t>
            </a:r>
            <a:r>
              <a:rPr sz="1900" b="0" spc="-18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1900" b="0" spc="-140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1900" b="0" spc="-120" dirty="0">
                <a:solidFill>
                  <a:srgbClr val="FF0000"/>
                </a:solidFill>
                <a:latin typeface="Trebuchet MS"/>
                <a:cs typeface="Trebuchet MS"/>
              </a:rPr>
              <a:t>element </a:t>
            </a:r>
            <a:r>
              <a:rPr sz="1900" b="0" spc="-10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900" b="0" spc="-114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900" b="0" spc="25" dirty="0">
                <a:solidFill>
                  <a:srgbClr val="FF0000"/>
                </a:solidFill>
                <a:latin typeface="Trebuchet MS"/>
                <a:cs typeface="Trebuchet MS"/>
              </a:rPr>
              <a:t>ON-set  </a:t>
            </a:r>
            <a:r>
              <a:rPr sz="1900" b="0" spc="-85" dirty="0">
                <a:solidFill>
                  <a:srgbClr val="FF0000"/>
                </a:solidFill>
                <a:latin typeface="Trebuchet MS"/>
                <a:cs typeface="Trebuchet MS"/>
              </a:rPr>
              <a:t>is covered </a:t>
            </a:r>
            <a:r>
              <a:rPr sz="1900" b="0" spc="-114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900" b="0" spc="-190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900" b="0" spc="-114" dirty="0">
                <a:solidFill>
                  <a:srgbClr val="FF0000"/>
                </a:solidFill>
                <a:latin typeface="Trebuchet MS"/>
                <a:cs typeface="Trebuchet MS"/>
              </a:rPr>
              <a:t>single </a:t>
            </a:r>
            <a:r>
              <a:rPr sz="1900" b="0" spc="-95" dirty="0">
                <a:solidFill>
                  <a:srgbClr val="FF0000"/>
                </a:solidFill>
                <a:latin typeface="Trebuchet MS"/>
                <a:cs typeface="Trebuchet MS"/>
              </a:rPr>
              <a:t>prime </a:t>
            </a:r>
            <a:r>
              <a:rPr sz="1900" b="0" spc="-145" dirty="0">
                <a:solidFill>
                  <a:srgbClr val="FF0000"/>
                </a:solidFill>
                <a:latin typeface="Trebuchet MS"/>
                <a:cs typeface="Trebuchet MS"/>
              </a:rPr>
              <a:t>implicant, </a:t>
            </a:r>
            <a:r>
              <a:rPr sz="1900" b="0" spc="-125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1900" b="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1900" b="0" spc="-140" dirty="0">
                <a:solidFill>
                  <a:srgbClr val="FF0000"/>
                </a:solidFill>
                <a:latin typeface="Trebuchet MS"/>
                <a:cs typeface="Trebuchet MS"/>
              </a:rPr>
              <a:t>an </a:t>
            </a:r>
            <a:r>
              <a:rPr sz="1900" b="0" spc="-114" dirty="0">
                <a:solidFill>
                  <a:srgbClr val="FF0000"/>
                </a:solidFill>
                <a:latin typeface="Trebuchet MS"/>
                <a:cs typeface="Trebuchet MS"/>
              </a:rPr>
              <a:t>essential</a:t>
            </a:r>
            <a:r>
              <a:rPr sz="1900" b="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b="0" spc="-100" dirty="0">
                <a:solidFill>
                  <a:srgbClr val="FF0000"/>
                </a:solidFill>
                <a:latin typeface="Trebuchet MS"/>
                <a:cs typeface="Trebuchet MS"/>
              </a:rPr>
              <a:t>prime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003" y="1759712"/>
            <a:ext cx="25698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5" dirty="0">
                <a:latin typeface="Trebuchet MS"/>
                <a:cs typeface="Trebuchet MS"/>
              </a:rPr>
              <a:t>Minterms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9700"/>
              </a:lnSpc>
              <a:spcBef>
                <a:spcPts val="15"/>
              </a:spcBef>
            </a:pPr>
            <a:r>
              <a:rPr sz="2000" spc="-70" dirty="0">
                <a:latin typeface="Trebuchet MS"/>
                <a:cs typeface="Trebuchet MS"/>
              </a:rPr>
              <a:t>F(A,B,C)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Symbol"/>
                <a:cs typeface="Symbol"/>
              </a:rPr>
              <a:t></a:t>
            </a:r>
            <a:r>
              <a:rPr sz="2000" spc="-135" dirty="0">
                <a:latin typeface="Trebuchet MS"/>
                <a:cs typeface="Trebuchet MS"/>
              </a:rPr>
              <a:t>m(0,2,5,6,7)  </a:t>
            </a: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7F00"/>
                </a:solidFill>
                <a:latin typeface="Trebuchet MS"/>
                <a:cs typeface="Trebuchet MS"/>
              </a:rPr>
              <a:t>A’C’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Trebuchet MS"/>
                <a:cs typeface="Trebuchet MS"/>
              </a:rPr>
              <a:t>BC’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0000FF"/>
                </a:solidFill>
                <a:latin typeface="Trebuchet MS"/>
                <a:cs typeface="Trebuchet MS"/>
              </a:rPr>
              <a:t>AC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78215" y="2279904"/>
            <a:ext cx="2322830" cy="1083310"/>
          </a:xfrm>
          <a:custGeom>
            <a:avLst/>
            <a:gdLst/>
            <a:ahLst/>
            <a:cxnLst/>
            <a:rect l="l" t="t" r="r" b="b"/>
            <a:pathLst>
              <a:path w="2322829" h="1083310">
                <a:moveTo>
                  <a:pt x="2322575" y="1082802"/>
                </a:moveTo>
                <a:lnTo>
                  <a:pt x="2322575" y="0"/>
                </a:lnTo>
                <a:lnTo>
                  <a:pt x="0" y="0"/>
                </a:lnTo>
                <a:lnTo>
                  <a:pt x="0" y="1082802"/>
                </a:lnTo>
                <a:lnTo>
                  <a:pt x="11430" y="1082802"/>
                </a:lnTo>
                <a:lnTo>
                  <a:pt x="11430" y="22098"/>
                </a:lnTo>
                <a:lnTo>
                  <a:pt x="22860" y="10668"/>
                </a:lnTo>
                <a:lnTo>
                  <a:pt x="22860" y="22098"/>
                </a:lnTo>
                <a:lnTo>
                  <a:pt x="2300478" y="22097"/>
                </a:lnTo>
                <a:lnTo>
                  <a:pt x="2300478" y="10668"/>
                </a:lnTo>
                <a:lnTo>
                  <a:pt x="2311908" y="22097"/>
                </a:lnTo>
                <a:lnTo>
                  <a:pt x="2311908" y="1082802"/>
                </a:lnTo>
                <a:lnTo>
                  <a:pt x="2322575" y="1082802"/>
                </a:lnTo>
                <a:close/>
              </a:path>
              <a:path w="2322829" h="1083310">
                <a:moveTo>
                  <a:pt x="22860" y="22098"/>
                </a:moveTo>
                <a:lnTo>
                  <a:pt x="22860" y="10668"/>
                </a:lnTo>
                <a:lnTo>
                  <a:pt x="11430" y="22098"/>
                </a:lnTo>
                <a:lnTo>
                  <a:pt x="22860" y="22098"/>
                </a:lnTo>
                <a:close/>
              </a:path>
              <a:path w="2322829" h="1083310">
                <a:moveTo>
                  <a:pt x="22860" y="1059942"/>
                </a:moveTo>
                <a:lnTo>
                  <a:pt x="22860" y="22098"/>
                </a:lnTo>
                <a:lnTo>
                  <a:pt x="11430" y="22098"/>
                </a:lnTo>
                <a:lnTo>
                  <a:pt x="11430" y="1059942"/>
                </a:lnTo>
                <a:lnTo>
                  <a:pt x="22860" y="1059942"/>
                </a:lnTo>
                <a:close/>
              </a:path>
              <a:path w="2322829" h="1083310">
                <a:moveTo>
                  <a:pt x="2311908" y="1059942"/>
                </a:moveTo>
                <a:lnTo>
                  <a:pt x="11430" y="1059942"/>
                </a:lnTo>
                <a:lnTo>
                  <a:pt x="22860" y="1071372"/>
                </a:lnTo>
                <a:lnTo>
                  <a:pt x="22860" y="1082802"/>
                </a:lnTo>
                <a:lnTo>
                  <a:pt x="2300478" y="1082802"/>
                </a:lnTo>
                <a:lnTo>
                  <a:pt x="2300478" y="1071372"/>
                </a:lnTo>
                <a:lnTo>
                  <a:pt x="2311908" y="1059942"/>
                </a:lnTo>
                <a:close/>
              </a:path>
              <a:path w="2322829" h="1083310">
                <a:moveTo>
                  <a:pt x="22860" y="1082802"/>
                </a:moveTo>
                <a:lnTo>
                  <a:pt x="22860" y="1071372"/>
                </a:lnTo>
                <a:lnTo>
                  <a:pt x="11430" y="1059942"/>
                </a:lnTo>
                <a:lnTo>
                  <a:pt x="11430" y="1082802"/>
                </a:lnTo>
                <a:lnTo>
                  <a:pt x="22860" y="1082802"/>
                </a:lnTo>
                <a:close/>
              </a:path>
              <a:path w="2322829" h="1083310">
                <a:moveTo>
                  <a:pt x="2311908" y="22097"/>
                </a:moveTo>
                <a:lnTo>
                  <a:pt x="2300478" y="10668"/>
                </a:lnTo>
                <a:lnTo>
                  <a:pt x="2300478" y="22097"/>
                </a:lnTo>
                <a:lnTo>
                  <a:pt x="2311908" y="22097"/>
                </a:lnTo>
                <a:close/>
              </a:path>
              <a:path w="2322829" h="1083310">
                <a:moveTo>
                  <a:pt x="2311908" y="1059942"/>
                </a:moveTo>
                <a:lnTo>
                  <a:pt x="2311908" y="22097"/>
                </a:lnTo>
                <a:lnTo>
                  <a:pt x="2300478" y="22097"/>
                </a:lnTo>
                <a:lnTo>
                  <a:pt x="2300478" y="1059942"/>
                </a:lnTo>
                <a:lnTo>
                  <a:pt x="2311908" y="1059942"/>
                </a:lnTo>
                <a:close/>
              </a:path>
              <a:path w="2322829" h="1083310">
                <a:moveTo>
                  <a:pt x="2311908" y="1082802"/>
                </a:moveTo>
                <a:lnTo>
                  <a:pt x="2311908" y="1059942"/>
                </a:lnTo>
                <a:lnTo>
                  <a:pt x="2300478" y="1071372"/>
                </a:lnTo>
                <a:lnTo>
                  <a:pt x="2300478" y="1082802"/>
                </a:lnTo>
                <a:lnTo>
                  <a:pt x="2311908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8215" y="2810636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9710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7601" y="1940051"/>
            <a:ext cx="348615" cy="325755"/>
          </a:xfrm>
          <a:custGeom>
            <a:avLst/>
            <a:gdLst/>
            <a:ahLst/>
            <a:cxnLst/>
            <a:rect l="l" t="t" r="r" b="b"/>
            <a:pathLst>
              <a:path w="348614" h="325755">
                <a:moveTo>
                  <a:pt x="348234" y="309372"/>
                </a:moveTo>
                <a:lnTo>
                  <a:pt x="15239" y="0"/>
                </a:lnTo>
                <a:lnTo>
                  <a:pt x="0" y="16002"/>
                </a:lnTo>
                <a:lnTo>
                  <a:pt x="332994" y="325374"/>
                </a:lnTo>
                <a:lnTo>
                  <a:pt x="34823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4258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428" y="2279904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59941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997" y="3361944"/>
            <a:ext cx="24130" cy="112395"/>
          </a:xfrm>
          <a:custGeom>
            <a:avLst/>
            <a:gdLst/>
            <a:ahLst/>
            <a:cxnLst/>
            <a:rect l="l" t="t" r="r" b="b"/>
            <a:pathLst>
              <a:path w="24130" h="112395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2014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0665" y="3474339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382" y="0"/>
                </a:lnTo>
              </a:path>
            </a:pathLst>
          </a:custGeom>
          <a:ln w="23622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0617" y="3361944"/>
            <a:ext cx="24130" cy="112395"/>
          </a:xfrm>
          <a:custGeom>
            <a:avLst/>
            <a:gdLst/>
            <a:ahLst/>
            <a:cxnLst/>
            <a:rect l="l" t="t" r="r" b="b"/>
            <a:pathLst>
              <a:path w="24129" h="112395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2014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3067" y="1925573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2447" y="1925573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30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3545" y="2381250"/>
            <a:ext cx="908685" cy="354330"/>
          </a:xfrm>
          <a:custGeom>
            <a:avLst/>
            <a:gdLst/>
            <a:ahLst/>
            <a:cxnLst/>
            <a:rect l="l" t="t" r="r" b="b"/>
            <a:pathLst>
              <a:path w="908685" h="354330">
                <a:moveTo>
                  <a:pt x="908303" y="354329"/>
                </a:moveTo>
                <a:lnTo>
                  <a:pt x="908303" y="0"/>
                </a:lnTo>
                <a:lnTo>
                  <a:pt x="0" y="0"/>
                </a:lnTo>
                <a:lnTo>
                  <a:pt x="0" y="354330"/>
                </a:lnTo>
                <a:lnTo>
                  <a:pt x="11430" y="354330"/>
                </a:lnTo>
                <a:lnTo>
                  <a:pt x="11430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885444" y="22097"/>
                </a:lnTo>
                <a:lnTo>
                  <a:pt x="885444" y="11429"/>
                </a:lnTo>
                <a:lnTo>
                  <a:pt x="896874" y="22097"/>
                </a:lnTo>
                <a:lnTo>
                  <a:pt x="896874" y="354329"/>
                </a:lnTo>
                <a:lnTo>
                  <a:pt x="908303" y="354329"/>
                </a:lnTo>
                <a:close/>
              </a:path>
              <a:path w="908685" h="354330">
                <a:moveTo>
                  <a:pt x="22098" y="22098"/>
                </a:moveTo>
                <a:lnTo>
                  <a:pt x="22098" y="11430"/>
                </a:lnTo>
                <a:lnTo>
                  <a:pt x="11430" y="22098"/>
                </a:lnTo>
                <a:lnTo>
                  <a:pt x="22098" y="22098"/>
                </a:lnTo>
                <a:close/>
              </a:path>
              <a:path w="908685" h="354330">
                <a:moveTo>
                  <a:pt x="22098" y="332231"/>
                </a:moveTo>
                <a:lnTo>
                  <a:pt x="22098" y="22098"/>
                </a:lnTo>
                <a:lnTo>
                  <a:pt x="11430" y="22098"/>
                </a:lnTo>
                <a:lnTo>
                  <a:pt x="11430" y="332231"/>
                </a:lnTo>
                <a:lnTo>
                  <a:pt x="22098" y="332231"/>
                </a:lnTo>
                <a:close/>
              </a:path>
              <a:path w="908685" h="354330">
                <a:moveTo>
                  <a:pt x="896874" y="332231"/>
                </a:moveTo>
                <a:lnTo>
                  <a:pt x="11430" y="332231"/>
                </a:lnTo>
                <a:lnTo>
                  <a:pt x="22098" y="342900"/>
                </a:lnTo>
                <a:lnTo>
                  <a:pt x="22098" y="354330"/>
                </a:lnTo>
                <a:lnTo>
                  <a:pt x="885444" y="354329"/>
                </a:lnTo>
                <a:lnTo>
                  <a:pt x="885444" y="342899"/>
                </a:lnTo>
                <a:lnTo>
                  <a:pt x="896874" y="332231"/>
                </a:lnTo>
                <a:close/>
              </a:path>
              <a:path w="908685" h="354330">
                <a:moveTo>
                  <a:pt x="22098" y="354330"/>
                </a:moveTo>
                <a:lnTo>
                  <a:pt x="22098" y="342900"/>
                </a:lnTo>
                <a:lnTo>
                  <a:pt x="11430" y="332231"/>
                </a:lnTo>
                <a:lnTo>
                  <a:pt x="11430" y="354330"/>
                </a:lnTo>
                <a:lnTo>
                  <a:pt x="22098" y="354330"/>
                </a:lnTo>
                <a:close/>
              </a:path>
              <a:path w="908685" h="354330">
                <a:moveTo>
                  <a:pt x="896874" y="22097"/>
                </a:moveTo>
                <a:lnTo>
                  <a:pt x="885444" y="11429"/>
                </a:lnTo>
                <a:lnTo>
                  <a:pt x="885444" y="22097"/>
                </a:lnTo>
                <a:lnTo>
                  <a:pt x="896874" y="22097"/>
                </a:lnTo>
                <a:close/>
              </a:path>
              <a:path w="908685" h="354330">
                <a:moveTo>
                  <a:pt x="896874" y="332231"/>
                </a:moveTo>
                <a:lnTo>
                  <a:pt x="896874" y="22097"/>
                </a:lnTo>
                <a:lnTo>
                  <a:pt x="885444" y="22097"/>
                </a:lnTo>
                <a:lnTo>
                  <a:pt x="885444" y="332231"/>
                </a:lnTo>
                <a:lnTo>
                  <a:pt x="896874" y="332231"/>
                </a:lnTo>
                <a:close/>
              </a:path>
              <a:path w="908685" h="354330">
                <a:moveTo>
                  <a:pt x="896874" y="354329"/>
                </a:moveTo>
                <a:lnTo>
                  <a:pt x="896874" y="332231"/>
                </a:lnTo>
                <a:lnTo>
                  <a:pt x="885444" y="342899"/>
                </a:lnTo>
                <a:lnTo>
                  <a:pt x="885444" y="354329"/>
                </a:lnTo>
                <a:lnTo>
                  <a:pt x="896874" y="3543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3521" y="2898648"/>
            <a:ext cx="906144" cy="354330"/>
          </a:xfrm>
          <a:custGeom>
            <a:avLst/>
            <a:gdLst/>
            <a:ahLst/>
            <a:cxnLst/>
            <a:rect l="l" t="t" r="r" b="b"/>
            <a:pathLst>
              <a:path w="906145" h="354329">
                <a:moveTo>
                  <a:pt x="906017" y="354330"/>
                </a:moveTo>
                <a:lnTo>
                  <a:pt x="906017" y="0"/>
                </a:lnTo>
                <a:lnTo>
                  <a:pt x="0" y="0"/>
                </a:lnTo>
                <a:lnTo>
                  <a:pt x="0" y="354330"/>
                </a:lnTo>
                <a:lnTo>
                  <a:pt x="10668" y="354330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883920" y="22098"/>
                </a:lnTo>
                <a:lnTo>
                  <a:pt x="883920" y="11430"/>
                </a:lnTo>
                <a:lnTo>
                  <a:pt x="895350" y="22098"/>
                </a:lnTo>
                <a:lnTo>
                  <a:pt x="895350" y="354330"/>
                </a:lnTo>
                <a:lnTo>
                  <a:pt x="906017" y="354330"/>
                </a:lnTo>
                <a:close/>
              </a:path>
              <a:path w="906145" h="354329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906145" h="354329">
                <a:moveTo>
                  <a:pt x="22098" y="332232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332232"/>
                </a:lnTo>
                <a:lnTo>
                  <a:pt x="22098" y="332232"/>
                </a:lnTo>
                <a:close/>
              </a:path>
              <a:path w="906145" h="354329">
                <a:moveTo>
                  <a:pt x="895350" y="332232"/>
                </a:moveTo>
                <a:lnTo>
                  <a:pt x="10668" y="332232"/>
                </a:lnTo>
                <a:lnTo>
                  <a:pt x="22098" y="342900"/>
                </a:lnTo>
                <a:lnTo>
                  <a:pt x="22098" y="354330"/>
                </a:lnTo>
                <a:lnTo>
                  <a:pt x="883920" y="354330"/>
                </a:lnTo>
                <a:lnTo>
                  <a:pt x="883920" y="342900"/>
                </a:lnTo>
                <a:lnTo>
                  <a:pt x="895350" y="332232"/>
                </a:lnTo>
                <a:close/>
              </a:path>
              <a:path w="906145" h="354329">
                <a:moveTo>
                  <a:pt x="22098" y="354330"/>
                </a:moveTo>
                <a:lnTo>
                  <a:pt x="22098" y="342900"/>
                </a:lnTo>
                <a:lnTo>
                  <a:pt x="10668" y="332232"/>
                </a:lnTo>
                <a:lnTo>
                  <a:pt x="10668" y="354330"/>
                </a:lnTo>
                <a:lnTo>
                  <a:pt x="22098" y="354330"/>
                </a:lnTo>
                <a:close/>
              </a:path>
              <a:path w="906145" h="354329">
                <a:moveTo>
                  <a:pt x="895350" y="22098"/>
                </a:moveTo>
                <a:lnTo>
                  <a:pt x="883920" y="11430"/>
                </a:lnTo>
                <a:lnTo>
                  <a:pt x="883920" y="22098"/>
                </a:lnTo>
                <a:lnTo>
                  <a:pt x="895350" y="22098"/>
                </a:lnTo>
                <a:close/>
              </a:path>
              <a:path w="906145" h="354329">
                <a:moveTo>
                  <a:pt x="895350" y="332232"/>
                </a:moveTo>
                <a:lnTo>
                  <a:pt x="895350" y="22098"/>
                </a:lnTo>
                <a:lnTo>
                  <a:pt x="883920" y="22098"/>
                </a:lnTo>
                <a:lnTo>
                  <a:pt x="883920" y="332232"/>
                </a:lnTo>
                <a:lnTo>
                  <a:pt x="895350" y="332232"/>
                </a:lnTo>
                <a:close/>
              </a:path>
              <a:path w="906145" h="354329">
                <a:moveTo>
                  <a:pt x="895350" y="354330"/>
                </a:moveTo>
                <a:lnTo>
                  <a:pt x="895350" y="332232"/>
                </a:lnTo>
                <a:lnTo>
                  <a:pt x="883920" y="342900"/>
                </a:lnTo>
                <a:lnTo>
                  <a:pt x="883920" y="354330"/>
                </a:lnTo>
                <a:lnTo>
                  <a:pt x="895350" y="3543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8802" y="1727708"/>
            <a:ext cx="35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0415" y="1639308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" algn="l"/>
                <a:tab pos="1163955" algn="l"/>
              </a:tabLst>
            </a:pPr>
            <a:r>
              <a:rPr sz="1800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heavy" spc="13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A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0675" y="3518400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3627" y="2059932"/>
            <a:ext cx="18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2991" y="2877542"/>
            <a:ext cx="115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030605" algn="l"/>
              </a:tabLst>
            </a:pPr>
            <a:r>
              <a:rPr sz="1800" spc="-45" dirty="0">
                <a:latin typeface="Trebuchet MS"/>
                <a:cs typeface="Trebuchet MS"/>
              </a:rPr>
              <a:t>1	0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9193" y="28775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2991" y="1846580"/>
            <a:ext cx="2423160" cy="8229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075"/>
              </a:spcBef>
              <a:tabLst>
                <a:tab pos="985519" algn="l"/>
                <a:tab pos="1584325" algn="l"/>
                <a:tab pos="2181225" algn="l"/>
              </a:tabLst>
            </a:pPr>
            <a:r>
              <a:rPr sz="1800" spc="-45" dirty="0">
                <a:latin typeface="Trebuchet MS"/>
                <a:cs typeface="Trebuchet MS"/>
              </a:rPr>
              <a:t>00	01	11	10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455930" algn="l"/>
                <a:tab pos="1030605" algn="l"/>
                <a:tab pos="1628775" algn="l"/>
                <a:tab pos="2225040" algn="l"/>
              </a:tabLst>
            </a:pPr>
            <a:r>
              <a:rPr sz="1800" spc="-45" dirty="0">
                <a:latin typeface="Trebuchet MS"/>
                <a:cs typeface="Trebuchet MS"/>
              </a:rPr>
              <a:t>0	1	1	1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5839" y="28775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7849" y="2330195"/>
            <a:ext cx="908050" cy="354330"/>
          </a:xfrm>
          <a:custGeom>
            <a:avLst/>
            <a:gdLst/>
            <a:ahLst/>
            <a:cxnLst/>
            <a:rect l="l" t="t" r="r" b="b"/>
            <a:pathLst>
              <a:path w="908050" h="354330">
                <a:moveTo>
                  <a:pt x="907542" y="354329"/>
                </a:moveTo>
                <a:lnTo>
                  <a:pt x="907542" y="0"/>
                </a:lnTo>
                <a:lnTo>
                  <a:pt x="0" y="0"/>
                </a:lnTo>
                <a:lnTo>
                  <a:pt x="0" y="354329"/>
                </a:lnTo>
                <a:lnTo>
                  <a:pt x="10668" y="354329"/>
                </a:lnTo>
                <a:lnTo>
                  <a:pt x="10668" y="22859"/>
                </a:lnTo>
                <a:lnTo>
                  <a:pt x="22097" y="11429"/>
                </a:lnTo>
                <a:lnTo>
                  <a:pt x="22097" y="22859"/>
                </a:lnTo>
                <a:lnTo>
                  <a:pt x="885444" y="22859"/>
                </a:lnTo>
                <a:lnTo>
                  <a:pt x="885444" y="11429"/>
                </a:lnTo>
                <a:lnTo>
                  <a:pt x="896874" y="22859"/>
                </a:lnTo>
                <a:lnTo>
                  <a:pt x="896874" y="354329"/>
                </a:lnTo>
                <a:lnTo>
                  <a:pt x="907542" y="354329"/>
                </a:lnTo>
                <a:close/>
              </a:path>
              <a:path w="908050" h="354330">
                <a:moveTo>
                  <a:pt x="22097" y="22859"/>
                </a:moveTo>
                <a:lnTo>
                  <a:pt x="22097" y="11429"/>
                </a:lnTo>
                <a:lnTo>
                  <a:pt x="10668" y="22859"/>
                </a:lnTo>
                <a:lnTo>
                  <a:pt x="22097" y="22859"/>
                </a:lnTo>
                <a:close/>
              </a:path>
              <a:path w="908050" h="354330">
                <a:moveTo>
                  <a:pt x="22097" y="332231"/>
                </a:moveTo>
                <a:lnTo>
                  <a:pt x="22097" y="22859"/>
                </a:lnTo>
                <a:lnTo>
                  <a:pt x="10668" y="22859"/>
                </a:lnTo>
                <a:lnTo>
                  <a:pt x="10668" y="332231"/>
                </a:lnTo>
                <a:lnTo>
                  <a:pt x="22097" y="332231"/>
                </a:lnTo>
                <a:close/>
              </a:path>
              <a:path w="908050" h="354330">
                <a:moveTo>
                  <a:pt x="896874" y="332231"/>
                </a:moveTo>
                <a:lnTo>
                  <a:pt x="10668" y="332231"/>
                </a:lnTo>
                <a:lnTo>
                  <a:pt x="22097" y="342899"/>
                </a:lnTo>
                <a:lnTo>
                  <a:pt x="22097" y="354329"/>
                </a:lnTo>
                <a:lnTo>
                  <a:pt x="885444" y="354329"/>
                </a:lnTo>
                <a:lnTo>
                  <a:pt x="885444" y="342899"/>
                </a:lnTo>
                <a:lnTo>
                  <a:pt x="896874" y="332231"/>
                </a:lnTo>
                <a:close/>
              </a:path>
              <a:path w="908050" h="354330">
                <a:moveTo>
                  <a:pt x="22097" y="354329"/>
                </a:moveTo>
                <a:lnTo>
                  <a:pt x="22097" y="342899"/>
                </a:lnTo>
                <a:lnTo>
                  <a:pt x="10668" y="332231"/>
                </a:lnTo>
                <a:lnTo>
                  <a:pt x="10668" y="354329"/>
                </a:lnTo>
                <a:lnTo>
                  <a:pt x="22097" y="354329"/>
                </a:lnTo>
                <a:close/>
              </a:path>
              <a:path w="908050" h="354330">
                <a:moveTo>
                  <a:pt x="896874" y="22859"/>
                </a:moveTo>
                <a:lnTo>
                  <a:pt x="885444" y="11429"/>
                </a:lnTo>
                <a:lnTo>
                  <a:pt x="885444" y="22859"/>
                </a:lnTo>
                <a:lnTo>
                  <a:pt x="896874" y="22859"/>
                </a:lnTo>
                <a:close/>
              </a:path>
              <a:path w="908050" h="354330">
                <a:moveTo>
                  <a:pt x="896874" y="332231"/>
                </a:moveTo>
                <a:lnTo>
                  <a:pt x="896874" y="22859"/>
                </a:lnTo>
                <a:lnTo>
                  <a:pt x="885444" y="22859"/>
                </a:lnTo>
                <a:lnTo>
                  <a:pt x="885444" y="332231"/>
                </a:lnTo>
                <a:lnTo>
                  <a:pt x="896874" y="332231"/>
                </a:lnTo>
                <a:close/>
              </a:path>
              <a:path w="908050" h="354330">
                <a:moveTo>
                  <a:pt x="896874" y="354329"/>
                </a:moveTo>
                <a:lnTo>
                  <a:pt x="896874" y="332231"/>
                </a:lnTo>
                <a:lnTo>
                  <a:pt x="885444" y="342899"/>
                </a:lnTo>
                <a:lnTo>
                  <a:pt x="885444" y="354329"/>
                </a:lnTo>
                <a:lnTo>
                  <a:pt x="896874" y="35432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71948" y="3715765"/>
            <a:ext cx="25698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5" dirty="0">
                <a:latin typeface="Trebuchet MS"/>
                <a:cs typeface="Trebuchet MS"/>
              </a:rPr>
              <a:t>Minterms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9700"/>
              </a:lnSpc>
              <a:spcBef>
                <a:spcPts val="15"/>
              </a:spcBef>
            </a:pPr>
            <a:r>
              <a:rPr sz="2000" spc="-70" dirty="0">
                <a:latin typeface="Trebuchet MS"/>
                <a:cs typeface="Trebuchet MS"/>
              </a:rPr>
              <a:t>F(A,B,C)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Symbol"/>
                <a:cs typeface="Symbol"/>
              </a:rPr>
              <a:t></a:t>
            </a:r>
            <a:r>
              <a:rPr sz="2000" spc="-135" dirty="0">
                <a:latin typeface="Trebuchet MS"/>
                <a:cs typeface="Trebuchet MS"/>
              </a:rPr>
              <a:t>m(0,2,5,6,7)  </a:t>
            </a: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007F00"/>
                </a:solidFill>
                <a:latin typeface="Trebuchet MS"/>
                <a:cs typeface="Trebuchet MS"/>
              </a:rPr>
              <a:t>A’C’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Trebuchet MS"/>
                <a:cs typeface="Trebuchet MS"/>
              </a:rPr>
              <a:t>AB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0000FF"/>
                </a:solidFill>
                <a:latin typeface="Trebuchet MS"/>
                <a:cs typeface="Trebuchet MS"/>
              </a:rPr>
              <a:t>AC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27923" y="4235196"/>
            <a:ext cx="2322830" cy="1083310"/>
          </a:xfrm>
          <a:custGeom>
            <a:avLst/>
            <a:gdLst/>
            <a:ahLst/>
            <a:cxnLst/>
            <a:rect l="l" t="t" r="r" b="b"/>
            <a:pathLst>
              <a:path w="2322829" h="1083310">
                <a:moveTo>
                  <a:pt x="2322576" y="1082802"/>
                </a:moveTo>
                <a:lnTo>
                  <a:pt x="2322576" y="0"/>
                </a:lnTo>
                <a:lnTo>
                  <a:pt x="0" y="0"/>
                </a:lnTo>
                <a:lnTo>
                  <a:pt x="0" y="1082802"/>
                </a:lnTo>
                <a:lnTo>
                  <a:pt x="10668" y="1082802"/>
                </a:lnTo>
                <a:lnTo>
                  <a:pt x="10667" y="22859"/>
                </a:lnTo>
                <a:lnTo>
                  <a:pt x="22097" y="11429"/>
                </a:lnTo>
                <a:lnTo>
                  <a:pt x="22097" y="22859"/>
                </a:lnTo>
                <a:lnTo>
                  <a:pt x="2299716" y="22859"/>
                </a:lnTo>
                <a:lnTo>
                  <a:pt x="2299716" y="11429"/>
                </a:lnTo>
                <a:lnTo>
                  <a:pt x="2311145" y="22859"/>
                </a:lnTo>
                <a:lnTo>
                  <a:pt x="2311145" y="1082802"/>
                </a:lnTo>
                <a:lnTo>
                  <a:pt x="2322576" y="1082802"/>
                </a:lnTo>
                <a:close/>
              </a:path>
              <a:path w="2322829" h="1083310">
                <a:moveTo>
                  <a:pt x="22097" y="22859"/>
                </a:moveTo>
                <a:lnTo>
                  <a:pt x="22097" y="11429"/>
                </a:lnTo>
                <a:lnTo>
                  <a:pt x="10667" y="22859"/>
                </a:lnTo>
                <a:lnTo>
                  <a:pt x="22097" y="22859"/>
                </a:lnTo>
                <a:close/>
              </a:path>
              <a:path w="2322829" h="1083310">
                <a:moveTo>
                  <a:pt x="22097" y="1060703"/>
                </a:moveTo>
                <a:lnTo>
                  <a:pt x="22097" y="22859"/>
                </a:lnTo>
                <a:lnTo>
                  <a:pt x="10667" y="22859"/>
                </a:lnTo>
                <a:lnTo>
                  <a:pt x="10667" y="1060703"/>
                </a:lnTo>
                <a:lnTo>
                  <a:pt x="22097" y="1060703"/>
                </a:lnTo>
                <a:close/>
              </a:path>
              <a:path w="2322829" h="1083310">
                <a:moveTo>
                  <a:pt x="2311145" y="1060703"/>
                </a:moveTo>
                <a:lnTo>
                  <a:pt x="10667" y="1060703"/>
                </a:lnTo>
                <a:lnTo>
                  <a:pt x="22097" y="1072133"/>
                </a:lnTo>
                <a:lnTo>
                  <a:pt x="22097" y="1082802"/>
                </a:lnTo>
                <a:lnTo>
                  <a:pt x="2299716" y="1082802"/>
                </a:lnTo>
                <a:lnTo>
                  <a:pt x="2299716" y="1072133"/>
                </a:lnTo>
                <a:lnTo>
                  <a:pt x="2311145" y="1060703"/>
                </a:lnTo>
                <a:close/>
              </a:path>
              <a:path w="2322829" h="1083310">
                <a:moveTo>
                  <a:pt x="22097" y="1082802"/>
                </a:moveTo>
                <a:lnTo>
                  <a:pt x="22097" y="1072133"/>
                </a:lnTo>
                <a:lnTo>
                  <a:pt x="10667" y="1060703"/>
                </a:lnTo>
                <a:lnTo>
                  <a:pt x="10668" y="1082802"/>
                </a:lnTo>
                <a:lnTo>
                  <a:pt x="22097" y="1082802"/>
                </a:lnTo>
                <a:close/>
              </a:path>
              <a:path w="2322829" h="1083310">
                <a:moveTo>
                  <a:pt x="2311145" y="22859"/>
                </a:moveTo>
                <a:lnTo>
                  <a:pt x="2299716" y="11429"/>
                </a:lnTo>
                <a:lnTo>
                  <a:pt x="2299716" y="22859"/>
                </a:lnTo>
                <a:lnTo>
                  <a:pt x="2311145" y="22859"/>
                </a:lnTo>
                <a:close/>
              </a:path>
              <a:path w="2322829" h="1083310">
                <a:moveTo>
                  <a:pt x="2311145" y="1060703"/>
                </a:moveTo>
                <a:lnTo>
                  <a:pt x="2311145" y="22859"/>
                </a:lnTo>
                <a:lnTo>
                  <a:pt x="2299716" y="22859"/>
                </a:lnTo>
                <a:lnTo>
                  <a:pt x="2299716" y="1060703"/>
                </a:lnTo>
                <a:lnTo>
                  <a:pt x="2311145" y="1060703"/>
                </a:lnTo>
                <a:close/>
              </a:path>
              <a:path w="2322829" h="1083310">
                <a:moveTo>
                  <a:pt x="2311145" y="1082802"/>
                </a:moveTo>
                <a:lnTo>
                  <a:pt x="2311145" y="1060703"/>
                </a:lnTo>
                <a:lnTo>
                  <a:pt x="2299716" y="1072133"/>
                </a:lnTo>
                <a:lnTo>
                  <a:pt x="2299716" y="1082802"/>
                </a:lnTo>
                <a:lnTo>
                  <a:pt x="2311145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6547" y="3895344"/>
            <a:ext cx="349250" cy="326390"/>
          </a:xfrm>
          <a:custGeom>
            <a:avLst/>
            <a:gdLst/>
            <a:ahLst/>
            <a:cxnLst/>
            <a:rect l="l" t="t" r="r" b="b"/>
            <a:pathLst>
              <a:path w="349250" h="326389">
                <a:moveTo>
                  <a:pt x="348996" y="310134"/>
                </a:moveTo>
                <a:lnTo>
                  <a:pt x="15240" y="0"/>
                </a:lnTo>
                <a:lnTo>
                  <a:pt x="0" y="16764"/>
                </a:lnTo>
                <a:lnTo>
                  <a:pt x="333756" y="326136"/>
                </a:lnTo>
                <a:lnTo>
                  <a:pt x="348996" y="3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8943" y="5317997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30" h="111760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0325" y="5317997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111252"/>
                </a:moveTo>
                <a:lnTo>
                  <a:pt x="22098" y="0"/>
                </a:lnTo>
                <a:lnTo>
                  <a:pt x="0" y="762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2775" y="3881628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21393" y="3881628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30" h="111760">
                <a:moveTo>
                  <a:pt x="23622" y="0"/>
                </a:moveTo>
                <a:lnTo>
                  <a:pt x="1524" y="0"/>
                </a:lnTo>
                <a:lnTo>
                  <a:pt x="0" y="111251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37217" y="4337303"/>
            <a:ext cx="433705" cy="790575"/>
          </a:xfrm>
          <a:custGeom>
            <a:avLst/>
            <a:gdLst/>
            <a:ahLst/>
            <a:cxnLst/>
            <a:rect l="l" t="t" r="r" b="b"/>
            <a:pathLst>
              <a:path w="433704" h="790575">
                <a:moveTo>
                  <a:pt x="433577" y="790194"/>
                </a:moveTo>
                <a:lnTo>
                  <a:pt x="433577" y="0"/>
                </a:lnTo>
                <a:lnTo>
                  <a:pt x="0" y="0"/>
                </a:lnTo>
                <a:lnTo>
                  <a:pt x="0" y="790194"/>
                </a:lnTo>
                <a:lnTo>
                  <a:pt x="11429" y="790194"/>
                </a:lnTo>
                <a:lnTo>
                  <a:pt x="11429" y="22098"/>
                </a:lnTo>
                <a:lnTo>
                  <a:pt x="22097" y="10668"/>
                </a:lnTo>
                <a:lnTo>
                  <a:pt x="22097" y="22098"/>
                </a:lnTo>
                <a:lnTo>
                  <a:pt x="411479" y="22098"/>
                </a:lnTo>
                <a:lnTo>
                  <a:pt x="411479" y="10668"/>
                </a:lnTo>
                <a:lnTo>
                  <a:pt x="422147" y="22098"/>
                </a:lnTo>
                <a:lnTo>
                  <a:pt x="422147" y="790194"/>
                </a:lnTo>
                <a:lnTo>
                  <a:pt x="433577" y="790194"/>
                </a:lnTo>
                <a:close/>
              </a:path>
              <a:path w="433704" h="790575">
                <a:moveTo>
                  <a:pt x="22097" y="22098"/>
                </a:moveTo>
                <a:lnTo>
                  <a:pt x="22097" y="10668"/>
                </a:lnTo>
                <a:lnTo>
                  <a:pt x="11429" y="22098"/>
                </a:lnTo>
                <a:lnTo>
                  <a:pt x="22097" y="22098"/>
                </a:lnTo>
                <a:close/>
              </a:path>
              <a:path w="433704" h="790575">
                <a:moveTo>
                  <a:pt x="22097" y="768096"/>
                </a:moveTo>
                <a:lnTo>
                  <a:pt x="22097" y="22098"/>
                </a:lnTo>
                <a:lnTo>
                  <a:pt x="11429" y="22098"/>
                </a:lnTo>
                <a:lnTo>
                  <a:pt x="11429" y="768096"/>
                </a:lnTo>
                <a:lnTo>
                  <a:pt x="22097" y="768096"/>
                </a:lnTo>
                <a:close/>
              </a:path>
              <a:path w="433704" h="790575">
                <a:moveTo>
                  <a:pt x="422147" y="768096"/>
                </a:moveTo>
                <a:lnTo>
                  <a:pt x="11429" y="768096"/>
                </a:lnTo>
                <a:lnTo>
                  <a:pt x="22097" y="779526"/>
                </a:lnTo>
                <a:lnTo>
                  <a:pt x="22097" y="790194"/>
                </a:lnTo>
                <a:lnTo>
                  <a:pt x="411479" y="790194"/>
                </a:lnTo>
                <a:lnTo>
                  <a:pt x="411479" y="779526"/>
                </a:lnTo>
                <a:lnTo>
                  <a:pt x="422147" y="768096"/>
                </a:lnTo>
                <a:close/>
              </a:path>
              <a:path w="433704" h="790575">
                <a:moveTo>
                  <a:pt x="22097" y="790194"/>
                </a:moveTo>
                <a:lnTo>
                  <a:pt x="22097" y="779526"/>
                </a:lnTo>
                <a:lnTo>
                  <a:pt x="11429" y="768096"/>
                </a:lnTo>
                <a:lnTo>
                  <a:pt x="11429" y="790194"/>
                </a:lnTo>
                <a:lnTo>
                  <a:pt x="22097" y="790194"/>
                </a:lnTo>
                <a:close/>
              </a:path>
              <a:path w="433704" h="790575">
                <a:moveTo>
                  <a:pt x="422147" y="22098"/>
                </a:moveTo>
                <a:lnTo>
                  <a:pt x="411479" y="10668"/>
                </a:lnTo>
                <a:lnTo>
                  <a:pt x="411479" y="22098"/>
                </a:lnTo>
                <a:lnTo>
                  <a:pt x="422147" y="22098"/>
                </a:lnTo>
                <a:close/>
              </a:path>
              <a:path w="433704" h="790575">
                <a:moveTo>
                  <a:pt x="422147" y="768096"/>
                </a:moveTo>
                <a:lnTo>
                  <a:pt x="422147" y="22098"/>
                </a:lnTo>
                <a:lnTo>
                  <a:pt x="411479" y="22098"/>
                </a:lnTo>
                <a:lnTo>
                  <a:pt x="411479" y="768096"/>
                </a:lnTo>
                <a:lnTo>
                  <a:pt x="422147" y="768096"/>
                </a:lnTo>
                <a:close/>
              </a:path>
              <a:path w="433704" h="790575">
                <a:moveTo>
                  <a:pt x="422147" y="790194"/>
                </a:moveTo>
                <a:lnTo>
                  <a:pt x="422147" y="768096"/>
                </a:lnTo>
                <a:lnTo>
                  <a:pt x="411479" y="779526"/>
                </a:lnTo>
                <a:lnTo>
                  <a:pt x="411479" y="790194"/>
                </a:lnTo>
                <a:lnTo>
                  <a:pt x="422147" y="790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2467" y="4854702"/>
            <a:ext cx="906780" cy="354330"/>
          </a:xfrm>
          <a:custGeom>
            <a:avLst/>
            <a:gdLst/>
            <a:ahLst/>
            <a:cxnLst/>
            <a:rect l="l" t="t" r="r" b="b"/>
            <a:pathLst>
              <a:path w="906779" h="354329">
                <a:moveTo>
                  <a:pt x="906780" y="354329"/>
                </a:moveTo>
                <a:lnTo>
                  <a:pt x="906780" y="0"/>
                </a:lnTo>
                <a:lnTo>
                  <a:pt x="0" y="0"/>
                </a:lnTo>
                <a:lnTo>
                  <a:pt x="0" y="354329"/>
                </a:lnTo>
                <a:lnTo>
                  <a:pt x="11429" y="354329"/>
                </a:lnTo>
                <a:lnTo>
                  <a:pt x="11429" y="22097"/>
                </a:lnTo>
                <a:lnTo>
                  <a:pt x="22097" y="11429"/>
                </a:lnTo>
                <a:lnTo>
                  <a:pt x="22097" y="22097"/>
                </a:lnTo>
                <a:lnTo>
                  <a:pt x="884681" y="22097"/>
                </a:lnTo>
                <a:lnTo>
                  <a:pt x="884681" y="11429"/>
                </a:lnTo>
                <a:lnTo>
                  <a:pt x="895349" y="22097"/>
                </a:lnTo>
                <a:lnTo>
                  <a:pt x="895349" y="354329"/>
                </a:lnTo>
                <a:lnTo>
                  <a:pt x="906780" y="354329"/>
                </a:lnTo>
                <a:close/>
              </a:path>
              <a:path w="906779" h="354329">
                <a:moveTo>
                  <a:pt x="22097" y="22097"/>
                </a:moveTo>
                <a:lnTo>
                  <a:pt x="22097" y="11429"/>
                </a:lnTo>
                <a:lnTo>
                  <a:pt x="11429" y="22097"/>
                </a:lnTo>
                <a:lnTo>
                  <a:pt x="22097" y="22097"/>
                </a:lnTo>
                <a:close/>
              </a:path>
              <a:path w="906779" h="354329">
                <a:moveTo>
                  <a:pt x="22097" y="331469"/>
                </a:moveTo>
                <a:lnTo>
                  <a:pt x="22097" y="22097"/>
                </a:lnTo>
                <a:lnTo>
                  <a:pt x="11429" y="22097"/>
                </a:lnTo>
                <a:lnTo>
                  <a:pt x="11429" y="331469"/>
                </a:lnTo>
                <a:lnTo>
                  <a:pt x="22097" y="331469"/>
                </a:lnTo>
                <a:close/>
              </a:path>
              <a:path w="906779" h="354329">
                <a:moveTo>
                  <a:pt x="895349" y="331469"/>
                </a:moveTo>
                <a:lnTo>
                  <a:pt x="11429" y="331469"/>
                </a:lnTo>
                <a:lnTo>
                  <a:pt x="22097" y="342899"/>
                </a:lnTo>
                <a:lnTo>
                  <a:pt x="22097" y="354329"/>
                </a:lnTo>
                <a:lnTo>
                  <a:pt x="884681" y="354329"/>
                </a:lnTo>
                <a:lnTo>
                  <a:pt x="884681" y="342899"/>
                </a:lnTo>
                <a:lnTo>
                  <a:pt x="895349" y="331469"/>
                </a:lnTo>
                <a:close/>
              </a:path>
              <a:path w="906779" h="354329">
                <a:moveTo>
                  <a:pt x="22097" y="354329"/>
                </a:moveTo>
                <a:lnTo>
                  <a:pt x="22097" y="342899"/>
                </a:lnTo>
                <a:lnTo>
                  <a:pt x="11429" y="331469"/>
                </a:lnTo>
                <a:lnTo>
                  <a:pt x="11429" y="354329"/>
                </a:lnTo>
                <a:lnTo>
                  <a:pt x="22097" y="354329"/>
                </a:lnTo>
                <a:close/>
              </a:path>
              <a:path w="906779" h="354329">
                <a:moveTo>
                  <a:pt x="895349" y="22097"/>
                </a:moveTo>
                <a:lnTo>
                  <a:pt x="884681" y="11429"/>
                </a:lnTo>
                <a:lnTo>
                  <a:pt x="884681" y="22097"/>
                </a:lnTo>
                <a:lnTo>
                  <a:pt x="895349" y="22097"/>
                </a:lnTo>
                <a:close/>
              </a:path>
              <a:path w="906779" h="354329">
                <a:moveTo>
                  <a:pt x="895349" y="331469"/>
                </a:moveTo>
                <a:lnTo>
                  <a:pt x="895349" y="22097"/>
                </a:lnTo>
                <a:lnTo>
                  <a:pt x="884681" y="22097"/>
                </a:lnTo>
                <a:lnTo>
                  <a:pt x="884681" y="331469"/>
                </a:lnTo>
                <a:lnTo>
                  <a:pt x="895349" y="331469"/>
                </a:lnTo>
                <a:close/>
              </a:path>
              <a:path w="906779" h="354329">
                <a:moveTo>
                  <a:pt x="895349" y="354329"/>
                </a:moveTo>
                <a:lnTo>
                  <a:pt x="895349" y="331469"/>
                </a:lnTo>
                <a:lnTo>
                  <a:pt x="884681" y="342899"/>
                </a:lnTo>
                <a:lnTo>
                  <a:pt x="884681" y="354329"/>
                </a:lnTo>
                <a:lnTo>
                  <a:pt x="895349" y="3543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47749" y="3683761"/>
            <a:ext cx="35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9127" y="35946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82572" y="4015232"/>
            <a:ext cx="18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573664" y="3882390"/>
          <a:ext cx="2519679" cy="213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15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6515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946795" y="4284726"/>
            <a:ext cx="908685" cy="354330"/>
          </a:xfrm>
          <a:custGeom>
            <a:avLst/>
            <a:gdLst/>
            <a:ahLst/>
            <a:cxnLst/>
            <a:rect l="l" t="t" r="r" b="b"/>
            <a:pathLst>
              <a:path w="908685" h="354329">
                <a:moveTo>
                  <a:pt x="908303" y="354329"/>
                </a:moveTo>
                <a:lnTo>
                  <a:pt x="908303" y="0"/>
                </a:lnTo>
                <a:lnTo>
                  <a:pt x="0" y="0"/>
                </a:lnTo>
                <a:lnTo>
                  <a:pt x="0" y="354329"/>
                </a:lnTo>
                <a:lnTo>
                  <a:pt x="11429" y="354329"/>
                </a:lnTo>
                <a:lnTo>
                  <a:pt x="11430" y="22098"/>
                </a:lnTo>
                <a:lnTo>
                  <a:pt x="22098" y="11429"/>
                </a:lnTo>
                <a:lnTo>
                  <a:pt x="22098" y="22098"/>
                </a:lnTo>
                <a:lnTo>
                  <a:pt x="885444" y="22098"/>
                </a:lnTo>
                <a:lnTo>
                  <a:pt x="885444" y="11429"/>
                </a:lnTo>
                <a:lnTo>
                  <a:pt x="896874" y="22098"/>
                </a:lnTo>
                <a:lnTo>
                  <a:pt x="896874" y="354329"/>
                </a:lnTo>
                <a:lnTo>
                  <a:pt x="908303" y="354329"/>
                </a:lnTo>
                <a:close/>
              </a:path>
              <a:path w="908685" h="354329">
                <a:moveTo>
                  <a:pt x="22098" y="22098"/>
                </a:moveTo>
                <a:lnTo>
                  <a:pt x="22098" y="11429"/>
                </a:lnTo>
                <a:lnTo>
                  <a:pt x="11430" y="22098"/>
                </a:lnTo>
                <a:lnTo>
                  <a:pt x="22098" y="22098"/>
                </a:lnTo>
                <a:close/>
              </a:path>
              <a:path w="908685" h="354329">
                <a:moveTo>
                  <a:pt x="22098" y="331470"/>
                </a:moveTo>
                <a:lnTo>
                  <a:pt x="22098" y="22098"/>
                </a:lnTo>
                <a:lnTo>
                  <a:pt x="11430" y="22098"/>
                </a:lnTo>
                <a:lnTo>
                  <a:pt x="11430" y="331470"/>
                </a:lnTo>
                <a:lnTo>
                  <a:pt x="22098" y="331470"/>
                </a:lnTo>
                <a:close/>
              </a:path>
              <a:path w="908685" h="354329">
                <a:moveTo>
                  <a:pt x="896874" y="331470"/>
                </a:moveTo>
                <a:lnTo>
                  <a:pt x="11430" y="331470"/>
                </a:lnTo>
                <a:lnTo>
                  <a:pt x="22098" y="342900"/>
                </a:lnTo>
                <a:lnTo>
                  <a:pt x="22098" y="354329"/>
                </a:lnTo>
                <a:lnTo>
                  <a:pt x="885444" y="354329"/>
                </a:lnTo>
                <a:lnTo>
                  <a:pt x="885444" y="342900"/>
                </a:lnTo>
                <a:lnTo>
                  <a:pt x="896874" y="331470"/>
                </a:lnTo>
                <a:close/>
              </a:path>
              <a:path w="908685" h="354329">
                <a:moveTo>
                  <a:pt x="22098" y="354329"/>
                </a:moveTo>
                <a:lnTo>
                  <a:pt x="22098" y="342900"/>
                </a:lnTo>
                <a:lnTo>
                  <a:pt x="11430" y="331470"/>
                </a:lnTo>
                <a:lnTo>
                  <a:pt x="11429" y="354329"/>
                </a:lnTo>
                <a:lnTo>
                  <a:pt x="22098" y="354329"/>
                </a:lnTo>
                <a:close/>
              </a:path>
              <a:path w="908685" h="354329">
                <a:moveTo>
                  <a:pt x="896874" y="22098"/>
                </a:moveTo>
                <a:lnTo>
                  <a:pt x="885444" y="11429"/>
                </a:lnTo>
                <a:lnTo>
                  <a:pt x="885444" y="22098"/>
                </a:lnTo>
                <a:lnTo>
                  <a:pt x="896874" y="22098"/>
                </a:lnTo>
                <a:close/>
              </a:path>
              <a:path w="908685" h="354329">
                <a:moveTo>
                  <a:pt x="896874" y="331470"/>
                </a:moveTo>
                <a:lnTo>
                  <a:pt x="896874" y="22098"/>
                </a:lnTo>
                <a:lnTo>
                  <a:pt x="885444" y="22098"/>
                </a:lnTo>
                <a:lnTo>
                  <a:pt x="885444" y="331470"/>
                </a:lnTo>
                <a:lnTo>
                  <a:pt x="896874" y="331470"/>
                </a:lnTo>
                <a:close/>
              </a:path>
              <a:path w="908685" h="354329">
                <a:moveTo>
                  <a:pt x="896874" y="354329"/>
                </a:moveTo>
                <a:lnTo>
                  <a:pt x="896874" y="331470"/>
                </a:lnTo>
                <a:lnTo>
                  <a:pt x="885444" y="342900"/>
                </a:lnTo>
                <a:lnTo>
                  <a:pt x="885444" y="354329"/>
                </a:lnTo>
                <a:lnTo>
                  <a:pt x="896874" y="35432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48269" y="6022847"/>
            <a:ext cx="7989570" cy="646430"/>
          </a:xfrm>
          <a:prstGeom prst="rect">
            <a:avLst/>
          </a:prstGeom>
          <a:solidFill>
            <a:srgbClr val="FBE8AE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Both </a:t>
            </a:r>
            <a:r>
              <a:rPr sz="1800" spc="-35" dirty="0">
                <a:latin typeface="Arial"/>
                <a:cs typeface="Arial"/>
              </a:rPr>
              <a:t>A’C’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“essential” </a:t>
            </a:r>
            <a:r>
              <a:rPr sz="1800" i="1" dirty="0">
                <a:latin typeface="Arial"/>
                <a:cs typeface="Arial"/>
              </a:rPr>
              <a:t>prime implicants </a:t>
            </a:r>
            <a:r>
              <a:rPr sz="1800" dirty="0">
                <a:latin typeface="Arial"/>
                <a:cs typeface="Arial"/>
              </a:rPr>
              <a:t>because of the yellow cells.  There </a:t>
            </a:r>
            <a:r>
              <a:rPr sz="1800" spc="-5" dirty="0">
                <a:latin typeface="Arial"/>
                <a:cs typeface="Arial"/>
              </a:rPr>
              <a:t>is no other </a:t>
            </a:r>
            <a:r>
              <a:rPr sz="1800" i="1" dirty="0">
                <a:latin typeface="Arial"/>
                <a:cs typeface="Arial"/>
              </a:rPr>
              <a:t>prime implicant </a:t>
            </a:r>
            <a:r>
              <a:rPr sz="1800" dirty="0">
                <a:latin typeface="Arial"/>
                <a:cs typeface="Arial"/>
              </a:rPr>
              <a:t>to cover yellow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586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45" dirty="0">
                <a:latin typeface="Georgia"/>
                <a:cs typeface="Georgia"/>
              </a:rPr>
              <a:t>K-map </a:t>
            </a:r>
            <a:r>
              <a:rPr b="0" spc="110" dirty="0">
                <a:latin typeface="Georgia"/>
                <a:cs typeface="Georgia"/>
              </a:rPr>
              <a:t>simplification</a:t>
            </a:r>
            <a:r>
              <a:rPr b="0" spc="340" dirty="0">
                <a:latin typeface="Georgia"/>
                <a:cs typeface="Georgia"/>
              </a:rPr>
              <a:t> </a:t>
            </a:r>
            <a:r>
              <a:rPr b="0" spc="190" dirty="0">
                <a:latin typeface="Georgia"/>
                <a:cs typeface="Georgia"/>
              </a:rPr>
              <a:t>mechanism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4553" y="1517309"/>
            <a:ext cx="8001634" cy="5151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definitions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30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33528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Single </a:t>
            </a:r>
            <a:r>
              <a:rPr sz="1900" spc="-120" dirty="0">
                <a:latin typeface="Trebuchet MS"/>
                <a:cs typeface="Trebuchet MS"/>
              </a:rPr>
              <a:t>element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25" dirty="0">
                <a:latin typeface="Trebuchet MS"/>
                <a:cs typeface="Trebuchet MS"/>
              </a:rPr>
              <a:t>ON-set </a:t>
            </a:r>
            <a:r>
              <a:rPr sz="1900" spc="20" dirty="0">
                <a:latin typeface="Trebuchet MS"/>
                <a:cs typeface="Trebuchet MS"/>
              </a:rPr>
              <a:t>or </a:t>
            </a:r>
            <a:r>
              <a:rPr sz="1900" spc="-140" dirty="0">
                <a:latin typeface="Trebuchet MS"/>
                <a:cs typeface="Trebuchet MS"/>
              </a:rPr>
              <a:t>any </a:t>
            </a:r>
            <a:r>
              <a:rPr sz="1900" spc="-70" dirty="0">
                <a:latin typeface="Trebuchet MS"/>
                <a:cs typeface="Trebuchet MS"/>
              </a:rPr>
              <a:t>group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 </a:t>
            </a:r>
            <a:r>
              <a:rPr sz="1900" spc="-110" dirty="0">
                <a:latin typeface="Trebuchet MS"/>
                <a:cs typeface="Trebuchet MS"/>
              </a:rPr>
              <a:t>elements </a:t>
            </a:r>
            <a:r>
              <a:rPr sz="1900" spc="-130" dirty="0">
                <a:latin typeface="Trebuchet MS"/>
                <a:cs typeface="Trebuchet MS"/>
              </a:rPr>
              <a:t>that can </a:t>
            </a:r>
            <a:r>
              <a:rPr sz="1900" spc="-120" dirty="0">
                <a:latin typeface="Trebuchet MS"/>
                <a:cs typeface="Trebuchet MS"/>
              </a:rPr>
              <a:t>be  </a:t>
            </a:r>
            <a:r>
              <a:rPr sz="1900" spc="-95" dirty="0">
                <a:latin typeface="Trebuchet MS"/>
                <a:cs typeface="Trebuchet MS"/>
              </a:rPr>
              <a:t>combined </a:t>
            </a:r>
            <a:r>
              <a:rPr sz="1900" spc="-85" dirty="0">
                <a:latin typeface="Trebuchet MS"/>
                <a:cs typeface="Trebuchet MS"/>
              </a:rPr>
              <a:t>together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190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K-map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20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Top/bottom </a:t>
            </a:r>
            <a:r>
              <a:rPr sz="1900" spc="-80" dirty="0">
                <a:latin typeface="Trebuchet MS"/>
                <a:cs typeface="Trebuchet MS"/>
              </a:rPr>
              <a:t>rows, </a:t>
            </a:r>
            <a:r>
              <a:rPr sz="1900" spc="-160" dirty="0">
                <a:latin typeface="Trebuchet MS"/>
                <a:cs typeface="Trebuchet MS"/>
              </a:rPr>
              <a:t>left/right </a:t>
            </a:r>
            <a:r>
              <a:rPr sz="1900" spc="-105" dirty="0">
                <a:latin typeface="Trebuchet MS"/>
                <a:cs typeface="Trebuchet MS"/>
              </a:rPr>
              <a:t>columns,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45" dirty="0">
                <a:latin typeface="Trebuchet MS"/>
                <a:cs typeface="Trebuchet MS"/>
              </a:rPr>
              <a:t>corners </a:t>
            </a:r>
            <a:r>
              <a:rPr sz="1900" spc="-114" dirty="0">
                <a:latin typeface="Trebuchet MS"/>
                <a:cs typeface="Trebuchet MS"/>
              </a:rPr>
              <a:t>are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adjacencies.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85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54552"/>
                </a:solidFill>
                <a:latin typeface="Trebuchet MS"/>
                <a:cs typeface="Trebuchet MS"/>
              </a:rPr>
              <a:t>Prime</a:t>
            </a:r>
            <a:r>
              <a:rPr sz="26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454552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96520" indent="-228600">
              <a:lnSpc>
                <a:spcPts val="2050"/>
              </a:lnSpc>
              <a:spcBef>
                <a:spcPts val="51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Implicant </a:t>
            </a:r>
            <a:r>
              <a:rPr sz="1900" spc="-130" dirty="0">
                <a:latin typeface="Trebuchet MS"/>
                <a:cs typeface="Trebuchet MS"/>
              </a:rPr>
              <a:t>that </a:t>
            </a:r>
            <a:r>
              <a:rPr sz="1900" spc="-95" dirty="0">
                <a:latin typeface="Trebuchet MS"/>
                <a:cs typeface="Trebuchet MS"/>
              </a:rPr>
              <a:t>cannot </a:t>
            </a:r>
            <a:r>
              <a:rPr sz="1900" spc="-120" dirty="0">
                <a:latin typeface="Trebuchet MS"/>
                <a:cs typeface="Trebuchet MS"/>
              </a:rPr>
              <a:t>be </a:t>
            </a:r>
            <a:r>
              <a:rPr sz="1900" spc="-95" dirty="0">
                <a:latin typeface="Trebuchet MS"/>
                <a:cs typeface="Trebuchet MS"/>
              </a:rPr>
              <a:t>combined </a:t>
            </a:r>
            <a:r>
              <a:rPr sz="1900" spc="-100" dirty="0">
                <a:latin typeface="Trebuchet MS"/>
                <a:cs typeface="Trebuchet MS"/>
              </a:rPr>
              <a:t>with </a:t>
            </a:r>
            <a:r>
              <a:rPr sz="1900" spc="-85" dirty="0">
                <a:latin typeface="Trebuchet MS"/>
                <a:cs typeface="Trebuchet MS"/>
              </a:rPr>
              <a:t>another </a:t>
            </a:r>
            <a:r>
              <a:rPr sz="1900" spc="-130" dirty="0">
                <a:latin typeface="Trebuchet MS"/>
                <a:cs typeface="Trebuchet MS"/>
              </a:rPr>
              <a:t>implicant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35" dirty="0">
                <a:latin typeface="Trebuchet MS"/>
                <a:cs typeface="Trebuchet MS"/>
              </a:rPr>
              <a:t>eliminate </a:t>
            </a:r>
            <a:r>
              <a:rPr sz="1900" spc="-190" dirty="0">
                <a:latin typeface="Trebuchet MS"/>
                <a:cs typeface="Trebuchet MS"/>
              </a:rPr>
              <a:t>a  </a:t>
            </a:r>
            <a:r>
              <a:rPr sz="1900" spc="-90" dirty="0">
                <a:latin typeface="Trebuchet MS"/>
                <a:cs typeface="Trebuchet MS"/>
              </a:rPr>
              <a:t>term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</a:pPr>
            <a:r>
              <a:rPr sz="1950" spc="-56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7E7E7E"/>
                </a:solidFill>
                <a:latin typeface="Trebuchet MS"/>
                <a:cs typeface="Trebuchet MS"/>
              </a:rPr>
              <a:t>Essential </a:t>
            </a:r>
            <a:r>
              <a:rPr sz="2600" spc="-125" dirty="0">
                <a:solidFill>
                  <a:srgbClr val="7E7E7E"/>
                </a:solidFill>
                <a:latin typeface="Trebuchet MS"/>
                <a:cs typeface="Trebuchet MS"/>
              </a:rPr>
              <a:t>Prime</a:t>
            </a:r>
            <a:r>
              <a:rPr sz="2600" spc="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7E7E7E"/>
                </a:solidFill>
                <a:latin typeface="Trebuchet MS"/>
                <a:cs typeface="Trebuchet MS"/>
              </a:rPr>
              <a:t>Implicant:</a:t>
            </a:r>
            <a:endParaRPr sz="2600">
              <a:latin typeface="Trebuchet MS"/>
              <a:cs typeface="Trebuchet MS"/>
            </a:endParaRPr>
          </a:p>
          <a:p>
            <a:pPr marL="834390" marR="5080" indent="-228600">
              <a:lnSpc>
                <a:spcPts val="2050"/>
              </a:lnSpc>
              <a:spcBef>
                <a:spcPts val="52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80" dirty="0">
                <a:solidFill>
                  <a:srgbClr val="7E7E7E"/>
                </a:solidFill>
                <a:latin typeface="Trebuchet MS"/>
                <a:cs typeface="Trebuchet MS"/>
              </a:rPr>
              <a:t>if </a:t>
            </a:r>
            <a:r>
              <a:rPr sz="1900" spc="-140" dirty="0">
                <a:solidFill>
                  <a:srgbClr val="7E7E7E"/>
                </a:solidFill>
                <a:latin typeface="Trebuchet MS"/>
                <a:cs typeface="Trebuchet MS"/>
              </a:rPr>
              <a:t>an </a:t>
            </a:r>
            <a:r>
              <a:rPr sz="1900" spc="-120" dirty="0">
                <a:solidFill>
                  <a:srgbClr val="7E7E7E"/>
                </a:solidFill>
                <a:latin typeface="Trebuchet MS"/>
                <a:cs typeface="Trebuchet MS"/>
              </a:rPr>
              <a:t>element </a:t>
            </a:r>
            <a:r>
              <a:rPr sz="1900" spc="-100" dirty="0">
                <a:solidFill>
                  <a:srgbClr val="7E7E7E"/>
                </a:solidFill>
                <a:latin typeface="Trebuchet MS"/>
                <a:cs typeface="Trebuchet MS"/>
              </a:rPr>
              <a:t>of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7E7E7E"/>
                </a:solidFill>
                <a:latin typeface="Trebuchet MS"/>
                <a:cs typeface="Trebuchet MS"/>
              </a:rPr>
              <a:t>ON-set </a:t>
            </a:r>
            <a:r>
              <a:rPr sz="1900" spc="-85" dirty="0">
                <a:solidFill>
                  <a:srgbClr val="7E7E7E"/>
                </a:solidFill>
                <a:latin typeface="Trebuchet MS"/>
                <a:cs typeface="Trebuchet MS"/>
              </a:rPr>
              <a:t>is covered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by </a:t>
            </a:r>
            <a:r>
              <a:rPr sz="1900" spc="-190" dirty="0">
                <a:solidFill>
                  <a:srgbClr val="7E7E7E"/>
                </a:solidFill>
                <a:latin typeface="Trebuchet MS"/>
                <a:cs typeface="Trebuchet MS"/>
              </a:rPr>
              <a:t>a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single </a:t>
            </a:r>
            <a:r>
              <a:rPr sz="1900" spc="-95" dirty="0">
                <a:solidFill>
                  <a:srgbClr val="7E7E7E"/>
                </a:solidFill>
                <a:latin typeface="Trebuchet MS"/>
                <a:cs typeface="Trebuchet MS"/>
              </a:rPr>
              <a:t>prime </a:t>
            </a:r>
            <a:r>
              <a:rPr sz="1900" spc="-145" dirty="0">
                <a:solidFill>
                  <a:srgbClr val="7E7E7E"/>
                </a:solidFill>
                <a:latin typeface="Trebuchet MS"/>
                <a:cs typeface="Trebuchet MS"/>
              </a:rPr>
              <a:t>implicant, </a:t>
            </a:r>
            <a:r>
              <a:rPr sz="1900" spc="-125" dirty="0">
                <a:solidFill>
                  <a:srgbClr val="7E7E7E"/>
                </a:solidFill>
                <a:latin typeface="Trebuchet MS"/>
                <a:cs typeface="Trebuchet MS"/>
              </a:rPr>
              <a:t>it </a:t>
            </a:r>
            <a:r>
              <a:rPr sz="1900" spc="-85" dirty="0">
                <a:solidFill>
                  <a:srgbClr val="7E7E7E"/>
                </a:solidFill>
                <a:latin typeface="Trebuchet MS"/>
                <a:cs typeface="Trebuchet MS"/>
              </a:rPr>
              <a:t>is </a:t>
            </a:r>
            <a:r>
              <a:rPr sz="1900" spc="-145" dirty="0">
                <a:solidFill>
                  <a:srgbClr val="7E7E7E"/>
                </a:solidFill>
                <a:latin typeface="Trebuchet MS"/>
                <a:cs typeface="Trebuchet MS"/>
              </a:rPr>
              <a:t>an  </a:t>
            </a:r>
            <a:r>
              <a:rPr sz="1900" spc="-114" dirty="0">
                <a:solidFill>
                  <a:srgbClr val="7E7E7E"/>
                </a:solidFill>
                <a:latin typeface="Trebuchet MS"/>
                <a:cs typeface="Trebuchet MS"/>
              </a:rPr>
              <a:t>essential</a:t>
            </a:r>
            <a:r>
              <a:rPr sz="1900" spc="-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100" dirty="0">
                <a:solidFill>
                  <a:srgbClr val="7E7E7E"/>
                </a:solidFill>
                <a:latin typeface="Trebuchet MS"/>
                <a:cs typeface="Trebuchet MS"/>
              </a:rPr>
              <a:t>prime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Minimization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Procedure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0" dirty="0">
                <a:solidFill>
                  <a:srgbClr val="FF0000"/>
                </a:solidFill>
                <a:latin typeface="Trebuchet MS"/>
                <a:cs typeface="Trebuchet MS"/>
              </a:rPr>
              <a:t>Grow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implicants </a:t>
            </a:r>
            <a:r>
              <a:rPr sz="1900" spc="-80" dirty="0">
                <a:solidFill>
                  <a:srgbClr val="FF0000"/>
                </a:solidFill>
                <a:latin typeface="Trebuchet MS"/>
                <a:cs typeface="Trebuchet MS"/>
              </a:rPr>
              <a:t>into </a:t>
            </a:r>
            <a:r>
              <a:rPr sz="1900" spc="-95" dirty="0">
                <a:solidFill>
                  <a:srgbClr val="FF0000"/>
                </a:solidFill>
                <a:latin typeface="Trebuchet MS"/>
                <a:cs typeface="Trebuchet MS"/>
              </a:rPr>
              <a:t>prime</a:t>
            </a:r>
            <a:r>
              <a:rPr sz="19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implicants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" dirty="0">
                <a:solidFill>
                  <a:srgbClr val="FF0000"/>
                </a:solidFill>
                <a:latin typeface="Trebuchet MS"/>
                <a:cs typeface="Trebuchet MS"/>
              </a:rPr>
              <a:t>Cover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900" spc="25" dirty="0">
                <a:solidFill>
                  <a:srgbClr val="FF0000"/>
                </a:solidFill>
                <a:latin typeface="Trebuchet MS"/>
                <a:cs typeface="Trebuchet MS"/>
              </a:rPr>
              <a:t>ON-set </a:t>
            </a:r>
            <a:r>
              <a:rPr sz="1900" spc="-100" dirty="0">
                <a:solidFill>
                  <a:srgbClr val="FF0000"/>
                </a:solidFill>
                <a:latin typeface="Trebuchet MS"/>
                <a:cs typeface="Trebuchet MS"/>
              </a:rPr>
              <a:t>with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as </a:t>
            </a:r>
            <a:r>
              <a:rPr sz="1900" spc="-140" dirty="0">
                <a:solidFill>
                  <a:srgbClr val="FF0000"/>
                </a:solidFill>
                <a:latin typeface="Trebuchet MS"/>
                <a:cs typeface="Trebuchet MS"/>
              </a:rPr>
              <a:t>few </a:t>
            </a:r>
            <a:r>
              <a:rPr sz="1900" spc="-95" dirty="0">
                <a:solidFill>
                  <a:srgbClr val="FF0000"/>
                </a:solidFill>
                <a:latin typeface="Trebuchet MS"/>
                <a:cs typeface="Trebuchet MS"/>
              </a:rPr>
              <a:t>prime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implicants </a:t>
            </a:r>
            <a:r>
              <a:rPr sz="1900" spc="-114" dirty="0">
                <a:solidFill>
                  <a:srgbClr val="FF0000"/>
                </a:solidFill>
                <a:latin typeface="Trebuchet MS"/>
                <a:cs typeface="Trebuchet MS"/>
              </a:rPr>
              <a:t>as</a:t>
            </a:r>
            <a:r>
              <a:rPr sz="1900" spc="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FF0000"/>
                </a:solidFill>
                <a:latin typeface="Trebuchet MS"/>
                <a:cs typeface="Trebuchet MS"/>
              </a:rPr>
              <a:t>possible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FF0000"/>
                </a:solidFill>
                <a:latin typeface="Trebuchet MS"/>
                <a:cs typeface="Trebuchet MS"/>
              </a:rPr>
              <a:t>Essential </a:t>
            </a:r>
            <a:r>
              <a:rPr sz="1900" spc="-90" dirty="0">
                <a:solidFill>
                  <a:srgbClr val="FF0000"/>
                </a:solidFill>
                <a:latin typeface="Trebuchet MS"/>
                <a:cs typeface="Trebuchet MS"/>
              </a:rPr>
              <a:t>primes </a:t>
            </a:r>
            <a:r>
              <a:rPr sz="1900" spc="-120" dirty="0">
                <a:solidFill>
                  <a:srgbClr val="FF0000"/>
                </a:solidFill>
                <a:latin typeface="Trebuchet MS"/>
                <a:cs typeface="Trebuchet MS"/>
              </a:rPr>
              <a:t>participate </a:t>
            </a:r>
            <a:r>
              <a:rPr sz="1900" spc="-11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1900" spc="25" dirty="0">
                <a:solidFill>
                  <a:srgbClr val="FF0000"/>
                </a:solidFill>
                <a:latin typeface="Trebuchet MS"/>
                <a:cs typeface="Trebuchet MS"/>
              </a:rPr>
              <a:t>ALL </a:t>
            </a:r>
            <a:r>
              <a:rPr sz="1900" spc="-90" dirty="0">
                <a:solidFill>
                  <a:srgbClr val="FF0000"/>
                </a:solidFill>
                <a:latin typeface="Trebuchet MS"/>
                <a:cs typeface="Trebuchet MS"/>
              </a:rPr>
              <a:t>possible</a:t>
            </a:r>
            <a:r>
              <a:rPr sz="1900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FF0000"/>
                </a:solidFill>
                <a:latin typeface="Trebuchet MS"/>
                <a:cs typeface="Trebuchet MS"/>
              </a:rPr>
              <a:t>covers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673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70" dirty="0">
                <a:latin typeface="Georgia"/>
                <a:cs typeface="Georgia"/>
              </a:rPr>
              <a:t>Examples </a:t>
            </a:r>
            <a:r>
              <a:rPr b="0" spc="20" dirty="0">
                <a:latin typeface="Georgia"/>
                <a:cs typeface="Georgia"/>
              </a:rPr>
              <a:t>of</a:t>
            </a:r>
            <a:r>
              <a:rPr b="0" spc="275" dirty="0">
                <a:latin typeface="Georgia"/>
                <a:cs typeface="Georgia"/>
              </a:rPr>
              <a:t> </a:t>
            </a:r>
            <a:r>
              <a:rPr b="0" spc="130" dirty="0">
                <a:latin typeface="Georgia"/>
                <a:cs typeface="Georgia"/>
              </a:rPr>
              <a:t>Implicants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7327" y="1776921"/>
            <a:ext cx="3839210" cy="711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0" dirty="0">
                <a:latin typeface="Trebuchet MS"/>
                <a:cs typeface="Trebuchet MS"/>
              </a:rPr>
              <a:t>6 </a:t>
            </a:r>
            <a:r>
              <a:rPr sz="2000" spc="-95" dirty="0">
                <a:latin typeface="Trebuchet MS"/>
                <a:cs typeface="Trebuchet MS"/>
              </a:rPr>
              <a:t>Prime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Implicants:</a:t>
            </a:r>
            <a:endParaRPr sz="2000">
              <a:latin typeface="Trebuchet MS"/>
              <a:cs typeface="Trebuchet MS"/>
            </a:endParaRPr>
          </a:p>
          <a:p>
            <a:pPr marL="227965">
              <a:lnSpc>
                <a:spcPct val="100000"/>
              </a:lnSpc>
              <a:spcBef>
                <a:spcPts val="300"/>
              </a:spcBef>
            </a:pPr>
            <a:r>
              <a:rPr sz="2000" spc="-110" dirty="0">
                <a:latin typeface="Trebuchet MS"/>
                <a:cs typeface="Trebuchet MS"/>
              </a:rPr>
              <a:t>A’B’D,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BC'</a:t>
            </a:r>
            <a:r>
              <a:rPr sz="2000" spc="-10" dirty="0">
                <a:latin typeface="Trebuchet MS"/>
                <a:cs typeface="Trebuchet MS"/>
              </a:rPr>
              <a:t>, </a:t>
            </a:r>
            <a:r>
              <a:rPr sz="2000" spc="10" dirty="0">
                <a:solidFill>
                  <a:srgbClr val="0000FF"/>
                </a:solidFill>
                <a:latin typeface="Trebuchet MS"/>
                <a:cs typeface="Trebuchet MS"/>
              </a:rPr>
              <a:t>AC</a:t>
            </a:r>
            <a:r>
              <a:rPr sz="2000" spc="10" dirty="0">
                <a:latin typeface="Trebuchet MS"/>
                <a:cs typeface="Trebuchet MS"/>
              </a:rPr>
              <a:t>, </a:t>
            </a:r>
            <a:r>
              <a:rPr sz="2000" spc="-70" dirty="0">
                <a:latin typeface="Trebuchet MS"/>
                <a:cs typeface="Trebuchet MS"/>
              </a:rPr>
              <a:t>A’C’D, </a:t>
            </a:r>
            <a:r>
              <a:rPr sz="2000" spc="-55" dirty="0">
                <a:latin typeface="Trebuchet MS"/>
                <a:cs typeface="Trebuchet MS"/>
              </a:rPr>
              <a:t>AB,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B’CD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5301" y="2494788"/>
            <a:ext cx="151765" cy="398780"/>
          </a:xfrm>
          <a:custGeom>
            <a:avLst/>
            <a:gdLst/>
            <a:ahLst/>
            <a:cxnLst/>
            <a:rect l="l" t="t" r="r" b="b"/>
            <a:pathLst>
              <a:path w="151764" h="398780">
                <a:moveTo>
                  <a:pt x="151637" y="4571"/>
                </a:moveTo>
                <a:lnTo>
                  <a:pt x="139445" y="0"/>
                </a:lnTo>
                <a:lnTo>
                  <a:pt x="0" y="393953"/>
                </a:lnTo>
                <a:lnTo>
                  <a:pt x="12191" y="398525"/>
                </a:lnTo>
                <a:lnTo>
                  <a:pt x="15163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725" y="2492501"/>
            <a:ext cx="402590" cy="403225"/>
          </a:xfrm>
          <a:custGeom>
            <a:avLst/>
            <a:gdLst/>
            <a:ahLst/>
            <a:cxnLst/>
            <a:rect l="l" t="t" r="r" b="b"/>
            <a:pathLst>
              <a:path w="402589" h="403225">
                <a:moveTo>
                  <a:pt x="402335" y="393954"/>
                </a:moveTo>
                <a:lnTo>
                  <a:pt x="9143" y="0"/>
                </a:lnTo>
                <a:lnTo>
                  <a:pt x="0" y="9144"/>
                </a:lnTo>
                <a:lnTo>
                  <a:pt x="393953" y="403098"/>
                </a:lnTo>
                <a:lnTo>
                  <a:pt x="402335" y="39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0280" y="2776704"/>
            <a:ext cx="4309745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56665">
              <a:lnSpc>
                <a:spcPct val="100000"/>
              </a:lnSpc>
              <a:spcBef>
                <a:spcPts val="815"/>
              </a:spcBef>
            </a:pPr>
            <a:r>
              <a:rPr sz="2000" spc="-120" dirty="0">
                <a:latin typeface="Trebuchet MS"/>
                <a:cs typeface="Trebuchet MS"/>
              </a:rPr>
              <a:t>essential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477770" algn="l"/>
                <a:tab pos="3298190" algn="l"/>
              </a:tabLst>
            </a:pPr>
            <a:r>
              <a:rPr sz="2000" spc="-90" dirty="0">
                <a:latin typeface="Trebuchet MS"/>
                <a:cs typeface="Trebuchet MS"/>
              </a:rPr>
              <a:t>Minimum </a:t>
            </a:r>
            <a:r>
              <a:rPr sz="2000" spc="-80" dirty="0">
                <a:latin typeface="Trebuchet MS"/>
                <a:cs typeface="Trebuchet MS"/>
              </a:rPr>
              <a:t>cover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4593" y="4533086"/>
            <a:ext cx="3542029" cy="762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spc="-50" dirty="0">
                <a:latin typeface="Trebuchet MS"/>
                <a:cs typeface="Trebuchet MS"/>
              </a:rPr>
              <a:t>5 </a:t>
            </a:r>
            <a:r>
              <a:rPr sz="2000" spc="-95" dirty="0">
                <a:latin typeface="Trebuchet MS"/>
                <a:cs typeface="Trebuchet MS"/>
              </a:rPr>
              <a:t>Prime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Implicants:</a:t>
            </a:r>
            <a:endParaRPr sz="20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500"/>
              </a:spcBef>
            </a:pPr>
            <a:r>
              <a:rPr sz="2000" spc="-65" dirty="0">
                <a:latin typeface="Trebuchet MS"/>
                <a:cs typeface="Trebuchet MS"/>
              </a:rPr>
              <a:t>BD, </a:t>
            </a:r>
            <a:r>
              <a:rPr sz="2000" spc="20" dirty="0">
                <a:solidFill>
                  <a:srgbClr val="7C8524"/>
                </a:solidFill>
                <a:latin typeface="Trebuchet MS"/>
                <a:cs typeface="Trebuchet MS"/>
              </a:rPr>
              <a:t>ABC'</a:t>
            </a:r>
            <a:r>
              <a:rPr sz="2000" spc="20" dirty="0">
                <a:latin typeface="Trebuchet MS"/>
                <a:cs typeface="Trebuchet MS"/>
              </a:rPr>
              <a:t>, </a:t>
            </a:r>
            <a:r>
              <a:rPr sz="2000" spc="25" dirty="0">
                <a:solidFill>
                  <a:srgbClr val="FF0000"/>
                </a:solidFill>
                <a:latin typeface="Trebuchet MS"/>
                <a:cs typeface="Trebuchet MS"/>
              </a:rPr>
              <a:t>ACD</a:t>
            </a:r>
            <a:r>
              <a:rPr sz="2000" spc="25" dirty="0">
                <a:latin typeface="Trebuchet MS"/>
                <a:cs typeface="Trebuchet MS"/>
              </a:rPr>
              <a:t>, </a:t>
            </a:r>
            <a:r>
              <a:rPr sz="2000" spc="-40" dirty="0">
                <a:solidFill>
                  <a:srgbClr val="0000FF"/>
                </a:solidFill>
                <a:latin typeface="Trebuchet MS"/>
                <a:cs typeface="Trebuchet MS"/>
              </a:rPr>
              <a:t>A’BC</a:t>
            </a:r>
            <a:r>
              <a:rPr sz="2000" spc="-40" dirty="0">
                <a:latin typeface="Trebuchet MS"/>
                <a:cs typeface="Trebuchet MS"/>
              </a:rPr>
              <a:t>,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623E31"/>
                </a:solidFill>
                <a:latin typeface="Trebuchet MS"/>
                <a:cs typeface="Trebuchet MS"/>
              </a:rPr>
              <a:t>A’C’D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2099" y="5280659"/>
            <a:ext cx="768350" cy="468630"/>
          </a:xfrm>
          <a:custGeom>
            <a:avLst/>
            <a:gdLst/>
            <a:ahLst/>
            <a:cxnLst/>
            <a:rect l="l" t="t" r="r" b="b"/>
            <a:pathLst>
              <a:path w="768350" h="468629">
                <a:moveTo>
                  <a:pt x="768096" y="457199"/>
                </a:moveTo>
                <a:lnTo>
                  <a:pt x="6096" y="0"/>
                </a:lnTo>
                <a:lnTo>
                  <a:pt x="0" y="11430"/>
                </a:lnTo>
                <a:lnTo>
                  <a:pt x="762000" y="468629"/>
                </a:lnTo>
                <a:lnTo>
                  <a:pt x="768096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796" y="5321808"/>
            <a:ext cx="201930" cy="412750"/>
          </a:xfrm>
          <a:custGeom>
            <a:avLst/>
            <a:gdLst/>
            <a:ahLst/>
            <a:cxnLst/>
            <a:rect l="l" t="t" r="r" b="b"/>
            <a:pathLst>
              <a:path w="201929" h="412750">
                <a:moveTo>
                  <a:pt x="201929" y="406146"/>
                </a:moveTo>
                <a:lnTo>
                  <a:pt x="11429" y="0"/>
                </a:lnTo>
                <a:lnTo>
                  <a:pt x="0" y="5334"/>
                </a:lnTo>
                <a:lnTo>
                  <a:pt x="190499" y="412242"/>
                </a:lnTo>
                <a:lnTo>
                  <a:pt x="201929" y="40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4543" y="5359908"/>
            <a:ext cx="177165" cy="348615"/>
          </a:xfrm>
          <a:custGeom>
            <a:avLst/>
            <a:gdLst/>
            <a:ahLst/>
            <a:cxnLst/>
            <a:rect l="l" t="t" r="r" b="b"/>
            <a:pathLst>
              <a:path w="177165" h="348614">
                <a:moveTo>
                  <a:pt x="176783" y="5334"/>
                </a:moveTo>
                <a:lnTo>
                  <a:pt x="165353" y="0"/>
                </a:lnTo>
                <a:lnTo>
                  <a:pt x="0" y="342900"/>
                </a:lnTo>
                <a:lnTo>
                  <a:pt x="11429" y="348234"/>
                </a:lnTo>
                <a:lnTo>
                  <a:pt x="176783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9825" y="5326379"/>
            <a:ext cx="516890" cy="428625"/>
          </a:xfrm>
          <a:custGeom>
            <a:avLst/>
            <a:gdLst/>
            <a:ahLst/>
            <a:cxnLst/>
            <a:rect l="l" t="t" r="r" b="b"/>
            <a:pathLst>
              <a:path w="516890" h="428625">
                <a:moveTo>
                  <a:pt x="516635" y="9143"/>
                </a:moveTo>
                <a:lnTo>
                  <a:pt x="508253" y="0"/>
                </a:lnTo>
                <a:lnTo>
                  <a:pt x="0" y="419100"/>
                </a:lnTo>
                <a:lnTo>
                  <a:pt x="8381" y="428244"/>
                </a:lnTo>
                <a:lnTo>
                  <a:pt x="51663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9727" y="5611364"/>
            <a:ext cx="4412615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605"/>
              </a:spcBef>
            </a:pPr>
            <a:r>
              <a:rPr sz="2000" spc="-120" dirty="0">
                <a:latin typeface="Trebuchet MS"/>
                <a:cs typeface="Trebuchet MS"/>
              </a:rPr>
              <a:t>essential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120" dirty="0">
                <a:latin typeface="Trebuchet MS"/>
                <a:cs typeface="Trebuchet MS"/>
              </a:rPr>
              <a:t>essential </a:t>
            </a:r>
            <a:r>
              <a:rPr sz="2000" spc="-125" dirty="0">
                <a:latin typeface="Trebuchet MS"/>
                <a:cs typeface="Trebuchet MS"/>
              </a:rPr>
              <a:t>implicants </a:t>
            </a:r>
            <a:r>
              <a:rPr sz="2000" spc="-85" dirty="0">
                <a:latin typeface="Trebuchet MS"/>
                <a:cs typeface="Trebuchet MS"/>
              </a:rPr>
              <a:t>form </a:t>
            </a:r>
            <a:r>
              <a:rPr sz="2000" spc="-120" dirty="0">
                <a:latin typeface="Trebuchet MS"/>
                <a:cs typeface="Trebuchet MS"/>
              </a:rPr>
              <a:t>minimum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cover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0769" y="2129027"/>
            <a:ext cx="626110" cy="588010"/>
          </a:xfrm>
          <a:custGeom>
            <a:avLst/>
            <a:gdLst/>
            <a:ahLst/>
            <a:cxnLst/>
            <a:rect l="l" t="t" r="r" b="b"/>
            <a:pathLst>
              <a:path w="626110" h="588010">
                <a:moveTo>
                  <a:pt x="0" y="0"/>
                </a:moveTo>
                <a:lnTo>
                  <a:pt x="0" y="587501"/>
                </a:lnTo>
                <a:lnTo>
                  <a:pt x="625601" y="587501"/>
                </a:lnTo>
                <a:lnTo>
                  <a:pt x="625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1625" y="2119122"/>
            <a:ext cx="643890" cy="607060"/>
          </a:xfrm>
          <a:custGeom>
            <a:avLst/>
            <a:gdLst/>
            <a:ahLst/>
            <a:cxnLst/>
            <a:rect l="l" t="t" r="r" b="b"/>
            <a:pathLst>
              <a:path w="643889" h="607060">
                <a:moveTo>
                  <a:pt x="643890" y="606551"/>
                </a:moveTo>
                <a:lnTo>
                  <a:pt x="643890" y="0"/>
                </a:lnTo>
                <a:lnTo>
                  <a:pt x="0" y="0"/>
                </a:lnTo>
                <a:lnTo>
                  <a:pt x="0" y="606551"/>
                </a:lnTo>
                <a:lnTo>
                  <a:pt x="9143" y="606551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24839" y="19049"/>
                </a:lnTo>
                <a:lnTo>
                  <a:pt x="624839" y="9905"/>
                </a:lnTo>
                <a:lnTo>
                  <a:pt x="634745" y="19049"/>
                </a:lnTo>
                <a:lnTo>
                  <a:pt x="634745" y="606551"/>
                </a:lnTo>
                <a:lnTo>
                  <a:pt x="643890" y="606551"/>
                </a:lnTo>
                <a:close/>
              </a:path>
              <a:path w="643889" h="607060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643889" h="607060">
                <a:moveTo>
                  <a:pt x="19050" y="58750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587501"/>
                </a:lnTo>
                <a:lnTo>
                  <a:pt x="19050" y="587501"/>
                </a:lnTo>
                <a:close/>
              </a:path>
              <a:path w="643889" h="607060">
                <a:moveTo>
                  <a:pt x="634745" y="587501"/>
                </a:moveTo>
                <a:lnTo>
                  <a:pt x="9143" y="587501"/>
                </a:lnTo>
                <a:lnTo>
                  <a:pt x="19050" y="597407"/>
                </a:lnTo>
                <a:lnTo>
                  <a:pt x="19050" y="606551"/>
                </a:lnTo>
                <a:lnTo>
                  <a:pt x="624839" y="606551"/>
                </a:lnTo>
                <a:lnTo>
                  <a:pt x="624839" y="597407"/>
                </a:lnTo>
                <a:lnTo>
                  <a:pt x="634745" y="587501"/>
                </a:lnTo>
                <a:close/>
              </a:path>
              <a:path w="643889" h="607060">
                <a:moveTo>
                  <a:pt x="19050" y="606551"/>
                </a:moveTo>
                <a:lnTo>
                  <a:pt x="19050" y="597407"/>
                </a:lnTo>
                <a:lnTo>
                  <a:pt x="9143" y="587501"/>
                </a:lnTo>
                <a:lnTo>
                  <a:pt x="9143" y="606551"/>
                </a:lnTo>
                <a:lnTo>
                  <a:pt x="19050" y="606551"/>
                </a:lnTo>
                <a:close/>
              </a:path>
              <a:path w="643889" h="607060">
                <a:moveTo>
                  <a:pt x="634745" y="19049"/>
                </a:moveTo>
                <a:lnTo>
                  <a:pt x="624839" y="9905"/>
                </a:lnTo>
                <a:lnTo>
                  <a:pt x="624839" y="19049"/>
                </a:lnTo>
                <a:lnTo>
                  <a:pt x="634745" y="19049"/>
                </a:lnTo>
                <a:close/>
              </a:path>
              <a:path w="643889" h="607060">
                <a:moveTo>
                  <a:pt x="634745" y="587501"/>
                </a:moveTo>
                <a:lnTo>
                  <a:pt x="634745" y="19049"/>
                </a:lnTo>
                <a:lnTo>
                  <a:pt x="624839" y="19049"/>
                </a:lnTo>
                <a:lnTo>
                  <a:pt x="624839" y="587501"/>
                </a:lnTo>
                <a:lnTo>
                  <a:pt x="634745" y="587501"/>
                </a:lnTo>
                <a:close/>
              </a:path>
              <a:path w="643889" h="607060">
                <a:moveTo>
                  <a:pt x="634745" y="606551"/>
                </a:moveTo>
                <a:lnTo>
                  <a:pt x="634745" y="587501"/>
                </a:lnTo>
                <a:lnTo>
                  <a:pt x="624839" y="597407"/>
                </a:lnTo>
                <a:lnTo>
                  <a:pt x="624839" y="606551"/>
                </a:lnTo>
                <a:lnTo>
                  <a:pt x="634745" y="6065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4049" y="2479548"/>
            <a:ext cx="246379" cy="664210"/>
          </a:xfrm>
          <a:custGeom>
            <a:avLst/>
            <a:gdLst/>
            <a:ahLst/>
            <a:cxnLst/>
            <a:rect l="l" t="t" r="r" b="b"/>
            <a:pathLst>
              <a:path w="246380" h="664210">
                <a:moveTo>
                  <a:pt x="246126" y="663701"/>
                </a:moveTo>
                <a:lnTo>
                  <a:pt x="246125" y="0"/>
                </a:lnTo>
                <a:lnTo>
                  <a:pt x="0" y="0"/>
                </a:lnTo>
                <a:lnTo>
                  <a:pt x="0" y="663701"/>
                </a:lnTo>
                <a:lnTo>
                  <a:pt x="9144" y="663701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27075" y="19050"/>
                </a:lnTo>
                <a:lnTo>
                  <a:pt x="227075" y="9906"/>
                </a:lnTo>
                <a:lnTo>
                  <a:pt x="236219" y="19050"/>
                </a:lnTo>
                <a:lnTo>
                  <a:pt x="236220" y="663701"/>
                </a:lnTo>
                <a:lnTo>
                  <a:pt x="246126" y="663701"/>
                </a:lnTo>
                <a:close/>
              </a:path>
              <a:path w="246380" h="66421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246380" h="664210">
                <a:moveTo>
                  <a:pt x="19050" y="6446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644651"/>
                </a:lnTo>
                <a:lnTo>
                  <a:pt x="19050" y="644651"/>
                </a:lnTo>
                <a:close/>
              </a:path>
              <a:path w="246380" h="664210">
                <a:moveTo>
                  <a:pt x="236220" y="644651"/>
                </a:moveTo>
                <a:lnTo>
                  <a:pt x="9144" y="644651"/>
                </a:lnTo>
                <a:lnTo>
                  <a:pt x="19050" y="654557"/>
                </a:lnTo>
                <a:lnTo>
                  <a:pt x="19050" y="663701"/>
                </a:lnTo>
                <a:lnTo>
                  <a:pt x="227076" y="663701"/>
                </a:lnTo>
                <a:lnTo>
                  <a:pt x="227076" y="654557"/>
                </a:lnTo>
                <a:lnTo>
                  <a:pt x="236220" y="644651"/>
                </a:lnTo>
                <a:close/>
              </a:path>
              <a:path w="246380" h="664210">
                <a:moveTo>
                  <a:pt x="19050" y="663701"/>
                </a:moveTo>
                <a:lnTo>
                  <a:pt x="19050" y="654557"/>
                </a:lnTo>
                <a:lnTo>
                  <a:pt x="9144" y="644651"/>
                </a:lnTo>
                <a:lnTo>
                  <a:pt x="9144" y="663701"/>
                </a:lnTo>
                <a:lnTo>
                  <a:pt x="19050" y="663701"/>
                </a:lnTo>
                <a:close/>
              </a:path>
              <a:path w="246380" h="664210">
                <a:moveTo>
                  <a:pt x="236219" y="19050"/>
                </a:moveTo>
                <a:lnTo>
                  <a:pt x="227075" y="9906"/>
                </a:lnTo>
                <a:lnTo>
                  <a:pt x="227075" y="19050"/>
                </a:lnTo>
                <a:lnTo>
                  <a:pt x="236219" y="19050"/>
                </a:lnTo>
                <a:close/>
              </a:path>
              <a:path w="246380" h="664210">
                <a:moveTo>
                  <a:pt x="236220" y="644651"/>
                </a:moveTo>
                <a:lnTo>
                  <a:pt x="236219" y="19050"/>
                </a:lnTo>
                <a:lnTo>
                  <a:pt x="227075" y="19050"/>
                </a:lnTo>
                <a:lnTo>
                  <a:pt x="227076" y="644651"/>
                </a:lnTo>
                <a:lnTo>
                  <a:pt x="236220" y="644651"/>
                </a:lnTo>
                <a:close/>
              </a:path>
              <a:path w="246380" h="664210">
                <a:moveTo>
                  <a:pt x="236220" y="663701"/>
                </a:moveTo>
                <a:lnTo>
                  <a:pt x="236220" y="644651"/>
                </a:lnTo>
                <a:lnTo>
                  <a:pt x="227076" y="654557"/>
                </a:lnTo>
                <a:lnTo>
                  <a:pt x="227076" y="663701"/>
                </a:lnTo>
                <a:lnTo>
                  <a:pt x="236220" y="6637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5949" y="2460498"/>
            <a:ext cx="739140" cy="341630"/>
          </a:xfrm>
          <a:custGeom>
            <a:avLst/>
            <a:gdLst/>
            <a:ahLst/>
            <a:cxnLst/>
            <a:rect l="l" t="t" r="r" b="b"/>
            <a:pathLst>
              <a:path w="739139" h="341630">
                <a:moveTo>
                  <a:pt x="739140" y="341375"/>
                </a:moveTo>
                <a:lnTo>
                  <a:pt x="739140" y="0"/>
                </a:lnTo>
                <a:lnTo>
                  <a:pt x="0" y="0"/>
                </a:lnTo>
                <a:lnTo>
                  <a:pt x="0" y="341375"/>
                </a:lnTo>
                <a:lnTo>
                  <a:pt x="9143" y="341375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20089" y="19050"/>
                </a:lnTo>
                <a:lnTo>
                  <a:pt x="720089" y="9906"/>
                </a:lnTo>
                <a:lnTo>
                  <a:pt x="729995" y="19050"/>
                </a:lnTo>
                <a:lnTo>
                  <a:pt x="729995" y="341375"/>
                </a:lnTo>
                <a:lnTo>
                  <a:pt x="739140" y="341375"/>
                </a:lnTo>
                <a:close/>
              </a:path>
              <a:path w="739139" h="34163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39139" h="341630">
                <a:moveTo>
                  <a:pt x="19050" y="32232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322325"/>
                </a:lnTo>
                <a:lnTo>
                  <a:pt x="19050" y="322325"/>
                </a:lnTo>
                <a:close/>
              </a:path>
              <a:path w="739139" h="341630">
                <a:moveTo>
                  <a:pt x="729995" y="322325"/>
                </a:moveTo>
                <a:lnTo>
                  <a:pt x="9143" y="322325"/>
                </a:lnTo>
                <a:lnTo>
                  <a:pt x="19050" y="332231"/>
                </a:lnTo>
                <a:lnTo>
                  <a:pt x="19050" y="341375"/>
                </a:lnTo>
                <a:lnTo>
                  <a:pt x="720089" y="341375"/>
                </a:lnTo>
                <a:lnTo>
                  <a:pt x="720089" y="332231"/>
                </a:lnTo>
                <a:lnTo>
                  <a:pt x="729995" y="322325"/>
                </a:lnTo>
                <a:close/>
              </a:path>
              <a:path w="739139" h="341630">
                <a:moveTo>
                  <a:pt x="19050" y="341375"/>
                </a:moveTo>
                <a:lnTo>
                  <a:pt x="19050" y="332231"/>
                </a:lnTo>
                <a:lnTo>
                  <a:pt x="9143" y="322325"/>
                </a:lnTo>
                <a:lnTo>
                  <a:pt x="9143" y="341375"/>
                </a:lnTo>
                <a:lnTo>
                  <a:pt x="19050" y="341375"/>
                </a:lnTo>
                <a:close/>
              </a:path>
              <a:path w="739139" h="341630">
                <a:moveTo>
                  <a:pt x="729995" y="19050"/>
                </a:moveTo>
                <a:lnTo>
                  <a:pt x="720089" y="9906"/>
                </a:lnTo>
                <a:lnTo>
                  <a:pt x="720089" y="19050"/>
                </a:lnTo>
                <a:lnTo>
                  <a:pt x="729995" y="19050"/>
                </a:lnTo>
                <a:close/>
              </a:path>
              <a:path w="739139" h="341630">
                <a:moveTo>
                  <a:pt x="729995" y="322325"/>
                </a:moveTo>
                <a:lnTo>
                  <a:pt x="729995" y="19050"/>
                </a:lnTo>
                <a:lnTo>
                  <a:pt x="720089" y="19050"/>
                </a:lnTo>
                <a:lnTo>
                  <a:pt x="720089" y="322325"/>
                </a:lnTo>
                <a:lnTo>
                  <a:pt x="729995" y="322325"/>
                </a:lnTo>
                <a:close/>
              </a:path>
              <a:path w="739139" h="341630">
                <a:moveTo>
                  <a:pt x="729995" y="341375"/>
                </a:moveTo>
                <a:lnTo>
                  <a:pt x="729995" y="322325"/>
                </a:lnTo>
                <a:lnTo>
                  <a:pt x="720089" y="332231"/>
                </a:lnTo>
                <a:lnTo>
                  <a:pt x="720089" y="341375"/>
                </a:lnTo>
                <a:lnTo>
                  <a:pt x="729995" y="34137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3173" y="2897123"/>
            <a:ext cx="397510" cy="246379"/>
          </a:xfrm>
          <a:custGeom>
            <a:avLst/>
            <a:gdLst/>
            <a:ahLst/>
            <a:cxnLst/>
            <a:rect l="l" t="t" r="r" b="b"/>
            <a:pathLst>
              <a:path w="397510" h="246380">
                <a:moveTo>
                  <a:pt x="397002" y="246125"/>
                </a:moveTo>
                <a:lnTo>
                  <a:pt x="397001" y="0"/>
                </a:lnTo>
                <a:lnTo>
                  <a:pt x="0" y="0"/>
                </a:lnTo>
                <a:lnTo>
                  <a:pt x="0" y="246125"/>
                </a:lnTo>
                <a:lnTo>
                  <a:pt x="9144" y="246125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77951" y="19050"/>
                </a:lnTo>
                <a:lnTo>
                  <a:pt x="377951" y="9906"/>
                </a:lnTo>
                <a:lnTo>
                  <a:pt x="387095" y="19050"/>
                </a:lnTo>
                <a:lnTo>
                  <a:pt x="387096" y="246125"/>
                </a:lnTo>
                <a:lnTo>
                  <a:pt x="397002" y="246125"/>
                </a:lnTo>
                <a:close/>
              </a:path>
              <a:path w="397510" h="24638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97510" h="246380">
                <a:moveTo>
                  <a:pt x="19050" y="22707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227075"/>
                </a:lnTo>
                <a:lnTo>
                  <a:pt x="19050" y="227075"/>
                </a:lnTo>
                <a:close/>
              </a:path>
              <a:path w="397510" h="246380">
                <a:moveTo>
                  <a:pt x="387096" y="227075"/>
                </a:moveTo>
                <a:lnTo>
                  <a:pt x="9144" y="227075"/>
                </a:lnTo>
                <a:lnTo>
                  <a:pt x="19050" y="236981"/>
                </a:lnTo>
                <a:lnTo>
                  <a:pt x="19050" y="246125"/>
                </a:lnTo>
                <a:lnTo>
                  <a:pt x="377952" y="246125"/>
                </a:lnTo>
                <a:lnTo>
                  <a:pt x="377952" y="236981"/>
                </a:lnTo>
                <a:lnTo>
                  <a:pt x="387096" y="227075"/>
                </a:lnTo>
                <a:close/>
              </a:path>
              <a:path w="397510" h="246380">
                <a:moveTo>
                  <a:pt x="19050" y="246125"/>
                </a:moveTo>
                <a:lnTo>
                  <a:pt x="19050" y="236981"/>
                </a:lnTo>
                <a:lnTo>
                  <a:pt x="9144" y="227075"/>
                </a:lnTo>
                <a:lnTo>
                  <a:pt x="9144" y="246125"/>
                </a:lnTo>
                <a:lnTo>
                  <a:pt x="19050" y="246125"/>
                </a:lnTo>
                <a:close/>
              </a:path>
              <a:path w="397510" h="246380">
                <a:moveTo>
                  <a:pt x="387095" y="19050"/>
                </a:moveTo>
                <a:lnTo>
                  <a:pt x="377951" y="9906"/>
                </a:lnTo>
                <a:lnTo>
                  <a:pt x="377951" y="19050"/>
                </a:lnTo>
                <a:lnTo>
                  <a:pt x="387095" y="19050"/>
                </a:lnTo>
                <a:close/>
              </a:path>
              <a:path w="397510" h="246380">
                <a:moveTo>
                  <a:pt x="387096" y="227075"/>
                </a:moveTo>
                <a:lnTo>
                  <a:pt x="387095" y="19050"/>
                </a:lnTo>
                <a:lnTo>
                  <a:pt x="377951" y="19050"/>
                </a:lnTo>
                <a:lnTo>
                  <a:pt x="377952" y="227075"/>
                </a:lnTo>
                <a:lnTo>
                  <a:pt x="387096" y="227075"/>
                </a:lnTo>
                <a:close/>
              </a:path>
              <a:path w="397510" h="246380">
                <a:moveTo>
                  <a:pt x="387096" y="246125"/>
                </a:moveTo>
                <a:lnTo>
                  <a:pt x="387096" y="227075"/>
                </a:lnTo>
                <a:lnTo>
                  <a:pt x="377952" y="236981"/>
                </a:lnTo>
                <a:lnTo>
                  <a:pt x="377952" y="246125"/>
                </a:lnTo>
                <a:lnTo>
                  <a:pt x="387096" y="2461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6821" y="2868929"/>
            <a:ext cx="626110" cy="607060"/>
          </a:xfrm>
          <a:custGeom>
            <a:avLst/>
            <a:gdLst/>
            <a:ahLst/>
            <a:cxnLst/>
            <a:rect l="l" t="t" r="r" b="b"/>
            <a:pathLst>
              <a:path w="626110" h="607060">
                <a:moveTo>
                  <a:pt x="0" y="0"/>
                </a:moveTo>
                <a:lnTo>
                  <a:pt x="0" y="606552"/>
                </a:lnTo>
                <a:lnTo>
                  <a:pt x="625601" y="606552"/>
                </a:lnTo>
                <a:lnTo>
                  <a:pt x="625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6915" y="2859023"/>
            <a:ext cx="645160" cy="626110"/>
          </a:xfrm>
          <a:custGeom>
            <a:avLst/>
            <a:gdLst/>
            <a:ahLst/>
            <a:cxnLst/>
            <a:rect l="l" t="t" r="r" b="b"/>
            <a:pathLst>
              <a:path w="645160" h="626110">
                <a:moveTo>
                  <a:pt x="644652" y="625601"/>
                </a:moveTo>
                <a:lnTo>
                  <a:pt x="644652" y="0"/>
                </a:lnTo>
                <a:lnTo>
                  <a:pt x="0" y="0"/>
                </a:lnTo>
                <a:lnTo>
                  <a:pt x="0" y="625601"/>
                </a:lnTo>
                <a:lnTo>
                  <a:pt x="9906" y="625601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625602" y="19049"/>
                </a:lnTo>
                <a:lnTo>
                  <a:pt x="625602" y="9905"/>
                </a:lnTo>
                <a:lnTo>
                  <a:pt x="635507" y="19049"/>
                </a:lnTo>
                <a:lnTo>
                  <a:pt x="635507" y="625601"/>
                </a:lnTo>
                <a:lnTo>
                  <a:pt x="644652" y="625601"/>
                </a:lnTo>
                <a:close/>
              </a:path>
              <a:path w="645160" h="62611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645160" h="626110">
                <a:moveTo>
                  <a:pt x="19050" y="606551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606551"/>
                </a:lnTo>
                <a:lnTo>
                  <a:pt x="19050" y="606551"/>
                </a:lnTo>
                <a:close/>
              </a:path>
              <a:path w="645160" h="626110">
                <a:moveTo>
                  <a:pt x="635507" y="606551"/>
                </a:moveTo>
                <a:lnTo>
                  <a:pt x="9906" y="606551"/>
                </a:lnTo>
                <a:lnTo>
                  <a:pt x="19050" y="616458"/>
                </a:lnTo>
                <a:lnTo>
                  <a:pt x="19050" y="625601"/>
                </a:lnTo>
                <a:lnTo>
                  <a:pt x="625602" y="625601"/>
                </a:lnTo>
                <a:lnTo>
                  <a:pt x="625602" y="616458"/>
                </a:lnTo>
                <a:lnTo>
                  <a:pt x="635507" y="606551"/>
                </a:lnTo>
                <a:close/>
              </a:path>
              <a:path w="645160" h="626110">
                <a:moveTo>
                  <a:pt x="19050" y="625601"/>
                </a:moveTo>
                <a:lnTo>
                  <a:pt x="19050" y="616458"/>
                </a:lnTo>
                <a:lnTo>
                  <a:pt x="9906" y="606551"/>
                </a:lnTo>
                <a:lnTo>
                  <a:pt x="9906" y="625601"/>
                </a:lnTo>
                <a:lnTo>
                  <a:pt x="19050" y="625601"/>
                </a:lnTo>
                <a:close/>
              </a:path>
              <a:path w="645160" h="626110">
                <a:moveTo>
                  <a:pt x="635507" y="19049"/>
                </a:moveTo>
                <a:lnTo>
                  <a:pt x="625602" y="9905"/>
                </a:lnTo>
                <a:lnTo>
                  <a:pt x="625602" y="19049"/>
                </a:lnTo>
                <a:lnTo>
                  <a:pt x="635507" y="19049"/>
                </a:lnTo>
                <a:close/>
              </a:path>
              <a:path w="645160" h="626110">
                <a:moveTo>
                  <a:pt x="635507" y="606551"/>
                </a:moveTo>
                <a:lnTo>
                  <a:pt x="635507" y="19049"/>
                </a:lnTo>
                <a:lnTo>
                  <a:pt x="625602" y="19049"/>
                </a:lnTo>
                <a:lnTo>
                  <a:pt x="625602" y="606551"/>
                </a:lnTo>
                <a:lnTo>
                  <a:pt x="635507" y="606551"/>
                </a:lnTo>
                <a:close/>
              </a:path>
              <a:path w="645160" h="626110">
                <a:moveTo>
                  <a:pt x="635507" y="625601"/>
                </a:moveTo>
                <a:lnTo>
                  <a:pt x="635507" y="606551"/>
                </a:lnTo>
                <a:lnTo>
                  <a:pt x="625602" y="616458"/>
                </a:lnTo>
                <a:lnTo>
                  <a:pt x="625602" y="625601"/>
                </a:lnTo>
                <a:lnTo>
                  <a:pt x="635507" y="6256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441" y="2897123"/>
            <a:ext cx="398780" cy="246379"/>
          </a:xfrm>
          <a:custGeom>
            <a:avLst/>
            <a:gdLst/>
            <a:ahLst/>
            <a:cxnLst/>
            <a:rect l="l" t="t" r="r" b="b"/>
            <a:pathLst>
              <a:path w="398779" h="246380">
                <a:moveTo>
                  <a:pt x="398525" y="246125"/>
                </a:moveTo>
                <a:lnTo>
                  <a:pt x="398525" y="0"/>
                </a:lnTo>
                <a:lnTo>
                  <a:pt x="0" y="0"/>
                </a:lnTo>
                <a:lnTo>
                  <a:pt x="0" y="246125"/>
                </a:lnTo>
                <a:lnTo>
                  <a:pt x="9905" y="246125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379475" y="19049"/>
                </a:lnTo>
                <a:lnTo>
                  <a:pt x="379475" y="9905"/>
                </a:lnTo>
                <a:lnTo>
                  <a:pt x="389381" y="19049"/>
                </a:lnTo>
                <a:lnTo>
                  <a:pt x="389381" y="246125"/>
                </a:lnTo>
                <a:lnTo>
                  <a:pt x="398525" y="246125"/>
                </a:lnTo>
                <a:close/>
              </a:path>
              <a:path w="398779" h="246380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398779" h="246380">
                <a:moveTo>
                  <a:pt x="19050" y="227075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227075"/>
                </a:lnTo>
                <a:lnTo>
                  <a:pt x="19050" y="227075"/>
                </a:lnTo>
                <a:close/>
              </a:path>
              <a:path w="398779" h="246380">
                <a:moveTo>
                  <a:pt x="389381" y="227075"/>
                </a:moveTo>
                <a:lnTo>
                  <a:pt x="9905" y="227075"/>
                </a:lnTo>
                <a:lnTo>
                  <a:pt x="19050" y="236981"/>
                </a:lnTo>
                <a:lnTo>
                  <a:pt x="19050" y="246125"/>
                </a:lnTo>
                <a:lnTo>
                  <a:pt x="379475" y="246125"/>
                </a:lnTo>
                <a:lnTo>
                  <a:pt x="379475" y="236981"/>
                </a:lnTo>
                <a:lnTo>
                  <a:pt x="389381" y="227075"/>
                </a:lnTo>
                <a:close/>
              </a:path>
              <a:path w="398779" h="246380">
                <a:moveTo>
                  <a:pt x="19050" y="246125"/>
                </a:moveTo>
                <a:lnTo>
                  <a:pt x="19050" y="236981"/>
                </a:lnTo>
                <a:lnTo>
                  <a:pt x="9905" y="227075"/>
                </a:lnTo>
                <a:lnTo>
                  <a:pt x="9905" y="246125"/>
                </a:lnTo>
                <a:lnTo>
                  <a:pt x="19050" y="246125"/>
                </a:lnTo>
                <a:close/>
              </a:path>
              <a:path w="398779" h="246380">
                <a:moveTo>
                  <a:pt x="389381" y="19049"/>
                </a:moveTo>
                <a:lnTo>
                  <a:pt x="379475" y="9905"/>
                </a:lnTo>
                <a:lnTo>
                  <a:pt x="379475" y="19049"/>
                </a:lnTo>
                <a:lnTo>
                  <a:pt x="389381" y="19049"/>
                </a:lnTo>
                <a:close/>
              </a:path>
              <a:path w="398779" h="246380">
                <a:moveTo>
                  <a:pt x="389381" y="227075"/>
                </a:moveTo>
                <a:lnTo>
                  <a:pt x="389381" y="19049"/>
                </a:lnTo>
                <a:lnTo>
                  <a:pt x="379475" y="19049"/>
                </a:lnTo>
                <a:lnTo>
                  <a:pt x="379475" y="227075"/>
                </a:lnTo>
                <a:lnTo>
                  <a:pt x="389381" y="227075"/>
                </a:lnTo>
                <a:close/>
              </a:path>
              <a:path w="398779" h="246380">
                <a:moveTo>
                  <a:pt x="389381" y="246125"/>
                </a:moveTo>
                <a:lnTo>
                  <a:pt x="389381" y="227075"/>
                </a:lnTo>
                <a:lnTo>
                  <a:pt x="379475" y="236981"/>
                </a:lnTo>
                <a:lnTo>
                  <a:pt x="379475" y="246125"/>
                </a:lnTo>
                <a:lnTo>
                  <a:pt x="389381" y="2461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78799" y="2023872"/>
            <a:ext cx="1687195" cy="1554480"/>
          </a:xfrm>
          <a:custGeom>
            <a:avLst/>
            <a:gdLst/>
            <a:ahLst/>
            <a:cxnLst/>
            <a:rect l="l" t="t" r="r" b="b"/>
            <a:pathLst>
              <a:path w="1687195" h="1554479">
                <a:moveTo>
                  <a:pt x="1687068" y="1554480"/>
                </a:moveTo>
                <a:lnTo>
                  <a:pt x="1687068" y="0"/>
                </a:lnTo>
                <a:lnTo>
                  <a:pt x="0" y="0"/>
                </a:lnTo>
                <a:lnTo>
                  <a:pt x="0" y="1554480"/>
                </a:lnTo>
                <a:lnTo>
                  <a:pt x="9144" y="1554480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668018" y="19050"/>
                </a:lnTo>
                <a:lnTo>
                  <a:pt x="1668018" y="9906"/>
                </a:lnTo>
                <a:lnTo>
                  <a:pt x="1677923" y="19050"/>
                </a:lnTo>
                <a:lnTo>
                  <a:pt x="1677923" y="1554480"/>
                </a:lnTo>
                <a:lnTo>
                  <a:pt x="1687068" y="1554480"/>
                </a:lnTo>
                <a:close/>
              </a:path>
              <a:path w="1687195" h="1554479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687195" h="1554479">
                <a:moveTo>
                  <a:pt x="19050" y="153543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535430"/>
                </a:lnTo>
                <a:lnTo>
                  <a:pt x="19050" y="1535430"/>
                </a:lnTo>
                <a:close/>
              </a:path>
              <a:path w="1687195" h="1554479">
                <a:moveTo>
                  <a:pt x="1677923" y="1535430"/>
                </a:moveTo>
                <a:lnTo>
                  <a:pt x="9144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68018" y="1554480"/>
                </a:lnTo>
                <a:lnTo>
                  <a:pt x="1668018" y="1544574"/>
                </a:lnTo>
                <a:lnTo>
                  <a:pt x="1677923" y="1535430"/>
                </a:lnTo>
                <a:close/>
              </a:path>
              <a:path w="1687195" h="1554479">
                <a:moveTo>
                  <a:pt x="19050" y="1554480"/>
                </a:moveTo>
                <a:lnTo>
                  <a:pt x="19050" y="1544574"/>
                </a:lnTo>
                <a:lnTo>
                  <a:pt x="9144" y="1535430"/>
                </a:lnTo>
                <a:lnTo>
                  <a:pt x="9144" y="1554480"/>
                </a:lnTo>
                <a:lnTo>
                  <a:pt x="19050" y="1554480"/>
                </a:lnTo>
                <a:close/>
              </a:path>
              <a:path w="1687195" h="1554479">
                <a:moveTo>
                  <a:pt x="1677923" y="19050"/>
                </a:moveTo>
                <a:lnTo>
                  <a:pt x="1668018" y="9906"/>
                </a:lnTo>
                <a:lnTo>
                  <a:pt x="1668018" y="19050"/>
                </a:lnTo>
                <a:lnTo>
                  <a:pt x="1677923" y="19050"/>
                </a:lnTo>
                <a:close/>
              </a:path>
              <a:path w="1687195" h="1554479">
                <a:moveTo>
                  <a:pt x="1677923" y="1535430"/>
                </a:moveTo>
                <a:lnTo>
                  <a:pt x="1677923" y="19050"/>
                </a:lnTo>
                <a:lnTo>
                  <a:pt x="1668018" y="19050"/>
                </a:lnTo>
                <a:lnTo>
                  <a:pt x="1668018" y="1535430"/>
                </a:lnTo>
                <a:lnTo>
                  <a:pt x="1677923" y="1535430"/>
                </a:lnTo>
                <a:close/>
              </a:path>
              <a:path w="1687195" h="1554479">
                <a:moveTo>
                  <a:pt x="1677923" y="1554480"/>
                </a:moveTo>
                <a:lnTo>
                  <a:pt x="1677923" y="1535430"/>
                </a:lnTo>
                <a:lnTo>
                  <a:pt x="1668018" y="1544574"/>
                </a:lnTo>
                <a:lnTo>
                  <a:pt x="1668018" y="1554480"/>
                </a:lnTo>
                <a:lnTo>
                  <a:pt x="1677923" y="155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8665" y="1732788"/>
            <a:ext cx="316230" cy="299085"/>
          </a:xfrm>
          <a:custGeom>
            <a:avLst/>
            <a:gdLst/>
            <a:ahLst/>
            <a:cxnLst/>
            <a:rect l="l" t="t" r="r" b="b"/>
            <a:pathLst>
              <a:path w="316230" h="299085">
                <a:moveTo>
                  <a:pt x="316229" y="284225"/>
                </a:moveTo>
                <a:lnTo>
                  <a:pt x="12953" y="0"/>
                </a:lnTo>
                <a:lnTo>
                  <a:pt x="0" y="14477"/>
                </a:lnTo>
                <a:lnTo>
                  <a:pt x="303275" y="298703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9625" y="1756663"/>
            <a:ext cx="15005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64869" algn="l"/>
                <a:tab pos="128270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978799" y="2023872"/>
          <a:ext cx="1667510" cy="153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1492110" y="2340678"/>
            <a:ext cx="495300" cy="116395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165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  <a:p>
            <a:pPr marL="277495">
              <a:lnSpc>
                <a:spcPct val="100000"/>
              </a:lnSpc>
              <a:spcBef>
                <a:spcPts val="107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555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9261" y="1585213"/>
            <a:ext cx="445770" cy="7639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69545">
              <a:lnSpc>
                <a:spcPts val="1650"/>
              </a:lnSpc>
              <a:spcBef>
                <a:spcPts val="380"/>
              </a:spcBef>
            </a:pPr>
            <a:r>
              <a:rPr sz="1600" spc="40" dirty="0">
                <a:latin typeface="Trebuchet MS"/>
                <a:cs typeface="Trebuchet MS"/>
              </a:rPr>
              <a:t>AB  </a:t>
            </a: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310"/>
              </a:spcBef>
            </a:pP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41838" y="1510566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4019" y="2647466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62355" y="363348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45093" y="5232653"/>
            <a:ext cx="683260" cy="284480"/>
          </a:xfrm>
          <a:custGeom>
            <a:avLst/>
            <a:gdLst/>
            <a:ahLst/>
            <a:cxnLst/>
            <a:rect l="l" t="t" r="r" b="b"/>
            <a:pathLst>
              <a:path w="683260" h="284479">
                <a:moveTo>
                  <a:pt x="0" y="0"/>
                </a:moveTo>
                <a:lnTo>
                  <a:pt x="0" y="284225"/>
                </a:lnTo>
                <a:lnTo>
                  <a:pt x="682751" y="284225"/>
                </a:lnTo>
                <a:lnTo>
                  <a:pt x="6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5949" y="5222747"/>
            <a:ext cx="701040" cy="303530"/>
          </a:xfrm>
          <a:custGeom>
            <a:avLst/>
            <a:gdLst/>
            <a:ahLst/>
            <a:cxnLst/>
            <a:rect l="l" t="t" r="r" b="b"/>
            <a:pathLst>
              <a:path w="701039" h="303529">
                <a:moveTo>
                  <a:pt x="701040" y="303275"/>
                </a:moveTo>
                <a:lnTo>
                  <a:pt x="701040" y="0"/>
                </a:lnTo>
                <a:lnTo>
                  <a:pt x="0" y="0"/>
                </a:lnTo>
                <a:lnTo>
                  <a:pt x="0" y="303275"/>
                </a:lnTo>
                <a:lnTo>
                  <a:pt x="9143" y="303275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1989" y="19050"/>
                </a:lnTo>
                <a:lnTo>
                  <a:pt x="681989" y="9905"/>
                </a:lnTo>
                <a:lnTo>
                  <a:pt x="691895" y="19050"/>
                </a:lnTo>
                <a:lnTo>
                  <a:pt x="691895" y="303275"/>
                </a:lnTo>
                <a:lnTo>
                  <a:pt x="701040" y="303275"/>
                </a:lnTo>
                <a:close/>
              </a:path>
              <a:path w="701039" h="303529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01039" h="303529">
                <a:moveTo>
                  <a:pt x="19050" y="28422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84225"/>
                </a:lnTo>
                <a:lnTo>
                  <a:pt x="19050" y="284225"/>
                </a:lnTo>
                <a:close/>
              </a:path>
              <a:path w="701039" h="303529">
                <a:moveTo>
                  <a:pt x="691895" y="284225"/>
                </a:moveTo>
                <a:lnTo>
                  <a:pt x="9143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1989" y="303275"/>
                </a:lnTo>
                <a:lnTo>
                  <a:pt x="681989" y="294131"/>
                </a:lnTo>
                <a:lnTo>
                  <a:pt x="691895" y="284225"/>
                </a:lnTo>
                <a:close/>
              </a:path>
              <a:path w="701039" h="303529">
                <a:moveTo>
                  <a:pt x="19050" y="303275"/>
                </a:moveTo>
                <a:lnTo>
                  <a:pt x="19050" y="294131"/>
                </a:lnTo>
                <a:lnTo>
                  <a:pt x="9143" y="284225"/>
                </a:lnTo>
                <a:lnTo>
                  <a:pt x="9143" y="303275"/>
                </a:lnTo>
                <a:lnTo>
                  <a:pt x="19050" y="303275"/>
                </a:lnTo>
                <a:close/>
              </a:path>
              <a:path w="701039" h="303529">
                <a:moveTo>
                  <a:pt x="691895" y="19050"/>
                </a:moveTo>
                <a:lnTo>
                  <a:pt x="681989" y="9905"/>
                </a:lnTo>
                <a:lnTo>
                  <a:pt x="681989" y="19050"/>
                </a:lnTo>
                <a:lnTo>
                  <a:pt x="691895" y="19050"/>
                </a:lnTo>
                <a:close/>
              </a:path>
              <a:path w="701039" h="303529">
                <a:moveTo>
                  <a:pt x="691895" y="284225"/>
                </a:moveTo>
                <a:lnTo>
                  <a:pt x="691895" y="19050"/>
                </a:lnTo>
                <a:lnTo>
                  <a:pt x="681989" y="19050"/>
                </a:lnTo>
                <a:lnTo>
                  <a:pt x="681989" y="284225"/>
                </a:lnTo>
                <a:lnTo>
                  <a:pt x="691895" y="284225"/>
                </a:lnTo>
                <a:close/>
              </a:path>
              <a:path w="701039" h="303529">
                <a:moveTo>
                  <a:pt x="691895" y="303275"/>
                </a:moveTo>
                <a:lnTo>
                  <a:pt x="691895" y="284225"/>
                </a:lnTo>
                <a:lnTo>
                  <a:pt x="681989" y="294131"/>
                </a:lnTo>
                <a:lnTo>
                  <a:pt x="681989" y="303275"/>
                </a:lnTo>
                <a:lnTo>
                  <a:pt x="691895" y="303275"/>
                </a:lnTo>
                <a:close/>
              </a:path>
            </a:pathLst>
          </a:custGeom>
          <a:solidFill>
            <a:srgbClr val="623E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1195" y="5593079"/>
            <a:ext cx="681355" cy="284480"/>
          </a:xfrm>
          <a:custGeom>
            <a:avLst/>
            <a:gdLst/>
            <a:ahLst/>
            <a:cxnLst/>
            <a:rect l="l" t="t" r="r" b="b"/>
            <a:pathLst>
              <a:path w="681354" h="284479">
                <a:moveTo>
                  <a:pt x="0" y="0"/>
                </a:moveTo>
                <a:lnTo>
                  <a:pt x="0" y="284225"/>
                </a:lnTo>
                <a:lnTo>
                  <a:pt x="681227" y="284225"/>
                </a:lnTo>
                <a:lnTo>
                  <a:pt x="6812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51289" y="5583173"/>
            <a:ext cx="700405" cy="303530"/>
          </a:xfrm>
          <a:custGeom>
            <a:avLst/>
            <a:gdLst/>
            <a:ahLst/>
            <a:cxnLst/>
            <a:rect l="l" t="t" r="r" b="b"/>
            <a:pathLst>
              <a:path w="700404" h="303529">
                <a:moveTo>
                  <a:pt x="700277" y="303275"/>
                </a:moveTo>
                <a:lnTo>
                  <a:pt x="700277" y="0"/>
                </a:lnTo>
                <a:lnTo>
                  <a:pt x="0" y="0"/>
                </a:lnTo>
                <a:lnTo>
                  <a:pt x="0" y="303275"/>
                </a:lnTo>
                <a:lnTo>
                  <a:pt x="9906" y="303275"/>
                </a:lnTo>
                <a:lnTo>
                  <a:pt x="9906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1227" y="19050"/>
                </a:lnTo>
                <a:lnTo>
                  <a:pt x="681227" y="9905"/>
                </a:lnTo>
                <a:lnTo>
                  <a:pt x="691133" y="19050"/>
                </a:lnTo>
                <a:lnTo>
                  <a:pt x="691133" y="303275"/>
                </a:lnTo>
                <a:lnTo>
                  <a:pt x="700277" y="303275"/>
                </a:lnTo>
                <a:close/>
              </a:path>
              <a:path w="700404" h="303529">
                <a:moveTo>
                  <a:pt x="19050" y="19050"/>
                </a:moveTo>
                <a:lnTo>
                  <a:pt x="19050" y="9905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700404" h="303529">
                <a:moveTo>
                  <a:pt x="19050" y="284225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284225"/>
                </a:lnTo>
                <a:lnTo>
                  <a:pt x="19050" y="284225"/>
                </a:lnTo>
                <a:close/>
              </a:path>
              <a:path w="700404" h="303529">
                <a:moveTo>
                  <a:pt x="691133" y="284225"/>
                </a:moveTo>
                <a:lnTo>
                  <a:pt x="9906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1227" y="303275"/>
                </a:lnTo>
                <a:lnTo>
                  <a:pt x="681227" y="294131"/>
                </a:lnTo>
                <a:lnTo>
                  <a:pt x="691133" y="284225"/>
                </a:lnTo>
                <a:close/>
              </a:path>
              <a:path w="700404" h="303529">
                <a:moveTo>
                  <a:pt x="19050" y="303275"/>
                </a:moveTo>
                <a:lnTo>
                  <a:pt x="19050" y="294131"/>
                </a:lnTo>
                <a:lnTo>
                  <a:pt x="9906" y="284225"/>
                </a:lnTo>
                <a:lnTo>
                  <a:pt x="9906" y="303275"/>
                </a:lnTo>
                <a:lnTo>
                  <a:pt x="19050" y="303275"/>
                </a:lnTo>
                <a:close/>
              </a:path>
              <a:path w="700404" h="303529">
                <a:moveTo>
                  <a:pt x="691133" y="19050"/>
                </a:moveTo>
                <a:lnTo>
                  <a:pt x="681227" y="9905"/>
                </a:lnTo>
                <a:lnTo>
                  <a:pt x="681227" y="19050"/>
                </a:lnTo>
                <a:lnTo>
                  <a:pt x="691133" y="19050"/>
                </a:lnTo>
                <a:close/>
              </a:path>
              <a:path w="700404" h="303529">
                <a:moveTo>
                  <a:pt x="691133" y="284225"/>
                </a:moveTo>
                <a:lnTo>
                  <a:pt x="691133" y="19050"/>
                </a:lnTo>
                <a:lnTo>
                  <a:pt x="681227" y="19050"/>
                </a:lnTo>
                <a:lnTo>
                  <a:pt x="681227" y="284225"/>
                </a:lnTo>
                <a:lnTo>
                  <a:pt x="691133" y="284225"/>
                </a:lnTo>
                <a:close/>
              </a:path>
              <a:path w="700404" h="303529">
                <a:moveTo>
                  <a:pt x="691133" y="303275"/>
                </a:moveTo>
                <a:lnTo>
                  <a:pt x="691133" y="284225"/>
                </a:lnTo>
                <a:lnTo>
                  <a:pt x="681227" y="294131"/>
                </a:lnTo>
                <a:lnTo>
                  <a:pt x="681227" y="303275"/>
                </a:lnTo>
                <a:lnTo>
                  <a:pt x="691133" y="3032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1719" y="5593079"/>
            <a:ext cx="284480" cy="683260"/>
          </a:xfrm>
          <a:custGeom>
            <a:avLst/>
            <a:gdLst/>
            <a:ahLst/>
            <a:cxnLst/>
            <a:rect l="l" t="t" r="r" b="b"/>
            <a:pathLst>
              <a:path w="284480" h="683260">
                <a:moveTo>
                  <a:pt x="0" y="0"/>
                </a:moveTo>
                <a:lnTo>
                  <a:pt x="0" y="682751"/>
                </a:lnTo>
                <a:lnTo>
                  <a:pt x="284225" y="682751"/>
                </a:lnTo>
                <a:lnTo>
                  <a:pt x="284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2575" y="5583173"/>
            <a:ext cx="302895" cy="702310"/>
          </a:xfrm>
          <a:custGeom>
            <a:avLst/>
            <a:gdLst/>
            <a:ahLst/>
            <a:cxnLst/>
            <a:rect l="l" t="t" r="r" b="b"/>
            <a:pathLst>
              <a:path w="302894" h="702310">
                <a:moveTo>
                  <a:pt x="302513" y="701801"/>
                </a:moveTo>
                <a:lnTo>
                  <a:pt x="302513" y="0"/>
                </a:lnTo>
                <a:lnTo>
                  <a:pt x="0" y="0"/>
                </a:lnTo>
                <a:lnTo>
                  <a:pt x="0" y="701801"/>
                </a:lnTo>
                <a:lnTo>
                  <a:pt x="9143" y="701801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283463" y="19050"/>
                </a:lnTo>
                <a:lnTo>
                  <a:pt x="283463" y="9905"/>
                </a:lnTo>
                <a:lnTo>
                  <a:pt x="293369" y="19050"/>
                </a:lnTo>
                <a:lnTo>
                  <a:pt x="293369" y="701801"/>
                </a:lnTo>
                <a:lnTo>
                  <a:pt x="302513" y="701801"/>
                </a:lnTo>
                <a:close/>
              </a:path>
              <a:path w="302894" h="702310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02894" h="702310">
                <a:moveTo>
                  <a:pt x="19050" y="6827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82751"/>
                </a:lnTo>
                <a:lnTo>
                  <a:pt x="19050" y="682751"/>
                </a:lnTo>
                <a:close/>
              </a:path>
              <a:path w="302894" h="702310">
                <a:moveTo>
                  <a:pt x="293369" y="682751"/>
                </a:moveTo>
                <a:lnTo>
                  <a:pt x="9143" y="682751"/>
                </a:lnTo>
                <a:lnTo>
                  <a:pt x="19050" y="692658"/>
                </a:lnTo>
                <a:lnTo>
                  <a:pt x="19050" y="701801"/>
                </a:lnTo>
                <a:lnTo>
                  <a:pt x="283463" y="701801"/>
                </a:lnTo>
                <a:lnTo>
                  <a:pt x="283463" y="692658"/>
                </a:lnTo>
                <a:lnTo>
                  <a:pt x="293369" y="682751"/>
                </a:lnTo>
                <a:close/>
              </a:path>
              <a:path w="302894" h="702310">
                <a:moveTo>
                  <a:pt x="19050" y="701801"/>
                </a:moveTo>
                <a:lnTo>
                  <a:pt x="19050" y="692658"/>
                </a:lnTo>
                <a:lnTo>
                  <a:pt x="9143" y="682751"/>
                </a:lnTo>
                <a:lnTo>
                  <a:pt x="9143" y="701801"/>
                </a:lnTo>
                <a:lnTo>
                  <a:pt x="19050" y="701801"/>
                </a:lnTo>
                <a:close/>
              </a:path>
              <a:path w="302894" h="702310">
                <a:moveTo>
                  <a:pt x="293369" y="19050"/>
                </a:moveTo>
                <a:lnTo>
                  <a:pt x="283463" y="9905"/>
                </a:lnTo>
                <a:lnTo>
                  <a:pt x="283463" y="19050"/>
                </a:lnTo>
                <a:lnTo>
                  <a:pt x="293369" y="19050"/>
                </a:lnTo>
                <a:close/>
              </a:path>
              <a:path w="302894" h="702310">
                <a:moveTo>
                  <a:pt x="293369" y="682751"/>
                </a:moveTo>
                <a:lnTo>
                  <a:pt x="293369" y="19050"/>
                </a:lnTo>
                <a:lnTo>
                  <a:pt x="283463" y="19050"/>
                </a:lnTo>
                <a:lnTo>
                  <a:pt x="283463" y="682751"/>
                </a:lnTo>
                <a:lnTo>
                  <a:pt x="293369" y="682751"/>
                </a:lnTo>
                <a:close/>
              </a:path>
              <a:path w="302894" h="702310">
                <a:moveTo>
                  <a:pt x="293369" y="701801"/>
                </a:moveTo>
                <a:lnTo>
                  <a:pt x="293369" y="682751"/>
                </a:lnTo>
                <a:lnTo>
                  <a:pt x="283463" y="692658"/>
                </a:lnTo>
                <a:lnTo>
                  <a:pt x="283463" y="701801"/>
                </a:lnTo>
                <a:lnTo>
                  <a:pt x="293369" y="7018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1195" y="4834128"/>
            <a:ext cx="284480" cy="683260"/>
          </a:xfrm>
          <a:custGeom>
            <a:avLst/>
            <a:gdLst/>
            <a:ahLst/>
            <a:cxnLst/>
            <a:rect l="l" t="t" r="r" b="b"/>
            <a:pathLst>
              <a:path w="284480" h="683260">
                <a:moveTo>
                  <a:pt x="0" y="0"/>
                </a:moveTo>
                <a:lnTo>
                  <a:pt x="0" y="682751"/>
                </a:lnTo>
                <a:lnTo>
                  <a:pt x="284225" y="682751"/>
                </a:lnTo>
                <a:lnTo>
                  <a:pt x="284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51289" y="4824221"/>
            <a:ext cx="303530" cy="702310"/>
          </a:xfrm>
          <a:custGeom>
            <a:avLst/>
            <a:gdLst/>
            <a:ahLst/>
            <a:cxnLst/>
            <a:rect l="l" t="t" r="r" b="b"/>
            <a:pathLst>
              <a:path w="303530" h="702310">
                <a:moveTo>
                  <a:pt x="303275" y="701801"/>
                </a:moveTo>
                <a:lnTo>
                  <a:pt x="303275" y="0"/>
                </a:lnTo>
                <a:lnTo>
                  <a:pt x="0" y="0"/>
                </a:lnTo>
                <a:lnTo>
                  <a:pt x="0" y="701801"/>
                </a:lnTo>
                <a:lnTo>
                  <a:pt x="9906" y="701801"/>
                </a:lnTo>
                <a:lnTo>
                  <a:pt x="9906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284225" y="19050"/>
                </a:lnTo>
                <a:lnTo>
                  <a:pt x="284225" y="9905"/>
                </a:lnTo>
                <a:lnTo>
                  <a:pt x="294131" y="19050"/>
                </a:lnTo>
                <a:lnTo>
                  <a:pt x="294131" y="701801"/>
                </a:lnTo>
                <a:lnTo>
                  <a:pt x="303275" y="701801"/>
                </a:lnTo>
                <a:close/>
              </a:path>
              <a:path w="303530" h="702310">
                <a:moveTo>
                  <a:pt x="19050" y="19050"/>
                </a:moveTo>
                <a:lnTo>
                  <a:pt x="19050" y="9905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303530" h="702310">
                <a:moveTo>
                  <a:pt x="19050" y="682751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682751"/>
                </a:lnTo>
                <a:lnTo>
                  <a:pt x="19050" y="682751"/>
                </a:lnTo>
                <a:close/>
              </a:path>
              <a:path w="303530" h="702310">
                <a:moveTo>
                  <a:pt x="294131" y="682751"/>
                </a:moveTo>
                <a:lnTo>
                  <a:pt x="9906" y="682751"/>
                </a:lnTo>
                <a:lnTo>
                  <a:pt x="19050" y="692657"/>
                </a:lnTo>
                <a:lnTo>
                  <a:pt x="19050" y="701801"/>
                </a:lnTo>
                <a:lnTo>
                  <a:pt x="284225" y="701801"/>
                </a:lnTo>
                <a:lnTo>
                  <a:pt x="284225" y="692657"/>
                </a:lnTo>
                <a:lnTo>
                  <a:pt x="294131" y="682751"/>
                </a:lnTo>
                <a:close/>
              </a:path>
              <a:path w="303530" h="702310">
                <a:moveTo>
                  <a:pt x="19050" y="701801"/>
                </a:moveTo>
                <a:lnTo>
                  <a:pt x="19050" y="692657"/>
                </a:lnTo>
                <a:lnTo>
                  <a:pt x="9906" y="682751"/>
                </a:lnTo>
                <a:lnTo>
                  <a:pt x="9906" y="701801"/>
                </a:lnTo>
                <a:lnTo>
                  <a:pt x="19050" y="701801"/>
                </a:lnTo>
                <a:close/>
              </a:path>
              <a:path w="303530" h="702310">
                <a:moveTo>
                  <a:pt x="294131" y="19050"/>
                </a:moveTo>
                <a:lnTo>
                  <a:pt x="284225" y="9905"/>
                </a:lnTo>
                <a:lnTo>
                  <a:pt x="284225" y="19050"/>
                </a:lnTo>
                <a:lnTo>
                  <a:pt x="294131" y="19050"/>
                </a:lnTo>
                <a:close/>
              </a:path>
              <a:path w="303530" h="702310">
                <a:moveTo>
                  <a:pt x="294131" y="682751"/>
                </a:moveTo>
                <a:lnTo>
                  <a:pt x="294131" y="19050"/>
                </a:lnTo>
                <a:lnTo>
                  <a:pt x="284225" y="19050"/>
                </a:lnTo>
                <a:lnTo>
                  <a:pt x="284225" y="682751"/>
                </a:lnTo>
                <a:lnTo>
                  <a:pt x="294131" y="682751"/>
                </a:lnTo>
                <a:close/>
              </a:path>
              <a:path w="303530" h="702310">
                <a:moveTo>
                  <a:pt x="294131" y="701801"/>
                </a:moveTo>
                <a:lnTo>
                  <a:pt x="294131" y="682751"/>
                </a:lnTo>
                <a:lnTo>
                  <a:pt x="284225" y="692657"/>
                </a:lnTo>
                <a:lnTo>
                  <a:pt x="284225" y="701801"/>
                </a:lnTo>
                <a:lnTo>
                  <a:pt x="294131" y="701801"/>
                </a:lnTo>
                <a:close/>
              </a:path>
            </a:pathLst>
          </a:custGeom>
          <a:solidFill>
            <a:srgbClr val="7C8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61273" y="4767071"/>
            <a:ext cx="1704975" cy="1554480"/>
          </a:xfrm>
          <a:custGeom>
            <a:avLst/>
            <a:gdLst/>
            <a:ahLst/>
            <a:cxnLst/>
            <a:rect l="l" t="t" r="r" b="b"/>
            <a:pathLst>
              <a:path w="1704975" h="1554479">
                <a:moveTo>
                  <a:pt x="1704594" y="1554479"/>
                </a:moveTo>
                <a:lnTo>
                  <a:pt x="1704593" y="0"/>
                </a:lnTo>
                <a:lnTo>
                  <a:pt x="0" y="0"/>
                </a:lnTo>
                <a:lnTo>
                  <a:pt x="0" y="1554479"/>
                </a:lnTo>
                <a:lnTo>
                  <a:pt x="9143" y="1554479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1685543" y="19050"/>
                </a:lnTo>
                <a:lnTo>
                  <a:pt x="1685543" y="9905"/>
                </a:lnTo>
                <a:lnTo>
                  <a:pt x="1695449" y="19050"/>
                </a:lnTo>
                <a:lnTo>
                  <a:pt x="1695450" y="1554479"/>
                </a:lnTo>
                <a:lnTo>
                  <a:pt x="1704594" y="1554479"/>
                </a:lnTo>
                <a:close/>
              </a:path>
              <a:path w="1704975" h="1554479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704975" h="1554479">
                <a:moveTo>
                  <a:pt x="19050" y="1535429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535429"/>
                </a:lnTo>
                <a:lnTo>
                  <a:pt x="19050" y="1535429"/>
                </a:lnTo>
                <a:close/>
              </a:path>
              <a:path w="1704975" h="1554479">
                <a:moveTo>
                  <a:pt x="1695450" y="1535429"/>
                </a:moveTo>
                <a:lnTo>
                  <a:pt x="9143" y="1535429"/>
                </a:lnTo>
                <a:lnTo>
                  <a:pt x="19050" y="1544574"/>
                </a:lnTo>
                <a:lnTo>
                  <a:pt x="19050" y="1554479"/>
                </a:lnTo>
                <a:lnTo>
                  <a:pt x="1685544" y="1554479"/>
                </a:lnTo>
                <a:lnTo>
                  <a:pt x="1685544" y="1544574"/>
                </a:lnTo>
                <a:lnTo>
                  <a:pt x="1695450" y="1535429"/>
                </a:lnTo>
                <a:close/>
              </a:path>
              <a:path w="1704975" h="1554479">
                <a:moveTo>
                  <a:pt x="19050" y="1554479"/>
                </a:moveTo>
                <a:lnTo>
                  <a:pt x="19050" y="1544574"/>
                </a:lnTo>
                <a:lnTo>
                  <a:pt x="9143" y="1535429"/>
                </a:lnTo>
                <a:lnTo>
                  <a:pt x="9143" y="1554479"/>
                </a:lnTo>
                <a:lnTo>
                  <a:pt x="19050" y="1554479"/>
                </a:lnTo>
                <a:close/>
              </a:path>
              <a:path w="1704975" h="1554479">
                <a:moveTo>
                  <a:pt x="1695449" y="19050"/>
                </a:moveTo>
                <a:lnTo>
                  <a:pt x="1685543" y="9905"/>
                </a:lnTo>
                <a:lnTo>
                  <a:pt x="1685543" y="19050"/>
                </a:lnTo>
                <a:lnTo>
                  <a:pt x="1695449" y="19050"/>
                </a:lnTo>
                <a:close/>
              </a:path>
              <a:path w="1704975" h="1554479">
                <a:moveTo>
                  <a:pt x="1695450" y="1535429"/>
                </a:moveTo>
                <a:lnTo>
                  <a:pt x="1695449" y="19050"/>
                </a:lnTo>
                <a:lnTo>
                  <a:pt x="1685543" y="19050"/>
                </a:lnTo>
                <a:lnTo>
                  <a:pt x="1685544" y="1535429"/>
                </a:lnTo>
                <a:lnTo>
                  <a:pt x="1695450" y="1535429"/>
                </a:lnTo>
                <a:close/>
              </a:path>
              <a:path w="1704975" h="1554479">
                <a:moveTo>
                  <a:pt x="1695450" y="1554479"/>
                </a:moveTo>
                <a:lnTo>
                  <a:pt x="1695450" y="1535429"/>
                </a:lnTo>
                <a:lnTo>
                  <a:pt x="1685544" y="1544574"/>
                </a:lnTo>
                <a:lnTo>
                  <a:pt x="1685544" y="1554479"/>
                </a:lnTo>
                <a:lnTo>
                  <a:pt x="1695450" y="1554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1273" y="5565266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61273" y="514769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61273" y="5925692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95282" y="4767071"/>
            <a:ext cx="0" cy="1518285"/>
          </a:xfrm>
          <a:custGeom>
            <a:avLst/>
            <a:gdLst/>
            <a:ahLst/>
            <a:cxnLst/>
            <a:rect l="l" t="t" r="r" b="b"/>
            <a:pathLst>
              <a:path h="1518285">
                <a:moveTo>
                  <a:pt x="0" y="0"/>
                </a:moveTo>
                <a:lnTo>
                  <a:pt x="0" y="1517904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30384" y="4767071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4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7706" y="4767071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4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1139" y="4475988"/>
            <a:ext cx="316230" cy="299085"/>
          </a:xfrm>
          <a:custGeom>
            <a:avLst/>
            <a:gdLst/>
            <a:ahLst/>
            <a:cxnLst/>
            <a:rect l="l" t="t" r="r" b="b"/>
            <a:pathLst>
              <a:path w="316230" h="299085">
                <a:moveTo>
                  <a:pt x="316229" y="284226"/>
                </a:moveTo>
                <a:lnTo>
                  <a:pt x="12953" y="0"/>
                </a:lnTo>
                <a:lnTo>
                  <a:pt x="0" y="14478"/>
                </a:lnTo>
                <a:lnTo>
                  <a:pt x="303275" y="298704"/>
                </a:lnTo>
                <a:lnTo>
                  <a:pt x="316229" y="284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95282" y="5147690"/>
            <a:ext cx="435609" cy="41783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69014" y="521919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1719" y="5575553"/>
            <a:ext cx="303530" cy="340360"/>
          </a:xfrm>
          <a:prstGeom prst="rect">
            <a:avLst/>
          </a:prstGeom>
          <a:solidFill>
            <a:srgbClr val="FDF7E3"/>
          </a:solidFill>
        </p:spPr>
        <p:txBody>
          <a:bodyPr vert="horz" wrap="square" lIns="0" tIns="3619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84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95282" y="5565266"/>
            <a:ext cx="435609" cy="36068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3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8933" y="559867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81719" y="5935979"/>
            <a:ext cx="303530" cy="340360"/>
          </a:xfrm>
          <a:prstGeom prst="rect">
            <a:avLst/>
          </a:prstGeom>
          <a:solidFill>
            <a:srgbClr val="FDF7E3"/>
          </a:solidFill>
        </p:spPr>
        <p:txBody>
          <a:bodyPr vert="horz" wrap="square" lIns="0" tIns="5524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434"/>
              </a:spcBef>
            </a:pP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32300" y="5978160"/>
            <a:ext cx="563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sz="1600" spc="-40" dirty="0">
                <a:latin typeface="Trebuchet MS"/>
                <a:cs typeface="Trebuchet MS"/>
              </a:rPr>
              <a:t>0	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38249" y="5978160"/>
            <a:ext cx="5067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1600" spc="-40" dirty="0">
                <a:latin typeface="Trebuchet MS"/>
                <a:cs typeface="Trebuchet MS"/>
              </a:rPr>
              <a:t>10	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92131" y="5598678"/>
            <a:ext cx="75311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ts val="1860"/>
              </a:lnSpc>
              <a:spcBef>
                <a:spcPts val="100"/>
              </a:spcBef>
              <a:tabLst>
                <a:tab pos="638175" algn="l"/>
              </a:tabLst>
            </a:pPr>
            <a:r>
              <a:rPr sz="1600" spc="-40" dirty="0">
                <a:latin typeface="Trebuchet MS"/>
                <a:cs typeface="Trebuchet MS"/>
              </a:rPr>
              <a:t>11	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60"/>
              </a:lnSpc>
            </a:pPr>
            <a:r>
              <a:rPr sz="1600" spc="175" dirty="0">
                <a:latin typeface="Trebuchet MS"/>
                <a:cs typeface="Trebuchet MS"/>
              </a:rPr>
              <a:t>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30238" y="4328414"/>
            <a:ext cx="203073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ts val="1635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35"/>
              </a:lnSpc>
              <a:tabLst>
                <a:tab pos="561975" algn="l"/>
                <a:tab pos="979169" algn="l"/>
                <a:tab pos="1395730" algn="l"/>
                <a:tab pos="1812925" algn="l"/>
              </a:tabLst>
            </a:pPr>
            <a:r>
              <a:rPr sz="2400" spc="284" baseline="-10416" dirty="0">
                <a:latin typeface="Trebuchet MS"/>
                <a:cs typeface="Trebuchet MS"/>
              </a:rPr>
              <a:t>C</a:t>
            </a:r>
            <a:r>
              <a:rPr sz="2400" spc="300" baseline="-10416" dirty="0">
                <a:latin typeface="Trebuchet MS"/>
                <a:cs typeface="Trebuchet MS"/>
              </a:rPr>
              <a:t>D</a:t>
            </a:r>
            <a:r>
              <a:rPr sz="2400" baseline="-10416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620"/>
              </a:spcBef>
              <a:tabLst>
                <a:tab pos="600075" algn="l"/>
                <a:tab pos="1017269" algn="l"/>
                <a:tab pos="1414145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00	0	0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205"/>
              </a:spcBef>
              <a:tabLst>
                <a:tab pos="600075" algn="l"/>
                <a:tab pos="1017269" algn="l"/>
              </a:tabLst>
            </a:pPr>
            <a:r>
              <a:rPr sz="1600" spc="-40" dirty="0">
                <a:latin typeface="Trebuchet MS"/>
                <a:cs typeface="Trebuchet MS"/>
              </a:rPr>
              <a:t>01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22815" y="4253745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84996" y="5390646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62396" y="63766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415425" y="5184647"/>
            <a:ext cx="775970" cy="740410"/>
          </a:xfrm>
          <a:custGeom>
            <a:avLst/>
            <a:gdLst/>
            <a:ahLst/>
            <a:cxnLst/>
            <a:rect l="l" t="t" r="r" b="b"/>
            <a:pathLst>
              <a:path w="775969" h="740410">
                <a:moveTo>
                  <a:pt x="775716" y="739901"/>
                </a:moveTo>
                <a:lnTo>
                  <a:pt x="775716" y="0"/>
                </a:lnTo>
                <a:lnTo>
                  <a:pt x="0" y="0"/>
                </a:lnTo>
                <a:lnTo>
                  <a:pt x="0" y="739901"/>
                </a:lnTo>
                <a:lnTo>
                  <a:pt x="9143" y="739901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756665" y="19050"/>
                </a:lnTo>
                <a:lnTo>
                  <a:pt x="756665" y="9905"/>
                </a:lnTo>
                <a:lnTo>
                  <a:pt x="766571" y="19050"/>
                </a:lnTo>
                <a:lnTo>
                  <a:pt x="766571" y="739901"/>
                </a:lnTo>
                <a:lnTo>
                  <a:pt x="775716" y="739901"/>
                </a:lnTo>
                <a:close/>
              </a:path>
              <a:path w="775969" h="740410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75969" h="740410">
                <a:moveTo>
                  <a:pt x="19050" y="7208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720851"/>
                </a:lnTo>
                <a:lnTo>
                  <a:pt x="19050" y="720851"/>
                </a:lnTo>
                <a:close/>
              </a:path>
              <a:path w="775969" h="740410">
                <a:moveTo>
                  <a:pt x="766571" y="720851"/>
                </a:moveTo>
                <a:lnTo>
                  <a:pt x="9143" y="720851"/>
                </a:lnTo>
                <a:lnTo>
                  <a:pt x="19050" y="730757"/>
                </a:lnTo>
                <a:lnTo>
                  <a:pt x="19050" y="739901"/>
                </a:lnTo>
                <a:lnTo>
                  <a:pt x="756665" y="739901"/>
                </a:lnTo>
                <a:lnTo>
                  <a:pt x="756665" y="730757"/>
                </a:lnTo>
                <a:lnTo>
                  <a:pt x="766571" y="720851"/>
                </a:lnTo>
                <a:close/>
              </a:path>
              <a:path w="775969" h="740410">
                <a:moveTo>
                  <a:pt x="19050" y="739901"/>
                </a:moveTo>
                <a:lnTo>
                  <a:pt x="19050" y="730757"/>
                </a:lnTo>
                <a:lnTo>
                  <a:pt x="9143" y="720851"/>
                </a:lnTo>
                <a:lnTo>
                  <a:pt x="9143" y="739901"/>
                </a:lnTo>
                <a:lnTo>
                  <a:pt x="19050" y="739901"/>
                </a:lnTo>
                <a:close/>
              </a:path>
              <a:path w="775969" h="740410">
                <a:moveTo>
                  <a:pt x="766571" y="19050"/>
                </a:moveTo>
                <a:lnTo>
                  <a:pt x="756665" y="9905"/>
                </a:lnTo>
                <a:lnTo>
                  <a:pt x="756665" y="19050"/>
                </a:lnTo>
                <a:lnTo>
                  <a:pt x="766571" y="19050"/>
                </a:lnTo>
                <a:close/>
              </a:path>
              <a:path w="775969" h="740410">
                <a:moveTo>
                  <a:pt x="766571" y="720851"/>
                </a:moveTo>
                <a:lnTo>
                  <a:pt x="766571" y="19050"/>
                </a:lnTo>
                <a:lnTo>
                  <a:pt x="756665" y="19050"/>
                </a:lnTo>
                <a:lnTo>
                  <a:pt x="756665" y="720851"/>
                </a:lnTo>
                <a:lnTo>
                  <a:pt x="766571" y="720851"/>
                </a:lnTo>
                <a:close/>
              </a:path>
              <a:path w="775969" h="740410">
                <a:moveTo>
                  <a:pt x="766571" y="739901"/>
                </a:moveTo>
                <a:lnTo>
                  <a:pt x="766571" y="720851"/>
                </a:lnTo>
                <a:lnTo>
                  <a:pt x="756665" y="730757"/>
                </a:lnTo>
                <a:lnTo>
                  <a:pt x="756665" y="739901"/>
                </a:lnTo>
                <a:lnTo>
                  <a:pt x="766571" y="739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70339" y="2061972"/>
            <a:ext cx="322580" cy="1480185"/>
          </a:xfrm>
          <a:custGeom>
            <a:avLst/>
            <a:gdLst/>
            <a:ahLst/>
            <a:cxnLst/>
            <a:rect l="l" t="t" r="r" b="b"/>
            <a:pathLst>
              <a:path w="322580" h="1480185">
                <a:moveTo>
                  <a:pt x="322326" y="1479803"/>
                </a:moveTo>
                <a:lnTo>
                  <a:pt x="322325" y="0"/>
                </a:lnTo>
                <a:lnTo>
                  <a:pt x="0" y="0"/>
                </a:lnTo>
                <a:lnTo>
                  <a:pt x="0" y="1479803"/>
                </a:lnTo>
                <a:lnTo>
                  <a:pt x="9906" y="1479803"/>
                </a:lnTo>
                <a:lnTo>
                  <a:pt x="9906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303275" y="19049"/>
                </a:lnTo>
                <a:lnTo>
                  <a:pt x="303275" y="9905"/>
                </a:lnTo>
                <a:lnTo>
                  <a:pt x="313181" y="19049"/>
                </a:lnTo>
                <a:lnTo>
                  <a:pt x="313182" y="1479803"/>
                </a:lnTo>
                <a:lnTo>
                  <a:pt x="322326" y="1479803"/>
                </a:lnTo>
                <a:close/>
              </a:path>
              <a:path w="322580" h="1480185">
                <a:moveTo>
                  <a:pt x="19050" y="19050"/>
                </a:moveTo>
                <a:lnTo>
                  <a:pt x="19050" y="9905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322580" h="1480185">
                <a:moveTo>
                  <a:pt x="19050" y="1460753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60753"/>
                </a:lnTo>
                <a:lnTo>
                  <a:pt x="19050" y="1460753"/>
                </a:lnTo>
                <a:close/>
              </a:path>
              <a:path w="322580" h="1480185">
                <a:moveTo>
                  <a:pt x="313182" y="1460753"/>
                </a:moveTo>
                <a:lnTo>
                  <a:pt x="9906" y="1460753"/>
                </a:lnTo>
                <a:lnTo>
                  <a:pt x="19050" y="1470660"/>
                </a:lnTo>
                <a:lnTo>
                  <a:pt x="19050" y="1479803"/>
                </a:lnTo>
                <a:lnTo>
                  <a:pt x="303276" y="1479803"/>
                </a:lnTo>
                <a:lnTo>
                  <a:pt x="303276" y="1470660"/>
                </a:lnTo>
                <a:lnTo>
                  <a:pt x="313182" y="1460753"/>
                </a:lnTo>
                <a:close/>
              </a:path>
              <a:path w="322580" h="1480185">
                <a:moveTo>
                  <a:pt x="19050" y="1479803"/>
                </a:moveTo>
                <a:lnTo>
                  <a:pt x="19050" y="1470660"/>
                </a:lnTo>
                <a:lnTo>
                  <a:pt x="9906" y="1460753"/>
                </a:lnTo>
                <a:lnTo>
                  <a:pt x="9906" y="1479803"/>
                </a:lnTo>
                <a:lnTo>
                  <a:pt x="19050" y="1479803"/>
                </a:lnTo>
                <a:close/>
              </a:path>
              <a:path w="322580" h="1480185">
                <a:moveTo>
                  <a:pt x="313181" y="19049"/>
                </a:moveTo>
                <a:lnTo>
                  <a:pt x="303275" y="9905"/>
                </a:lnTo>
                <a:lnTo>
                  <a:pt x="303275" y="19049"/>
                </a:lnTo>
                <a:lnTo>
                  <a:pt x="313181" y="19049"/>
                </a:lnTo>
                <a:close/>
              </a:path>
              <a:path w="322580" h="1480185">
                <a:moveTo>
                  <a:pt x="313182" y="1460753"/>
                </a:moveTo>
                <a:lnTo>
                  <a:pt x="313181" y="19049"/>
                </a:lnTo>
                <a:lnTo>
                  <a:pt x="303275" y="19049"/>
                </a:lnTo>
                <a:lnTo>
                  <a:pt x="303276" y="1460753"/>
                </a:lnTo>
                <a:lnTo>
                  <a:pt x="313182" y="1460753"/>
                </a:lnTo>
                <a:close/>
              </a:path>
              <a:path w="322580" h="1480185">
                <a:moveTo>
                  <a:pt x="313182" y="1479803"/>
                </a:moveTo>
                <a:lnTo>
                  <a:pt x="313182" y="1460753"/>
                </a:lnTo>
                <a:lnTo>
                  <a:pt x="303276" y="1470660"/>
                </a:lnTo>
                <a:lnTo>
                  <a:pt x="303276" y="1479803"/>
                </a:lnTo>
                <a:lnTo>
                  <a:pt x="313182" y="147980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529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Implicants &amp; </a:t>
            </a:r>
            <a:r>
              <a:rPr spc="-75" dirty="0"/>
              <a:t>Prime</a:t>
            </a:r>
            <a:r>
              <a:rPr spc="130" dirty="0"/>
              <a:t> </a:t>
            </a:r>
            <a:r>
              <a:rPr dirty="0"/>
              <a:t>Implicants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573" y="1462532"/>
            <a:ext cx="8670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3806825" algn="l"/>
              </a:tabLst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Sum-of-Product (SOP) expression containing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term which  is not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Prime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Implicant	CANNOT be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minimum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3" y="4922011"/>
            <a:ext cx="8649970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Sum-of-Product (SOP) expression that is considered  minimum contains only the Prime Implicants (not necessarily  all but some) (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For instance BD above is not in</a:t>
            </a:r>
            <a:r>
              <a:rPr sz="24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minimum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69900" marR="783590" indent="-457200">
              <a:lnSpc>
                <a:spcPts val="2900"/>
              </a:lnSpc>
              <a:spcBef>
                <a:spcPts val="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i="1" spc="-114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find the minimum SOP from </a:t>
            </a:r>
            <a:r>
              <a:rPr sz="2400" i="1" spc="-60" dirty="0">
                <a:latin typeface="Arial"/>
                <a:cs typeface="Arial"/>
              </a:rPr>
              <a:t>K-MAP, </a:t>
            </a:r>
            <a:r>
              <a:rPr sz="2400" i="1" spc="-5" dirty="0">
                <a:latin typeface="Arial"/>
                <a:cs typeface="Arial"/>
              </a:rPr>
              <a:t>find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minimum  number of prime implicants which cover all the</a:t>
            </a:r>
            <a:r>
              <a:rPr sz="2400" i="1" spc="95" dirty="0">
                <a:latin typeface="Arial"/>
                <a:cs typeface="Arial"/>
              </a:rPr>
              <a:t> </a:t>
            </a:r>
            <a:r>
              <a:rPr sz="2500" i="1" spc="180" dirty="0">
                <a:latin typeface="Arial"/>
                <a:cs typeface="Arial"/>
              </a:rPr>
              <a:t>“</a:t>
            </a:r>
            <a:r>
              <a:rPr sz="2400" i="1" spc="180" dirty="0">
                <a:latin typeface="Arial"/>
                <a:cs typeface="Arial"/>
              </a:rPr>
              <a:t>1s</a:t>
            </a:r>
            <a:r>
              <a:rPr sz="2500" i="1" spc="180" dirty="0"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4667" y="3556253"/>
            <a:ext cx="683260" cy="284480"/>
          </a:xfrm>
          <a:custGeom>
            <a:avLst/>
            <a:gdLst/>
            <a:ahLst/>
            <a:cxnLst/>
            <a:rect l="l" t="t" r="r" b="b"/>
            <a:pathLst>
              <a:path w="683260" h="284479">
                <a:moveTo>
                  <a:pt x="0" y="0"/>
                </a:moveTo>
                <a:lnTo>
                  <a:pt x="0" y="284225"/>
                </a:lnTo>
                <a:lnTo>
                  <a:pt x="682751" y="284225"/>
                </a:lnTo>
                <a:lnTo>
                  <a:pt x="6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5523" y="3546347"/>
            <a:ext cx="702310" cy="303530"/>
          </a:xfrm>
          <a:custGeom>
            <a:avLst/>
            <a:gdLst/>
            <a:ahLst/>
            <a:cxnLst/>
            <a:rect l="l" t="t" r="r" b="b"/>
            <a:pathLst>
              <a:path w="702310" h="303529">
                <a:moveTo>
                  <a:pt x="701801" y="303275"/>
                </a:moveTo>
                <a:lnTo>
                  <a:pt x="701801" y="0"/>
                </a:lnTo>
                <a:lnTo>
                  <a:pt x="0" y="0"/>
                </a:lnTo>
                <a:lnTo>
                  <a:pt x="0" y="303275"/>
                </a:lnTo>
                <a:lnTo>
                  <a:pt x="9143" y="303275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2751" y="19050"/>
                </a:lnTo>
                <a:lnTo>
                  <a:pt x="682751" y="9905"/>
                </a:lnTo>
                <a:lnTo>
                  <a:pt x="691895" y="19050"/>
                </a:lnTo>
                <a:lnTo>
                  <a:pt x="691895" y="303275"/>
                </a:lnTo>
                <a:lnTo>
                  <a:pt x="701801" y="303275"/>
                </a:lnTo>
                <a:close/>
              </a:path>
              <a:path w="702310" h="303529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02310" h="303529">
                <a:moveTo>
                  <a:pt x="19050" y="28422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84225"/>
                </a:lnTo>
                <a:lnTo>
                  <a:pt x="19050" y="284225"/>
                </a:lnTo>
                <a:close/>
              </a:path>
              <a:path w="702310" h="303529">
                <a:moveTo>
                  <a:pt x="691895" y="284225"/>
                </a:moveTo>
                <a:lnTo>
                  <a:pt x="9143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2751" y="303275"/>
                </a:lnTo>
                <a:lnTo>
                  <a:pt x="682751" y="294131"/>
                </a:lnTo>
                <a:lnTo>
                  <a:pt x="691895" y="284225"/>
                </a:lnTo>
                <a:close/>
              </a:path>
              <a:path w="702310" h="303529">
                <a:moveTo>
                  <a:pt x="19050" y="303275"/>
                </a:moveTo>
                <a:lnTo>
                  <a:pt x="19050" y="294131"/>
                </a:lnTo>
                <a:lnTo>
                  <a:pt x="9143" y="284225"/>
                </a:lnTo>
                <a:lnTo>
                  <a:pt x="9143" y="303275"/>
                </a:lnTo>
                <a:lnTo>
                  <a:pt x="19050" y="303275"/>
                </a:lnTo>
                <a:close/>
              </a:path>
              <a:path w="702310" h="303529">
                <a:moveTo>
                  <a:pt x="691895" y="19050"/>
                </a:moveTo>
                <a:lnTo>
                  <a:pt x="682751" y="9905"/>
                </a:lnTo>
                <a:lnTo>
                  <a:pt x="682751" y="19050"/>
                </a:lnTo>
                <a:lnTo>
                  <a:pt x="691895" y="19050"/>
                </a:lnTo>
                <a:close/>
              </a:path>
              <a:path w="702310" h="303529">
                <a:moveTo>
                  <a:pt x="691895" y="284225"/>
                </a:moveTo>
                <a:lnTo>
                  <a:pt x="691895" y="19050"/>
                </a:lnTo>
                <a:lnTo>
                  <a:pt x="682751" y="19050"/>
                </a:lnTo>
                <a:lnTo>
                  <a:pt x="682751" y="284225"/>
                </a:lnTo>
                <a:lnTo>
                  <a:pt x="691895" y="284225"/>
                </a:lnTo>
                <a:close/>
              </a:path>
              <a:path w="702310" h="303529">
                <a:moveTo>
                  <a:pt x="691895" y="303275"/>
                </a:moveTo>
                <a:lnTo>
                  <a:pt x="691895" y="284225"/>
                </a:lnTo>
                <a:lnTo>
                  <a:pt x="682751" y="294131"/>
                </a:lnTo>
                <a:lnTo>
                  <a:pt x="682751" y="303275"/>
                </a:lnTo>
                <a:lnTo>
                  <a:pt x="691895" y="303275"/>
                </a:lnTo>
                <a:close/>
              </a:path>
            </a:pathLst>
          </a:custGeom>
          <a:solidFill>
            <a:srgbClr val="623E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0769" y="3916679"/>
            <a:ext cx="681355" cy="284480"/>
          </a:xfrm>
          <a:custGeom>
            <a:avLst/>
            <a:gdLst/>
            <a:ahLst/>
            <a:cxnLst/>
            <a:rect l="l" t="t" r="r" b="b"/>
            <a:pathLst>
              <a:path w="681355" h="284479">
                <a:moveTo>
                  <a:pt x="0" y="0"/>
                </a:moveTo>
                <a:lnTo>
                  <a:pt x="0" y="284225"/>
                </a:lnTo>
                <a:lnTo>
                  <a:pt x="681227" y="284225"/>
                </a:lnTo>
                <a:lnTo>
                  <a:pt x="6812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1625" y="3906773"/>
            <a:ext cx="699770" cy="303530"/>
          </a:xfrm>
          <a:custGeom>
            <a:avLst/>
            <a:gdLst/>
            <a:ahLst/>
            <a:cxnLst/>
            <a:rect l="l" t="t" r="r" b="b"/>
            <a:pathLst>
              <a:path w="699769" h="303529">
                <a:moveTo>
                  <a:pt x="699516" y="303275"/>
                </a:moveTo>
                <a:lnTo>
                  <a:pt x="699516" y="0"/>
                </a:lnTo>
                <a:lnTo>
                  <a:pt x="0" y="0"/>
                </a:lnTo>
                <a:lnTo>
                  <a:pt x="0" y="303275"/>
                </a:lnTo>
                <a:lnTo>
                  <a:pt x="9143" y="303275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0465" y="19050"/>
                </a:lnTo>
                <a:lnTo>
                  <a:pt x="680465" y="9905"/>
                </a:lnTo>
                <a:lnTo>
                  <a:pt x="690371" y="19050"/>
                </a:lnTo>
                <a:lnTo>
                  <a:pt x="690371" y="303275"/>
                </a:lnTo>
                <a:lnTo>
                  <a:pt x="699516" y="303275"/>
                </a:lnTo>
                <a:close/>
              </a:path>
              <a:path w="699769" h="303529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699769" h="303529">
                <a:moveTo>
                  <a:pt x="19050" y="28422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84225"/>
                </a:lnTo>
                <a:lnTo>
                  <a:pt x="19050" y="284225"/>
                </a:lnTo>
                <a:close/>
              </a:path>
              <a:path w="699769" h="303529">
                <a:moveTo>
                  <a:pt x="690371" y="284225"/>
                </a:moveTo>
                <a:lnTo>
                  <a:pt x="9143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0465" y="303275"/>
                </a:lnTo>
                <a:lnTo>
                  <a:pt x="680465" y="294131"/>
                </a:lnTo>
                <a:lnTo>
                  <a:pt x="690371" y="284225"/>
                </a:lnTo>
                <a:close/>
              </a:path>
              <a:path w="699769" h="303529">
                <a:moveTo>
                  <a:pt x="19050" y="303275"/>
                </a:moveTo>
                <a:lnTo>
                  <a:pt x="19050" y="294131"/>
                </a:lnTo>
                <a:lnTo>
                  <a:pt x="9143" y="284225"/>
                </a:lnTo>
                <a:lnTo>
                  <a:pt x="9143" y="303275"/>
                </a:lnTo>
                <a:lnTo>
                  <a:pt x="19050" y="303275"/>
                </a:lnTo>
                <a:close/>
              </a:path>
              <a:path w="699769" h="303529">
                <a:moveTo>
                  <a:pt x="690371" y="19050"/>
                </a:moveTo>
                <a:lnTo>
                  <a:pt x="680465" y="9905"/>
                </a:lnTo>
                <a:lnTo>
                  <a:pt x="680465" y="19050"/>
                </a:lnTo>
                <a:lnTo>
                  <a:pt x="690371" y="19050"/>
                </a:lnTo>
                <a:close/>
              </a:path>
              <a:path w="699769" h="303529">
                <a:moveTo>
                  <a:pt x="690371" y="284225"/>
                </a:moveTo>
                <a:lnTo>
                  <a:pt x="690371" y="19050"/>
                </a:lnTo>
                <a:lnTo>
                  <a:pt x="680465" y="19050"/>
                </a:lnTo>
                <a:lnTo>
                  <a:pt x="680465" y="284225"/>
                </a:lnTo>
                <a:lnTo>
                  <a:pt x="690371" y="284225"/>
                </a:lnTo>
                <a:close/>
              </a:path>
              <a:path w="699769" h="303529">
                <a:moveTo>
                  <a:pt x="690371" y="303275"/>
                </a:moveTo>
                <a:lnTo>
                  <a:pt x="690371" y="284225"/>
                </a:lnTo>
                <a:lnTo>
                  <a:pt x="680465" y="294131"/>
                </a:lnTo>
                <a:lnTo>
                  <a:pt x="680465" y="303275"/>
                </a:lnTo>
                <a:lnTo>
                  <a:pt x="690371" y="3032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1293" y="3916679"/>
            <a:ext cx="284480" cy="683260"/>
          </a:xfrm>
          <a:custGeom>
            <a:avLst/>
            <a:gdLst/>
            <a:ahLst/>
            <a:cxnLst/>
            <a:rect l="l" t="t" r="r" b="b"/>
            <a:pathLst>
              <a:path w="284480" h="683260">
                <a:moveTo>
                  <a:pt x="0" y="0"/>
                </a:moveTo>
                <a:lnTo>
                  <a:pt x="0" y="682751"/>
                </a:lnTo>
                <a:lnTo>
                  <a:pt x="284225" y="682751"/>
                </a:lnTo>
                <a:lnTo>
                  <a:pt x="284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2149" y="3906773"/>
            <a:ext cx="303530" cy="702310"/>
          </a:xfrm>
          <a:custGeom>
            <a:avLst/>
            <a:gdLst/>
            <a:ahLst/>
            <a:cxnLst/>
            <a:rect l="l" t="t" r="r" b="b"/>
            <a:pathLst>
              <a:path w="303530" h="702310">
                <a:moveTo>
                  <a:pt x="303275" y="701801"/>
                </a:moveTo>
                <a:lnTo>
                  <a:pt x="303275" y="0"/>
                </a:lnTo>
                <a:lnTo>
                  <a:pt x="0" y="0"/>
                </a:lnTo>
                <a:lnTo>
                  <a:pt x="0" y="701801"/>
                </a:lnTo>
                <a:lnTo>
                  <a:pt x="9143" y="701801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284225" y="19050"/>
                </a:lnTo>
                <a:lnTo>
                  <a:pt x="284225" y="9905"/>
                </a:lnTo>
                <a:lnTo>
                  <a:pt x="293369" y="19050"/>
                </a:lnTo>
                <a:lnTo>
                  <a:pt x="293369" y="701801"/>
                </a:lnTo>
                <a:lnTo>
                  <a:pt x="303275" y="701801"/>
                </a:lnTo>
                <a:close/>
              </a:path>
              <a:path w="303530" h="702310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03530" h="702310">
                <a:moveTo>
                  <a:pt x="19050" y="6827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82751"/>
                </a:lnTo>
                <a:lnTo>
                  <a:pt x="19050" y="682751"/>
                </a:lnTo>
                <a:close/>
              </a:path>
              <a:path w="303530" h="702310">
                <a:moveTo>
                  <a:pt x="293369" y="682751"/>
                </a:moveTo>
                <a:lnTo>
                  <a:pt x="9143" y="682751"/>
                </a:lnTo>
                <a:lnTo>
                  <a:pt x="19050" y="692658"/>
                </a:lnTo>
                <a:lnTo>
                  <a:pt x="19050" y="701801"/>
                </a:lnTo>
                <a:lnTo>
                  <a:pt x="284225" y="701801"/>
                </a:lnTo>
                <a:lnTo>
                  <a:pt x="284225" y="692658"/>
                </a:lnTo>
                <a:lnTo>
                  <a:pt x="293369" y="682751"/>
                </a:lnTo>
                <a:close/>
              </a:path>
              <a:path w="303530" h="702310">
                <a:moveTo>
                  <a:pt x="19050" y="701801"/>
                </a:moveTo>
                <a:lnTo>
                  <a:pt x="19050" y="692658"/>
                </a:lnTo>
                <a:lnTo>
                  <a:pt x="9143" y="682751"/>
                </a:lnTo>
                <a:lnTo>
                  <a:pt x="9143" y="701801"/>
                </a:lnTo>
                <a:lnTo>
                  <a:pt x="19050" y="701801"/>
                </a:lnTo>
                <a:close/>
              </a:path>
              <a:path w="303530" h="702310">
                <a:moveTo>
                  <a:pt x="293369" y="19050"/>
                </a:moveTo>
                <a:lnTo>
                  <a:pt x="284225" y="9905"/>
                </a:lnTo>
                <a:lnTo>
                  <a:pt x="284225" y="19050"/>
                </a:lnTo>
                <a:lnTo>
                  <a:pt x="293369" y="19050"/>
                </a:lnTo>
                <a:close/>
              </a:path>
              <a:path w="303530" h="702310">
                <a:moveTo>
                  <a:pt x="293369" y="682751"/>
                </a:moveTo>
                <a:lnTo>
                  <a:pt x="293369" y="19050"/>
                </a:lnTo>
                <a:lnTo>
                  <a:pt x="284225" y="19050"/>
                </a:lnTo>
                <a:lnTo>
                  <a:pt x="284225" y="682751"/>
                </a:lnTo>
                <a:lnTo>
                  <a:pt x="293369" y="682751"/>
                </a:lnTo>
                <a:close/>
              </a:path>
              <a:path w="303530" h="702310">
                <a:moveTo>
                  <a:pt x="293369" y="701801"/>
                </a:moveTo>
                <a:lnTo>
                  <a:pt x="293369" y="682751"/>
                </a:lnTo>
                <a:lnTo>
                  <a:pt x="284225" y="692658"/>
                </a:lnTo>
                <a:lnTo>
                  <a:pt x="284225" y="701801"/>
                </a:lnTo>
                <a:lnTo>
                  <a:pt x="293369" y="7018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0769" y="3157727"/>
            <a:ext cx="284480" cy="683260"/>
          </a:xfrm>
          <a:custGeom>
            <a:avLst/>
            <a:gdLst/>
            <a:ahLst/>
            <a:cxnLst/>
            <a:rect l="l" t="t" r="r" b="b"/>
            <a:pathLst>
              <a:path w="284480" h="683260">
                <a:moveTo>
                  <a:pt x="0" y="0"/>
                </a:moveTo>
                <a:lnTo>
                  <a:pt x="0" y="682751"/>
                </a:lnTo>
                <a:lnTo>
                  <a:pt x="284225" y="682751"/>
                </a:lnTo>
                <a:lnTo>
                  <a:pt x="284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1625" y="3147822"/>
            <a:ext cx="302895" cy="702310"/>
          </a:xfrm>
          <a:custGeom>
            <a:avLst/>
            <a:gdLst/>
            <a:ahLst/>
            <a:cxnLst/>
            <a:rect l="l" t="t" r="r" b="b"/>
            <a:pathLst>
              <a:path w="302894" h="702310">
                <a:moveTo>
                  <a:pt x="302513" y="701801"/>
                </a:moveTo>
                <a:lnTo>
                  <a:pt x="302513" y="0"/>
                </a:lnTo>
                <a:lnTo>
                  <a:pt x="0" y="0"/>
                </a:lnTo>
                <a:lnTo>
                  <a:pt x="0" y="701801"/>
                </a:lnTo>
                <a:lnTo>
                  <a:pt x="9143" y="701801"/>
                </a:lnTo>
                <a:lnTo>
                  <a:pt x="914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283463" y="19050"/>
                </a:lnTo>
                <a:lnTo>
                  <a:pt x="283463" y="9905"/>
                </a:lnTo>
                <a:lnTo>
                  <a:pt x="293369" y="19050"/>
                </a:lnTo>
                <a:lnTo>
                  <a:pt x="293369" y="701801"/>
                </a:lnTo>
                <a:lnTo>
                  <a:pt x="302513" y="701801"/>
                </a:lnTo>
                <a:close/>
              </a:path>
              <a:path w="302894" h="702310">
                <a:moveTo>
                  <a:pt x="19050" y="19050"/>
                </a:moveTo>
                <a:lnTo>
                  <a:pt x="19050" y="9905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02894" h="702310">
                <a:moveTo>
                  <a:pt x="19050" y="6827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82751"/>
                </a:lnTo>
                <a:lnTo>
                  <a:pt x="19050" y="682751"/>
                </a:lnTo>
                <a:close/>
              </a:path>
              <a:path w="302894" h="702310">
                <a:moveTo>
                  <a:pt x="293369" y="682751"/>
                </a:moveTo>
                <a:lnTo>
                  <a:pt x="9143" y="682751"/>
                </a:lnTo>
                <a:lnTo>
                  <a:pt x="19050" y="692657"/>
                </a:lnTo>
                <a:lnTo>
                  <a:pt x="19050" y="701801"/>
                </a:lnTo>
                <a:lnTo>
                  <a:pt x="283463" y="701801"/>
                </a:lnTo>
                <a:lnTo>
                  <a:pt x="283463" y="692657"/>
                </a:lnTo>
                <a:lnTo>
                  <a:pt x="293369" y="682751"/>
                </a:lnTo>
                <a:close/>
              </a:path>
              <a:path w="302894" h="702310">
                <a:moveTo>
                  <a:pt x="19050" y="701801"/>
                </a:moveTo>
                <a:lnTo>
                  <a:pt x="19050" y="692657"/>
                </a:lnTo>
                <a:lnTo>
                  <a:pt x="9143" y="682751"/>
                </a:lnTo>
                <a:lnTo>
                  <a:pt x="9143" y="701801"/>
                </a:lnTo>
                <a:lnTo>
                  <a:pt x="19050" y="701801"/>
                </a:lnTo>
                <a:close/>
              </a:path>
              <a:path w="302894" h="702310">
                <a:moveTo>
                  <a:pt x="293369" y="19050"/>
                </a:moveTo>
                <a:lnTo>
                  <a:pt x="283463" y="9905"/>
                </a:lnTo>
                <a:lnTo>
                  <a:pt x="283463" y="19050"/>
                </a:lnTo>
                <a:lnTo>
                  <a:pt x="293369" y="19050"/>
                </a:lnTo>
                <a:close/>
              </a:path>
              <a:path w="302894" h="702310">
                <a:moveTo>
                  <a:pt x="293369" y="682751"/>
                </a:moveTo>
                <a:lnTo>
                  <a:pt x="293369" y="19050"/>
                </a:lnTo>
                <a:lnTo>
                  <a:pt x="283463" y="19050"/>
                </a:lnTo>
                <a:lnTo>
                  <a:pt x="283463" y="682751"/>
                </a:lnTo>
                <a:lnTo>
                  <a:pt x="293369" y="682751"/>
                </a:lnTo>
                <a:close/>
              </a:path>
              <a:path w="302894" h="702310">
                <a:moveTo>
                  <a:pt x="293369" y="701801"/>
                </a:moveTo>
                <a:lnTo>
                  <a:pt x="293369" y="682751"/>
                </a:lnTo>
                <a:lnTo>
                  <a:pt x="283463" y="692657"/>
                </a:lnTo>
                <a:lnTo>
                  <a:pt x="283463" y="701801"/>
                </a:lnTo>
                <a:lnTo>
                  <a:pt x="293369" y="701801"/>
                </a:lnTo>
                <a:close/>
              </a:path>
            </a:pathLst>
          </a:custGeom>
          <a:solidFill>
            <a:srgbClr val="7C8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847" y="3090672"/>
            <a:ext cx="1704975" cy="1554480"/>
          </a:xfrm>
          <a:custGeom>
            <a:avLst/>
            <a:gdLst/>
            <a:ahLst/>
            <a:cxnLst/>
            <a:rect l="l" t="t" r="r" b="b"/>
            <a:pathLst>
              <a:path w="1704975" h="1554479">
                <a:moveTo>
                  <a:pt x="1704594" y="1554480"/>
                </a:moveTo>
                <a:lnTo>
                  <a:pt x="1704594" y="0"/>
                </a:lnTo>
                <a:lnTo>
                  <a:pt x="0" y="0"/>
                </a:lnTo>
                <a:lnTo>
                  <a:pt x="0" y="1554480"/>
                </a:lnTo>
                <a:lnTo>
                  <a:pt x="9144" y="1554480"/>
                </a:lnTo>
                <a:lnTo>
                  <a:pt x="9143" y="19050"/>
                </a:lnTo>
                <a:lnTo>
                  <a:pt x="19049" y="9906"/>
                </a:lnTo>
                <a:lnTo>
                  <a:pt x="19049" y="19050"/>
                </a:lnTo>
                <a:lnTo>
                  <a:pt x="1685544" y="19050"/>
                </a:lnTo>
                <a:lnTo>
                  <a:pt x="1685544" y="9906"/>
                </a:lnTo>
                <a:lnTo>
                  <a:pt x="1695449" y="19050"/>
                </a:lnTo>
                <a:lnTo>
                  <a:pt x="1695449" y="1554480"/>
                </a:lnTo>
                <a:lnTo>
                  <a:pt x="1704594" y="1554480"/>
                </a:lnTo>
                <a:close/>
              </a:path>
              <a:path w="1704975" h="1554479">
                <a:moveTo>
                  <a:pt x="19049" y="19050"/>
                </a:moveTo>
                <a:lnTo>
                  <a:pt x="19049" y="9906"/>
                </a:lnTo>
                <a:lnTo>
                  <a:pt x="9143" y="19050"/>
                </a:lnTo>
                <a:lnTo>
                  <a:pt x="19049" y="19050"/>
                </a:lnTo>
                <a:close/>
              </a:path>
              <a:path w="1704975" h="1554479">
                <a:moveTo>
                  <a:pt x="19050" y="1535430"/>
                </a:moveTo>
                <a:lnTo>
                  <a:pt x="19049" y="19050"/>
                </a:lnTo>
                <a:lnTo>
                  <a:pt x="9143" y="19050"/>
                </a:lnTo>
                <a:lnTo>
                  <a:pt x="9144" y="1535430"/>
                </a:lnTo>
                <a:lnTo>
                  <a:pt x="19050" y="1535430"/>
                </a:lnTo>
                <a:close/>
              </a:path>
              <a:path w="1704975" h="1554479">
                <a:moveTo>
                  <a:pt x="1695449" y="1535430"/>
                </a:moveTo>
                <a:lnTo>
                  <a:pt x="9144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85544" y="1554480"/>
                </a:lnTo>
                <a:lnTo>
                  <a:pt x="1685544" y="1544574"/>
                </a:lnTo>
                <a:lnTo>
                  <a:pt x="1695449" y="1535430"/>
                </a:lnTo>
                <a:close/>
              </a:path>
              <a:path w="1704975" h="1554479">
                <a:moveTo>
                  <a:pt x="19050" y="1554480"/>
                </a:moveTo>
                <a:lnTo>
                  <a:pt x="19050" y="1544574"/>
                </a:lnTo>
                <a:lnTo>
                  <a:pt x="9144" y="1535430"/>
                </a:lnTo>
                <a:lnTo>
                  <a:pt x="9144" y="1554480"/>
                </a:lnTo>
                <a:lnTo>
                  <a:pt x="19050" y="1554480"/>
                </a:lnTo>
                <a:close/>
              </a:path>
              <a:path w="1704975" h="1554479">
                <a:moveTo>
                  <a:pt x="1695449" y="19050"/>
                </a:moveTo>
                <a:lnTo>
                  <a:pt x="1685544" y="9906"/>
                </a:lnTo>
                <a:lnTo>
                  <a:pt x="1685544" y="19050"/>
                </a:lnTo>
                <a:lnTo>
                  <a:pt x="1695449" y="19050"/>
                </a:lnTo>
                <a:close/>
              </a:path>
              <a:path w="1704975" h="1554479">
                <a:moveTo>
                  <a:pt x="1695449" y="1535430"/>
                </a:moveTo>
                <a:lnTo>
                  <a:pt x="1695449" y="19050"/>
                </a:lnTo>
                <a:lnTo>
                  <a:pt x="1685544" y="19050"/>
                </a:lnTo>
                <a:lnTo>
                  <a:pt x="1685544" y="1535430"/>
                </a:lnTo>
                <a:lnTo>
                  <a:pt x="1695449" y="1535430"/>
                </a:lnTo>
                <a:close/>
              </a:path>
              <a:path w="1704975" h="1554479">
                <a:moveTo>
                  <a:pt x="1695449" y="1554480"/>
                </a:moveTo>
                <a:lnTo>
                  <a:pt x="1695449" y="1535430"/>
                </a:lnTo>
                <a:lnTo>
                  <a:pt x="1685544" y="1544574"/>
                </a:lnTo>
                <a:lnTo>
                  <a:pt x="1685544" y="1554480"/>
                </a:lnTo>
                <a:lnTo>
                  <a:pt x="1695449" y="155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847" y="3888866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0847" y="3471290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0847" y="4249292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4856" y="3090672"/>
            <a:ext cx="0" cy="1518285"/>
          </a:xfrm>
          <a:custGeom>
            <a:avLst/>
            <a:gdLst/>
            <a:ahLst/>
            <a:cxnLst/>
            <a:rect l="l" t="t" r="r" b="b"/>
            <a:pathLst>
              <a:path h="1518285">
                <a:moveTo>
                  <a:pt x="0" y="0"/>
                </a:moveTo>
                <a:lnTo>
                  <a:pt x="0" y="151790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9958" y="3090672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7280" y="3090672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0713" y="2799588"/>
            <a:ext cx="316230" cy="299085"/>
          </a:xfrm>
          <a:custGeom>
            <a:avLst/>
            <a:gdLst/>
            <a:ahLst/>
            <a:cxnLst/>
            <a:rect l="l" t="t" r="r" b="b"/>
            <a:pathLst>
              <a:path w="316230" h="299085">
                <a:moveTo>
                  <a:pt x="316229" y="284225"/>
                </a:moveTo>
                <a:lnTo>
                  <a:pt x="12953" y="0"/>
                </a:lnTo>
                <a:lnTo>
                  <a:pt x="0" y="14477"/>
                </a:lnTo>
                <a:lnTo>
                  <a:pt x="303275" y="298703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19198" y="2823463"/>
            <a:ext cx="14814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845819" algn="l"/>
                <a:tab pos="126365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9791" y="2821490"/>
            <a:ext cx="2012314" cy="1750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320"/>
              </a:spcBef>
              <a:tabLst>
                <a:tab pos="600075" algn="l"/>
                <a:tab pos="1017269" algn="l"/>
                <a:tab pos="1414145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00	0	0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205"/>
              </a:spcBef>
              <a:tabLst>
                <a:tab pos="600075" algn="l"/>
                <a:tab pos="1017269" algn="l"/>
                <a:tab pos="1414145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01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1	1	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070"/>
              </a:spcBef>
              <a:tabLst>
                <a:tab pos="600075" algn="l"/>
                <a:tab pos="1017269" algn="l"/>
                <a:tab pos="1414780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11	0	1	1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065"/>
              </a:spcBef>
              <a:tabLst>
                <a:tab pos="600075" algn="l"/>
                <a:tab pos="1017269" algn="l"/>
                <a:tab pos="1414145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10	0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0	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3573" y="2117852"/>
            <a:ext cx="152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Minimum</a:t>
            </a:r>
            <a:r>
              <a:rPr sz="1800" spc="-90" dirty="0">
                <a:latin typeface="Trebuchet MS"/>
                <a:cs typeface="Trebuchet MS"/>
              </a:rPr>
              <a:t> cover: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573" y="2321057"/>
            <a:ext cx="3260725" cy="6007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105" dirty="0">
                <a:solidFill>
                  <a:srgbClr val="7C8524"/>
                </a:solidFill>
                <a:latin typeface="Trebuchet MS"/>
                <a:cs typeface="Trebuchet MS"/>
              </a:rPr>
              <a:t>F</a:t>
            </a:r>
            <a:r>
              <a:rPr sz="1800" spc="-50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7C8524"/>
                </a:solidFill>
                <a:latin typeface="Trebuchet MS"/>
                <a:cs typeface="Trebuchet MS"/>
              </a:rPr>
              <a:t>=</a:t>
            </a:r>
            <a:r>
              <a:rPr sz="1800" spc="-229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7C8524"/>
                </a:solidFill>
                <a:latin typeface="Trebuchet MS"/>
                <a:cs typeface="Trebuchet MS"/>
              </a:rPr>
              <a:t>ABC’</a:t>
            </a:r>
            <a:r>
              <a:rPr sz="1800" spc="-40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0000"/>
                </a:solidFill>
                <a:latin typeface="Trebuchet MS"/>
                <a:cs typeface="Trebuchet MS"/>
              </a:rPr>
              <a:t>ACD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Trebuchet MS"/>
                <a:cs typeface="Trebuchet MS"/>
              </a:rPr>
              <a:t>A’BC</a:t>
            </a:r>
            <a:r>
              <a:rPr sz="1800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23E31"/>
                </a:solidFill>
                <a:latin typeface="Trebuchet MS"/>
                <a:cs typeface="Trebuchet MS"/>
              </a:rPr>
              <a:t>A’C’D</a:t>
            </a:r>
            <a:endParaRPr sz="1800">
              <a:latin typeface="Trebuchet MS"/>
              <a:cs typeface="Trebuchet MS"/>
            </a:endParaRPr>
          </a:p>
          <a:p>
            <a:pPr marL="517525">
              <a:lnSpc>
                <a:spcPct val="100000"/>
              </a:lnSpc>
              <a:spcBef>
                <a:spcPts val="21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2723" y="3537203"/>
            <a:ext cx="683260" cy="284480"/>
          </a:xfrm>
          <a:custGeom>
            <a:avLst/>
            <a:gdLst/>
            <a:ahLst/>
            <a:cxnLst/>
            <a:rect l="l" t="t" r="r" b="b"/>
            <a:pathLst>
              <a:path w="683259" h="284479">
                <a:moveTo>
                  <a:pt x="0" y="0"/>
                </a:moveTo>
                <a:lnTo>
                  <a:pt x="0" y="284225"/>
                </a:lnTo>
                <a:lnTo>
                  <a:pt x="682752" y="284225"/>
                </a:lnTo>
                <a:lnTo>
                  <a:pt x="682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2817" y="3527297"/>
            <a:ext cx="702310" cy="303530"/>
          </a:xfrm>
          <a:custGeom>
            <a:avLst/>
            <a:gdLst/>
            <a:ahLst/>
            <a:cxnLst/>
            <a:rect l="l" t="t" r="r" b="b"/>
            <a:pathLst>
              <a:path w="702309" h="303529">
                <a:moveTo>
                  <a:pt x="701802" y="303275"/>
                </a:moveTo>
                <a:lnTo>
                  <a:pt x="701802" y="0"/>
                </a:lnTo>
                <a:lnTo>
                  <a:pt x="0" y="0"/>
                </a:lnTo>
                <a:lnTo>
                  <a:pt x="0" y="303275"/>
                </a:lnTo>
                <a:lnTo>
                  <a:pt x="9905" y="303275"/>
                </a:lnTo>
                <a:lnTo>
                  <a:pt x="9905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2751" y="19050"/>
                </a:lnTo>
                <a:lnTo>
                  <a:pt x="682751" y="9905"/>
                </a:lnTo>
                <a:lnTo>
                  <a:pt x="692645" y="19050"/>
                </a:lnTo>
                <a:lnTo>
                  <a:pt x="692645" y="303275"/>
                </a:lnTo>
                <a:lnTo>
                  <a:pt x="701802" y="303275"/>
                </a:lnTo>
                <a:close/>
              </a:path>
              <a:path w="702309" h="303529">
                <a:moveTo>
                  <a:pt x="19050" y="19050"/>
                </a:moveTo>
                <a:lnTo>
                  <a:pt x="19050" y="9905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702309" h="303529">
                <a:moveTo>
                  <a:pt x="19050" y="284225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284225"/>
                </a:lnTo>
                <a:lnTo>
                  <a:pt x="19050" y="284225"/>
                </a:lnTo>
                <a:close/>
              </a:path>
              <a:path w="702309" h="303529">
                <a:moveTo>
                  <a:pt x="692645" y="284225"/>
                </a:moveTo>
                <a:lnTo>
                  <a:pt x="9905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2751" y="303275"/>
                </a:lnTo>
                <a:lnTo>
                  <a:pt x="682751" y="294131"/>
                </a:lnTo>
                <a:lnTo>
                  <a:pt x="692645" y="284225"/>
                </a:lnTo>
                <a:close/>
              </a:path>
              <a:path w="702309" h="303529">
                <a:moveTo>
                  <a:pt x="19050" y="303275"/>
                </a:moveTo>
                <a:lnTo>
                  <a:pt x="19050" y="294131"/>
                </a:lnTo>
                <a:lnTo>
                  <a:pt x="9905" y="284225"/>
                </a:lnTo>
                <a:lnTo>
                  <a:pt x="9905" y="303275"/>
                </a:lnTo>
                <a:lnTo>
                  <a:pt x="19050" y="303275"/>
                </a:lnTo>
                <a:close/>
              </a:path>
              <a:path w="702309" h="303529">
                <a:moveTo>
                  <a:pt x="692645" y="19050"/>
                </a:moveTo>
                <a:lnTo>
                  <a:pt x="682751" y="9905"/>
                </a:lnTo>
                <a:lnTo>
                  <a:pt x="682751" y="19050"/>
                </a:lnTo>
                <a:lnTo>
                  <a:pt x="692645" y="19050"/>
                </a:lnTo>
                <a:close/>
              </a:path>
              <a:path w="702309" h="303529">
                <a:moveTo>
                  <a:pt x="692645" y="284225"/>
                </a:moveTo>
                <a:lnTo>
                  <a:pt x="692645" y="19050"/>
                </a:lnTo>
                <a:lnTo>
                  <a:pt x="682751" y="19050"/>
                </a:lnTo>
                <a:lnTo>
                  <a:pt x="682751" y="284225"/>
                </a:lnTo>
                <a:lnTo>
                  <a:pt x="692645" y="284225"/>
                </a:lnTo>
                <a:close/>
              </a:path>
              <a:path w="702309" h="303529">
                <a:moveTo>
                  <a:pt x="692645" y="303275"/>
                </a:moveTo>
                <a:lnTo>
                  <a:pt x="692645" y="284225"/>
                </a:lnTo>
                <a:lnTo>
                  <a:pt x="682751" y="294131"/>
                </a:lnTo>
                <a:lnTo>
                  <a:pt x="682751" y="303275"/>
                </a:lnTo>
                <a:lnTo>
                  <a:pt x="692645" y="303275"/>
                </a:lnTo>
                <a:close/>
              </a:path>
            </a:pathLst>
          </a:custGeom>
          <a:solidFill>
            <a:srgbClr val="623E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8813" y="3897629"/>
            <a:ext cx="680720" cy="284480"/>
          </a:xfrm>
          <a:custGeom>
            <a:avLst/>
            <a:gdLst/>
            <a:ahLst/>
            <a:cxnLst/>
            <a:rect l="l" t="t" r="r" b="b"/>
            <a:pathLst>
              <a:path w="680720" h="284479">
                <a:moveTo>
                  <a:pt x="0" y="0"/>
                </a:moveTo>
                <a:lnTo>
                  <a:pt x="0" y="284225"/>
                </a:lnTo>
                <a:lnTo>
                  <a:pt x="680466" y="284225"/>
                </a:lnTo>
                <a:lnTo>
                  <a:pt x="6804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48919" y="3887723"/>
            <a:ext cx="700405" cy="303530"/>
          </a:xfrm>
          <a:custGeom>
            <a:avLst/>
            <a:gdLst/>
            <a:ahLst/>
            <a:cxnLst/>
            <a:rect l="l" t="t" r="r" b="b"/>
            <a:pathLst>
              <a:path w="700404" h="303529">
                <a:moveTo>
                  <a:pt x="700277" y="303275"/>
                </a:moveTo>
                <a:lnTo>
                  <a:pt x="700277" y="0"/>
                </a:lnTo>
                <a:lnTo>
                  <a:pt x="0" y="0"/>
                </a:lnTo>
                <a:lnTo>
                  <a:pt x="0" y="303275"/>
                </a:lnTo>
                <a:lnTo>
                  <a:pt x="9893" y="303275"/>
                </a:lnTo>
                <a:lnTo>
                  <a:pt x="989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681228" y="19050"/>
                </a:lnTo>
                <a:lnTo>
                  <a:pt x="681228" y="9905"/>
                </a:lnTo>
                <a:lnTo>
                  <a:pt x="690372" y="19050"/>
                </a:lnTo>
                <a:lnTo>
                  <a:pt x="690372" y="303275"/>
                </a:lnTo>
                <a:lnTo>
                  <a:pt x="700277" y="303275"/>
                </a:lnTo>
                <a:close/>
              </a:path>
              <a:path w="700404" h="303529">
                <a:moveTo>
                  <a:pt x="19050" y="19050"/>
                </a:moveTo>
                <a:lnTo>
                  <a:pt x="19050" y="9905"/>
                </a:lnTo>
                <a:lnTo>
                  <a:pt x="9893" y="19050"/>
                </a:lnTo>
                <a:lnTo>
                  <a:pt x="19050" y="19050"/>
                </a:lnTo>
                <a:close/>
              </a:path>
              <a:path w="700404" h="303529">
                <a:moveTo>
                  <a:pt x="19050" y="284225"/>
                </a:moveTo>
                <a:lnTo>
                  <a:pt x="19050" y="19050"/>
                </a:lnTo>
                <a:lnTo>
                  <a:pt x="9893" y="19050"/>
                </a:lnTo>
                <a:lnTo>
                  <a:pt x="9893" y="284225"/>
                </a:lnTo>
                <a:lnTo>
                  <a:pt x="19050" y="284225"/>
                </a:lnTo>
                <a:close/>
              </a:path>
              <a:path w="700404" h="303529">
                <a:moveTo>
                  <a:pt x="690372" y="284225"/>
                </a:moveTo>
                <a:lnTo>
                  <a:pt x="9893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681228" y="303275"/>
                </a:lnTo>
                <a:lnTo>
                  <a:pt x="681228" y="294131"/>
                </a:lnTo>
                <a:lnTo>
                  <a:pt x="690372" y="284225"/>
                </a:lnTo>
                <a:close/>
              </a:path>
              <a:path w="700404" h="303529">
                <a:moveTo>
                  <a:pt x="19050" y="303275"/>
                </a:moveTo>
                <a:lnTo>
                  <a:pt x="19050" y="294131"/>
                </a:lnTo>
                <a:lnTo>
                  <a:pt x="9893" y="284225"/>
                </a:lnTo>
                <a:lnTo>
                  <a:pt x="9893" y="303275"/>
                </a:lnTo>
                <a:lnTo>
                  <a:pt x="19050" y="303275"/>
                </a:lnTo>
                <a:close/>
              </a:path>
              <a:path w="700404" h="303529">
                <a:moveTo>
                  <a:pt x="690372" y="19050"/>
                </a:moveTo>
                <a:lnTo>
                  <a:pt x="681228" y="9905"/>
                </a:lnTo>
                <a:lnTo>
                  <a:pt x="681228" y="19050"/>
                </a:lnTo>
                <a:lnTo>
                  <a:pt x="690372" y="19050"/>
                </a:lnTo>
                <a:close/>
              </a:path>
              <a:path w="700404" h="303529">
                <a:moveTo>
                  <a:pt x="690372" y="284225"/>
                </a:moveTo>
                <a:lnTo>
                  <a:pt x="690372" y="19050"/>
                </a:lnTo>
                <a:lnTo>
                  <a:pt x="681228" y="19050"/>
                </a:lnTo>
                <a:lnTo>
                  <a:pt x="681228" y="284225"/>
                </a:lnTo>
                <a:lnTo>
                  <a:pt x="690372" y="284225"/>
                </a:lnTo>
                <a:close/>
              </a:path>
              <a:path w="700404" h="303529">
                <a:moveTo>
                  <a:pt x="690372" y="303275"/>
                </a:moveTo>
                <a:lnTo>
                  <a:pt x="690372" y="284225"/>
                </a:lnTo>
                <a:lnTo>
                  <a:pt x="681228" y="294131"/>
                </a:lnTo>
                <a:lnTo>
                  <a:pt x="681228" y="303275"/>
                </a:lnTo>
                <a:lnTo>
                  <a:pt x="690372" y="3032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9336" y="3897629"/>
            <a:ext cx="284480" cy="683260"/>
          </a:xfrm>
          <a:custGeom>
            <a:avLst/>
            <a:gdLst/>
            <a:ahLst/>
            <a:cxnLst/>
            <a:rect l="l" t="t" r="r" b="b"/>
            <a:pathLst>
              <a:path w="284479" h="683260">
                <a:moveTo>
                  <a:pt x="0" y="0"/>
                </a:moveTo>
                <a:lnTo>
                  <a:pt x="0" y="682751"/>
                </a:lnTo>
                <a:lnTo>
                  <a:pt x="284226" y="682751"/>
                </a:lnTo>
                <a:lnTo>
                  <a:pt x="2842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9443" y="3887723"/>
            <a:ext cx="303530" cy="702310"/>
          </a:xfrm>
          <a:custGeom>
            <a:avLst/>
            <a:gdLst/>
            <a:ahLst/>
            <a:cxnLst/>
            <a:rect l="l" t="t" r="r" b="b"/>
            <a:pathLst>
              <a:path w="303529" h="702310">
                <a:moveTo>
                  <a:pt x="303276" y="701801"/>
                </a:moveTo>
                <a:lnTo>
                  <a:pt x="303276" y="0"/>
                </a:lnTo>
                <a:lnTo>
                  <a:pt x="0" y="0"/>
                </a:lnTo>
                <a:lnTo>
                  <a:pt x="0" y="701801"/>
                </a:lnTo>
                <a:lnTo>
                  <a:pt x="9893" y="701801"/>
                </a:lnTo>
                <a:lnTo>
                  <a:pt x="989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284225" y="19050"/>
                </a:lnTo>
                <a:lnTo>
                  <a:pt x="284225" y="9905"/>
                </a:lnTo>
                <a:lnTo>
                  <a:pt x="294119" y="19050"/>
                </a:lnTo>
                <a:lnTo>
                  <a:pt x="294119" y="701801"/>
                </a:lnTo>
                <a:lnTo>
                  <a:pt x="303276" y="701801"/>
                </a:lnTo>
                <a:close/>
              </a:path>
              <a:path w="303529" h="702310">
                <a:moveTo>
                  <a:pt x="19050" y="19050"/>
                </a:moveTo>
                <a:lnTo>
                  <a:pt x="19050" y="9905"/>
                </a:lnTo>
                <a:lnTo>
                  <a:pt x="9893" y="19050"/>
                </a:lnTo>
                <a:lnTo>
                  <a:pt x="19050" y="19050"/>
                </a:lnTo>
                <a:close/>
              </a:path>
              <a:path w="303529" h="702310">
                <a:moveTo>
                  <a:pt x="19050" y="682751"/>
                </a:moveTo>
                <a:lnTo>
                  <a:pt x="19050" y="19050"/>
                </a:lnTo>
                <a:lnTo>
                  <a:pt x="9893" y="19050"/>
                </a:lnTo>
                <a:lnTo>
                  <a:pt x="9893" y="682751"/>
                </a:lnTo>
                <a:lnTo>
                  <a:pt x="19050" y="682751"/>
                </a:lnTo>
                <a:close/>
              </a:path>
              <a:path w="303529" h="702310">
                <a:moveTo>
                  <a:pt x="294119" y="682751"/>
                </a:moveTo>
                <a:lnTo>
                  <a:pt x="9893" y="682751"/>
                </a:lnTo>
                <a:lnTo>
                  <a:pt x="19050" y="692658"/>
                </a:lnTo>
                <a:lnTo>
                  <a:pt x="19050" y="701801"/>
                </a:lnTo>
                <a:lnTo>
                  <a:pt x="284225" y="701801"/>
                </a:lnTo>
                <a:lnTo>
                  <a:pt x="284225" y="692658"/>
                </a:lnTo>
                <a:lnTo>
                  <a:pt x="294119" y="682751"/>
                </a:lnTo>
                <a:close/>
              </a:path>
              <a:path w="303529" h="702310">
                <a:moveTo>
                  <a:pt x="19050" y="701801"/>
                </a:moveTo>
                <a:lnTo>
                  <a:pt x="19050" y="692658"/>
                </a:lnTo>
                <a:lnTo>
                  <a:pt x="9893" y="682751"/>
                </a:lnTo>
                <a:lnTo>
                  <a:pt x="9893" y="701801"/>
                </a:lnTo>
                <a:lnTo>
                  <a:pt x="19050" y="701801"/>
                </a:lnTo>
                <a:close/>
              </a:path>
              <a:path w="303529" h="702310">
                <a:moveTo>
                  <a:pt x="294119" y="19050"/>
                </a:moveTo>
                <a:lnTo>
                  <a:pt x="284225" y="9905"/>
                </a:lnTo>
                <a:lnTo>
                  <a:pt x="284225" y="19050"/>
                </a:lnTo>
                <a:lnTo>
                  <a:pt x="294119" y="19050"/>
                </a:lnTo>
                <a:close/>
              </a:path>
              <a:path w="303529" h="702310">
                <a:moveTo>
                  <a:pt x="294119" y="682751"/>
                </a:moveTo>
                <a:lnTo>
                  <a:pt x="294119" y="19050"/>
                </a:lnTo>
                <a:lnTo>
                  <a:pt x="284225" y="19050"/>
                </a:lnTo>
                <a:lnTo>
                  <a:pt x="284225" y="682751"/>
                </a:lnTo>
                <a:lnTo>
                  <a:pt x="294119" y="682751"/>
                </a:lnTo>
                <a:close/>
              </a:path>
              <a:path w="303529" h="702310">
                <a:moveTo>
                  <a:pt x="294119" y="701801"/>
                </a:moveTo>
                <a:lnTo>
                  <a:pt x="294119" y="682751"/>
                </a:lnTo>
                <a:lnTo>
                  <a:pt x="284225" y="692658"/>
                </a:lnTo>
                <a:lnTo>
                  <a:pt x="284225" y="701801"/>
                </a:lnTo>
                <a:lnTo>
                  <a:pt x="294119" y="7018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8813" y="3138677"/>
            <a:ext cx="283845" cy="252729"/>
          </a:xfrm>
          <a:custGeom>
            <a:avLst/>
            <a:gdLst/>
            <a:ahLst/>
            <a:cxnLst/>
            <a:rect l="l" t="t" r="r" b="b"/>
            <a:pathLst>
              <a:path w="283845" h="252729">
                <a:moveTo>
                  <a:pt x="0" y="0"/>
                </a:moveTo>
                <a:lnTo>
                  <a:pt x="0" y="252221"/>
                </a:lnTo>
                <a:lnTo>
                  <a:pt x="283464" y="252221"/>
                </a:lnTo>
                <a:lnTo>
                  <a:pt x="283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8919" y="3128772"/>
            <a:ext cx="303530" cy="272415"/>
          </a:xfrm>
          <a:custGeom>
            <a:avLst/>
            <a:gdLst/>
            <a:ahLst/>
            <a:cxnLst/>
            <a:rect l="l" t="t" r="r" b="b"/>
            <a:pathLst>
              <a:path w="303529" h="272414">
                <a:moveTo>
                  <a:pt x="303275" y="272034"/>
                </a:moveTo>
                <a:lnTo>
                  <a:pt x="303275" y="0"/>
                </a:lnTo>
                <a:lnTo>
                  <a:pt x="0" y="0"/>
                </a:lnTo>
                <a:lnTo>
                  <a:pt x="0" y="272034"/>
                </a:lnTo>
                <a:lnTo>
                  <a:pt x="9893" y="272034"/>
                </a:lnTo>
                <a:lnTo>
                  <a:pt x="989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84226" y="19050"/>
                </a:lnTo>
                <a:lnTo>
                  <a:pt x="284226" y="9906"/>
                </a:lnTo>
                <a:lnTo>
                  <a:pt x="293357" y="19050"/>
                </a:lnTo>
                <a:lnTo>
                  <a:pt x="293357" y="272034"/>
                </a:lnTo>
                <a:lnTo>
                  <a:pt x="303275" y="272034"/>
                </a:lnTo>
                <a:close/>
              </a:path>
              <a:path w="303529" h="272414">
                <a:moveTo>
                  <a:pt x="19050" y="19050"/>
                </a:moveTo>
                <a:lnTo>
                  <a:pt x="19050" y="9906"/>
                </a:lnTo>
                <a:lnTo>
                  <a:pt x="9893" y="19050"/>
                </a:lnTo>
                <a:lnTo>
                  <a:pt x="19050" y="19050"/>
                </a:lnTo>
                <a:close/>
              </a:path>
              <a:path w="303529" h="272414">
                <a:moveTo>
                  <a:pt x="19050" y="252984"/>
                </a:moveTo>
                <a:lnTo>
                  <a:pt x="19050" y="19050"/>
                </a:lnTo>
                <a:lnTo>
                  <a:pt x="9893" y="19050"/>
                </a:lnTo>
                <a:lnTo>
                  <a:pt x="9893" y="252984"/>
                </a:lnTo>
                <a:lnTo>
                  <a:pt x="19050" y="252984"/>
                </a:lnTo>
                <a:close/>
              </a:path>
              <a:path w="303529" h="272414">
                <a:moveTo>
                  <a:pt x="293357" y="252984"/>
                </a:moveTo>
                <a:lnTo>
                  <a:pt x="9893" y="252984"/>
                </a:lnTo>
                <a:lnTo>
                  <a:pt x="19050" y="262128"/>
                </a:lnTo>
                <a:lnTo>
                  <a:pt x="19050" y="272034"/>
                </a:lnTo>
                <a:lnTo>
                  <a:pt x="284226" y="272034"/>
                </a:lnTo>
                <a:lnTo>
                  <a:pt x="284226" y="262128"/>
                </a:lnTo>
                <a:lnTo>
                  <a:pt x="293357" y="252984"/>
                </a:lnTo>
                <a:close/>
              </a:path>
              <a:path w="303529" h="272414">
                <a:moveTo>
                  <a:pt x="19050" y="272034"/>
                </a:moveTo>
                <a:lnTo>
                  <a:pt x="19050" y="262128"/>
                </a:lnTo>
                <a:lnTo>
                  <a:pt x="9893" y="252984"/>
                </a:lnTo>
                <a:lnTo>
                  <a:pt x="9893" y="272034"/>
                </a:lnTo>
                <a:lnTo>
                  <a:pt x="19050" y="272034"/>
                </a:lnTo>
                <a:close/>
              </a:path>
              <a:path w="303529" h="272414">
                <a:moveTo>
                  <a:pt x="293357" y="19050"/>
                </a:moveTo>
                <a:lnTo>
                  <a:pt x="284226" y="9906"/>
                </a:lnTo>
                <a:lnTo>
                  <a:pt x="284226" y="19050"/>
                </a:lnTo>
                <a:lnTo>
                  <a:pt x="293357" y="19050"/>
                </a:lnTo>
                <a:close/>
              </a:path>
              <a:path w="303529" h="272414">
                <a:moveTo>
                  <a:pt x="293357" y="252984"/>
                </a:moveTo>
                <a:lnTo>
                  <a:pt x="293357" y="19050"/>
                </a:lnTo>
                <a:lnTo>
                  <a:pt x="284226" y="19050"/>
                </a:lnTo>
                <a:lnTo>
                  <a:pt x="284226" y="252984"/>
                </a:lnTo>
                <a:lnTo>
                  <a:pt x="293357" y="252984"/>
                </a:lnTo>
                <a:close/>
              </a:path>
              <a:path w="303529" h="272414">
                <a:moveTo>
                  <a:pt x="293357" y="272034"/>
                </a:moveTo>
                <a:lnTo>
                  <a:pt x="293357" y="252984"/>
                </a:lnTo>
                <a:lnTo>
                  <a:pt x="284226" y="262128"/>
                </a:lnTo>
                <a:lnTo>
                  <a:pt x="284226" y="272034"/>
                </a:lnTo>
                <a:lnTo>
                  <a:pt x="293357" y="272034"/>
                </a:lnTo>
                <a:close/>
              </a:path>
            </a:pathLst>
          </a:custGeom>
          <a:solidFill>
            <a:srgbClr val="7C8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8141" y="3071622"/>
            <a:ext cx="1705610" cy="1554480"/>
          </a:xfrm>
          <a:custGeom>
            <a:avLst/>
            <a:gdLst/>
            <a:ahLst/>
            <a:cxnLst/>
            <a:rect l="l" t="t" r="r" b="b"/>
            <a:pathLst>
              <a:path w="1705609" h="1554479">
                <a:moveTo>
                  <a:pt x="1705356" y="1554479"/>
                </a:moveTo>
                <a:lnTo>
                  <a:pt x="1705356" y="0"/>
                </a:lnTo>
                <a:lnTo>
                  <a:pt x="0" y="0"/>
                </a:lnTo>
                <a:lnTo>
                  <a:pt x="0" y="1554480"/>
                </a:lnTo>
                <a:lnTo>
                  <a:pt x="9905" y="1554480"/>
                </a:lnTo>
                <a:lnTo>
                  <a:pt x="9905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686306" y="19050"/>
                </a:lnTo>
                <a:lnTo>
                  <a:pt x="1686306" y="9906"/>
                </a:lnTo>
                <a:lnTo>
                  <a:pt x="1695449" y="19050"/>
                </a:lnTo>
                <a:lnTo>
                  <a:pt x="1695449" y="1554479"/>
                </a:lnTo>
                <a:lnTo>
                  <a:pt x="1705356" y="1554479"/>
                </a:lnTo>
                <a:close/>
              </a:path>
              <a:path w="1705609" h="1554479">
                <a:moveTo>
                  <a:pt x="19050" y="19050"/>
                </a:moveTo>
                <a:lnTo>
                  <a:pt x="19050" y="9906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1705609" h="1554479">
                <a:moveTo>
                  <a:pt x="19050" y="1535430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1535430"/>
                </a:lnTo>
                <a:lnTo>
                  <a:pt x="19050" y="1535430"/>
                </a:lnTo>
                <a:close/>
              </a:path>
              <a:path w="1705609" h="1554479">
                <a:moveTo>
                  <a:pt x="1695449" y="1535429"/>
                </a:moveTo>
                <a:lnTo>
                  <a:pt x="9905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86306" y="1554479"/>
                </a:lnTo>
                <a:lnTo>
                  <a:pt x="1686306" y="1544574"/>
                </a:lnTo>
                <a:lnTo>
                  <a:pt x="1695449" y="1535429"/>
                </a:lnTo>
                <a:close/>
              </a:path>
              <a:path w="1705609" h="1554479">
                <a:moveTo>
                  <a:pt x="19050" y="1554480"/>
                </a:moveTo>
                <a:lnTo>
                  <a:pt x="19050" y="1544574"/>
                </a:lnTo>
                <a:lnTo>
                  <a:pt x="9905" y="1535430"/>
                </a:lnTo>
                <a:lnTo>
                  <a:pt x="9905" y="1554480"/>
                </a:lnTo>
                <a:lnTo>
                  <a:pt x="19050" y="1554480"/>
                </a:lnTo>
                <a:close/>
              </a:path>
              <a:path w="1705609" h="1554479">
                <a:moveTo>
                  <a:pt x="1695449" y="19050"/>
                </a:moveTo>
                <a:lnTo>
                  <a:pt x="1686306" y="9906"/>
                </a:lnTo>
                <a:lnTo>
                  <a:pt x="1686306" y="19050"/>
                </a:lnTo>
                <a:lnTo>
                  <a:pt x="1695449" y="19050"/>
                </a:lnTo>
                <a:close/>
              </a:path>
              <a:path w="1705609" h="1554479">
                <a:moveTo>
                  <a:pt x="1695449" y="1535429"/>
                </a:moveTo>
                <a:lnTo>
                  <a:pt x="1695449" y="19050"/>
                </a:lnTo>
                <a:lnTo>
                  <a:pt x="1686306" y="19050"/>
                </a:lnTo>
                <a:lnTo>
                  <a:pt x="1686306" y="1535429"/>
                </a:lnTo>
                <a:lnTo>
                  <a:pt x="1695449" y="1535429"/>
                </a:lnTo>
                <a:close/>
              </a:path>
              <a:path w="1705609" h="1554479">
                <a:moveTo>
                  <a:pt x="1695449" y="1554479"/>
                </a:moveTo>
                <a:lnTo>
                  <a:pt x="1695449" y="1535429"/>
                </a:lnTo>
                <a:lnTo>
                  <a:pt x="1686306" y="1544574"/>
                </a:lnTo>
                <a:lnTo>
                  <a:pt x="1686306" y="1554479"/>
                </a:lnTo>
                <a:lnTo>
                  <a:pt x="1695449" y="1554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58141" y="3869816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30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8141" y="345224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30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8141" y="4230242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30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2900" y="3071622"/>
            <a:ext cx="0" cy="1518285"/>
          </a:xfrm>
          <a:custGeom>
            <a:avLst/>
            <a:gdLst/>
            <a:ahLst/>
            <a:cxnLst/>
            <a:rect l="l" t="t" r="r" b="b"/>
            <a:pathLst>
              <a:path h="1518285">
                <a:moveTo>
                  <a:pt x="0" y="0"/>
                </a:moveTo>
                <a:lnTo>
                  <a:pt x="0" y="151790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27252" y="3071622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75323" y="3071622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8769" y="2780538"/>
            <a:ext cx="316230" cy="299085"/>
          </a:xfrm>
          <a:custGeom>
            <a:avLst/>
            <a:gdLst/>
            <a:ahLst/>
            <a:cxnLst/>
            <a:rect l="l" t="t" r="r" b="b"/>
            <a:pathLst>
              <a:path w="316229" h="299085">
                <a:moveTo>
                  <a:pt x="316229" y="284225"/>
                </a:moveTo>
                <a:lnTo>
                  <a:pt x="12953" y="0"/>
                </a:lnTo>
                <a:lnTo>
                  <a:pt x="0" y="14477"/>
                </a:lnTo>
                <a:lnTo>
                  <a:pt x="303275" y="298703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27840" y="2632963"/>
            <a:ext cx="2030095" cy="191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ts val="1635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35"/>
              </a:lnSpc>
              <a:tabLst>
                <a:tab pos="561975" algn="l"/>
                <a:tab pos="979169" algn="l"/>
                <a:tab pos="1395095" algn="l"/>
                <a:tab pos="1812289" algn="l"/>
              </a:tabLst>
            </a:pPr>
            <a:r>
              <a:rPr sz="2400" spc="284" baseline="-10416" dirty="0">
                <a:latin typeface="Trebuchet MS"/>
                <a:cs typeface="Trebuchet MS"/>
              </a:rPr>
              <a:t>C</a:t>
            </a:r>
            <a:r>
              <a:rPr sz="2400" spc="300" baseline="-10416" dirty="0">
                <a:latin typeface="Trebuchet MS"/>
                <a:cs typeface="Trebuchet MS"/>
              </a:rPr>
              <a:t>D</a:t>
            </a:r>
            <a:r>
              <a:rPr sz="2400" baseline="-10416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620"/>
              </a:spcBef>
              <a:tabLst>
                <a:tab pos="600075" algn="l"/>
                <a:tab pos="1017269" algn="l"/>
                <a:tab pos="1414145" algn="l"/>
                <a:tab pos="1850389" algn="l"/>
              </a:tabLst>
            </a:pPr>
            <a:r>
              <a:rPr sz="1600" spc="-40" dirty="0">
                <a:latin typeface="Trebuchet MS"/>
                <a:cs typeface="Trebuchet MS"/>
              </a:rPr>
              <a:t>00	0	0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205"/>
              </a:spcBef>
              <a:tabLst>
                <a:tab pos="600075" algn="l"/>
                <a:tab pos="1017269" algn="l"/>
                <a:tab pos="1414145" algn="l"/>
                <a:tab pos="1850389" algn="l"/>
              </a:tabLst>
            </a:pPr>
            <a:r>
              <a:rPr sz="1600" spc="-40" dirty="0">
                <a:latin typeface="Trebuchet MS"/>
                <a:cs typeface="Trebuchet MS"/>
              </a:rPr>
              <a:t>01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1	1	0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070"/>
              </a:spcBef>
              <a:tabLst>
                <a:tab pos="600075" algn="l"/>
                <a:tab pos="1017269" algn="l"/>
                <a:tab pos="1414780" algn="l"/>
                <a:tab pos="1850389" algn="l"/>
              </a:tabLst>
            </a:pPr>
            <a:r>
              <a:rPr sz="1600" spc="-40" dirty="0">
                <a:latin typeface="Trebuchet MS"/>
                <a:cs typeface="Trebuchet MS"/>
              </a:rPr>
              <a:t>11	0	1	1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1065"/>
              </a:spcBef>
              <a:tabLst>
                <a:tab pos="600075" algn="l"/>
                <a:tab pos="1017269" algn="l"/>
                <a:tab pos="1414145" algn="l"/>
                <a:tab pos="1850389" algn="l"/>
              </a:tabLst>
            </a:pPr>
            <a:r>
              <a:rPr sz="1600" spc="-40" dirty="0">
                <a:latin typeface="Trebuchet MS"/>
                <a:cs typeface="Trebuchet MS"/>
              </a:rPr>
              <a:t>10	0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600" spc="-40" dirty="0">
                <a:latin typeface="Trebuchet MS"/>
                <a:cs typeface="Trebuchet MS"/>
              </a:rPr>
              <a:t>0	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12293" y="3489197"/>
            <a:ext cx="776605" cy="740410"/>
          </a:xfrm>
          <a:custGeom>
            <a:avLst/>
            <a:gdLst/>
            <a:ahLst/>
            <a:cxnLst/>
            <a:rect l="l" t="t" r="r" b="b"/>
            <a:pathLst>
              <a:path w="776604" h="740410">
                <a:moveTo>
                  <a:pt x="776478" y="739901"/>
                </a:moveTo>
                <a:lnTo>
                  <a:pt x="776478" y="0"/>
                </a:lnTo>
                <a:lnTo>
                  <a:pt x="0" y="0"/>
                </a:lnTo>
                <a:lnTo>
                  <a:pt x="0" y="739901"/>
                </a:lnTo>
                <a:lnTo>
                  <a:pt x="9893" y="739901"/>
                </a:lnTo>
                <a:lnTo>
                  <a:pt x="9893" y="19050"/>
                </a:lnTo>
                <a:lnTo>
                  <a:pt x="19050" y="9905"/>
                </a:lnTo>
                <a:lnTo>
                  <a:pt x="19050" y="19050"/>
                </a:lnTo>
                <a:lnTo>
                  <a:pt x="757428" y="19050"/>
                </a:lnTo>
                <a:lnTo>
                  <a:pt x="757428" y="9905"/>
                </a:lnTo>
                <a:lnTo>
                  <a:pt x="766571" y="19050"/>
                </a:lnTo>
                <a:lnTo>
                  <a:pt x="766571" y="739901"/>
                </a:lnTo>
                <a:lnTo>
                  <a:pt x="776478" y="739901"/>
                </a:lnTo>
                <a:close/>
              </a:path>
              <a:path w="776604" h="740410">
                <a:moveTo>
                  <a:pt x="19050" y="19050"/>
                </a:moveTo>
                <a:lnTo>
                  <a:pt x="19050" y="9905"/>
                </a:lnTo>
                <a:lnTo>
                  <a:pt x="9893" y="19050"/>
                </a:lnTo>
                <a:lnTo>
                  <a:pt x="19050" y="19050"/>
                </a:lnTo>
                <a:close/>
              </a:path>
              <a:path w="776604" h="740410">
                <a:moveTo>
                  <a:pt x="19050" y="720851"/>
                </a:moveTo>
                <a:lnTo>
                  <a:pt x="19050" y="19050"/>
                </a:lnTo>
                <a:lnTo>
                  <a:pt x="9893" y="19050"/>
                </a:lnTo>
                <a:lnTo>
                  <a:pt x="9893" y="720851"/>
                </a:lnTo>
                <a:lnTo>
                  <a:pt x="19050" y="720851"/>
                </a:lnTo>
                <a:close/>
              </a:path>
              <a:path w="776604" h="740410">
                <a:moveTo>
                  <a:pt x="766571" y="720851"/>
                </a:moveTo>
                <a:lnTo>
                  <a:pt x="9893" y="720851"/>
                </a:lnTo>
                <a:lnTo>
                  <a:pt x="19050" y="730757"/>
                </a:lnTo>
                <a:lnTo>
                  <a:pt x="19050" y="739901"/>
                </a:lnTo>
                <a:lnTo>
                  <a:pt x="757428" y="739901"/>
                </a:lnTo>
                <a:lnTo>
                  <a:pt x="757428" y="730757"/>
                </a:lnTo>
                <a:lnTo>
                  <a:pt x="766571" y="720851"/>
                </a:lnTo>
                <a:close/>
              </a:path>
              <a:path w="776604" h="740410">
                <a:moveTo>
                  <a:pt x="19050" y="739901"/>
                </a:moveTo>
                <a:lnTo>
                  <a:pt x="19050" y="730757"/>
                </a:lnTo>
                <a:lnTo>
                  <a:pt x="9893" y="720851"/>
                </a:lnTo>
                <a:lnTo>
                  <a:pt x="9893" y="739901"/>
                </a:lnTo>
                <a:lnTo>
                  <a:pt x="19050" y="739901"/>
                </a:lnTo>
                <a:close/>
              </a:path>
              <a:path w="776604" h="740410">
                <a:moveTo>
                  <a:pt x="766571" y="19050"/>
                </a:moveTo>
                <a:lnTo>
                  <a:pt x="757428" y="9905"/>
                </a:lnTo>
                <a:lnTo>
                  <a:pt x="757428" y="19050"/>
                </a:lnTo>
                <a:lnTo>
                  <a:pt x="766571" y="19050"/>
                </a:lnTo>
                <a:close/>
              </a:path>
              <a:path w="776604" h="740410">
                <a:moveTo>
                  <a:pt x="766571" y="720851"/>
                </a:moveTo>
                <a:lnTo>
                  <a:pt x="766571" y="19050"/>
                </a:lnTo>
                <a:lnTo>
                  <a:pt x="757428" y="19050"/>
                </a:lnTo>
                <a:lnTo>
                  <a:pt x="757428" y="720851"/>
                </a:lnTo>
                <a:lnTo>
                  <a:pt x="766571" y="720851"/>
                </a:lnTo>
                <a:close/>
              </a:path>
              <a:path w="776604" h="740410">
                <a:moveTo>
                  <a:pt x="766571" y="739901"/>
                </a:moveTo>
                <a:lnTo>
                  <a:pt x="766571" y="720851"/>
                </a:lnTo>
                <a:lnTo>
                  <a:pt x="757428" y="730757"/>
                </a:lnTo>
                <a:lnTo>
                  <a:pt x="757428" y="739901"/>
                </a:lnTo>
                <a:lnTo>
                  <a:pt x="766571" y="739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05171" y="2178050"/>
            <a:ext cx="404304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spc="55" dirty="0">
                <a:solidFill>
                  <a:srgbClr val="0000FF"/>
                </a:solidFill>
                <a:latin typeface="Trebuchet MS"/>
                <a:cs typeface="Trebuchet MS"/>
              </a:rPr>
              <a:t>Not </a:t>
            </a:r>
            <a:r>
              <a:rPr sz="1800" spc="-18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8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0000FF"/>
                </a:solidFill>
                <a:latin typeface="Trebuchet MS"/>
                <a:cs typeface="Trebuchet MS"/>
              </a:rPr>
              <a:t>minimum: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00"/>
              </a:lnSpc>
            </a:pPr>
            <a:r>
              <a:rPr sz="1800" spc="-105" dirty="0">
                <a:solidFill>
                  <a:srgbClr val="7C8524"/>
                </a:solidFill>
                <a:latin typeface="Trebuchet MS"/>
                <a:cs typeface="Trebuchet MS"/>
              </a:rPr>
              <a:t>F</a:t>
            </a:r>
            <a:r>
              <a:rPr sz="1800" spc="-50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7C8524"/>
                </a:solidFill>
                <a:latin typeface="Trebuchet MS"/>
                <a:cs typeface="Trebuchet MS"/>
              </a:rPr>
              <a:t>=</a:t>
            </a:r>
            <a:r>
              <a:rPr sz="1800" spc="-225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7C8524"/>
                </a:solidFill>
                <a:latin typeface="Trebuchet MS"/>
                <a:cs typeface="Trebuchet MS"/>
              </a:rPr>
              <a:t>ABC’D’</a:t>
            </a:r>
            <a:r>
              <a:rPr sz="1800" spc="-40" dirty="0">
                <a:solidFill>
                  <a:srgbClr val="7C8524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518693"/>
                </a:solidFill>
                <a:latin typeface="Trebuchet MS"/>
                <a:cs typeface="Trebuchet MS"/>
              </a:rPr>
              <a:t>BD</a:t>
            </a:r>
            <a:r>
              <a:rPr sz="1800" spc="-50" dirty="0">
                <a:solidFill>
                  <a:srgbClr val="518693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0000"/>
                </a:solidFill>
                <a:latin typeface="Trebuchet MS"/>
                <a:cs typeface="Trebuchet MS"/>
              </a:rPr>
              <a:t>ACD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Trebuchet MS"/>
                <a:cs typeface="Trebuchet MS"/>
              </a:rPr>
              <a:t>A’BC</a:t>
            </a:r>
            <a:r>
              <a:rPr sz="18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23E31"/>
                </a:solidFill>
                <a:latin typeface="Trebuchet MS"/>
                <a:cs typeface="Trebuchet MS"/>
              </a:rPr>
              <a:t>A’C’D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0901" y="2956814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ABC’D’ is NOT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prime</a:t>
            </a:r>
            <a:r>
              <a:rPr sz="12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implicant  because it can be combined  with ABC’D to get ABC’ which is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prime implicant and it is  essential!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9571" y="3497579"/>
            <a:ext cx="776605" cy="740410"/>
          </a:xfrm>
          <a:custGeom>
            <a:avLst/>
            <a:gdLst/>
            <a:ahLst/>
            <a:cxnLst/>
            <a:rect l="l" t="t" r="r" b="b"/>
            <a:pathLst>
              <a:path w="776605" h="740410">
                <a:moveTo>
                  <a:pt x="19050" y="720852"/>
                </a:moveTo>
                <a:lnTo>
                  <a:pt x="19050" y="653796"/>
                </a:lnTo>
                <a:lnTo>
                  <a:pt x="0" y="653796"/>
                </a:lnTo>
                <a:lnTo>
                  <a:pt x="0" y="729996"/>
                </a:lnTo>
                <a:lnTo>
                  <a:pt x="9143" y="729996"/>
                </a:lnTo>
                <a:lnTo>
                  <a:pt x="9143" y="720852"/>
                </a:lnTo>
                <a:lnTo>
                  <a:pt x="19050" y="720852"/>
                </a:lnTo>
                <a:close/>
              </a:path>
              <a:path w="776605" h="740410">
                <a:moveTo>
                  <a:pt x="32004" y="739902"/>
                </a:moveTo>
                <a:lnTo>
                  <a:pt x="32004" y="720852"/>
                </a:lnTo>
                <a:lnTo>
                  <a:pt x="9143" y="720852"/>
                </a:lnTo>
                <a:lnTo>
                  <a:pt x="9143" y="729996"/>
                </a:lnTo>
                <a:lnTo>
                  <a:pt x="19050" y="729996"/>
                </a:lnTo>
                <a:lnTo>
                  <a:pt x="19050" y="739902"/>
                </a:lnTo>
                <a:lnTo>
                  <a:pt x="32004" y="739902"/>
                </a:lnTo>
                <a:close/>
              </a:path>
              <a:path w="776605" h="740410">
                <a:moveTo>
                  <a:pt x="19050" y="739902"/>
                </a:moveTo>
                <a:lnTo>
                  <a:pt x="19050" y="729996"/>
                </a:lnTo>
                <a:lnTo>
                  <a:pt x="9143" y="729996"/>
                </a:lnTo>
                <a:lnTo>
                  <a:pt x="9143" y="739902"/>
                </a:lnTo>
                <a:lnTo>
                  <a:pt x="19050" y="739902"/>
                </a:lnTo>
                <a:close/>
              </a:path>
              <a:path w="776605" h="740410">
                <a:moveTo>
                  <a:pt x="19050" y="596646"/>
                </a:moveTo>
                <a:lnTo>
                  <a:pt x="19050" y="520446"/>
                </a:lnTo>
                <a:lnTo>
                  <a:pt x="0" y="520446"/>
                </a:lnTo>
                <a:lnTo>
                  <a:pt x="0" y="596646"/>
                </a:lnTo>
                <a:lnTo>
                  <a:pt x="19050" y="596646"/>
                </a:lnTo>
                <a:close/>
              </a:path>
              <a:path w="776605" h="740410">
                <a:moveTo>
                  <a:pt x="19050" y="463296"/>
                </a:moveTo>
                <a:lnTo>
                  <a:pt x="19050" y="387096"/>
                </a:lnTo>
                <a:lnTo>
                  <a:pt x="0" y="387096"/>
                </a:lnTo>
                <a:lnTo>
                  <a:pt x="0" y="463296"/>
                </a:lnTo>
                <a:lnTo>
                  <a:pt x="19050" y="463296"/>
                </a:lnTo>
                <a:close/>
              </a:path>
              <a:path w="776605" h="740410">
                <a:moveTo>
                  <a:pt x="19050" y="329946"/>
                </a:moveTo>
                <a:lnTo>
                  <a:pt x="19050" y="253746"/>
                </a:lnTo>
                <a:lnTo>
                  <a:pt x="0" y="253746"/>
                </a:lnTo>
                <a:lnTo>
                  <a:pt x="0" y="329946"/>
                </a:lnTo>
                <a:lnTo>
                  <a:pt x="19050" y="329946"/>
                </a:lnTo>
                <a:close/>
              </a:path>
              <a:path w="776605" h="740410">
                <a:moveTo>
                  <a:pt x="19050" y="196596"/>
                </a:moveTo>
                <a:lnTo>
                  <a:pt x="19050" y="120396"/>
                </a:lnTo>
                <a:lnTo>
                  <a:pt x="0" y="120396"/>
                </a:lnTo>
                <a:lnTo>
                  <a:pt x="0" y="196596"/>
                </a:lnTo>
                <a:lnTo>
                  <a:pt x="19050" y="196596"/>
                </a:lnTo>
                <a:close/>
              </a:path>
              <a:path w="776605" h="740410">
                <a:moveTo>
                  <a:pt x="32004" y="19050"/>
                </a:moveTo>
                <a:lnTo>
                  <a:pt x="32004" y="0"/>
                </a:lnTo>
                <a:lnTo>
                  <a:pt x="0" y="0"/>
                </a:lnTo>
                <a:lnTo>
                  <a:pt x="0" y="63246"/>
                </a:lnTo>
                <a:lnTo>
                  <a:pt x="9143" y="63246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2004" y="19050"/>
                </a:lnTo>
                <a:close/>
              </a:path>
              <a:path w="776605" h="74041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76605" h="740410">
                <a:moveTo>
                  <a:pt x="19050" y="63246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3246"/>
                </a:lnTo>
                <a:lnTo>
                  <a:pt x="19050" y="63246"/>
                </a:lnTo>
                <a:close/>
              </a:path>
              <a:path w="776605" h="740410">
                <a:moveTo>
                  <a:pt x="165354" y="19050"/>
                </a:moveTo>
                <a:lnTo>
                  <a:pt x="165354" y="0"/>
                </a:lnTo>
                <a:lnTo>
                  <a:pt x="89154" y="0"/>
                </a:lnTo>
                <a:lnTo>
                  <a:pt x="89154" y="19050"/>
                </a:lnTo>
                <a:lnTo>
                  <a:pt x="165354" y="19050"/>
                </a:lnTo>
                <a:close/>
              </a:path>
              <a:path w="776605" h="740410">
                <a:moveTo>
                  <a:pt x="298704" y="19050"/>
                </a:moveTo>
                <a:lnTo>
                  <a:pt x="298704" y="0"/>
                </a:lnTo>
                <a:lnTo>
                  <a:pt x="222504" y="0"/>
                </a:lnTo>
                <a:lnTo>
                  <a:pt x="222504" y="19050"/>
                </a:lnTo>
                <a:lnTo>
                  <a:pt x="298704" y="19050"/>
                </a:lnTo>
                <a:close/>
              </a:path>
              <a:path w="776605" h="740410">
                <a:moveTo>
                  <a:pt x="432054" y="19050"/>
                </a:moveTo>
                <a:lnTo>
                  <a:pt x="432054" y="0"/>
                </a:lnTo>
                <a:lnTo>
                  <a:pt x="355854" y="0"/>
                </a:lnTo>
                <a:lnTo>
                  <a:pt x="355854" y="19050"/>
                </a:lnTo>
                <a:lnTo>
                  <a:pt x="432054" y="19050"/>
                </a:lnTo>
                <a:close/>
              </a:path>
              <a:path w="776605" h="740410">
                <a:moveTo>
                  <a:pt x="565404" y="19050"/>
                </a:moveTo>
                <a:lnTo>
                  <a:pt x="565404" y="0"/>
                </a:lnTo>
                <a:lnTo>
                  <a:pt x="489204" y="0"/>
                </a:lnTo>
                <a:lnTo>
                  <a:pt x="489204" y="19050"/>
                </a:lnTo>
                <a:lnTo>
                  <a:pt x="565404" y="19050"/>
                </a:lnTo>
                <a:close/>
              </a:path>
              <a:path w="776605" h="740410">
                <a:moveTo>
                  <a:pt x="698754" y="19050"/>
                </a:moveTo>
                <a:lnTo>
                  <a:pt x="698754" y="0"/>
                </a:lnTo>
                <a:lnTo>
                  <a:pt x="622554" y="0"/>
                </a:lnTo>
                <a:lnTo>
                  <a:pt x="622554" y="19050"/>
                </a:lnTo>
                <a:lnTo>
                  <a:pt x="698754" y="19050"/>
                </a:lnTo>
                <a:close/>
              </a:path>
              <a:path w="776605" h="740410">
                <a:moveTo>
                  <a:pt x="776478" y="74675"/>
                </a:moveTo>
                <a:lnTo>
                  <a:pt x="776478" y="0"/>
                </a:lnTo>
                <a:lnTo>
                  <a:pt x="755904" y="0"/>
                </a:lnTo>
                <a:lnTo>
                  <a:pt x="755904" y="19050"/>
                </a:lnTo>
                <a:lnTo>
                  <a:pt x="757428" y="19050"/>
                </a:lnTo>
                <a:lnTo>
                  <a:pt x="757428" y="9144"/>
                </a:lnTo>
                <a:lnTo>
                  <a:pt x="766572" y="19050"/>
                </a:lnTo>
                <a:lnTo>
                  <a:pt x="766572" y="74675"/>
                </a:lnTo>
                <a:lnTo>
                  <a:pt x="776478" y="74675"/>
                </a:lnTo>
                <a:close/>
              </a:path>
              <a:path w="776605" h="740410">
                <a:moveTo>
                  <a:pt x="766572" y="19050"/>
                </a:moveTo>
                <a:lnTo>
                  <a:pt x="757428" y="9144"/>
                </a:lnTo>
                <a:lnTo>
                  <a:pt x="757428" y="19050"/>
                </a:lnTo>
                <a:lnTo>
                  <a:pt x="766572" y="19050"/>
                </a:lnTo>
                <a:close/>
              </a:path>
              <a:path w="776605" h="740410">
                <a:moveTo>
                  <a:pt x="766572" y="74675"/>
                </a:moveTo>
                <a:lnTo>
                  <a:pt x="766572" y="19050"/>
                </a:lnTo>
                <a:lnTo>
                  <a:pt x="757428" y="19050"/>
                </a:lnTo>
                <a:lnTo>
                  <a:pt x="757428" y="74675"/>
                </a:lnTo>
                <a:lnTo>
                  <a:pt x="766572" y="74675"/>
                </a:lnTo>
                <a:close/>
              </a:path>
              <a:path w="776605" h="740410">
                <a:moveTo>
                  <a:pt x="776478" y="208025"/>
                </a:moveTo>
                <a:lnTo>
                  <a:pt x="776478" y="131825"/>
                </a:lnTo>
                <a:lnTo>
                  <a:pt x="757428" y="131825"/>
                </a:lnTo>
                <a:lnTo>
                  <a:pt x="757428" y="208025"/>
                </a:lnTo>
                <a:lnTo>
                  <a:pt x="776478" y="208025"/>
                </a:lnTo>
                <a:close/>
              </a:path>
              <a:path w="776605" h="740410">
                <a:moveTo>
                  <a:pt x="776478" y="341375"/>
                </a:moveTo>
                <a:lnTo>
                  <a:pt x="776478" y="265175"/>
                </a:lnTo>
                <a:lnTo>
                  <a:pt x="757428" y="265175"/>
                </a:lnTo>
                <a:lnTo>
                  <a:pt x="757428" y="341375"/>
                </a:lnTo>
                <a:lnTo>
                  <a:pt x="776478" y="341375"/>
                </a:lnTo>
                <a:close/>
              </a:path>
              <a:path w="776605" h="740410">
                <a:moveTo>
                  <a:pt x="776478" y="474725"/>
                </a:moveTo>
                <a:lnTo>
                  <a:pt x="776478" y="398525"/>
                </a:lnTo>
                <a:lnTo>
                  <a:pt x="757428" y="398525"/>
                </a:lnTo>
                <a:lnTo>
                  <a:pt x="757428" y="474725"/>
                </a:lnTo>
                <a:lnTo>
                  <a:pt x="776478" y="474725"/>
                </a:lnTo>
                <a:close/>
              </a:path>
              <a:path w="776605" h="740410">
                <a:moveTo>
                  <a:pt x="776478" y="608076"/>
                </a:moveTo>
                <a:lnTo>
                  <a:pt x="776478" y="531876"/>
                </a:lnTo>
                <a:lnTo>
                  <a:pt x="757428" y="531876"/>
                </a:lnTo>
                <a:lnTo>
                  <a:pt x="757428" y="608076"/>
                </a:lnTo>
                <a:lnTo>
                  <a:pt x="776478" y="608076"/>
                </a:lnTo>
                <a:close/>
              </a:path>
              <a:path w="776605" h="740410">
                <a:moveTo>
                  <a:pt x="766572" y="720852"/>
                </a:moveTo>
                <a:lnTo>
                  <a:pt x="755904" y="720852"/>
                </a:lnTo>
                <a:lnTo>
                  <a:pt x="755904" y="739902"/>
                </a:lnTo>
                <a:lnTo>
                  <a:pt x="757428" y="739902"/>
                </a:lnTo>
                <a:lnTo>
                  <a:pt x="757428" y="729996"/>
                </a:lnTo>
                <a:lnTo>
                  <a:pt x="766572" y="720852"/>
                </a:lnTo>
                <a:close/>
              </a:path>
              <a:path w="776605" h="740410">
                <a:moveTo>
                  <a:pt x="776478" y="739902"/>
                </a:moveTo>
                <a:lnTo>
                  <a:pt x="776478" y="665226"/>
                </a:lnTo>
                <a:lnTo>
                  <a:pt x="757428" y="665226"/>
                </a:lnTo>
                <a:lnTo>
                  <a:pt x="757428" y="720852"/>
                </a:lnTo>
                <a:lnTo>
                  <a:pt x="766572" y="720852"/>
                </a:lnTo>
                <a:lnTo>
                  <a:pt x="766572" y="739902"/>
                </a:lnTo>
                <a:lnTo>
                  <a:pt x="776478" y="739902"/>
                </a:lnTo>
                <a:close/>
              </a:path>
              <a:path w="776605" h="740410">
                <a:moveTo>
                  <a:pt x="766572" y="739902"/>
                </a:moveTo>
                <a:lnTo>
                  <a:pt x="766572" y="720852"/>
                </a:lnTo>
                <a:lnTo>
                  <a:pt x="757428" y="729996"/>
                </a:lnTo>
                <a:lnTo>
                  <a:pt x="757428" y="739902"/>
                </a:lnTo>
                <a:lnTo>
                  <a:pt x="766572" y="739902"/>
                </a:lnTo>
                <a:close/>
              </a:path>
              <a:path w="776605" h="740410">
                <a:moveTo>
                  <a:pt x="698754" y="739902"/>
                </a:moveTo>
                <a:lnTo>
                  <a:pt x="698754" y="720852"/>
                </a:lnTo>
                <a:lnTo>
                  <a:pt x="622554" y="720852"/>
                </a:lnTo>
                <a:lnTo>
                  <a:pt x="622554" y="739902"/>
                </a:lnTo>
                <a:lnTo>
                  <a:pt x="698754" y="739902"/>
                </a:lnTo>
                <a:close/>
              </a:path>
              <a:path w="776605" h="740410">
                <a:moveTo>
                  <a:pt x="565404" y="739902"/>
                </a:moveTo>
                <a:lnTo>
                  <a:pt x="565404" y="720852"/>
                </a:lnTo>
                <a:lnTo>
                  <a:pt x="489204" y="720852"/>
                </a:lnTo>
                <a:lnTo>
                  <a:pt x="489204" y="739902"/>
                </a:lnTo>
                <a:lnTo>
                  <a:pt x="565404" y="739902"/>
                </a:lnTo>
                <a:close/>
              </a:path>
              <a:path w="776605" h="740410">
                <a:moveTo>
                  <a:pt x="432054" y="739902"/>
                </a:moveTo>
                <a:lnTo>
                  <a:pt x="432054" y="720852"/>
                </a:lnTo>
                <a:lnTo>
                  <a:pt x="355854" y="720852"/>
                </a:lnTo>
                <a:lnTo>
                  <a:pt x="355854" y="739902"/>
                </a:lnTo>
                <a:lnTo>
                  <a:pt x="432054" y="739902"/>
                </a:lnTo>
                <a:close/>
              </a:path>
              <a:path w="776605" h="740410">
                <a:moveTo>
                  <a:pt x="298704" y="739902"/>
                </a:moveTo>
                <a:lnTo>
                  <a:pt x="298704" y="720852"/>
                </a:lnTo>
                <a:lnTo>
                  <a:pt x="222504" y="720852"/>
                </a:lnTo>
                <a:lnTo>
                  <a:pt x="222504" y="739902"/>
                </a:lnTo>
                <a:lnTo>
                  <a:pt x="298704" y="739902"/>
                </a:lnTo>
                <a:close/>
              </a:path>
              <a:path w="776605" h="740410">
                <a:moveTo>
                  <a:pt x="165354" y="739902"/>
                </a:moveTo>
                <a:lnTo>
                  <a:pt x="165354" y="720852"/>
                </a:lnTo>
                <a:lnTo>
                  <a:pt x="89154" y="720852"/>
                </a:lnTo>
                <a:lnTo>
                  <a:pt x="89154" y="739902"/>
                </a:lnTo>
                <a:lnTo>
                  <a:pt x="165354" y="73990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68572" y="3420871"/>
            <a:ext cx="1639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BD is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prime implicant  but NOT essential  because it entirely  overlaps by all the</a:t>
            </a:r>
            <a:r>
              <a:rPr sz="1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other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terms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16237" y="3553205"/>
            <a:ext cx="673735" cy="110489"/>
          </a:xfrm>
          <a:custGeom>
            <a:avLst/>
            <a:gdLst/>
            <a:ahLst/>
            <a:cxnLst/>
            <a:rect l="l" t="t" r="r" b="b"/>
            <a:pathLst>
              <a:path w="673735" h="110489">
                <a:moveTo>
                  <a:pt x="635662" y="56089"/>
                </a:moveTo>
                <a:lnTo>
                  <a:pt x="619936" y="46558"/>
                </a:lnTo>
                <a:lnTo>
                  <a:pt x="762" y="34289"/>
                </a:lnTo>
                <a:lnTo>
                  <a:pt x="0" y="53339"/>
                </a:lnTo>
                <a:lnTo>
                  <a:pt x="618833" y="65586"/>
                </a:lnTo>
                <a:lnTo>
                  <a:pt x="635662" y="56089"/>
                </a:lnTo>
                <a:close/>
              </a:path>
              <a:path w="673735" h="110489">
                <a:moveTo>
                  <a:pt x="654558" y="67786"/>
                </a:moveTo>
                <a:lnTo>
                  <a:pt x="654558" y="66293"/>
                </a:lnTo>
                <a:lnTo>
                  <a:pt x="618833" y="65586"/>
                </a:lnTo>
                <a:lnTo>
                  <a:pt x="573024" y="91439"/>
                </a:lnTo>
                <a:lnTo>
                  <a:pt x="568452" y="93725"/>
                </a:lnTo>
                <a:lnTo>
                  <a:pt x="566928" y="99821"/>
                </a:lnTo>
                <a:lnTo>
                  <a:pt x="569214" y="104393"/>
                </a:lnTo>
                <a:lnTo>
                  <a:pt x="572262" y="108965"/>
                </a:lnTo>
                <a:lnTo>
                  <a:pt x="577596" y="110489"/>
                </a:lnTo>
                <a:lnTo>
                  <a:pt x="582168" y="108203"/>
                </a:lnTo>
                <a:lnTo>
                  <a:pt x="654558" y="67786"/>
                </a:lnTo>
                <a:close/>
              </a:path>
              <a:path w="673735" h="110489">
                <a:moveTo>
                  <a:pt x="673608" y="57149"/>
                </a:moveTo>
                <a:lnTo>
                  <a:pt x="584454" y="2285"/>
                </a:lnTo>
                <a:lnTo>
                  <a:pt x="579882" y="0"/>
                </a:lnTo>
                <a:lnTo>
                  <a:pt x="573786" y="1523"/>
                </a:lnTo>
                <a:lnTo>
                  <a:pt x="571500" y="5333"/>
                </a:lnTo>
                <a:lnTo>
                  <a:pt x="568452" y="9905"/>
                </a:lnTo>
                <a:lnTo>
                  <a:pt x="569976" y="16001"/>
                </a:lnTo>
                <a:lnTo>
                  <a:pt x="574548" y="19049"/>
                </a:lnTo>
                <a:lnTo>
                  <a:pt x="619936" y="46558"/>
                </a:lnTo>
                <a:lnTo>
                  <a:pt x="654558" y="47243"/>
                </a:lnTo>
                <a:lnTo>
                  <a:pt x="654558" y="67786"/>
                </a:lnTo>
                <a:lnTo>
                  <a:pt x="673608" y="57149"/>
                </a:lnTo>
                <a:close/>
              </a:path>
              <a:path w="673735" h="110489">
                <a:moveTo>
                  <a:pt x="649986" y="66203"/>
                </a:moveTo>
                <a:lnTo>
                  <a:pt x="649986" y="64769"/>
                </a:lnTo>
                <a:lnTo>
                  <a:pt x="635662" y="56089"/>
                </a:lnTo>
                <a:lnTo>
                  <a:pt x="618833" y="65586"/>
                </a:lnTo>
                <a:lnTo>
                  <a:pt x="649986" y="66203"/>
                </a:lnTo>
                <a:close/>
              </a:path>
              <a:path w="673735" h="110489">
                <a:moveTo>
                  <a:pt x="654558" y="66293"/>
                </a:moveTo>
                <a:lnTo>
                  <a:pt x="654558" y="47243"/>
                </a:lnTo>
                <a:lnTo>
                  <a:pt x="619936" y="46558"/>
                </a:lnTo>
                <a:lnTo>
                  <a:pt x="635662" y="56089"/>
                </a:lnTo>
                <a:lnTo>
                  <a:pt x="649986" y="48005"/>
                </a:lnTo>
                <a:lnTo>
                  <a:pt x="649986" y="66203"/>
                </a:lnTo>
                <a:lnTo>
                  <a:pt x="654558" y="66293"/>
                </a:lnTo>
                <a:close/>
              </a:path>
              <a:path w="673735" h="110489">
                <a:moveTo>
                  <a:pt x="649986" y="64769"/>
                </a:moveTo>
                <a:lnTo>
                  <a:pt x="649986" y="48005"/>
                </a:lnTo>
                <a:lnTo>
                  <a:pt x="635662" y="56089"/>
                </a:lnTo>
                <a:lnTo>
                  <a:pt x="649986" y="6476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6237" y="3553205"/>
            <a:ext cx="673735" cy="110489"/>
          </a:xfrm>
          <a:custGeom>
            <a:avLst/>
            <a:gdLst/>
            <a:ahLst/>
            <a:cxnLst/>
            <a:rect l="l" t="t" r="r" b="b"/>
            <a:pathLst>
              <a:path w="673735" h="110489">
                <a:moveTo>
                  <a:pt x="635662" y="56089"/>
                </a:moveTo>
                <a:lnTo>
                  <a:pt x="619936" y="46558"/>
                </a:lnTo>
                <a:lnTo>
                  <a:pt x="762" y="34289"/>
                </a:lnTo>
                <a:lnTo>
                  <a:pt x="0" y="53339"/>
                </a:lnTo>
                <a:lnTo>
                  <a:pt x="618833" y="65586"/>
                </a:lnTo>
                <a:lnTo>
                  <a:pt x="635662" y="56089"/>
                </a:lnTo>
                <a:close/>
              </a:path>
              <a:path w="673735" h="110489">
                <a:moveTo>
                  <a:pt x="654558" y="67786"/>
                </a:moveTo>
                <a:lnTo>
                  <a:pt x="654558" y="66293"/>
                </a:lnTo>
                <a:lnTo>
                  <a:pt x="618833" y="65586"/>
                </a:lnTo>
                <a:lnTo>
                  <a:pt x="573024" y="91439"/>
                </a:lnTo>
                <a:lnTo>
                  <a:pt x="568452" y="93725"/>
                </a:lnTo>
                <a:lnTo>
                  <a:pt x="566928" y="99821"/>
                </a:lnTo>
                <a:lnTo>
                  <a:pt x="569214" y="104393"/>
                </a:lnTo>
                <a:lnTo>
                  <a:pt x="572262" y="108965"/>
                </a:lnTo>
                <a:lnTo>
                  <a:pt x="577596" y="110489"/>
                </a:lnTo>
                <a:lnTo>
                  <a:pt x="582168" y="108203"/>
                </a:lnTo>
                <a:lnTo>
                  <a:pt x="654558" y="67786"/>
                </a:lnTo>
                <a:close/>
              </a:path>
              <a:path w="673735" h="110489">
                <a:moveTo>
                  <a:pt x="673608" y="57149"/>
                </a:moveTo>
                <a:lnTo>
                  <a:pt x="584454" y="2285"/>
                </a:lnTo>
                <a:lnTo>
                  <a:pt x="579882" y="0"/>
                </a:lnTo>
                <a:lnTo>
                  <a:pt x="573786" y="1523"/>
                </a:lnTo>
                <a:lnTo>
                  <a:pt x="571500" y="5333"/>
                </a:lnTo>
                <a:lnTo>
                  <a:pt x="568452" y="9905"/>
                </a:lnTo>
                <a:lnTo>
                  <a:pt x="569976" y="16001"/>
                </a:lnTo>
                <a:lnTo>
                  <a:pt x="574548" y="19049"/>
                </a:lnTo>
                <a:lnTo>
                  <a:pt x="619936" y="46558"/>
                </a:lnTo>
                <a:lnTo>
                  <a:pt x="654558" y="47243"/>
                </a:lnTo>
                <a:lnTo>
                  <a:pt x="654558" y="67786"/>
                </a:lnTo>
                <a:lnTo>
                  <a:pt x="673608" y="57149"/>
                </a:lnTo>
                <a:close/>
              </a:path>
              <a:path w="673735" h="110489">
                <a:moveTo>
                  <a:pt x="649986" y="66203"/>
                </a:moveTo>
                <a:lnTo>
                  <a:pt x="649986" y="64769"/>
                </a:lnTo>
                <a:lnTo>
                  <a:pt x="635662" y="56089"/>
                </a:lnTo>
                <a:lnTo>
                  <a:pt x="618833" y="65586"/>
                </a:lnTo>
                <a:lnTo>
                  <a:pt x="649986" y="66203"/>
                </a:lnTo>
                <a:close/>
              </a:path>
              <a:path w="673735" h="110489">
                <a:moveTo>
                  <a:pt x="654558" y="66293"/>
                </a:moveTo>
                <a:lnTo>
                  <a:pt x="654558" y="47243"/>
                </a:lnTo>
                <a:lnTo>
                  <a:pt x="619936" y="46558"/>
                </a:lnTo>
                <a:lnTo>
                  <a:pt x="635662" y="56089"/>
                </a:lnTo>
                <a:lnTo>
                  <a:pt x="649986" y="48005"/>
                </a:lnTo>
                <a:lnTo>
                  <a:pt x="649986" y="66203"/>
                </a:lnTo>
                <a:lnTo>
                  <a:pt x="654558" y="66293"/>
                </a:lnTo>
                <a:close/>
              </a:path>
              <a:path w="673735" h="110489">
                <a:moveTo>
                  <a:pt x="649986" y="64769"/>
                </a:moveTo>
                <a:lnTo>
                  <a:pt x="649986" y="48005"/>
                </a:lnTo>
                <a:lnTo>
                  <a:pt x="635662" y="56089"/>
                </a:lnTo>
                <a:lnTo>
                  <a:pt x="649986" y="6476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50849" y="3062477"/>
            <a:ext cx="666750" cy="147955"/>
          </a:xfrm>
          <a:custGeom>
            <a:avLst/>
            <a:gdLst/>
            <a:ahLst/>
            <a:cxnLst/>
            <a:rect l="l" t="t" r="r" b="b"/>
            <a:pathLst>
              <a:path w="666750" h="147955">
                <a:moveTo>
                  <a:pt x="629054" y="46615"/>
                </a:moveTo>
                <a:lnTo>
                  <a:pt x="611133" y="39414"/>
                </a:lnTo>
                <a:lnTo>
                  <a:pt x="0" y="128777"/>
                </a:lnTo>
                <a:lnTo>
                  <a:pt x="3048" y="147827"/>
                </a:lnTo>
                <a:lnTo>
                  <a:pt x="614257" y="58452"/>
                </a:lnTo>
                <a:lnTo>
                  <a:pt x="629054" y="46615"/>
                </a:lnTo>
                <a:close/>
              </a:path>
              <a:path w="666750" h="147955">
                <a:moveTo>
                  <a:pt x="666750" y="41147"/>
                </a:moveTo>
                <a:lnTo>
                  <a:pt x="569214" y="2285"/>
                </a:lnTo>
                <a:lnTo>
                  <a:pt x="564642" y="0"/>
                </a:lnTo>
                <a:lnTo>
                  <a:pt x="559308" y="2285"/>
                </a:lnTo>
                <a:lnTo>
                  <a:pt x="557022" y="7619"/>
                </a:lnTo>
                <a:lnTo>
                  <a:pt x="555498" y="12191"/>
                </a:lnTo>
                <a:lnTo>
                  <a:pt x="557784" y="17525"/>
                </a:lnTo>
                <a:lnTo>
                  <a:pt x="562356" y="19811"/>
                </a:lnTo>
                <a:lnTo>
                  <a:pt x="611133" y="39414"/>
                </a:lnTo>
                <a:lnTo>
                  <a:pt x="646176" y="34289"/>
                </a:lnTo>
                <a:lnTo>
                  <a:pt x="649224" y="53339"/>
                </a:lnTo>
                <a:lnTo>
                  <a:pt x="649224" y="55103"/>
                </a:lnTo>
                <a:lnTo>
                  <a:pt x="666750" y="41147"/>
                </a:lnTo>
                <a:close/>
              </a:path>
              <a:path w="666750" h="147955">
                <a:moveTo>
                  <a:pt x="649224" y="55103"/>
                </a:moveTo>
                <a:lnTo>
                  <a:pt x="649224" y="53339"/>
                </a:lnTo>
                <a:lnTo>
                  <a:pt x="614257" y="58452"/>
                </a:lnTo>
                <a:lnTo>
                  <a:pt x="573024" y="91439"/>
                </a:lnTo>
                <a:lnTo>
                  <a:pt x="568452" y="94487"/>
                </a:lnTo>
                <a:lnTo>
                  <a:pt x="568452" y="100583"/>
                </a:lnTo>
                <a:lnTo>
                  <a:pt x="571500" y="105155"/>
                </a:lnTo>
                <a:lnTo>
                  <a:pt x="574548" y="108965"/>
                </a:lnTo>
                <a:lnTo>
                  <a:pt x="580644" y="109727"/>
                </a:lnTo>
                <a:lnTo>
                  <a:pt x="649224" y="55103"/>
                </a:lnTo>
                <a:close/>
              </a:path>
              <a:path w="666750" h="147955">
                <a:moveTo>
                  <a:pt x="649224" y="53339"/>
                </a:moveTo>
                <a:lnTo>
                  <a:pt x="646176" y="34289"/>
                </a:lnTo>
                <a:lnTo>
                  <a:pt x="611133" y="39414"/>
                </a:lnTo>
                <a:lnTo>
                  <a:pt x="629054" y="46615"/>
                </a:lnTo>
                <a:lnTo>
                  <a:pt x="641604" y="36575"/>
                </a:lnTo>
                <a:lnTo>
                  <a:pt x="643890" y="52577"/>
                </a:lnTo>
                <a:lnTo>
                  <a:pt x="643890" y="54119"/>
                </a:lnTo>
                <a:lnTo>
                  <a:pt x="649224" y="53339"/>
                </a:lnTo>
                <a:close/>
              </a:path>
              <a:path w="666750" h="147955">
                <a:moveTo>
                  <a:pt x="643890" y="54119"/>
                </a:moveTo>
                <a:lnTo>
                  <a:pt x="643890" y="52577"/>
                </a:lnTo>
                <a:lnTo>
                  <a:pt x="629054" y="46615"/>
                </a:lnTo>
                <a:lnTo>
                  <a:pt x="614257" y="58452"/>
                </a:lnTo>
                <a:lnTo>
                  <a:pt x="643890" y="54119"/>
                </a:lnTo>
                <a:close/>
              </a:path>
              <a:path w="666750" h="147955">
                <a:moveTo>
                  <a:pt x="643890" y="52577"/>
                </a:moveTo>
                <a:lnTo>
                  <a:pt x="641604" y="36575"/>
                </a:lnTo>
                <a:lnTo>
                  <a:pt x="629054" y="46615"/>
                </a:lnTo>
                <a:lnTo>
                  <a:pt x="643890" y="5257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50849" y="3062477"/>
            <a:ext cx="666750" cy="147955"/>
          </a:xfrm>
          <a:custGeom>
            <a:avLst/>
            <a:gdLst/>
            <a:ahLst/>
            <a:cxnLst/>
            <a:rect l="l" t="t" r="r" b="b"/>
            <a:pathLst>
              <a:path w="666750" h="147955">
                <a:moveTo>
                  <a:pt x="629054" y="46615"/>
                </a:moveTo>
                <a:lnTo>
                  <a:pt x="611133" y="39414"/>
                </a:lnTo>
                <a:lnTo>
                  <a:pt x="0" y="128777"/>
                </a:lnTo>
                <a:lnTo>
                  <a:pt x="3048" y="147827"/>
                </a:lnTo>
                <a:lnTo>
                  <a:pt x="614257" y="58452"/>
                </a:lnTo>
                <a:lnTo>
                  <a:pt x="629054" y="46615"/>
                </a:lnTo>
                <a:close/>
              </a:path>
              <a:path w="666750" h="147955">
                <a:moveTo>
                  <a:pt x="666750" y="41147"/>
                </a:moveTo>
                <a:lnTo>
                  <a:pt x="569214" y="2285"/>
                </a:lnTo>
                <a:lnTo>
                  <a:pt x="564642" y="0"/>
                </a:lnTo>
                <a:lnTo>
                  <a:pt x="559308" y="2285"/>
                </a:lnTo>
                <a:lnTo>
                  <a:pt x="557022" y="7619"/>
                </a:lnTo>
                <a:lnTo>
                  <a:pt x="555498" y="12191"/>
                </a:lnTo>
                <a:lnTo>
                  <a:pt x="557784" y="17525"/>
                </a:lnTo>
                <a:lnTo>
                  <a:pt x="562356" y="19811"/>
                </a:lnTo>
                <a:lnTo>
                  <a:pt x="611133" y="39414"/>
                </a:lnTo>
                <a:lnTo>
                  <a:pt x="646176" y="34289"/>
                </a:lnTo>
                <a:lnTo>
                  <a:pt x="649224" y="53339"/>
                </a:lnTo>
                <a:lnTo>
                  <a:pt x="649224" y="55103"/>
                </a:lnTo>
                <a:lnTo>
                  <a:pt x="666750" y="41147"/>
                </a:lnTo>
                <a:close/>
              </a:path>
              <a:path w="666750" h="147955">
                <a:moveTo>
                  <a:pt x="649224" y="55103"/>
                </a:moveTo>
                <a:lnTo>
                  <a:pt x="649224" y="53339"/>
                </a:lnTo>
                <a:lnTo>
                  <a:pt x="614257" y="58452"/>
                </a:lnTo>
                <a:lnTo>
                  <a:pt x="573024" y="91439"/>
                </a:lnTo>
                <a:lnTo>
                  <a:pt x="568452" y="94487"/>
                </a:lnTo>
                <a:lnTo>
                  <a:pt x="568452" y="100583"/>
                </a:lnTo>
                <a:lnTo>
                  <a:pt x="571500" y="105155"/>
                </a:lnTo>
                <a:lnTo>
                  <a:pt x="574548" y="108965"/>
                </a:lnTo>
                <a:lnTo>
                  <a:pt x="580644" y="109727"/>
                </a:lnTo>
                <a:lnTo>
                  <a:pt x="649224" y="55103"/>
                </a:lnTo>
                <a:close/>
              </a:path>
              <a:path w="666750" h="147955">
                <a:moveTo>
                  <a:pt x="649224" y="53339"/>
                </a:moveTo>
                <a:lnTo>
                  <a:pt x="646176" y="34289"/>
                </a:lnTo>
                <a:lnTo>
                  <a:pt x="611133" y="39414"/>
                </a:lnTo>
                <a:lnTo>
                  <a:pt x="629054" y="46615"/>
                </a:lnTo>
                <a:lnTo>
                  <a:pt x="641604" y="36575"/>
                </a:lnTo>
                <a:lnTo>
                  <a:pt x="643890" y="52577"/>
                </a:lnTo>
                <a:lnTo>
                  <a:pt x="643890" y="54119"/>
                </a:lnTo>
                <a:lnTo>
                  <a:pt x="649224" y="53339"/>
                </a:lnTo>
                <a:close/>
              </a:path>
              <a:path w="666750" h="147955">
                <a:moveTo>
                  <a:pt x="643890" y="54119"/>
                </a:moveTo>
                <a:lnTo>
                  <a:pt x="643890" y="52577"/>
                </a:lnTo>
                <a:lnTo>
                  <a:pt x="629054" y="46615"/>
                </a:lnTo>
                <a:lnTo>
                  <a:pt x="614257" y="58452"/>
                </a:lnTo>
                <a:lnTo>
                  <a:pt x="643890" y="54119"/>
                </a:lnTo>
                <a:close/>
              </a:path>
              <a:path w="666750" h="147955">
                <a:moveTo>
                  <a:pt x="643890" y="52577"/>
                </a:moveTo>
                <a:lnTo>
                  <a:pt x="641604" y="36575"/>
                </a:lnTo>
                <a:lnTo>
                  <a:pt x="629054" y="46615"/>
                </a:lnTo>
                <a:lnTo>
                  <a:pt x="643890" y="52577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529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Implicants &amp; </a:t>
            </a:r>
            <a:r>
              <a:rPr spc="-75" dirty="0"/>
              <a:t>Prime</a:t>
            </a:r>
            <a:r>
              <a:rPr spc="130" dirty="0"/>
              <a:t> </a:t>
            </a:r>
            <a:r>
              <a:rPr dirty="0"/>
              <a:t>Implicants</a:t>
            </a:r>
          </a:p>
        </p:txBody>
      </p:sp>
      <p:sp>
        <p:nvSpPr>
          <p:cNvPr id="5" name="object 5"/>
          <p:cNvSpPr/>
          <p:nvPr/>
        </p:nvSpPr>
        <p:spPr>
          <a:xfrm>
            <a:off x="2160796" y="2188095"/>
            <a:ext cx="5991847" cy="4685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2475" y="3962653"/>
            <a:ext cx="104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7F7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475" y="5338819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Prime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6665" y="6405619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Prime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2206" y="4841985"/>
            <a:ext cx="104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7F7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206" y="4084553"/>
            <a:ext cx="104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7F7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270" y="1448246"/>
            <a:ext cx="8293100" cy="20548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5230" marR="5080" indent="-1192530">
              <a:lnSpc>
                <a:spcPts val="2860"/>
              </a:lnSpc>
              <a:spcBef>
                <a:spcPts val="345"/>
              </a:spcBef>
            </a:pPr>
            <a:r>
              <a:rPr sz="2500" i="1" spc="100" dirty="0">
                <a:latin typeface="Arial"/>
                <a:cs typeface="Arial"/>
              </a:rPr>
              <a:t>“</a:t>
            </a:r>
            <a:r>
              <a:rPr sz="2400" i="1" spc="100" dirty="0">
                <a:latin typeface="Arial"/>
                <a:cs typeface="Arial"/>
              </a:rPr>
              <a:t>Prime</a:t>
            </a:r>
            <a:r>
              <a:rPr sz="2500" i="1" spc="100" dirty="0">
                <a:latin typeface="Arial"/>
                <a:cs typeface="Arial"/>
              </a:rPr>
              <a:t>” </a:t>
            </a:r>
            <a:r>
              <a:rPr sz="2400" i="1" spc="-5" dirty="0">
                <a:latin typeface="Arial"/>
                <a:cs typeface="Arial"/>
              </a:rPr>
              <a:t>implicants can NOT be combined with other terms to  eliminate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variable whereas implicants</a:t>
            </a:r>
            <a:r>
              <a:rPr sz="2400" i="1" spc="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988175" marR="280670">
              <a:lnSpc>
                <a:spcPct val="100000"/>
              </a:lnSpc>
              <a:spcBef>
                <a:spcPts val="2110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Prime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Implicant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7" y="375158"/>
            <a:ext cx="8985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7180" algn="l"/>
              </a:tabLst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</a:t>
            </a:r>
            <a:r>
              <a:rPr sz="14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	</a:t>
            </a: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138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Identifying </a:t>
            </a:r>
            <a:r>
              <a:rPr spc="-75" dirty="0"/>
              <a:t>Prime</a:t>
            </a:r>
            <a:r>
              <a:rPr spc="-285" dirty="0"/>
              <a:t> </a:t>
            </a:r>
            <a:r>
              <a:rPr dirty="0"/>
              <a:t>Implicants</a:t>
            </a:r>
          </a:p>
        </p:txBody>
      </p:sp>
      <p:sp>
        <p:nvSpPr>
          <p:cNvPr id="4" name="object 4"/>
          <p:cNvSpPr/>
          <p:nvPr/>
        </p:nvSpPr>
        <p:spPr>
          <a:xfrm>
            <a:off x="1464688" y="2969977"/>
            <a:ext cx="7672861" cy="400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352" y="1448246"/>
            <a:ext cx="8506460" cy="15093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065" marR="5080" algn="ctr">
              <a:lnSpc>
                <a:spcPct val="97300"/>
              </a:lnSpc>
              <a:spcBef>
                <a:spcPts val="215"/>
              </a:spcBef>
            </a:pPr>
            <a:r>
              <a:rPr sz="2400" i="1" dirty="0">
                <a:latin typeface="Arial"/>
                <a:cs typeface="Arial"/>
              </a:rPr>
              <a:t>3 </a:t>
            </a:r>
            <a:r>
              <a:rPr sz="2400" i="1" spc="-5" dirty="0">
                <a:latin typeface="Arial"/>
                <a:cs typeface="Arial"/>
              </a:rPr>
              <a:t>out of </a:t>
            </a:r>
            <a:r>
              <a:rPr sz="2400" i="1" dirty="0">
                <a:latin typeface="Arial"/>
                <a:cs typeface="Arial"/>
              </a:rPr>
              <a:t>6 </a:t>
            </a:r>
            <a:r>
              <a:rPr sz="2400" i="1" spc="-5" dirty="0">
                <a:latin typeface="Arial"/>
                <a:cs typeface="Arial"/>
              </a:rPr>
              <a:t>Prime Implicants cover all the </a:t>
            </a:r>
            <a:r>
              <a:rPr sz="2500" i="1" spc="180" dirty="0">
                <a:latin typeface="Arial"/>
                <a:cs typeface="Arial"/>
              </a:rPr>
              <a:t>“</a:t>
            </a:r>
            <a:r>
              <a:rPr sz="2400" i="1" spc="180" dirty="0">
                <a:latin typeface="Arial"/>
                <a:cs typeface="Arial"/>
              </a:rPr>
              <a:t>1s</a:t>
            </a:r>
            <a:r>
              <a:rPr sz="2500" i="1" spc="180" dirty="0">
                <a:latin typeface="Arial"/>
                <a:cs typeface="Arial"/>
              </a:rPr>
              <a:t>” </a:t>
            </a:r>
            <a:r>
              <a:rPr sz="2500" i="1" spc="-100" dirty="0">
                <a:latin typeface="Wingdings"/>
                <a:cs typeface="Wingdings"/>
              </a:rPr>
              <a:t>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minimum SOP  Shaded prime implicants are not part of the minimum SOP  </a:t>
            </a:r>
            <a:r>
              <a:rPr sz="2400" i="1" spc="254" dirty="0">
                <a:latin typeface="Arial"/>
                <a:cs typeface="Arial"/>
              </a:rPr>
              <a:t>a</a:t>
            </a:r>
            <a:r>
              <a:rPr sz="2500" i="1" spc="254" dirty="0">
                <a:latin typeface="Arial"/>
                <a:cs typeface="Arial"/>
              </a:rPr>
              <a:t>’</a:t>
            </a:r>
            <a:r>
              <a:rPr sz="2400" i="1" spc="254" dirty="0">
                <a:latin typeface="Arial"/>
                <a:cs typeface="Arial"/>
              </a:rPr>
              <a:t>c</a:t>
            </a:r>
            <a:r>
              <a:rPr sz="2500" i="1" spc="254" dirty="0">
                <a:latin typeface="Arial"/>
                <a:cs typeface="Arial"/>
              </a:rPr>
              <a:t>’</a:t>
            </a:r>
            <a:r>
              <a:rPr sz="2400" i="1" spc="254" dirty="0">
                <a:latin typeface="Arial"/>
                <a:cs typeface="Arial"/>
              </a:rPr>
              <a:t>d </a:t>
            </a:r>
            <a:r>
              <a:rPr sz="2400" i="1" spc="-5" dirty="0">
                <a:latin typeface="Arial"/>
                <a:cs typeface="Arial"/>
              </a:rPr>
              <a:t>is still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prime implicant because it cannot be combined  with other </a:t>
            </a:r>
            <a:r>
              <a:rPr sz="2400" i="1" spc="210" dirty="0">
                <a:latin typeface="Arial"/>
                <a:cs typeface="Arial"/>
              </a:rPr>
              <a:t>1</a:t>
            </a:r>
            <a:r>
              <a:rPr sz="2500" i="1" spc="210" dirty="0">
                <a:latin typeface="Arial"/>
                <a:cs typeface="Arial"/>
              </a:rPr>
              <a:t>’</a:t>
            </a:r>
            <a:r>
              <a:rPr sz="2400" i="1" spc="210" dirty="0">
                <a:latin typeface="Arial"/>
                <a:cs typeface="Arial"/>
              </a:rPr>
              <a:t>s </a:t>
            </a:r>
            <a:r>
              <a:rPr sz="2400" i="1" spc="-5" dirty="0">
                <a:latin typeface="Arial"/>
                <a:cs typeface="Arial"/>
              </a:rPr>
              <a:t>to eliminate other</a:t>
            </a:r>
            <a:r>
              <a:rPr sz="2400" i="1" spc="-1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637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Identifying </a:t>
            </a:r>
            <a:r>
              <a:rPr spc="-70" dirty="0"/>
              <a:t>required</a:t>
            </a:r>
            <a:r>
              <a:rPr spc="-300" dirty="0"/>
              <a:t> </a:t>
            </a:r>
            <a:r>
              <a:rPr dirty="0"/>
              <a:t>terms</a:t>
            </a:r>
          </a:p>
        </p:txBody>
      </p:sp>
      <p:sp>
        <p:nvSpPr>
          <p:cNvPr id="5" name="object 5"/>
          <p:cNvSpPr/>
          <p:nvPr/>
        </p:nvSpPr>
        <p:spPr>
          <a:xfrm>
            <a:off x="1900051" y="2690369"/>
            <a:ext cx="4352077" cy="432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9739" y="5377688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term</a:t>
            </a:r>
            <a:r>
              <a:rPr sz="2400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redundant?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358" y="1493011"/>
            <a:ext cx="8409305" cy="11226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algn="ctr">
              <a:lnSpc>
                <a:spcPct val="98000"/>
              </a:lnSpc>
              <a:spcBef>
                <a:spcPts val="155"/>
              </a:spcBef>
            </a:pPr>
            <a:r>
              <a:rPr sz="2400" i="1" spc="-5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minterm is covered by only one prime implicant, that prime  implicant is said to be </a:t>
            </a:r>
            <a:r>
              <a:rPr sz="2500" i="1" spc="60" dirty="0">
                <a:latin typeface="Arial"/>
                <a:cs typeface="Arial"/>
              </a:rPr>
              <a:t>“</a:t>
            </a:r>
            <a:r>
              <a:rPr sz="2400" i="1" spc="60" dirty="0">
                <a:latin typeface="Arial"/>
                <a:cs typeface="Arial"/>
              </a:rPr>
              <a:t>essential</a:t>
            </a:r>
            <a:r>
              <a:rPr sz="2500" i="1" spc="60" dirty="0">
                <a:latin typeface="Arial"/>
                <a:cs typeface="Arial"/>
              </a:rPr>
              <a:t>” </a:t>
            </a:r>
            <a:r>
              <a:rPr sz="2400" i="1" spc="-5" dirty="0">
                <a:latin typeface="Arial"/>
                <a:cs typeface="Arial"/>
              </a:rPr>
              <a:t>and must be included in  minimum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SOP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970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Boolean </a:t>
            </a:r>
            <a:r>
              <a:rPr spc="-75" dirty="0"/>
              <a:t>Algebra </a:t>
            </a:r>
            <a:r>
              <a:rPr dirty="0"/>
              <a:t>&amp; </a:t>
            </a:r>
            <a:r>
              <a:rPr spc="-10" dirty="0"/>
              <a:t>Logic</a:t>
            </a:r>
            <a:r>
              <a:rPr spc="-270" dirty="0"/>
              <a:t> </a:t>
            </a:r>
            <a:r>
              <a:rPr spc="30" dirty="0"/>
              <a:t>Circuits</a:t>
            </a:r>
          </a:p>
        </p:txBody>
      </p:sp>
      <p:sp>
        <p:nvSpPr>
          <p:cNvPr id="5" name="object 5"/>
          <p:cNvSpPr/>
          <p:nvPr/>
        </p:nvSpPr>
        <p:spPr>
          <a:xfrm>
            <a:off x="1079860" y="2424165"/>
            <a:ext cx="8388070" cy="405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8133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Identifying </a:t>
            </a:r>
            <a:r>
              <a:rPr spc="15" dirty="0"/>
              <a:t>essential </a:t>
            </a:r>
            <a:r>
              <a:rPr spc="-60" dirty="0"/>
              <a:t>prime</a:t>
            </a:r>
            <a:r>
              <a:rPr spc="95" dirty="0"/>
              <a:t> </a:t>
            </a:r>
            <a:r>
              <a:rPr spc="20" dirty="0"/>
              <a:t>implicants</a:t>
            </a:r>
          </a:p>
        </p:txBody>
      </p:sp>
      <p:sp>
        <p:nvSpPr>
          <p:cNvPr id="5" name="object 5"/>
          <p:cNvSpPr/>
          <p:nvPr/>
        </p:nvSpPr>
        <p:spPr>
          <a:xfrm>
            <a:off x="1048397" y="1557287"/>
            <a:ext cx="5171924" cy="467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71615" y="1764284"/>
            <a:ext cx="2329815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Note: </a:t>
            </a:r>
            <a:r>
              <a:rPr sz="2700" spc="250" dirty="0">
                <a:solidFill>
                  <a:srgbClr val="00007F"/>
                </a:solidFill>
                <a:latin typeface="Arial"/>
                <a:cs typeface="Arial"/>
              </a:rPr>
              <a:t>1’s 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shaded in blue  are covered by  only one prime  implicant. All  other </a:t>
            </a:r>
            <a:r>
              <a:rPr sz="2700" spc="250" dirty="0">
                <a:solidFill>
                  <a:srgbClr val="00007F"/>
                </a:solidFill>
                <a:latin typeface="Arial"/>
                <a:cs typeface="Arial"/>
              </a:rPr>
              <a:t>1’s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are  covered by at  least </a:t>
            </a:r>
            <a:r>
              <a:rPr sz="2700" dirty="0">
                <a:solidFill>
                  <a:srgbClr val="00007F"/>
                </a:solidFill>
                <a:latin typeface="Arial"/>
                <a:cs typeface="Arial"/>
              </a:rPr>
              <a:t>two</a:t>
            </a:r>
            <a:r>
              <a:rPr sz="27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prime  implicants.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7090" y="5995301"/>
            <a:ext cx="38811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2825" algn="l"/>
              </a:tabLst>
            </a:pPr>
            <a:r>
              <a:rPr sz="2850" i="1" spc="-15" dirty="0">
                <a:latin typeface="Times New Roman"/>
                <a:cs typeface="Times New Roman"/>
              </a:rPr>
              <a:t>A</a:t>
            </a:r>
            <a:r>
              <a:rPr sz="2850" spc="210" dirty="0">
                <a:latin typeface="Times New Roman"/>
                <a:cs typeface="Times New Roman"/>
              </a:rPr>
              <a:t>'</a:t>
            </a:r>
            <a:r>
              <a:rPr sz="2850" i="1" spc="95" dirty="0">
                <a:latin typeface="Times New Roman"/>
                <a:cs typeface="Times New Roman"/>
              </a:rPr>
              <a:t>C</a:t>
            </a:r>
            <a:r>
              <a:rPr sz="2850" spc="190" dirty="0">
                <a:latin typeface="Times New Roman"/>
                <a:cs typeface="Times New Roman"/>
              </a:rPr>
              <a:t>'</a:t>
            </a:r>
            <a:r>
              <a:rPr sz="2850" spc="165" dirty="0">
                <a:latin typeface="Symbol"/>
                <a:cs typeface="Symbol"/>
              </a:rPr>
              <a:t></a:t>
            </a:r>
            <a:r>
              <a:rPr sz="2850" i="1" spc="20" dirty="0">
                <a:latin typeface="Times New Roman"/>
                <a:cs typeface="Times New Roman"/>
              </a:rPr>
              <a:t>A</a:t>
            </a:r>
            <a:r>
              <a:rPr sz="2850" spc="-5" dirty="0">
                <a:latin typeface="Times New Roman"/>
                <a:cs typeface="Times New Roman"/>
              </a:rPr>
              <a:t>'</a:t>
            </a:r>
            <a:r>
              <a:rPr sz="2850" spc="-395" dirty="0">
                <a:latin typeface="Times New Roman"/>
                <a:cs typeface="Times New Roman"/>
              </a:rPr>
              <a:t> </a:t>
            </a:r>
            <a:r>
              <a:rPr sz="2850" i="1" spc="-15" dirty="0">
                <a:latin typeface="Times New Roman"/>
                <a:cs typeface="Times New Roman"/>
              </a:rPr>
              <a:t>B</a:t>
            </a:r>
            <a:r>
              <a:rPr sz="2850" spc="-5" dirty="0">
                <a:latin typeface="Times New Roman"/>
                <a:cs typeface="Times New Roman"/>
              </a:rPr>
              <a:t>'</a:t>
            </a:r>
            <a:r>
              <a:rPr sz="2850" spc="-390" dirty="0">
                <a:latin typeface="Times New Roman"/>
                <a:cs typeface="Times New Roman"/>
              </a:rPr>
              <a:t> </a:t>
            </a:r>
            <a:r>
              <a:rPr sz="2850" i="1" spc="-65" dirty="0">
                <a:latin typeface="Times New Roman"/>
                <a:cs typeface="Times New Roman"/>
              </a:rPr>
              <a:t>D</a:t>
            </a:r>
            <a:r>
              <a:rPr sz="2850" spc="190" dirty="0">
                <a:latin typeface="Times New Roman"/>
                <a:cs typeface="Times New Roman"/>
              </a:rPr>
              <a:t>'</a:t>
            </a:r>
            <a:r>
              <a:rPr sz="2850" spc="185" dirty="0">
                <a:latin typeface="Symbol"/>
                <a:cs typeface="Symbol"/>
              </a:rPr>
              <a:t></a:t>
            </a:r>
            <a:r>
              <a:rPr sz="2850" i="1" spc="-30" dirty="0">
                <a:latin typeface="Times New Roman"/>
                <a:cs typeface="Times New Roman"/>
              </a:rPr>
              <a:t>AC</a:t>
            </a:r>
            <a:r>
              <a:rPr sz="2850" i="1" spc="-15" dirty="0">
                <a:latin typeface="Times New Roman"/>
                <a:cs typeface="Times New Roman"/>
              </a:rPr>
              <a:t>D</a:t>
            </a:r>
            <a:r>
              <a:rPr sz="2850" i="1" spc="-250" dirty="0">
                <a:latin typeface="Times New Roman"/>
                <a:cs typeface="Times New Roman"/>
              </a:rPr>
              <a:t> </a:t>
            </a:r>
            <a:r>
              <a:rPr sz="2850" spc="305" dirty="0">
                <a:latin typeface="Symbol"/>
                <a:cs typeface="Symbol"/>
              </a:rPr>
              <a:t></a:t>
            </a:r>
            <a:r>
              <a:rPr sz="4275" spc="-15" baseline="1949" dirty="0">
                <a:latin typeface="Symbol"/>
                <a:cs typeface="Symbol"/>
              </a:rPr>
              <a:t></a:t>
            </a:r>
            <a:r>
              <a:rPr sz="4275" baseline="1949" dirty="0">
                <a:latin typeface="Times New Roman"/>
                <a:cs typeface="Times New Roman"/>
              </a:rPr>
              <a:t>	</a:t>
            </a:r>
            <a:r>
              <a:rPr sz="2850" i="1" spc="-30" dirty="0">
                <a:latin typeface="Times New Roman"/>
                <a:cs typeface="Times New Roman"/>
              </a:rPr>
              <a:t>or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9860" y="6588910"/>
            <a:ext cx="20320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10" dirty="0"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9860" y="5444379"/>
            <a:ext cx="122618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75" spc="120" baseline="8771" dirty="0">
                <a:latin typeface="Symbol"/>
                <a:cs typeface="Symbol"/>
              </a:rPr>
              <a:t></a:t>
            </a:r>
            <a:r>
              <a:rPr sz="2850" i="1" spc="80" dirty="0">
                <a:latin typeface="Times New Roman"/>
                <a:cs typeface="Times New Roman"/>
              </a:rPr>
              <a:t>A</a:t>
            </a:r>
            <a:r>
              <a:rPr sz="2850" spc="80" dirty="0">
                <a:latin typeface="Times New Roman"/>
                <a:cs typeface="Times New Roman"/>
              </a:rPr>
              <a:t>'</a:t>
            </a:r>
            <a:r>
              <a:rPr sz="2850" spc="-459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BD</a:t>
            </a:r>
            <a:r>
              <a:rPr sz="4275" baseline="8771" dirty="0">
                <a:latin typeface="Symbol"/>
                <a:cs typeface="Symbol"/>
              </a:rPr>
              <a:t></a:t>
            </a:r>
            <a:endParaRPr sz="4275" baseline="8771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2465" y="5983871"/>
            <a:ext cx="20320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10" dirty="0">
                <a:latin typeface="Symbol"/>
                <a:cs typeface="Symbol"/>
              </a:rPr>
              <a:t>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9860" y="5701182"/>
            <a:ext cx="122618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5050" algn="l"/>
              </a:tabLst>
            </a:pPr>
            <a:r>
              <a:rPr sz="2850" spc="-10" dirty="0">
                <a:latin typeface="Symbol"/>
                <a:cs typeface="Symbol"/>
              </a:rPr>
              <a:t></a:t>
            </a:r>
            <a:r>
              <a:rPr sz="2850" spc="-1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Symbol"/>
                <a:cs typeface="Symbol"/>
              </a:rPr>
              <a:t>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2465" y="6588897"/>
            <a:ext cx="20320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10" dirty="0">
                <a:latin typeface="Symbol"/>
                <a:cs typeface="Symbol"/>
              </a:rPr>
              <a:t>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9860" y="6545453"/>
            <a:ext cx="122618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75" spc="-15" baseline="29239" dirty="0">
                <a:latin typeface="Symbol"/>
                <a:cs typeface="Symbol"/>
              </a:rPr>
              <a:t></a:t>
            </a:r>
            <a:r>
              <a:rPr sz="4275" spc="-15" baseline="29239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BCD</a:t>
            </a:r>
            <a:r>
              <a:rPr sz="2850" i="1" spc="-484" dirty="0">
                <a:latin typeface="Times New Roman"/>
                <a:cs typeface="Times New Roman"/>
              </a:rPr>
              <a:t> </a:t>
            </a:r>
            <a:r>
              <a:rPr sz="4275" spc="-15" baseline="29239" dirty="0">
                <a:latin typeface="Symbol"/>
                <a:cs typeface="Symbol"/>
              </a:rPr>
              <a:t></a:t>
            </a:r>
            <a:endParaRPr sz="4275" baseline="2923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866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Determining </a:t>
            </a:r>
            <a:r>
              <a:rPr spc="-25" dirty="0"/>
              <a:t>minimal</a:t>
            </a:r>
            <a:r>
              <a:rPr spc="-225" dirty="0"/>
              <a:t> </a:t>
            </a:r>
            <a:r>
              <a:rPr spc="5" dirty="0"/>
              <a:t>cover</a:t>
            </a:r>
          </a:p>
        </p:txBody>
      </p:sp>
      <p:sp>
        <p:nvSpPr>
          <p:cNvPr id="5" name="object 5"/>
          <p:cNvSpPr/>
          <p:nvPr/>
        </p:nvSpPr>
        <p:spPr>
          <a:xfrm>
            <a:off x="1176981" y="1748971"/>
            <a:ext cx="4495097" cy="4601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2619" y="2067559"/>
            <a:ext cx="3092450" cy="4323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Shaded </a:t>
            </a:r>
            <a:r>
              <a:rPr sz="2700" spc="245" dirty="0">
                <a:solidFill>
                  <a:srgbClr val="00007F"/>
                </a:solidFill>
                <a:latin typeface="Arial"/>
                <a:cs typeface="Arial"/>
              </a:rPr>
              <a:t>1’s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are  covered by only</a:t>
            </a:r>
            <a:r>
              <a:rPr sz="27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one  prime</a:t>
            </a:r>
            <a:r>
              <a:rPr sz="27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implicant.</a:t>
            </a:r>
            <a:endParaRPr sz="2700">
              <a:latin typeface="Arial"/>
              <a:cs typeface="Arial"/>
            </a:endParaRPr>
          </a:p>
          <a:p>
            <a:pPr marL="12700" marR="728345">
              <a:lnSpc>
                <a:spcPct val="100000"/>
              </a:lnSpc>
              <a:spcBef>
                <a:spcPts val="1500"/>
              </a:spcBef>
            </a:pP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Essential</a:t>
            </a:r>
            <a:r>
              <a:rPr sz="27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prime  implicants:</a:t>
            </a:r>
            <a:endParaRPr sz="2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00"/>
              </a:spcBef>
            </a:pPr>
            <a:r>
              <a:rPr sz="2700" i="1" spc="-5" dirty="0">
                <a:solidFill>
                  <a:srgbClr val="00007F"/>
                </a:solidFill>
                <a:latin typeface="Arial"/>
                <a:cs typeface="Arial"/>
              </a:rPr>
              <a:t>A′B,</a:t>
            </a:r>
            <a:r>
              <a:rPr sz="2700" i="1" spc="-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i="1" spc="-5" dirty="0">
                <a:solidFill>
                  <a:srgbClr val="00007F"/>
                </a:solidFill>
                <a:latin typeface="Arial"/>
                <a:cs typeface="Arial"/>
              </a:rPr>
              <a:t>AB′D′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 marR="271145" indent="-635">
              <a:lnSpc>
                <a:spcPct val="100699"/>
              </a:lnSpc>
            </a:pP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Then </a:t>
            </a:r>
            <a:r>
              <a:rPr sz="2700" i="1" spc="-5" dirty="0">
                <a:solidFill>
                  <a:srgbClr val="00007F"/>
                </a:solidFill>
                <a:latin typeface="Arial"/>
                <a:cs typeface="Arial"/>
              </a:rPr>
              <a:t>AC′D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covers  </a:t>
            </a:r>
            <a:r>
              <a:rPr sz="270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700" spc="-5" dirty="0">
                <a:solidFill>
                  <a:srgbClr val="00007F"/>
                </a:solidFill>
                <a:latin typeface="Arial"/>
                <a:cs typeface="Arial"/>
              </a:rPr>
              <a:t>remaining</a:t>
            </a:r>
            <a:r>
              <a:rPr sz="27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700" spc="185" dirty="0">
                <a:solidFill>
                  <a:srgbClr val="00007F"/>
                </a:solidFill>
                <a:latin typeface="Arial"/>
                <a:cs typeface="Arial"/>
              </a:rPr>
              <a:t>1’s.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085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Determining </a:t>
            </a:r>
            <a:r>
              <a:rPr spc="-30" dirty="0"/>
              <a:t>minimum</a:t>
            </a:r>
            <a:r>
              <a:rPr spc="-240" dirty="0"/>
              <a:t> </a:t>
            </a:r>
            <a:r>
              <a:rPr spc="-40" dirty="0"/>
              <a:t>SOPs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4548" y="1703832"/>
            <a:ext cx="1975104" cy="993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265" y="1768094"/>
            <a:ext cx="1311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“1” 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not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covered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27711" y="5116067"/>
            <a:ext cx="2610611" cy="2037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36434" y="5563616"/>
            <a:ext cx="99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All 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unc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red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 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checked?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7725" y="1703832"/>
            <a:ext cx="1975104" cy="993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4961" y="1905253"/>
            <a:ext cx="150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adjacent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X’s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3817" y="5644067"/>
            <a:ext cx="3027077" cy="985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66799" y="5837935"/>
            <a:ext cx="237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terms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essential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prime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implicant.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Loop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03033" y="3224723"/>
            <a:ext cx="3268283" cy="986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899" y="2958846"/>
            <a:ext cx="3758598" cy="2278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41715" y="3391915"/>
            <a:ext cx="16294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 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adjacent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X’s 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covered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term?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8983" y="5218176"/>
            <a:ext cx="132715" cy="440055"/>
          </a:xfrm>
          <a:custGeom>
            <a:avLst/>
            <a:gdLst/>
            <a:ahLst/>
            <a:cxnLst/>
            <a:rect l="l" t="t" r="r" b="b"/>
            <a:pathLst>
              <a:path w="132714" h="440054">
                <a:moveTo>
                  <a:pt x="52011" y="358597"/>
                </a:moveTo>
                <a:lnTo>
                  <a:pt x="28955" y="318516"/>
                </a:lnTo>
                <a:lnTo>
                  <a:pt x="24383" y="311658"/>
                </a:lnTo>
                <a:lnTo>
                  <a:pt x="16001" y="309372"/>
                </a:lnTo>
                <a:lnTo>
                  <a:pt x="2285" y="316992"/>
                </a:lnTo>
                <a:lnTo>
                  <a:pt x="0" y="326136"/>
                </a:lnTo>
                <a:lnTo>
                  <a:pt x="3809" y="332994"/>
                </a:lnTo>
                <a:lnTo>
                  <a:pt x="51815" y="415967"/>
                </a:lnTo>
                <a:lnTo>
                  <a:pt x="51815" y="411480"/>
                </a:lnTo>
                <a:lnTo>
                  <a:pt x="52011" y="358597"/>
                </a:lnTo>
                <a:close/>
              </a:path>
              <a:path w="132714" h="440054">
                <a:moveTo>
                  <a:pt x="66008" y="382931"/>
                </a:moveTo>
                <a:lnTo>
                  <a:pt x="52011" y="358597"/>
                </a:lnTo>
                <a:lnTo>
                  <a:pt x="51815" y="411480"/>
                </a:lnTo>
                <a:lnTo>
                  <a:pt x="53339" y="411480"/>
                </a:lnTo>
                <a:lnTo>
                  <a:pt x="53339" y="404622"/>
                </a:lnTo>
                <a:lnTo>
                  <a:pt x="66008" y="382931"/>
                </a:lnTo>
                <a:close/>
              </a:path>
              <a:path w="132714" h="440054">
                <a:moveTo>
                  <a:pt x="132587" y="326136"/>
                </a:moveTo>
                <a:lnTo>
                  <a:pt x="130301" y="317754"/>
                </a:lnTo>
                <a:lnTo>
                  <a:pt x="123443" y="313944"/>
                </a:lnTo>
                <a:lnTo>
                  <a:pt x="116585" y="309372"/>
                </a:lnTo>
                <a:lnTo>
                  <a:pt x="108203" y="311658"/>
                </a:lnTo>
                <a:lnTo>
                  <a:pt x="103631" y="318516"/>
                </a:lnTo>
                <a:lnTo>
                  <a:pt x="80205" y="358624"/>
                </a:lnTo>
                <a:lnTo>
                  <a:pt x="80009" y="411480"/>
                </a:lnTo>
                <a:lnTo>
                  <a:pt x="51815" y="411480"/>
                </a:lnTo>
                <a:lnTo>
                  <a:pt x="51815" y="415967"/>
                </a:lnTo>
                <a:lnTo>
                  <a:pt x="65531" y="439673"/>
                </a:lnTo>
                <a:lnTo>
                  <a:pt x="128777" y="332994"/>
                </a:lnTo>
                <a:lnTo>
                  <a:pt x="132587" y="326136"/>
                </a:lnTo>
                <a:close/>
              </a:path>
              <a:path w="132714" h="440054">
                <a:moveTo>
                  <a:pt x="81533" y="0"/>
                </a:moveTo>
                <a:lnTo>
                  <a:pt x="53339" y="0"/>
                </a:lnTo>
                <a:lnTo>
                  <a:pt x="52011" y="358597"/>
                </a:lnTo>
                <a:lnTo>
                  <a:pt x="66008" y="382931"/>
                </a:lnTo>
                <a:lnTo>
                  <a:pt x="80205" y="358624"/>
                </a:lnTo>
                <a:lnTo>
                  <a:pt x="81533" y="0"/>
                </a:lnTo>
                <a:close/>
              </a:path>
              <a:path w="132714" h="440054">
                <a:moveTo>
                  <a:pt x="78485" y="404622"/>
                </a:moveTo>
                <a:lnTo>
                  <a:pt x="66008" y="382931"/>
                </a:lnTo>
                <a:lnTo>
                  <a:pt x="53339" y="404622"/>
                </a:lnTo>
                <a:lnTo>
                  <a:pt x="78485" y="404622"/>
                </a:lnTo>
                <a:close/>
              </a:path>
              <a:path w="132714" h="440054">
                <a:moveTo>
                  <a:pt x="78485" y="411480"/>
                </a:moveTo>
                <a:lnTo>
                  <a:pt x="78485" y="404622"/>
                </a:lnTo>
                <a:lnTo>
                  <a:pt x="53339" y="404622"/>
                </a:lnTo>
                <a:lnTo>
                  <a:pt x="53339" y="411480"/>
                </a:lnTo>
                <a:lnTo>
                  <a:pt x="78485" y="411480"/>
                </a:lnTo>
                <a:close/>
              </a:path>
              <a:path w="132714" h="440054">
                <a:moveTo>
                  <a:pt x="80205" y="358624"/>
                </a:moveTo>
                <a:lnTo>
                  <a:pt x="66008" y="382931"/>
                </a:lnTo>
                <a:lnTo>
                  <a:pt x="78485" y="404622"/>
                </a:lnTo>
                <a:lnTo>
                  <a:pt x="78485" y="411480"/>
                </a:lnTo>
                <a:lnTo>
                  <a:pt x="80009" y="411480"/>
                </a:lnTo>
                <a:lnTo>
                  <a:pt x="80205" y="35862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8983" y="5218176"/>
            <a:ext cx="132715" cy="440055"/>
          </a:xfrm>
          <a:custGeom>
            <a:avLst/>
            <a:gdLst/>
            <a:ahLst/>
            <a:cxnLst/>
            <a:rect l="l" t="t" r="r" b="b"/>
            <a:pathLst>
              <a:path w="132714" h="440054">
                <a:moveTo>
                  <a:pt x="52011" y="358597"/>
                </a:moveTo>
                <a:lnTo>
                  <a:pt x="28955" y="318516"/>
                </a:lnTo>
                <a:lnTo>
                  <a:pt x="24383" y="311658"/>
                </a:lnTo>
                <a:lnTo>
                  <a:pt x="16001" y="309372"/>
                </a:lnTo>
                <a:lnTo>
                  <a:pt x="2285" y="316992"/>
                </a:lnTo>
                <a:lnTo>
                  <a:pt x="0" y="326136"/>
                </a:lnTo>
                <a:lnTo>
                  <a:pt x="3809" y="332994"/>
                </a:lnTo>
                <a:lnTo>
                  <a:pt x="51815" y="415967"/>
                </a:lnTo>
                <a:lnTo>
                  <a:pt x="51815" y="411480"/>
                </a:lnTo>
                <a:lnTo>
                  <a:pt x="52011" y="358597"/>
                </a:lnTo>
                <a:close/>
              </a:path>
              <a:path w="132714" h="440054">
                <a:moveTo>
                  <a:pt x="66008" y="382931"/>
                </a:moveTo>
                <a:lnTo>
                  <a:pt x="52011" y="358597"/>
                </a:lnTo>
                <a:lnTo>
                  <a:pt x="51815" y="411480"/>
                </a:lnTo>
                <a:lnTo>
                  <a:pt x="53339" y="411480"/>
                </a:lnTo>
                <a:lnTo>
                  <a:pt x="53339" y="404622"/>
                </a:lnTo>
                <a:lnTo>
                  <a:pt x="66008" y="382931"/>
                </a:lnTo>
                <a:close/>
              </a:path>
              <a:path w="132714" h="440054">
                <a:moveTo>
                  <a:pt x="132587" y="326136"/>
                </a:moveTo>
                <a:lnTo>
                  <a:pt x="130301" y="317754"/>
                </a:lnTo>
                <a:lnTo>
                  <a:pt x="123443" y="313944"/>
                </a:lnTo>
                <a:lnTo>
                  <a:pt x="116585" y="309372"/>
                </a:lnTo>
                <a:lnTo>
                  <a:pt x="108203" y="311658"/>
                </a:lnTo>
                <a:lnTo>
                  <a:pt x="103631" y="318516"/>
                </a:lnTo>
                <a:lnTo>
                  <a:pt x="80205" y="358624"/>
                </a:lnTo>
                <a:lnTo>
                  <a:pt x="80009" y="411480"/>
                </a:lnTo>
                <a:lnTo>
                  <a:pt x="51815" y="411480"/>
                </a:lnTo>
                <a:lnTo>
                  <a:pt x="51815" y="415967"/>
                </a:lnTo>
                <a:lnTo>
                  <a:pt x="65531" y="439673"/>
                </a:lnTo>
                <a:lnTo>
                  <a:pt x="128777" y="332994"/>
                </a:lnTo>
                <a:lnTo>
                  <a:pt x="132587" y="326136"/>
                </a:lnTo>
                <a:close/>
              </a:path>
              <a:path w="132714" h="440054">
                <a:moveTo>
                  <a:pt x="81533" y="0"/>
                </a:moveTo>
                <a:lnTo>
                  <a:pt x="53339" y="0"/>
                </a:lnTo>
                <a:lnTo>
                  <a:pt x="52011" y="358597"/>
                </a:lnTo>
                <a:lnTo>
                  <a:pt x="66008" y="382931"/>
                </a:lnTo>
                <a:lnTo>
                  <a:pt x="80205" y="358624"/>
                </a:lnTo>
                <a:lnTo>
                  <a:pt x="81533" y="0"/>
                </a:lnTo>
                <a:close/>
              </a:path>
              <a:path w="132714" h="440054">
                <a:moveTo>
                  <a:pt x="78485" y="404622"/>
                </a:moveTo>
                <a:lnTo>
                  <a:pt x="66008" y="382931"/>
                </a:lnTo>
                <a:lnTo>
                  <a:pt x="53339" y="404622"/>
                </a:lnTo>
                <a:lnTo>
                  <a:pt x="78485" y="404622"/>
                </a:lnTo>
                <a:close/>
              </a:path>
              <a:path w="132714" h="440054">
                <a:moveTo>
                  <a:pt x="78485" y="411480"/>
                </a:moveTo>
                <a:lnTo>
                  <a:pt x="78485" y="404622"/>
                </a:lnTo>
                <a:lnTo>
                  <a:pt x="53339" y="404622"/>
                </a:lnTo>
                <a:lnTo>
                  <a:pt x="53339" y="411480"/>
                </a:lnTo>
                <a:lnTo>
                  <a:pt x="78485" y="411480"/>
                </a:lnTo>
                <a:close/>
              </a:path>
              <a:path w="132714" h="440054">
                <a:moveTo>
                  <a:pt x="80205" y="358624"/>
                </a:moveTo>
                <a:lnTo>
                  <a:pt x="66008" y="382931"/>
                </a:lnTo>
                <a:lnTo>
                  <a:pt x="78485" y="404622"/>
                </a:lnTo>
                <a:lnTo>
                  <a:pt x="78485" y="411480"/>
                </a:lnTo>
                <a:lnTo>
                  <a:pt x="80009" y="411480"/>
                </a:lnTo>
                <a:lnTo>
                  <a:pt x="80205" y="35862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1929" y="2476500"/>
            <a:ext cx="1421891" cy="582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34027" y="2610103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1845" y="6069329"/>
            <a:ext cx="1997710" cy="132715"/>
          </a:xfrm>
          <a:custGeom>
            <a:avLst/>
            <a:gdLst/>
            <a:ahLst/>
            <a:cxnLst/>
            <a:rect l="l" t="t" r="r" b="b"/>
            <a:pathLst>
              <a:path w="1997710" h="132714">
                <a:moveTo>
                  <a:pt x="1940540" y="66387"/>
                </a:moveTo>
                <a:lnTo>
                  <a:pt x="1915361" y="51774"/>
                </a:lnTo>
                <a:lnTo>
                  <a:pt x="0" y="50292"/>
                </a:lnTo>
                <a:lnTo>
                  <a:pt x="0" y="79248"/>
                </a:lnTo>
                <a:lnTo>
                  <a:pt x="1916199" y="80731"/>
                </a:lnTo>
                <a:lnTo>
                  <a:pt x="1940540" y="66387"/>
                </a:lnTo>
                <a:close/>
              </a:path>
              <a:path w="1997710" h="132714">
                <a:moveTo>
                  <a:pt x="1997202" y="66294"/>
                </a:moveTo>
                <a:lnTo>
                  <a:pt x="1890522" y="3810"/>
                </a:lnTo>
                <a:lnTo>
                  <a:pt x="1883664" y="0"/>
                </a:lnTo>
                <a:lnTo>
                  <a:pt x="1874520" y="2286"/>
                </a:lnTo>
                <a:lnTo>
                  <a:pt x="1866900" y="16002"/>
                </a:lnTo>
                <a:lnTo>
                  <a:pt x="1869186" y="24384"/>
                </a:lnTo>
                <a:lnTo>
                  <a:pt x="1876044" y="28956"/>
                </a:lnTo>
                <a:lnTo>
                  <a:pt x="1915361" y="51774"/>
                </a:lnTo>
                <a:lnTo>
                  <a:pt x="1969008" y="51816"/>
                </a:lnTo>
                <a:lnTo>
                  <a:pt x="1969008" y="82807"/>
                </a:lnTo>
                <a:lnTo>
                  <a:pt x="1997202" y="66294"/>
                </a:lnTo>
                <a:close/>
              </a:path>
              <a:path w="1997710" h="132714">
                <a:moveTo>
                  <a:pt x="1969008" y="82807"/>
                </a:moveTo>
                <a:lnTo>
                  <a:pt x="1969008" y="80772"/>
                </a:lnTo>
                <a:lnTo>
                  <a:pt x="1916199" y="80731"/>
                </a:lnTo>
                <a:lnTo>
                  <a:pt x="1876044" y="104394"/>
                </a:lnTo>
                <a:lnTo>
                  <a:pt x="1869186" y="108204"/>
                </a:lnTo>
                <a:lnTo>
                  <a:pt x="1866900" y="116586"/>
                </a:lnTo>
                <a:lnTo>
                  <a:pt x="1874520" y="130302"/>
                </a:lnTo>
                <a:lnTo>
                  <a:pt x="1883664" y="132588"/>
                </a:lnTo>
                <a:lnTo>
                  <a:pt x="1890522" y="128778"/>
                </a:lnTo>
                <a:lnTo>
                  <a:pt x="1969008" y="82807"/>
                </a:lnTo>
                <a:close/>
              </a:path>
              <a:path w="1997710" h="132714">
                <a:moveTo>
                  <a:pt x="1969008" y="80772"/>
                </a:moveTo>
                <a:lnTo>
                  <a:pt x="1969008" y="51816"/>
                </a:lnTo>
                <a:lnTo>
                  <a:pt x="1915361" y="51774"/>
                </a:lnTo>
                <a:lnTo>
                  <a:pt x="1940540" y="66387"/>
                </a:lnTo>
                <a:lnTo>
                  <a:pt x="1961388" y="54102"/>
                </a:lnTo>
                <a:lnTo>
                  <a:pt x="1961388" y="80766"/>
                </a:lnTo>
                <a:lnTo>
                  <a:pt x="1969008" y="80772"/>
                </a:lnTo>
                <a:close/>
              </a:path>
              <a:path w="1997710" h="132714">
                <a:moveTo>
                  <a:pt x="1961388" y="80766"/>
                </a:moveTo>
                <a:lnTo>
                  <a:pt x="1961388" y="78486"/>
                </a:lnTo>
                <a:lnTo>
                  <a:pt x="1940540" y="66387"/>
                </a:lnTo>
                <a:lnTo>
                  <a:pt x="1916199" y="80731"/>
                </a:lnTo>
                <a:lnTo>
                  <a:pt x="1961388" y="80766"/>
                </a:lnTo>
                <a:close/>
              </a:path>
              <a:path w="1997710" h="132714">
                <a:moveTo>
                  <a:pt x="1961388" y="78486"/>
                </a:moveTo>
                <a:lnTo>
                  <a:pt x="1961388" y="54102"/>
                </a:lnTo>
                <a:lnTo>
                  <a:pt x="1940540" y="66387"/>
                </a:lnTo>
                <a:lnTo>
                  <a:pt x="1961388" y="7848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1845" y="6069329"/>
            <a:ext cx="1997710" cy="132715"/>
          </a:xfrm>
          <a:custGeom>
            <a:avLst/>
            <a:gdLst/>
            <a:ahLst/>
            <a:cxnLst/>
            <a:rect l="l" t="t" r="r" b="b"/>
            <a:pathLst>
              <a:path w="1997710" h="132714">
                <a:moveTo>
                  <a:pt x="1940540" y="66387"/>
                </a:moveTo>
                <a:lnTo>
                  <a:pt x="1915361" y="51774"/>
                </a:lnTo>
                <a:lnTo>
                  <a:pt x="0" y="50292"/>
                </a:lnTo>
                <a:lnTo>
                  <a:pt x="0" y="79248"/>
                </a:lnTo>
                <a:lnTo>
                  <a:pt x="1916199" y="80731"/>
                </a:lnTo>
                <a:lnTo>
                  <a:pt x="1940540" y="66387"/>
                </a:lnTo>
                <a:close/>
              </a:path>
              <a:path w="1997710" h="132714">
                <a:moveTo>
                  <a:pt x="1997202" y="66294"/>
                </a:moveTo>
                <a:lnTo>
                  <a:pt x="1890522" y="3810"/>
                </a:lnTo>
                <a:lnTo>
                  <a:pt x="1883664" y="0"/>
                </a:lnTo>
                <a:lnTo>
                  <a:pt x="1874520" y="2286"/>
                </a:lnTo>
                <a:lnTo>
                  <a:pt x="1866900" y="16002"/>
                </a:lnTo>
                <a:lnTo>
                  <a:pt x="1869186" y="24384"/>
                </a:lnTo>
                <a:lnTo>
                  <a:pt x="1876044" y="28956"/>
                </a:lnTo>
                <a:lnTo>
                  <a:pt x="1915361" y="51774"/>
                </a:lnTo>
                <a:lnTo>
                  <a:pt x="1969008" y="51816"/>
                </a:lnTo>
                <a:lnTo>
                  <a:pt x="1969008" y="82807"/>
                </a:lnTo>
                <a:lnTo>
                  <a:pt x="1997202" y="66294"/>
                </a:lnTo>
                <a:close/>
              </a:path>
              <a:path w="1997710" h="132714">
                <a:moveTo>
                  <a:pt x="1969008" y="82807"/>
                </a:moveTo>
                <a:lnTo>
                  <a:pt x="1969008" y="80772"/>
                </a:lnTo>
                <a:lnTo>
                  <a:pt x="1916199" y="80731"/>
                </a:lnTo>
                <a:lnTo>
                  <a:pt x="1876044" y="104394"/>
                </a:lnTo>
                <a:lnTo>
                  <a:pt x="1869186" y="108204"/>
                </a:lnTo>
                <a:lnTo>
                  <a:pt x="1866900" y="116586"/>
                </a:lnTo>
                <a:lnTo>
                  <a:pt x="1874520" y="130302"/>
                </a:lnTo>
                <a:lnTo>
                  <a:pt x="1883664" y="132588"/>
                </a:lnTo>
                <a:lnTo>
                  <a:pt x="1890522" y="128778"/>
                </a:lnTo>
                <a:lnTo>
                  <a:pt x="1969008" y="82807"/>
                </a:lnTo>
                <a:close/>
              </a:path>
              <a:path w="1997710" h="132714">
                <a:moveTo>
                  <a:pt x="1969008" y="80772"/>
                </a:moveTo>
                <a:lnTo>
                  <a:pt x="1969008" y="51816"/>
                </a:lnTo>
                <a:lnTo>
                  <a:pt x="1915361" y="51774"/>
                </a:lnTo>
                <a:lnTo>
                  <a:pt x="1940540" y="66387"/>
                </a:lnTo>
                <a:lnTo>
                  <a:pt x="1961388" y="54102"/>
                </a:lnTo>
                <a:lnTo>
                  <a:pt x="1961388" y="80766"/>
                </a:lnTo>
                <a:lnTo>
                  <a:pt x="1969008" y="80772"/>
                </a:lnTo>
                <a:close/>
              </a:path>
              <a:path w="1997710" h="132714">
                <a:moveTo>
                  <a:pt x="1961388" y="80766"/>
                </a:moveTo>
                <a:lnTo>
                  <a:pt x="1961388" y="78486"/>
                </a:lnTo>
                <a:lnTo>
                  <a:pt x="1940540" y="66387"/>
                </a:lnTo>
                <a:lnTo>
                  <a:pt x="1916199" y="80731"/>
                </a:lnTo>
                <a:lnTo>
                  <a:pt x="1961388" y="80766"/>
                </a:lnTo>
                <a:close/>
              </a:path>
              <a:path w="1997710" h="132714">
                <a:moveTo>
                  <a:pt x="1961388" y="78486"/>
                </a:moveTo>
                <a:lnTo>
                  <a:pt x="1961388" y="54102"/>
                </a:lnTo>
                <a:lnTo>
                  <a:pt x="1940540" y="66387"/>
                </a:lnTo>
                <a:lnTo>
                  <a:pt x="1961388" y="7848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0841" y="4113276"/>
            <a:ext cx="1200150" cy="2011680"/>
          </a:xfrm>
          <a:custGeom>
            <a:avLst/>
            <a:gdLst/>
            <a:ahLst/>
            <a:cxnLst/>
            <a:rect l="l" t="t" r="r" b="b"/>
            <a:pathLst>
              <a:path w="1200150" h="2011679">
                <a:moveTo>
                  <a:pt x="28956" y="991362"/>
                </a:moveTo>
                <a:lnTo>
                  <a:pt x="28956" y="0"/>
                </a:lnTo>
                <a:lnTo>
                  <a:pt x="0" y="0"/>
                </a:lnTo>
                <a:lnTo>
                  <a:pt x="0" y="1013460"/>
                </a:lnTo>
                <a:lnTo>
                  <a:pt x="6858" y="1020318"/>
                </a:lnTo>
                <a:lnTo>
                  <a:pt x="14478" y="1020318"/>
                </a:lnTo>
                <a:lnTo>
                  <a:pt x="14478" y="991362"/>
                </a:lnTo>
                <a:lnTo>
                  <a:pt x="28956" y="991362"/>
                </a:lnTo>
                <a:close/>
              </a:path>
              <a:path w="1200150" h="2011679">
                <a:moveTo>
                  <a:pt x="1148334" y="1929911"/>
                </a:moveTo>
                <a:lnTo>
                  <a:pt x="1148334" y="997458"/>
                </a:lnTo>
                <a:lnTo>
                  <a:pt x="1141476" y="991362"/>
                </a:lnTo>
                <a:lnTo>
                  <a:pt x="14478" y="991362"/>
                </a:lnTo>
                <a:lnTo>
                  <a:pt x="28956" y="1005840"/>
                </a:lnTo>
                <a:lnTo>
                  <a:pt x="28956" y="1020318"/>
                </a:lnTo>
                <a:lnTo>
                  <a:pt x="1119378" y="1020318"/>
                </a:lnTo>
                <a:lnTo>
                  <a:pt x="1119378" y="1005840"/>
                </a:lnTo>
                <a:lnTo>
                  <a:pt x="1133856" y="1020318"/>
                </a:lnTo>
                <a:lnTo>
                  <a:pt x="1133856" y="1954858"/>
                </a:lnTo>
                <a:lnTo>
                  <a:pt x="1148334" y="1929911"/>
                </a:lnTo>
                <a:close/>
              </a:path>
              <a:path w="1200150" h="2011679">
                <a:moveTo>
                  <a:pt x="28956" y="1020318"/>
                </a:moveTo>
                <a:lnTo>
                  <a:pt x="28956" y="1005840"/>
                </a:lnTo>
                <a:lnTo>
                  <a:pt x="14478" y="991362"/>
                </a:lnTo>
                <a:lnTo>
                  <a:pt x="14478" y="1020318"/>
                </a:lnTo>
                <a:lnTo>
                  <a:pt x="28956" y="1020318"/>
                </a:lnTo>
                <a:close/>
              </a:path>
              <a:path w="1200150" h="2011679">
                <a:moveTo>
                  <a:pt x="1133762" y="1955018"/>
                </a:moveTo>
                <a:lnTo>
                  <a:pt x="1095756" y="1890522"/>
                </a:lnTo>
                <a:lnTo>
                  <a:pt x="1091946" y="1883664"/>
                </a:lnTo>
                <a:lnTo>
                  <a:pt x="1083564" y="1881377"/>
                </a:lnTo>
                <a:lnTo>
                  <a:pt x="1069848" y="1888998"/>
                </a:lnTo>
                <a:lnTo>
                  <a:pt x="1067562" y="1898142"/>
                </a:lnTo>
                <a:lnTo>
                  <a:pt x="1071372" y="1904238"/>
                </a:lnTo>
                <a:lnTo>
                  <a:pt x="1119378" y="1986784"/>
                </a:lnTo>
                <a:lnTo>
                  <a:pt x="1119378" y="1983486"/>
                </a:lnTo>
                <a:lnTo>
                  <a:pt x="1121664" y="1983486"/>
                </a:lnTo>
                <a:lnTo>
                  <a:pt x="1121664" y="1975866"/>
                </a:lnTo>
                <a:lnTo>
                  <a:pt x="1133762" y="1955018"/>
                </a:lnTo>
                <a:close/>
              </a:path>
              <a:path w="1200150" h="2011679">
                <a:moveTo>
                  <a:pt x="1133856" y="1020318"/>
                </a:moveTo>
                <a:lnTo>
                  <a:pt x="1119378" y="1005840"/>
                </a:lnTo>
                <a:lnTo>
                  <a:pt x="1119378" y="1020318"/>
                </a:lnTo>
                <a:lnTo>
                  <a:pt x="1133856" y="1020318"/>
                </a:lnTo>
                <a:close/>
              </a:path>
              <a:path w="1200150" h="2011679">
                <a:moveTo>
                  <a:pt x="1133856" y="1954858"/>
                </a:moveTo>
                <a:lnTo>
                  <a:pt x="1133856" y="1020318"/>
                </a:lnTo>
                <a:lnTo>
                  <a:pt x="1119378" y="1020318"/>
                </a:lnTo>
                <a:lnTo>
                  <a:pt x="1119378" y="1930607"/>
                </a:lnTo>
                <a:lnTo>
                  <a:pt x="1133762" y="1955018"/>
                </a:lnTo>
                <a:lnTo>
                  <a:pt x="1133856" y="1954858"/>
                </a:lnTo>
                <a:close/>
              </a:path>
              <a:path w="1200150" h="2011679">
                <a:moveTo>
                  <a:pt x="1148334" y="1986784"/>
                </a:moveTo>
                <a:lnTo>
                  <a:pt x="1148334" y="1983486"/>
                </a:lnTo>
                <a:lnTo>
                  <a:pt x="1119378" y="1983486"/>
                </a:lnTo>
                <a:lnTo>
                  <a:pt x="1119378" y="1986784"/>
                </a:lnTo>
                <a:lnTo>
                  <a:pt x="1133856" y="2011680"/>
                </a:lnTo>
                <a:lnTo>
                  <a:pt x="1148334" y="1986784"/>
                </a:lnTo>
                <a:close/>
              </a:path>
              <a:path w="1200150" h="2011679">
                <a:moveTo>
                  <a:pt x="1146048" y="1975866"/>
                </a:moveTo>
                <a:lnTo>
                  <a:pt x="1133762" y="1955018"/>
                </a:lnTo>
                <a:lnTo>
                  <a:pt x="1121664" y="1975866"/>
                </a:lnTo>
                <a:lnTo>
                  <a:pt x="1146048" y="1975866"/>
                </a:lnTo>
                <a:close/>
              </a:path>
              <a:path w="1200150" h="2011679">
                <a:moveTo>
                  <a:pt x="1146048" y="1983486"/>
                </a:moveTo>
                <a:lnTo>
                  <a:pt x="1146048" y="1975866"/>
                </a:lnTo>
                <a:lnTo>
                  <a:pt x="1121664" y="1975866"/>
                </a:lnTo>
                <a:lnTo>
                  <a:pt x="1121664" y="1983486"/>
                </a:lnTo>
                <a:lnTo>
                  <a:pt x="1146048" y="1983486"/>
                </a:lnTo>
                <a:close/>
              </a:path>
              <a:path w="1200150" h="2011679">
                <a:moveTo>
                  <a:pt x="1200150" y="1898142"/>
                </a:moveTo>
                <a:lnTo>
                  <a:pt x="1197864" y="1888998"/>
                </a:lnTo>
                <a:lnTo>
                  <a:pt x="1184148" y="1881377"/>
                </a:lnTo>
                <a:lnTo>
                  <a:pt x="1175004" y="1883664"/>
                </a:lnTo>
                <a:lnTo>
                  <a:pt x="1171194" y="1890522"/>
                </a:lnTo>
                <a:lnTo>
                  <a:pt x="1133762" y="1955018"/>
                </a:lnTo>
                <a:lnTo>
                  <a:pt x="1146048" y="1975866"/>
                </a:lnTo>
                <a:lnTo>
                  <a:pt x="1146048" y="1983486"/>
                </a:lnTo>
                <a:lnTo>
                  <a:pt x="1148334" y="1983486"/>
                </a:lnTo>
                <a:lnTo>
                  <a:pt x="1148334" y="1986784"/>
                </a:lnTo>
                <a:lnTo>
                  <a:pt x="1196340" y="1904238"/>
                </a:lnTo>
                <a:lnTo>
                  <a:pt x="1200150" y="189814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0841" y="4113276"/>
            <a:ext cx="1200150" cy="2011680"/>
          </a:xfrm>
          <a:custGeom>
            <a:avLst/>
            <a:gdLst/>
            <a:ahLst/>
            <a:cxnLst/>
            <a:rect l="l" t="t" r="r" b="b"/>
            <a:pathLst>
              <a:path w="1200150" h="2011679">
                <a:moveTo>
                  <a:pt x="28956" y="991362"/>
                </a:moveTo>
                <a:lnTo>
                  <a:pt x="28956" y="0"/>
                </a:lnTo>
                <a:lnTo>
                  <a:pt x="0" y="0"/>
                </a:lnTo>
                <a:lnTo>
                  <a:pt x="0" y="1013460"/>
                </a:lnTo>
                <a:lnTo>
                  <a:pt x="6858" y="1020318"/>
                </a:lnTo>
                <a:lnTo>
                  <a:pt x="14478" y="1020318"/>
                </a:lnTo>
                <a:lnTo>
                  <a:pt x="14478" y="991362"/>
                </a:lnTo>
                <a:lnTo>
                  <a:pt x="28956" y="991362"/>
                </a:lnTo>
                <a:close/>
              </a:path>
              <a:path w="1200150" h="2011679">
                <a:moveTo>
                  <a:pt x="1148334" y="1929911"/>
                </a:moveTo>
                <a:lnTo>
                  <a:pt x="1148334" y="997458"/>
                </a:lnTo>
                <a:lnTo>
                  <a:pt x="1141476" y="991362"/>
                </a:lnTo>
                <a:lnTo>
                  <a:pt x="14478" y="991362"/>
                </a:lnTo>
                <a:lnTo>
                  <a:pt x="28956" y="1005840"/>
                </a:lnTo>
                <a:lnTo>
                  <a:pt x="28956" y="1020318"/>
                </a:lnTo>
                <a:lnTo>
                  <a:pt x="1119378" y="1020318"/>
                </a:lnTo>
                <a:lnTo>
                  <a:pt x="1119378" y="1005840"/>
                </a:lnTo>
                <a:lnTo>
                  <a:pt x="1133856" y="1020318"/>
                </a:lnTo>
                <a:lnTo>
                  <a:pt x="1133856" y="1954858"/>
                </a:lnTo>
                <a:lnTo>
                  <a:pt x="1148334" y="1929911"/>
                </a:lnTo>
                <a:close/>
              </a:path>
              <a:path w="1200150" h="2011679">
                <a:moveTo>
                  <a:pt x="28956" y="1020318"/>
                </a:moveTo>
                <a:lnTo>
                  <a:pt x="28956" y="1005840"/>
                </a:lnTo>
                <a:lnTo>
                  <a:pt x="14478" y="991362"/>
                </a:lnTo>
                <a:lnTo>
                  <a:pt x="14478" y="1020318"/>
                </a:lnTo>
                <a:lnTo>
                  <a:pt x="28956" y="1020318"/>
                </a:lnTo>
                <a:close/>
              </a:path>
              <a:path w="1200150" h="2011679">
                <a:moveTo>
                  <a:pt x="1133762" y="1955018"/>
                </a:moveTo>
                <a:lnTo>
                  <a:pt x="1095756" y="1890522"/>
                </a:lnTo>
                <a:lnTo>
                  <a:pt x="1091946" y="1883664"/>
                </a:lnTo>
                <a:lnTo>
                  <a:pt x="1083564" y="1881377"/>
                </a:lnTo>
                <a:lnTo>
                  <a:pt x="1069848" y="1888998"/>
                </a:lnTo>
                <a:lnTo>
                  <a:pt x="1067562" y="1898142"/>
                </a:lnTo>
                <a:lnTo>
                  <a:pt x="1071372" y="1904238"/>
                </a:lnTo>
                <a:lnTo>
                  <a:pt x="1119378" y="1986784"/>
                </a:lnTo>
                <a:lnTo>
                  <a:pt x="1119378" y="1983486"/>
                </a:lnTo>
                <a:lnTo>
                  <a:pt x="1121664" y="1983486"/>
                </a:lnTo>
                <a:lnTo>
                  <a:pt x="1121664" y="1975866"/>
                </a:lnTo>
                <a:lnTo>
                  <a:pt x="1133762" y="1955018"/>
                </a:lnTo>
                <a:close/>
              </a:path>
              <a:path w="1200150" h="2011679">
                <a:moveTo>
                  <a:pt x="1133856" y="1020318"/>
                </a:moveTo>
                <a:lnTo>
                  <a:pt x="1119378" y="1005840"/>
                </a:lnTo>
                <a:lnTo>
                  <a:pt x="1119378" y="1020318"/>
                </a:lnTo>
                <a:lnTo>
                  <a:pt x="1133856" y="1020318"/>
                </a:lnTo>
                <a:close/>
              </a:path>
              <a:path w="1200150" h="2011679">
                <a:moveTo>
                  <a:pt x="1133856" y="1954858"/>
                </a:moveTo>
                <a:lnTo>
                  <a:pt x="1133856" y="1020318"/>
                </a:lnTo>
                <a:lnTo>
                  <a:pt x="1119378" y="1020318"/>
                </a:lnTo>
                <a:lnTo>
                  <a:pt x="1119378" y="1930607"/>
                </a:lnTo>
                <a:lnTo>
                  <a:pt x="1133762" y="1955018"/>
                </a:lnTo>
                <a:lnTo>
                  <a:pt x="1133856" y="1954858"/>
                </a:lnTo>
                <a:close/>
              </a:path>
              <a:path w="1200150" h="2011679">
                <a:moveTo>
                  <a:pt x="1148334" y="1986784"/>
                </a:moveTo>
                <a:lnTo>
                  <a:pt x="1148334" y="1983486"/>
                </a:lnTo>
                <a:lnTo>
                  <a:pt x="1119378" y="1983486"/>
                </a:lnTo>
                <a:lnTo>
                  <a:pt x="1119378" y="1986784"/>
                </a:lnTo>
                <a:lnTo>
                  <a:pt x="1133856" y="2011680"/>
                </a:lnTo>
                <a:lnTo>
                  <a:pt x="1148334" y="1986784"/>
                </a:lnTo>
                <a:close/>
              </a:path>
              <a:path w="1200150" h="2011679">
                <a:moveTo>
                  <a:pt x="1146048" y="1975866"/>
                </a:moveTo>
                <a:lnTo>
                  <a:pt x="1133762" y="1955018"/>
                </a:lnTo>
                <a:lnTo>
                  <a:pt x="1121664" y="1975866"/>
                </a:lnTo>
                <a:lnTo>
                  <a:pt x="1146048" y="1975866"/>
                </a:lnTo>
                <a:close/>
              </a:path>
              <a:path w="1200150" h="2011679">
                <a:moveTo>
                  <a:pt x="1146048" y="1983486"/>
                </a:moveTo>
                <a:lnTo>
                  <a:pt x="1146048" y="1975866"/>
                </a:lnTo>
                <a:lnTo>
                  <a:pt x="1121664" y="1975866"/>
                </a:lnTo>
                <a:lnTo>
                  <a:pt x="1121664" y="1983486"/>
                </a:lnTo>
                <a:lnTo>
                  <a:pt x="1146048" y="1983486"/>
                </a:lnTo>
                <a:close/>
              </a:path>
              <a:path w="1200150" h="2011679">
                <a:moveTo>
                  <a:pt x="1200150" y="1898142"/>
                </a:moveTo>
                <a:lnTo>
                  <a:pt x="1197864" y="1888998"/>
                </a:lnTo>
                <a:lnTo>
                  <a:pt x="1184148" y="1881377"/>
                </a:lnTo>
                <a:lnTo>
                  <a:pt x="1175004" y="1883664"/>
                </a:lnTo>
                <a:lnTo>
                  <a:pt x="1171194" y="1890522"/>
                </a:lnTo>
                <a:lnTo>
                  <a:pt x="1133762" y="1955018"/>
                </a:lnTo>
                <a:lnTo>
                  <a:pt x="1146048" y="1975866"/>
                </a:lnTo>
                <a:lnTo>
                  <a:pt x="1146048" y="1983486"/>
                </a:lnTo>
                <a:lnTo>
                  <a:pt x="1148334" y="1983486"/>
                </a:lnTo>
                <a:lnTo>
                  <a:pt x="1148334" y="1986784"/>
                </a:lnTo>
                <a:lnTo>
                  <a:pt x="1196340" y="1904238"/>
                </a:lnTo>
                <a:lnTo>
                  <a:pt x="1200150" y="189814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3017" y="2135885"/>
            <a:ext cx="3992879" cy="132715"/>
          </a:xfrm>
          <a:custGeom>
            <a:avLst/>
            <a:gdLst/>
            <a:ahLst/>
            <a:cxnLst/>
            <a:rect l="l" t="t" r="r" b="b"/>
            <a:pathLst>
              <a:path w="3992879" h="132714">
                <a:moveTo>
                  <a:pt x="130301" y="16001"/>
                </a:moveTo>
                <a:lnTo>
                  <a:pt x="122681" y="2285"/>
                </a:lnTo>
                <a:lnTo>
                  <a:pt x="113537" y="0"/>
                </a:lnTo>
                <a:lnTo>
                  <a:pt x="106679" y="3809"/>
                </a:lnTo>
                <a:lnTo>
                  <a:pt x="0" y="66293"/>
                </a:lnTo>
                <a:lnTo>
                  <a:pt x="28193" y="82807"/>
                </a:lnTo>
                <a:lnTo>
                  <a:pt x="28193" y="51815"/>
                </a:lnTo>
                <a:lnTo>
                  <a:pt x="81037" y="51836"/>
                </a:lnTo>
                <a:lnTo>
                  <a:pt x="121157" y="28193"/>
                </a:lnTo>
                <a:lnTo>
                  <a:pt x="128015" y="24383"/>
                </a:lnTo>
                <a:lnTo>
                  <a:pt x="130301" y="16001"/>
                </a:lnTo>
                <a:close/>
              </a:path>
              <a:path w="3992879" h="132714">
                <a:moveTo>
                  <a:pt x="81037" y="51836"/>
                </a:moveTo>
                <a:lnTo>
                  <a:pt x="28193" y="51815"/>
                </a:lnTo>
                <a:lnTo>
                  <a:pt x="28193" y="80009"/>
                </a:lnTo>
                <a:lnTo>
                  <a:pt x="35813" y="80014"/>
                </a:lnTo>
                <a:lnTo>
                  <a:pt x="35813" y="54101"/>
                </a:lnTo>
                <a:lnTo>
                  <a:pt x="56661" y="66200"/>
                </a:lnTo>
                <a:lnTo>
                  <a:pt x="81037" y="51836"/>
                </a:lnTo>
                <a:close/>
              </a:path>
              <a:path w="3992879" h="132714">
                <a:moveTo>
                  <a:pt x="130301" y="116585"/>
                </a:moveTo>
                <a:lnTo>
                  <a:pt x="128015" y="107441"/>
                </a:lnTo>
                <a:lnTo>
                  <a:pt x="121157" y="103631"/>
                </a:lnTo>
                <a:lnTo>
                  <a:pt x="80507" y="80040"/>
                </a:lnTo>
                <a:lnTo>
                  <a:pt x="28193" y="80009"/>
                </a:lnTo>
                <a:lnTo>
                  <a:pt x="28193" y="82807"/>
                </a:lnTo>
                <a:lnTo>
                  <a:pt x="106679" y="128777"/>
                </a:lnTo>
                <a:lnTo>
                  <a:pt x="113537" y="132587"/>
                </a:lnTo>
                <a:lnTo>
                  <a:pt x="122681" y="130301"/>
                </a:lnTo>
                <a:lnTo>
                  <a:pt x="130301" y="116585"/>
                </a:lnTo>
                <a:close/>
              </a:path>
              <a:path w="3992879" h="132714">
                <a:moveTo>
                  <a:pt x="56661" y="66200"/>
                </a:moveTo>
                <a:lnTo>
                  <a:pt x="35813" y="54101"/>
                </a:lnTo>
                <a:lnTo>
                  <a:pt x="35813" y="78485"/>
                </a:lnTo>
                <a:lnTo>
                  <a:pt x="56661" y="66200"/>
                </a:lnTo>
                <a:close/>
              </a:path>
              <a:path w="3992879" h="132714">
                <a:moveTo>
                  <a:pt x="80507" y="80040"/>
                </a:moveTo>
                <a:lnTo>
                  <a:pt x="56661" y="66200"/>
                </a:lnTo>
                <a:lnTo>
                  <a:pt x="35813" y="78485"/>
                </a:lnTo>
                <a:lnTo>
                  <a:pt x="35813" y="80014"/>
                </a:lnTo>
                <a:lnTo>
                  <a:pt x="80507" y="80040"/>
                </a:lnTo>
                <a:close/>
              </a:path>
              <a:path w="3992879" h="132714">
                <a:moveTo>
                  <a:pt x="3992879" y="82295"/>
                </a:moveTo>
                <a:lnTo>
                  <a:pt x="3992879" y="53339"/>
                </a:lnTo>
                <a:lnTo>
                  <a:pt x="81037" y="51836"/>
                </a:lnTo>
                <a:lnTo>
                  <a:pt x="56661" y="66200"/>
                </a:lnTo>
                <a:lnTo>
                  <a:pt x="80507" y="80040"/>
                </a:lnTo>
                <a:lnTo>
                  <a:pt x="3992879" y="822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3017" y="2135885"/>
            <a:ext cx="3992879" cy="132715"/>
          </a:xfrm>
          <a:custGeom>
            <a:avLst/>
            <a:gdLst/>
            <a:ahLst/>
            <a:cxnLst/>
            <a:rect l="l" t="t" r="r" b="b"/>
            <a:pathLst>
              <a:path w="3992879" h="132714">
                <a:moveTo>
                  <a:pt x="130301" y="16001"/>
                </a:moveTo>
                <a:lnTo>
                  <a:pt x="122681" y="2285"/>
                </a:lnTo>
                <a:lnTo>
                  <a:pt x="113537" y="0"/>
                </a:lnTo>
                <a:lnTo>
                  <a:pt x="106679" y="3809"/>
                </a:lnTo>
                <a:lnTo>
                  <a:pt x="0" y="66293"/>
                </a:lnTo>
                <a:lnTo>
                  <a:pt x="28193" y="82807"/>
                </a:lnTo>
                <a:lnTo>
                  <a:pt x="28193" y="51815"/>
                </a:lnTo>
                <a:lnTo>
                  <a:pt x="81037" y="51836"/>
                </a:lnTo>
                <a:lnTo>
                  <a:pt x="121157" y="28193"/>
                </a:lnTo>
                <a:lnTo>
                  <a:pt x="128015" y="24383"/>
                </a:lnTo>
                <a:lnTo>
                  <a:pt x="130301" y="16001"/>
                </a:lnTo>
                <a:close/>
              </a:path>
              <a:path w="3992879" h="132714">
                <a:moveTo>
                  <a:pt x="81037" y="51836"/>
                </a:moveTo>
                <a:lnTo>
                  <a:pt x="28193" y="51815"/>
                </a:lnTo>
                <a:lnTo>
                  <a:pt x="28193" y="80009"/>
                </a:lnTo>
                <a:lnTo>
                  <a:pt x="35813" y="80014"/>
                </a:lnTo>
                <a:lnTo>
                  <a:pt x="35813" y="54101"/>
                </a:lnTo>
                <a:lnTo>
                  <a:pt x="56661" y="66200"/>
                </a:lnTo>
                <a:lnTo>
                  <a:pt x="81037" y="51836"/>
                </a:lnTo>
                <a:close/>
              </a:path>
              <a:path w="3992879" h="132714">
                <a:moveTo>
                  <a:pt x="130301" y="116585"/>
                </a:moveTo>
                <a:lnTo>
                  <a:pt x="128015" y="107441"/>
                </a:lnTo>
                <a:lnTo>
                  <a:pt x="121157" y="103631"/>
                </a:lnTo>
                <a:lnTo>
                  <a:pt x="80507" y="80040"/>
                </a:lnTo>
                <a:lnTo>
                  <a:pt x="28193" y="80009"/>
                </a:lnTo>
                <a:lnTo>
                  <a:pt x="28193" y="82807"/>
                </a:lnTo>
                <a:lnTo>
                  <a:pt x="106679" y="128777"/>
                </a:lnTo>
                <a:lnTo>
                  <a:pt x="113537" y="132587"/>
                </a:lnTo>
                <a:lnTo>
                  <a:pt x="122681" y="130301"/>
                </a:lnTo>
                <a:lnTo>
                  <a:pt x="130301" y="116585"/>
                </a:lnTo>
                <a:close/>
              </a:path>
              <a:path w="3992879" h="132714">
                <a:moveTo>
                  <a:pt x="56661" y="66200"/>
                </a:moveTo>
                <a:lnTo>
                  <a:pt x="35813" y="54101"/>
                </a:lnTo>
                <a:lnTo>
                  <a:pt x="35813" y="78485"/>
                </a:lnTo>
                <a:lnTo>
                  <a:pt x="56661" y="66200"/>
                </a:lnTo>
                <a:close/>
              </a:path>
              <a:path w="3992879" h="132714">
                <a:moveTo>
                  <a:pt x="80507" y="80040"/>
                </a:moveTo>
                <a:lnTo>
                  <a:pt x="56661" y="66200"/>
                </a:lnTo>
                <a:lnTo>
                  <a:pt x="35813" y="78485"/>
                </a:lnTo>
                <a:lnTo>
                  <a:pt x="35813" y="80014"/>
                </a:lnTo>
                <a:lnTo>
                  <a:pt x="80507" y="80040"/>
                </a:lnTo>
                <a:close/>
              </a:path>
              <a:path w="3992879" h="132714">
                <a:moveTo>
                  <a:pt x="3992879" y="82295"/>
                </a:moveTo>
                <a:lnTo>
                  <a:pt x="3992879" y="53339"/>
                </a:lnTo>
                <a:lnTo>
                  <a:pt x="81037" y="51836"/>
                </a:lnTo>
                <a:lnTo>
                  <a:pt x="56661" y="66200"/>
                </a:lnTo>
                <a:lnTo>
                  <a:pt x="80507" y="80040"/>
                </a:lnTo>
                <a:lnTo>
                  <a:pt x="3992879" y="822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90317" y="2692145"/>
            <a:ext cx="654050" cy="3446779"/>
          </a:xfrm>
          <a:custGeom>
            <a:avLst/>
            <a:gdLst/>
            <a:ahLst/>
            <a:cxnLst/>
            <a:rect l="l" t="t" r="r" b="b"/>
            <a:pathLst>
              <a:path w="654050" h="3446779">
                <a:moveTo>
                  <a:pt x="587502" y="2767584"/>
                </a:moveTo>
                <a:lnTo>
                  <a:pt x="6857" y="2767584"/>
                </a:lnTo>
                <a:lnTo>
                  <a:pt x="0" y="2773680"/>
                </a:lnTo>
                <a:lnTo>
                  <a:pt x="0" y="3446526"/>
                </a:lnTo>
                <a:lnTo>
                  <a:pt x="14478" y="3446526"/>
                </a:lnTo>
                <a:lnTo>
                  <a:pt x="14477" y="2795778"/>
                </a:lnTo>
                <a:lnTo>
                  <a:pt x="28955" y="2782062"/>
                </a:lnTo>
                <a:lnTo>
                  <a:pt x="28955" y="2795778"/>
                </a:lnTo>
                <a:lnTo>
                  <a:pt x="573023" y="2795778"/>
                </a:lnTo>
                <a:lnTo>
                  <a:pt x="573023" y="2782062"/>
                </a:lnTo>
                <a:lnTo>
                  <a:pt x="587502" y="2767584"/>
                </a:lnTo>
                <a:close/>
              </a:path>
              <a:path w="654050" h="3446779">
                <a:moveTo>
                  <a:pt x="28955" y="2795778"/>
                </a:moveTo>
                <a:lnTo>
                  <a:pt x="28955" y="2782062"/>
                </a:lnTo>
                <a:lnTo>
                  <a:pt x="14477" y="2795778"/>
                </a:lnTo>
                <a:lnTo>
                  <a:pt x="28955" y="2795778"/>
                </a:lnTo>
                <a:close/>
              </a:path>
              <a:path w="654050" h="3446779">
                <a:moveTo>
                  <a:pt x="28956" y="3446526"/>
                </a:moveTo>
                <a:lnTo>
                  <a:pt x="28955" y="2795778"/>
                </a:lnTo>
                <a:lnTo>
                  <a:pt x="14477" y="2795778"/>
                </a:lnTo>
                <a:lnTo>
                  <a:pt x="14478" y="3446526"/>
                </a:lnTo>
                <a:lnTo>
                  <a:pt x="28956" y="3446526"/>
                </a:lnTo>
                <a:close/>
              </a:path>
              <a:path w="654050" h="3446779">
                <a:moveTo>
                  <a:pt x="653795" y="114300"/>
                </a:moveTo>
                <a:lnTo>
                  <a:pt x="649985" y="107441"/>
                </a:lnTo>
                <a:lnTo>
                  <a:pt x="587501" y="0"/>
                </a:lnTo>
                <a:lnTo>
                  <a:pt x="525017" y="107441"/>
                </a:lnTo>
                <a:lnTo>
                  <a:pt x="521207" y="114300"/>
                </a:lnTo>
                <a:lnTo>
                  <a:pt x="523493" y="122681"/>
                </a:lnTo>
                <a:lnTo>
                  <a:pt x="530351" y="126491"/>
                </a:lnTo>
                <a:lnTo>
                  <a:pt x="537209" y="131063"/>
                </a:lnTo>
                <a:lnTo>
                  <a:pt x="545591" y="128015"/>
                </a:lnTo>
                <a:lnTo>
                  <a:pt x="550163" y="121920"/>
                </a:lnTo>
                <a:lnTo>
                  <a:pt x="573023" y="82178"/>
                </a:lnTo>
                <a:lnTo>
                  <a:pt x="573023" y="28955"/>
                </a:lnTo>
                <a:lnTo>
                  <a:pt x="601979" y="28955"/>
                </a:lnTo>
                <a:lnTo>
                  <a:pt x="601979" y="82178"/>
                </a:lnTo>
                <a:lnTo>
                  <a:pt x="624839" y="121920"/>
                </a:lnTo>
                <a:lnTo>
                  <a:pt x="629411" y="128015"/>
                </a:lnTo>
                <a:lnTo>
                  <a:pt x="637793" y="131063"/>
                </a:lnTo>
                <a:lnTo>
                  <a:pt x="644651" y="126491"/>
                </a:lnTo>
                <a:lnTo>
                  <a:pt x="651509" y="122681"/>
                </a:lnTo>
                <a:lnTo>
                  <a:pt x="653795" y="114300"/>
                </a:lnTo>
                <a:close/>
              </a:path>
              <a:path w="654050" h="3446779">
                <a:moveTo>
                  <a:pt x="601979" y="82178"/>
                </a:moveTo>
                <a:lnTo>
                  <a:pt x="601979" y="28955"/>
                </a:lnTo>
                <a:lnTo>
                  <a:pt x="573023" y="28955"/>
                </a:lnTo>
                <a:lnTo>
                  <a:pt x="573023" y="82178"/>
                </a:lnTo>
                <a:lnTo>
                  <a:pt x="575309" y="78204"/>
                </a:lnTo>
                <a:lnTo>
                  <a:pt x="575309" y="35813"/>
                </a:lnTo>
                <a:lnTo>
                  <a:pt x="599693" y="35813"/>
                </a:lnTo>
                <a:lnTo>
                  <a:pt x="599693" y="78204"/>
                </a:lnTo>
                <a:lnTo>
                  <a:pt x="601979" y="82178"/>
                </a:lnTo>
                <a:close/>
              </a:path>
              <a:path w="654050" h="3446779">
                <a:moveTo>
                  <a:pt x="601980" y="2789682"/>
                </a:moveTo>
                <a:lnTo>
                  <a:pt x="601979" y="82178"/>
                </a:lnTo>
                <a:lnTo>
                  <a:pt x="587501" y="57009"/>
                </a:lnTo>
                <a:lnTo>
                  <a:pt x="573023" y="82178"/>
                </a:lnTo>
                <a:lnTo>
                  <a:pt x="573023" y="2767584"/>
                </a:lnTo>
                <a:lnTo>
                  <a:pt x="587502" y="2767584"/>
                </a:lnTo>
                <a:lnTo>
                  <a:pt x="587502" y="2795778"/>
                </a:lnTo>
                <a:lnTo>
                  <a:pt x="595122" y="2795778"/>
                </a:lnTo>
                <a:lnTo>
                  <a:pt x="601980" y="2789682"/>
                </a:lnTo>
                <a:close/>
              </a:path>
              <a:path w="654050" h="3446779">
                <a:moveTo>
                  <a:pt x="587502" y="2795778"/>
                </a:moveTo>
                <a:lnTo>
                  <a:pt x="587502" y="2767584"/>
                </a:lnTo>
                <a:lnTo>
                  <a:pt x="573023" y="2782062"/>
                </a:lnTo>
                <a:lnTo>
                  <a:pt x="573023" y="2795778"/>
                </a:lnTo>
                <a:lnTo>
                  <a:pt x="587502" y="2795778"/>
                </a:lnTo>
                <a:close/>
              </a:path>
              <a:path w="654050" h="3446779">
                <a:moveTo>
                  <a:pt x="599693" y="35813"/>
                </a:moveTo>
                <a:lnTo>
                  <a:pt x="575309" y="35813"/>
                </a:lnTo>
                <a:lnTo>
                  <a:pt x="587501" y="57009"/>
                </a:lnTo>
                <a:lnTo>
                  <a:pt x="599693" y="35813"/>
                </a:lnTo>
                <a:close/>
              </a:path>
              <a:path w="654050" h="3446779">
                <a:moveTo>
                  <a:pt x="587501" y="57009"/>
                </a:moveTo>
                <a:lnTo>
                  <a:pt x="575309" y="35813"/>
                </a:lnTo>
                <a:lnTo>
                  <a:pt x="575309" y="78204"/>
                </a:lnTo>
                <a:lnTo>
                  <a:pt x="587501" y="57009"/>
                </a:lnTo>
                <a:close/>
              </a:path>
              <a:path w="654050" h="3446779">
                <a:moveTo>
                  <a:pt x="599693" y="78204"/>
                </a:moveTo>
                <a:lnTo>
                  <a:pt x="599693" y="35813"/>
                </a:lnTo>
                <a:lnTo>
                  <a:pt x="587501" y="57009"/>
                </a:lnTo>
                <a:lnTo>
                  <a:pt x="599693" y="7820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90317" y="2692145"/>
            <a:ext cx="654050" cy="3446779"/>
          </a:xfrm>
          <a:custGeom>
            <a:avLst/>
            <a:gdLst/>
            <a:ahLst/>
            <a:cxnLst/>
            <a:rect l="l" t="t" r="r" b="b"/>
            <a:pathLst>
              <a:path w="654050" h="3446779">
                <a:moveTo>
                  <a:pt x="587502" y="2767584"/>
                </a:moveTo>
                <a:lnTo>
                  <a:pt x="6857" y="2767584"/>
                </a:lnTo>
                <a:lnTo>
                  <a:pt x="0" y="2773680"/>
                </a:lnTo>
                <a:lnTo>
                  <a:pt x="0" y="3446526"/>
                </a:lnTo>
                <a:lnTo>
                  <a:pt x="14478" y="3446526"/>
                </a:lnTo>
                <a:lnTo>
                  <a:pt x="14477" y="2795778"/>
                </a:lnTo>
                <a:lnTo>
                  <a:pt x="28955" y="2782062"/>
                </a:lnTo>
                <a:lnTo>
                  <a:pt x="28955" y="2795778"/>
                </a:lnTo>
                <a:lnTo>
                  <a:pt x="573023" y="2795778"/>
                </a:lnTo>
                <a:lnTo>
                  <a:pt x="573023" y="2782062"/>
                </a:lnTo>
                <a:lnTo>
                  <a:pt x="587502" y="2767584"/>
                </a:lnTo>
                <a:close/>
              </a:path>
              <a:path w="654050" h="3446779">
                <a:moveTo>
                  <a:pt x="28955" y="2795778"/>
                </a:moveTo>
                <a:lnTo>
                  <a:pt x="28955" y="2782062"/>
                </a:lnTo>
                <a:lnTo>
                  <a:pt x="14477" y="2795778"/>
                </a:lnTo>
                <a:lnTo>
                  <a:pt x="28955" y="2795778"/>
                </a:lnTo>
                <a:close/>
              </a:path>
              <a:path w="654050" h="3446779">
                <a:moveTo>
                  <a:pt x="28956" y="3446526"/>
                </a:moveTo>
                <a:lnTo>
                  <a:pt x="28955" y="2795778"/>
                </a:lnTo>
                <a:lnTo>
                  <a:pt x="14477" y="2795778"/>
                </a:lnTo>
                <a:lnTo>
                  <a:pt x="14478" y="3446526"/>
                </a:lnTo>
                <a:lnTo>
                  <a:pt x="28956" y="3446526"/>
                </a:lnTo>
                <a:close/>
              </a:path>
              <a:path w="654050" h="3446779">
                <a:moveTo>
                  <a:pt x="653795" y="114300"/>
                </a:moveTo>
                <a:lnTo>
                  <a:pt x="649985" y="107441"/>
                </a:lnTo>
                <a:lnTo>
                  <a:pt x="587501" y="0"/>
                </a:lnTo>
                <a:lnTo>
                  <a:pt x="525017" y="107441"/>
                </a:lnTo>
                <a:lnTo>
                  <a:pt x="521207" y="114300"/>
                </a:lnTo>
                <a:lnTo>
                  <a:pt x="523493" y="122681"/>
                </a:lnTo>
                <a:lnTo>
                  <a:pt x="530351" y="126491"/>
                </a:lnTo>
                <a:lnTo>
                  <a:pt x="537209" y="131063"/>
                </a:lnTo>
                <a:lnTo>
                  <a:pt x="545591" y="128015"/>
                </a:lnTo>
                <a:lnTo>
                  <a:pt x="550163" y="121920"/>
                </a:lnTo>
                <a:lnTo>
                  <a:pt x="573023" y="82178"/>
                </a:lnTo>
                <a:lnTo>
                  <a:pt x="573023" y="28955"/>
                </a:lnTo>
                <a:lnTo>
                  <a:pt x="601979" y="28955"/>
                </a:lnTo>
                <a:lnTo>
                  <a:pt x="601979" y="82178"/>
                </a:lnTo>
                <a:lnTo>
                  <a:pt x="624839" y="121920"/>
                </a:lnTo>
                <a:lnTo>
                  <a:pt x="629411" y="128015"/>
                </a:lnTo>
                <a:lnTo>
                  <a:pt x="637793" y="131063"/>
                </a:lnTo>
                <a:lnTo>
                  <a:pt x="644651" y="126491"/>
                </a:lnTo>
                <a:lnTo>
                  <a:pt x="651509" y="122681"/>
                </a:lnTo>
                <a:lnTo>
                  <a:pt x="653795" y="114300"/>
                </a:lnTo>
                <a:close/>
              </a:path>
              <a:path w="654050" h="3446779">
                <a:moveTo>
                  <a:pt x="601979" y="82178"/>
                </a:moveTo>
                <a:lnTo>
                  <a:pt x="601979" y="28955"/>
                </a:lnTo>
                <a:lnTo>
                  <a:pt x="573023" y="28955"/>
                </a:lnTo>
                <a:lnTo>
                  <a:pt x="573023" y="82178"/>
                </a:lnTo>
                <a:lnTo>
                  <a:pt x="575309" y="78204"/>
                </a:lnTo>
                <a:lnTo>
                  <a:pt x="575309" y="35813"/>
                </a:lnTo>
                <a:lnTo>
                  <a:pt x="599693" y="35813"/>
                </a:lnTo>
                <a:lnTo>
                  <a:pt x="599693" y="78204"/>
                </a:lnTo>
                <a:lnTo>
                  <a:pt x="601979" y="82178"/>
                </a:lnTo>
                <a:close/>
              </a:path>
              <a:path w="654050" h="3446779">
                <a:moveTo>
                  <a:pt x="601980" y="2789682"/>
                </a:moveTo>
                <a:lnTo>
                  <a:pt x="601979" y="82178"/>
                </a:lnTo>
                <a:lnTo>
                  <a:pt x="587501" y="57009"/>
                </a:lnTo>
                <a:lnTo>
                  <a:pt x="573023" y="82178"/>
                </a:lnTo>
                <a:lnTo>
                  <a:pt x="573023" y="2767584"/>
                </a:lnTo>
                <a:lnTo>
                  <a:pt x="587502" y="2767584"/>
                </a:lnTo>
                <a:lnTo>
                  <a:pt x="587502" y="2795778"/>
                </a:lnTo>
                <a:lnTo>
                  <a:pt x="595122" y="2795778"/>
                </a:lnTo>
                <a:lnTo>
                  <a:pt x="601980" y="2789682"/>
                </a:lnTo>
                <a:close/>
              </a:path>
              <a:path w="654050" h="3446779">
                <a:moveTo>
                  <a:pt x="587502" y="2795778"/>
                </a:moveTo>
                <a:lnTo>
                  <a:pt x="587502" y="2767584"/>
                </a:lnTo>
                <a:lnTo>
                  <a:pt x="573023" y="2782062"/>
                </a:lnTo>
                <a:lnTo>
                  <a:pt x="573023" y="2795778"/>
                </a:lnTo>
                <a:lnTo>
                  <a:pt x="587502" y="2795778"/>
                </a:lnTo>
                <a:close/>
              </a:path>
              <a:path w="654050" h="3446779">
                <a:moveTo>
                  <a:pt x="599693" y="35813"/>
                </a:moveTo>
                <a:lnTo>
                  <a:pt x="575309" y="35813"/>
                </a:lnTo>
                <a:lnTo>
                  <a:pt x="587501" y="57009"/>
                </a:lnTo>
                <a:lnTo>
                  <a:pt x="599693" y="35813"/>
                </a:lnTo>
                <a:close/>
              </a:path>
              <a:path w="654050" h="3446779">
                <a:moveTo>
                  <a:pt x="587501" y="57009"/>
                </a:moveTo>
                <a:lnTo>
                  <a:pt x="575309" y="35813"/>
                </a:lnTo>
                <a:lnTo>
                  <a:pt x="575309" y="78204"/>
                </a:lnTo>
                <a:lnTo>
                  <a:pt x="587501" y="57009"/>
                </a:lnTo>
                <a:close/>
              </a:path>
              <a:path w="654050" h="3446779">
                <a:moveTo>
                  <a:pt x="599693" y="78204"/>
                </a:moveTo>
                <a:lnTo>
                  <a:pt x="599693" y="35813"/>
                </a:lnTo>
                <a:lnTo>
                  <a:pt x="587501" y="57009"/>
                </a:lnTo>
                <a:lnTo>
                  <a:pt x="599693" y="7820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6724" y="4249673"/>
            <a:ext cx="133350" cy="886460"/>
          </a:xfrm>
          <a:custGeom>
            <a:avLst/>
            <a:gdLst/>
            <a:ahLst/>
            <a:cxnLst/>
            <a:rect l="l" t="t" r="r" b="b"/>
            <a:pathLst>
              <a:path w="133350" h="886460">
                <a:moveTo>
                  <a:pt x="133350" y="113538"/>
                </a:moveTo>
                <a:lnTo>
                  <a:pt x="128778" y="106680"/>
                </a:lnTo>
                <a:lnTo>
                  <a:pt x="66294" y="0"/>
                </a:lnTo>
                <a:lnTo>
                  <a:pt x="4572" y="107442"/>
                </a:lnTo>
                <a:lnTo>
                  <a:pt x="0" y="113538"/>
                </a:lnTo>
                <a:lnTo>
                  <a:pt x="2286" y="122682"/>
                </a:lnTo>
                <a:lnTo>
                  <a:pt x="16002" y="130302"/>
                </a:lnTo>
                <a:lnTo>
                  <a:pt x="25146" y="128016"/>
                </a:lnTo>
                <a:lnTo>
                  <a:pt x="28956" y="121158"/>
                </a:lnTo>
                <a:lnTo>
                  <a:pt x="52578" y="80455"/>
                </a:lnTo>
                <a:lnTo>
                  <a:pt x="52578" y="28194"/>
                </a:lnTo>
                <a:lnTo>
                  <a:pt x="80772" y="28194"/>
                </a:lnTo>
                <a:lnTo>
                  <a:pt x="80866" y="81232"/>
                </a:lnTo>
                <a:lnTo>
                  <a:pt x="104394" y="121158"/>
                </a:lnTo>
                <a:lnTo>
                  <a:pt x="108204" y="128016"/>
                </a:lnTo>
                <a:lnTo>
                  <a:pt x="117348" y="130302"/>
                </a:lnTo>
                <a:lnTo>
                  <a:pt x="131064" y="122682"/>
                </a:lnTo>
                <a:lnTo>
                  <a:pt x="133350" y="113538"/>
                </a:lnTo>
                <a:close/>
              </a:path>
              <a:path w="133350" h="886460">
                <a:moveTo>
                  <a:pt x="80866" y="81232"/>
                </a:moveTo>
                <a:lnTo>
                  <a:pt x="80772" y="28194"/>
                </a:lnTo>
                <a:lnTo>
                  <a:pt x="52578" y="28194"/>
                </a:lnTo>
                <a:lnTo>
                  <a:pt x="52670" y="80296"/>
                </a:lnTo>
                <a:lnTo>
                  <a:pt x="54102" y="77829"/>
                </a:lnTo>
                <a:lnTo>
                  <a:pt x="54102" y="35814"/>
                </a:lnTo>
                <a:lnTo>
                  <a:pt x="78486" y="35814"/>
                </a:lnTo>
                <a:lnTo>
                  <a:pt x="78486" y="77192"/>
                </a:lnTo>
                <a:lnTo>
                  <a:pt x="80866" y="81232"/>
                </a:lnTo>
                <a:close/>
              </a:path>
              <a:path w="133350" h="886460">
                <a:moveTo>
                  <a:pt x="52670" y="80296"/>
                </a:moveTo>
                <a:lnTo>
                  <a:pt x="52578" y="28194"/>
                </a:lnTo>
                <a:lnTo>
                  <a:pt x="52578" y="80455"/>
                </a:lnTo>
                <a:lnTo>
                  <a:pt x="52670" y="80296"/>
                </a:lnTo>
                <a:close/>
              </a:path>
              <a:path w="133350" h="886460">
                <a:moveTo>
                  <a:pt x="82296" y="886206"/>
                </a:moveTo>
                <a:lnTo>
                  <a:pt x="80866" y="81232"/>
                </a:lnTo>
                <a:lnTo>
                  <a:pt x="66387" y="56661"/>
                </a:lnTo>
                <a:lnTo>
                  <a:pt x="52670" y="80296"/>
                </a:lnTo>
                <a:lnTo>
                  <a:pt x="54102" y="886206"/>
                </a:lnTo>
                <a:lnTo>
                  <a:pt x="82296" y="886206"/>
                </a:lnTo>
                <a:close/>
              </a:path>
              <a:path w="133350" h="886460">
                <a:moveTo>
                  <a:pt x="78486" y="35814"/>
                </a:moveTo>
                <a:lnTo>
                  <a:pt x="54102" y="35814"/>
                </a:lnTo>
                <a:lnTo>
                  <a:pt x="66387" y="56661"/>
                </a:lnTo>
                <a:lnTo>
                  <a:pt x="78486" y="35814"/>
                </a:lnTo>
                <a:close/>
              </a:path>
              <a:path w="133350" h="886460">
                <a:moveTo>
                  <a:pt x="66387" y="56661"/>
                </a:moveTo>
                <a:lnTo>
                  <a:pt x="54102" y="35814"/>
                </a:lnTo>
                <a:lnTo>
                  <a:pt x="54102" y="77829"/>
                </a:lnTo>
                <a:lnTo>
                  <a:pt x="66387" y="56661"/>
                </a:lnTo>
                <a:close/>
              </a:path>
              <a:path w="133350" h="886460">
                <a:moveTo>
                  <a:pt x="78486" y="77192"/>
                </a:moveTo>
                <a:lnTo>
                  <a:pt x="78486" y="35814"/>
                </a:lnTo>
                <a:lnTo>
                  <a:pt x="66387" y="56661"/>
                </a:lnTo>
                <a:lnTo>
                  <a:pt x="78486" y="7719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6724" y="4249673"/>
            <a:ext cx="133350" cy="886460"/>
          </a:xfrm>
          <a:custGeom>
            <a:avLst/>
            <a:gdLst/>
            <a:ahLst/>
            <a:cxnLst/>
            <a:rect l="l" t="t" r="r" b="b"/>
            <a:pathLst>
              <a:path w="133350" h="886460">
                <a:moveTo>
                  <a:pt x="133350" y="113538"/>
                </a:moveTo>
                <a:lnTo>
                  <a:pt x="128778" y="106680"/>
                </a:lnTo>
                <a:lnTo>
                  <a:pt x="66294" y="0"/>
                </a:lnTo>
                <a:lnTo>
                  <a:pt x="4572" y="107442"/>
                </a:lnTo>
                <a:lnTo>
                  <a:pt x="0" y="113538"/>
                </a:lnTo>
                <a:lnTo>
                  <a:pt x="2286" y="122682"/>
                </a:lnTo>
                <a:lnTo>
                  <a:pt x="16002" y="130302"/>
                </a:lnTo>
                <a:lnTo>
                  <a:pt x="25146" y="128016"/>
                </a:lnTo>
                <a:lnTo>
                  <a:pt x="28956" y="121158"/>
                </a:lnTo>
                <a:lnTo>
                  <a:pt x="52578" y="80455"/>
                </a:lnTo>
                <a:lnTo>
                  <a:pt x="52578" y="28194"/>
                </a:lnTo>
                <a:lnTo>
                  <a:pt x="80772" y="28194"/>
                </a:lnTo>
                <a:lnTo>
                  <a:pt x="80866" y="81232"/>
                </a:lnTo>
                <a:lnTo>
                  <a:pt x="104394" y="121158"/>
                </a:lnTo>
                <a:lnTo>
                  <a:pt x="108204" y="128016"/>
                </a:lnTo>
                <a:lnTo>
                  <a:pt x="117348" y="130302"/>
                </a:lnTo>
                <a:lnTo>
                  <a:pt x="131064" y="122682"/>
                </a:lnTo>
                <a:lnTo>
                  <a:pt x="133350" y="113538"/>
                </a:lnTo>
                <a:close/>
              </a:path>
              <a:path w="133350" h="886460">
                <a:moveTo>
                  <a:pt x="80866" y="81232"/>
                </a:moveTo>
                <a:lnTo>
                  <a:pt x="80772" y="28194"/>
                </a:lnTo>
                <a:lnTo>
                  <a:pt x="52578" y="28194"/>
                </a:lnTo>
                <a:lnTo>
                  <a:pt x="52670" y="80296"/>
                </a:lnTo>
                <a:lnTo>
                  <a:pt x="54102" y="77829"/>
                </a:lnTo>
                <a:lnTo>
                  <a:pt x="54102" y="35814"/>
                </a:lnTo>
                <a:lnTo>
                  <a:pt x="78486" y="35814"/>
                </a:lnTo>
                <a:lnTo>
                  <a:pt x="78486" y="77192"/>
                </a:lnTo>
                <a:lnTo>
                  <a:pt x="80866" y="81232"/>
                </a:lnTo>
                <a:close/>
              </a:path>
              <a:path w="133350" h="886460">
                <a:moveTo>
                  <a:pt x="52670" y="80296"/>
                </a:moveTo>
                <a:lnTo>
                  <a:pt x="52578" y="28194"/>
                </a:lnTo>
                <a:lnTo>
                  <a:pt x="52578" y="80455"/>
                </a:lnTo>
                <a:lnTo>
                  <a:pt x="52670" y="80296"/>
                </a:lnTo>
                <a:close/>
              </a:path>
              <a:path w="133350" h="886460">
                <a:moveTo>
                  <a:pt x="82296" y="886206"/>
                </a:moveTo>
                <a:lnTo>
                  <a:pt x="80866" y="81232"/>
                </a:lnTo>
                <a:lnTo>
                  <a:pt x="66387" y="56661"/>
                </a:lnTo>
                <a:lnTo>
                  <a:pt x="52670" y="80296"/>
                </a:lnTo>
                <a:lnTo>
                  <a:pt x="54102" y="886206"/>
                </a:lnTo>
                <a:lnTo>
                  <a:pt x="82296" y="886206"/>
                </a:lnTo>
                <a:close/>
              </a:path>
              <a:path w="133350" h="886460">
                <a:moveTo>
                  <a:pt x="78486" y="35814"/>
                </a:moveTo>
                <a:lnTo>
                  <a:pt x="54102" y="35814"/>
                </a:lnTo>
                <a:lnTo>
                  <a:pt x="66387" y="56661"/>
                </a:lnTo>
                <a:lnTo>
                  <a:pt x="78486" y="35814"/>
                </a:lnTo>
                <a:close/>
              </a:path>
              <a:path w="133350" h="886460">
                <a:moveTo>
                  <a:pt x="66387" y="56661"/>
                </a:moveTo>
                <a:lnTo>
                  <a:pt x="54102" y="35814"/>
                </a:lnTo>
                <a:lnTo>
                  <a:pt x="54102" y="77829"/>
                </a:lnTo>
                <a:lnTo>
                  <a:pt x="66387" y="56661"/>
                </a:lnTo>
                <a:close/>
              </a:path>
              <a:path w="133350" h="886460">
                <a:moveTo>
                  <a:pt x="78486" y="77192"/>
                </a:moveTo>
                <a:lnTo>
                  <a:pt x="78486" y="35814"/>
                </a:lnTo>
                <a:lnTo>
                  <a:pt x="66387" y="56661"/>
                </a:lnTo>
                <a:lnTo>
                  <a:pt x="78486" y="7719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80183" y="1090422"/>
            <a:ext cx="132715" cy="635635"/>
          </a:xfrm>
          <a:custGeom>
            <a:avLst/>
            <a:gdLst/>
            <a:ahLst/>
            <a:cxnLst/>
            <a:rect l="l" t="t" r="r" b="b"/>
            <a:pathLst>
              <a:path w="132715" h="635635">
                <a:moveTo>
                  <a:pt x="51948" y="554660"/>
                </a:moveTo>
                <a:lnTo>
                  <a:pt x="28193" y="514350"/>
                </a:lnTo>
                <a:lnTo>
                  <a:pt x="24383" y="507492"/>
                </a:lnTo>
                <a:lnTo>
                  <a:pt x="16001" y="505206"/>
                </a:lnTo>
                <a:lnTo>
                  <a:pt x="2285" y="512826"/>
                </a:lnTo>
                <a:lnTo>
                  <a:pt x="0" y="521208"/>
                </a:lnTo>
                <a:lnTo>
                  <a:pt x="3809" y="528066"/>
                </a:lnTo>
                <a:lnTo>
                  <a:pt x="51815" y="611632"/>
                </a:lnTo>
                <a:lnTo>
                  <a:pt x="51948" y="554660"/>
                </a:lnTo>
                <a:close/>
              </a:path>
              <a:path w="132715" h="635635">
                <a:moveTo>
                  <a:pt x="65912" y="578358"/>
                </a:moveTo>
                <a:lnTo>
                  <a:pt x="51948" y="554660"/>
                </a:lnTo>
                <a:lnTo>
                  <a:pt x="51815" y="607314"/>
                </a:lnTo>
                <a:lnTo>
                  <a:pt x="53339" y="607314"/>
                </a:lnTo>
                <a:lnTo>
                  <a:pt x="53339" y="599694"/>
                </a:lnTo>
                <a:lnTo>
                  <a:pt x="65912" y="578358"/>
                </a:lnTo>
                <a:close/>
              </a:path>
              <a:path w="132715" h="635635">
                <a:moveTo>
                  <a:pt x="132587" y="521970"/>
                </a:moveTo>
                <a:lnTo>
                  <a:pt x="130301" y="512826"/>
                </a:lnTo>
                <a:lnTo>
                  <a:pt x="116585" y="505206"/>
                </a:lnTo>
                <a:lnTo>
                  <a:pt x="107441" y="507492"/>
                </a:lnTo>
                <a:lnTo>
                  <a:pt x="103631" y="514350"/>
                </a:lnTo>
                <a:lnTo>
                  <a:pt x="80143" y="554209"/>
                </a:lnTo>
                <a:lnTo>
                  <a:pt x="80009" y="607314"/>
                </a:lnTo>
                <a:lnTo>
                  <a:pt x="51815" y="607314"/>
                </a:lnTo>
                <a:lnTo>
                  <a:pt x="51815" y="611632"/>
                </a:lnTo>
                <a:lnTo>
                  <a:pt x="65531" y="635508"/>
                </a:lnTo>
                <a:lnTo>
                  <a:pt x="128777" y="528828"/>
                </a:lnTo>
                <a:lnTo>
                  <a:pt x="132587" y="521970"/>
                </a:lnTo>
                <a:close/>
              </a:path>
              <a:path w="132715" h="635635">
                <a:moveTo>
                  <a:pt x="81533" y="0"/>
                </a:moveTo>
                <a:lnTo>
                  <a:pt x="53339" y="0"/>
                </a:lnTo>
                <a:lnTo>
                  <a:pt x="51948" y="554660"/>
                </a:lnTo>
                <a:lnTo>
                  <a:pt x="65912" y="578358"/>
                </a:lnTo>
                <a:lnTo>
                  <a:pt x="80143" y="554209"/>
                </a:lnTo>
                <a:lnTo>
                  <a:pt x="81533" y="0"/>
                </a:lnTo>
                <a:close/>
              </a:path>
              <a:path w="132715" h="635635">
                <a:moveTo>
                  <a:pt x="78485" y="599694"/>
                </a:moveTo>
                <a:lnTo>
                  <a:pt x="65912" y="578358"/>
                </a:lnTo>
                <a:lnTo>
                  <a:pt x="53339" y="599694"/>
                </a:lnTo>
                <a:lnTo>
                  <a:pt x="78485" y="599694"/>
                </a:lnTo>
                <a:close/>
              </a:path>
              <a:path w="132715" h="635635">
                <a:moveTo>
                  <a:pt x="78485" y="607314"/>
                </a:moveTo>
                <a:lnTo>
                  <a:pt x="78485" y="599694"/>
                </a:lnTo>
                <a:lnTo>
                  <a:pt x="53339" y="599694"/>
                </a:lnTo>
                <a:lnTo>
                  <a:pt x="53339" y="607314"/>
                </a:lnTo>
                <a:lnTo>
                  <a:pt x="78485" y="607314"/>
                </a:lnTo>
                <a:close/>
              </a:path>
              <a:path w="132715" h="635635">
                <a:moveTo>
                  <a:pt x="80143" y="554209"/>
                </a:moveTo>
                <a:lnTo>
                  <a:pt x="65912" y="578358"/>
                </a:lnTo>
                <a:lnTo>
                  <a:pt x="78485" y="599694"/>
                </a:lnTo>
                <a:lnTo>
                  <a:pt x="78485" y="607314"/>
                </a:lnTo>
                <a:lnTo>
                  <a:pt x="80009" y="607314"/>
                </a:lnTo>
                <a:lnTo>
                  <a:pt x="80143" y="55420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0183" y="1090422"/>
            <a:ext cx="132715" cy="635635"/>
          </a:xfrm>
          <a:custGeom>
            <a:avLst/>
            <a:gdLst/>
            <a:ahLst/>
            <a:cxnLst/>
            <a:rect l="l" t="t" r="r" b="b"/>
            <a:pathLst>
              <a:path w="132715" h="635635">
                <a:moveTo>
                  <a:pt x="51948" y="554660"/>
                </a:moveTo>
                <a:lnTo>
                  <a:pt x="28193" y="514350"/>
                </a:lnTo>
                <a:lnTo>
                  <a:pt x="24383" y="507492"/>
                </a:lnTo>
                <a:lnTo>
                  <a:pt x="16001" y="505206"/>
                </a:lnTo>
                <a:lnTo>
                  <a:pt x="2285" y="512826"/>
                </a:lnTo>
                <a:lnTo>
                  <a:pt x="0" y="521208"/>
                </a:lnTo>
                <a:lnTo>
                  <a:pt x="3809" y="528066"/>
                </a:lnTo>
                <a:lnTo>
                  <a:pt x="51815" y="611632"/>
                </a:lnTo>
                <a:lnTo>
                  <a:pt x="51948" y="554660"/>
                </a:lnTo>
                <a:close/>
              </a:path>
              <a:path w="132715" h="635635">
                <a:moveTo>
                  <a:pt x="65912" y="578358"/>
                </a:moveTo>
                <a:lnTo>
                  <a:pt x="51948" y="554660"/>
                </a:lnTo>
                <a:lnTo>
                  <a:pt x="51815" y="607314"/>
                </a:lnTo>
                <a:lnTo>
                  <a:pt x="53339" y="607314"/>
                </a:lnTo>
                <a:lnTo>
                  <a:pt x="53339" y="599694"/>
                </a:lnTo>
                <a:lnTo>
                  <a:pt x="65912" y="578358"/>
                </a:lnTo>
                <a:close/>
              </a:path>
              <a:path w="132715" h="635635">
                <a:moveTo>
                  <a:pt x="132587" y="521970"/>
                </a:moveTo>
                <a:lnTo>
                  <a:pt x="130301" y="512826"/>
                </a:lnTo>
                <a:lnTo>
                  <a:pt x="116585" y="505206"/>
                </a:lnTo>
                <a:lnTo>
                  <a:pt x="107441" y="507492"/>
                </a:lnTo>
                <a:lnTo>
                  <a:pt x="103631" y="514350"/>
                </a:lnTo>
                <a:lnTo>
                  <a:pt x="80143" y="554209"/>
                </a:lnTo>
                <a:lnTo>
                  <a:pt x="80009" y="607314"/>
                </a:lnTo>
                <a:lnTo>
                  <a:pt x="51815" y="607314"/>
                </a:lnTo>
                <a:lnTo>
                  <a:pt x="51815" y="611632"/>
                </a:lnTo>
                <a:lnTo>
                  <a:pt x="65531" y="635508"/>
                </a:lnTo>
                <a:lnTo>
                  <a:pt x="128777" y="528828"/>
                </a:lnTo>
                <a:lnTo>
                  <a:pt x="132587" y="521970"/>
                </a:lnTo>
                <a:close/>
              </a:path>
              <a:path w="132715" h="635635">
                <a:moveTo>
                  <a:pt x="81533" y="0"/>
                </a:moveTo>
                <a:lnTo>
                  <a:pt x="53339" y="0"/>
                </a:lnTo>
                <a:lnTo>
                  <a:pt x="51948" y="554660"/>
                </a:lnTo>
                <a:lnTo>
                  <a:pt x="65912" y="578358"/>
                </a:lnTo>
                <a:lnTo>
                  <a:pt x="80143" y="554209"/>
                </a:lnTo>
                <a:lnTo>
                  <a:pt x="81533" y="0"/>
                </a:lnTo>
                <a:close/>
              </a:path>
              <a:path w="132715" h="635635">
                <a:moveTo>
                  <a:pt x="78485" y="599694"/>
                </a:moveTo>
                <a:lnTo>
                  <a:pt x="65912" y="578358"/>
                </a:lnTo>
                <a:lnTo>
                  <a:pt x="53339" y="599694"/>
                </a:lnTo>
                <a:lnTo>
                  <a:pt x="78485" y="599694"/>
                </a:lnTo>
                <a:close/>
              </a:path>
              <a:path w="132715" h="635635">
                <a:moveTo>
                  <a:pt x="78485" y="607314"/>
                </a:moveTo>
                <a:lnTo>
                  <a:pt x="78485" y="599694"/>
                </a:lnTo>
                <a:lnTo>
                  <a:pt x="53339" y="599694"/>
                </a:lnTo>
                <a:lnTo>
                  <a:pt x="53339" y="607314"/>
                </a:lnTo>
                <a:lnTo>
                  <a:pt x="78485" y="607314"/>
                </a:lnTo>
                <a:close/>
              </a:path>
              <a:path w="132715" h="635635">
                <a:moveTo>
                  <a:pt x="80143" y="554209"/>
                </a:moveTo>
                <a:lnTo>
                  <a:pt x="65912" y="578358"/>
                </a:lnTo>
                <a:lnTo>
                  <a:pt x="78485" y="599694"/>
                </a:lnTo>
                <a:lnTo>
                  <a:pt x="78485" y="607314"/>
                </a:lnTo>
                <a:lnTo>
                  <a:pt x="80009" y="607314"/>
                </a:lnTo>
                <a:lnTo>
                  <a:pt x="80143" y="55420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8983" y="2678429"/>
            <a:ext cx="132715" cy="303530"/>
          </a:xfrm>
          <a:custGeom>
            <a:avLst/>
            <a:gdLst/>
            <a:ahLst/>
            <a:cxnLst/>
            <a:rect l="l" t="t" r="r" b="b"/>
            <a:pathLst>
              <a:path w="132714" h="303530">
                <a:moveTo>
                  <a:pt x="52108" y="221606"/>
                </a:moveTo>
                <a:lnTo>
                  <a:pt x="28955" y="181356"/>
                </a:lnTo>
                <a:lnTo>
                  <a:pt x="25145" y="174498"/>
                </a:lnTo>
                <a:lnTo>
                  <a:pt x="16001" y="172212"/>
                </a:lnTo>
                <a:lnTo>
                  <a:pt x="9143" y="176022"/>
                </a:lnTo>
                <a:lnTo>
                  <a:pt x="2285" y="180594"/>
                </a:lnTo>
                <a:lnTo>
                  <a:pt x="0" y="188976"/>
                </a:lnTo>
                <a:lnTo>
                  <a:pt x="3809" y="195834"/>
                </a:lnTo>
                <a:lnTo>
                  <a:pt x="51815" y="279400"/>
                </a:lnTo>
                <a:lnTo>
                  <a:pt x="51815" y="274320"/>
                </a:lnTo>
                <a:lnTo>
                  <a:pt x="52108" y="221606"/>
                </a:lnTo>
                <a:close/>
              </a:path>
              <a:path w="132714" h="303530">
                <a:moveTo>
                  <a:pt x="66159" y="246032"/>
                </a:moveTo>
                <a:lnTo>
                  <a:pt x="52108" y="221606"/>
                </a:lnTo>
                <a:lnTo>
                  <a:pt x="51815" y="274320"/>
                </a:lnTo>
                <a:lnTo>
                  <a:pt x="53339" y="274361"/>
                </a:lnTo>
                <a:lnTo>
                  <a:pt x="53339" y="267462"/>
                </a:lnTo>
                <a:lnTo>
                  <a:pt x="66159" y="246032"/>
                </a:lnTo>
                <a:close/>
              </a:path>
              <a:path w="132714" h="303530">
                <a:moveTo>
                  <a:pt x="132587" y="189738"/>
                </a:moveTo>
                <a:lnTo>
                  <a:pt x="130301" y="180594"/>
                </a:lnTo>
                <a:lnTo>
                  <a:pt x="116585" y="172974"/>
                </a:lnTo>
                <a:lnTo>
                  <a:pt x="108203" y="175260"/>
                </a:lnTo>
                <a:lnTo>
                  <a:pt x="104393" y="182118"/>
                </a:lnTo>
                <a:lnTo>
                  <a:pt x="80301" y="222391"/>
                </a:lnTo>
                <a:lnTo>
                  <a:pt x="80009" y="275082"/>
                </a:lnTo>
                <a:lnTo>
                  <a:pt x="51815" y="274320"/>
                </a:lnTo>
                <a:lnTo>
                  <a:pt x="51815" y="279400"/>
                </a:lnTo>
                <a:lnTo>
                  <a:pt x="65531" y="303276"/>
                </a:lnTo>
                <a:lnTo>
                  <a:pt x="128777" y="196596"/>
                </a:lnTo>
                <a:lnTo>
                  <a:pt x="132587" y="189738"/>
                </a:lnTo>
                <a:close/>
              </a:path>
              <a:path w="132714" h="303530">
                <a:moveTo>
                  <a:pt x="81533" y="0"/>
                </a:moveTo>
                <a:lnTo>
                  <a:pt x="53339" y="0"/>
                </a:lnTo>
                <a:lnTo>
                  <a:pt x="52108" y="221606"/>
                </a:lnTo>
                <a:lnTo>
                  <a:pt x="66159" y="246032"/>
                </a:lnTo>
                <a:lnTo>
                  <a:pt x="80301" y="222391"/>
                </a:lnTo>
                <a:lnTo>
                  <a:pt x="81533" y="0"/>
                </a:lnTo>
                <a:close/>
              </a:path>
              <a:path w="132714" h="303530">
                <a:moveTo>
                  <a:pt x="78485" y="267462"/>
                </a:moveTo>
                <a:lnTo>
                  <a:pt x="66159" y="246032"/>
                </a:lnTo>
                <a:lnTo>
                  <a:pt x="53339" y="267462"/>
                </a:lnTo>
                <a:lnTo>
                  <a:pt x="78485" y="267462"/>
                </a:lnTo>
                <a:close/>
              </a:path>
              <a:path w="132714" h="303530">
                <a:moveTo>
                  <a:pt x="78485" y="275040"/>
                </a:moveTo>
                <a:lnTo>
                  <a:pt x="78485" y="267462"/>
                </a:lnTo>
                <a:lnTo>
                  <a:pt x="53339" y="267462"/>
                </a:lnTo>
                <a:lnTo>
                  <a:pt x="53339" y="274361"/>
                </a:lnTo>
                <a:lnTo>
                  <a:pt x="78485" y="275040"/>
                </a:lnTo>
                <a:close/>
              </a:path>
              <a:path w="132714" h="303530">
                <a:moveTo>
                  <a:pt x="80301" y="222391"/>
                </a:moveTo>
                <a:lnTo>
                  <a:pt x="66159" y="246032"/>
                </a:lnTo>
                <a:lnTo>
                  <a:pt x="78485" y="267462"/>
                </a:lnTo>
                <a:lnTo>
                  <a:pt x="78485" y="275040"/>
                </a:lnTo>
                <a:lnTo>
                  <a:pt x="80009" y="275082"/>
                </a:lnTo>
                <a:lnTo>
                  <a:pt x="80301" y="22239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8983" y="2678429"/>
            <a:ext cx="132715" cy="303530"/>
          </a:xfrm>
          <a:custGeom>
            <a:avLst/>
            <a:gdLst/>
            <a:ahLst/>
            <a:cxnLst/>
            <a:rect l="l" t="t" r="r" b="b"/>
            <a:pathLst>
              <a:path w="132714" h="303530">
                <a:moveTo>
                  <a:pt x="52108" y="221606"/>
                </a:moveTo>
                <a:lnTo>
                  <a:pt x="28955" y="181356"/>
                </a:lnTo>
                <a:lnTo>
                  <a:pt x="25145" y="174498"/>
                </a:lnTo>
                <a:lnTo>
                  <a:pt x="16001" y="172212"/>
                </a:lnTo>
                <a:lnTo>
                  <a:pt x="9143" y="176022"/>
                </a:lnTo>
                <a:lnTo>
                  <a:pt x="2285" y="180594"/>
                </a:lnTo>
                <a:lnTo>
                  <a:pt x="0" y="188976"/>
                </a:lnTo>
                <a:lnTo>
                  <a:pt x="3809" y="195834"/>
                </a:lnTo>
                <a:lnTo>
                  <a:pt x="51815" y="279400"/>
                </a:lnTo>
                <a:lnTo>
                  <a:pt x="51815" y="274320"/>
                </a:lnTo>
                <a:lnTo>
                  <a:pt x="52108" y="221606"/>
                </a:lnTo>
                <a:close/>
              </a:path>
              <a:path w="132714" h="303530">
                <a:moveTo>
                  <a:pt x="66159" y="246032"/>
                </a:moveTo>
                <a:lnTo>
                  <a:pt x="52108" y="221606"/>
                </a:lnTo>
                <a:lnTo>
                  <a:pt x="51815" y="274320"/>
                </a:lnTo>
                <a:lnTo>
                  <a:pt x="53339" y="274361"/>
                </a:lnTo>
                <a:lnTo>
                  <a:pt x="53339" y="267462"/>
                </a:lnTo>
                <a:lnTo>
                  <a:pt x="66159" y="246032"/>
                </a:lnTo>
                <a:close/>
              </a:path>
              <a:path w="132714" h="303530">
                <a:moveTo>
                  <a:pt x="132587" y="189738"/>
                </a:moveTo>
                <a:lnTo>
                  <a:pt x="130301" y="180594"/>
                </a:lnTo>
                <a:lnTo>
                  <a:pt x="116585" y="172974"/>
                </a:lnTo>
                <a:lnTo>
                  <a:pt x="108203" y="175260"/>
                </a:lnTo>
                <a:lnTo>
                  <a:pt x="104393" y="182118"/>
                </a:lnTo>
                <a:lnTo>
                  <a:pt x="80301" y="222391"/>
                </a:lnTo>
                <a:lnTo>
                  <a:pt x="80009" y="275082"/>
                </a:lnTo>
                <a:lnTo>
                  <a:pt x="51815" y="274320"/>
                </a:lnTo>
                <a:lnTo>
                  <a:pt x="51815" y="279400"/>
                </a:lnTo>
                <a:lnTo>
                  <a:pt x="65531" y="303276"/>
                </a:lnTo>
                <a:lnTo>
                  <a:pt x="128777" y="196596"/>
                </a:lnTo>
                <a:lnTo>
                  <a:pt x="132587" y="189738"/>
                </a:lnTo>
                <a:close/>
              </a:path>
              <a:path w="132714" h="303530">
                <a:moveTo>
                  <a:pt x="81533" y="0"/>
                </a:moveTo>
                <a:lnTo>
                  <a:pt x="53339" y="0"/>
                </a:lnTo>
                <a:lnTo>
                  <a:pt x="52108" y="221606"/>
                </a:lnTo>
                <a:lnTo>
                  <a:pt x="66159" y="246032"/>
                </a:lnTo>
                <a:lnTo>
                  <a:pt x="80301" y="222391"/>
                </a:lnTo>
                <a:lnTo>
                  <a:pt x="81533" y="0"/>
                </a:lnTo>
                <a:close/>
              </a:path>
              <a:path w="132714" h="303530">
                <a:moveTo>
                  <a:pt x="78485" y="267462"/>
                </a:moveTo>
                <a:lnTo>
                  <a:pt x="66159" y="246032"/>
                </a:lnTo>
                <a:lnTo>
                  <a:pt x="53339" y="267462"/>
                </a:lnTo>
                <a:lnTo>
                  <a:pt x="78485" y="267462"/>
                </a:lnTo>
                <a:close/>
              </a:path>
              <a:path w="132714" h="303530">
                <a:moveTo>
                  <a:pt x="78485" y="275040"/>
                </a:moveTo>
                <a:lnTo>
                  <a:pt x="78485" y="267462"/>
                </a:lnTo>
                <a:lnTo>
                  <a:pt x="53339" y="267462"/>
                </a:lnTo>
                <a:lnTo>
                  <a:pt x="53339" y="274361"/>
                </a:lnTo>
                <a:lnTo>
                  <a:pt x="78485" y="275040"/>
                </a:lnTo>
                <a:close/>
              </a:path>
              <a:path w="132714" h="303530">
                <a:moveTo>
                  <a:pt x="80301" y="222391"/>
                </a:moveTo>
                <a:lnTo>
                  <a:pt x="66159" y="246032"/>
                </a:lnTo>
                <a:lnTo>
                  <a:pt x="78485" y="267462"/>
                </a:lnTo>
                <a:lnTo>
                  <a:pt x="78485" y="275040"/>
                </a:lnTo>
                <a:lnTo>
                  <a:pt x="80009" y="275082"/>
                </a:lnTo>
                <a:lnTo>
                  <a:pt x="80301" y="22239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47620" y="522985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0155" y="4691118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87917" y="5546836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27746" y="4473948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83821" y="2672333"/>
            <a:ext cx="1965325" cy="548640"/>
          </a:xfrm>
          <a:custGeom>
            <a:avLst/>
            <a:gdLst/>
            <a:ahLst/>
            <a:cxnLst/>
            <a:rect l="l" t="t" r="r" b="b"/>
            <a:pathLst>
              <a:path w="1965325" h="548639">
                <a:moveTo>
                  <a:pt x="130302" y="16001"/>
                </a:moveTo>
                <a:lnTo>
                  <a:pt x="126492" y="9143"/>
                </a:lnTo>
                <a:lnTo>
                  <a:pt x="121920" y="2285"/>
                </a:lnTo>
                <a:lnTo>
                  <a:pt x="113537" y="0"/>
                </a:lnTo>
                <a:lnTo>
                  <a:pt x="106680" y="3809"/>
                </a:lnTo>
                <a:lnTo>
                  <a:pt x="0" y="66293"/>
                </a:lnTo>
                <a:lnTo>
                  <a:pt x="28193" y="82807"/>
                </a:lnTo>
                <a:lnTo>
                  <a:pt x="28193" y="51815"/>
                </a:lnTo>
                <a:lnTo>
                  <a:pt x="80714" y="51815"/>
                </a:lnTo>
                <a:lnTo>
                  <a:pt x="121158" y="28193"/>
                </a:lnTo>
                <a:lnTo>
                  <a:pt x="128016" y="24383"/>
                </a:lnTo>
                <a:lnTo>
                  <a:pt x="130302" y="16001"/>
                </a:lnTo>
                <a:close/>
              </a:path>
              <a:path w="1965325" h="548639">
                <a:moveTo>
                  <a:pt x="80714" y="51815"/>
                </a:moveTo>
                <a:lnTo>
                  <a:pt x="28193" y="51815"/>
                </a:lnTo>
                <a:lnTo>
                  <a:pt x="28193" y="80771"/>
                </a:lnTo>
                <a:lnTo>
                  <a:pt x="35052" y="80771"/>
                </a:lnTo>
                <a:lnTo>
                  <a:pt x="35052" y="54101"/>
                </a:lnTo>
                <a:lnTo>
                  <a:pt x="56085" y="66200"/>
                </a:lnTo>
                <a:lnTo>
                  <a:pt x="80714" y="51815"/>
                </a:lnTo>
                <a:close/>
              </a:path>
              <a:path w="1965325" h="548639">
                <a:moveTo>
                  <a:pt x="130302" y="116585"/>
                </a:moveTo>
                <a:lnTo>
                  <a:pt x="128016" y="108203"/>
                </a:lnTo>
                <a:lnTo>
                  <a:pt x="121158" y="103631"/>
                </a:lnTo>
                <a:lnTo>
                  <a:pt x="81416" y="80771"/>
                </a:lnTo>
                <a:lnTo>
                  <a:pt x="28193" y="80771"/>
                </a:lnTo>
                <a:lnTo>
                  <a:pt x="28193" y="82807"/>
                </a:lnTo>
                <a:lnTo>
                  <a:pt x="106680" y="128777"/>
                </a:lnTo>
                <a:lnTo>
                  <a:pt x="113537" y="132587"/>
                </a:lnTo>
                <a:lnTo>
                  <a:pt x="121920" y="130301"/>
                </a:lnTo>
                <a:lnTo>
                  <a:pt x="126492" y="123443"/>
                </a:lnTo>
                <a:lnTo>
                  <a:pt x="130302" y="116585"/>
                </a:lnTo>
                <a:close/>
              </a:path>
              <a:path w="1965325" h="548639">
                <a:moveTo>
                  <a:pt x="56085" y="66200"/>
                </a:moveTo>
                <a:lnTo>
                  <a:pt x="35052" y="54101"/>
                </a:lnTo>
                <a:lnTo>
                  <a:pt x="35052" y="78485"/>
                </a:lnTo>
                <a:lnTo>
                  <a:pt x="56085" y="66200"/>
                </a:lnTo>
                <a:close/>
              </a:path>
              <a:path w="1965325" h="548639">
                <a:moveTo>
                  <a:pt x="81416" y="80771"/>
                </a:moveTo>
                <a:lnTo>
                  <a:pt x="56085" y="66200"/>
                </a:lnTo>
                <a:lnTo>
                  <a:pt x="35052" y="78485"/>
                </a:lnTo>
                <a:lnTo>
                  <a:pt x="35052" y="80771"/>
                </a:lnTo>
                <a:lnTo>
                  <a:pt x="81416" y="80771"/>
                </a:lnTo>
                <a:close/>
              </a:path>
              <a:path w="1965325" h="548639">
                <a:moveTo>
                  <a:pt x="1964436" y="520445"/>
                </a:moveTo>
                <a:lnTo>
                  <a:pt x="1964436" y="58673"/>
                </a:lnTo>
                <a:lnTo>
                  <a:pt x="1958340" y="51815"/>
                </a:lnTo>
                <a:lnTo>
                  <a:pt x="80714" y="51815"/>
                </a:lnTo>
                <a:lnTo>
                  <a:pt x="56085" y="66200"/>
                </a:lnTo>
                <a:lnTo>
                  <a:pt x="81416" y="80771"/>
                </a:lnTo>
                <a:lnTo>
                  <a:pt x="1935480" y="80771"/>
                </a:lnTo>
                <a:lnTo>
                  <a:pt x="1935480" y="66293"/>
                </a:lnTo>
                <a:lnTo>
                  <a:pt x="1949958" y="80771"/>
                </a:lnTo>
                <a:lnTo>
                  <a:pt x="1949958" y="520445"/>
                </a:lnTo>
                <a:lnTo>
                  <a:pt x="1964436" y="520445"/>
                </a:lnTo>
                <a:close/>
              </a:path>
              <a:path w="1965325" h="548639">
                <a:moveTo>
                  <a:pt x="1949958" y="80771"/>
                </a:moveTo>
                <a:lnTo>
                  <a:pt x="1935480" y="66293"/>
                </a:lnTo>
                <a:lnTo>
                  <a:pt x="1935480" y="80771"/>
                </a:lnTo>
                <a:lnTo>
                  <a:pt x="1949958" y="80771"/>
                </a:lnTo>
                <a:close/>
              </a:path>
              <a:path w="1965325" h="548639">
                <a:moveTo>
                  <a:pt x="1964436" y="548639"/>
                </a:moveTo>
                <a:lnTo>
                  <a:pt x="1964436" y="534161"/>
                </a:lnTo>
                <a:lnTo>
                  <a:pt x="1949958" y="520445"/>
                </a:lnTo>
                <a:lnTo>
                  <a:pt x="1949958" y="80771"/>
                </a:lnTo>
                <a:lnTo>
                  <a:pt x="1935480" y="80771"/>
                </a:lnTo>
                <a:lnTo>
                  <a:pt x="1935480" y="542543"/>
                </a:lnTo>
                <a:lnTo>
                  <a:pt x="1942338" y="548639"/>
                </a:lnTo>
                <a:lnTo>
                  <a:pt x="1964436" y="548639"/>
                </a:lnTo>
                <a:close/>
              </a:path>
              <a:path w="1965325" h="548639">
                <a:moveTo>
                  <a:pt x="1965198" y="548639"/>
                </a:moveTo>
                <a:lnTo>
                  <a:pt x="1965198" y="520445"/>
                </a:lnTo>
                <a:lnTo>
                  <a:pt x="1949958" y="520445"/>
                </a:lnTo>
                <a:lnTo>
                  <a:pt x="1964436" y="534161"/>
                </a:lnTo>
                <a:lnTo>
                  <a:pt x="1964436" y="548639"/>
                </a:lnTo>
                <a:lnTo>
                  <a:pt x="1965198" y="54863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3821" y="2672333"/>
            <a:ext cx="1965325" cy="548640"/>
          </a:xfrm>
          <a:custGeom>
            <a:avLst/>
            <a:gdLst/>
            <a:ahLst/>
            <a:cxnLst/>
            <a:rect l="l" t="t" r="r" b="b"/>
            <a:pathLst>
              <a:path w="1965325" h="548639">
                <a:moveTo>
                  <a:pt x="130302" y="16001"/>
                </a:moveTo>
                <a:lnTo>
                  <a:pt x="126492" y="9143"/>
                </a:lnTo>
                <a:lnTo>
                  <a:pt x="121920" y="2285"/>
                </a:lnTo>
                <a:lnTo>
                  <a:pt x="113537" y="0"/>
                </a:lnTo>
                <a:lnTo>
                  <a:pt x="106680" y="3809"/>
                </a:lnTo>
                <a:lnTo>
                  <a:pt x="0" y="66293"/>
                </a:lnTo>
                <a:lnTo>
                  <a:pt x="28193" y="82807"/>
                </a:lnTo>
                <a:lnTo>
                  <a:pt x="28193" y="51815"/>
                </a:lnTo>
                <a:lnTo>
                  <a:pt x="80714" y="51815"/>
                </a:lnTo>
                <a:lnTo>
                  <a:pt x="121158" y="28193"/>
                </a:lnTo>
                <a:lnTo>
                  <a:pt x="128016" y="24383"/>
                </a:lnTo>
                <a:lnTo>
                  <a:pt x="130302" y="16001"/>
                </a:lnTo>
                <a:close/>
              </a:path>
              <a:path w="1965325" h="548639">
                <a:moveTo>
                  <a:pt x="80714" y="51815"/>
                </a:moveTo>
                <a:lnTo>
                  <a:pt x="28193" y="51815"/>
                </a:lnTo>
                <a:lnTo>
                  <a:pt x="28193" y="80771"/>
                </a:lnTo>
                <a:lnTo>
                  <a:pt x="35052" y="80771"/>
                </a:lnTo>
                <a:lnTo>
                  <a:pt x="35052" y="54101"/>
                </a:lnTo>
                <a:lnTo>
                  <a:pt x="56085" y="66200"/>
                </a:lnTo>
                <a:lnTo>
                  <a:pt x="80714" y="51815"/>
                </a:lnTo>
                <a:close/>
              </a:path>
              <a:path w="1965325" h="548639">
                <a:moveTo>
                  <a:pt x="130302" y="116585"/>
                </a:moveTo>
                <a:lnTo>
                  <a:pt x="128016" y="108203"/>
                </a:lnTo>
                <a:lnTo>
                  <a:pt x="121158" y="103631"/>
                </a:lnTo>
                <a:lnTo>
                  <a:pt x="81416" y="80771"/>
                </a:lnTo>
                <a:lnTo>
                  <a:pt x="28193" y="80771"/>
                </a:lnTo>
                <a:lnTo>
                  <a:pt x="28193" y="82807"/>
                </a:lnTo>
                <a:lnTo>
                  <a:pt x="106680" y="128777"/>
                </a:lnTo>
                <a:lnTo>
                  <a:pt x="113537" y="132587"/>
                </a:lnTo>
                <a:lnTo>
                  <a:pt x="121920" y="130301"/>
                </a:lnTo>
                <a:lnTo>
                  <a:pt x="126492" y="123443"/>
                </a:lnTo>
                <a:lnTo>
                  <a:pt x="130302" y="116585"/>
                </a:lnTo>
                <a:close/>
              </a:path>
              <a:path w="1965325" h="548639">
                <a:moveTo>
                  <a:pt x="56085" y="66200"/>
                </a:moveTo>
                <a:lnTo>
                  <a:pt x="35052" y="54101"/>
                </a:lnTo>
                <a:lnTo>
                  <a:pt x="35052" y="78485"/>
                </a:lnTo>
                <a:lnTo>
                  <a:pt x="56085" y="66200"/>
                </a:lnTo>
                <a:close/>
              </a:path>
              <a:path w="1965325" h="548639">
                <a:moveTo>
                  <a:pt x="81416" y="80771"/>
                </a:moveTo>
                <a:lnTo>
                  <a:pt x="56085" y="66200"/>
                </a:lnTo>
                <a:lnTo>
                  <a:pt x="35052" y="78485"/>
                </a:lnTo>
                <a:lnTo>
                  <a:pt x="35052" y="80771"/>
                </a:lnTo>
                <a:lnTo>
                  <a:pt x="81416" y="80771"/>
                </a:lnTo>
                <a:close/>
              </a:path>
              <a:path w="1965325" h="548639">
                <a:moveTo>
                  <a:pt x="1964436" y="520445"/>
                </a:moveTo>
                <a:lnTo>
                  <a:pt x="1964436" y="58673"/>
                </a:lnTo>
                <a:lnTo>
                  <a:pt x="1958340" y="51815"/>
                </a:lnTo>
                <a:lnTo>
                  <a:pt x="80714" y="51815"/>
                </a:lnTo>
                <a:lnTo>
                  <a:pt x="56085" y="66200"/>
                </a:lnTo>
                <a:lnTo>
                  <a:pt x="81416" y="80771"/>
                </a:lnTo>
                <a:lnTo>
                  <a:pt x="1935480" y="80771"/>
                </a:lnTo>
                <a:lnTo>
                  <a:pt x="1935480" y="66293"/>
                </a:lnTo>
                <a:lnTo>
                  <a:pt x="1949958" y="80771"/>
                </a:lnTo>
                <a:lnTo>
                  <a:pt x="1949958" y="520445"/>
                </a:lnTo>
                <a:lnTo>
                  <a:pt x="1964436" y="520445"/>
                </a:lnTo>
                <a:close/>
              </a:path>
              <a:path w="1965325" h="548639">
                <a:moveTo>
                  <a:pt x="1949958" y="80771"/>
                </a:moveTo>
                <a:lnTo>
                  <a:pt x="1935480" y="66293"/>
                </a:lnTo>
                <a:lnTo>
                  <a:pt x="1935480" y="80771"/>
                </a:lnTo>
                <a:lnTo>
                  <a:pt x="1949958" y="80771"/>
                </a:lnTo>
                <a:close/>
              </a:path>
              <a:path w="1965325" h="548639">
                <a:moveTo>
                  <a:pt x="1964436" y="548639"/>
                </a:moveTo>
                <a:lnTo>
                  <a:pt x="1964436" y="534161"/>
                </a:lnTo>
                <a:lnTo>
                  <a:pt x="1949958" y="520445"/>
                </a:lnTo>
                <a:lnTo>
                  <a:pt x="1949958" y="80771"/>
                </a:lnTo>
                <a:lnTo>
                  <a:pt x="1935480" y="80771"/>
                </a:lnTo>
                <a:lnTo>
                  <a:pt x="1935480" y="542543"/>
                </a:lnTo>
                <a:lnTo>
                  <a:pt x="1942338" y="548639"/>
                </a:lnTo>
                <a:lnTo>
                  <a:pt x="1964436" y="548639"/>
                </a:lnTo>
                <a:close/>
              </a:path>
              <a:path w="1965325" h="548639">
                <a:moveTo>
                  <a:pt x="1965198" y="548639"/>
                </a:moveTo>
                <a:lnTo>
                  <a:pt x="1965198" y="520445"/>
                </a:lnTo>
                <a:lnTo>
                  <a:pt x="1949958" y="520445"/>
                </a:lnTo>
                <a:lnTo>
                  <a:pt x="1964436" y="534161"/>
                </a:lnTo>
                <a:lnTo>
                  <a:pt x="1964436" y="548639"/>
                </a:lnTo>
                <a:lnTo>
                  <a:pt x="1965198" y="54863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04636" y="3281426"/>
            <a:ext cx="327152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minimum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prime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implicants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  remaining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1’s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All essential</a:t>
            </a:r>
            <a:r>
              <a:rPr sz="18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prime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10767" y="4505197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implicants</a:t>
            </a:r>
            <a:r>
              <a:rPr sz="18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are  known by</a:t>
            </a:r>
            <a:r>
              <a:rPr sz="18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8578" y="2916887"/>
            <a:ext cx="416510" cy="379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2112" y="2925269"/>
            <a:ext cx="420675" cy="379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8777" y="730757"/>
            <a:ext cx="1974342" cy="994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29719" y="795781"/>
            <a:ext cx="1311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“1” 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not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covered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7257" y="5581650"/>
            <a:ext cx="2614422" cy="1472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76743" y="5748020"/>
            <a:ext cx="99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All 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unc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red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 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checked?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147" y="872490"/>
            <a:ext cx="1975104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9615" y="1074673"/>
            <a:ext cx="150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adjacent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X’s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839" y="5839205"/>
            <a:ext cx="3013710" cy="994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2173" y="6042152"/>
            <a:ext cx="237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terms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essential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prime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implicant.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Loop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07325" y="2647187"/>
            <a:ext cx="1421891" cy="22364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09679" y="2648965"/>
            <a:ext cx="12198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minimum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set 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prime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implicants 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cover 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  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remaining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3899" y="2256282"/>
            <a:ext cx="2415539" cy="2980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84345" y="2629153"/>
            <a:ext cx="9956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chosen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 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its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adjacent 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1’s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X’s 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covered 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single 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term?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45855" y="5375147"/>
            <a:ext cx="132715" cy="440055"/>
          </a:xfrm>
          <a:custGeom>
            <a:avLst/>
            <a:gdLst/>
            <a:ahLst/>
            <a:cxnLst/>
            <a:rect l="l" t="t" r="r" b="b"/>
            <a:pathLst>
              <a:path w="132714" h="440054">
                <a:moveTo>
                  <a:pt x="52011" y="358597"/>
                </a:moveTo>
                <a:lnTo>
                  <a:pt x="28955" y="318516"/>
                </a:lnTo>
                <a:lnTo>
                  <a:pt x="25145" y="311658"/>
                </a:lnTo>
                <a:lnTo>
                  <a:pt x="16001" y="309372"/>
                </a:lnTo>
                <a:lnTo>
                  <a:pt x="2285" y="316992"/>
                </a:lnTo>
                <a:lnTo>
                  <a:pt x="0" y="326136"/>
                </a:lnTo>
                <a:lnTo>
                  <a:pt x="3809" y="332994"/>
                </a:lnTo>
                <a:lnTo>
                  <a:pt x="51815" y="414955"/>
                </a:lnTo>
                <a:lnTo>
                  <a:pt x="52011" y="358597"/>
                </a:lnTo>
                <a:close/>
              </a:path>
              <a:path w="132714" h="440054">
                <a:moveTo>
                  <a:pt x="66387" y="383588"/>
                </a:moveTo>
                <a:lnTo>
                  <a:pt x="52011" y="358597"/>
                </a:lnTo>
                <a:lnTo>
                  <a:pt x="51815" y="411480"/>
                </a:lnTo>
                <a:lnTo>
                  <a:pt x="54101" y="411480"/>
                </a:lnTo>
                <a:lnTo>
                  <a:pt x="54101" y="404622"/>
                </a:lnTo>
                <a:lnTo>
                  <a:pt x="66387" y="383588"/>
                </a:lnTo>
                <a:close/>
              </a:path>
              <a:path w="132714" h="440054">
                <a:moveTo>
                  <a:pt x="132587" y="326898"/>
                </a:moveTo>
                <a:lnTo>
                  <a:pt x="130301" y="317754"/>
                </a:lnTo>
                <a:lnTo>
                  <a:pt x="116585" y="310134"/>
                </a:lnTo>
                <a:lnTo>
                  <a:pt x="108203" y="312420"/>
                </a:lnTo>
                <a:lnTo>
                  <a:pt x="104393" y="318516"/>
                </a:lnTo>
                <a:lnTo>
                  <a:pt x="80869" y="358792"/>
                </a:lnTo>
                <a:lnTo>
                  <a:pt x="80771" y="411480"/>
                </a:lnTo>
                <a:lnTo>
                  <a:pt x="51815" y="411480"/>
                </a:lnTo>
                <a:lnTo>
                  <a:pt x="51815" y="414955"/>
                </a:lnTo>
                <a:lnTo>
                  <a:pt x="66293" y="439673"/>
                </a:lnTo>
                <a:lnTo>
                  <a:pt x="128777" y="333756"/>
                </a:lnTo>
                <a:lnTo>
                  <a:pt x="132587" y="326898"/>
                </a:lnTo>
                <a:close/>
              </a:path>
              <a:path w="132714" h="440054">
                <a:moveTo>
                  <a:pt x="81533" y="0"/>
                </a:moveTo>
                <a:lnTo>
                  <a:pt x="53339" y="0"/>
                </a:lnTo>
                <a:lnTo>
                  <a:pt x="52011" y="358597"/>
                </a:lnTo>
                <a:lnTo>
                  <a:pt x="66387" y="383588"/>
                </a:lnTo>
                <a:lnTo>
                  <a:pt x="80869" y="358792"/>
                </a:lnTo>
                <a:lnTo>
                  <a:pt x="81533" y="0"/>
                </a:lnTo>
                <a:close/>
              </a:path>
              <a:path w="132714" h="440054">
                <a:moveTo>
                  <a:pt x="78485" y="404622"/>
                </a:moveTo>
                <a:lnTo>
                  <a:pt x="66387" y="383588"/>
                </a:lnTo>
                <a:lnTo>
                  <a:pt x="54101" y="404622"/>
                </a:lnTo>
                <a:lnTo>
                  <a:pt x="78485" y="404622"/>
                </a:lnTo>
                <a:close/>
              </a:path>
              <a:path w="132714" h="440054">
                <a:moveTo>
                  <a:pt x="78485" y="411480"/>
                </a:moveTo>
                <a:lnTo>
                  <a:pt x="78485" y="404622"/>
                </a:lnTo>
                <a:lnTo>
                  <a:pt x="54101" y="404622"/>
                </a:lnTo>
                <a:lnTo>
                  <a:pt x="54101" y="411480"/>
                </a:lnTo>
                <a:lnTo>
                  <a:pt x="78485" y="411480"/>
                </a:lnTo>
                <a:close/>
              </a:path>
              <a:path w="132714" h="440054">
                <a:moveTo>
                  <a:pt x="80869" y="358792"/>
                </a:moveTo>
                <a:lnTo>
                  <a:pt x="66387" y="383588"/>
                </a:lnTo>
                <a:lnTo>
                  <a:pt x="78485" y="404622"/>
                </a:lnTo>
                <a:lnTo>
                  <a:pt x="78485" y="411480"/>
                </a:lnTo>
                <a:lnTo>
                  <a:pt x="80771" y="411480"/>
                </a:lnTo>
                <a:lnTo>
                  <a:pt x="80869" y="35879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5855" y="5375147"/>
            <a:ext cx="132715" cy="440055"/>
          </a:xfrm>
          <a:custGeom>
            <a:avLst/>
            <a:gdLst/>
            <a:ahLst/>
            <a:cxnLst/>
            <a:rect l="l" t="t" r="r" b="b"/>
            <a:pathLst>
              <a:path w="132714" h="440054">
                <a:moveTo>
                  <a:pt x="52011" y="358597"/>
                </a:moveTo>
                <a:lnTo>
                  <a:pt x="28955" y="318516"/>
                </a:lnTo>
                <a:lnTo>
                  <a:pt x="25145" y="311658"/>
                </a:lnTo>
                <a:lnTo>
                  <a:pt x="16001" y="309372"/>
                </a:lnTo>
                <a:lnTo>
                  <a:pt x="2285" y="316992"/>
                </a:lnTo>
                <a:lnTo>
                  <a:pt x="0" y="326136"/>
                </a:lnTo>
                <a:lnTo>
                  <a:pt x="3809" y="332994"/>
                </a:lnTo>
                <a:lnTo>
                  <a:pt x="51815" y="414955"/>
                </a:lnTo>
                <a:lnTo>
                  <a:pt x="52011" y="358597"/>
                </a:lnTo>
                <a:close/>
              </a:path>
              <a:path w="132714" h="440054">
                <a:moveTo>
                  <a:pt x="66387" y="383588"/>
                </a:moveTo>
                <a:lnTo>
                  <a:pt x="52011" y="358597"/>
                </a:lnTo>
                <a:lnTo>
                  <a:pt x="51815" y="411480"/>
                </a:lnTo>
                <a:lnTo>
                  <a:pt x="54101" y="411480"/>
                </a:lnTo>
                <a:lnTo>
                  <a:pt x="54101" y="404622"/>
                </a:lnTo>
                <a:lnTo>
                  <a:pt x="66387" y="383588"/>
                </a:lnTo>
                <a:close/>
              </a:path>
              <a:path w="132714" h="440054">
                <a:moveTo>
                  <a:pt x="132587" y="326898"/>
                </a:moveTo>
                <a:lnTo>
                  <a:pt x="130301" y="317754"/>
                </a:lnTo>
                <a:lnTo>
                  <a:pt x="116585" y="310134"/>
                </a:lnTo>
                <a:lnTo>
                  <a:pt x="108203" y="312420"/>
                </a:lnTo>
                <a:lnTo>
                  <a:pt x="104393" y="318516"/>
                </a:lnTo>
                <a:lnTo>
                  <a:pt x="80869" y="358792"/>
                </a:lnTo>
                <a:lnTo>
                  <a:pt x="80771" y="411480"/>
                </a:lnTo>
                <a:lnTo>
                  <a:pt x="51815" y="411480"/>
                </a:lnTo>
                <a:lnTo>
                  <a:pt x="51815" y="414955"/>
                </a:lnTo>
                <a:lnTo>
                  <a:pt x="66293" y="439673"/>
                </a:lnTo>
                <a:lnTo>
                  <a:pt x="128777" y="333756"/>
                </a:lnTo>
                <a:lnTo>
                  <a:pt x="132587" y="326898"/>
                </a:lnTo>
                <a:close/>
              </a:path>
              <a:path w="132714" h="440054">
                <a:moveTo>
                  <a:pt x="81533" y="0"/>
                </a:moveTo>
                <a:lnTo>
                  <a:pt x="53339" y="0"/>
                </a:lnTo>
                <a:lnTo>
                  <a:pt x="52011" y="358597"/>
                </a:lnTo>
                <a:lnTo>
                  <a:pt x="66387" y="383588"/>
                </a:lnTo>
                <a:lnTo>
                  <a:pt x="80869" y="358792"/>
                </a:lnTo>
                <a:lnTo>
                  <a:pt x="81533" y="0"/>
                </a:lnTo>
                <a:close/>
              </a:path>
              <a:path w="132714" h="440054">
                <a:moveTo>
                  <a:pt x="78485" y="404622"/>
                </a:moveTo>
                <a:lnTo>
                  <a:pt x="66387" y="383588"/>
                </a:lnTo>
                <a:lnTo>
                  <a:pt x="54101" y="404622"/>
                </a:lnTo>
                <a:lnTo>
                  <a:pt x="78485" y="404622"/>
                </a:lnTo>
                <a:close/>
              </a:path>
              <a:path w="132714" h="440054">
                <a:moveTo>
                  <a:pt x="78485" y="411480"/>
                </a:moveTo>
                <a:lnTo>
                  <a:pt x="78485" y="404622"/>
                </a:lnTo>
                <a:lnTo>
                  <a:pt x="54101" y="404622"/>
                </a:lnTo>
                <a:lnTo>
                  <a:pt x="54101" y="411480"/>
                </a:lnTo>
                <a:lnTo>
                  <a:pt x="78485" y="411480"/>
                </a:lnTo>
                <a:close/>
              </a:path>
              <a:path w="132714" h="440054">
                <a:moveTo>
                  <a:pt x="80869" y="358792"/>
                </a:moveTo>
                <a:lnTo>
                  <a:pt x="66387" y="383588"/>
                </a:lnTo>
                <a:lnTo>
                  <a:pt x="78485" y="404622"/>
                </a:lnTo>
                <a:lnTo>
                  <a:pt x="78485" y="411480"/>
                </a:lnTo>
                <a:lnTo>
                  <a:pt x="80771" y="411480"/>
                </a:lnTo>
                <a:lnTo>
                  <a:pt x="80869" y="35879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5719" y="1849373"/>
            <a:ext cx="1417319" cy="586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87055" y="1982978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59415" y="6256782"/>
            <a:ext cx="3266440" cy="132715"/>
          </a:xfrm>
          <a:custGeom>
            <a:avLst/>
            <a:gdLst/>
            <a:ahLst/>
            <a:cxnLst/>
            <a:rect l="l" t="t" r="r" b="b"/>
            <a:pathLst>
              <a:path w="3266440" h="132714">
                <a:moveTo>
                  <a:pt x="3209097" y="66293"/>
                </a:moveTo>
                <a:lnTo>
                  <a:pt x="3184150" y="51815"/>
                </a:lnTo>
                <a:lnTo>
                  <a:pt x="0" y="51816"/>
                </a:lnTo>
                <a:lnTo>
                  <a:pt x="0" y="80772"/>
                </a:lnTo>
                <a:lnTo>
                  <a:pt x="3184150" y="80771"/>
                </a:lnTo>
                <a:lnTo>
                  <a:pt x="3209097" y="66293"/>
                </a:lnTo>
                <a:close/>
              </a:path>
              <a:path w="3266440" h="132714">
                <a:moveTo>
                  <a:pt x="3265931" y="66293"/>
                </a:moveTo>
                <a:lnTo>
                  <a:pt x="3159251" y="3809"/>
                </a:lnTo>
                <a:lnTo>
                  <a:pt x="3152381" y="0"/>
                </a:lnTo>
                <a:lnTo>
                  <a:pt x="3143249" y="2285"/>
                </a:lnTo>
                <a:lnTo>
                  <a:pt x="3135629" y="16001"/>
                </a:lnTo>
                <a:lnTo>
                  <a:pt x="3137915" y="24383"/>
                </a:lnTo>
                <a:lnTo>
                  <a:pt x="3144761" y="28955"/>
                </a:lnTo>
                <a:lnTo>
                  <a:pt x="3184150" y="51815"/>
                </a:lnTo>
                <a:lnTo>
                  <a:pt x="3237737" y="51815"/>
                </a:lnTo>
                <a:lnTo>
                  <a:pt x="3237737" y="82807"/>
                </a:lnTo>
                <a:lnTo>
                  <a:pt x="3265931" y="66293"/>
                </a:lnTo>
                <a:close/>
              </a:path>
              <a:path w="3266440" h="132714">
                <a:moveTo>
                  <a:pt x="3237737" y="82807"/>
                </a:moveTo>
                <a:lnTo>
                  <a:pt x="3237737" y="80771"/>
                </a:lnTo>
                <a:lnTo>
                  <a:pt x="3184150" y="80771"/>
                </a:lnTo>
                <a:lnTo>
                  <a:pt x="3144761" y="103631"/>
                </a:lnTo>
                <a:lnTo>
                  <a:pt x="3137915" y="108203"/>
                </a:lnTo>
                <a:lnTo>
                  <a:pt x="3135629" y="116585"/>
                </a:lnTo>
                <a:lnTo>
                  <a:pt x="3143249" y="130301"/>
                </a:lnTo>
                <a:lnTo>
                  <a:pt x="3152381" y="132587"/>
                </a:lnTo>
                <a:lnTo>
                  <a:pt x="3159251" y="128777"/>
                </a:lnTo>
                <a:lnTo>
                  <a:pt x="3237737" y="82807"/>
                </a:lnTo>
                <a:close/>
              </a:path>
              <a:path w="3266440" h="132714">
                <a:moveTo>
                  <a:pt x="3237737" y="80771"/>
                </a:moveTo>
                <a:lnTo>
                  <a:pt x="3237737" y="51815"/>
                </a:lnTo>
                <a:lnTo>
                  <a:pt x="3184150" y="51815"/>
                </a:lnTo>
                <a:lnTo>
                  <a:pt x="3209097" y="66293"/>
                </a:lnTo>
                <a:lnTo>
                  <a:pt x="3230105" y="54101"/>
                </a:lnTo>
                <a:lnTo>
                  <a:pt x="3230105" y="80771"/>
                </a:lnTo>
                <a:lnTo>
                  <a:pt x="3237737" y="80771"/>
                </a:lnTo>
                <a:close/>
              </a:path>
              <a:path w="3266440" h="132714">
                <a:moveTo>
                  <a:pt x="3230105" y="80771"/>
                </a:moveTo>
                <a:lnTo>
                  <a:pt x="3230105" y="78485"/>
                </a:lnTo>
                <a:lnTo>
                  <a:pt x="3209097" y="66293"/>
                </a:lnTo>
                <a:lnTo>
                  <a:pt x="3184150" y="80771"/>
                </a:lnTo>
                <a:lnTo>
                  <a:pt x="3230105" y="80771"/>
                </a:lnTo>
                <a:close/>
              </a:path>
              <a:path w="3266440" h="132714">
                <a:moveTo>
                  <a:pt x="3230105" y="78485"/>
                </a:moveTo>
                <a:lnTo>
                  <a:pt x="3230105" y="54101"/>
                </a:lnTo>
                <a:lnTo>
                  <a:pt x="3209097" y="66293"/>
                </a:lnTo>
                <a:lnTo>
                  <a:pt x="3230105" y="7848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9415" y="6256782"/>
            <a:ext cx="3266440" cy="132715"/>
          </a:xfrm>
          <a:custGeom>
            <a:avLst/>
            <a:gdLst/>
            <a:ahLst/>
            <a:cxnLst/>
            <a:rect l="l" t="t" r="r" b="b"/>
            <a:pathLst>
              <a:path w="3266440" h="132714">
                <a:moveTo>
                  <a:pt x="3209097" y="66293"/>
                </a:moveTo>
                <a:lnTo>
                  <a:pt x="3184150" y="51815"/>
                </a:lnTo>
                <a:lnTo>
                  <a:pt x="0" y="51816"/>
                </a:lnTo>
                <a:lnTo>
                  <a:pt x="0" y="80772"/>
                </a:lnTo>
                <a:lnTo>
                  <a:pt x="3184150" y="80771"/>
                </a:lnTo>
                <a:lnTo>
                  <a:pt x="3209097" y="66293"/>
                </a:lnTo>
                <a:close/>
              </a:path>
              <a:path w="3266440" h="132714">
                <a:moveTo>
                  <a:pt x="3265931" y="66293"/>
                </a:moveTo>
                <a:lnTo>
                  <a:pt x="3159251" y="3809"/>
                </a:lnTo>
                <a:lnTo>
                  <a:pt x="3152381" y="0"/>
                </a:lnTo>
                <a:lnTo>
                  <a:pt x="3143249" y="2285"/>
                </a:lnTo>
                <a:lnTo>
                  <a:pt x="3135629" y="16001"/>
                </a:lnTo>
                <a:lnTo>
                  <a:pt x="3137915" y="24383"/>
                </a:lnTo>
                <a:lnTo>
                  <a:pt x="3144761" y="28955"/>
                </a:lnTo>
                <a:lnTo>
                  <a:pt x="3184150" y="51815"/>
                </a:lnTo>
                <a:lnTo>
                  <a:pt x="3237737" y="51815"/>
                </a:lnTo>
                <a:lnTo>
                  <a:pt x="3237737" y="82807"/>
                </a:lnTo>
                <a:lnTo>
                  <a:pt x="3265931" y="66293"/>
                </a:lnTo>
                <a:close/>
              </a:path>
              <a:path w="3266440" h="132714">
                <a:moveTo>
                  <a:pt x="3237737" y="82807"/>
                </a:moveTo>
                <a:lnTo>
                  <a:pt x="3237737" y="80771"/>
                </a:lnTo>
                <a:lnTo>
                  <a:pt x="3184150" y="80771"/>
                </a:lnTo>
                <a:lnTo>
                  <a:pt x="3144761" y="103631"/>
                </a:lnTo>
                <a:lnTo>
                  <a:pt x="3137915" y="108203"/>
                </a:lnTo>
                <a:lnTo>
                  <a:pt x="3135629" y="116585"/>
                </a:lnTo>
                <a:lnTo>
                  <a:pt x="3143249" y="130301"/>
                </a:lnTo>
                <a:lnTo>
                  <a:pt x="3152381" y="132587"/>
                </a:lnTo>
                <a:lnTo>
                  <a:pt x="3159251" y="128777"/>
                </a:lnTo>
                <a:lnTo>
                  <a:pt x="3237737" y="82807"/>
                </a:lnTo>
                <a:close/>
              </a:path>
              <a:path w="3266440" h="132714">
                <a:moveTo>
                  <a:pt x="3237737" y="80771"/>
                </a:moveTo>
                <a:lnTo>
                  <a:pt x="3237737" y="51815"/>
                </a:lnTo>
                <a:lnTo>
                  <a:pt x="3184150" y="51815"/>
                </a:lnTo>
                <a:lnTo>
                  <a:pt x="3209097" y="66293"/>
                </a:lnTo>
                <a:lnTo>
                  <a:pt x="3230105" y="54101"/>
                </a:lnTo>
                <a:lnTo>
                  <a:pt x="3230105" y="80771"/>
                </a:lnTo>
                <a:lnTo>
                  <a:pt x="3237737" y="80771"/>
                </a:lnTo>
                <a:close/>
              </a:path>
              <a:path w="3266440" h="132714">
                <a:moveTo>
                  <a:pt x="3230105" y="80771"/>
                </a:moveTo>
                <a:lnTo>
                  <a:pt x="3230105" y="78485"/>
                </a:lnTo>
                <a:lnTo>
                  <a:pt x="3209097" y="66293"/>
                </a:lnTo>
                <a:lnTo>
                  <a:pt x="3184150" y="80771"/>
                </a:lnTo>
                <a:lnTo>
                  <a:pt x="3230105" y="80771"/>
                </a:lnTo>
                <a:close/>
              </a:path>
              <a:path w="3266440" h="132714">
                <a:moveTo>
                  <a:pt x="3230105" y="78485"/>
                </a:moveTo>
                <a:lnTo>
                  <a:pt x="3230105" y="54101"/>
                </a:lnTo>
                <a:lnTo>
                  <a:pt x="3209097" y="66293"/>
                </a:lnTo>
                <a:lnTo>
                  <a:pt x="3230105" y="7848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9345" y="3736847"/>
            <a:ext cx="803275" cy="2570480"/>
          </a:xfrm>
          <a:custGeom>
            <a:avLst/>
            <a:gdLst/>
            <a:ahLst/>
            <a:cxnLst/>
            <a:rect l="l" t="t" r="r" b="b"/>
            <a:pathLst>
              <a:path w="803275" h="2570479">
                <a:moveTo>
                  <a:pt x="28193" y="1271016"/>
                </a:moveTo>
                <a:lnTo>
                  <a:pt x="28193" y="0"/>
                </a:lnTo>
                <a:lnTo>
                  <a:pt x="0" y="0"/>
                </a:lnTo>
                <a:lnTo>
                  <a:pt x="0" y="1293114"/>
                </a:lnTo>
                <a:lnTo>
                  <a:pt x="6096" y="1299972"/>
                </a:lnTo>
                <a:lnTo>
                  <a:pt x="14478" y="1299972"/>
                </a:lnTo>
                <a:lnTo>
                  <a:pt x="14478" y="1271016"/>
                </a:lnTo>
                <a:lnTo>
                  <a:pt x="28193" y="1271016"/>
                </a:lnTo>
                <a:close/>
              </a:path>
              <a:path w="803275" h="2570479">
                <a:moveTo>
                  <a:pt x="750570" y="2489511"/>
                </a:moveTo>
                <a:lnTo>
                  <a:pt x="750570" y="1277112"/>
                </a:lnTo>
                <a:lnTo>
                  <a:pt x="744474" y="1271016"/>
                </a:lnTo>
                <a:lnTo>
                  <a:pt x="14478" y="1271016"/>
                </a:lnTo>
                <a:lnTo>
                  <a:pt x="28193" y="1285493"/>
                </a:lnTo>
                <a:lnTo>
                  <a:pt x="28193" y="1299972"/>
                </a:lnTo>
                <a:lnTo>
                  <a:pt x="722376" y="1299972"/>
                </a:lnTo>
                <a:lnTo>
                  <a:pt x="722376" y="1285494"/>
                </a:lnTo>
                <a:lnTo>
                  <a:pt x="736854" y="1299972"/>
                </a:lnTo>
                <a:lnTo>
                  <a:pt x="736854" y="2512995"/>
                </a:lnTo>
                <a:lnTo>
                  <a:pt x="750570" y="2489511"/>
                </a:lnTo>
                <a:close/>
              </a:path>
              <a:path w="803275" h="2570479">
                <a:moveTo>
                  <a:pt x="28193" y="1299972"/>
                </a:moveTo>
                <a:lnTo>
                  <a:pt x="28193" y="1285493"/>
                </a:lnTo>
                <a:lnTo>
                  <a:pt x="14478" y="1271016"/>
                </a:lnTo>
                <a:lnTo>
                  <a:pt x="14478" y="1299972"/>
                </a:lnTo>
                <a:lnTo>
                  <a:pt x="28193" y="1299972"/>
                </a:lnTo>
                <a:close/>
              </a:path>
              <a:path w="803275" h="2570479">
                <a:moveTo>
                  <a:pt x="736473" y="2513647"/>
                </a:moveTo>
                <a:lnTo>
                  <a:pt x="698754" y="2449068"/>
                </a:lnTo>
                <a:lnTo>
                  <a:pt x="694944" y="2442210"/>
                </a:lnTo>
                <a:lnTo>
                  <a:pt x="686562" y="2439924"/>
                </a:lnTo>
                <a:lnTo>
                  <a:pt x="679704" y="2443734"/>
                </a:lnTo>
                <a:lnTo>
                  <a:pt x="672846" y="2448306"/>
                </a:lnTo>
                <a:lnTo>
                  <a:pt x="670560" y="2456688"/>
                </a:lnTo>
                <a:lnTo>
                  <a:pt x="674370" y="2463546"/>
                </a:lnTo>
                <a:lnTo>
                  <a:pt x="722376" y="2545507"/>
                </a:lnTo>
                <a:lnTo>
                  <a:pt x="722376" y="2542032"/>
                </a:lnTo>
                <a:lnTo>
                  <a:pt x="723900" y="2542032"/>
                </a:lnTo>
                <a:lnTo>
                  <a:pt x="723900" y="2535174"/>
                </a:lnTo>
                <a:lnTo>
                  <a:pt x="736473" y="2513647"/>
                </a:lnTo>
                <a:close/>
              </a:path>
              <a:path w="803275" h="2570479">
                <a:moveTo>
                  <a:pt x="736854" y="1299972"/>
                </a:moveTo>
                <a:lnTo>
                  <a:pt x="722376" y="1285494"/>
                </a:lnTo>
                <a:lnTo>
                  <a:pt x="722376" y="1299972"/>
                </a:lnTo>
                <a:lnTo>
                  <a:pt x="736854" y="1299972"/>
                </a:lnTo>
                <a:close/>
              </a:path>
              <a:path w="803275" h="2570479">
                <a:moveTo>
                  <a:pt x="736854" y="2512995"/>
                </a:moveTo>
                <a:lnTo>
                  <a:pt x="736854" y="1299972"/>
                </a:lnTo>
                <a:lnTo>
                  <a:pt x="722376" y="1299972"/>
                </a:lnTo>
                <a:lnTo>
                  <a:pt x="722376" y="2489511"/>
                </a:lnTo>
                <a:lnTo>
                  <a:pt x="736473" y="2513647"/>
                </a:lnTo>
                <a:lnTo>
                  <a:pt x="736854" y="2512995"/>
                </a:lnTo>
                <a:close/>
              </a:path>
              <a:path w="803275" h="2570479">
                <a:moveTo>
                  <a:pt x="750570" y="2546519"/>
                </a:moveTo>
                <a:lnTo>
                  <a:pt x="750570" y="2542032"/>
                </a:lnTo>
                <a:lnTo>
                  <a:pt x="722376" y="2542032"/>
                </a:lnTo>
                <a:lnTo>
                  <a:pt x="722376" y="2545507"/>
                </a:lnTo>
                <a:lnTo>
                  <a:pt x="736854" y="2570226"/>
                </a:lnTo>
                <a:lnTo>
                  <a:pt x="750570" y="2546519"/>
                </a:lnTo>
                <a:close/>
              </a:path>
              <a:path w="803275" h="2570479">
                <a:moveTo>
                  <a:pt x="749046" y="2535174"/>
                </a:moveTo>
                <a:lnTo>
                  <a:pt x="736473" y="2513647"/>
                </a:lnTo>
                <a:lnTo>
                  <a:pt x="723900" y="2535174"/>
                </a:lnTo>
                <a:lnTo>
                  <a:pt x="749046" y="2535174"/>
                </a:lnTo>
                <a:close/>
              </a:path>
              <a:path w="803275" h="2570479">
                <a:moveTo>
                  <a:pt x="749046" y="2542032"/>
                </a:moveTo>
                <a:lnTo>
                  <a:pt x="749046" y="2535174"/>
                </a:lnTo>
                <a:lnTo>
                  <a:pt x="723900" y="2535174"/>
                </a:lnTo>
                <a:lnTo>
                  <a:pt x="723900" y="2542032"/>
                </a:lnTo>
                <a:lnTo>
                  <a:pt x="749046" y="2542032"/>
                </a:lnTo>
                <a:close/>
              </a:path>
              <a:path w="803275" h="2570479">
                <a:moveTo>
                  <a:pt x="803148" y="2456688"/>
                </a:moveTo>
                <a:lnTo>
                  <a:pt x="800862" y="2448306"/>
                </a:lnTo>
                <a:lnTo>
                  <a:pt x="794004" y="2443734"/>
                </a:lnTo>
                <a:lnTo>
                  <a:pt x="787146" y="2439924"/>
                </a:lnTo>
                <a:lnTo>
                  <a:pt x="778002" y="2442210"/>
                </a:lnTo>
                <a:lnTo>
                  <a:pt x="774192" y="2449068"/>
                </a:lnTo>
                <a:lnTo>
                  <a:pt x="736473" y="2513647"/>
                </a:lnTo>
                <a:lnTo>
                  <a:pt x="749046" y="2535174"/>
                </a:lnTo>
                <a:lnTo>
                  <a:pt x="749046" y="2542032"/>
                </a:lnTo>
                <a:lnTo>
                  <a:pt x="750570" y="2542032"/>
                </a:lnTo>
                <a:lnTo>
                  <a:pt x="750570" y="2546519"/>
                </a:lnTo>
                <a:lnTo>
                  <a:pt x="798576" y="2463546"/>
                </a:lnTo>
                <a:lnTo>
                  <a:pt x="803148" y="245668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9345" y="3736847"/>
            <a:ext cx="803275" cy="2570480"/>
          </a:xfrm>
          <a:custGeom>
            <a:avLst/>
            <a:gdLst/>
            <a:ahLst/>
            <a:cxnLst/>
            <a:rect l="l" t="t" r="r" b="b"/>
            <a:pathLst>
              <a:path w="803275" h="2570479">
                <a:moveTo>
                  <a:pt x="28193" y="1271016"/>
                </a:moveTo>
                <a:lnTo>
                  <a:pt x="28193" y="0"/>
                </a:lnTo>
                <a:lnTo>
                  <a:pt x="0" y="0"/>
                </a:lnTo>
                <a:lnTo>
                  <a:pt x="0" y="1293114"/>
                </a:lnTo>
                <a:lnTo>
                  <a:pt x="6096" y="1299972"/>
                </a:lnTo>
                <a:lnTo>
                  <a:pt x="14478" y="1299972"/>
                </a:lnTo>
                <a:lnTo>
                  <a:pt x="14478" y="1271016"/>
                </a:lnTo>
                <a:lnTo>
                  <a:pt x="28193" y="1271016"/>
                </a:lnTo>
                <a:close/>
              </a:path>
              <a:path w="803275" h="2570479">
                <a:moveTo>
                  <a:pt x="750570" y="2489511"/>
                </a:moveTo>
                <a:lnTo>
                  <a:pt x="750570" y="1277112"/>
                </a:lnTo>
                <a:lnTo>
                  <a:pt x="744474" y="1271016"/>
                </a:lnTo>
                <a:lnTo>
                  <a:pt x="14478" y="1271016"/>
                </a:lnTo>
                <a:lnTo>
                  <a:pt x="28193" y="1285493"/>
                </a:lnTo>
                <a:lnTo>
                  <a:pt x="28193" y="1299972"/>
                </a:lnTo>
                <a:lnTo>
                  <a:pt x="722376" y="1299972"/>
                </a:lnTo>
                <a:lnTo>
                  <a:pt x="722376" y="1285494"/>
                </a:lnTo>
                <a:lnTo>
                  <a:pt x="736854" y="1299972"/>
                </a:lnTo>
                <a:lnTo>
                  <a:pt x="736854" y="2512995"/>
                </a:lnTo>
                <a:lnTo>
                  <a:pt x="750570" y="2489511"/>
                </a:lnTo>
                <a:close/>
              </a:path>
              <a:path w="803275" h="2570479">
                <a:moveTo>
                  <a:pt x="28193" y="1299972"/>
                </a:moveTo>
                <a:lnTo>
                  <a:pt x="28193" y="1285493"/>
                </a:lnTo>
                <a:lnTo>
                  <a:pt x="14478" y="1271016"/>
                </a:lnTo>
                <a:lnTo>
                  <a:pt x="14478" y="1299972"/>
                </a:lnTo>
                <a:lnTo>
                  <a:pt x="28193" y="1299972"/>
                </a:lnTo>
                <a:close/>
              </a:path>
              <a:path w="803275" h="2570479">
                <a:moveTo>
                  <a:pt x="736473" y="2513647"/>
                </a:moveTo>
                <a:lnTo>
                  <a:pt x="698754" y="2449068"/>
                </a:lnTo>
                <a:lnTo>
                  <a:pt x="694944" y="2442210"/>
                </a:lnTo>
                <a:lnTo>
                  <a:pt x="686562" y="2439924"/>
                </a:lnTo>
                <a:lnTo>
                  <a:pt x="679704" y="2443734"/>
                </a:lnTo>
                <a:lnTo>
                  <a:pt x="672846" y="2448306"/>
                </a:lnTo>
                <a:lnTo>
                  <a:pt x="670560" y="2456688"/>
                </a:lnTo>
                <a:lnTo>
                  <a:pt x="674370" y="2463546"/>
                </a:lnTo>
                <a:lnTo>
                  <a:pt x="722376" y="2545507"/>
                </a:lnTo>
                <a:lnTo>
                  <a:pt x="722376" y="2542032"/>
                </a:lnTo>
                <a:lnTo>
                  <a:pt x="723900" y="2542032"/>
                </a:lnTo>
                <a:lnTo>
                  <a:pt x="723900" y="2535174"/>
                </a:lnTo>
                <a:lnTo>
                  <a:pt x="736473" y="2513647"/>
                </a:lnTo>
                <a:close/>
              </a:path>
              <a:path w="803275" h="2570479">
                <a:moveTo>
                  <a:pt x="736854" y="1299972"/>
                </a:moveTo>
                <a:lnTo>
                  <a:pt x="722376" y="1285494"/>
                </a:lnTo>
                <a:lnTo>
                  <a:pt x="722376" y="1299972"/>
                </a:lnTo>
                <a:lnTo>
                  <a:pt x="736854" y="1299972"/>
                </a:lnTo>
                <a:close/>
              </a:path>
              <a:path w="803275" h="2570479">
                <a:moveTo>
                  <a:pt x="736854" y="2512995"/>
                </a:moveTo>
                <a:lnTo>
                  <a:pt x="736854" y="1299972"/>
                </a:lnTo>
                <a:lnTo>
                  <a:pt x="722376" y="1299972"/>
                </a:lnTo>
                <a:lnTo>
                  <a:pt x="722376" y="2489511"/>
                </a:lnTo>
                <a:lnTo>
                  <a:pt x="736473" y="2513647"/>
                </a:lnTo>
                <a:lnTo>
                  <a:pt x="736854" y="2512995"/>
                </a:lnTo>
                <a:close/>
              </a:path>
              <a:path w="803275" h="2570479">
                <a:moveTo>
                  <a:pt x="750570" y="2546519"/>
                </a:moveTo>
                <a:lnTo>
                  <a:pt x="750570" y="2542032"/>
                </a:lnTo>
                <a:lnTo>
                  <a:pt x="722376" y="2542032"/>
                </a:lnTo>
                <a:lnTo>
                  <a:pt x="722376" y="2545507"/>
                </a:lnTo>
                <a:lnTo>
                  <a:pt x="736854" y="2570226"/>
                </a:lnTo>
                <a:lnTo>
                  <a:pt x="750570" y="2546519"/>
                </a:lnTo>
                <a:close/>
              </a:path>
              <a:path w="803275" h="2570479">
                <a:moveTo>
                  <a:pt x="749046" y="2535174"/>
                </a:moveTo>
                <a:lnTo>
                  <a:pt x="736473" y="2513647"/>
                </a:lnTo>
                <a:lnTo>
                  <a:pt x="723900" y="2535174"/>
                </a:lnTo>
                <a:lnTo>
                  <a:pt x="749046" y="2535174"/>
                </a:lnTo>
                <a:close/>
              </a:path>
              <a:path w="803275" h="2570479">
                <a:moveTo>
                  <a:pt x="749046" y="2542032"/>
                </a:moveTo>
                <a:lnTo>
                  <a:pt x="749046" y="2535174"/>
                </a:lnTo>
                <a:lnTo>
                  <a:pt x="723900" y="2535174"/>
                </a:lnTo>
                <a:lnTo>
                  <a:pt x="723900" y="2542032"/>
                </a:lnTo>
                <a:lnTo>
                  <a:pt x="749046" y="2542032"/>
                </a:lnTo>
                <a:close/>
              </a:path>
              <a:path w="803275" h="2570479">
                <a:moveTo>
                  <a:pt x="803148" y="2456688"/>
                </a:moveTo>
                <a:lnTo>
                  <a:pt x="800862" y="2448306"/>
                </a:lnTo>
                <a:lnTo>
                  <a:pt x="794004" y="2443734"/>
                </a:lnTo>
                <a:lnTo>
                  <a:pt x="787146" y="2439924"/>
                </a:lnTo>
                <a:lnTo>
                  <a:pt x="778002" y="2442210"/>
                </a:lnTo>
                <a:lnTo>
                  <a:pt x="774192" y="2449068"/>
                </a:lnTo>
                <a:lnTo>
                  <a:pt x="736473" y="2513647"/>
                </a:lnTo>
                <a:lnTo>
                  <a:pt x="749046" y="2535174"/>
                </a:lnTo>
                <a:lnTo>
                  <a:pt x="749046" y="2542032"/>
                </a:lnTo>
                <a:lnTo>
                  <a:pt x="750570" y="2542032"/>
                </a:lnTo>
                <a:lnTo>
                  <a:pt x="750570" y="2546519"/>
                </a:lnTo>
                <a:lnTo>
                  <a:pt x="798576" y="2463546"/>
                </a:lnTo>
                <a:lnTo>
                  <a:pt x="803148" y="245668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4921" y="1211580"/>
            <a:ext cx="4922520" cy="132715"/>
          </a:xfrm>
          <a:custGeom>
            <a:avLst/>
            <a:gdLst/>
            <a:ahLst/>
            <a:cxnLst/>
            <a:rect l="l" t="t" r="r" b="b"/>
            <a:pathLst>
              <a:path w="4922520" h="132715">
                <a:moveTo>
                  <a:pt x="130302" y="16001"/>
                </a:moveTo>
                <a:lnTo>
                  <a:pt x="126492" y="9143"/>
                </a:lnTo>
                <a:lnTo>
                  <a:pt x="121920" y="2285"/>
                </a:lnTo>
                <a:lnTo>
                  <a:pt x="113537" y="0"/>
                </a:lnTo>
                <a:lnTo>
                  <a:pt x="106680" y="3809"/>
                </a:lnTo>
                <a:lnTo>
                  <a:pt x="0" y="66293"/>
                </a:lnTo>
                <a:lnTo>
                  <a:pt x="28194" y="82807"/>
                </a:lnTo>
                <a:lnTo>
                  <a:pt x="28194" y="51815"/>
                </a:lnTo>
                <a:lnTo>
                  <a:pt x="81474" y="51782"/>
                </a:lnTo>
                <a:lnTo>
                  <a:pt x="121158" y="28955"/>
                </a:lnTo>
                <a:lnTo>
                  <a:pt x="128016" y="24383"/>
                </a:lnTo>
                <a:lnTo>
                  <a:pt x="130302" y="16001"/>
                </a:lnTo>
                <a:close/>
              </a:path>
              <a:path w="4922520" h="132715">
                <a:moveTo>
                  <a:pt x="81474" y="51782"/>
                </a:moveTo>
                <a:lnTo>
                  <a:pt x="28194" y="51815"/>
                </a:lnTo>
                <a:lnTo>
                  <a:pt x="28194" y="80771"/>
                </a:lnTo>
                <a:lnTo>
                  <a:pt x="35052" y="80767"/>
                </a:lnTo>
                <a:lnTo>
                  <a:pt x="35052" y="54101"/>
                </a:lnTo>
                <a:lnTo>
                  <a:pt x="56085" y="66387"/>
                </a:lnTo>
                <a:lnTo>
                  <a:pt x="81474" y="51782"/>
                </a:lnTo>
                <a:close/>
              </a:path>
              <a:path w="4922520" h="132715">
                <a:moveTo>
                  <a:pt x="130302" y="116585"/>
                </a:moveTo>
                <a:lnTo>
                  <a:pt x="128016" y="108203"/>
                </a:lnTo>
                <a:lnTo>
                  <a:pt x="121158" y="104393"/>
                </a:lnTo>
                <a:lnTo>
                  <a:pt x="80658" y="80739"/>
                </a:lnTo>
                <a:lnTo>
                  <a:pt x="28194" y="80771"/>
                </a:lnTo>
                <a:lnTo>
                  <a:pt x="28194" y="82807"/>
                </a:lnTo>
                <a:lnTo>
                  <a:pt x="106680" y="128777"/>
                </a:lnTo>
                <a:lnTo>
                  <a:pt x="113537" y="132587"/>
                </a:lnTo>
                <a:lnTo>
                  <a:pt x="122682" y="130301"/>
                </a:lnTo>
                <a:lnTo>
                  <a:pt x="130302" y="116585"/>
                </a:lnTo>
                <a:close/>
              </a:path>
              <a:path w="4922520" h="132715">
                <a:moveTo>
                  <a:pt x="56085" y="66387"/>
                </a:moveTo>
                <a:lnTo>
                  <a:pt x="35052" y="54101"/>
                </a:lnTo>
                <a:lnTo>
                  <a:pt x="35052" y="78485"/>
                </a:lnTo>
                <a:lnTo>
                  <a:pt x="56085" y="66387"/>
                </a:lnTo>
                <a:close/>
              </a:path>
              <a:path w="4922520" h="132715">
                <a:moveTo>
                  <a:pt x="80658" y="80739"/>
                </a:moveTo>
                <a:lnTo>
                  <a:pt x="56085" y="66387"/>
                </a:lnTo>
                <a:lnTo>
                  <a:pt x="35052" y="78485"/>
                </a:lnTo>
                <a:lnTo>
                  <a:pt x="35052" y="80767"/>
                </a:lnTo>
                <a:lnTo>
                  <a:pt x="80658" y="80739"/>
                </a:lnTo>
                <a:close/>
              </a:path>
              <a:path w="4922520" h="132715">
                <a:moveTo>
                  <a:pt x="4922520" y="77723"/>
                </a:moveTo>
                <a:lnTo>
                  <a:pt x="4922520" y="48767"/>
                </a:lnTo>
                <a:lnTo>
                  <a:pt x="81474" y="51782"/>
                </a:lnTo>
                <a:lnTo>
                  <a:pt x="56085" y="66387"/>
                </a:lnTo>
                <a:lnTo>
                  <a:pt x="80658" y="80739"/>
                </a:lnTo>
                <a:lnTo>
                  <a:pt x="4922520" y="7772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4921" y="1211580"/>
            <a:ext cx="4922520" cy="132715"/>
          </a:xfrm>
          <a:custGeom>
            <a:avLst/>
            <a:gdLst/>
            <a:ahLst/>
            <a:cxnLst/>
            <a:rect l="l" t="t" r="r" b="b"/>
            <a:pathLst>
              <a:path w="4922520" h="132715">
                <a:moveTo>
                  <a:pt x="130302" y="16001"/>
                </a:moveTo>
                <a:lnTo>
                  <a:pt x="126492" y="9143"/>
                </a:lnTo>
                <a:lnTo>
                  <a:pt x="121920" y="2285"/>
                </a:lnTo>
                <a:lnTo>
                  <a:pt x="113537" y="0"/>
                </a:lnTo>
                <a:lnTo>
                  <a:pt x="106680" y="3809"/>
                </a:lnTo>
                <a:lnTo>
                  <a:pt x="0" y="66293"/>
                </a:lnTo>
                <a:lnTo>
                  <a:pt x="28194" y="82807"/>
                </a:lnTo>
                <a:lnTo>
                  <a:pt x="28194" y="51815"/>
                </a:lnTo>
                <a:lnTo>
                  <a:pt x="81474" y="51782"/>
                </a:lnTo>
                <a:lnTo>
                  <a:pt x="121158" y="28955"/>
                </a:lnTo>
                <a:lnTo>
                  <a:pt x="128016" y="24383"/>
                </a:lnTo>
                <a:lnTo>
                  <a:pt x="130302" y="16001"/>
                </a:lnTo>
                <a:close/>
              </a:path>
              <a:path w="4922520" h="132715">
                <a:moveTo>
                  <a:pt x="81474" y="51782"/>
                </a:moveTo>
                <a:lnTo>
                  <a:pt x="28194" y="51815"/>
                </a:lnTo>
                <a:lnTo>
                  <a:pt x="28194" y="80771"/>
                </a:lnTo>
                <a:lnTo>
                  <a:pt x="35052" y="80767"/>
                </a:lnTo>
                <a:lnTo>
                  <a:pt x="35052" y="54101"/>
                </a:lnTo>
                <a:lnTo>
                  <a:pt x="56085" y="66387"/>
                </a:lnTo>
                <a:lnTo>
                  <a:pt x="81474" y="51782"/>
                </a:lnTo>
                <a:close/>
              </a:path>
              <a:path w="4922520" h="132715">
                <a:moveTo>
                  <a:pt x="130302" y="116585"/>
                </a:moveTo>
                <a:lnTo>
                  <a:pt x="128016" y="108203"/>
                </a:lnTo>
                <a:lnTo>
                  <a:pt x="121158" y="104393"/>
                </a:lnTo>
                <a:lnTo>
                  <a:pt x="80658" y="80739"/>
                </a:lnTo>
                <a:lnTo>
                  <a:pt x="28194" y="80771"/>
                </a:lnTo>
                <a:lnTo>
                  <a:pt x="28194" y="82807"/>
                </a:lnTo>
                <a:lnTo>
                  <a:pt x="106680" y="128777"/>
                </a:lnTo>
                <a:lnTo>
                  <a:pt x="113537" y="132587"/>
                </a:lnTo>
                <a:lnTo>
                  <a:pt x="122682" y="130301"/>
                </a:lnTo>
                <a:lnTo>
                  <a:pt x="130302" y="116585"/>
                </a:lnTo>
                <a:close/>
              </a:path>
              <a:path w="4922520" h="132715">
                <a:moveTo>
                  <a:pt x="56085" y="66387"/>
                </a:moveTo>
                <a:lnTo>
                  <a:pt x="35052" y="54101"/>
                </a:lnTo>
                <a:lnTo>
                  <a:pt x="35052" y="78485"/>
                </a:lnTo>
                <a:lnTo>
                  <a:pt x="56085" y="66387"/>
                </a:lnTo>
                <a:close/>
              </a:path>
              <a:path w="4922520" h="132715">
                <a:moveTo>
                  <a:pt x="80658" y="80739"/>
                </a:moveTo>
                <a:lnTo>
                  <a:pt x="56085" y="66387"/>
                </a:lnTo>
                <a:lnTo>
                  <a:pt x="35052" y="78485"/>
                </a:lnTo>
                <a:lnTo>
                  <a:pt x="35052" y="80767"/>
                </a:lnTo>
                <a:lnTo>
                  <a:pt x="80658" y="80739"/>
                </a:lnTo>
                <a:close/>
              </a:path>
              <a:path w="4922520" h="132715">
                <a:moveTo>
                  <a:pt x="4922520" y="77723"/>
                </a:moveTo>
                <a:lnTo>
                  <a:pt x="4922520" y="48767"/>
                </a:lnTo>
                <a:lnTo>
                  <a:pt x="81474" y="51782"/>
                </a:lnTo>
                <a:lnTo>
                  <a:pt x="56085" y="66387"/>
                </a:lnTo>
                <a:lnTo>
                  <a:pt x="80658" y="80739"/>
                </a:lnTo>
                <a:lnTo>
                  <a:pt x="4922520" y="7772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23033" y="4911852"/>
            <a:ext cx="132715" cy="631825"/>
          </a:xfrm>
          <a:custGeom>
            <a:avLst/>
            <a:gdLst/>
            <a:ahLst/>
            <a:cxnLst/>
            <a:rect l="l" t="t" r="r" b="b"/>
            <a:pathLst>
              <a:path w="132715" h="631825">
                <a:moveTo>
                  <a:pt x="132588" y="113538"/>
                </a:moveTo>
                <a:lnTo>
                  <a:pt x="128778" y="106680"/>
                </a:lnTo>
                <a:lnTo>
                  <a:pt x="65532" y="0"/>
                </a:lnTo>
                <a:lnTo>
                  <a:pt x="3810" y="106680"/>
                </a:lnTo>
                <a:lnTo>
                  <a:pt x="0" y="113538"/>
                </a:lnTo>
                <a:lnTo>
                  <a:pt x="2286" y="122682"/>
                </a:lnTo>
                <a:lnTo>
                  <a:pt x="16002" y="130302"/>
                </a:lnTo>
                <a:lnTo>
                  <a:pt x="24384" y="128016"/>
                </a:lnTo>
                <a:lnTo>
                  <a:pt x="28194" y="121158"/>
                </a:lnTo>
                <a:lnTo>
                  <a:pt x="51816" y="80714"/>
                </a:lnTo>
                <a:lnTo>
                  <a:pt x="51816" y="28194"/>
                </a:lnTo>
                <a:lnTo>
                  <a:pt x="80010" y="28194"/>
                </a:lnTo>
                <a:lnTo>
                  <a:pt x="80144" y="81299"/>
                </a:lnTo>
                <a:lnTo>
                  <a:pt x="103632" y="121158"/>
                </a:lnTo>
                <a:lnTo>
                  <a:pt x="107442" y="128016"/>
                </a:lnTo>
                <a:lnTo>
                  <a:pt x="116586" y="130302"/>
                </a:lnTo>
                <a:lnTo>
                  <a:pt x="123444" y="126492"/>
                </a:lnTo>
                <a:lnTo>
                  <a:pt x="130302" y="121920"/>
                </a:lnTo>
                <a:lnTo>
                  <a:pt x="132588" y="113538"/>
                </a:lnTo>
                <a:close/>
              </a:path>
              <a:path w="132715" h="631825">
                <a:moveTo>
                  <a:pt x="80144" y="81299"/>
                </a:moveTo>
                <a:lnTo>
                  <a:pt x="80010" y="28194"/>
                </a:lnTo>
                <a:lnTo>
                  <a:pt x="51816" y="28194"/>
                </a:lnTo>
                <a:lnTo>
                  <a:pt x="51948" y="80488"/>
                </a:lnTo>
                <a:lnTo>
                  <a:pt x="53340" y="78105"/>
                </a:lnTo>
                <a:lnTo>
                  <a:pt x="53340" y="35814"/>
                </a:lnTo>
                <a:lnTo>
                  <a:pt x="78486" y="35052"/>
                </a:lnTo>
                <a:lnTo>
                  <a:pt x="78486" y="78486"/>
                </a:lnTo>
                <a:lnTo>
                  <a:pt x="80144" y="81299"/>
                </a:lnTo>
                <a:close/>
              </a:path>
              <a:path w="132715" h="631825">
                <a:moveTo>
                  <a:pt x="51948" y="80488"/>
                </a:moveTo>
                <a:lnTo>
                  <a:pt x="51816" y="28194"/>
                </a:lnTo>
                <a:lnTo>
                  <a:pt x="51816" y="80714"/>
                </a:lnTo>
                <a:lnTo>
                  <a:pt x="51948" y="80488"/>
                </a:lnTo>
                <a:close/>
              </a:path>
              <a:path w="132715" h="631825">
                <a:moveTo>
                  <a:pt x="81534" y="631698"/>
                </a:moveTo>
                <a:lnTo>
                  <a:pt x="80144" y="81299"/>
                </a:lnTo>
                <a:lnTo>
                  <a:pt x="65745" y="56865"/>
                </a:lnTo>
                <a:lnTo>
                  <a:pt x="51948" y="80488"/>
                </a:lnTo>
                <a:lnTo>
                  <a:pt x="53340" y="631698"/>
                </a:lnTo>
                <a:lnTo>
                  <a:pt x="81534" y="631698"/>
                </a:lnTo>
                <a:close/>
              </a:path>
              <a:path w="132715" h="631825">
                <a:moveTo>
                  <a:pt x="78486" y="35052"/>
                </a:moveTo>
                <a:lnTo>
                  <a:pt x="53340" y="35814"/>
                </a:lnTo>
                <a:lnTo>
                  <a:pt x="65745" y="56865"/>
                </a:lnTo>
                <a:lnTo>
                  <a:pt x="78486" y="35052"/>
                </a:lnTo>
                <a:close/>
              </a:path>
              <a:path w="132715" h="631825">
                <a:moveTo>
                  <a:pt x="65745" y="56865"/>
                </a:moveTo>
                <a:lnTo>
                  <a:pt x="53340" y="35814"/>
                </a:lnTo>
                <a:lnTo>
                  <a:pt x="53340" y="78105"/>
                </a:lnTo>
                <a:lnTo>
                  <a:pt x="65745" y="56865"/>
                </a:lnTo>
                <a:close/>
              </a:path>
              <a:path w="132715" h="631825">
                <a:moveTo>
                  <a:pt x="78486" y="78486"/>
                </a:moveTo>
                <a:lnTo>
                  <a:pt x="78486" y="35052"/>
                </a:lnTo>
                <a:lnTo>
                  <a:pt x="65745" y="56865"/>
                </a:lnTo>
                <a:lnTo>
                  <a:pt x="78486" y="7848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23033" y="4911852"/>
            <a:ext cx="132715" cy="631825"/>
          </a:xfrm>
          <a:custGeom>
            <a:avLst/>
            <a:gdLst/>
            <a:ahLst/>
            <a:cxnLst/>
            <a:rect l="l" t="t" r="r" b="b"/>
            <a:pathLst>
              <a:path w="132715" h="631825">
                <a:moveTo>
                  <a:pt x="132588" y="113538"/>
                </a:moveTo>
                <a:lnTo>
                  <a:pt x="128778" y="106680"/>
                </a:lnTo>
                <a:lnTo>
                  <a:pt x="65532" y="0"/>
                </a:lnTo>
                <a:lnTo>
                  <a:pt x="3810" y="106680"/>
                </a:lnTo>
                <a:lnTo>
                  <a:pt x="0" y="113538"/>
                </a:lnTo>
                <a:lnTo>
                  <a:pt x="2286" y="122682"/>
                </a:lnTo>
                <a:lnTo>
                  <a:pt x="16002" y="130302"/>
                </a:lnTo>
                <a:lnTo>
                  <a:pt x="24384" y="128016"/>
                </a:lnTo>
                <a:lnTo>
                  <a:pt x="28194" y="121158"/>
                </a:lnTo>
                <a:lnTo>
                  <a:pt x="51816" y="80714"/>
                </a:lnTo>
                <a:lnTo>
                  <a:pt x="51816" y="28194"/>
                </a:lnTo>
                <a:lnTo>
                  <a:pt x="80010" y="28194"/>
                </a:lnTo>
                <a:lnTo>
                  <a:pt x="80144" y="81299"/>
                </a:lnTo>
                <a:lnTo>
                  <a:pt x="103632" y="121158"/>
                </a:lnTo>
                <a:lnTo>
                  <a:pt x="107442" y="128016"/>
                </a:lnTo>
                <a:lnTo>
                  <a:pt x="116586" y="130302"/>
                </a:lnTo>
                <a:lnTo>
                  <a:pt x="123444" y="126492"/>
                </a:lnTo>
                <a:lnTo>
                  <a:pt x="130302" y="121920"/>
                </a:lnTo>
                <a:lnTo>
                  <a:pt x="132588" y="113538"/>
                </a:lnTo>
                <a:close/>
              </a:path>
              <a:path w="132715" h="631825">
                <a:moveTo>
                  <a:pt x="80144" y="81299"/>
                </a:moveTo>
                <a:lnTo>
                  <a:pt x="80010" y="28194"/>
                </a:lnTo>
                <a:lnTo>
                  <a:pt x="51816" y="28194"/>
                </a:lnTo>
                <a:lnTo>
                  <a:pt x="51948" y="80488"/>
                </a:lnTo>
                <a:lnTo>
                  <a:pt x="53340" y="78105"/>
                </a:lnTo>
                <a:lnTo>
                  <a:pt x="53340" y="35814"/>
                </a:lnTo>
                <a:lnTo>
                  <a:pt x="78486" y="35052"/>
                </a:lnTo>
                <a:lnTo>
                  <a:pt x="78486" y="78486"/>
                </a:lnTo>
                <a:lnTo>
                  <a:pt x="80144" y="81299"/>
                </a:lnTo>
                <a:close/>
              </a:path>
              <a:path w="132715" h="631825">
                <a:moveTo>
                  <a:pt x="51948" y="80488"/>
                </a:moveTo>
                <a:lnTo>
                  <a:pt x="51816" y="28194"/>
                </a:lnTo>
                <a:lnTo>
                  <a:pt x="51816" y="80714"/>
                </a:lnTo>
                <a:lnTo>
                  <a:pt x="51948" y="80488"/>
                </a:lnTo>
                <a:close/>
              </a:path>
              <a:path w="132715" h="631825">
                <a:moveTo>
                  <a:pt x="81534" y="631698"/>
                </a:moveTo>
                <a:lnTo>
                  <a:pt x="80144" y="81299"/>
                </a:lnTo>
                <a:lnTo>
                  <a:pt x="65745" y="56865"/>
                </a:lnTo>
                <a:lnTo>
                  <a:pt x="51948" y="80488"/>
                </a:lnTo>
                <a:lnTo>
                  <a:pt x="53340" y="631698"/>
                </a:lnTo>
                <a:lnTo>
                  <a:pt x="81534" y="631698"/>
                </a:lnTo>
                <a:close/>
              </a:path>
              <a:path w="132715" h="631825">
                <a:moveTo>
                  <a:pt x="78486" y="35052"/>
                </a:moveTo>
                <a:lnTo>
                  <a:pt x="53340" y="35814"/>
                </a:lnTo>
                <a:lnTo>
                  <a:pt x="65745" y="56865"/>
                </a:lnTo>
                <a:lnTo>
                  <a:pt x="78486" y="35052"/>
                </a:lnTo>
                <a:close/>
              </a:path>
              <a:path w="132715" h="631825">
                <a:moveTo>
                  <a:pt x="65745" y="56865"/>
                </a:moveTo>
                <a:lnTo>
                  <a:pt x="53340" y="35814"/>
                </a:lnTo>
                <a:lnTo>
                  <a:pt x="53340" y="78105"/>
                </a:lnTo>
                <a:lnTo>
                  <a:pt x="65745" y="56865"/>
                </a:lnTo>
                <a:close/>
              </a:path>
              <a:path w="132715" h="631825">
                <a:moveTo>
                  <a:pt x="78486" y="78486"/>
                </a:moveTo>
                <a:lnTo>
                  <a:pt x="78486" y="35052"/>
                </a:lnTo>
                <a:lnTo>
                  <a:pt x="65745" y="56865"/>
                </a:lnTo>
                <a:lnTo>
                  <a:pt x="78486" y="7848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7427" y="427481"/>
            <a:ext cx="132715" cy="279400"/>
          </a:xfrm>
          <a:custGeom>
            <a:avLst/>
            <a:gdLst/>
            <a:ahLst/>
            <a:cxnLst/>
            <a:rect l="l" t="t" r="r" b="b"/>
            <a:pathLst>
              <a:path w="132715" h="279400">
                <a:moveTo>
                  <a:pt x="66194" y="222812"/>
                </a:moveTo>
                <a:lnTo>
                  <a:pt x="28194" y="157733"/>
                </a:lnTo>
                <a:lnTo>
                  <a:pt x="24371" y="150875"/>
                </a:lnTo>
                <a:lnTo>
                  <a:pt x="16001" y="148589"/>
                </a:lnTo>
                <a:lnTo>
                  <a:pt x="9144" y="152399"/>
                </a:lnTo>
                <a:lnTo>
                  <a:pt x="2273" y="156971"/>
                </a:lnTo>
                <a:lnTo>
                  <a:pt x="0" y="165353"/>
                </a:lnTo>
                <a:lnTo>
                  <a:pt x="3797" y="172211"/>
                </a:lnTo>
                <a:lnTo>
                  <a:pt x="51816" y="254178"/>
                </a:lnTo>
                <a:lnTo>
                  <a:pt x="51816" y="250697"/>
                </a:lnTo>
                <a:lnTo>
                  <a:pt x="54101" y="250697"/>
                </a:lnTo>
                <a:lnTo>
                  <a:pt x="54101" y="243839"/>
                </a:lnTo>
                <a:lnTo>
                  <a:pt x="66194" y="222812"/>
                </a:lnTo>
                <a:close/>
              </a:path>
              <a:path w="132715" h="279400">
                <a:moveTo>
                  <a:pt x="80772" y="197463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198187"/>
                </a:lnTo>
                <a:lnTo>
                  <a:pt x="66194" y="222812"/>
                </a:lnTo>
                <a:lnTo>
                  <a:pt x="80772" y="197463"/>
                </a:lnTo>
                <a:close/>
              </a:path>
              <a:path w="132715" h="279400">
                <a:moveTo>
                  <a:pt x="80772" y="254173"/>
                </a:moveTo>
                <a:lnTo>
                  <a:pt x="80772" y="250697"/>
                </a:lnTo>
                <a:lnTo>
                  <a:pt x="51816" y="250697"/>
                </a:lnTo>
                <a:lnTo>
                  <a:pt x="51816" y="254178"/>
                </a:lnTo>
                <a:lnTo>
                  <a:pt x="66294" y="278891"/>
                </a:lnTo>
                <a:lnTo>
                  <a:pt x="80772" y="254173"/>
                </a:lnTo>
                <a:close/>
              </a:path>
              <a:path w="132715" h="279400">
                <a:moveTo>
                  <a:pt x="78473" y="243839"/>
                </a:moveTo>
                <a:lnTo>
                  <a:pt x="66194" y="222812"/>
                </a:lnTo>
                <a:lnTo>
                  <a:pt x="54101" y="243839"/>
                </a:lnTo>
                <a:lnTo>
                  <a:pt x="78473" y="243839"/>
                </a:lnTo>
                <a:close/>
              </a:path>
              <a:path w="132715" h="279400">
                <a:moveTo>
                  <a:pt x="78473" y="250697"/>
                </a:moveTo>
                <a:lnTo>
                  <a:pt x="78473" y="243839"/>
                </a:lnTo>
                <a:lnTo>
                  <a:pt x="54101" y="243839"/>
                </a:lnTo>
                <a:lnTo>
                  <a:pt x="54101" y="250697"/>
                </a:lnTo>
                <a:lnTo>
                  <a:pt x="78473" y="250697"/>
                </a:lnTo>
                <a:close/>
              </a:path>
              <a:path w="132715" h="279400">
                <a:moveTo>
                  <a:pt x="132587" y="165353"/>
                </a:moveTo>
                <a:lnTo>
                  <a:pt x="130301" y="156971"/>
                </a:lnTo>
                <a:lnTo>
                  <a:pt x="123444" y="152399"/>
                </a:lnTo>
                <a:lnTo>
                  <a:pt x="116573" y="148589"/>
                </a:lnTo>
                <a:lnTo>
                  <a:pt x="108203" y="150875"/>
                </a:lnTo>
                <a:lnTo>
                  <a:pt x="103619" y="157733"/>
                </a:lnTo>
                <a:lnTo>
                  <a:pt x="66194" y="222812"/>
                </a:lnTo>
                <a:lnTo>
                  <a:pt x="78473" y="243839"/>
                </a:lnTo>
                <a:lnTo>
                  <a:pt x="78473" y="250697"/>
                </a:lnTo>
                <a:lnTo>
                  <a:pt x="80772" y="250697"/>
                </a:lnTo>
                <a:lnTo>
                  <a:pt x="80772" y="254173"/>
                </a:lnTo>
                <a:lnTo>
                  <a:pt x="128777" y="172211"/>
                </a:lnTo>
                <a:lnTo>
                  <a:pt x="132587" y="16535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27427" y="427481"/>
            <a:ext cx="132715" cy="279400"/>
          </a:xfrm>
          <a:custGeom>
            <a:avLst/>
            <a:gdLst/>
            <a:ahLst/>
            <a:cxnLst/>
            <a:rect l="l" t="t" r="r" b="b"/>
            <a:pathLst>
              <a:path w="132715" h="279400">
                <a:moveTo>
                  <a:pt x="66194" y="222812"/>
                </a:moveTo>
                <a:lnTo>
                  <a:pt x="28194" y="157733"/>
                </a:lnTo>
                <a:lnTo>
                  <a:pt x="24371" y="150875"/>
                </a:lnTo>
                <a:lnTo>
                  <a:pt x="16001" y="148589"/>
                </a:lnTo>
                <a:lnTo>
                  <a:pt x="9144" y="152399"/>
                </a:lnTo>
                <a:lnTo>
                  <a:pt x="2273" y="156971"/>
                </a:lnTo>
                <a:lnTo>
                  <a:pt x="0" y="165353"/>
                </a:lnTo>
                <a:lnTo>
                  <a:pt x="3797" y="172211"/>
                </a:lnTo>
                <a:lnTo>
                  <a:pt x="51816" y="254178"/>
                </a:lnTo>
                <a:lnTo>
                  <a:pt x="51816" y="250697"/>
                </a:lnTo>
                <a:lnTo>
                  <a:pt x="54101" y="250697"/>
                </a:lnTo>
                <a:lnTo>
                  <a:pt x="54101" y="243839"/>
                </a:lnTo>
                <a:lnTo>
                  <a:pt x="66194" y="222812"/>
                </a:lnTo>
                <a:close/>
              </a:path>
              <a:path w="132715" h="279400">
                <a:moveTo>
                  <a:pt x="80772" y="197463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198187"/>
                </a:lnTo>
                <a:lnTo>
                  <a:pt x="66194" y="222812"/>
                </a:lnTo>
                <a:lnTo>
                  <a:pt x="80772" y="197463"/>
                </a:lnTo>
                <a:close/>
              </a:path>
              <a:path w="132715" h="279400">
                <a:moveTo>
                  <a:pt x="80772" y="254173"/>
                </a:moveTo>
                <a:lnTo>
                  <a:pt x="80772" y="250697"/>
                </a:lnTo>
                <a:lnTo>
                  <a:pt x="51816" y="250697"/>
                </a:lnTo>
                <a:lnTo>
                  <a:pt x="51816" y="254178"/>
                </a:lnTo>
                <a:lnTo>
                  <a:pt x="66294" y="278891"/>
                </a:lnTo>
                <a:lnTo>
                  <a:pt x="80772" y="254173"/>
                </a:lnTo>
                <a:close/>
              </a:path>
              <a:path w="132715" h="279400">
                <a:moveTo>
                  <a:pt x="78473" y="243839"/>
                </a:moveTo>
                <a:lnTo>
                  <a:pt x="66194" y="222812"/>
                </a:lnTo>
                <a:lnTo>
                  <a:pt x="54101" y="243839"/>
                </a:lnTo>
                <a:lnTo>
                  <a:pt x="78473" y="243839"/>
                </a:lnTo>
                <a:close/>
              </a:path>
              <a:path w="132715" h="279400">
                <a:moveTo>
                  <a:pt x="78473" y="250697"/>
                </a:moveTo>
                <a:lnTo>
                  <a:pt x="78473" y="243839"/>
                </a:lnTo>
                <a:lnTo>
                  <a:pt x="54101" y="243839"/>
                </a:lnTo>
                <a:lnTo>
                  <a:pt x="54101" y="250697"/>
                </a:lnTo>
                <a:lnTo>
                  <a:pt x="78473" y="250697"/>
                </a:lnTo>
                <a:close/>
              </a:path>
              <a:path w="132715" h="279400">
                <a:moveTo>
                  <a:pt x="132587" y="165353"/>
                </a:moveTo>
                <a:lnTo>
                  <a:pt x="130301" y="156971"/>
                </a:lnTo>
                <a:lnTo>
                  <a:pt x="123444" y="152399"/>
                </a:lnTo>
                <a:lnTo>
                  <a:pt x="116573" y="148589"/>
                </a:lnTo>
                <a:lnTo>
                  <a:pt x="108203" y="150875"/>
                </a:lnTo>
                <a:lnTo>
                  <a:pt x="103619" y="157733"/>
                </a:lnTo>
                <a:lnTo>
                  <a:pt x="66194" y="222812"/>
                </a:lnTo>
                <a:lnTo>
                  <a:pt x="78473" y="243839"/>
                </a:lnTo>
                <a:lnTo>
                  <a:pt x="78473" y="250697"/>
                </a:lnTo>
                <a:lnTo>
                  <a:pt x="80772" y="250697"/>
                </a:lnTo>
                <a:lnTo>
                  <a:pt x="80772" y="254173"/>
                </a:lnTo>
                <a:lnTo>
                  <a:pt x="128777" y="172211"/>
                </a:lnTo>
                <a:lnTo>
                  <a:pt x="132587" y="16535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98611" y="1925573"/>
            <a:ext cx="132715" cy="303530"/>
          </a:xfrm>
          <a:custGeom>
            <a:avLst/>
            <a:gdLst/>
            <a:ahLst/>
            <a:cxnLst/>
            <a:rect l="l" t="t" r="r" b="b"/>
            <a:pathLst>
              <a:path w="132714" h="303530">
                <a:moveTo>
                  <a:pt x="51962" y="222114"/>
                </a:moveTo>
                <a:lnTo>
                  <a:pt x="28955" y="182118"/>
                </a:lnTo>
                <a:lnTo>
                  <a:pt x="24383" y="175260"/>
                </a:lnTo>
                <a:lnTo>
                  <a:pt x="16001" y="172974"/>
                </a:lnTo>
                <a:lnTo>
                  <a:pt x="2285" y="180594"/>
                </a:lnTo>
                <a:lnTo>
                  <a:pt x="0" y="189738"/>
                </a:lnTo>
                <a:lnTo>
                  <a:pt x="3809" y="196596"/>
                </a:lnTo>
                <a:lnTo>
                  <a:pt x="51815" y="279569"/>
                </a:lnTo>
                <a:lnTo>
                  <a:pt x="51962" y="222114"/>
                </a:lnTo>
                <a:close/>
              </a:path>
              <a:path w="132714" h="303530">
                <a:moveTo>
                  <a:pt x="65843" y="246244"/>
                </a:moveTo>
                <a:lnTo>
                  <a:pt x="51962" y="222114"/>
                </a:lnTo>
                <a:lnTo>
                  <a:pt x="51815" y="275082"/>
                </a:lnTo>
                <a:lnTo>
                  <a:pt x="53339" y="275082"/>
                </a:lnTo>
                <a:lnTo>
                  <a:pt x="53339" y="267462"/>
                </a:lnTo>
                <a:lnTo>
                  <a:pt x="65843" y="246244"/>
                </a:lnTo>
                <a:close/>
              </a:path>
              <a:path w="132714" h="303530">
                <a:moveTo>
                  <a:pt x="132587" y="189738"/>
                </a:moveTo>
                <a:lnTo>
                  <a:pt x="130301" y="181356"/>
                </a:lnTo>
                <a:lnTo>
                  <a:pt x="123443" y="177546"/>
                </a:lnTo>
                <a:lnTo>
                  <a:pt x="116585" y="172974"/>
                </a:lnTo>
                <a:lnTo>
                  <a:pt x="108203" y="175260"/>
                </a:lnTo>
                <a:lnTo>
                  <a:pt x="103631" y="182118"/>
                </a:lnTo>
                <a:lnTo>
                  <a:pt x="80305" y="221701"/>
                </a:lnTo>
                <a:lnTo>
                  <a:pt x="80009" y="275082"/>
                </a:lnTo>
                <a:lnTo>
                  <a:pt x="51815" y="275082"/>
                </a:lnTo>
                <a:lnTo>
                  <a:pt x="51815" y="279569"/>
                </a:lnTo>
                <a:lnTo>
                  <a:pt x="65531" y="303276"/>
                </a:lnTo>
                <a:lnTo>
                  <a:pt x="128777" y="196596"/>
                </a:lnTo>
                <a:lnTo>
                  <a:pt x="132587" y="189738"/>
                </a:lnTo>
                <a:close/>
              </a:path>
              <a:path w="132714" h="303530">
                <a:moveTo>
                  <a:pt x="81533" y="0"/>
                </a:moveTo>
                <a:lnTo>
                  <a:pt x="52577" y="0"/>
                </a:lnTo>
                <a:lnTo>
                  <a:pt x="51962" y="222114"/>
                </a:lnTo>
                <a:lnTo>
                  <a:pt x="65843" y="246244"/>
                </a:lnTo>
                <a:lnTo>
                  <a:pt x="80305" y="221701"/>
                </a:lnTo>
                <a:lnTo>
                  <a:pt x="81533" y="0"/>
                </a:lnTo>
                <a:close/>
              </a:path>
              <a:path w="132714" h="303530">
                <a:moveTo>
                  <a:pt x="78485" y="268224"/>
                </a:moveTo>
                <a:lnTo>
                  <a:pt x="65843" y="246244"/>
                </a:lnTo>
                <a:lnTo>
                  <a:pt x="53339" y="267462"/>
                </a:lnTo>
                <a:lnTo>
                  <a:pt x="78485" y="268224"/>
                </a:lnTo>
                <a:close/>
              </a:path>
              <a:path w="132714" h="303530">
                <a:moveTo>
                  <a:pt x="78485" y="275082"/>
                </a:moveTo>
                <a:lnTo>
                  <a:pt x="78485" y="268224"/>
                </a:lnTo>
                <a:lnTo>
                  <a:pt x="53339" y="267462"/>
                </a:lnTo>
                <a:lnTo>
                  <a:pt x="53339" y="275082"/>
                </a:lnTo>
                <a:lnTo>
                  <a:pt x="78485" y="275082"/>
                </a:lnTo>
                <a:close/>
              </a:path>
              <a:path w="132714" h="303530">
                <a:moveTo>
                  <a:pt x="80305" y="221701"/>
                </a:moveTo>
                <a:lnTo>
                  <a:pt x="65843" y="246244"/>
                </a:lnTo>
                <a:lnTo>
                  <a:pt x="78485" y="268224"/>
                </a:lnTo>
                <a:lnTo>
                  <a:pt x="78485" y="275082"/>
                </a:lnTo>
                <a:lnTo>
                  <a:pt x="80009" y="275082"/>
                </a:lnTo>
                <a:lnTo>
                  <a:pt x="80305" y="22170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98611" y="1925573"/>
            <a:ext cx="132715" cy="303530"/>
          </a:xfrm>
          <a:custGeom>
            <a:avLst/>
            <a:gdLst/>
            <a:ahLst/>
            <a:cxnLst/>
            <a:rect l="l" t="t" r="r" b="b"/>
            <a:pathLst>
              <a:path w="132714" h="303530">
                <a:moveTo>
                  <a:pt x="51962" y="222114"/>
                </a:moveTo>
                <a:lnTo>
                  <a:pt x="28955" y="182118"/>
                </a:lnTo>
                <a:lnTo>
                  <a:pt x="24383" y="175260"/>
                </a:lnTo>
                <a:lnTo>
                  <a:pt x="16001" y="172974"/>
                </a:lnTo>
                <a:lnTo>
                  <a:pt x="2285" y="180594"/>
                </a:lnTo>
                <a:lnTo>
                  <a:pt x="0" y="189738"/>
                </a:lnTo>
                <a:lnTo>
                  <a:pt x="3809" y="196596"/>
                </a:lnTo>
                <a:lnTo>
                  <a:pt x="51815" y="279569"/>
                </a:lnTo>
                <a:lnTo>
                  <a:pt x="51962" y="222114"/>
                </a:lnTo>
                <a:close/>
              </a:path>
              <a:path w="132714" h="303530">
                <a:moveTo>
                  <a:pt x="65843" y="246244"/>
                </a:moveTo>
                <a:lnTo>
                  <a:pt x="51962" y="222114"/>
                </a:lnTo>
                <a:lnTo>
                  <a:pt x="51815" y="275082"/>
                </a:lnTo>
                <a:lnTo>
                  <a:pt x="53339" y="275082"/>
                </a:lnTo>
                <a:lnTo>
                  <a:pt x="53339" y="267462"/>
                </a:lnTo>
                <a:lnTo>
                  <a:pt x="65843" y="246244"/>
                </a:lnTo>
                <a:close/>
              </a:path>
              <a:path w="132714" h="303530">
                <a:moveTo>
                  <a:pt x="132587" y="189738"/>
                </a:moveTo>
                <a:lnTo>
                  <a:pt x="130301" y="181356"/>
                </a:lnTo>
                <a:lnTo>
                  <a:pt x="123443" y="177546"/>
                </a:lnTo>
                <a:lnTo>
                  <a:pt x="116585" y="172974"/>
                </a:lnTo>
                <a:lnTo>
                  <a:pt x="108203" y="175260"/>
                </a:lnTo>
                <a:lnTo>
                  <a:pt x="103631" y="182118"/>
                </a:lnTo>
                <a:lnTo>
                  <a:pt x="80305" y="221701"/>
                </a:lnTo>
                <a:lnTo>
                  <a:pt x="80009" y="275082"/>
                </a:lnTo>
                <a:lnTo>
                  <a:pt x="51815" y="275082"/>
                </a:lnTo>
                <a:lnTo>
                  <a:pt x="51815" y="279569"/>
                </a:lnTo>
                <a:lnTo>
                  <a:pt x="65531" y="303276"/>
                </a:lnTo>
                <a:lnTo>
                  <a:pt x="128777" y="196596"/>
                </a:lnTo>
                <a:lnTo>
                  <a:pt x="132587" y="189738"/>
                </a:lnTo>
                <a:close/>
              </a:path>
              <a:path w="132714" h="303530">
                <a:moveTo>
                  <a:pt x="81533" y="0"/>
                </a:moveTo>
                <a:lnTo>
                  <a:pt x="52577" y="0"/>
                </a:lnTo>
                <a:lnTo>
                  <a:pt x="51962" y="222114"/>
                </a:lnTo>
                <a:lnTo>
                  <a:pt x="65843" y="246244"/>
                </a:lnTo>
                <a:lnTo>
                  <a:pt x="80305" y="221701"/>
                </a:lnTo>
                <a:lnTo>
                  <a:pt x="81533" y="0"/>
                </a:lnTo>
                <a:close/>
              </a:path>
              <a:path w="132714" h="303530">
                <a:moveTo>
                  <a:pt x="78485" y="268224"/>
                </a:moveTo>
                <a:lnTo>
                  <a:pt x="65843" y="246244"/>
                </a:lnTo>
                <a:lnTo>
                  <a:pt x="53339" y="267462"/>
                </a:lnTo>
                <a:lnTo>
                  <a:pt x="78485" y="268224"/>
                </a:lnTo>
                <a:close/>
              </a:path>
              <a:path w="132714" h="303530">
                <a:moveTo>
                  <a:pt x="78485" y="275082"/>
                </a:moveTo>
                <a:lnTo>
                  <a:pt x="78485" y="268224"/>
                </a:lnTo>
                <a:lnTo>
                  <a:pt x="53339" y="267462"/>
                </a:lnTo>
                <a:lnTo>
                  <a:pt x="53339" y="275082"/>
                </a:lnTo>
                <a:lnTo>
                  <a:pt x="78485" y="275082"/>
                </a:lnTo>
                <a:close/>
              </a:path>
              <a:path w="132714" h="303530">
                <a:moveTo>
                  <a:pt x="80305" y="221701"/>
                </a:moveTo>
                <a:lnTo>
                  <a:pt x="65843" y="246244"/>
                </a:lnTo>
                <a:lnTo>
                  <a:pt x="78485" y="268224"/>
                </a:lnTo>
                <a:lnTo>
                  <a:pt x="78485" y="275082"/>
                </a:lnTo>
                <a:lnTo>
                  <a:pt x="80009" y="275082"/>
                </a:lnTo>
                <a:lnTo>
                  <a:pt x="80305" y="22170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3573" y="493115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53823" y="4251459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70625" y="5829553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14543" y="5178798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19229" y="4874005"/>
            <a:ext cx="1880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marR="5080" indent="-40640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All essential</a:t>
            </a:r>
            <a:r>
              <a:rPr sz="1800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prime  implicants are  known by</a:t>
            </a:r>
            <a:r>
              <a:rPr sz="1800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86429" y="1700022"/>
            <a:ext cx="132715" cy="4699635"/>
          </a:xfrm>
          <a:custGeom>
            <a:avLst/>
            <a:gdLst/>
            <a:ahLst/>
            <a:cxnLst/>
            <a:rect l="l" t="t" r="r" b="b"/>
            <a:pathLst>
              <a:path w="132715" h="4699635">
                <a:moveTo>
                  <a:pt x="132587" y="114300"/>
                </a:moveTo>
                <a:lnTo>
                  <a:pt x="128777" y="107441"/>
                </a:lnTo>
                <a:lnTo>
                  <a:pt x="66294" y="0"/>
                </a:lnTo>
                <a:lnTo>
                  <a:pt x="3797" y="107441"/>
                </a:lnTo>
                <a:lnTo>
                  <a:pt x="0" y="114300"/>
                </a:lnTo>
                <a:lnTo>
                  <a:pt x="2285" y="122681"/>
                </a:lnTo>
                <a:lnTo>
                  <a:pt x="16001" y="130301"/>
                </a:lnTo>
                <a:lnTo>
                  <a:pt x="24371" y="128015"/>
                </a:lnTo>
                <a:lnTo>
                  <a:pt x="28194" y="121157"/>
                </a:lnTo>
                <a:lnTo>
                  <a:pt x="51816" y="81072"/>
                </a:lnTo>
                <a:lnTo>
                  <a:pt x="51816" y="28193"/>
                </a:lnTo>
                <a:lnTo>
                  <a:pt x="80010" y="28193"/>
                </a:lnTo>
                <a:lnTo>
                  <a:pt x="80010" y="80466"/>
                </a:lnTo>
                <a:lnTo>
                  <a:pt x="103619" y="121157"/>
                </a:lnTo>
                <a:lnTo>
                  <a:pt x="107442" y="128015"/>
                </a:lnTo>
                <a:lnTo>
                  <a:pt x="116585" y="130301"/>
                </a:lnTo>
                <a:lnTo>
                  <a:pt x="130301" y="122681"/>
                </a:lnTo>
                <a:lnTo>
                  <a:pt x="132587" y="114300"/>
                </a:lnTo>
                <a:close/>
              </a:path>
              <a:path w="132715" h="4699635">
                <a:moveTo>
                  <a:pt x="80010" y="80466"/>
                </a:moveTo>
                <a:lnTo>
                  <a:pt x="80010" y="28193"/>
                </a:lnTo>
                <a:lnTo>
                  <a:pt x="51816" y="28193"/>
                </a:lnTo>
                <a:lnTo>
                  <a:pt x="51816" y="81072"/>
                </a:lnTo>
                <a:lnTo>
                  <a:pt x="54101" y="77192"/>
                </a:lnTo>
                <a:lnTo>
                  <a:pt x="54101" y="35813"/>
                </a:lnTo>
                <a:lnTo>
                  <a:pt x="78485" y="35813"/>
                </a:lnTo>
                <a:lnTo>
                  <a:pt x="78485" y="77840"/>
                </a:lnTo>
                <a:lnTo>
                  <a:pt x="80010" y="80466"/>
                </a:lnTo>
                <a:close/>
              </a:path>
              <a:path w="132715" h="4699635">
                <a:moveTo>
                  <a:pt x="80010" y="4699254"/>
                </a:moveTo>
                <a:lnTo>
                  <a:pt x="80010" y="80466"/>
                </a:lnTo>
                <a:lnTo>
                  <a:pt x="66199" y="56664"/>
                </a:lnTo>
                <a:lnTo>
                  <a:pt x="51816" y="81072"/>
                </a:lnTo>
                <a:lnTo>
                  <a:pt x="51816" y="4699254"/>
                </a:lnTo>
                <a:lnTo>
                  <a:pt x="80010" y="4699254"/>
                </a:lnTo>
                <a:close/>
              </a:path>
              <a:path w="132715" h="4699635">
                <a:moveTo>
                  <a:pt x="78485" y="35813"/>
                </a:moveTo>
                <a:lnTo>
                  <a:pt x="54101" y="35813"/>
                </a:lnTo>
                <a:lnTo>
                  <a:pt x="66199" y="56664"/>
                </a:lnTo>
                <a:lnTo>
                  <a:pt x="78485" y="35813"/>
                </a:lnTo>
                <a:close/>
              </a:path>
              <a:path w="132715" h="4699635">
                <a:moveTo>
                  <a:pt x="66199" y="56664"/>
                </a:moveTo>
                <a:lnTo>
                  <a:pt x="54101" y="35813"/>
                </a:lnTo>
                <a:lnTo>
                  <a:pt x="54101" y="77192"/>
                </a:lnTo>
                <a:lnTo>
                  <a:pt x="66199" y="56664"/>
                </a:lnTo>
                <a:close/>
              </a:path>
              <a:path w="132715" h="4699635">
                <a:moveTo>
                  <a:pt x="78485" y="77840"/>
                </a:moveTo>
                <a:lnTo>
                  <a:pt x="78485" y="35813"/>
                </a:lnTo>
                <a:lnTo>
                  <a:pt x="66199" y="56664"/>
                </a:lnTo>
                <a:lnTo>
                  <a:pt x="78485" y="7784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86429" y="1700022"/>
            <a:ext cx="132715" cy="4699635"/>
          </a:xfrm>
          <a:custGeom>
            <a:avLst/>
            <a:gdLst/>
            <a:ahLst/>
            <a:cxnLst/>
            <a:rect l="l" t="t" r="r" b="b"/>
            <a:pathLst>
              <a:path w="132715" h="4699635">
                <a:moveTo>
                  <a:pt x="132587" y="114300"/>
                </a:moveTo>
                <a:lnTo>
                  <a:pt x="128777" y="107441"/>
                </a:lnTo>
                <a:lnTo>
                  <a:pt x="66294" y="0"/>
                </a:lnTo>
                <a:lnTo>
                  <a:pt x="3797" y="107441"/>
                </a:lnTo>
                <a:lnTo>
                  <a:pt x="0" y="114300"/>
                </a:lnTo>
                <a:lnTo>
                  <a:pt x="2285" y="122681"/>
                </a:lnTo>
                <a:lnTo>
                  <a:pt x="16001" y="130301"/>
                </a:lnTo>
                <a:lnTo>
                  <a:pt x="24371" y="128015"/>
                </a:lnTo>
                <a:lnTo>
                  <a:pt x="28194" y="121157"/>
                </a:lnTo>
                <a:lnTo>
                  <a:pt x="51816" y="81072"/>
                </a:lnTo>
                <a:lnTo>
                  <a:pt x="51816" y="28193"/>
                </a:lnTo>
                <a:lnTo>
                  <a:pt x="80010" y="28193"/>
                </a:lnTo>
                <a:lnTo>
                  <a:pt x="80010" y="80466"/>
                </a:lnTo>
                <a:lnTo>
                  <a:pt x="103619" y="121157"/>
                </a:lnTo>
                <a:lnTo>
                  <a:pt x="107442" y="128015"/>
                </a:lnTo>
                <a:lnTo>
                  <a:pt x="116585" y="130301"/>
                </a:lnTo>
                <a:lnTo>
                  <a:pt x="130301" y="122681"/>
                </a:lnTo>
                <a:lnTo>
                  <a:pt x="132587" y="114300"/>
                </a:lnTo>
                <a:close/>
              </a:path>
              <a:path w="132715" h="4699635">
                <a:moveTo>
                  <a:pt x="80010" y="80466"/>
                </a:moveTo>
                <a:lnTo>
                  <a:pt x="80010" y="28193"/>
                </a:lnTo>
                <a:lnTo>
                  <a:pt x="51816" y="28193"/>
                </a:lnTo>
                <a:lnTo>
                  <a:pt x="51816" y="81072"/>
                </a:lnTo>
                <a:lnTo>
                  <a:pt x="54101" y="77192"/>
                </a:lnTo>
                <a:lnTo>
                  <a:pt x="54101" y="35813"/>
                </a:lnTo>
                <a:lnTo>
                  <a:pt x="78485" y="35813"/>
                </a:lnTo>
                <a:lnTo>
                  <a:pt x="78485" y="77840"/>
                </a:lnTo>
                <a:lnTo>
                  <a:pt x="80010" y="80466"/>
                </a:lnTo>
                <a:close/>
              </a:path>
              <a:path w="132715" h="4699635">
                <a:moveTo>
                  <a:pt x="80010" y="4699254"/>
                </a:moveTo>
                <a:lnTo>
                  <a:pt x="80010" y="80466"/>
                </a:lnTo>
                <a:lnTo>
                  <a:pt x="66199" y="56664"/>
                </a:lnTo>
                <a:lnTo>
                  <a:pt x="51816" y="81072"/>
                </a:lnTo>
                <a:lnTo>
                  <a:pt x="51816" y="4699254"/>
                </a:lnTo>
                <a:lnTo>
                  <a:pt x="80010" y="4699254"/>
                </a:lnTo>
                <a:close/>
              </a:path>
              <a:path w="132715" h="4699635">
                <a:moveTo>
                  <a:pt x="78485" y="35813"/>
                </a:moveTo>
                <a:lnTo>
                  <a:pt x="54101" y="35813"/>
                </a:lnTo>
                <a:lnTo>
                  <a:pt x="66199" y="56664"/>
                </a:lnTo>
                <a:lnTo>
                  <a:pt x="78485" y="35813"/>
                </a:lnTo>
                <a:close/>
              </a:path>
              <a:path w="132715" h="4699635">
                <a:moveTo>
                  <a:pt x="66199" y="56664"/>
                </a:moveTo>
                <a:lnTo>
                  <a:pt x="54101" y="35813"/>
                </a:lnTo>
                <a:lnTo>
                  <a:pt x="54101" y="77192"/>
                </a:lnTo>
                <a:lnTo>
                  <a:pt x="66199" y="56664"/>
                </a:lnTo>
                <a:close/>
              </a:path>
              <a:path w="132715" h="4699635">
                <a:moveTo>
                  <a:pt x="78485" y="77840"/>
                </a:moveTo>
                <a:lnTo>
                  <a:pt x="78485" y="35813"/>
                </a:lnTo>
                <a:lnTo>
                  <a:pt x="66199" y="56664"/>
                </a:lnTo>
                <a:lnTo>
                  <a:pt x="78485" y="7784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42845" y="2430779"/>
            <a:ext cx="133350" cy="277495"/>
          </a:xfrm>
          <a:custGeom>
            <a:avLst/>
            <a:gdLst/>
            <a:ahLst/>
            <a:cxnLst/>
            <a:rect l="l" t="t" r="r" b="b"/>
            <a:pathLst>
              <a:path w="133350" h="277494">
                <a:moveTo>
                  <a:pt x="133350" y="113537"/>
                </a:moveTo>
                <a:lnTo>
                  <a:pt x="128777" y="106680"/>
                </a:lnTo>
                <a:lnTo>
                  <a:pt x="66281" y="0"/>
                </a:lnTo>
                <a:lnTo>
                  <a:pt x="4571" y="106680"/>
                </a:lnTo>
                <a:lnTo>
                  <a:pt x="0" y="113537"/>
                </a:lnTo>
                <a:lnTo>
                  <a:pt x="2285" y="121919"/>
                </a:lnTo>
                <a:lnTo>
                  <a:pt x="9131" y="126492"/>
                </a:lnTo>
                <a:lnTo>
                  <a:pt x="16001" y="130301"/>
                </a:lnTo>
                <a:lnTo>
                  <a:pt x="25145" y="128015"/>
                </a:lnTo>
                <a:lnTo>
                  <a:pt x="28943" y="121157"/>
                </a:lnTo>
                <a:lnTo>
                  <a:pt x="52577" y="80702"/>
                </a:lnTo>
                <a:lnTo>
                  <a:pt x="52577" y="28193"/>
                </a:lnTo>
                <a:lnTo>
                  <a:pt x="80771" y="28193"/>
                </a:lnTo>
                <a:lnTo>
                  <a:pt x="80771" y="80725"/>
                </a:lnTo>
                <a:lnTo>
                  <a:pt x="104381" y="121157"/>
                </a:lnTo>
                <a:lnTo>
                  <a:pt x="108191" y="128015"/>
                </a:lnTo>
                <a:lnTo>
                  <a:pt x="117347" y="130301"/>
                </a:lnTo>
                <a:lnTo>
                  <a:pt x="124193" y="126492"/>
                </a:lnTo>
                <a:lnTo>
                  <a:pt x="130301" y="121919"/>
                </a:lnTo>
                <a:lnTo>
                  <a:pt x="133350" y="113537"/>
                </a:lnTo>
                <a:close/>
              </a:path>
              <a:path w="133350" h="277494">
                <a:moveTo>
                  <a:pt x="80771" y="80725"/>
                </a:moveTo>
                <a:lnTo>
                  <a:pt x="80771" y="28193"/>
                </a:lnTo>
                <a:lnTo>
                  <a:pt x="52577" y="28193"/>
                </a:lnTo>
                <a:lnTo>
                  <a:pt x="52577" y="80702"/>
                </a:lnTo>
                <a:lnTo>
                  <a:pt x="54101" y="78094"/>
                </a:lnTo>
                <a:lnTo>
                  <a:pt x="54101" y="35051"/>
                </a:lnTo>
                <a:lnTo>
                  <a:pt x="79247" y="35051"/>
                </a:lnTo>
                <a:lnTo>
                  <a:pt x="79247" y="78115"/>
                </a:lnTo>
                <a:lnTo>
                  <a:pt x="80771" y="80725"/>
                </a:lnTo>
                <a:close/>
              </a:path>
              <a:path w="133350" h="277494">
                <a:moveTo>
                  <a:pt x="80771" y="277368"/>
                </a:moveTo>
                <a:lnTo>
                  <a:pt x="80771" y="80725"/>
                </a:lnTo>
                <a:lnTo>
                  <a:pt x="66671" y="56578"/>
                </a:lnTo>
                <a:lnTo>
                  <a:pt x="52577" y="80702"/>
                </a:lnTo>
                <a:lnTo>
                  <a:pt x="52577" y="277368"/>
                </a:lnTo>
                <a:lnTo>
                  <a:pt x="80771" y="277368"/>
                </a:lnTo>
                <a:close/>
              </a:path>
              <a:path w="133350" h="277494">
                <a:moveTo>
                  <a:pt x="79247" y="35051"/>
                </a:moveTo>
                <a:lnTo>
                  <a:pt x="54101" y="35051"/>
                </a:lnTo>
                <a:lnTo>
                  <a:pt x="66671" y="56578"/>
                </a:lnTo>
                <a:lnTo>
                  <a:pt x="79247" y="35051"/>
                </a:lnTo>
                <a:close/>
              </a:path>
              <a:path w="133350" h="277494">
                <a:moveTo>
                  <a:pt x="66671" y="56578"/>
                </a:moveTo>
                <a:lnTo>
                  <a:pt x="54101" y="35051"/>
                </a:lnTo>
                <a:lnTo>
                  <a:pt x="54101" y="78094"/>
                </a:lnTo>
                <a:lnTo>
                  <a:pt x="66671" y="56578"/>
                </a:lnTo>
                <a:close/>
              </a:path>
              <a:path w="133350" h="277494">
                <a:moveTo>
                  <a:pt x="79247" y="78115"/>
                </a:moveTo>
                <a:lnTo>
                  <a:pt x="79247" y="35051"/>
                </a:lnTo>
                <a:lnTo>
                  <a:pt x="66671" y="56578"/>
                </a:lnTo>
                <a:lnTo>
                  <a:pt x="79247" y="7811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42845" y="2430779"/>
            <a:ext cx="133350" cy="277495"/>
          </a:xfrm>
          <a:custGeom>
            <a:avLst/>
            <a:gdLst/>
            <a:ahLst/>
            <a:cxnLst/>
            <a:rect l="l" t="t" r="r" b="b"/>
            <a:pathLst>
              <a:path w="133350" h="277494">
                <a:moveTo>
                  <a:pt x="133350" y="113537"/>
                </a:moveTo>
                <a:lnTo>
                  <a:pt x="128777" y="106680"/>
                </a:lnTo>
                <a:lnTo>
                  <a:pt x="66281" y="0"/>
                </a:lnTo>
                <a:lnTo>
                  <a:pt x="4571" y="106680"/>
                </a:lnTo>
                <a:lnTo>
                  <a:pt x="0" y="113537"/>
                </a:lnTo>
                <a:lnTo>
                  <a:pt x="2285" y="121919"/>
                </a:lnTo>
                <a:lnTo>
                  <a:pt x="9131" y="126492"/>
                </a:lnTo>
                <a:lnTo>
                  <a:pt x="16001" y="130301"/>
                </a:lnTo>
                <a:lnTo>
                  <a:pt x="25145" y="128015"/>
                </a:lnTo>
                <a:lnTo>
                  <a:pt x="28943" y="121157"/>
                </a:lnTo>
                <a:lnTo>
                  <a:pt x="52577" y="80702"/>
                </a:lnTo>
                <a:lnTo>
                  <a:pt x="52577" y="28193"/>
                </a:lnTo>
                <a:lnTo>
                  <a:pt x="80771" y="28193"/>
                </a:lnTo>
                <a:lnTo>
                  <a:pt x="80771" y="80725"/>
                </a:lnTo>
                <a:lnTo>
                  <a:pt x="104381" y="121157"/>
                </a:lnTo>
                <a:lnTo>
                  <a:pt x="108191" y="128015"/>
                </a:lnTo>
                <a:lnTo>
                  <a:pt x="117347" y="130301"/>
                </a:lnTo>
                <a:lnTo>
                  <a:pt x="124193" y="126492"/>
                </a:lnTo>
                <a:lnTo>
                  <a:pt x="130301" y="121919"/>
                </a:lnTo>
                <a:lnTo>
                  <a:pt x="133350" y="113537"/>
                </a:lnTo>
                <a:close/>
              </a:path>
              <a:path w="133350" h="277494">
                <a:moveTo>
                  <a:pt x="80771" y="80725"/>
                </a:moveTo>
                <a:lnTo>
                  <a:pt x="80771" y="28193"/>
                </a:lnTo>
                <a:lnTo>
                  <a:pt x="52577" y="28193"/>
                </a:lnTo>
                <a:lnTo>
                  <a:pt x="52577" y="80702"/>
                </a:lnTo>
                <a:lnTo>
                  <a:pt x="54101" y="78094"/>
                </a:lnTo>
                <a:lnTo>
                  <a:pt x="54101" y="35051"/>
                </a:lnTo>
                <a:lnTo>
                  <a:pt x="79247" y="35051"/>
                </a:lnTo>
                <a:lnTo>
                  <a:pt x="79247" y="78115"/>
                </a:lnTo>
                <a:lnTo>
                  <a:pt x="80771" y="80725"/>
                </a:lnTo>
                <a:close/>
              </a:path>
              <a:path w="133350" h="277494">
                <a:moveTo>
                  <a:pt x="80771" y="277368"/>
                </a:moveTo>
                <a:lnTo>
                  <a:pt x="80771" y="80725"/>
                </a:lnTo>
                <a:lnTo>
                  <a:pt x="66671" y="56578"/>
                </a:lnTo>
                <a:lnTo>
                  <a:pt x="52577" y="80702"/>
                </a:lnTo>
                <a:lnTo>
                  <a:pt x="52577" y="277368"/>
                </a:lnTo>
                <a:lnTo>
                  <a:pt x="80771" y="277368"/>
                </a:lnTo>
                <a:close/>
              </a:path>
              <a:path w="133350" h="277494">
                <a:moveTo>
                  <a:pt x="79247" y="35051"/>
                </a:moveTo>
                <a:lnTo>
                  <a:pt x="54101" y="35051"/>
                </a:lnTo>
                <a:lnTo>
                  <a:pt x="66671" y="56578"/>
                </a:lnTo>
                <a:lnTo>
                  <a:pt x="79247" y="35051"/>
                </a:lnTo>
                <a:close/>
              </a:path>
              <a:path w="133350" h="277494">
                <a:moveTo>
                  <a:pt x="66671" y="56578"/>
                </a:moveTo>
                <a:lnTo>
                  <a:pt x="54101" y="35051"/>
                </a:lnTo>
                <a:lnTo>
                  <a:pt x="54101" y="78094"/>
                </a:lnTo>
                <a:lnTo>
                  <a:pt x="66671" y="56578"/>
                </a:lnTo>
                <a:close/>
              </a:path>
              <a:path w="133350" h="277494">
                <a:moveTo>
                  <a:pt x="79247" y="78115"/>
                </a:moveTo>
                <a:lnTo>
                  <a:pt x="79247" y="35051"/>
                </a:lnTo>
                <a:lnTo>
                  <a:pt x="66671" y="56578"/>
                </a:lnTo>
                <a:lnTo>
                  <a:pt x="79247" y="7811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7619" y="3649979"/>
            <a:ext cx="1550670" cy="344805"/>
          </a:xfrm>
          <a:custGeom>
            <a:avLst/>
            <a:gdLst/>
            <a:ahLst/>
            <a:cxnLst/>
            <a:rect l="l" t="t" r="r" b="b"/>
            <a:pathLst>
              <a:path w="1550670" h="344804">
                <a:moveTo>
                  <a:pt x="0" y="0"/>
                </a:moveTo>
                <a:lnTo>
                  <a:pt x="0" y="344424"/>
                </a:lnTo>
                <a:lnTo>
                  <a:pt x="1550669" y="344424"/>
                </a:lnTo>
                <a:lnTo>
                  <a:pt x="15506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1523" y="3643121"/>
            <a:ext cx="1564005" cy="357505"/>
          </a:xfrm>
          <a:custGeom>
            <a:avLst/>
            <a:gdLst/>
            <a:ahLst/>
            <a:cxnLst/>
            <a:rect l="l" t="t" r="r" b="b"/>
            <a:pathLst>
              <a:path w="1564004" h="357504">
                <a:moveTo>
                  <a:pt x="1563624" y="357377"/>
                </a:moveTo>
                <a:lnTo>
                  <a:pt x="1563624" y="0"/>
                </a:lnTo>
                <a:lnTo>
                  <a:pt x="0" y="0"/>
                </a:lnTo>
                <a:lnTo>
                  <a:pt x="0" y="357377"/>
                </a:lnTo>
                <a:lnTo>
                  <a:pt x="6096" y="357377"/>
                </a:lnTo>
                <a:lnTo>
                  <a:pt x="6096" y="12953"/>
                </a:lnTo>
                <a:lnTo>
                  <a:pt x="12192" y="6857"/>
                </a:lnTo>
                <a:lnTo>
                  <a:pt x="12192" y="12953"/>
                </a:lnTo>
                <a:lnTo>
                  <a:pt x="1550670" y="12953"/>
                </a:lnTo>
                <a:lnTo>
                  <a:pt x="1550670" y="6857"/>
                </a:lnTo>
                <a:lnTo>
                  <a:pt x="1556766" y="12953"/>
                </a:lnTo>
                <a:lnTo>
                  <a:pt x="1556766" y="357377"/>
                </a:lnTo>
                <a:lnTo>
                  <a:pt x="1563624" y="357377"/>
                </a:lnTo>
                <a:close/>
              </a:path>
              <a:path w="1564004" h="357504">
                <a:moveTo>
                  <a:pt x="12192" y="12953"/>
                </a:moveTo>
                <a:lnTo>
                  <a:pt x="12192" y="6857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1564004" h="357504">
                <a:moveTo>
                  <a:pt x="12192" y="344424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344424"/>
                </a:lnTo>
                <a:lnTo>
                  <a:pt x="12192" y="344424"/>
                </a:lnTo>
                <a:close/>
              </a:path>
              <a:path w="1564004" h="357504">
                <a:moveTo>
                  <a:pt x="1556766" y="344424"/>
                </a:moveTo>
                <a:lnTo>
                  <a:pt x="6096" y="344424"/>
                </a:lnTo>
                <a:lnTo>
                  <a:pt x="12192" y="351281"/>
                </a:lnTo>
                <a:lnTo>
                  <a:pt x="12192" y="357377"/>
                </a:lnTo>
                <a:lnTo>
                  <a:pt x="1550670" y="357377"/>
                </a:lnTo>
                <a:lnTo>
                  <a:pt x="1550670" y="351281"/>
                </a:lnTo>
                <a:lnTo>
                  <a:pt x="1556766" y="344424"/>
                </a:lnTo>
                <a:close/>
              </a:path>
              <a:path w="1564004" h="357504">
                <a:moveTo>
                  <a:pt x="12192" y="357377"/>
                </a:moveTo>
                <a:lnTo>
                  <a:pt x="12192" y="351281"/>
                </a:lnTo>
                <a:lnTo>
                  <a:pt x="6096" y="344424"/>
                </a:lnTo>
                <a:lnTo>
                  <a:pt x="6096" y="357377"/>
                </a:lnTo>
                <a:lnTo>
                  <a:pt x="12192" y="357377"/>
                </a:lnTo>
                <a:close/>
              </a:path>
              <a:path w="1564004" h="357504">
                <a:moveTo>
                  <a:pt x="1556766" y="12953"/>
                </a:moveTo>
                <a:lnTo>
                  <a:pt x="1550670" y="6857"/>
                </a:lnTo>
                <a:lnTo>
                  <a:pt x="1550670" y="12953"/>
                </a:lnTo>
                <a:lnTo>
                  <a:pt x="1556766" y="12953"/>
                </a:lnTo>
                <a:close/>
              </a:path>
              <a:path w="1564004" h="357504">
                <a:moveTo>
                  <a:pt x="1556766" y="344424"/>
                </a:moveTo>
                <a:lnTo>
                  <a:pt x="1556766" y="12953"/>
                </a:lnTo>
                <a:lnTo>
                  <a:pt x="1550670" y="12953"/>
                </a:lnTo>
                <a:lnTo>
                  <a:pt x="1550670" y="344424"/>
                </a:lnTo>
                <a:lnTo>
                  <a:pt x="1556766" y="344424"/>
                </a:lnTo>
                <a:close/>
              </a:path>
              <a:path w="1564004" h="357504">
                <a:moveTo>
                  <a:pt x="1556766" y="357377"/>
                </a:moveTo>
                <a:lnTo>
                  <a:pt x="1556766" y="344424"/>
                </a:lnTo>
                <a:lnTo>
                  <a:pt x="1550670" y="351281"/>
                </a:lnTo>
                <a:lnTo>
                  <a:pt x="1550670" y="357377"/>
                </a:lnTo>
                <a:lnTo>
                  <a:pt x="1556766" y="357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81398" y="3635755"/>
            <a:ext cx="1322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30" dirty="0">
                <a:latin typeface="Trebuchet MS"/>
                <a:cs typeface="Trebuchet MS"/>
              </a:rPr>
              <a:t>Initial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K-map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43427" y="1322324"/>
            <a:ext cx="2755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03789" y="1760982"/>
            <a:ext cx="1686560" cy="1553845"/>
          </a:xfrm>
          <a:custGeom>
            <a:avLst/>
            <a:gdLst/>
            <a:ahLst/>
            <a:cxnLst/>
            <a:rect l="l" t="t" r="r" b="b"/>
            <a:pathLst>
              <a:path w="1686560" h="1553845">
                <a:moveTo>
                  <a:pt x="1686306" y="1553718"/>
                </a:moveTo>
                <a:lnTo>
                  <a:pt x="1686306" y="0"/>
                </a:lnTo>
                <a:lnTo>
                  <a:pt x="0" y="0"/>
                </a:lnTo>
                <a:lnTo>
                  <a:pt x="0" y="1553718"/>
                </a:lnTo>
                <a:lnTo>
                  <a:pt x="9906" y="1553718"/>
                </a:lnTo>
                <a:lnTo>
                  <a:pt x="9905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667255" y="19050"/>
                </a:lnTo>
                <a:lnTo>
                  <a:pt x="1667255" y="9143"/>
                </a:lnTo>
                <a:lnTo>
                  <a:pt x="1676400" y="19050"/>
                </a:lnTo>
                <a:lnTo>
                  <a:pt x="1676400" y="1553718"/>
                </a:lnTo>
                <a:lnTo>
                  <a:pt x="1686306" y="1553718"/>
                </a:lnTo>
                <a:close/>
              </a:path>
              <a:path w="1686560" h="1553845">
                <a:moveTo>
                  <a:pt x="19050" y="19050"/>
                </a:moveTo>
                <a:lnTo>
                  <a:pt x="19050" y="9143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1686560" h="1553845">
                <a:moveTo>
                  <a:pt x="19050" y="1534668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1534668"/>
                </a:lnTo>
                <a:lnTo>
                  <a:pt x="19050" y="1534668"/>
                </a:lnTo>
                <a:close/>
              </a:path>
              <a:path w="1686560" h="1553845">
                <a:moveTo>
                  <a:pt x="1676400" y="1534668"/>
                </a:moveTo>
                <a:lnTo>
                  <a:pt x="9905" y="1534668"/>
                </a:lnTo>
                <a:lnTo>
                  <a:pt x="19050" y="1544574"/>
                </a:lnTo>
                <a:lnTo>
                  <a:pt x="19050" y="1553718"/>
                </a:lnTo>
                <a:lnTo>
                  <a:pt x="1667255" y="1553718"/>
                </a:lnTo>
                <a:lnTo>
                  <a:pt x="1667255" y="1544574"/>
                </a:lnTo>
                <a:lnTo>
                  <a:pt x="1676400" y="1534668"/>
                </a:lnTo>
                <a:close/>
              </a:path>
              <a:path w="1686560" h="1553845">
                <a:moveTo>
                  <a:pt x="19050" y="1553718"/>
                </a:moveTo>
                <a:lnTo>
                  <a:pt x="19050" y="1544574"/>
                </a:lnTo>
                <a:lnTo>
                  <a:pt x="9905" y="1534668"/>
                </a:lnTo>
                <a:lnTo>
                  <a:pt x="9906" y="1553718"/>
                </a:lnTo>
                <a:lnTo>
                  <a:pt x="19050" y="1553718"/>
                </a:lnTo>
                <a:close/>
              </a:path>
              <a:path w="1686560" h="1553845">
                <a:moveTo>
                  <a:pt x="1676400" y="19050"/>
                </a:moveTo>
                <a:lnTo>
                  <a:pt x="1667255" y="9143"/>
                </a:lnTo>
                <a:lnTo>
                  <a:pt x="1667255" y="19050"/>
                </a:lnTo>
                <a:lnTo>
                  <a:pt x="1676400" y="19050"/>
                </a:lnTo>
                <a:close/>
              </a:path>
              <a:path w="1686560" h="1553845">
                <a:moveTo>
                  <a:pt x="1676400" y="1534668"/>
                </a:moveTo>
                <a:lnTo>
                  <a:pt x="1676400" y="19050"/>
                </a:lnTo>
                <a:lnTo>
                  <a:pt x="1667255" y="19050"/>
                </a:lnTo>
                <a:lnTo>
                  <a:pt x="1667255" y="1534668"/>
                </a:lnTo>
                <a:lnTo>
                  <a:pt x="1676400" y="1534668"/>
                </a:lnTo>
                <a:close/>
              </a:path>
              <a:path w="1686560" h="1553845">
                <a:moveTo>
                  <a:pt x="1676400" y="1553718"/>
                </a:moveTo>
                <a:lnTo>
                  <a:pt x="1676400" y="1534668"/>
                </a:lnTo>
                <a:lnTo>
                  <a:pt x="1667255" y="1544574"/>
                </a:lnTo>
                <a:lnTo>
                  <a:pt x="1667255" y="1553718"/>
                </a:lnTo>
                <a:lnTo>
                  <a:pt x="1676400" y="1553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3789" y="2558414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25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3789" y="2140839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25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3789" y="2918841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25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3662" y="1760982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0"/>
                </a:moveTo>
                <a:lnTo>
                  <a:pt x="0" y="1536191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4417" y="1469897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29" h="298450">
                <a:moveTo>
                  <a:pt x="316229" y="283463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88338" y="1843210"/>
            <a:ext cx="539115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810"/>
              </a:lnSpc>
              <a:tabLst>
                <a:tab pos="436245" algn="l"/>
              </a:tabLst>
            </a:pPr>
            <a:r>
              <a:rPr sz="1600" spc="-40" dirty="0">
                <a:latin typeface="Trebuchet MS"/>
                <a:cs typeface="Trebuchet MS"/>
              </a:rPr>
              <a:t>0	1</a:t>
            </a:r>
            <a:endParaRPr sz="16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1205"/>
              </a:spcBef>
              <a:tabLst>
                <a:tab pos="436245" algn="l"/>
              </a:tabLst>
            </a:pPr>
            <a:r>
              <a:rPr sz="1600" spc="-40" dirty="0">
                <a:latin typeface="Trebuchet MS"/>
                <a:cs typeface="Trebuchet MS"/>
              </a:rPr>
              <a:t>1	1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436245" algn="l"/>
              </a:tabLst>
            </a:pPr>
            <a:r>
              <a:rPr sz="1600" spc="240" dirty="0">
                <a:latin typeface="Trebuchet MS"/>
                <a:cs typeface="Trebuchet MS"/>
              </a:rPr>
              <a:t>X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72052" y="1843210"/>
            <a:ext cx="1441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810"/>
              </a:lnSpc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  <a:spcBef>
                <a:spcPts val="120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19050" indent="-19685">
              <a:lnSpc>
                <a:spcPct val="155600"/>
              </a:lnSpc>
            </a:pPr>
            <a:r>
              <a:rPr sz="1600" spc="165" dirty="0">
                <a:latin typeface="Trebuchet MS"/>
                <a:cs typeface="Trebuchet MS"/>
              </a:rPr>
              <a:t>X  </a:t>
            </a: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4682" y="2972070"/>
            <a:ext cx="5448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</a:tabLst>
            </a:pPr>
            <a:r>
              <a:rPr sz="1600" spc="-40" dirty="0">
                <a:latin typeface="Trebuchet MS"/>
                <a:cs typeface="Trebuchet MS"/>
              </a:rPr>
              <a:t>0	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73495" y="1531901"/>
            <a:ext cx="3219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67547" y="336984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31193" y="1537716"/>
            <a:ext cx="600710" cy="572770"/>
          </a:xfrm>
          <a:custGeom>
            <a:avLst/>
            <a:gdLst/>
            <a:ahLst/>
            <a:cxnLst/>
            <a:rect l="l" t="t" r="r" b="b"/>
            <a:pathLst>
              <a:path w="600710" h="572769">
                <a:moveTo>
                  <a:pt x="762" y="182117"/>
                </a:moveTo>
                <a:lnTo>
                  <a:pt x="762" y="102107"/>
                </a:lnTo>
                <a:lnTo>
                  <a:pt x="0" y="120395"/>
                </a:lnTo>
                <a:lnTo>
                  <a:pt x="0" y="160781"/>
                </a:lnTo>
                <a:lnTo>
                  <a:pt x="762" y="182117"/>
                </a:lnTo>
                <a:close/>
              </a:path>
              <a:path w="600710" h="572769">
                <a:moveTo>
                  <a:pt x="23622" y="3809"/>
                </a:moveTo>
                <a:lnTo>
                  <a:pt x="23622" y="761"/>
                </a:lnTo>
                <a:lnTo>
                  <a:pt x="4572" y="0"/>
                </a:lnTo>
                <a:lnTo>
                  <a:pt x="4572" y="4571"/>
                </a:lnTo>
                <a:lnTo>
                  <a:pt x="3810" y="7619"/>
                </a:lnTo>
                <a:lnTo>
                  <a:pt x="3810" y="14477"/>
                </a:lnTo>
                <a:lnTo>
                  <a:pt x="3048" y="18287"/>
                </a:lnTo>
                <a:lnTo>
                  <a:pt x="3048" y="28193"/>
                </a:lnTo>
                <a:lnTo>
                  <a:pt x="2286" y="34289"/>
                </a:lnTo>
                <a:lnTo>
                  <a:pt x="2286" y="46481"/>
                </a:lnTo>
                <a:lnTo>
                  <a:pt x="1524" y="53339"/>
                </a:lnTo>
                <a:lnTo>
                  <a:pt x="1524" y="68579"/>
                </a:lnTo>
                <a:lnTo>
                  <a:pt x="762" y="76199"/>
                </a:lnTo>
                <a:lnTo>
                  <a:pt x="762" y="203453"/>
                </a:lnTo>
                <a:lnTo>
                  <a:pt x="2286" y="247649"/>
                </a:lnTo>
                <a:lnTo>
                  <a:pt x="5334" y="292607"/>
                </a:lnTo>
                <a:lnTo>
                  <a:pt x="9906" y="336803"/>
                </a:lnTo>
                <a:lnTo>
                  <a:pt x="19050" y="391058"/>
                </a:lnTo>
                <a:lnTo>
                  <a:pt x="19050" y="121157"/>
                </a:lnTo>
                <a:lnTo>
                  <a:pt x="19812" y="102107"/>
                </a:lnTo>
                <a:lnTo>
                  <a:pt x="19812" y="76961"/>
                </a:lnTo>
                <a:lnTo>
                  <a:pt x="20574" y="69341"/>
                </a:lnTo>
                <a:lnTo>
                  <a:pt x="20574" y="54101"/>
                </a:lnTo>
                <a:lnTo>
                  <a:pt x="21336" y="47243"/>
                </a:lnTo>
                <a:lnTo>
                  <a:pt x="21336" y="35051"/>
                </a:lnTo>
                <a:lnTo>
                  <a:pt x="22098" y="29717"/>
                </a:lnTo>
                <a:lnTo>
                  <a:pt x="22098" y="19811"/>
                </a:lnTo>
                <a:lnTo>
                  <a:pt x="22860" y="15239"/>
                </a:lnTo>
                <a:lnTo>
                  <a:pt x="22860" y="6095"/>
                </a:lnTo>
                <a:lnTo>
                  <a:pt x="23622" y="3809"/>
                </a:lnTo>
                <a:close/>
              </a:path>
              <a:path w="600710" h="572769">
                <a:moveTo>
                  <a:pt x="600456" y="522731"/>
                </a:moveTo>
                <a:lnTo>
                  <a:pt x="596646" y="503681"/>
                </a:lnTo>
                <a:lnTo>
                  <a:pt x="557022" y="512063"/>
                </a:lnTo>
                <a:lnTo>
                  <a:pt x="479298" y="527303"/>
                </a:lnTo>
                <a:lnTo>
                  <a:pt x="441198" y="534161"/>
                </a:lnTo>
                <a:lnTo>
                  <a:pt x="403860" y="540257"/>
                </a:lnTo>
                <a:lnTo>
                  <a:pt x="367284" y="545591"/>
                </a:lnTo>
                <a:lnTo>
                  <a:pt x="348996" y="547115"/>
                </a:lnTo>
                <a:lnTo>
                  <a:pt x="331470" y="549401"/>
                </a:lnTo>
                <a:lnTo>
                  <a:pt x="313944" y="550925"/>
                </a:lnTo>
                <a:lnTo>
                  <a:pt x="280416" y="552449"/>
                </a:lnTo>
                <a:lnTo>
                  <a:pt x="264414" y="553211"/>
                </a:lnTo>
                <a:lnTo>
                  <a:pt x="248412" y="553211"/>
                </a:lnTo>
                <a:lnTo>
                  <a:pt x="232410" y="552449"/>
                </a:lnTo>
                <a:lnTo>
                  <a:pt x="188976" y="548639"/>
                </a:lnTo>
                <a:lnTo>
                  <a:pt x="137922" y="535685"/>
                </a:lnTo>
                <a:lnTo>
                  <a:pt x="96012" y="512825"/>
                </a:lnTo>
                <a:lnTo>
                  <a:pt x="76200" y="493013"/>
                </a:lnTo>
                <a:lnTo>
                  <a:pt x="68580" y="482345"/>
                </a:lnTo>
                <a:lnTo>
                  <a:pt x="62484" y="470153"/>
                </a:lnTo>
                <a:lnTo>
                  <a:pt x="59436" y="462533"/>
                </a:lnTo>
                <a:lnTo>
                  <a:pt x="56388" y="455675"/>
                </a:lnTo>
                <a:lnTo>
                  <a:pt x="43434" y="413765"/>
                </a:lnTo>
                <a:lnTo>
                  <a:pt x="35052" y="375665"/>
                </a:lnTo>
                <a:lnTo>
                  <a:pt x="28956" y="333755"/>
                </a:lnTo>
                <a:lnTo>
                  <a:pt x="24384" y="291083"/>
                </a:lnTo>
                <a:lnTo>
                  <a:pt x="21336" y="246887"/>
                </a:lnTo>
                <a:lnTo>
                  <a:pt x="19812" y="202691"/>
                </a:lnTo>
                <a:lnTo>
                  <a:pt x="19812" y="181355"/>
                </a:lnTo>
                <a:lnTo>
                  <a:pt x="19050" y="160781"/>
                </a:lnTo>
                <a:lnTo>
                  <a:pt x="19050" y="391058"/>
                </a:lnTo>
                <a:lnTo>
                  <a:pt x="20574" y="399287"/>
                </a:lnTo>
                <a:lnTo>
                  <a:pt x="29718" y="437387"/>
                </a:lnTo>
                <a:lnTo>
                  <a:pt x="44958" y="478535"/>
                </a:lnTo>
                <a:lnTo>
                  <a:pt x="70104" y="515873"/>
                </a:lnTo>
                <a:lnTo>
                  <a:pt x="107442" y="542543"/>
                </a:lnTo>
                <a:lnTo>
                  <a:pt x="144780" y="557783"/>
                </a:lnTo>
                <a:lnTo>
                  <a:pt x="186690" y="567689"/>
                </a:lnTo>
                <a:lnTo>
                  <a:pt x="248412" y="572261"/>
                </a:lnTo>
                <a:lnTo>
                  <a:pt x="264414" y="572261"/>
                </a:lnTo>
                <a:lnTo>
                  <a:pt x="281178" y="571499"/>
                </a:lnTo>
                <a:lnTo>
                  <a:pt x="298704" y="570737"/>
                </a:lnTo>
                <a:lnTo>
                  <a:pt x="315468" y="569975"/>
                </a:lnTo>
                <a:lnTo>
                  <a:pt x="333756" y="568451"/>
                </a:lnTo>
                <a:lnTo>
                  <a:pt x="351282" y="566165"/>
                </a:lnTo>
                <a:lnTo>
                  <a:pt x="369570" y="563879"/>
                </a:lnTo>
                <a:lnTo>
                  <a:pt x="406908" y="558545"/>
                </a:lnTo>
                <a:lnTo>
                  <a:pt x="444246" y="552449"/>
                </a:lnTo>
                <a:lnTo>
                  <a:pt x="521970" y="538733"/>
                </a:lnTo>
                <a:lnTo>
                  <a:pt x="560832" y="530351"/>
                </a:lnTo>
                <a:lnTo>
                  <a:pt x="600456" y="522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39575" y="2971800"/>
            <a:ext cx="600075" cy="572770"/>
          </a:xfrm>
          <a:custGeom>
            <a:avLst/>
            <a:gdLst/>
            <a:ahLst/>
            <a:cxnLst/>
            <a:rect l="l" t="t" r="r" b="b"/>
            <a:pathLst>
              <a:path w="600075" h="572770">
                <a:moveTo>
                  <a:pt x="599693" y="49529"/>
                </a:moveTo>
                <a:lnTo>
                  <a:pt x="560831" y="41909"/>
                </a:lnTo>
                <a:lnTo>
                  <a:pt x="521207" y="33527"/>
                </a:lnTo>
                <a:lnTo>
                  <a:pt x="482345" y="26669"/>
                </a:lnTo>
                <a:lnTo>
                  <a:pt x="444245" y="19811"/>
                </a:lnTo>
                <a:lnTo>
                  <a:pt x="406145" y="13715"/>
                </a:lnTo>
                <a:lnTo>
                  <a:pt x="332993" y="3809"/>
                </a:lnTo>
                <a:lnTo>
                  <a:pt x="296417" y="1454"/>
                </a:lnTo>
                <a:lnTo>
                  <a:pt x="264413" y="0"/>
                </a:lnTo>
                <a:lnTo>
                  <a:pt x="247649" y="0"/>
                </a:lnTo>
                <a:lnTo>
                  <a:pt x="231647" y="761"/>
                </a:lnTo>
                <a:lnTo>
                  <a:pt x="185927" y="4571"/>
                </a:lnTo>
                <a:lnTo>
                  <a:pt x="144017" y="14477"/>
                </a:lnTo>
                <a:lnTo>
                  <a:pt x="106679" y="29717"/>
                </a:lnTo>
                <a:lnTo>
                  <a:pt x="74675" y="51815"/>
                </a:lnTo>
                <a:lnTo>
                  <a:pt x="52577" y="80009"/>
                </a:lnTo>
                <a:lnTo>
                  <a:pt x="48005" y="86867"/>
                </a:lnTo>
                <a:lnTo>
                  <a:pt x="44957" y="93725"/>
                </a:lnTo>
                <a:lnTo>
                  <a:pt x="41147" y="101345"/>
                </a:lnTo>
                <a:lnTo>
                  <a:pt x="32003" y="126491"/>
                </a:lnTo>
                <a:lnTo>
                  <a:pt x="29717" y="134873"/>
                </a:lnTo>
                <a:lnTo>
                  <a:pt x="26669" y="144017"/>
                </a:lnTo>
                <a:lnTo>
                  <a:pt x="19811" y="172973"/>
                </a:lnTo>
                <a:lnTo>
                  <a:pt x="9905" y="235457"/>
                </a:lnTo>
                <a:lnTo>
                  <a:pt x="5333" y="279653"/>
                </a:lnTo>
                <a:lnTo>
                  <a:pt x="2285" y="324611"/>
                </a:lnTo>
                <a:lnTo>
                  <a:pt x="0" y="390143"/>
                </a:lnTo>
                <a:lnTo>
                  <a:pt x="0" y="479297"/>
                </a:lnTo>
                <a:lnTo>
                  <a:pt x="761" y="487679"/>
                </a:lnTo>
                <a:lnTo>
                  <a:pt x="761" y="511301"/>
                </a:lnTo>
                <a:lnTo>
                  <a:pt x="1523" y="518921"/>
                </a:lnTo>
                <a:lnTo>
                  <a:pt x="1523" y="531875"/>
                </a:lnTo>
                <a:lnTo>
                  <a:pt x="2285" y="537971"/>
                </a:lnTo>
                <a:lnTo>
                  <a:pt x="2285" y="544067"/>
                </a:lnTo>
                <a:lnTo>
                  <a:pt x="3047" y="548639"/>
                </a:lnTo>
                <a:lnTo>
                  <a:pt x="3047" y="561593"/>
                </a:lnTo>
                <a:lnTo>
                  <a:pt x="3809" y="564641"/>
                </a:lnTo>
                <a:lnTo>
                  <a:pt x="3809" y="572261"/>
                </a:lnTo>
                <a:lnTo>
                  <a:pt x="19049" y="571652"/>
                </a:lnTo>
                <a:lnTo>
                  <a:pt x="19049" y="390905"/>
                </a:lnTo>
                <a:lnTo>
                  <a:pt x="21335" y="326135"/>
                </a:lnTo>
                <a:lnTo>
                  <a:pt x="25907" y="259841"/>
                </a:lnTo>
                <a:lnTo>
                  <a:pt x="28955" y="238505"/>
                </a:lnTo>
                <a:lnTo>
                  <a:pt x="31241" y="217169"/>
                </a:lnTo>
                <a:lnTo>
                  <a:pt x="42671" y="158495"/>
                </a:lnTo>
                <a:lnTo>
                  <a:pt x="50291" y="132587"/>
                </a:lnTo>
                <a:lnTo>
                  <a:pt x="52577" y="124205"/>
                </a:lnTo>
                <a:lnTo>
                  <a:pt x="55625" y="116585"/>
                </a:lnTo>
                <a:lnTo>
                  <a:pt x="58673" y="109727"/>
                </a:lnTo>
                <a:lnTo>
                  <a:pt x="61721" y="102107"/>
                </a:lnTo>
                <a:lnTo>
                  <a:pt x="64769" y="96011"/>
                </a:lnTo>
                <a:lnTo>
                  <a:pt x="68579" y="89915"/>
                </a:lnTo>
                <a:lnTo>
                  <a:pt x="71627" y="84581"/>
                </a:lnTo>
                <a:lnTo>
                  <a:pt x="105155" y="52577"/>
                </a:lnTo>
                <a:lnTo>
                  <a:pt x="161543" y="28955"/>
                </a:lnTo>
                <a:lnTo>
                  <a:pt x="217169" y="20573"/>
                </a:lnTo>
                <a:lnTo>
                  <a:pt x="247649" y="19049"/>
                </a:lnTo>
                <a:lnTo>
                  <a:pt x="264413" y="19086"/>
                </a:lnTo>
                <a:lnTo>
                  <a:pt x="279653" y="19811"/>
                </a:lnTo>
                <a:lnTo>
                  <a:pt x="297941" y="20640"/>
                </a:lnTo>
                <a:lnTo>
                  <a:pt x="313943" y="21335"/>
                </a:lnTo>
                <a:lnTo>
                  <a:pt x="330707" y="22859"/>
                </a:lnTo>
                <a:lnTo>
                  <a:pt x="348995" y="25145"/>
                </a:lnTo>
                <a:lnTo>
                  <a:pt x="366521" y="27431"/>
                </a:lnTo>
                <a:lnTo>
                  <a:pt x="403097" y="32003"/>
                </a:lnTo>
                <a:lnTo>
                  <a:pt x="440435" y="38099"/>
                </a:lnTo>
                <a:lnTo>
                  <a:pt x="479297" y="44957"/>
                </a:lnTo>
                <a:lnTo>
                  <a:pt x="557021" y="60197"/>
                </a:lnTo>
                <a:lnTo>
                  <a:pt x="595883" y="68579"/>
                </a:lnTo>
                <a:lnTo>
                  <a:pt x="599693" y="49529"/>
                </a:lnTo>
                <a:close/>
              </a:path>
              <a:path w="600075" h="572770">
                <a:moveTo>
                  <a:pt x="22859" y="571499"/>
                </a:moveTo>
                <a:lnTo>
                  <a:pt x="22859" y="563879"/>
                </a:lnTo>
                <a:lnTo>
                  <a:pt x="22097" y="560831"/>
                </a:lnTo>
                <a:lnTo>
                  <a:pt x="22097" y="547877"/>
                </a:lnTo>
                <a:lnTo>
                  <a:pt x="21335" y="542543"/>
                </a:lnTo>
                <a:lnTo>
                  <a:pt x="21335" y="537209"/>
                </a:lnTo>
                <a:lnTo>
                  <a:pt x="20573" y="531113"/>
                </a:lnTo>
                <a:lnTo>
                  <a:pt x="20573" y="518159"/>
                </a:lnTo>
                <a:lnTo>
                  <a:pt x="19811" y="510539"/>
                </a:lnTo>
                <a:lnTo>
                  <a:pt x="19811" y="486917"/>
                </a:lnTo>
                <a:lnTo>
                  <a:pt x="19049" y="478535"/>
                </a:lnTo>
                <a:lnTo>
                  <a:pt x="19049" y="571652"/>
                </a:lnTo>
                <a:lnTo>
                  <a:pt x="22859" y="571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917819" y="285622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AB’D’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210697" y="1732788"/>
            <a:ext cx="438150" cy="15803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4275" y="1782317"/>
            <a:ext cx="810768" cy="1152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27481" y="2145284"/>
            <a:ext cx="561340" cy="50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025"/>
              </a:lnSpc>
              <a:spcBef>
                <a:spcPts val="100"/>
              </a:spcBef>
            </a:pP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AC’D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85"/>
              </a:lnSpc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35389" y="936094"/>
            <a:ext cx="3139440" cy="26714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AB’D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AC’D</a:t>
            </a:r>
            <a:endParaRPr sz="1800">
              <a:latin typeface="Arial"/>
              <a:cs typeface="Arial"/>
            </a:endParaRPr>
          </a:p>
          <a:p>
            <a:pPr marL="600075" marR="1094105" indent="1042669">
              <a:lnSpc>
                <a:spcPct val="100899"/>
              </a:lnSpc>
              <a:spcBef>
                <a:spcPts val="120"/>
              </a:spcBef>
              <a:tabLst>
                <a:tab pos="1017269" algn="l"/>
                <a:tab pos="1433830" algn="l"/>
                <a:tab pos="1831975" algn="l"/>
              </a:tabLst>
            </a:pPr>
            <a:r>
              <a:rPr sz="1600" spc="120" dirty="0">
                <a:latin typeface="Trebuchet MS"/>
                <a:cs typeface="Trebuchet MS"/>
              </a:rPr>
              <a:t>A  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620"/>
              </a:spcBef>
              <a:tabLst>
                <a:tab pos="619125" algn="l"/>
              </a:tabLst>
            </a:pPr>
            <a:r>
              <a:rPr sz="1600" spc="-40" dirty="0">
                <a:latin typeface="Trebuchet MS"/>
                <a:cs typeface="Trebuchet MS"/>
              </a:rPr>
              <a:t>00	</a:t>
            </a: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205"/>
              </a:spcBef>
              <a:tabLst>
                <a:tab pos="638175" algn="l"/>
              </a:tabLst>
            </a:pPr>
            <a:r>
              <a:rPr sz="1600" spc="-40" dirty="0">
                <a:latin typeface="Trebuchet MS"/>
                <a:cs typeface="Trebuchet MS"/>
              </a:rPr>
              <a:t>01	0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70"/>
              </a:spcBef>
              <a:tabLst>
                <a:tab pos="638175" algn="l"/>
              </a:tabLst>
            </a:pPr>
            <a:r>
              <a:rPr sz="1600" spc="-40" dirty="0">
                <a:latin typeface="Trebuchet MS"/>
                <a:cs typeface="Trebuchet MS"/>
              </a:rPr>
              <a:t>11	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638175" algn="l"/>
              </a:tabLst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472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	0</a:t>
            </a:r>
            <a:endParaRPr sz="1600">
              <a:latin typeface="Trebuchet MS"/>
              <a:cs typeface="Trebuchet MS"/>
            </a:endParaRPr>
          </a:p>
          <a:p>
            <a:pPr marL="548005">
              <a:lnSpc>
                <a:spcPct val="100000"/>
              </a:lnSpc>
              <a:spcBef>
                <a:spcPts val="720"/>
              </a:spcBef>
            </a:pP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11480" y="4170679"/>
            <a:ext cx="306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ABD </a:t>
            </a:r>
            <a:r>
              <a:rPr sz="1800" i="1" spc="-5" dirty="0">
                <a:latin typeface="Arial"/>
                <a:cs typeface="Arial"/>
              </a:rPr>
              <a:t>is NOT </a:t>
            </a:r>
            <a:r>
              <a:rPr sz="1800" i="1" dirty="0">
                <a:latin typeface="Arial"/>
                <a:cs typeface="Arial"/>
              </a:rPr>
              <a:t>a prime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implicant  BD </a:t>
            </a:r>
            <a:r>
              <a:rPr sz="1800" i="1" spc="-5" dirty="0">
                <a:latin typeface="Arial"/>
                <a:cs typeface="Arial"/>
              </a:rPr>
              <a:t>is </a:t>
            </a:r>
            <a:r>
              <a:rPr sz="1800" i="1" dirty="0">
                <a:latin typeface="Arial"/>
                <a:cs typeface="Arial"/>
              </a:rPr>
              <a:t>a prime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implicant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73943" y="2161032"/>
            <a:ext cx="769619" cy="7360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066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00" dirty="0">
                <a:latin typeface="Georgia"/>
                <a:cs typeface="Georgia"/>
              </a:rPr>
              <a:t>K-Map </a:t>
            </a:r>
            <a:r>
              <a:rPr b="0" spc="114" dirty="0">
                <a:latin typeface="Georgia"/>
                <a:cs typeface="Georgia"/>
              </a:rPr>
              <a:t>Simplification</a:t>
            </a:r>
            <a:r>
              <a:rPr b="0" spc="375" dirty="0">
                <a:latin typeface="Georgia"/>
                <a:cs typeface="Georgia"/>
              </a:rPr>
              <a:t> </a:t>
            </a:r>
            <a:r>
              <a:rPr b="0" spc="160" dirty="0">
                <a:latin typeface="Georgia"/>
                <a:cs typeface="Georgia"/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8043" y="1469390"/>
            <a:ext cx="672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Trebuchet MS"/>
                <a:cs typeface="Trebuchet MS"/>
              </a:rPr>
              <a:t>Example: </a:t>
            </a:r>
            <a:r>
              <a:rPr sz="2400" spc="-60" dirty="0">
                <a:latin typeface="Trebuchet MS"/>
                <a:cs typeface="Trebuchet MS"/>
              </a:rPr>
              <a:t>F(A,B,C,D) </a:t>
            </a:r>
            <a:r>
              <a:rPr sz="2400" spc="140" dirty="0">
                <a:latin typeface="Trebuchet MS"/>
                <a:cs typeface="Trebuchet MS"/>
              </a:rPr>
              <a:t>= </a:t>
            </a:r>
            <a:r>
              <a:rPr sz="2400" spc="-160" dirty="0">
                <a:latin typeface="Symbol"/>
                <a:cs typeface="Symbol"/>
              </a:rPr>
              <a:t></a:t>
            </a:r>
            <a:r>
              <a:rPr sz="2400" spc="-160" dirty="0">
                <a:latin typeface="Trebuchet MS"/>
                <a:cs typeface="Trebuchet MS"/>
              </a:rPr>
              <a:t>m(4,5,6,8,9,10,13) </a:t>
            </a:r>
            <a:r>
              <a:rPr sz="2400" spc="140" dirty="0">
                <a:latin typeface="Trebuchet MS"/>
                <a:cs typeface="Trebuchet MS"/>
              </a:rPr>
              <a:t>+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d(0,7,15)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0145" y="4427982"/>
            <a:ext cx="1564005" cy="356870"/>
          </a:xfrm>
          <a:custGeom>
            <a:avLst/>
            <a:gdLst/>
            <a:ahLst/>
            <a:cxnLst/>
            <a:rect l="l" t="t" r="r" b="b"/>
            <a:pathLst>
              <a:path w="1564004" h="356870">
                <a:moveTo>
                  <a:pt x="1563623" y="356615"/>
                </a:moveTo>
                <a:lnTo>
                  <a:pt x="1563623" y="0"/>
                </a:lnTo>
                <a:lnTo>
                  <a:pt x="0" y="0"/>
                </a:lnTo>
                <a:lnTo>
                  <a:pt x="0" y="356615"/>
                </a:lnTo>
                <a:lnTo>
                  <a:pt x="6096" y="356615"/>
                </a:lnTo>
                <a:lnTo>
                  <a:pt x="6095" y="12191"/>
                </a:lnTo>
                <a:lnTo>
                  <a:pt x="12954" y="6095"/>
                </a:lnTo>
                <a:lnTo>
                  <a:pt x="12954" y="12191"/>
                </a:lnTo>
                <a:lnTo>
                  <a:pt x="1550670" y="12191"/>
                </a:lnTo>
                <a:lnTo>
                  <a:pt x="1550670" y="6095"/>
                </a:lnTo>
                <a:lnTo>
                  <a:pt x="1557527" y="12191"/>
                </a:lnTo>
                <a:lnTo>
                  <a:pt x="1557527" y="356615"/>
                </a:lnTo>
                <a:lnTo>
                  <a:pt x="1563623" y="356615"/>
                </a:lnTo>
                <a:close/>
              </a:path>
              <a:path w="1564004" h="356870">
                <a:moveTo>
                  <a:pt x="12954" y="12191"/>
                </a:moveTo>
                <a:lnTo>
                  <a:pt x="12954" y="6095"/>
                </a:lnTo>
                <a:lnTo>
                  <a:pt x="6095" y="12191"/>
                </a:lnTo>
                <a:lnTo>
                  <a:pt x="12954" y="12191"/>
                </a:lnTo>
                <a:close/>
              </a:path>
              <a:path w="1564004" h="356870">
                <a:moveTo>
                  <a:pt x="12954" y="344423"/>
                </a:moveTo>
                <a:lnTo>
                  <a:pt x="12954" y="12191"/>
                </a:lnTo>
                <a:lnTo>
                  <a:pt x="6095" y="12191"/>
                </a:lnTo>
                <a:lnTo>
                  <a:pt x="6095" y="344423"/>
                </a:lnTo>
                <a:lnTo>
                  <a:pt x="12954" y="344423"/>
                </a:lnTo>
                <a:close/>
              </a:path>
              <a:path w="1564004" h="356870">
                <a:moveTo>
                  <a:pt x="1557527" y="344423"/>
                </a:moveTo>
                <a:lnTo>
                  <a:pt x="6095" y="344423"/>
                </a:lnTo>
                <a:lnTo>
                  <a:pt x="12954" y="350519"/>
                </a:lnTo>
                <a:lnTo>
                  <a:pt x="12954" y="356615"/>
                </a:lnTo>
                <a:lnTo>
                  <a:pt x="1550670" y="356615"/>
                </a:lnTo>
                <a:lnTo>
                  <a:pt x="1550670" y="350519"/>
                </a:lnTo>
                <a:lnTo>
                  <a:pt x="1557527" y="344423"/>
                </a:lnTo>
                <a:close/>
              </a:path>
              <a:path w="1564004" h="356870">
                <a:moveTo>
                  <a:pt x="12954" y="356615"/>
                </a:moveTo>
                <a:lnTo>
                  <a:pt x="12954" y="350519"/>
                </a:lnTo>
                <a:lnTo>
                  <a:pt x="6095" y="344423"/>
                </a:lnTo>
                <a:lnTo>
                  <a:pt x="6096" y="356615"/>
                </a:lnTo>
                <a:lnTo>
                  <a:pt x="12954" y="356615"/>
                </a:lnTo>
                <a:close/>
              </a:path>
              <a:path w="1564004" h="356870">
                <a:moveTo>
                  <a:pt x="1557527" y="12191"/>
                </a:moveTo>
                <a:lnTo>
                  <a:pt x="1550670" y="6095"/>
                </a:lnTo>
                <a:lnTo>
                  <a:pt x="1550670" y="12191"/>
                </a:lnTo>
                <a:lnTo>
                  <a:pt x="1557527" y="12191"/>
                </a:lnTo>
                <a:close/>
              </a:path>
              <a:path w="1564004" h="356870">
                <a:moveTo>
                  <a:pt x="1557527" y="344423"/>
                </a:moveTo>
                <a:lnTo>
                  <a:pt x="1557527" y="12191"/>
                </a:lnTo>
                <a:lnTo>
                  <a:pt x="1550670" y="12191"/>
                </a:lnTo>
                <a:lnTo>
                  <a:pt x="1550670" y="344423"/>
                </a:lnTo>
                <a:lnTo>
                  <a:pt x="1557527" y="344423"/>
                </a:lnTo>
                <a:close/>
              </a:path>
              <a:path w="1564004" h="356870">
                <a:moveTo>
                  <a:pt x="1557527" y="356615"/>
                </a:moveTo>
                <a:lnTo>
                  <a:pt x="1557527" y="344423"/>
                </a:lnTo>
                <a:lnTo>
                  <a:pt x="1550670" y="350519"/>
                </a:lnTo>
                <a:lnTo>
                  <a:pt x="1550670" y="356615"/>
                </a:lnTo>
                <a:lnTo>
                  <a:pt x="1557527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5893" y="4415028"/>
            <a:ext cx="1804035" cy="612775"/>
          </a:xfrm>
          <a:custGeom>
            <a:avLst/>
            <a:gdLst/>
            <a:ahLst/>
            <a:cxnLst/>
            <a:rect l="l" t="t" r="r" b="b"/>
            <a:pathLst>
              <a:path w="1804035" h="612775">
                <a:moveTo>
                  <a:pt x="1803654" y="612648"/>
                </a:moveTo>
                <a:lnTo>
                  <a:pt x="1803654" y="0"/>
                </a:lnTo>
                <a:lnTo>
                  <a:pt x="0" y="0"/>
                </a:lnTo>
                <a:lnTo>
                  <a:pt x="0" y="612648"/>
                </a:lnTo>
                <a:lnTo>
                  <a:pt x="6096" y="612648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790700" y="12954"/>
                </a:lnTo>
                <a:lnTo>
                  <a:pt x="1790700" y="6096"/>
                </a:lnTo>
                <a:lnTo>
                  <a:pt x="1796783" y="12954"/>
                </a:lnTo>
                <a:lnTo>
                  <a:pt x="1796783" y="612648"/>
                </a:lnTo>
                <a:lnTo>
                  <a:pt x="1803654" y="612648"/>
                </a:lnTo>
                <a:close/>
              </a:path>
              <a:path w="1804035" h="61277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804035" h="612775">
                <a:moveTo>
                  <a:pt x="12953" y="59969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99694"/>
                </a:lnTo>
                <a:lnTo>
                  <a:pt x="12953" y="599694"/>
                </a:lnTo>
                <a:close/>
              </a:path>
              <a:path w="1804035" h="612775">
                <a:moveTo>
                  <a:pt x="1796783" y="599694"/>
                </a:moveTo>
                <a:lnTo>
                  <a:pt x="6096" y="599694"/>
                </a:lnTo>
                <a:lnTo>
                  <a:pt x="12953" y="606551"/>
                </a:lnTo>
                <a:lnTo>
                  <a:pt x="12953" y="612648"/>
                </a:lnTo>
                <a:lnTo>
                  <a:pt x="1790700" y="612648"/>
                </a:lnTo>
                <a:lnTo>
                  <a:pt x="1790700" y="606551"/>
                </a:lnTo>
                <a:lnTo>
                  <a:pt x="1796783" y="599694"/>
                </a:lnTo>
                <a:close/>
              </a:path>
              <a:path w="1804035" h="612775">
                <a:moveTo>
                  <a:pt x="12953" y="612648"/>
                </a:moveTo>
                <a:lnTo>
                  <a:pt x="12953" y="606551"/>
                </a:lnTo>
                <a:lnTo>
                  <a:pt x="6096" y="599694"/>
                </a:lnTo>
                <a:lnTo>
                  <a:pt x="6096" y="612648"/>
                </a:lnTo>
                <a:lnTo>
                  <a:pt x="12953" y="612648"/>
                </a:lnTo>
                <a:close/>
              </a:path>
              <a:path w="1804035" h="612775">
                <a:moveTo>
                  <a:pt x="1796783" y="12954"/>
                </a:moveTo>
                <a:lnTo>
                  <a:pt x="1790700" y="6096"/>
                </a:lnTo>
                <a:lnTo>
                  <a:pt x="1790700" y="12954"/>
                </a:lnTo>
                <a:lnTo>
                  <a:pt x="1796783" y="12954"/>
                </a:lnTo>
                <a:close/>
              </a:path>
              <a:path w="1804035" h="612775">
                <a:moveTo>
                  <a:pt x="1796783" y="599694"/>
                </a:moveTo>
                <a:lnTo>
                  <a:pt x="1796783" y="12954"/>
                </a:lnTo>
                <a:lnTo>
                  <a:pt x="1790700" y="12954"/>
                </a:lnTo>
                <a:lnTo>
                  <a:pt x="1790700" y="599694"/>
                </a:lnTo>
                <a:lnTo>
                  <a:pt x="1796783" y="599694"/>
                </a:lnTo>
                <a:close/>
              </a:path>
              <a:path w="1804035" h="612775">
                <a:moveTo>
                  <a:pt x="1796783" y="612648"/>
                </a:moveTo>
                <a:lnTo>
                  <a:pt x="1796783" y="599694"/>
                </a:lnTo>
                <a:lnTo>
                  <a:pt x="1790700" y="606551"/>
                </a:lnTo>
                <a:lnTo>
                  <a:pt x="1790700" y="612648"/>
                </a:lnTo>
                <a:lnTo>
                  <a:pt x="1796783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7569" y="4415028"/>
            <a:ext cx="1804035" cy="612775"/>
          </a:xfrm>
          <a:custGeom>
            <a:avLst/>
            <a:gdLst/>
            <a:ahLst/>
            <a:cxnLst/>
            <a:rect l="l" t="t" r="r" b="b"/>
            <a:pathLst>
              <a:path w="1804034" h="612775">
                <a:moveTo>
                  <a:pt x="1803653" y="612648"/>
                </a:moveTo>
                <a:lnTo>
                  <a:pt x="1803653" y="0"/>
                </a:lnTo>
                <a:lnTo>
                  <a:pt x="0" y="0"/>
                </a:lnTo>
                <a:lnTo>
                  <a:pt x="0" y="612648"/>
                </a:lnTo>
                <a:lnTo>
                  <a:pt x="6096" y="612648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1790700" y="12954"/>
                </a:lnTo>
                <a:lnTo>
                  <a:pt x="1790700" y="6096"/>
                </a:lnTo>
                <a:lnTo>
                  <a:pt x="1796796" y="12954"/>
                </a:lnTo>
                <a:lnTo>
                  <a:pt x="1796796" y="612648"/>
                </a:lnTo>
                <a:lnTo>
                  <a:pt x="1803653" y="612648"/>
                </a:lnTo>
                <a:close/>
              </a:path>
              <a:path w="1804034" h="612775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1804034" h="612775">
                <a:moveTo>
                  <a:pt x="12954" y="599694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599694"/>
                </a:lnTo>
                <a:lnTo>
                  <a:pt x="12954" y="599694"/>
                </a:lnTo>
                <a:close/>
              </a:path>
              <a:path w="1804034" h="612775">
                <a:moveTo>
                  <a:pt x="1796796" y="599694"/>
                </a:moveTo>
                <a:lnTo>
                  <a:pt x="6096" y="599694"/>
                </a:lnTo>
                <a:lnTo>
                  <a:pt x="12954" y="606551"/>
                </a:lnTo>
                <a:lnTo>
                  <a:pt x="12954" y="612648"/>
                </a:lnTo>
                <a:lnTo>
                  <a:pt x="1790700" y="612648"/>
                </a:lnTo>
                <a:lnTo>
                  <a:pt x="1790700" y="606551"/>
                </a:lnTo>
                <a:lnTo>
                  <a:pt x="1796796" y="599694"/>
                </a:lnTo>
                <a:close/>
              </a:path>
              <a:path w="1804034" h="612775">
                <a:moveTo>
                  <a:pt x="12954" y="612648"/>
                </a:moveTo>
                <a:lnTo>
                  <a:pt x="12954" y="606551"/>
                </a:lnTo>
                <a:lnTo>
                  <a:pt x="6096" y="599694"/>
                </a:lnTo>
                <a:lnTo>
                  <a:pt x="6096" y="612648"/>
                </a:lnTo>
                <a:lnTo>
                  <a:pt x="12954" y="612648"/>
                </a:lnTo>
                <a:close/>
              </a:path>
              <a:path w="1804034" h="612775">
                <a:moveTo>
                  <a:pt x="1796796" y="12954"/>
                </a:moveTo>
                <a:lnTo>
                  <a:pt x="1790700" y="6096"/>
                </a:lnTo>
                <a:lnTo>
                  <a:pt x="1790700" y="12954"/>
                </a:lnTo>
                <a:lnTo>
                  <a:pt x="1796796" y="12954"/>
                </a:lnTo>
                <a:close/>
              </a:path>
              <a:path w="1804034" h="612775">
                <a:moveTo>
                  <a:pt x="1796796" y="599694"/>
                </a:moveTo>
                <a:lnTo>
                  <a:pt x="1796796" y="12954"/>
                </a:lnTo>
                <a:lnTo>
                  <a:pt x="1790700" y="12954"/>
                </a:lnTo>
                <a:lnTo>
                  <a:pt x="1790700" y="599694"/>
                </a:lnTo>
                <a:lnTo>
                  <a:pt x="1796796" y="599694"/>
                </a:lnTo>
                <a:close/>
              </a:path>
              <a:path w="1804034" h="612775">
                <a:moveTo>
                  <a:pt x="1796796" y="612648"/>
                </a:moveTo>
                <a:lnTo>
                  <a:pt x="1796796" y="599694"/>
                </a:lnTo>
                <a:lnTo>
                  <a:pt x="1790700" y="606551"/>
                </a:lnTo>
                <a:lnTo>
                  <a:pt x="1790700" y="612648"/>
                </a:lnTo>
                <a:lnTo>
                  <a:pt x="1796796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3173" y="2545079"/>
            <a:ext cx="1685925" cy="1553845"/>
          </a:xfrm>
          <a:custGeom>
            <a:avLst/>
            <a:gdLst/>
            <a:ahLst/>
            <a:cxnLst/>
            <a:rect l="l" t="t" r="r" b="b"/>
            <a:pathLst>
              <a:path w="1685925" h="1553845">
                <a:moveTo>
                  <a:pt x="1685544" y="1553718"/>
                </a:moveTo>
                <a:lnTo>
                  <a:pt x="1685544" y="0"/>
                </a:lnTo>
                <a:lnTo>
                  <a:pt x="0" y="0"/>
                </a:lnTo>
                <a:lnTo>
                  <a:pt x="0" y="1553718"/>
                </a:lnTo>
                <a:lnTo>
                  <a:pt x="9144" y="1553718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666494" y="19050"/>
                </a:lnTo>
                <a:lnTo>
                  <a:pt x="1666494" y="9143"/>
                </a:lnTo>
                <a:lnTo>
                  <a:pt x="1676399" y="19050"/>
                </a:lnTo>
                <a:lnTo>
                  <a:pt x="1676399" y="1553718"/>
                </a:lnTo>
                <a:lnTo>
                  <a:pt x="1685544" y="1553718"/>
                </a:lnTo>
                <a:close/>
              </a:path>
              <a:path w="1685925" h="1553845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685925" h="1553845">
                <a:moveTo>
                  <a:pt x="19050" y="1534668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534668"/>
                </a:lnTo>
                <a:lnTo>
                  <a:pt x="19050" y="1534668"/>
                </a:lnTo>
                <a:close/>
              </a:path>
              <a:path w="1685925" h="1553845">
                <a:moveTo>
                  <a:pt x="1676399" y="1534668"/>
                </a:moveTo>
                <a:lnTo>
                  <a:pt x="9144" y="1534668"/>
                </a:lnTo>
                <a:lnTo>
                  <a:pt x="19050" y="1544574"/>
                </a:lnTo>
                <a:lnTo>
                  <a:pt x="19050" y="1553718"/>
                </a:lnTo>
                <a:lnTo>
                  <a:pt x="1666494" y="1553718"/>
                </a:lnTo>
                <a:lnTo>
                  <a:pt x="1666494" y="1544574"/>
                </a:lnTo>
                <a:lnTo>
                  <a:pt x="1676399" y="1534668"/>
                </a:lnTo>
                <a:close/>
              </a:path>
              <a:path w="1685925" h="1553845">
                <a:moveTo>
                  <a:pt x="19050" y="1553718"/>
                </a:moveTo>
                <a:lnTo>
                  <a:pt x="19050" y="1544574"/>
                </a:lnTo>
                <a:lnTo>
                  <a:pt x="9144" y="1534668"/>
                </a:lnTo>
                <a:lnTo>
                  <a:pt x="9144" y="1553718"/>
                </a:lnTo>
                <a:lnTo>
                  <a:pt x="19050" y="1553718"/>
                </a:lnTo>
                <a:close/>
              </a:path>
              <a:path w="1685925" h="1553845">
                <a:moveTo>
                  <a:pt x="1676399" y="19050"/>
                </a:moveTo>
                <a:lnTo>
                  <a:pt x="1666494" y="9143"/>
                </a:lnTo>
                <a:lnTo>
                  <a:pt x="1666494" y="19050"/>
                </a:lnTo>
                <a:lnTo>
                  <a:pt x="1676399" y="19050"/>
                </a:lnTo>
                <a:close/>
              </a:path>
              <a:path w="1685925" h="1553845">
                <a:moveTo>
                  <a:pt x="1676399" y="1534668"/>
                </a:moveTo>
                <a:lnTo>
                  <a:pt x="1676399" y="19050"/>
                </a:lnTo>
                <a:lnTo>
                  <a:pt x="1666494" y="19050"/>
                </a:lnTo>
                <a:lnTo>
                  <a:pt x="1666494" y="1534668"/>
                </a:lnTo>
                <a:lnTo>
                  <a:pt x="1676399" y="1534668"/>
                </a:lnTo>
                <a:close/>
              </a:path>
              <a:path w="1685925" h="1553845">
                <a:moveTo>
                  <a:pt x="1676399" y="1553718"/>
                </a:moveTo>
                <a:lnTo>
                  <a:pt x="1676399" y="1534668"/>
                </a:lnTo>
                <a:lnTo>
                  <a:pt x="1666494" y="1544574"/>
                </a:lnTo>
                <a:lnTo>
                  <a:pt x="1666494" y="1553718"/>
                </a:lnTo>
                <a:lnTo>
                  <a:pt x="1676399" y="1553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3039" y="2253995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30" h="298450">
                <a:moveTo>
                  <a:pt x="316229" y="284225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1537" y="2277110"/>
            <a:ext cx="14624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845819" algn="l"/>
                <a:tab pos="124460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23173" y="2545079"/>
          <a:ext cx="1668142" cy="153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54023" y="2861124"/>
            <a:ext cx="476250" cy="116395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65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7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330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2130" y="2105660"/>
            <a:ext cx="445770" cy="7639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69545">
              <a:lnSpc>
                <a:spcPts val="1650"/>
              </a:lnSpc>
              <a:spcBef>
                <a:spcPts val="380"/>
              </a:spcBef>
            </a:pPr>
            <a:r>
              <a:rPr sz="1600" spc="40" dirty="0">
                <a:latin typeface="Trebuchet MS"/>
                <a:cs typeface="Trebuchet MS"/>
              </a:rPr>
              <a:t>AB  </a:t>
            </a: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310"/>
              </a:spcBef>
            </a:pP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6889" y="3167913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0020" y="4137082"/>
            <a:ext cx="1322705" cy="6121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R="201930" algn="ctr">
              <a:lnSpc>
                <a:spcPct val="100000"/>
              </a:lnSpc>
              <a:spcBef>
                <a:spcPts val="234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spc="-130" dirty="0">
                <a:latin typeface="Trebuchet MS"/>
                <a:cs typeface="Trebuchet MS"/>
              </a:rPr>
              <a:t>Initial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K-map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82425" y="2545079"/>
            <a:ext cx="455295" cy="398780"/>
          </a:xfrm>
          <a:custGeom>
            <a:avLst/>
            <a:gdLst/>
            <a:ahLst/>
            <a:cxnLst/>
            <a:rect l="l" t="t" r="r" b="b"/>
            <a:pathLst>
              <a:path w="455295" h="398780">
                <a:moveTo>
                  <a:pt x="0" y="0"/>
                </a:moveTo>
                <a:lnTo>
                  <a:pt x="0" y="398525"/>
                </a:lnTo>
                <a:lnTo>
                  <a:pt x="454913" y="398525"/>
                </a:lnTo>
                <a:lnTo>
                  <a:pt x="454913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9149" y="2602229"/>
            <a:ext cx="701040" cy="284480"/>
          </a:xfrm>
          <a:custGeom>
            <a:avLst/>
            <a:gdLst/>
            <a:ahLst/>
            <a:cxnLst/>
            <a:rect l="l" t="t" r="r" b="b"/>
            <a:pathLst>
              <a:path w="701039" h="284480">
                <a:moveTo>
                  <a:pt x="701039" y="284225"/>
                </a:moveTo>
                <a:lnTo>
                  <a:pt x="701039" y="0"/>
                </a:lnTo>
                <a:lnTo>
                  <a:pt x="0" y="0"/>
                </a:lnTo>
                <a:lnTo>
                  <a:pt x="0" y="284225"/>
                </a:lnTo>
                <a:lnTo>
                  <a:pt x="9144" y="284225"/>
                </a:lnTo>
                <a:lnTo>
                  <a:pt x="9144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681990" y="19050"/>
                </a:lnTo>
                <a:lnTo>
                  <a:pt x="681990" y="9143"/>
                </a:lnTo>
                <a:lnTo>
                  <a:pt x="691896" y="19050"/>
                </a:lnTo>
                <a:lnTo>
                  <a:pt x="691896" y="284225"/>
                </a:lnTo>
                <a:lnTo>
                  <a:pt x="701039" y="284225"/>
                </a:lnTo>
                <a:close/>
              </a:path>
              <a:path w="701039" h="284480">
                <a:moveTo>
                  <a:pt x="19050" y="19050"/>
                </a:moveTo>
                <a:lnTo>
                  <a:pt x="19050" y="9143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701039" h="284480">
                <a:moveTo>
                  <a:pt x="19050" y="265175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265175"/>
                </a:lnTo>
                <a:lnTo>
                  <a:pt x="19050" y="265175"/>
                </a:lnTo>
                <a:close/>
              </a:path>
              <a:path w="701039" h="284480">
                <a:moveTo>
                  <a:pt x="691896" y="265175"/>
                </a:moveTo>
                <a:lnTo>
                  <a:pt x="9144" y="265175"/>
                </a:lnTo>
                <a:lnTo>
                  <a:pt x="19050" y="274319"/>
                </a:lnTo>
                <a:lnTo>
                  <a:pt x="19050" y="284225"/>
                </a:lnTo>
                <a:lnTo>
                  <a:pt x="681990" y="284225"/>
                </a:lnTo>
                <a:lnTo>
                  <a:pt x="681990" y="274319"/>
                </a:lnTo>
                <a:lnTo>
                  <a:pt x="691896" y="265175"/>
                </a:lnTo>
                <a:close/>
              </a:path>
              <a:path w="701039" h="284480">
                <a:moveTo>
                  <a:pt x="19050" y="284225"/>
                </a:moveTo>
                <a:lnTo>
                  <a:pt x="19050" y="274319"/>
                </a:lnTo>
                <a:lnTo>
                  <a:pt x="9144" y="265175"/>
                </a:lnTo>
                <a:lnTo>
                  <a:pt x="9144" y="284225"/>
                </a:lnTo>
                <a:lnTo>
                  <a:pt x="19050" y="284225"/>
                </a:lnTo>
                <a:close/>
              </a:path>
              <a:path w="701039" h="284480">
                <a:moveTo>
                  <a:pt x="691896" y="19050"/>
                </a:moveTo>
                <a:lnTo>
                  <a:pt x="681990" y="9143"/>
                </a:lnTo>
                <a:lnTo>
                  <a:pt x="681990" y="19050"/>
                </a:lnTo>
                <a:lnTo>
                  <a:pt x="691896" y="19050"/>
                </a:lnTo>
                <a:close/>
              </a:path>
              <a:path w="701039" h="284480">
                <a:moveTo>
                  <a:pt x="691896" y="265175"/>
                </a:moveTo>
                <a:lnTo>
                  <a:pt x="691896" y="19050"/>
                </a:lnTo>
                <a:lnTo>
                  <a:pt x="681990" y="19050"/>
                </a:lnTo>
                <a:lnTo>
                  <a:pt x="681990" y="265175"/>
                </a:lnTo>
                <a:lnTo>
                  <a:pt x="691896" y="265175"/>
                </a:lnTo>
                <a:close/>
              </a:path>
              <a:path w="701039" h="284480">
                <a:moveTo>
                  <a:pt x="691896" y="284225"/>
                </a:moveTo>
                <a:lnTo>
                  <a:pt x="691896" y="265175"/>
                </a:lnTo>
                <a:lnTo>
                  <a:pt x="681990" y="274319"/>
                </a:lnTo>
                <a:lnTo>
                  <a:pt x="681990" y="284225"/>
                </a:lnTo>
                <a:lnTo>
                  <a:pt x="691896" y="2842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8625" y="2640329"/>
            <a:ext cx="283845" cy="1403350"/>
          </a:xfrm>
          <a:custGeom>
            <a:avLst/>
            <a:gdLst/>
            <a:ahLst/>
            <a:cxnLst/>
            <a:rect l="l" t="t" r="r" b="b"/>
            <a:pathLst>
              <a:path w="283845" h="1403350">
                <a:moveTo>
                  <a:pt x="283463" y="1402842"/>
                </a:moveTo>
                <a:lnTo>
                  <a:pt x="283463" y="0"/>
                </a:lnTo>
                <a:lnTo>
                  <a:pt x="0" y="0"/>
                </a:lnTo>
                <a:lnTo>
                  <a:pt x="0" y="1402842"/>
                </a:lnTo>
                <a:lnTo>
                  <a:pt x="9144" y="1402842"/>
                </a:lnTo>
                <a:lnTo>
                  <a:pt x="9144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264414" y="19050"/>
                </a:lnTo>
                <a:lnTo>
                  <a:pt x="264414" y="9143"/>
                </a:lnTo>
                <a:lnTo>
                  <a:pt x="274320" y="19050"/>
                </a:lnTo>
                <a:lnTo>
                  <a:pt x="274320" y="1402842"/>
                </a:lnTo>
                <a:lnTo>
                  <a:pt x="283463" y="1402842"/>
                </a:lnTo>
                <a:close/>
              </a:path>
              <a:path w="283845" h="1403350">
                <a:moveTo>
                  <a:pt x="19050" y="19050"/>
                </a:moveTo>
                <a:lnTo>
                  <a:pt x="19050" y="9143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283845" h="1403350">
                <a:moveTo>
                  <a:pt x="19050" y="1383792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383792"/>
                </a:lnTo>
                <a:lnTo>
                  <a:pt x="19050" y="1383792"/>
                </a:lnTo>
                <a:close/>
              </a:path>
              <a:path w="283845" h="1403350">
                <a:moveTo>
                  <a:pt x="274320" y="1383792"/>
                </a:moveTo>
                <a:lnTo>
                  <a:pt x="9144" y="1383792"/>
                </a:lnTo>
                <a:lnTo>
                  <a:pt x="19050" y="1393698"/>
                </a:lnTo>
                <a:lnTo>
                  <a:pt x="19050" y="1402842"/>
                </a:lnTo>
                <a:lnTo>
                  <a:pt x="264414" y="1402842"/>
                </a:lnTo>
                <a:lnTo>
                  <a:pt x="264414" y="1393698"/>
                </a:lnTo>
                <a:lnTo>
                  <a:pt x="274320" y="1383792"/>
                </a:lnTo>
                <a:close/>
              </a:path>
              <a:path w="283845" h="1403350">
                <a:moveTo>
                  <a:pt x="19050" y="1402842"/>
                </a:moveTo>
                <a:lnTo>
                  <a:pt x="19050" y="1393698"/>
                </a:lnTo>
                <a:lnTo>
                  <a:pt x="9144" y="1383792"/>
                </a:lnTo>
                <a:lnTo>
                  <a:pt x="9144" y="1402842"/>
                </a:lnTo>
                <a:lnTo>
                  <a:pt x="19050" y="1402842"/>
                </a:lnTo>
                <a:close/>
              </a:path>
              <a:path w="283845" h="1403350">
                <a:moveTo>
                  <a:pt x="274320" y="19050"/>
                </a:moveTo>
                <a:lnTo>
                  <a:pt x="264414" y="9143"/>
                </a:lnTo>
                <a:lnTo>
                  <a:pt x="264414" y="19050"/>
                </a:lnTo>
                <a:lnTo>
                  <a:pt x="274320" y="19050"/>
                </a:lnTo>
                <a:close/>
              </a:path>
              <a:path w="283845" h="1403350">
                <a:moveTo>
                  <a:pt x="274320" y="1383792"/>
                </a:moveTo>
                <a:lnTo>
                  <a:pt x="274320" y="19050"/>
                </a:lnTo>
                <a:lnTo>
                  <a:pt x="264414" y="19050"/>
                </a:lnTo>
                <a:lnTo>
                  <a:pt x="264414" y="1383792"/>
                </a:lnTo>
                <a:lnTo>
                  <a:pt x="274320" y="1383792"/>
                </a:lnTo>
                <a:close/>
              </a:path>
              <a:path w="283845" h="1403350">
                <a:moveTo>
                  <a:pt x="274320" y="1402842"/>
                </a:moveTo>
                <a:lnTo>
                  <a:pt x="274320" y="1383792"/>
                </a:lnTo>
                <a:lnTo>
                  <a:pt x="264414" y="1393698"/>
                </a:lnTo>
                <a:lnTo>
                  <a:pt x="264414" y="1402842"/>
                </a:lnTo>
                <a:lnTo>
                  <a:pt x="274320" y="140284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3899" y="2545079"/>
            <a:ext cx="1687195" cy="1553845"/>
          </a:xfrm>
          <a:custGeom>
            <a:avLst/>
            <a:gdLst/>
            <a:ahLst/>
            <a:cxnLst/>
            <a:rect l="l" t="t" r="r" b="b"/>
            <a:pathLst>
              <a:path w="1687195" h="1553845">
                <a:moveTo>
                  <a:pt x="1687067" y="1553717"/>
                </a:moveTo>
                <a:lnTo>
                  <a:pt x="1687067" y="0"/>
                </a:lnTo>
                <a:lnTo>
                  <a:pt x="0" y="0"/>
                </a:lnTo>
                <a:lnTo>
                  <a:pt x="0" y="1553718"/>
                </a:lnTo>
                <a:lnTo>
                  <a:pt x="9144" y="1553718"/>
                </a:lnTo>
                <a:lnTo>
                  <a:pt x="9144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668018" y="19050"/>
                </a:lnTo>
                <a:lnTo>
                  <a:pt x="1668018" y="9143"/>
                </a:lnTo>
                <a:lnTo>
                  <a:pt x="1677924" y="19050"/>
                </a:lnTo>
                <a:lnTo>
                  <a:pt x="1677924" y="1553717"/>
                </a:lnTo>
                <a:lnTo>
                  <a:pt x="1687067" y="1553717"/>
                </a:lnTo>
                <a:close/>
              </a:path>
              <a:path w="1687195" h="1553845">
                <a:moveTo>
                  <a:pt x="19050" y="19050"/>
                </a:moveTo>
                <a:lnTo>
                  <a:pt x="19050" y="9143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1687195" h="1553845">
                <a:moveTo>
                  <a:pt x="19050" y="1534668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34668"/>
                </a:lnTo>
                <a:lnTo>
                  <a:pt x="19050" y="1534668"/>
                </a:lnTo>
                <a:close/>
              </a:path>
              <a:path w="1687195" h="1553845">
                <a:moveTo>
                  <a:pt x="1677924" y="1534667"/>
                </a:moveTo>
                <a:lnTo>
                  <a:pt x="9144" y="1534668"/>
                </a:lnTo>
                <a:lnTo>
                  <a:pt x="19050" y="1544574"/>
                </a:lnTo>
                <a:lnTo>
                  <a:pt x="19050" y="1553718"/>
                </a:lnTo>
                <a:lnTo>
                  <a:pt x="1668018" y="1553717"/>
                </a:lnTo>
                <a:lnTo>
                  <a:pt x="1668018" y="1544573"/>
                </a:lnTo>
                <a:lnTo>
                  <a:pt x="1677924" y="1534667"/>
                </a:lnTo>
                <a:close/>
              </a:path>
              <a:path w="1687195" h="1553845">
                <a:moveTo>
                  <a:pt x="19050" y="1553718"/>
                </a:moveTo>
                <a:lnTo>
                  <a:pt x="19050" y="1544574"/>
                </a:lnTo>
                <a:lnTo>
                  <a:pt x="9144" y="1534668"/>
                </a:lnTo>
                <a:lnTo>
                  <a:pt x="9144" y="1553718"/>
                </a:lnTo>
                <a:lnTo>
                  <a:pt x="19050" y="1553718"/>
                </a:lnTo>
                <a:close/>
              </a:path>
              <a:path w="1687195" h="1553845">
                <a:moveTo>
                  <a:pt x="1677924" y="19050"/>
                </a:moveTo>
                <a:lnTo>
                  <a:pt x="1668018" y="9143"/>
                </a:lnTo>
                <a:lnTo>
                  <a:pt x="1668018" y="19050"/>
                </a:lnTo>
                <a:lnTo>
                  <a:pt x="1677924" y="19050"/>
                </a:lnTo>
                <a:close/>
              </a:path>
              <a:path w="1687195" h="1553845">
                <a:moveTo>
                  <a:pt x="1677924" y="1534667"/>
                </a:moveTo>
                <a:lnTo>
                  <a:pt x="1677924" y="19050"/>
                </a:lnTo>
                <a:lnTo>
                  <a:pt x="1668018" y="19050"/>
                </a:lnTo>
                <a:lnTo>
                  <a:pt x="1668018" y="1534667"/>
                </a:lnTo>
                <a:lnTo>
                  <a:pt x="1677924" y="1534667"/>
                </a:lnTo>
                <a:close/>
              </a:path>
              <a:path w="1687195" h="1553845">
                <a:moveTo>
                  <a:pt x="1677924" y="1553717"/>
                </a:moveTo>
                <a:lnTo>
                  <a:pt x="1677924" y="1534667"/>
                </a:lnTo>
                <a:lnTo>
                  <a:pt x="1668018" y="1544573"/>
                </a:lnTo>
                <a:lnTo>
                  <a:pt x="1668018" y="1553717"/>
                </a:lnTo>
                <a:lnTo>
                  <a:pt x="1677924" y="1553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899" y="3342513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7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3899" y="2924936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7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3899" y="3702939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7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9432" y="2545079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0"/>
                </a:moveTo>
                <a:lnTo>
                  <a:pt x="0" y="1536191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5484" y="2545079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0"/>
                </a:moveTo>
                <a:lnTo>
                  <a:pt x="0" y="1536191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1856" y="2545079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0"/>
                </a:moveTo>
                <a:lnTo>
                  <a:pt x="0" y="1536191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3765" y="2253995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29" h="298450">
                <a:moveTo>
                  <a:pt x="316229" y="284225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01856" y="2924936"/>
            <a:ext cx="417830" cy="41783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9432" y="2924936"/>
            <a:ext cx="416559" cy="41783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74135" y="299644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1856" y="3342513"/>
            <a:ext cx="417830" cy="36068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65"/>
              </a:spcBef>
            </a:pP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19432" y="3342513"/>
            <a:ext cx="416559" cy="360680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65"/>
              </a:spcBef>
            </a:pP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74355" y="337592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97231" y="2198902"/>
            <a:ext cx="2068830" cy="182626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715"/>
              </a:spcBef>
              <a:tabLst>
                <a:tab pos="1017269" algn="l"/>
                <a:tab pos="1433830" algn="l"/>
                <a:tab pos="1851025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620"/>
              </a:spcBef>
              <a:tabLst>
                <a:tab pos="638175" algn="l"/>
                <a:tab pos="1056005" algn="l"/>
                <a:tab pos="1471930" algn="l"/>
                <a:tab pos="1889125" algn="l"/>
              </a:tabLst>
            </a:pPr>
            <a:r>
              <a:rPr sz="1600" spc="-40" dirty="0">
                <a:latin typeface="Trebuchet MS"/>
                <a:cs typeface="Trebuchet MS"/>
              </a:rPr>
              <a:t>00	</a:t>
            </a:r>
            <a:r>
              <a:rPr sz="1600" spc="240" dirty="0">
                <a:latin typeface="Trebuchet MS"/>
                <a:cs typeface="Trebuchet MS"/>
              </a:rPr>
              <a:t>X	</a:t>
            </a:r>
            <a:r>
              <a:rPr sz="1600" spc="-40" dirty="0">
                <a:latin typeface="Trebuchet MS"/>
                <a:cs typeface="Trebuchet MS"/>
              </a:rPr>
              <a:t>1	0	1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205"/>
              </a:spcBef>
              <a:tabLst>
                <a:tab pos="638175" algn="l"/>
              </a:tabLst>
            </a:pPr>
            <a:r>
              <a:rPr sz="1600" spc="-40" dirty="0">
                <a:latin typeface="Trebuchet MS"/>
                <a:cs typeface="Trebuchet MS"/>
              </a:rPr>
              <a:t>01	0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70"/>
              </a:spcBef>
              <a:tabLst>
                <a:tab pos="638175" algn="l"/>
              </a:tabLst>
            </a:pPr>
            <a:r>
              <a:rPr sz="1600" spc="-40" dirty="0">
                <a:latin typeface="Trebuchet MS"/>
                <a:cs typeface="Trebuchet MS"/>
              </a:rPr>
              <a:t>11	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465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54381" y="2105660"/>
            <a:ext cx="445770" cy="479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69545">
              <a:lnSpc>
                <a:spcPts val="1650"/>
              </a:lnSpc>
              <a:spcBef>
                <a:spcPts val="380"/>
              </a:spcBef>
            </a:pPr>
            <a:r>
              <a:rPr sz="1600" spc="40" dirty="0">
                <a:latin typeface="Trebuchet MS"/>
                <a:cs typeface="Trebuchet MS"/>
              </a:rPr>
              <a:t>AB  </a:t>
            </a: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84707" y="2031011"/>
            <a:ext cx="2923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315" algn="l"/>
              </a:tabLst>
            </a:pPr>
            <a:r>
              <a:rPr sz="1600" spc="120" dirty="0">
                <a:latin typeface="Trebuchet MS"/>
                <a:cs typeface="Trebuchet MS"/>
              </a:rPr>
              <a:t>A	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90076" y="3167913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4819" y="3755406"/>
            <a:ext cx="1525905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894080" algn="l"/>
                <a:tab pos="1311910" algn="l"/>
              </a:tabLst>
            </a:pPr>
            <a:r>
              <a:rPr sz="1600" spc="-40" dirty="0">
                <a:latin typeface="Trebuchet MS"/>
                <a:cs typeface="Trebuchet MS"/>
              </a:rPr>
              <a:t>0	1	0	1</a:t>
            </a:r>
            <a:endParaRPr sz="1600">
              <a:latin typeface="Trebuchet MS"/>
              <a:cs typeface="Trebuchet MS"/>
            </a:endParaRPr>
          </a:p>
          <a:p>
            <a:pPr marR="68580" algn="ctr">
              <a:lnSpc>
                <a:spcPts val="1905"/>
              </a:lnSpc>
              <a:spcBef>
                <a:spcPts val="122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  <a:p>
            <a:pPr marL="12065" marR="5080" algn="ctr">
              <a:lnSpc>
                <a:spcPts val="2110"/>
              </a:lnSpc>
              <a:spcBef>
                <a:spcPts val="295"/>
              </a:spcBef>
            </a:pPr>
            <a:r>
              <a:rPr sz="2000" spc="-85" dirty="0">
                <a:latin typeface="Trebuchet MS"/>
                <a:cs typeface="Trebuchet MS"/>
              </a:rPr>
              <a:t>Primes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around 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-10" dirty="0">
                <a:latin typeface="Trebuchet MS"/>
                <a:cs typeface="Trebuchet MS"/>
              </a:rPr>
              <a:t>B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D'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23327" y="2924555"/>
            <a:ext cx="436880" cy="436880"/>
          </a:xfrm>
          <a:custGeom>
            <a:avLst/>
            <a:gdLst/>
            <a:ahLst/>
            <a:cxnLst/>
            <a:rect l="l" t="t" r="r" b="b"/>
            <a:pathLst>
              <a:path w="436879" h="436879">
                <a:moveTo>
                  <a:pt x="0" y="0"/>
                </a:moveTo>
                <a:lnTo>
                  <a:pt x="0" y="436625"/>
                </a:lnTo>
                <a:lnTo>
                  <a:pt x="436625" y="436625"/>
                </a:lnTo>
                <a:lnTo>
                  <a:pt x="436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99527" y="3000755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89">
                <a:moveTo>
                  <a:pt x="720851" y="681989"/>
                </a:moveTo>
                <a:lnTo>
                  <a:pt x="720851" y="0"/>
                </a:lnTo>
                <a:lnTo>
                  <a:pt x="0" y="0"/>
                </a:lnTo>
                <a:lnTo>
                  <a:pt x="0" y="681989"/>
                </a:lnTo>
                <a:lnTo>
                  <a:pt x="9918" y="681989"/>
                </a:lnTo>
                <a:lnTo>
                  <a:pt x="9918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701814" y="19050"/>
                </a:lnTo>
                <a:lnTo>
                  <a:pt x="701814" y="9143"/>
                </a:lnTo>
                <a:lnTo>
                  <a:pt x="711720" y="19050"/>
                </a:lnTo>
                <a:lnTo>
                  <a:pt x="711720" y="681989"/>
                </a:lnTo>
                <a:lnTo>
                  <a:pt x="720851" y="681989"/>
                </a:lnTo>
                <a:close/>
              </a:path>
              <a:path w="721359" h="681989">
                <a:moveTo>
                  <a:pt x="19050" y="19050"/>
                </a:moveTo>
                <a:lnTo>
                  <a:pt x="19050" y="9143"/>
                </a:lnTo>
                <a:lnTo>
                  <a:pt x="9918" y="19050"/>
                </a:lnTo>
                <a:lnTo>
                  <a:pt x="19050" y="19050"/>
                </a:lnTo>
                <a:close/>
              </a:path>
              <a:path w="721359" h="681989">
                <a:moveTo>
                  <a:pt x="19050" y="662939"/>
                </a:moveTo>
                <a:lnTo>
                  <a:pt x="19050" y="19050"/>
                </a:lnTo>
                <a:lnTo>
                  <a:pt x="9918" y="19050"/>
                </a:lnTo>
                <a:lnTo>
                  <a:pt x="9918" y="662939"/>
                </a:lnTo>
                <a:lnTo>
                  <a:pt x="19050" y="662939"/>
                </a:lnTo>
                <a:close/>
              </a:path>
              <a:path w="721359" h="681989">
                <a:moveTo>
                  <a:pt x="711720" y="662939"/>
                </a:moveTo>
                <a:lnTo>
                  <a:pt x="9918" y="662939"/>
                </a:lnTo>
                <a:lnTo>
                  <a:pt x="19050" y="672845"/>
                </a:lnTo>
                <a:lnTo>
                  <a:pt x="19050" y="681989"/>
                </a:lnTo>
                <a:lnTo>
                  <a:pt x="701814" y="681989"/>
                </a:lnTo>
                <a:lnTo>
                  <a:pt x="701814" y="672845"/>
                </a:lnTo>
                <a:lnTo>
                  <a:pt x="711720" y="662939"/>
                </a:lnTo>
                <a:close/>
              </a:path>
              <a:path w="721359" h="681989">
                <a:moveTo>
                  <a:pt x="19050" y="681989"/>
                </a:moveTo>
                <a:lnTo>
                  <a:pt x="19050" y="672845"/>
                </a:lnTo>
                <a:lnTo>
                  <a:pt x="9918" y="662939"/>
                </a:lnTo>
                <a:lnTo>
                  <a:pt x="9918" y="681989"/>
                </a:lnTo>
                <a:lnTo>
                  <a:pt x="19050" y="681989"/>
                </a:lnTo>
                <a:close/>
              </a:path>
              <a:path w="721359" h="681989">
                <a:moveTo>
                  <a:pt x="711720" y="19050"/>
                </a:moveTo>
                <a:lnTo>
                  <a:pt x="701814" y="9143"/>
                </a:lnTo>
                <a:lnTo>
                  <a:pt x="701814" y="19050"/>
                </a:lnTo>
                <a:lnTo>
                  <a:pt x="711720" y="19050"/>
                </a:lnTo>
                <a:close/>
              </a:path>
              <a:path w="721359" h="681989">
                <a:moveTo>
                  <a:pt x="711720" y="662939"/>
                </a:moveTo>
                <a:lnTo>
                  <a:pt x="711720" y="19050"/>
                </a:lnTo>
                <a:lnTo>
                  <a:pt x="701814" y="19050"/>
                </a:lnTo>
                <a:lnTo>
                  <a:pt x="701814" y="662939"/>
                </a:lnTo>
                <a:lnTo>
                  <a:pt x="711720" y="662939"/>
                </a:lnTo>
                <a:close/>
              </a:path>
              <a:path w="721359" h="681989">
                <a:moveTo>
                  <a:pt x="711720" y="681989"/>
                </a:moveTo>
                <a:lnTo>
                  <a:pt x="711720" y="662939"/>
                </a:lnTo>
                <a:lnTo>
                  <a:pt x="701814" y="672845"/>
                </a:lnTo>
                <a:lnTo>
                  <a:pt x="701814" y="681989"/>
                </a:lnTo>
                <a:lnTo>
                  <a:pt x="711720" y="681989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8577" y="2640329"/>
            <a:ext cx="246379" cy="1403350"/>
          </a:xfrm>
          <a:custGeom>
            <a:avLst/>
            <a:gdLst/>
            <a:ahLst/>
            <a:cxnLst/>
            <a:rect l="l" t="t" r="r" b="b"/>
            <a:pathLst>
              <a:path w="246379" h="1403350">
                <a:moveTo>
                  <a:pt x="246125" y="1402841"/>
                </a:moveTo>
                <a:lnTo>
                  <a:pt x="246125" y="0"/>
                </a:lnTo>
                <a:lnTo>
                  <a:pt x="0" y="0"/>
                </a:lnTo>
                <a:lnTo>
                  <a:pt x="0" y="1402841"/>
                </a:lnTo>
                <a:lnTo>
                  <a:pt x="9918" y="1402841"/>
                </a:lnTo>
                <a:lnTo>
                  <a:pt x="9918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227088" y="19050"/>
                </a:lnTo>
                <a:lnTo>
                  <a:pt x="227088" y="9143"/>
                </a:lnTo>
                <a:lnTo>
                  <a:pt x="236994" y="19050"/>
                </a:lnTo>
                <a:lnTo>
                  <a:pt x="236994" y="1402841"/>
                </a:lnTo>
                <a:lnTo>
                  <a:pt x="246125" y="1402841"/>
                </a:lnTo>
                <a:close/>
              </a:path>
              <a:path w="246379" h="1403350">
                <a:moveTo>
                  <a:pt x="19050" y="19050"/>
                </a:moveTo>
                <a:lnTo>
                  <a:pt x="19050" y="9143"/>
                </a:lnTo>
                <a:lnTo>
                  <a:pt x="9918" y="19050"/>
                </a:lnTo>
                <a:lnTo>
                  <a:pt x="19050" y="19050"/>
                </a:lnTo>
                <a:close/>
              </a:path>
              <a:path w="246379" h="1403350">
                <a:moveTo>
                  <a:pt x="19050" y="1383791"/>
                </a:moveTo>
                <a:lnTo>
                  <a:pt x="19050" y="19050"/>
                </a:lnTo>
                <a:lnTo>
                  <a:pt x="9918" y="19050"/>
                </a:lnTo>
                <a:lnTo>
                  <a:pt x="9918" y="1383791"/>
                </a:lnTo>
                <a:lnTo>
                  <a:pt x="19050" y="1383791"/>
                </a:lnTo>
                <a:close/>
              </a:path>
              <a:path w="246379" h="1403350">
                <a:moveTo>
                  <a:pt x="236994" y="1383791"/>
                </a:moveTo>
                <a:lnTo>
                  <a:pt x="9918" y="1383791"/>
                </a:lnTo>
                <a:lnTo>
                  <a:pt x="19050" y="1393697"/>
                </a:lnTo>
                <a:lnTo>
                  <a:pt x="19050" y="1402841"/>
                </a:lnTo>
                <a:lnTo>
                  <a:pt x="227088" y="1402841"/>
                </a:lnTo>
                <a:lnTo>
                  <a:pt x="227088" y="1393697"/>
                </a:lnTo>
                <a:lnTo>
                  <a:pt x="236994" y="1383791"/>
                </a:lnTo>
                <a:close/>
              </a:path>
              <a:path w="246379" h="1403350">
                <a:moveTo>
                  <a:pt x="19050" y="1402841"/>
                </a:moveTo>
                <a:lnTo>
                  <a:pt x="19050" y="1393697"/>
                </a:lnTo>
                <a:lnTo>
                  <a:pt x="9918" y="1383791"/>
                </a:lnTo>
                <a:lnTo>
                  <a:pt x="9918" y="1402841"/>
                </a:lnTo>
                <a:lnTo>
                  <a:pt x="19050" y="1402841"/>
                </a:lnTo>
                <a:close/>
              </a:path>
              <a:path w="246379" h="1403350">
                <a:moveTo>
                  <a:pt x="236994" y="19050"/>
                </a:moveTo>
                <a:lnTo>
                  <a:pt x="227088" y="9143"/>
                </a:lnTo>
                <a:lnTo>
                  <a:pt x="227088" y="19050"/>
                </a:lnTo>
                <a:lnTo>
                  <a:pt x="236994" y="19050"/>
                </a:lnTo>
                <a:close/>
              </a:path>
              <a:path w="246379" h="1403350">
                <a:moveTo>
                  <a:pt x="236994" y="1383791"/>
                </a:moveTo>
                <a:lnTo>
                  <a:pt x="236994" y="19050"/>
                </a:lnTo>
                <a:lnTo>
                  <a:pt x="227088" y="19050"/>
                </a:lnTo>
                <a:lnTo>
                  <a:pt x="227088" y="1383791"/>
                </a:lnTo>
                <a:lnTo>
                  <a:pt x="236994" y="1383791"/>
                </a:lnTo>
                <a:close/>
              </a:path>
              <a:path w="246379" h="1403350">
                <a:moveTo>
                  <a:pt x="236994" y="1402841"/>
                </a:moveTo>
                <a:lnTo>
                  <a:pt x="236994" y="1383791"/>
                </a:lnTo>
                <a:lnTo>
                  <a:pt x="227088" y="1393697"/>
                </a:lnTo>
                <a:lnTo>
                  <a:pt x="227088" y="1402841"/>
                </a:lnTo>
                <a:lnTo>
                  <a:pt x="236994" y="140284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82713" y="2602229"/>
            <a:ext cx="739140" cy="284480"/>
          </a:xfrm>
          <a:custGeom>
            <a:avLst/>
            <a:gdLst/>
            <a:ahLst/>
            <a:cxnLst/>
            <a:rect l="l" t="t" r="r" b="b"/>
            <a:pathLst>
              <a:path w="739140" h="284480">
                <a:moveTo>
                  <a:pt x="739140" y="284225"/>
                </a:moveTo>
                <a:lnTo>
                  <a:pt x="739140" y="0"/>
                </a:lnTo>
                <a:lnTo>
                  <a:pt x="0" y="0"/>
                </a:lnTo>
                <a:lnTo>
                  <a:pt x="0" y="284225"/>
                </a:lnTo>
                <a:lnTo>
                  <a:pt x="9156" y="284225"/>
                </a:lnTo>
                <a:lnTo>
                  <a:pt x="9156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720102" y="19050"/>
                </a:lnTo>
                <a:lnTo>
                  <a:pt x="720102" y="9143"/>
                </a:lnTo>
                <a:lnTo>
                  <a:pt x="730008" y="19050"/>
                </a:lnTo>
                <a:lnTo>
                  <a:pt x="730008" y="284225"/>
                </a:lnTo>
                <a:lnTo>
                  <a:pt x="739140" y="284225"/>
                </a:lnTo>
                <a:close/>
              </a:path>
              <a:path w="739140" h="284480">
                <a:moveTo>
                  <a:pt x="19050" y="19050"/>
                </a:moveTo>
                <a:lnTo>
                  <a:pt x="19050" y="9143"/>
                </a:lnTo>
                <a:lnTo>
                  <a:pt x="9156" y="19050"/>
                </a:lnTo>
                <a:lnTo>
                  <a:pt x="19050" y="19050"/>
                </a:lnTo>
                <a:close/>
              </a:path>
              <a:path w="739140" h="284480">
                <a:moveTo>
                  <a:pt x="19050" y="265175"/>
                </a:moveTo>
                <a:lnTo>
                  <a:pt x="19050" y="19050"/>
                </a:lnTo>
                <a:lnTo>
                  <a:pt x="9156" y="19050"/>
                </a:lnTo>
                <a:lnTo>
                  <a:pt x="9156" y="265175"/>
                </a:lnTo>
                <a:lnTo>
                  <a:pt x="19050" y="265175"/>
                </a:lnTo>
                <a:close/>
              </a:path>
              <a:path w="739140" h="284480">
                <a:moveTo>
                  <a:pt x="730008" y="265175"/>
                </a:moveTo>
                <a:lnTo>
                  <a:pt x="9156" y="265175"/>
                </a:lnTo>
                <a:lnTo>
                  <a:pt x="19050" y="274319"/>
                </a:lnTo>
                <a:lnTo>
                  <a:pt x="19050" y="284225"/>
                </a:lnTo>
                <a:lnTo>
                  <a:pt x="720102" y="284225"/>
                </a:lnTo>
                <a:lnTo>
                  <a:pt x="720102" y="274319"/>
                </a:lnTo>
                <a:lnTo>
                  <a:pt x="730008" y="265175"/>
                </a:lnTo>
                <a:close/>
              </a:path>
              <a:path w="739140" h="284480">
                <a:moveTo>
                  <a:pt x="19050" y="284225"/>
                </a:moveTo>
                <a:lnTo>
                  <a:pt x="19050" y="274319"/>
                </a:lnTo>
                <a:lnTo>
                  <a:pt x="9156" y="265175"/>
                </a:lnTo>
                <a:lnTo>
                  <a:pt x="9156" y="284225"/>
                </a:lnTo>
                <a:lnTo>
                  <a:pt x="19050" y="284225"/>
                </a:lnTo>
                <a:close/>
              </a:path>
              <a:path w="739140" h="284480">
                <a:moveTo>
                  <a:pt x="730008" y="19050"/>
                </a:moveTo>
                <a:lnTo>
                  <a:pt x="720102" y="9143"/>
                </a:lnTo>
                <a:lnTo>
                  <a:pt x="720102" y="19050"/>
                </a:lnTo>
                <a:lnTo>
                  <a:pt x="730008" y="19050"/>
                </a:lnTo>
                <a:close/>
              </a:path>
              <a:path w="739140" h="284480">
                <a:moveTo>
                  <a:pt x="730008" y="265175"/>
                </a:moveTo>
                <a:lnTo>
                  <a:pt x="730008" y="19050"/>
                </a:lnTo>
                <a:lnTo>
                  <a:pt x="720102" y="19050"/>
                </a:lnTo>
                <a:lnTo>
                  <a:pt x="720102" y="265175"/>
                </a:lnTo>
                <a:lnTo>
                  <a:pt x="730008" y="265175"/>
                </a:lnTo>
                <a:close/>
              </a:path>
              <a:path w="739140" h="284480">
                <a:moveTo>
                  <a:pt x="730008" y="284225"/>
                </a:moveTo>
                <a:lnTo>
                  <a:pt x="730008" y="265175"/>
                </a:lnTo>
                <a:lnTo>
                  <a:pt x="720102" y="274319"/>
                </a:lnTo>
                <a:lnTo>
                  <a:pt x="720102" y="284225"/>
                </a:lnTo>
                <a:lnTo>
                  <a:pt x="730008" y="2842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08036" y="2546604"/>
            <a:ext cx="1685925" cy="1553845"/>
          </a:xfrm>
          <a:custGeom>
            <a:avLst/>
            <a:gdLst/>
            <a:ahLst/>
            <a:cxnLst/>
            <a:rect l="l" t="t" r="r" b="b"/>
            <a:pathLst>
              <a:path w="1685925" h="1553845">
                <a:moveTo>
                  <a:pt x="1685544" y="1553717"/>
                </a:moveTo>
                <a:lnTo>
                  <a:pt x="1685544" y="0"/>
                </a:lnTo>
                <a:lnTo>
                  <a:pt x="0" y="0"/>
                </a:lnTo>
                <a:lnTo>
                  <a:pt x="0" y="1553717"/>
                </a:lnTo>
                <a:lnTo>
                  <a:pt x="9156" y="1553717"/>
                </a:lnTo>
                <a:lnTo>
                  <a:pt x="9156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666506" y="19049"/>
                </a:lnTo>
                <a:lnTo>
                  <a:pt x="1666506" y="9143"/>
                </a:lnTo>
                <a:lnTo>
                  <a:pt x="1676412" y="19049"/>
                </a:lnTo>
                <a:lnTo>
                  <a:pt x="1676412" y="1553717"/>
                </a:lnTo>
                <a:lnTo>
                  <a:pt x="1685544" y="1553717"/>
                </a:lnTo>
                <a:close/>
              </a:path>
              <a:path w="1685925" h="1553845">
                <a:moveTo>
                  <a:pt x="19050" y="19050"/>
                </a:moveTo>
                <a:lnTo>
                  <a:pt x="19050" y="9143"/>
                </a:lnTo>
                <a:lnTo>
                  <a:pt x="9156" y="19050"/>
                </a:lnTo>
                <a:lnTo>
                  <a:pt x="19050" y="19050"/>
                </a:lnTo>
                <a:close/>
              </a:path>
              <a:path w="1685925" h="1553845">
                <a:moveTo>
                  <a:pt x="19050" y="1534667"/>
                </a:moveTo>
                <a:lnTo>
                  <a:pt x="19050" y="19050"/>
                </a:lnTo>
                <a:lnTo>
                  <a:pt x="9156" y="19050"/>
                </a:lnTo>
                <a:lnTo>
                  <a:pt x="9156" y="1534667"/>
                </a:lnTo>
                <a:lnTo>
                  <a:pt x="19050" y="1534667"/>
                </a:lnTo>
                <a:close/>
              </a:path>
              <a:path w="1685925" h="1553845">
                <a:moveTo>
                  <a:pt x="1676412" y="1534667"/>
                </a:moveTo>
                <a:lnTo>
                  <a:pt x="9156" y="1534667"/>
                </a:lnTo>
                <a:lnTo>
                  <a:pt x="19050" y="1544573"/>
                </a:lnTo>
                <a:lnTo>
                  <a:pt x="19050" y="1553717"/>
                </a:lnTo>
                <a:lnTo>
                  <a:pt x="1666506" y="1553717"/>
                </a:lnTo>
                <a:lnTo>
                  <a:pt x="1666506" y="1544573"/>
                </a:lnTo>
                <a:lnTo>
                  <a:pt x="1676412" y="1534667"/>
                </a:lnTo>
                <a:close/>
              </a:path>
              <a:path w="1685925" h="1553845">
                <a:moveTo>
                  <a:pt x="19050" y="1553717"/>
                </a:moveTo>
                <a:lnTo>
                  <a:pt x="19050" y="1544573"/>
                </a:lnTo>
                <a:lnTo>
                  <a:pt x="9156" y="1534667"/>
                </a:lnTo>
                <a:lnTo>
                  <a:pt x="9156" y="1553717"/>
                </a:lnTo>
                <a:lnTo>
                  <a:pt x="19050" y="1553717"/>
                </a:lnTo>
                <a:close/>
              </a:path>
              <a:path w="1685925" h="1553845">
                <a:moveTo>
                  <a:pt x="1676412" y="19049"/>
                </a:moveTo>
                <a:lnTo>
                  <a:pt x="1666506" y="9143"/>
                </a:lnTo>
                <a:lnTo>
                  <a:pt x="1666506" y="19049"/>
                </a:lnTo>
                <a:lnTo>
                  <a:pt x="1676412" y="19049"/>
                </a:lnTo>
                <a:close/>
              </a:path>
              <a:path w="1685925" h="1553845">
                <a:moveTo>
                  <a:pt x="1676412" y="1534667"/>
                </a:moveTo>
                <a:lnTo>
                  <a:pt x="1676412" y="19049"/>
                </a:lnTo>
                <a:lnTo>
                  <a:pt x="1666506" y="19049"/>
                </a:lnTo>
                <a:lnTo>
                  <a:pt x="1666506" y="1534667"/>
                </a:lnTo>
                <a:lnTo>
                  <a:pt x="1676412" y="1534667"/>
                </a:lnTo>
                <a:close/>
              </a:path>
              <a:path w="1685925" h="1553845">
                <a:moveTo>
                  <a:pt x="1676412" y="1553717"/>
                </a:moveTo>
                <a:lnTo>
                  <a:pt x="1676412" y="1534667"/>
                </a:lnTo>
                <a:lnTo>
                  <a:pt x="1666506" y="1544573"/>
                </a:lnTo>
                <a:lnTo>
                  <a:pt x="1666506" y="1553717"/>
                </a:lnTo>
                <a:lnTo>
                  <a:pt x="1676412" y="1553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08036" y="3342513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>
                <a:moveTo>
                  <a:pt x="0" y="0"/>
                </a:moveTo>
                <a:lnTo>
                  <a:pt x="166649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08036" y="2924936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>
                <a:moveTo>
                  <a:pt x="0" y="0"/>
                </a:moveTo>
                <a:lnTo>
                  <a:pt x="166649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8036" y="3702939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>
                <a:moveTo>
                  <a:pt x="0" y="0"/>
                </a:moveTo>
                <a:lnTo>
                  <a:pt x="166649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42058" y="2546604"/>
            <a:ext cx="0" cy="1534795"/>
          </a:xfrm>
          <a:custGeom>
            <a:avLst/>
            <a:gdLst/>
            <a:ahLst/>
            <a:cxnLst/>
            <a:rect l="l" t="t" r="r" b="b"/>
            <a:pathLst>
              <a:path h="1534795">
                <a:moveTo>
                  <a:pt x="0" y="0"/>
                </a:moveTo>
                <a:lnTo>
                  <a:pt x="0" y="1534668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77161" y="2546604"/>
            <a:ext cx="0" cy="1534795"/>
          </a:xfrm>
          <a:custGeom>
            <a:avLst/>
            <a:gdLst/>
            <a:ahLst/>
            <a:cxnLst/>
            <a:rect l="l" t="t" r="r" b="b"/>
            <a:pathLst>
              <a:path h="1534795">
                <a:moveTo>
                  <a:pt x="0" y="0"/>
                </a:moveTo>
                <a:lnTo>
                  <a:pt x="0" y="1534668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4482" y="2546604"/>
            <a:ext cx="0" cy="1534795"/>
          </a:xfrm>
          <a:custGeom>
            <a:avLst/>
            <a:gdLst/>
            <a:ahLst/>
            <a:cxnLst/>
            <a:rect l="l" t="t" r="r" b="b"/>
            <a:pathLst>
              <a:path h="1534795">
                <a:moveTo>
                  <a:pt x="0" y="0"/>
                </a:moveTo>
                <a:lnTo>
                  <a:pt x="0" y="1534668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7915" y="2253995"/>
            <a:ext cx="316230" cy="299720"/>
          </a:xfrm>
          <a:custGeom>
            <a:avLst/>
            <a:gdLst/>
            <a:ahLst/>
            <a:cxnLst/>
            <a:rect l="l" t="t" r="r" b="b"/>
            <a:pathLst>
              <a:path w="316229" h="299719">
                <a:moveTo>
                  <a:pt x="316229" y="285749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9465"/>
                </a:lnTo>
                <a:lnTo>
                  <a:pt x="316229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24482" y="2924936"/>
            <a:ext cx="417830" cy="417830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42058" y="2924936"/>
            <a:ext cx="435609" cy="417830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15637" y="3035304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24482" y="3342513"/>
            <a:ext cx="417830" cy="360680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42058" y="3342513"/>
            <a:ext cx="435609" cy="360680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15579" y="341478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85004" y="3035324"/>
            <a:ext cx="51815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1	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76993" y="2144522"/>
            <a:ext cx="203263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ts val="1635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  <a:tabLst>
                <a:tab pos="561975" algn="l"/>
                <a:tab pos="979169" algn="l"/>
                <a:tab pos="1395095" algn="l"/>
                <a:tab pos="1793875" algn="l"/>
              </a:tabLst>
            </a:pPr>
            <a:r>
              <a:rPr sz="2400" baseline="-10416" dirty="0">
                <a:latin typeface="Arial"/>
                <a:cs typeface="Arial"/>
              </a:rPr>
              <a:t>CD	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0	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1	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1	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620"/>
              </a:spcBef>
              <a:tabLst>
                <a:tab pos="581025" algn="l"/>
                <a:tab pos="1017269" algn="l"/>
                <a:tab pos="1433195" algn="l"/>
                <a:tab pos="1851025" algn="l"/>
              </a:tabLst>
            </a:pPr>
            <a:r>
              <a:rPr sz="1600" spc="-5" dirty="0">
                <a:latin typeface="Arial"/>
                <a:cs typeface="Arial"/>
              </a:rPr>
              <a:t>00	</a:t>
            </a:r>
            <a:r>
              <a:rPr sz="1600" dirty="0">
                <a:latin typeface="Arial"/>
                <a:cs typeface="Arial"/>
              </a:rPr>
              <a:t>X	1	0	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69570" y="2068347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31752" y="320677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38886" y="3279468"/>
            <a:ext cx="2103120" cy="171386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65"/>
              </a:spcBef>
              <a:tabLst>
                <a:tab pos="638175" algn="l"/>
              </a:tabLst>
            </a:pPr>
            <a:r>
              <a:rPr sz="1600" spc="-65" dirty="0">
                <a:latin typeface="Arial"/>
                <a:cs typeface="Arial"/>
              </a:rPr>
              <a:t>11	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638175" algn="l"/>
                <a:tab pos="1055370" algn="l"/>
                <a:tab pos="1471295" algn="l"/>
                <a:tab pos="1889125" algn="l"/>
              </a:tabLst>
            </a:pPr>
            <a:r>
              <a:rPr sz="2400" baseline="41666" dirty="0">
                <a:latin typeface="Arial"/>
                <a:cs typeface="Arial"/>
              </a:rPr>
              <a:t>C</a:t>
            </a:r>
            <a:r>
              <a:rPr sz="2400" spc="502" baseline="41666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	</a:t>
            </a:r>
            <a:r>
              <a:rPr sz="1600" dirty="0">
                <a:latin typeface="Arial"/>
                <a:cs typeface="Arial"/>
              </a:rPr>
              <a:t>0	1	0	1</a:t>
            </a:r>
            <a:endParaRPr sz="1600">
              <a:latin typeface="Arial"/>
              <a:cs typeface="Arial"/>
            </a:endParaRPr>
          </a:p>
          <a:p>
            <a:pPr marL="521970" algn="ctr">
              <a:lnSpc>
                <a:spcPts val="1755"/>
              </a:lnSpc>
              <a:spcBef>
                <a:spcPts val="1215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589915" marR="5080" algn="ctr">
              <a:lnSpc>
                <a:spcPts val="2110"/>
              </a:lnSpc>
              <a:spcBef>
                <a:spcPts val="145"/>
              </a:spcBef>
            </a:pPr>
            <a:r>
              <a:rPr sz="2000" spc="-85" dirty="0">
                <a:latin typeface="Trebuchet MS"/>
                <a:cs typeface="Trebuchet MS"/>
              </a:rPr>
              <a:t>Primes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around 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-10" dirty="0">
                <a:latin typeface="Trebuchet MS"/>
                <a:cs typeface="Trebuchet MS"/>
              </a:rPr>
              <a:t>B </a:t>
            </a:r>
            <a:r>
              <a:rPr sz="2000" spc="130" dirty="0">
                <a:latin typeface="Trebuchet MS"/>
                <a:cs typeface="Trebuchet MS"/>
              </a:rPr>
              <a:t>C'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85665" y="5373116"/>
            <a:ext cx="854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Trebuchet MS"/>
                <a:cs typeface="Trebuchet MS"/>
              </a:rPr>
              <a:t>A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190" dirty="0">
                <a:latin typeface="Trebuchet MS"/>
                <a:cs typeface="Trebuchet MS"/>
              </a:rPr>
              <a:t>C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580" dirty="0">
                <a:latin typeface="Arial"/>
                <a:cs typeface="Arial"/>
              </a:rPr>
              <a:t>’  </a:t>
            </a:r>
            <a:r>
              <a:rPr sz="1800" spc="204" dirty="0">
                <a:latin typeface="Trebuchet MS"/>
                <a:cs typeface="Trebuchet MS"/>
              </a:rPr>
              <a:t>A</a:t>
            </a:r>
            <a:r>
              <a:rPr sz="1800" spc="204" dirty="0">
                <a:latin typeface="Arial"/>
                <a:cs typeface="Arial"/>
              </a:rPr>
              <a:t>’</a:t>
            </a:r>
            <a:r>
              <a:rPr sz="1800" spc="204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85688" y="619303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68697" y="538760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rebuchet MS"/>
                <a:cs typeface="Trebuchet MS"/>
              </a:rPr>
              <a:t>BD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68697" y="6210569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rebuchet MS"/>
                <a:cs typeface="Trebuchet MS"/>
              </a:rPr>
              <a:t>2+1=3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623809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0" spc="90" dirty="0">
                <a:latin typeface="Georgia"/>
                <a:cs typeface="Georgia"/>
              </a:rPr>
              <a:t>K-Map </a:t>
            </a:r>
            <a:r>
              <a:rPr sz="2900" b="0" spc="100" dirty="0">
                <a:latin typeface="Georgia"/>
                <a:cs typeface="Georgia"/>
              </a:rPr>
              <a:t>Simplification </a:t>
            </a:r>
            <a:r>
              <a:rPr sz="2900" b="0" spc="125" dirty="0">
                <a:latin typeface="Georgia"/>
                <a:cs typeface="Georgia"/>
              </a:rPr>
              <a:t>Example:</a:t>
            </a:r>
            <a:r>
              <a:rPr sz="2900" b="0" spc="530" dirty="0">
                <a:latin typeface="Georgia"/>
                <a:cs typeface="Georgia"/>
              </a:rPr>
              <a:t> </a:t>
            </a:r>
            <a:r>
              <a:rPr sz="2900" b="0" spc="155" dirty="0">
                <a:latin typeface="Georgia"/>
                <a:cs typeface="Georgia"/>
              </a:rPr>
              <a:t>Continued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3993" y="4053078"/>
            <a:ext cx="1804035" cy="638175"/>
          </a:xfrm>
          <a:custGeom>
            <a:avLst/>
            <a:gdLst/>
            <a:ahLst/>
            <a:cxnLst/>
            <a:rect l="l" t="t" r="r" b="b"/>
            <a:pathLst>
              <a:path w="1804035" h="638175">
                <a:moveTo>
                  <a:pt x="1803654" y="637794"/>
                </a:moveTo>
                <a:lnTo>
                  <a:pt x="1803654" y="0"/>
                </a:lnTo>
                <a:lnTo>
                  <a:pt x="0" y="0"/>
                </a:lnTo>
                <a:lnTo>
                  <a:pt x="0" y="637794"/>
                </a:lnTo>
                <a:lnTo>
                  <a:pt x="6096" y="637794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790700" y="12954"/>
                </a:lnTo>
                <a:lnTo>
                  <a:pt x="1790700" y="6096"/>
                </a:lnTo>
                <a:lnTo>
                  <a:pt x="1796783" y="12954"/>
                </a:lnTo>
                <a:lnTo>
                  <a:pt x="1796783" y="637794"/>
                </a:lnTo>
                <a:lnTo>
                  <a:pt x="1803654" y="637794"/>
                </a:lnTo>
                <a:close/>
              </a:path>
              <a:path w="1804035" h="63817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804035" h="638175">
                <a:moveTo>
                  <a:pt x="12953" y="625602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625602"/>
                </a:lnTo>
                <a:lnTo>
                  <a:pt x="12953" y="625602"/>
                </a:lnTo>
                <a:close/>
              </a:path>
              <a:path w="1804035" h="638175">
                <a:moveTo>
                  <a:pt x="1796783" y="625601"/>
                </a:moveTo>
                <a:lnTo>
                  <a:pt x="6096" y="625602"/>
                </a:lnTo>
                <a:lnTo>
                  <a:pt x="12953" y="631698"/>
                </a:lnTo>
                <a:lnTo>
                  <a:pt x="12953" y="637794"/>
                </a:lnTo>
                <a:lnTo>
                  <a:pt x="1790700" y="637794"/>
                </a:lnTo>
                <a:lnTo>
                  <a:pt x="1790700" y="631698"/>
                </a:lnTo>
                <a:lnTo>
                  <a:pt x="1796783" y="625601"/>
                </a:lnTo>
                <a:close/>
              </a:path>
              <a:path w="1804035" h="638175">
                <a:moveTo>
                  <a:pt x="12953" y="637794"/>
                </a:moveTo>
                <a:lnTo>
                  <a:pt x="12953" y="631698"/>
                </a:lnTo>
                <a:lnTo>
                  <a:pt x="6096" y="625602"/>
                </a:lnTo>
                <a:lnTo>
                  <a:pt x="6096" y="637794"/>
                </a:lnTo>
                <a:lnTo>
                  <a:pt x="12953" y="637794"/>
                </a:lnTo>
                <a:close/>
              </a:path>
              <a:path w="1804035" h="638175">
                <a:moveTo>
                  <a:pt x="1796783" y="12954"/>
                </a:moveTo>
                <a:lnTo>
                  <a:pt x="1790700" y="6096"/>
                </a:lnTo>
                <a:lnTo>
                  <a:pt x="1790700" y="12954"/>
                </a:lnTo>
                <a:lnTo>
                  <a:pt x="1796783" y="12954"/>
                </a:lnTo>
                <a:close/>
              </a:path>
              <a:path w="1804035" h="638175">
                <a:moveTo>
                  <a:pt x="1796783" y="625601"/>
                </a:moveTo>
                <a:lnTo>
                  <a:pt x="1796783" y="12954"/>
                </a:lnTo>
                <a:lnTo>
                  <a:pt x="1790700" y="12954"/>
                </a:lnTo>
                <a:lnTo>
                  <a:pt x="1790700" y="625601"/>
                </a:lnTo>
                <a:lnTo>
                  <a:pt x="1796783" y="625601"/>
                </a:lnTo>
                <a:close/>
              </a:path>
              <a:path w="1804035" h="638175">
                <a:moveTo>
                  <a:pt x="1796783" y="637794"/>
                </a:moveTo>
                <a:lnTo>
                  <a:pt x="1796783" y="625601"/>
                </a:lnTo>
                <a:lnTo>
                  <a:pt x="1790700" y="631698"/>
                </a:lnTo>
                <a:lnTo>
                  <a:pt x="1790700" y="637794"/>
                </a:lnTo>
                <a:lnTo>
                  <a:pt x="1796783" y="63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2919" y="4044950"/>
            <a:ext cx="1525905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3840" marR="5080" indent="-231775">
              <a:lnSpc>
                <a:spcPts val="2210"/>
              </a:lnSpc>
              <a:spcBef>
                <a:spcPts val="330"/>
              </a:spcBef>
            </a:pPr>
            <a:r>
              <a:rPr sz="2000" spc="-85" dirty="0">
                <a:latin typeface="Trebuchet MS"/>
                <a:cs typeface="Trebuchet MS"/>
              </a:rPr>
              <a:t>Primes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around 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20" dirty="0">
                <a:latin typeface="Trebuchet MS"/>
                <a:cs typeface="Trebuchet MS"/>
              </a:rPr>
              <a:t>B' </a:t>
            </a:r>
            <a:r>
              <a:rPr sz="2000" spc="135" dirty="0">
                <a:latin typeface="Trebuchet MS"/>
                <a:cs typeface="Trebuchet MS"/>
              </a:rPr>
              <a:t>C'</a:t>
            </a:r>
            <a:r>
              <a:rPr sz="2000" spc="-37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D'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0793" y="4054602"/>
            <a:ext cx="1804035" cy="612775"/>
          </a:xfrm>
          <a:custGeom>
            <a:avLst/>
            <a:gdLst/>
            <a:ahLst/>
            <a:cxnLst/>
            <a:rect l="l" t="t" r="r" b="b"/>
            <a:pathLst>
              <a:path w="1804035" h="612775">
                <a:moveTo>
                  <a:pt x="1803654" y="612648"/>
                </a:moveTo>
                <a:lnTo>
                  <a:pt x="1803654" y="0"/>
                </a:lnTo>
                <a:lnTo>
                  <a:pt x="0" y="0"/>
                </a:lnTo>
                <a:lnTo>
                  <a:pt x="0" y="612648"/>
                </a:lnTo>
                <a:lnTo>
                  <a:pt x="6095" y="612648"/>
                </a:lnTo>
                <a:lnTo>
                  <a:pt x="6095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1790699" y="12953"/>
                </a:lnTo>
                <a:lnTo>
                  <a:pt x="1790699" y="6096"/>
                </a:lnTo>
                <a:lnTo>
                  <a:pt x="1796795" y="12953"/>
                </a:lnTo>
                <a:lnTo>
                  <a:pt x="1796795" y="612648"/>
                </a:lnTo>
                <a:lnTo>
                  <a:pt x="1803654" y="612648"/>
                </a:lnTo>
                <a:close/>
              </a:path>
              <a:path w="1804035" h="612775">
                <a:moveTo>
                  <a:pt x="12953" y="12953"/>
                </a:moveTo>
                <a:lnTo>
                  <a:pt x="12953" y="6096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1804035" h="612775">
                <a:moveTo>
                  <a:pt x="12953" y="599694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599694"/>
                </a:lnTo>
                <a:lnTo>
                  <a:pt x="12953" y="599694"/>
                </a:lnTo>
                <a:close/>
              </a:path>
              <a:path w="1804035" h="612775">
                <a:moveTo>
                  <a:pt x="1796795" y="599694"/>
                </a:moveTo>
                <a:lnTo>
                  <a:pt x="6095" y="599694"/>
                </a:lnTo>
                <a:lnTo>
                  <a:pt x="12953" y="606551"/>
                </a:lnTo>
                <a:lnTo>
                  <a:pt x="12953" y="612648"/>
                </a:lnTo>
                <a:lnTo>
                  <a:pt x="1790699" y="612648"/>
                </a:lnTo>
                <a:lnTo>
                  <a:pt x="1790699" y="606551"/>
                </a:lnTo>
                <a:lnTo>
                  <a:pt x="1796795" y="599694"/>
                </a:lnTo>
                <a:close/>
              </a:path>
              <a:path w="1804035" h="612775">
                <a:moveTo>
                  <a:pt x="12953" y="612648"/>
                </a:moveTo>
                <a:lnTo>
                  <a:pt x="12953" y="606551"/>
                </a:lnTo>
                <a:lnTo>
                  <a:pt x="6095" y="599694"/>
                </a:lnTo>
                <a:lnTo>
                  <a:pt x="6095" y="612648"/>
                </a:lnTo>
                <a:lnTo>
                  <a:pt x="12953" y="612648"/>
                </a:lnTo>
                <a:close/>
              </a:path>
              <a:path w="1804035" h="612775">
                <a:moveTo>
                  <a:pt x="1796795" y="12953"/>
                </a:moveTo>
                <a:lnTo>
                  <a:pt x="1790699" y="6096"/>
                </a:lnTo>
                <a:lnTo>
                  <a:pt x="1790699" y="12953"/>
                </a:lnTo>
                <a:lnTo>
                  <a:pt x="1796795" y="12953"/>
                </a:lnTo>
                <a:close/>
              </a:path>
              <a:path w="1804035" h="612775">
                <a:moveTo>
                  <a:pt x="1796795" y="599694"/>
                </a:moveTo>
                <a:lnTo>
                  <a:pt x="1796795" y="12953"/>
                </a:lnTo>
                <a:lnTo>
                  <a:pt x="1790699" y="12953"/>
                </a:lnTo>
                <a:lnTo>
                  <a:pt x="1790699" y="599694"/>
                </a:lnTo>
                <a:lnTo>
                  <a:pt x="1796795" y="599694"/>
                </a:lnTo>
                <a:close/>
              </a:path>
              <a:path w="1804035" h="612775">
                <a:moveTo>
                  <a:pt x="1796795" y="612648"/>
                </a:moveTo>
                <a:lnTo>
                  <a:pt x="1796795" y="599694"/>
                </a:lnTo>
                <a:lnTo>
                  <a:pt x="1790699" y="606551"/>
                </a:lnTo>
                <a:lnTo>
                  <a:pt x="1790699" y="612648"/>
                </a:lnTo>
                <a:lnTo>
                  <a:pt x="1796795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3189" y="2398776"/>
            <a:ext cx="435609" cy="417830"/>
          </a:xfrm>
          <a:custGeom>
            <a:avLst/>
            <a:gdLst/>
            <a:ahLst/>
            <a:cxnLst/>
            <a:rect l="l" t="t" r="r" b="b"/>
            <a:pathLst>
              <a:path w="435610" h="417830">
                <a:moveTo>
                  <a:pt x="0" y="0"/>
                </a:moveTo>
                <a:lnTo>
                  <a:pt x="0" y="417575"/>
                </a:lnTo>
                <a:lnTo>
                  <a:pt x="435101" y="417575"/>
                </a:lnTo>
                <a:lnTo>
                  <a:pt x="43510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9389" y="2436876"/>
            <a:ext cx="700405" cy="322580"/>
          </a:xfrm>
          <a:custGeom>
            <a:avLst/>
            <a:gdLst/>
            <a:ahLst/>
            <a:cxnLst/>
            <a:rect l="l" t="t" r="r" b="b"/>
            <a:pathLst>
              <a:path w="700404" h="322580">
                <a:moveTo>
                  <a:pt x="700278" y="322325"/>
                </a:moveTo>
                <a:lnTo>
                  <a:pt x="700278" y="0"/>
                </a:lnTo>
                <a:lnTo>
                  <a:pt x="0" y="0"/>
                </a:lnTo>
                <a:lnTo>
                  <a:pt x="0" y="322325"/>
                </a:lnTo>
                <a:lnTo>
                  <a:pt x="9906" y="322325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681228" y="19049"/>
                </a:lnTo>
                <a:lnTo>
                  <a:pt x="681228" y="9905"/>
                </a:lnTo>
                <a:lnTo>
                  <a:pt x="691133" y="19049"/>
                </a:lnTo>
                <a:lnTo>
                  <a:pt x="691133" y="322325"/>
                </a:lnTo>
                <a:lnTo>
                  <a:pt x="700278" y="322325"/>
                </a:lnTo>
                <a:close/>
              </a:path>
              <a:path w="700404" h="32258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700404" h="322580">
                <a:moveTo>
                  <a:pt x="19050" y="303275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303275"/>
                </a:lnTo>
                <a:lnTo>
                  <a:pt x="19050" y="303275"/>
                </a:lnTo>
                <a:close/>
              </a:path>
              <a:path w="700404" h="322580">
                <a:moveTo>
                  <a:pt x="691133" y="303275"/>
                </a:moveTo>
                <a:lnTo>
                  <a:pt x="9906" y="303275"/>
                </a:lnTo>
                <a:lnTo>
                  <a:pt x="19050" y="312419"/>
                </a:lnTo>
                <a:lnTo>
                  <a:pt x="19050" y="322325"/>
                </a:lnTo>
                <a:lnTo>
                  <a:pt x="681228" y="322325"/>
                </a:lnTo>
                <a:lnTo>
                  <a:pt x="681228" y="312419"/>
                </a:lnTo>
                <a:lnTo>
                  <a:pt x="691133" y="303275"/>
                </a:lnTo>
                <a:close/>
              </a:path>
              <a:path w="700404" h="322580">
                <a:moveTo>
                  <a:pt x="19050" y="322325"/>
                </a:moveTo>
                <a:lnTo>
                  <a:pt x="19050" y="312419"/>
                </a:lnTo>
                <a:lnTo>
                  <a:pt x="9906" y="303275"/>
                </a:lnTo>
                <a:lnTo>
                  <a:pt x="9906" y="322325"/>
                </a:lnTo>
                <a:lnTo>
                  <a:pt x="19050" y="322325"/>
                </a:lnTo>
                <a:close/>
              </a:path>
              <a:path w="700404" h="322580">
                <a:moveTo>
                  <a:pt x="691133" y="19049"/>
                </a:moveTo>
                <a:lnTo>
                  <a:pt x="681228" y="9905"/>
                </a:lnTo>
                <a:lnTo>
                  <a:pt x="681228" y="19049"/>
                </a:lnTo>
                <a:lnTo>
                  <a:pt x="691133" y="19049"/>
                </a:lnTo>
                <a:close/>
              </a:path>
              <a:path w="700404" h="322580">
                <a:moveTo>
                  <a:pt x="691133" y="303275"/>
                </a:moveTo>
                <a:lnTo>
                  <a:pt x="691133" y="19049"/>
                </a:lnTo>
                <a:lnTo>
                  <a:pt x="681228" y="19049"/>
                </a:lnTo>
                <a:lnTo>
                  <a:pt x="681228" y="303275"/>
                </a:lnTo>
                <a:lnTo>
                  <a:pt x="691133" y="303275"/>
                </a:lnTo>
                <a:close/>
              </a:path>
              <a:path w="700404" h="322580">
                <a:moveTo>
                  <a:pt x="691133" y="322325"/>
                </a:moveTo>
                <a:lnTo>
                  <a:pt x="691133" y="303275"/>
                </a:lnTo>
                <a:lnTo>
                  <a:pt x="681228" y="312419"/>
                </a:lnTo>
                <a:lnTo>
                  <a:pt x="681228" y="322325"/>
                </a:lnTo>
                <a:lnTo>
                  <a:pt x="691133" y="3223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4475" y="2474976"/>
            <a:ext cx="739140" cy="664210"/>
          </a:xfrm>
          <a:custGeom>
            <a:avLst/>
            <a:gdLst/>
            <a:ahLst/>
            <a:cxnLst/>
            <a:rect l="l" t="t" r="r" b="b"/>
            <a:pathLst>
              <a:path w="739139" h="664210">
                <a:moveTo>
                  <a:pt x="739140" y="663701"/>
                </a:moveTo>
                <a:lnTo>
                  <a:pt x="739140" y="0"/>
                </a:lnTo>
                <a:lnTo>
                  <a:pt x="0" y="0"/>
                </a:lnTo>
                <a:lnTo>
                  <a:pt x="0" y="663701"/>
                </a:lnTo>
                <a:lnTo>
                  <a:pt x="9144" y="663701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20089" y="19049"/>
                </a:lnTo>
                <a:lnTo>
                  <a:pt x="720089" y="9905"/>
                </a:lnTo>
                <a:lnTo>
                  <a:pt x="729995" y="19049"/>
                </a:lnTo>
                <a:lnTo>
                  <a:pt x="729996" y="663701"/>
                </a:lnTo>
                <a:lnTo>
                  <a:pt x="739140" y="663701"/>
                </a:lnTo>
                <a:close/>
              </a:path>
              <a:path w="739139" h="66421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39139" h="664210">
                <a:moveTo>
                  <a:pt x="19050" y="644651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644651"/>
                </a:lnTo>
                <a:lnTo>
                  <a:pt x="19050" y="644651"/>
                </a:lnTo>
                <a:close/>
              </a:path>
              <a:path w="739139" h="664210">
                <a:moveTo>
                  <a:pt x="729996" y="644651"/>
                </a:moveTo>
                <a:lnTo>
                  <a:pt x="9144" y="644651"/>
                </a:lnTo>
                <a:lnTo>
                  <a:pt x="19050" y="653796"/>
                </a:lnTo>
                <a:lnTo>
                  <a:pt x="19050" y="663701"/>
                </a:lnTo>
                <a:lnTo>
                  <a:pt x="720090" y="663701"/>
                </a:lnTo>
                <a:lnTo>
                  <a:pt x="720090" y="653795"/>
                </a:lnTo>
                <a:lnTo>
                  <a:pt x="729996" y="644651"/>
                </a:lnTo>
                <a:close/>
              </a:path>
              <a:path w="739139" h="664210">
                <a:moveTo>
                  <a:pt x="19050" y="663701"/>
                </a:moveTo>
                <a:lnTo>
                  <a:pt x="19050" y="653796"/>
                </a:lnTo>
                <a:lnTo>
                  <a:pt x="9144" y="644651"/>
                </a:lnTo>
                <a:lnTo>
                  <a:pt x="9144" y="663701"/>
                </a:lnTo>
                <a:lnTo>
                  <a:pt x="19050" y="663701"/>
                </a:lnTo>
                <a:close/>
              </a:path>
              <a:path w="739139" h="664210">
                <a:moveTo>
                  <a:pt x="729995" y="19049"/>
                </a:moveTo>
                <a:lnTo>
                  <a:pt x="720089" y="9905"/>
                </a:lnTo>
                <a:lnTo>
                  <a:pt x="720089" y="19049"/>
                </a:lnTo>
                <a:lnTo>
                  <a:pt x="729995" y="19049"/>
                </a:lnTo>
                <a:close/>
              </a:path>
              <a:path w="739139" h="664210">
                <a:moveTo>
                  <a:pt x="729996" y="644651"/>
                </a:moveTo>
                <a:lnTo>
                  <a:pt x="729995" y="19049"/>
                </a:lnTo>
                <a:lnTo>
                  <a:pt x="720089" y="19049"/>
                </a:lnTo>
                <a:lnTo>
                  <a:pt x="720090" y="644651"/>
                </a:lnTo>
                <a:lnTo>
                  <a:pt x="729996" y="644651"/>
                </a:lnTo>
                <a:close/>
              </a:path>
              <a:path w="739139" h="664210">
                <a:moveTo>
                  <a:pt x="729996" y="663701"/>
                </a:moveTo>
                <a:lnTo>
                  <a:pt x="729996" y="644651"/>
                </a:lnTo>
                <a:lnTo>
                  <a:pt x="720090" y="653795"/>
                </a:lnTo>
                <a:lnTo>
                  <a:pt x="720090" y="663701"/>
                </a:lnTo>
                <a:lnTo>
                  <a:pt x="729996" y="6637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1625" y="2095500"/>
            <a:ext cx="245745" cy="1403985"/>
          </a:xfrm>
          <a:custGeom>
            <a:avLst/>
            <a:gdLst/>
            <a:ahLst/>
            <a:cxnLst/>
            <a:rect l="l" t="t" r="r" b="b"/>
            <a:pathLst>
              <a:path w="245744" h="1403985">
                <a:moveTo>
                  <a:pt x="245364" y="1403603"/>
                </a:moveTo>
                <a:lnTo>
                  <a:pt x="245363" y="0"/>
                </a:lnTo>
                <a:lnTo>
                  <a:pt x="0" y="0"/>
                </a:lnTo>
                <a:lnTo>
                  <a:pt x="0" y="1403603"/>
                </a:lnTo>
                <a:lnTo>
                  <a:pt x="9144" y="1403603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26313" y="19050"/>
                </a:lnTo>
                <a:lnTo>
                  <a:pt x="226313" y="9906"/>
                </a:lnTo>
                <a:lnTo>
                  <a:pt x="236219" y="19050"/>
                </a:lnTo>
                <a:lnTo>
                  <a:pt x="236220" y="1403603"/>
                </a:lnTo>
                <a:lnTo>
                  <a:pt x="245364" y="1403603"/>
                </a:lnTo>
                <a:close/>
              </a:path>
              <a:path w="245744" h="1403985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245744" h="1403985">
                <a:moveTo>
                  <a:pt x="19050" y="1384553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384553"/>
                </a:lnTo>
                <a:lnTo>
                  <a:pt x="19050" y="1384553"/>
                </a:lnTo>
                <a:close/>
              </a:path>
              <a:path w="245744" h="1403985">
                <a:moveTo>
                  <a:pt x="236220" y="1384553"/>
                </a:moveTo>
                <a:lnTo>
                  <a:pt x="9144" y="1384553"/>
                </a:lnTo>
                <a:lnTo>
                  <a:pt x="19050" y="1393698"/>
                </a:lnTo>
                <a:lnTo>
                  <a:pt x="19050" y="1403603"/>
                </a:lnTo>
                <a:lnTo>
                  <a:pt x="226314" y="1403603"/>
                </a:lnTo>
                <a:lnTo>
                  <a:pt x="226314" y="1393698"/>
                </a:lnTo>
                <a:lnTo>
                  <a:pt x="236220" y="1384553"/>
                </a:lnTo>
                <a:close/>
              </a:path>
              <a:path w="245744" h="1403985">
                <a:moveTo>
                  <a:pt x="19050" y="1403603"/>
                </a:moveTo>
                <a:lnTo>
                  <a:pt x="19050" y="1393698"/>
                </a:lnTo>
                <a:lnTo>
                  <a:pt x="9144" y="1384553"/>
                </a:lnTo>
                <a:lnTo>
                  <a:pt x="9144" y="1403603"/>
                </a:lnTo>
                <a:lnTo>
                  <a:pt x="19050" y="1403603"/>
                </a:lnTo>
                <a:close/>
              </a:path>
              <a:path w="245744" h="1403985">
                <a:moveTo>
                  <a:pt x="236219" y="19050"/>
                </a:moveTo>
                <a:lnTo>
                  <a:pt x="226313" y="9906"/>
                </a:lnTo>
                <a:lnTo>
                  <a:pt x="226313" y="19050"/>
                </a:lnTo>
                <a:lnTo>
                  <a:pt x="236219" y="19050"/>
                </a:lnTo>
                <a:close/>
              </a:path>
              <a:path w="245744" h="1403985">
                <a:moveTo>
                  <a:pt x="236220" y="1384553"/>
                </a:moveTo>
                <a:lnTo>
                  <a:pt x="236219" y="19050"/>
                </a:lnTo>
                <a:lnTo>
                  <a:pt x="226313" y="19050"/>
                </a:lnTo>
                <a:lnTo>
                  <a:pt x="226314" y="1384553"/>
                </a:lnTo>
                <a:lnTo>
                  <a:pt x="236220" y="1384553"/>
                </a:lnTo>
                <a:close/>
              </a:path>
              <a:path w="245744" h="1403985">
                <a:moveTo>
                  <a:pt x="236220" y="1403603"/>
                </a:moveTo>
                <a:lnTo>
                  <a:pt x="236220" y="1384553"/>
                </a:lnTo>
                <a:lnTo>
                  <a:pt x="226314" y="1393698"/>
                </a:lnTo>
                <a:lnTo>
                  <a:pt x="226314" y="1403603"/>
                </a:lnTo>
                <a:lnTo>
                  <a:pt x="236220" y="140360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5949" y="2057400"/>
            <a:ext cx="739140" cy="284480"/>
          </a:xfrm>
          <a:custGeom>
            <a:avLst/>
            <a:gdLst/>
            <a:ahLst/>
            <a:cxnLst/>
            <a:rect l="l" t="t" r="r" b="b"/>
            <a:pathLst>
              <a:path w="739139" h="284480">
                <a:moveTo>
                  <a:pt x="739140" y="284225"/>
                </a:moveTo>
                <a:lnTo>
                  <a:pt x="739140" y="0"/>
                </a:lnTo>
                <a:lnTo>
                  <a:pt x="0" y="0"/>
                </a:lnTo>
                <a:lnTo>
                  <a:pt x="0" y="284225"/>
                </a:lnTo>
                <a:lnTo>
                  <a:pt x="9143" y="284225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20089" y="19050"/>
                </a:lnTo>
                <a:lnTo>
                  <a:pt x="720089" y="9906"/>
                </a:lnTo>
                <a:lnTo>
                  <a:pt x="729995" y="19050"/>
                </a:lnTo>
                <a:lnTo>
                  <a:pt x="729995" y="284225"/>
                </a:lnTo>
                <a:lnTo>
                  <a:pt x="739140" y="284225"/>
                </a:lnTo>
                <a:close/>
              </a:path>
              <a:path w="739139" h="28448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739139" h="284480">
                <a:moveTo>
                  <a:pt x="19050" y="26517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265175"/>
                </a:lnTo>
                <a:lnTo>
                  <a:pt x="19050" y="265175"/>
                </a:lnTo>
                <a:close/>
              </a:path>
              <a:path w="739139" h="284480">
                <a:moveTo>
                  <a:pt x="729995" y="265175"/>
                </a:moveTo>
                <a:lnTo>
                  <a:pt x="9143" y="265175"/>
                </a:lnTo>
                <a:lnTo>
                  <a:pt x="19050" y="275081"/>
                </a:lnTo>
                <a:lnTo>
                  <a:pt x="19050" y="284225"/>
                </a:lnTo>
                <a:lnTo>
                  <a:pt x="720089" y="284225"/>
                </a:lnTo>
                <a:lnTo>
                  <a:pt x="720089" y="275081"/>
                </a:lnTo>
                <a:lnTo>
                  <a:pt x="729995" y="265175"/>
                </a:lnTo>
                <a:close/>
              </a:path>
              <a:path w="739139" h="284480">
                <a:moveTo>
                  <a:pt x="19050" y="284225"/>
                </a:moveTo>
                <a:lnTo>
                  <a:pt x="19050" y="275081"/>
                </a:lnTo>
                <a:lnTo>
                  <a:pt x="9143" y="265175"/>
                </a:lnTo>
                <a:lnTo>
                  <a:pt x="9143" y="284225"/>
                </a:lnTo>
                <a:lnTo>
                  <a:pt x="19050" y="284225"/>
                </a:lnTo>
                <a:close/>
              </a:path>
              <a:path w="739139" h="284480">
                <a:moveTo>
                  <a:pt x="729995" y="19050"/>
                </a:moveTo>
                <a:lnTo>
                  <a:pt x="720089" y="9906"/>
                </a:lnTo>
                <a:lnTo>
                  <a:pt x="720089" y="19050"/>
                </a:lnTo>
                <a:lnTo>
                  <a:pt x="729995" y="19050"/>
                </a:lnTo>
                <a:close/>
              </a:path>
              <a:path w="739139" h="284480">
                <a:moveTo>
                  <a:pt x="729995" y="265175"/>
                </a:moveTo>
                <a:lnTo>
                  <a:pt x="729995" y="19050"/>
                </a:lnTo>
                <a:lnTo>
                  <a:pt x="720089" y="19050"/>
                </a:lnTo>
                <a:lnTo>
                  <a:pt x="720089" y="265175"/>
                </a:lnTo>
                <a:lnTo>
                  <a:pt x="729995" y="265175"/>
                </a:lnTo>
                <a:close/>
              </a:path>
              <a:path w="739139" h="284480">
                <a:moveTo>
                  <a:pt x="729995" y="284225"/>
                </a:moveTo>
                <a:lnTo>
                  <a:pt x="729995" y="265175"/>
                </a:lnTo>
                <a:lnTo>
                  <a:pt x="720089" y="275081"/>
                </a:lnTo>
                <a:lnTo>
                  <a:pt x="720089" y="284225"/>
                </a:lnTo>
                <a:lnTo>
                  <a:pt x="729995" y="2842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8799" y="2000250"/>
            <a:ext cx="1687195" cy="1554480"/>
          </a:xfrm>
          <a:custGeom>
            <a:avLst/>
            <a:gdLst/>
            <a:ahLst/>
            <a:cxnLst/>
            <a:rect l="l" t="t" r="r" b="b"/>
            <a:pathLst>
              <a:path w="1687195" h="1554479">
                <a:moveTo>
                  <a:pt x="1687068" y="1554480"/>
                </a:moveTo>
                <a:lnTo>
                  <a:pt x="1687068" y="0"/>
                </a:lnTo>
                <a:lnTo>
                  <a:pt x="0" y="0"/>
                </a:lnTo>
                <a:lnTo>
                  <a:pt x="0" y="1554480"/>
                </a:lnTo>
                <a:lnTo>
                  <a:pt x="9144" y="1554480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668018" y="19050"/>
                </a:lnTo>
                <a:lnTo>
                  <a:pt x="1668018" y="9906"/>
                </a:lnTo>
                <a:lnTo>
                  <a:pt x="1677923" y="19050"/>
                </a:lnTo>
                <a:lnTo>
                  <a:pt x="1677923" y="1554480"/>
                </a:lnTo>
                <a:lnTo>
                  <a:pt x="1687068" y="1554480"/>
                </a:lnTo>
                <a:close/>
              </a:path>
              <a:path w="1687195" h="1554479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687195" h="1554479">
                <a:moveTo>
                  <a:pt x="19050" y="153543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535430"/>
                </a:lnTo>
                <a:lnTo>
                  <a:pt x="19050" y="1535430"/>
                </a:lnTo>
                <a:close/>
              </a:path>
              <a:path w="1687195" h="1554479">
                <a:moveTo>
                  <a:pt x="1677923" y="1535430"/>
                </a:moveTo>
                <a:lnTo>
                  <a:pt x="9144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68018" y="1554480"/>
                </a:lnTo>
                <a:lnTo>
                  <a:pt x="1668018" y="1544574"/>
                </a:lnTo>
                <a:lnTo>
                  <a:pt x="1677923" y="1535430"/>
                </a:lnTo>
                <a:close/>
              </a:path>
              <a:path w="1687195" h="1554479">
                <a:moveTo>
                  <a:pt x="19050" y="1554480"/>
                </a:moveTo>
                <a:lnTo>
                  <a:pt x="19050" y="1544574"/>
                </a:lnTo>
                <a:lnTo>
                  <a:pt x="9144" y="1535430"/>
                </a:lnTo>
                <a:lnTo>
                  <a:pt x="9144" y="1554480"/>
                </a:lnTo>
                <a:lnTo>
                  <a:pt x="19050" y="1554480"/>
                </a:lnTo>
                <a:close/>
              </a:path>
              <a:path w="1687195" h="1554479">
                <a:moveTo>
                  <a:pt x="1677923" y="19050"/>
                </a:moveTo>
                <a:lnTo>
                  <a:pt x="1668018" y="9906"/>
                </a:lnTo>
                <a:lnTo>
                  <a:pt x="1668018" y="19050"/>
                </a:lnTo>
                <a:lnTo>
                  <a:pt x="1677923" y="19050"/>
                </a:lnTo>
                <a:close/>
              </a:path>
              <a:path w="1687195" h="1554479">
                <a:moveTo>
                  <a:pt x="1677923" y="1535430"/>
                </a:moveTo>
                <a:lnTo>
                  <a:pt x="1677923" y="19050"/>
                </a:lnTo>
                <a:lnTo>
                  <a:pt x="1668018" y="19050"/>
                </a:lnTo>
                <a:lnTo>
                  <a:pt x="1668018" y="1535430"/>
                </a:lnTo>
                <a:lnTo>
                  <a:pt x="1677923" y="1535430"/>
                </a:lnTo>
                <a:close/>
              </a:path>
              <a:path w="1687195" h="1554479">
                <a:moveTo>
                  <a:pt x="1677923" y="1554480"/>
                </a:moveTo>
                <a:lnTo>
                  <a:pt x="1677923" y="1535430"/>
                </a:lnTo>
                <a:lnTo>
                  <a:pt x="1668018" y="1544574"/>
                </a:lnTo>
                <a:lnTo>
                  <a:pt x="1668018" y="1554480"/>
                </a:lnTo>
                <a:lnTo>
                  <a:pt x="1677923" y="155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799" y="2798064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799" y="2380869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799" y="3177158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4332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0384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6756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8665" y="1709166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30" h="298450">
                <a:moveTo>
                  <a:pt x="316229" y="284225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96756" y="2380869"/>
            <a:ext cx="417830" cy="417195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4332" y="2380869"/>
            <a:ext cx="416559" cy="417195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9035" y="245237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6756" y="2798064"/>
            <a:ext cx="417830" cy="379095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60"/>
              </a:spcBef>
            </a:pP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332" y="2798064"/>
            <a:ext cx="416559" cy="379095"/>
          </a:xfrm>
          <a:prstGeom prst="rect">
            <a:avLst/>
          </a:prstGeom>
          <a:ln w="2057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60"/>
              </a:spcBef>
            </a:pP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9235" y="283108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9281" y="1561592"/>
            <a:ext cx="201168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ts val="1635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ts val="1635"/>
              </a:lnSpc>
              <a:tabLst>
                <a:tab pos="530225" algn="l"/>
                <a:tab pos="947419" algn="l"/>
                <a:tab pos="1383030" algn="l"/>
                <a:tab pos="1781175" algn="l"/>
              </a:tabLst>
            </a:pPr>
            <a:r>
              <a:rPr sz="2400" spc="284" baseline="-10416" dirty="0">
                <a:latin typeface="Trebuchet MS"/>
                <a:cs typeface="Trebuchet MS"/>
              </a:rPr>
              <a:t>C</a:t>
            </a:r>
            <a:r>
              <a:rPr sz="2400" spc="300" baseline="-10416" dirty="0">
                <a:latin typeface="Trebuchet MS"/>
                <a:cs typeface="Trebuchet MS"/>
              </a:rPr>
              <a:t>D</a:t>
            </a:r>
            <a:r>
              <a:rPr sz="2400" baseline="-10416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201295">
              <a:lnSpc>
                <a:spcPct val="100000"/>
              </a:lnSpc>
              <a:spcBef>
                <a:spcPts val="620"/>
              </a:spcBef>
              <a:tabLst>
                <a:tab pos="581025" algn="l"/>
                <a:tab pos="998855" algn="l"/>
                <a:tab pos="1414780" algn="l"/>
                <a:tab pos="1831975" algn="l"/>
              </a:tabLst>
            </a:pPr>
            <a:r>
              <a:rPr sz="1600" spc="-40" dirty="0">
                <a:latin typeface="Trebuchet MS"/>
                <a:cs typeface="Trebuchet MS"/>
              </a:rPr>
              <a:t>00	</a:t>
            </a:r>
            <a:r>
              <a:rPr sz="1600" spc="240" dirty="0">
                <a:latin typeface="Trebuchet MS"/>
                <a:cs typeface="Trebuchet MS"/>
              </a:rPr>
              <a:t>X	</a:t>
            </a:r>
            <a:r>
              <a:rPr sz="1600" spc="-40" dirty="0">
                <a:latin typeface="Trebuchet MS"/>
                <a:cs typeface="Trebuchet MS"/>
              </a:rPr>
              <a:t>1	0	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4039" y="2623824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2131" y="2317809"/>
            <a:ext cx="2103120" cy="23152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60"/>
              </a:spcBef>
              <a:tabLst>
                <a:tab pos="657225" algn="l"/>
              </a:tabLst>
            </a:pPr>
            <a:r>
              <a:rPr sz="1600" spc="-40" dirty="0">
                <a:latin typeface="Trebuchet MS"/>
                <a:cs typeface="Trebuchet MS"/>
              </a:rPr>
              <a:t>01	0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60"/>
              </a:spcBef>
              <a:tabLst>
                <a:tab pos="657225" algn="l"/>
              </a:tabLst>
            </a:pPr>
            <a:r>
              <a:rPr sz="1600" spc="-40" dirty="0">
                <a:latin typeface="Trebuchet MS"/>
                <a:cs typeface="Trebuchet MS"/>
              </a:rPr>
              <a:t>11	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657225" algn="l"/>
                <a:tab pos="1055370" algn="l"/>
                <a:tab pos="1471930" algn="l"/>
                <a:tab pos="1889125" algn="l"/>
              </a:tabLst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472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	0	1	0	1</a:t>
            </a:r>
            <a:endParaRPr sz="1600">
              <a:latin typeface="Trebuchet MS"/>
              <a:cs typeface="Trebuchet MS"/>
            </a:endParaRPr>
          </a:p>
          <a:p>
            <a:pPr marL="501015" algn="ctr">
              <a:lnSpc>
                <a:spcPct val="100000"/>
              </a:lnSpc>
              <a:spcBef>
                <a:spcPts val="122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589915" marR="5080" algn="ctr">
              <a:lnSpc>
                <a:spcPts val="2110"/>
              </a:lnSpc>
            </a:pPr>
            <a:r>
              <a:rPr sz="2000" spc="-85" dirty="0">
                <a:latin typeface="Trebuchet MS"/>
                <a:cs typeface="Trebuchet MS"/>
              </a:rPr>
              <a:t>Primes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around 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B </a:t>
            </a:r>
            <a:r>
              <a:rPr sz="2000" spc="130" dirty="0">
                <a:latin typeface="Trebuchet MS"/>
                <a:cs typeface="Trebuchet MS"/>
              </a:rPr>
              <a:t>C'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6741" y="2000250"/>
            <a:ext cx="189230" cy="322580"/>
          </a:xfrm>
          <a:custGeom>
            <a:avLst/>
            <a:gdLst/>
            <a:ahLst/>
            <a:cxnLst/>
            <a:rect l="l" t="t" r="r" b="b"/>
            <a:pathLst>
              <a:path w="189229" h="322580">
                <a:moveTo>
                  <a:pt x="0" y="0"/>
                </a:moveTo>
                <a:lnTo>
                  <a:pt x="0" y="322325"/>
                </a:lnTo>
                <a:lnTo>
                  <a:pt x="188975" y="322325"/>
                </a:lnTo>
                <a:lnTo>
                  <a:pt x="188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48641" y="2095500"/>
            <a:ext cx="303530" cy="626110"/>
          </a:xfrm>
          <a:custGeom>
            <a:avLst/>
            <a:gdLst/>
            <a:ahLst/>
            <a:cxnLst/>
            <a:rect l="l" t="t" r="r" b="b"/>
            <a:pathLst>
              <a:path w="303529" h="626110">
                <a:moveTo>
                  <a:pt x="303275" y="625601"/>
                </a:moveTo>
                <a:lnTo>
                  <a:pt x="303275" y="0"/>
                </a:lnTo>
                <a:lnTo>
                  <a:pt x="0" y="0"/>
                </a:lnTo>
                <a:lnTo>
                  <a:pt x="0" y="625601"/>
                </a:lnTo>
                <a:lnTo>
                  <a:pt x="9905" y="625601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284225" y="19049"/>
                </a:lnTo>
                <a:lnTo>
                  <a:pt x="284225" y="9905"/>
                </a:lnTo>
                <a:lnTo>
                  <a:pt x="294131" y="19049"/>
                </a:lnTo>
                <a:lnTo>
                  <a:pt x="294131" y="625601"/>
                </a:lnTo>
                <a:lnTo>
                  <a:pt x="303275" y="625601"/>
                </a:lnTo>
                <a:close/>
              </a:path>
              <a:path w="303529" h="626110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303529" h="626110">
                <a:moveTo>
                  <a:pt x="19050" y="606551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606551"/>
                </a:lnTo>
                <a:lnTo>
                  <a:pt x="19050" y="606551"/>
                </a:lnTo>
                <a:close/>
              </a:path>
              <a:path w="303529" h="626110">
                <a:moveTo>
                  <a:pt x="294131" y="606551"/>
                </a:moveTo>
                <a:lnTo>
                  <a:pt x="9905" y="606551"/>
                </a:lnTo>
                <a:lnTo>
                  <a:pt x="19050" y="615695"/>
                </a:lnTo>
                <a:lnTo>
                  <a:pt x="19050" y="625601"/>
                </a:lnTo>
                <a:lnTo>
                  <a:pt x="284225" y="625601"/>
                </a:lnTo>
                <a:lnTo>
                  <a:pt x="284225" y="615695"/>
                </a:lnTo>
                <a:lnTo>
                  <a:pt x="294131" y="606551"/>
                </a:lnTo>
                <a:close/>
              </a:path>
              <a:path w="303529" h="626110">
                <a:moveTo>
                  <a:pt x="19050" y="625601"/>
                </a:moveTo>
                <a:lnTo>
                  <a:pt x="19050" y="615695"/>
                </a:lnTo>
                <a:lnTo>
                  <a:pt x="9905" y="606551"/>
                </a:lnTo>
                <a:lnTo>
                  <a:pt x="9905" y="625601"/>
                </a:lnTo>
                <a:lnTo>
                  <a:pt x="19050" y="625601"/>
                </a:lnTo>
                <a:close/>
              </a:path>
              <a:path w="303529" h="626110">
                <a:moveTo>
                  <a:pt x="294131" y="19049"/>
                </a:moveTo>
                <a:lnTo>
                  <a:pt x="284225" y="9905"/>
                </a:lnTo>
                <a:lnTo>
                  <a:pt x="284225" y="19049"/>
                </a:lnTo>
                <a:lnTo>
                  <a:pt x="294131" y="19049"/>
                </a:lnTo>
                <a:close/>
              </a:path>
              <a:path w="303529" h="626110">
                <a:moveTo>
                  <a:pt x="294131" y="606551"/>
                </a:moveTo>
                <a:lnTo>
                  <a:pt x="294131" y="19049"/>
                </a:lnTo>
                <a:lnTo>
                  <a:pt x="284225" y="19049"/>
                </a:lnTo>
                <a:lnTo>
                  <a:pt x="284225" y="606551"/>
                </a:lnTo>
                <a:lnTo>
                  <a:pt x="294131" y="606551"/>
                </a:lnTo>
                <a:close/>
              </a:path>
              <a:path w="303529" h="626110">
                <a:moveTo>
                  <a:pt x="294131" y="625601"/>
                </a:moveTo>
                <a:lnTo>
                  <a:pt x="294131" y="606551"/>
                </a:lnTo>
                <a:lnTo>
                  <a:pt x="284225" y="615695"/>
                </a:lnTo>
                <a:lnTo>
                  <a:pt x="284225" y="625601"/>
                </a:lnTo>
                <a:lnTo>
                  <a:pt x="294131" y="6256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6741" y="1963673"/>
            <a:ext cx="189230" cy="359410"/>
          </a:xfrm>
          <a:custGeom>
            <a:avLst/>
            <a:gdLst/>
            <a:ahLst/>
            <a:cxnLst/>
            <a:rect l="l" t="t" r="r" b="b"/>
            <a:pathLst>
              <a:path w="189229" h="359410">
                <a:moveTo>
                  <a:pt x="188975" y="358901"/>
                </a:moveTo>
                <a:lnTo>
                  <a:pt x="188975" y="0"/>
                </a:lnTo>
                <a:lnTo>
                  <a:pt x="0" y="0"/>
                </a:lnTo>
                <a:lnTo>
                  <a:pt x="0" y="358901"/>
                </a:lnTo>
                <a:lnTo>
                  <a:pt x="9905" y="358901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169925" y="19049"/>
                </a:lnTo>
                <a:lnTo>
                  <a:pt x="169925" y="9905"/>
                </a:lnTo>
                <a:lnTo>
                  <a:pt x="179831" y="19049"/>
                </a:lnTo>
                <a:lnTo>
                  <a:pt x="179831" y="358901"/>
                </a:lnTo>
                <a:lnTo>
                  <a:pt x="188975" y="358901"/>
                </a:lnTo>
                <a:close/>
              </a:path>
              <a:path w="189229" h="359410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189229" h="359410">
                <a:moveTo>
                  <a:pt x="19050" y="339851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339851"/>
                </a:lnTo>
                <a:lnTo>
                  <a:pt x="19050" y="339851"/>
                </a:lnTo>
                <a:close/>
              </a:path>
              <a:path w="189229" h="359410">
                <a:moveTo>
                  <a:pt x="179831" y="339851"/>
                </a:moveTo>
                <a:lnTo>
                  <a:pt x="9905" y="339851"/>
                </a:lnTo>
                <a:lnTo>
                  <a:pt x="19050" y="349757"/>
                </a:lnTo>
                <a:lnTo>
                  <a:pt x="19050" y="358901"/>
                </a:lnTo>
                <a:lnTo>
                  <a:pt x="169925" y="358901"/>
                </a:lnTo>
                <a:lnTo>
                  <a:pt x="169925" y="349757"/>
                </a:lnTo>
                <a:lnTo>
                  <a:pt x="179831" y="339851"/>
                </a:lnTo>
                <a:close/>
              </a:path>
              <a:path w="189229" h="359410">
                <a:moveTo>
                  <a:pt x="19050" y="358901"/>
                </a:moveTo>
                <a:lnTo>
                  <a:pt x="19050" y="349757"/>
                </a:lnTo>
                <a:lnTo>
                  <a:pt x="9905" y="339851"/>
                </a:lnTo>
                <a:lnTo>
                  <a:pt x="9905" y="358901"/>
                </a:lnTo>
                <a:lnTo>
                  <a:pt x="19050" y="358901"/>
                </a:lnTo>
                <a:close/>
              </a:path>
              <a:path w="189229" h="359410">
                <a:moveTo>
                  <a:pt x="179831" y="19049"/>
                </a:moveTo>
                <a:lnTo>
                  <a:pt x="169925" y="9905"/>
                </a:lnTo>
                <a:lnTo>
                  <a:pt x="169925" y="19049"/>
                </a:lnTo>
                <a:lnTo>
                  <a:pt x="179831" y="19049"/>
                </a:lnTo>
                <a:close/>
              </a:path>
              <a:path w="189229" h="359410">
                <a:moveTo>
                  <a:pt x="179831" y="339851"/>
                </a:moveTo>
                <a:lnTo>
                  <a:pt x="179831" y="19049"/>
                </a:lnTo>
                <a:lnTo>
                  <a:pt x="169925" y="19049"/>
                </a:lnTo>
                <a:lnTo>
                  <a:pt x="169925" y="339851"/>
                </a:lnTo>
                <a:lnTo>
                  <a:pt x="179831" y="339851"/>
                </a:lnTo>
                <a:close/>
              </a:path>
              <a:path w="189229" h="359410">
                <a:moveTo>
                  <a:pt x="179831" y="358901"/>
                </a:moveTo>
                <a:lnTo>
                  <a:pt x="179831" y="339851"/>
                </a:lnTo>
                <a:lnTo>
                  <a:pt x="169925" y="349757"/>
                </a:lnTo>
                <a:lnTo>
                  <a:pt x="169925" y="358901"/>
                </a:lnTo>
                <a:lnTo>
                  <a:pt x="179831" y="358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8641" y="3233927"/>
            <a:ext cx="265430" cy="359410"/>
          </a:xfrm>
          <a:custGeom>
            <a:avLst/>
            <a:gdLst/>
            <a:ahLst/>
            <a:cxnLst/>
            <a:rect l="l" t="t" r="r" b="b"/>
            <a:pathLst>
              <a:path w="265429" h="359410">
                <a:moveTo>
                  <a:pt x="265175" y="358901"/>
                </a:moveTo>
                <a:lnTo>
                  <a:pt x="265175" y="0"/>
                </a:lnTo>
                <a:lnTo>
                  <a:pt x="0" y="0"/>
                </a:lnTo>
                <a:lnTo>
                  <a:pt x="0" y="358901"/>
                </a:lnTo>
                <a:lnTo>
                  <a:pt x="9905" y="358901"/>
                </a:lnTo>
                <a:lnTo>
                  <a:pt x="9905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246125" y="19049"/>
                </a:lnTo>
                <a:lnTo>
                  <a:pt x="246125" y="9143"/>
                </a:lnTo>
                <a:lnTo>
                  <a:pt x="256031" y="19049"/>
                </a:lnTo>
                <a:lnTo>
                  <a:pt x="256031" y="358901"/>
                </a:lnTo>
                <a:lnTo>
                  <a:pt x="265175" y="358901"/>
                </a:lnTo>
                <a:close/>
              </a:path>
              <a:path w="265429" h="359410">
                <a:moveTo>
                  <a:pt x="19050" y="19049"/>
                </a:moveTo>
                <a:lnTo>
                  <a:pt x="19050" y="9143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265429" h="359410">
                <a:moveTo>
                  <a:pt x="19050" y="339851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339851"/>
                </a:lnTo>
                <a:lnTo>
                  <a:pt x="19050" y="339851"/>
                </a:lnTo>
                <a:close/>
              </a:path>
              <a:path w="265429" h="359410">
                <a:moveTo>
                  <a:pt x="256031" y="339851"/>
                </a:moveTo>
                <a:lnTo>
                  <a:pt x="9905" y="339851"/>
                </a:lnTo>
                <a:lnTo>
                  <a:pt x="19050" y="348995"/>
                </a:lnTo>
                <a:lnTo>
                  <a:pt x="19050" y="358901"/>
                </a:lnTo>
                <a:lnTo>
                  <a:pt x="246125" y="358901"/>
                </a:lnTo>
                <a:lnTo>
                  <a:pt x="246125" y="348995"/>
                </a:lnTo>
                <a:lnTo>
                  <a:pt x="256031" y="339851"/>
                </a:lnTo>
                <a:close/>
              </a:path>
              <a:path w="265429" h="359410">
                <a:moveTo>
                  <a:pt x="19050" y="358901"/>
                </a:moveTo>
                <a:lnTo>
                  <a:pt x="19050" y="348995"/>
                </a:lnTo>
                <a:lnTo>
                  <a:pt x="9905" y="339851"/>
                </a:lnTo>
                <a:lnTo>
                  <a:pt x="9905" y="358901"/>
                </a:lnTo>
                <a:lnTo>
                  <a:pt x="19050" y="358901"/>
                </a:lnTo>
                <a:close/>
              </a:path>
              <a:path w="265429" h="359410">
                <a:moveTo>
                  <a:pt x="256031" y="19049"/>
                </a:moveTo>
                <a:lnTo>
                  <a:pt x="246125" y="9143"/>
                </a:lnTo>
                <a:lnTo>
                  <a:pt x="246125" y="19049"/>
                </a:lnTo>
                <a:lnTo>
                  <a:pt x="256031" y="19049"/>
                </a:lnTo>
                <a:close/>
              </a:path>
              <a:path w="265429" h="359410">
                <a:moveTo>
                  <a:pt x="256031" y="339851"/>
                </a:moveTo>
                <a:lnTo>
                  <a:pt x="256031" y="19049"/>
                </a:lnTo>
                <a:lnTo>
                  <a:pt x="246125" y="19049"/>
                </a:lnTo>
                <a:lnTo>
                  <a:pt x="246125" y="339851"/>
                </a:lnTo>
                <a:lnTo>
                  <a:pt x="256031" y="339851"/>
                </a:lnTo>
                <a:close/>
              </a:path>
              <a:path w="265429" h="359410">
                <a:moveTo>
                  <a:pt x="256031" y="358901"/>
                </a:moveTo>
                <a:lnTo>
                  <a:pt x="256031" y="339851"/>
                </a:lnTo>
                <a:lnTo>
                  <a:pt x="246125" y="348995"/>
                </a:lnTo>
                <a:lnTo>
                  <a:pt x="246125" y="358901"/>
                </a:lnTo>
                <a:lnTo>
                  <a:pt x="256031" y="358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0541" y="2057400"/>
            <a:ext cx="417830" cy="303530"/>
          </a:xfrm>
          <a:custGeom>
            <a:avLst/>
            <a:gdLst/>
            <a:ahLst/>
            <a:cxnLst/>
            <a:rect l="l" t="t" r="r" b="b"/>
            <a:pathLst>
              <a:path w="417829" h="303530">
                <a:moveTo>
                  <a:pt x="417575" y="303275"/>
                </a:moveTo>
                <a:lnTo>
                  <a:pt x="417575" y="0"/>
                </a:lnTo>
                <a:lnTo>
                  <a:pt x="0" y="0"/>
                </a:lnTo>
                <a:lnTo>
                  <a:pt x="0" y="303275"/>
                </a:lnTo>
                <a:lnTo>
                  <a:pt x="9905" y="303275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398525" y="19049"/>
                </a:lnTo>
                <a:lnTo>
                  <a:pt x="398525" y="9905"/>
                </a:lnTo>
                <a:lnTo>
                  <a:pt x="408431" y="19049"/>
                </a:lnTo>
                <a:lnTo>
                  <a:pt x="408431" y="303275"/>
                </a:lnTo>
                <a:lnTo>
                  <a:pt x="417575" y="303275"/>
                </a:lnTo>
                <a:close/>
              </a:path>
              <a:path w="417829" h="303530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417829" h="303530">
                <a:moveTo>
                  <a:pt x="19050" y="284225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284225"/>
                </a:lnTo>
                <a:lnTo>
                  <a:pt x="19050" y="284225"/>
                </a:lnTo>
                <a:close/>
              </a:path>
              <a:path w="417829" h="303530">
                <a:moveTo>
                  <a:pt x="408431" y="284225"/>
                </a:moveTo>
                <a:lnTo>
                  <a:pt x="9905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398525" y="303275"/>
                </a:lnTo>
                <a:lnTo>
                  <a:pt x="398525" y="294131"/>
                </a:lnTo>
                <a:lnTo>
                  <a:pt x="408431" y="284225"/>
                </a:lnTo>
                <a:close/>
              </a:path>
              <a:path w="417829" h="303530">
                <a:moveTo>
                  <a:pt x="19050" y="303275"/>
                </a:moveTo>
                <a:lnTo>
                  <a:pt x="19050" y="294131"/>
                </a:lnTo>
                <a:lnTo>
                  <a:pt x="9905" y="284225"/>
                </a:lnTo>
                <a:lnTo>
                  <a:pt x="9905" y="303275"/>
                </a:lnTo>
                <a:lnTo>
                  <a:pt x="19050" y="303275"/>
                </a:lnTo>
                <a:close/>
              </a:path>
              <a:path w="417829" h="303530">
                <a:moveTo>
                  <a:pt x="408431" y="19049"/>
                </a:moveTo>
                <a:lnTo>
                  <a:pt x="398525" y="9905"/>
                </a:lnTo>
                <a:lnTo>
                  <a:pt x="398525" y="19049"/>
                </a:lnTo>
                <a:lnTo>
                  <a:pt x="408431" y="19049"/>
                </a:lnTo>
                <a:close/>
              </a:path>
              <a:path w="417829" h="303530">
                <a:moveTo>
                  <a:pt x="408431" y="284225"/>
                </a:moveTo>
                <a:lnTo>
                  <a:pt x="408431" y="19049"/>
                </a:lnTo>
                <a:lnTo>
                  <a:pt x="398525" y="19049"/>
                </a:lnTo>
                <a:lnTo>
                  <a:pt x="398525" y="284225"/>
                </a:lnTo>
                <a:lnTo>
                  <a:pt x="408431" y="284225"/>
                </a:lnTo>
                <a:close/>
              </a:path>
              <a:path w="417829" h="303530">
                <a:moveTo>
                  <a:pt x="408431" y="303275"/>
                </a:moveTo>
                <a:lnTo>
                  <a:pt x="408431" y="284225"/>
                </a:lnTo>
                <a:lnTo>
                  <a:pt x="398525" y="294131"/>
                </a:lnTo>
                <a:lnTo>
                  <a:pt x="398525" y="303275"/>
                </a:lnTo>
                <a:lnTo>
                  <a:pt x="408431" y="30327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7675" y="2455926"/>
            <a:ext cx="739140" cy="683260"/>
          </a:xfrm>
          <a:custGeom>
            <a:avLst/>
            <a:gdLst/>
            <a:ahLst/>
            <a:cxnLst/>
            <a:rect l="l" t="t" r="r" b="b"/>
            <a:pathLst>
              <a:path w="739139" h="683260">
                <a:moveTo>
                  <a:pt x="739139" y="682751"/>
                </a:moveTo>
                <a:lnTo>
                  <a:pt x="739139" y="0"/>
                </a:lnTo>
                <a:lnTo>
                  <a:pt x="0" y="0"/>
                </a:lnTo>
                <a:lnTo>
                  <a:pt x="0" y="682751"/>
                </a:lnTo>
                <a:lnTo>
                  <a:pt x="9144" y="682751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720090" y="19049"/>
                </a:lnTo>
                <a:lnTo>
                  <a:pt x="720090" y="9905"/>
                </a:lnTo>
                <a:lnTo>
                  <a:pt x="729996" y="19049"/>
                </a:lnTo>
                <a:lnTo>
                  <a:pt x="729996" y="682751"/>
                </a:lnTo>
                <a:lnTo>
                  <a:pt x="739139" y="682751"/>
                </a:lnTo>
                <a:close/>
              </a:path>
              <a:path w="739139" h="683260">
                <a:moveTo>
                  <a:pt x="19050" y="19049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739139" h="683260">
                <a:moveTo>
                  <a:pt x="19050" y="663701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663701"/>
                </a:lnTo>
                <a:lnTo>
                  <a:pt x="19050" y="663701"/>
                </a:lnTo>
                <a:close/>
              </a:path>
              <a:path w="739139" h="683260">
                <a:moveTo>
                  <a:pt x="729996" y="663701"/>
                </a:moveTo>
                <a:lnTo>
                  <a:pt x="9144" y="663701"/>
                </a:lnTo>
                <a:lnTo>
                  <a:pt x="19050" y="672845"/>
                </a:lnTo>
                <a:lnTo>
                  <a:pt x="19050" y="682751"/>
                </a:lnTo>
                <a:lnTo>
                  <a:pt x="720090" y="682751"/>
                </a:lnTo>
                <a:lnTo>
                  <a:pt x="720090" y="672845"/>
                </a:lnTo>
                <a:lnTo>
                  <a:pt x="729996" y="663701"/>
                </a:lnTo>
                <a:close/>
              </a:path>
              <a:path w="739139" h="683260">
                <a:moveTo>
                  <a:pt x="19050" y="682751"/>
                </a:moveTo>
                <a:lnTo>
                  <a:pt x="19050" y="672845"/>
                </a:lnTo>
                <a:lnTo>
                  <a:pt x="9144" y="663701"/>
                </a:lnTo>
                <a:lnTo>
                  <a:pt x="9144" y="682751"/>
                </a:lnTo>
                <a:lnTo>
                  <a:pt x="19050" y="682751"/>
                </a:lnTo>
                <a:close/>
              </a:path>
              <a:path w="739139" h="683260">
                <a:moveTo>
                  <a:pt x="729996" y="19049"/>
                </a:moveTo>
                <a:lnTo>
                  <a:pt x="720090" y="9905"/>
                </a:lnTo>
                <a:lnTo>
                  <a:pt x="720090" y="19049"/>
                </a:lnTo>
                <a:lnTo>
                  <a:pt x="729996" y="19049"/>
                </a:lnTo>
                <a:close/>
              </a:path>
              <a:path w="739139" h="683260">
                <a:moveTo>
                  <a:pt x="729996" y="663701"/>
                </a:moveTo>
                <a:lnTo>
                  <a:pt x="729996" y="19049"/>
                </a:lnTo>
                <a:lnTo>
                  <a:pt x="720090" y="19049"/>
                </a:lnTo>
                <a:lnTo>
                  <a:pt x="720090" y="663701"/>
                </a:lnTo>
                <a:lnTo>
                  <a:pt x="729996" y="663701"/>
                </a:lnTo>
                <a:close/>
              </a:path>
              <a:path w="739139" h="683260">
                <a:moveTo>
                  <a:pt x="729996" y="682751"/>
                </a:moveTo>
                <a:lnTo>
                  <a:pt x="729996" y="663701"/>
                </a:lnTo>
                <a:lnTo>
                  <a:pt x="720090" y="672845"/>
                </a:lnTo>
                <a:lnTo>
                  <a:pt x="720090" y="682751"/>
                </a:lnTo>
                <a:lnTo>
                  <a:pt x="729996" y="68275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98199" y="2076450"/>
            <a:ext cx="720090" cy="265430"/>
          </a:xfrm>
          <a:custGeom>
            <a:avLst/>
            <a:gdLst/>
            <a:ahLst/>
            <a:cxnLst/>
            <a:rect l="l" t="t" r="r" b="b"/>
            <a:pathLst>
              <a:path w="720089" h="265430">
                <a:moveTo>
                  <a:pt x="720089" y="265175"/>
                </a:moveTo>
                <a:lnTo>
                  <a:pt x="720089" y="0"/>
                </a:lnTo>
                <a:lnTo>
                  <a:pt x="0" y="0"/>
                </a:lnTo>
                <a:lnTo>
                  <a:pt x="0" y="265175"/>
                </a:lnTo>
                <a:lnTo>
                  <a:pt x="9144" y="265175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701040" y="19049"/>
                </a:lnTo>
                <a:lnTo>
                  <a:pt x="701040" y="9905"/>
                </a:lnTo>
                <a:lnTo>
                  <a:pt x="710946" y="19049"/>
                </a:lnTo>
                <a:lnTo>
                  <a:pt x="710946" y="265175"/>
                </a:lnTo>
                <a:lnTo>
                  <a:pt x="720089" y="265175"/>
                </a:lnTo>
                <a:close/>
              </a:path>
              <a:path w="720089" h="265430">
                <a:moveTo>
                  <a:pt x="19050" y="19049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720089" h="265430">
                <a:moveTo>
                  <a:pt x="19050" y="246125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246125"/>
                </a:lnTo>
                <a:lnTo>
                  <a:pt x="19050" y="246125"/>
                </a:lnTo>
                <a:close/>
              </a:path>
              <a:path w="720089" h="265430">
                <a:moveTo>
                  <a:pt x="710946" y="246125"/>
                </a:moveTo>
                <a:lnTo>
                  <a:pt x="9144" y="246125"/>
                </a:lnTo>
                <a:lnTo>
                  <a:pt x="19050" y="256031"/>
                </a:lnTo>
                <a:lnTo>
                  <a:pt x="19050" y="265175"/>
                </a:lnTo>
                <a:lnTo>
                  <a:pt x="701040" y="265175"/>
                </a:lnTo>
                <a:lnTo>
                  <a:pt x="701040" y="256031"/>
                </a:lnTo>
                <a:lnTo>
                  <a:pt x="710946" y="246125"/>
                </a:lnTo>
                <a:close/>
              </a:path>
              <a:path w="720089" h="265430">
                <a:moveTo>
                  <a:pt x="19050" y="265175"/>
                </a:moveTo>
                <a:lnTo>
                  <a:pt x="19050" y="256031"/>
                </a:lnTo>
                <a:lnTo>
                  <a:pt x="9144" y="246125"/>
                </a:lnTo>
                <a:lnTo>
                  <a:pt x="9144" y="265175"/>
                </a:lnTo>
                <a:lnTo>
                  <a:pt x="19050" y="265175"/>
                </a:lnTo>
                <a:close/>
              </a:path>
              <a:path w="720089" h="265430">
                <a:moveTo>
                  <a:pt x="710946" y="19049"/>
                </a:moveTo>
                <a:lnTo>
                  <a:pt x="701040" y="9905"/>
                </a:lnTo>
                <a:lnTo>
                  <a:pt x="701040" y="19049"/>
                </a:lnTo>
                <a:lnTo>
                  <a:pt x="710946" y="19049"/>
                </a:lnTo>
                <a:close/>
              </a:path>
              <a:path w="720089" h="265430">
                <a:moveTo>
                  <a:pt x="710946" y="246125"/>
                </a:moveTo>
                <a:lnTo>
                  <a:pt x="710946" y="19049"/>
                </a:lnTo>
                <a:lnTo>
                  <a:pt x="701040" y="19049"/>
                </a:lnTo>
                <a:lnTo>
                  <a:pt x="701040" y="246125"/>
                </a:lnTo>
                <a:lnTo>
                  <a:pt x="710946" y="246125"/>
                </a:lnTo>
                <a:close/>
              </a:path>
              <a:path w="720089" h="265430">
                <a:moveTo>
                  <a:pt x="710946" y="265175"/>
                </a:moveTo>
                <a:lnTo>
                  <a:pt x="710946" y="246125"/>
                </a:lnTo>
                <a:lnTo>
                  <a:pt x="701040" y="256031"/>
                </a:lnTo>
                <a:lnTo>
                  <a:pt x="701040" y="265175"/>
                </a:lnTo>
                <a:lnTo>
                  <a:pt x="710946" y="26517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5775" y="2114550"/>
            <a:ext cx="245745" cy="1384935"/>
          </a:xfrm>
          <a:custGeom>
            <a:avLst/>
            <a:gdLst/>
            <a:ahLst/>
            <a:cxnLst/>
            <a:rect l="l" t="t" r="r" b="b"/>
            <a:pathLst>
              <a:path w="245745" h="1384935">
                <a:moveTo>
                  <a:pt x="245363" y="1384553"/>
                </a:moveTo>
                <a:lnTo>
                  <a:pt x="245363" y="0"/>
                </a:lnTo>
                <a:lnTo>
                  <a:pt x="0" y="0"/>
                </a:lnTo>
                <a:lnTo>
                  <a:pt x="0" y="1384553"/>
                </a:lnTo>
                <a:lnTo>
                  <a:pt x="9144" y="1384553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226314" y="19049"/>
                </a:lnTo>
                <a:lnTo>
                  <a:pt x="226314" y="9905"/>
                </a:lnTo>
                <a:lnTo>
                  <a:pt x="236220" y="19049"/>
                </a:lnTo>
                <a:lnTo>
                  <a:pt x="236220" y="1384553"/>
                </a:lnTo>
                <a:lnTo>
                  <a:pt x="245363" y="1384553"/>
                </a:lnTo>
                <a:close/>
              </a:path>
              <a:path w="245745" h="1384935">
                <a:moveTo>
                  <a:pt x="19050" y="19049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245745" h="1384935">
                <a:moveTo>
                  <a:pt x="19050" y="1365503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1365503"/>
                </a:lnTo>
                <a:lnTo>
                  <a:pt x="19050" y="1365503"/>
                </a:lnTo>
                <a:close/>
              </a:path>
              <a:path w="245745" h="1384935">
                <a:moveTo>
                  <a:pt x="236220" y="1365503"/>
                </a:moveTo>
                <a:lnTo>
                  <a:pt x="9144" y="1365503"/>
                </a:lnTo>
                <a:lnTo>
                  <a:pt x="19050" y="1374648"/>
                </a:lnTo>
                <a:lnTo>
                  <a:pt x="19050" y="1384553"/>
                </a:lnTo>
                <a:lnTo>
                  <a:pt x="226314" y="1384553"/>
                </a:lnTo>
                <a:lnTo>
                  <a:pt x="226314" y="1374648"/>
                </a:lnTo>
                <a:lnTo>
                  <a:pt x="236220" y="1365503"/>
                </a:lnTo>
                <a:close/>
              </a:path>
              <a:path w="245745" h="1384935">
                <a:moveTo>
                  <a:pt x="19050" y="1384553"/>
                </a:moveTo>
                <a:lnTo>
                  <a:pt x="19050" y="1374648"/>
                </a:lnTo>
                <a:lnTo>
                  <a:pt x="9144" y="1365503"/>
                </a:lnTo>
                <a:lnTo>
                  <a:pt x="9144" y="1384553"/>
                </a:lnTo>
                <a:lnTo>
                  <a:pt x="19050" y="1384553"/>
                </a:lnTo>
                <a:close/>
              </a:path>
              <a:path w="245745" h="1384935">
                <a:moveTo>
                  <a:pt x="236220" y="19049"/>
                </a:moveTo>
                <a:lnTo>
                  <a:pt x="226314" y="9905"/>
                </a:lnTo>
                <a:lnTo>
                  <a:pt x="226314" y="19049"/>
                </a:lnTo>
                <a:lnTo>
                  <a:pt x="236220" y="19049"/>
                </a:lnTo>
                <a:close/>
              </a:path>
              <a:path w="245745" h="1384935">
                <a:moveTo>
                  <a:pt x="236220" y="1365503"/>
                </a:moveTo>
                <a:lnTo>
                  <a:pt x="236220" y="19049"/>
                </a:lnTo>
                <a:lnTo>
                  <a:pt x="226314" y="19049"/>
                </a:lnTo>
                <a:lnTo>
                  <a:pt x="226314" y="1365503"/>
                </a:lnTo>
                <a:lnTo>
                  <a:pt x="236220" y="1365503"/>
                </a:lnTo>
                <a:close/>
              </a:path>
              <a:path w="245745" h="1384935">
                <a:moveTo>
                  <a:pt x="236220" y="1384553"/>
                </a:moveTo>
                <a:lnTo>
                  <a:pt x="236220" y="1365503"/>
                </a:lnTo>
                <a:lnTo>
                  <a:pt x="226314" y="1374648"/>
                </a:lnTo>
                <a:lnTo>
                  <a:pt x="226314" y="1384553"/>
                </a:lnTo>
                <a:lnTo>
                  <a:pt x="236220" y="138455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7323" y="2057400"/>
            <a:ext cx="435609" cy="303530"/>
          </a:xfrm>
          <a:custGeom>
            <a:avLst/>
            <a:gdLst/>
            <a:ahLst/>
            <a:cxnLst/>
            <a:rect l="l" t="t" r="r" b="b"/>
            <a:pathLst>
              <a:path w="435610" h="303530">
                <a:moveTo>
                  <a:pt x="435101" y="303275"/>
                </a:moveTo>
                <a:lnTo>
                  <a:pt x="435101" y="0"/>
                </a:lnTo>
                <a:lnTo>
                  <a:pt x="0" y="0"/>
                </a:lnTo>
                <a:lnTo>
                  <a:pt x="0" y="303275"/>
                </a:lnTo>
                <a:lnTo>
                  <a:pt x="9144" y="303275"/>
                </a:lnTo>
                <a:lnTo>
                  <a:pt x="9144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416051" y="19049"/>
                </a:lnTo>
                <a:lnTo>
                  <a:pt x="416051" y="9905"/>
                </a:lnTo>
                <a:lnTo>
                  <a:pt x="425196" y="19049"/>
                </a:lnTo>
                <a:lnTo>
                  <a:pt x="425196" y="303275"/>
                </a:lnTo>
                <a:lnTo>
                  <a:pt x="435101" y="303275"/>
                </a:lnTo>
                <a:close/>
              </a:path>
              <a:path w="435610" h="303530">
                <a:moveTo>
                  <a:pt x="19050" y="19049"/>
                </a:moveTo>
                <a:lnTo>
                  <a:pt x="19050" y="9905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435610" h="303530">
                <a:moveTo>
                  <a:pt x="19050" y="284225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284225"/>
                </a:lnTo>
                <a:lnTo>
                  <a:pt x="19050" y="284225"/>
                </a:lnTo>
                <a:close/>
              </a:path>
              <a:path w="435610" h="303530">
                <a:moveTo>
                  <a:pt x="425196" y="284225"/>
                </a:moveTo>
                <a:lnTo>
                  <a:pt x="9144" y="284225"/>
                </a:lnTo>
                <a:lnTo>
                  <a:pt x="19050" y="294131"/>
                </a:lnTo>
                <a:lnTo>
                  <a:pt x="19050" y="303275"/>
                </a:lnTo>
                <a:lnTo>
                  <a:pt x="416051" y="303275"/>
                </a:lnTo>
                <a:lnTo>
                  <a:pt x="416051" y="294131"/>
                </a:lnTo>
                <a:lnTo>
                  <a:pt x="425196" y="284225"/>
                </a:lnTo>
                <a:close/>
              </a:path>
              <a:path w="435610" h="303530">
                <a:moveTo>
                  <a:pt x="19050" y="303275"/>
                </a:moveTo>
                <a:lnTo>
                  <a:pt x="19050" y="294131"/>
                </a:lnTo>
                <a:lnTo>
                  <a:pt x="9144" y="284225"/>
                </a:lnTo>
                <a:lnTo>
                  <a:pt x="9144" y="303275"/>
                </a:lnTo>
                <a:lnTo>
                  <a:pt x="19050" y="303275"/>
                </a:lnTo>
                <a:close/>
              </a:path>
              <a:path w="435610" h="303530">
                <a:moveTo>
                  <a:pt x="425196" y="19049"/>
                </a:moveTo>
                <a:lnTo>
                  <a:pt x="416051" y="9905"/>
                </a:lnTo>
                <a:lnTo>
                  <a:pt x="416051" y="19049"/>
                </a:lnTo>
                <a:lnTo>
                  <a:pt x="425196" y="19049"/>
                </a:lnTo>
                <a:close/>
              </a:path>
              <a:path w="435610" h="303530">
                <a:moveTo>
                  <a:pt x="425196" y="284225"/>
                </a:moveTo>
                <a:lnTo>
                  <a:pt x="425196" y="19049"/>
                </a:lnTo>
                <a:lnTo>
                  <a:pt x="416051" y="19049"/>
                </a:lnTo>
                <a:lnTo>
                  <a:pt x="416051" y="284225"/>
                </a:lnTo>
                <a:lnTo>
                  <a:pt x="425196" y="284225"/>
                </a:lnTo>
                <a:close/>
              </a:path>
              <a:path w="435610" h="303530">
                <a:moveTo>
                  <a:pt x="425196" y="303275"/>
                </a:moveTo>
                <a:lnTo>
                  <a:pt x="425196" y="284225"/>
                </a:lnTo>
                <a:lnTo>
                  <a:pt x="416051" y="294131"/>
                </a:lnTo>
                <a:lnTo>
                  <a:pt x="416051" y="303275"/>
                </a:lnTo>
                <a:lnTo>
                  <a:pt x="425196" y="30327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1065" y="2417826"/>
            <a:ext cx="683260" cy="360680"/>
          </a:xfrm>
          <a:custGeom>
            <a:avLst/>
            <a:gdLst/>
            <a:ahLst/>
            <a:cxnLst/>
            <a:rect l="l" t="t" r="r" b="b"/>
            <a:pathLst>
              <a:path w="683260" h="360680">
                <a:moveTo>
                  <a:pt x="682751" y="360425"/>
                </a:moveTo>
                <a:lnTo>
                  <a:pt x="682751" y="0"/>
                </a:lnTo>
                <a:lnTo>
                  <a:pt x="0" y="0"/>
                </a:lnTo>
                <a:lnTo>
                  <a:pt x="0" y="360425"/>
                </a:lnTo>
                <a:lnTo>
                  <a:pt x="9905" y="360425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663701" y="19049"/>
                </a:lnTo>
                <a:lnTo>
                  <a:pt x="663701" y="9905"/>
                </a:lnTo>
                <a:lnTo>
                  <a:pt x="673607" y="19049"/>
                </a:lnTo>
                <a:lnTo>
                  <a:pt x="673607" y="360425"/>
                </a:lnTo>
                <a:lnTo>
                  <a:pt x="682751" y="360425"/>
                </a:lnTo>
                <a:close/>
              </a:path>
              <a:path w="683260" h="360680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683260" h="360680">
                <a:moveTo>
                  <a:pt x="19050" y="341375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341375"/>
                </a:lnTo>
                <a:lnTo>
                  <a:pt x="19050" y="341375"/>
                </a:lnTo>
                <a:close/>
              </a:path>
              <a:path w="683260" h="360680">
                <a:moveTo>
                  <a:pt x="673607" y="341375"/>
                </a:moveTo>
                <a:lnTo>
                  <a:pt x="9905" y="341375"/>
                </a:lnTo>
                <a:lnTo>
                  <a:pt x="19050" y="350519"/>
                </a:lnTo>
                <a:lnTo>
                  <a:pt x="19050" y="360425"/>
                </a:lnTo>
                <a:lnTo>
                  <a:pt x="663701" y="360425"/>
                </a:lnTo>
                <a:lnTo>
                  <a:pt x="663701" y="350519"/>
                </a:lnTo>
                <a:lnTo>
                  <a:pt x="673607" y="341375"/>
                </a:lnTo>
                <a:close/>
              </a:path>
              <a:path w="683260" h="360680">
                <a:moveTo>
                  <a:pt x="19050" y="360425"/>
                </a:moveTo>
                <a:lnTo>
                  <a:pt x="19050" y="350519"/>
                </a:lnTo>
                <a:lnTo>
                  <a:pt x="9905" y="341375"/>
                </a:lnTo>
                <a:lnTo>
                  <a:pt x="9905" y="360425"/>
                </a:lnTo>
                <a:lnTo>
                  <a:pt x="19050" y="360425"/>
                </a:lnTo>
                <a:close/>
              </a:path>
              <a:path w="683260" h="360680">
                <a:moveTo>
                  <a:pt x="673607" y="19049"/>
                </a:moveTo>
                <a:lnTo>
                  <a:pt x="663701" y="9905"/>
                </a:lnTo>
                <a:lnTo>
                  <a:pt x="663701" y="19049"/>
                </a:lnTo>
                <a:lnTo>
                  <a:pt x="673607" y="19049"/>
                </a:lnTo>
                <a:close/>
              </a:path>
              <a:path w="683260" h="360680">
                <a:moveTo>
                  <a:pt x="673607" y="341375"/>
                </a:moveTo>
                <a:lnTo>
                  <a:pt x="673607" y="19049"/>
                </a:lnTo>
                <a:lnTo>
                  <a:pt x="663701" y="19049"/>
                </a:lnTo>
                <a:lnTo>
                  <a:pt x="663701" y="341375"/>
                </a:lnTo>
                <a:lnTo>
                  <a:pt x="673607" y="341375"/>
                </a:lnTo>
                <a:close/>
              </a:path>
              <a:path w="683260" h="360680">
                <a:moveTo>
                  <a:pt x="673607" y="360425"/>
                </a:moveTo>
                <a:lnTo>
                  <a:pt x="673607" y="341375"/>
                </a:lnTo>
                <a:lnTo>
                  <a:pt x="663701" y="350519"/>
                </a:lnTo>
                <a:lnTo>
                  <a:pt x="663701" y="360425"/>
                </a:lnTo>
                <a:lnTo>
                  <a:pt x="673607" y="36042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94339" y="1709166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29" h="298450">
                <a:moveTo>
                  <a:pt x="316229" y="284225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2825" y="1733042"/>
            <a:ext cx="14624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845819" algn="l"/>
                <a:tab pos="124460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704473" y="2000250"/>
          <a:ext cx="1687192" cy="1535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235331" y="2317809"/>
            <a:ext cx="476250" cy="11626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6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6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262" baseline="41666" dirty="0">
                <a:latin typeface="Trebuchet MS"/>
                <a:cs typeface="Trebuchet MS"/>
              </a:rPr>
              <a:t>C</a:t>
            </a:r>
            <a:r>
              <a:rPr sz="2400" spc="330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3437" y="1561592"/>
            <a:ext cx="464820" cy="7639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88595">
              <a:lnSpc>
                <a:spcPts val="1650"/>
              </a:lnSpc>
              <a:spcBef>
                <a:spcPts val="380"/>
              </a:spcBef>
            </a:pPr>
            <a:r>
              <a:rPr sz="1600" spc="40" dirty="0">
                <a:latin typeface="Trebuchet MS"/>
                <a:cs typeface="Trebuchet MS"/>
              </a:rPr>
              <a:t>AB  </a:t>
            </a:r>
            <a:r>
              <a:rPr sz="1600" spc="190" dirty="0">
                <a:latin typeface="Trebuchet MS"/>
                <a:cs typeface="Trebuchet MS"/>
              </a:rPr>
              <a:t>CD</a:t>
            </a:r>
            <a:endParaRPr sz="16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310"/>
              </a:spcBef>
            </a:pP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1858" y="1486923"/>
            <a:ext cx="28854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6215" algn="l"/>
              </a:tabLst>
            </a:pPr>
            <a:r>
              <a:rPr sz="1600" spc="120" dirty="0">
                <a:latin typeface="Trebuchet MS"/>
                <a:cs typeface="Trebuchet MS"/>
              </a:rPr>
              <a:t>A	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196" y="2623824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67489" y="3609091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04473" y="2000250"/>
            <a:ext cx="1704975" cy="1554480"/>
          </a:xfrm>
          <a:custGeom>
            <a:avLst/>
            <a:gdLst/>
            <a:ahLst/>
            <a:cxnLst/>
            <a:rect l="l" t="t" r="r" b="b"/>
            <a:pathLst>
              <a:path w="1704975" h="1554479">
                <a:moveTo>
                  <a:pt x="1704593" y="1554479"/>
                </a:moveTo>
                <a:lnTo>
                  <a:pt x="1704593" y="0"/>
                </a:lnTo>
                <a:lnTo>
                  <a:pt x="0" y="0"/>
                </a:lnTo>
                <a:lnTo>
                  <a:pt x="0" y="1554480"/>
                </a:lnTo>
                <a:lnTo>
                  <a:pt x="9144" y="1554480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685544" y="19050"/>
                </a:lnTo>
                <a:lnTo>
                  <a:pt x="1685544" y="9906"/>
                </a:lnTo>
                <a:lnTo>
                  <a:pt x="1695450" y="19050"/>
                </a:lnTo>
                <a:lnTo>
                  <a:pt x="1695450" y="1554479"/>
                </a:lnTo>
                <a:lnTo>
                  <a:pt x="1704593" y="1554479"/>
                </a:lnTo>
                <a:close/>
              </a:path>
              <a:path w="1704975" h="1554479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1704975" h="1554479">
                <a:moveTo>
                  <a:pt x="19050" y="153543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535430"/>
                </a:lnTo>
                <a:lnTo>
                  <a:pt x="19050" y="1535430"/>
                </a:lnTo>
                <a:close/>
              </a:path>
              <a:path w="1704975" h="1554479">
                <a:moveTo>
                  <a:pt x="1695450" y="1535429"/>
                </a:moveTo>
                <a:lnTo>
                  <a:pt x="9144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85544" y="1554479"/>
                </a:lnTo>
                <a:lnTo>
                  <a:pt x="1685544" y="1544574"/>
                </a:lnTo>
                <a:lnTo>
                  <a:pt x="1695450" y="1535429"/>
                </a:lnTo>
                <a:close/>
              </a:path>
              <a:path w="1704975" h="1554479">
                <a:moveTo>
                  <a:pt x="19050" y="1554480"/>
                </a:moveTo>
                <a:lnTo>
                  <a:pt x="19050" y="1544574"/>
                </a:lnTo>
                <a:lnTo>
                  <a:pt x="9144" y="1535430"/>
                </a:lnTo>
                <a:lnTo>
                  <a:pt x="9144" y="1554480"/>
                </a:lnTo>
                <a:lnTo>
                  <a:pt x="19050" y="1554480"/>
                </a:lnTo>
                <a:close/>
              </a:path>
              <a:path w="1704975" h="1554479">
                <a:moveTo>
                  <a:pt x="1695450" y="19050"/>
                </a:moveTo>
                <a:lnTo>
                  <a:pt x="1685544" y="9906"/>
                </a:lnTo>
                <a:lnTo>
                  <a:pt x="1685544" y="19050"/>
                </a:lnTo>
                <a:lnTo>
                  <a:pt x="1695450" y="19050"/>
                </a:lnTo>
                <a:close/>
              </a:path>
              <a:path w="1704975" h="1554479">
                <a:moveTo>
                  <a:pt x="1695450" y="1535429"/>
                </a:moveTo>
                <a:lnTo>
                  <a:pt x="1695450" y="19050"/>
                </a:lnTo>
                <a:lnTo>
                  <a:pt x="1685544" y="19050"/>
                </a:lnTo>
                <a:lnTo>
                  <a:pt x="1685544" y="1535429"/>
                </a:lnTo>
                <a:lnTo>
                  <a:pt x="1695450" y="1535429"/>
                </a:lnTo>
                <a:close/>
              </a:path>
              <a:path w="1704975" h="1554479">
                <a:moveTo>
                  <a:pt x="1695450" y="1554479"/>
                </a:moveTo>
                <a:lnTo>
                  <a:pt x="1695450" y="1535429"/>
                </a:lnTo>
                <a:lnTo>
                  <a:pt x="1685544" y="1544574"/>
                </a:lnTo>
                <a:lnTo>
                  <a:pt x="1685544" y="1554479"/>
                </a:lnTo>
                <a:lnTo>
                  <a:pt x="1695450" y="1554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91791" y="2474976"/>
            <a:ext cx="664210" cy="265430"/>
          </a:xfrm>
          <a:custGeom>
            <a:avLst/>
            <a:gdLst/>
            <a:ahLst/>
            <a:cxnLst/>
            <a:rect l="l" t="t" r="r" b="b"/>
            <a:pathLst>
              <a:path w="664209" h="265430">
                <a:moveTo>
                  <a:pt x="663701" y="265175"/>
                </a:moveTo>
                <a:lnTo>
                  <a:pt x="663701" y="0"/>
                </a:lnTo>
                <a:lnTo>
                  <a:pt x="0" y="0"/>
                </a:lnTo>
                <a:lnTo>
                  <a:pt x="0" y="265176"/>
                </a:lnTo>
                <a:lnTo>
                  <a:pt x="9906" y="26517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644651" y="19050"/>
                </a:lnTo>
                <a:lnTo>
                  <a:pt x="644651" y="9906"/>
                </a:lnTo>
                <a:lnTo>
                  <a:pt x="654558" y="19050"/>
                </a:lnTo>
                <a:lnTo>
                  <a:pt x="654558" y="265175"/>
                </a:lnTo>
                <a:lnTo>
                  <a:pt x="663701" y="265175"/>
                </a:lnTo>
                <a:close/>
              </a:path>
              <a:path w="664209" h="26543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664209" h="265430">
                <a:moveTo>
                  <a:pt x="19050" y="246126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246126"/>
                </a:lnTo>
                <a:lnTo>
                  <a:pt x="19050" y="246126"/>
                </a:lnTo>
                <a:close/>
              </a:path>
              <a:path w="664209" h="265430">
                <a:moveTo>
                  <a:pt x="654558" y="246125"/>
                </a:moveTo>
                <a:lnTo>
                  <a:pt x="9906" y="246126"/>
                </a:lnTo>
                <a:lnTo>
                  <a:pt x="19050" y="255270"/>
                </a:lnTo>
                <a:lnTo>
                  <a:pt x="19050" y="265176"/>
                </a:lnTo>
                <a:lnTo>
                  <a:pt x="644651" y="265175"/>
                </a:lnTo>
                <a:lnTo>
                  <a:pt x="644651" y="255269"/>
                </a:lnTo>
                <a:lnTo>
                  <a:pt x="654558" y="246125"/>
                </a:lnTo>
                <a:close/>
              </a:path>
              <a:path w="664209" h="265430">
                <a:moveTo>
                  <a:pt x="19050" y="265176"/>
                </a:moveTo>
                <a:lnTo>
                  <a:pt x="19050" y="255270"/>
                </a:lnTo>
                <a:lnTo>
                  <a:pt x="9906" y="246126"/>
                </a:lnTo>
                <a:lnTo>
                  <a:pt x="9906" y="265176"/>
                </a:lnTo>
                <a:lnTo>
                  <a:pt x="19050" y="265176"/>
                </a:lnTo>
                <a:close/>
              </a:path>
              <a:path w="664209" h="265430">
                <a:moveTo>
                  <a:pt x="654558" y="19050"/>
                </a:moveTo>
                <a:lnTo>
                  <a:pt x="644651" y="9906"/>
                </a:lnTo>
                <a:lnTo>
                  <a:pt x="644651" y="19050"/>
                </a:lnTo>
                <a:lnTo>
                  <a:pt x="654558" y="19050"/>
                </a:lnTo>
                <a:close/>
              </a:path>
              <a:path w="664209" h="265430">
                <a:moveTo>
                  <a:pt x="654558" y="246125"/>
                </a:moveTo>
                <a:lnTo>
                  <a:pt x="654558" y="19050"/>
                </a:lnTo>
                <a:lnTo>
                  <a:pt x="644651" y="19050"/>
                </a:lnTo>
                <a:lnTo>
                  <a:pt x="644651" y="246125"/>
                </a:lnTo>
                <a:lnTo>
                  <a:pt x="654558" y="246125"/>
                </a:lnTo>
                <a:close/>
              </a:path>
              <a:path w="664209" h="265430">
                <a:moveTo>
                  <a:pt x="654558" y="265175"/>
                </a:moveTo>
                <a:lnTo>
                  <a:pt x="654558" y="246125"/>
                </a:lnTo>
                <a:lnTo>
                  <a:pt x="644651" y="255269"/>
                </a:lnTo>
                <a:lnTo>
                  <a:pt x="644651" y="265175"/>
                </a:lnTo>
                <a:lnTo>
                  <a:pt x="654558" y="265175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9367" y="3214877"/>
            <a:ext cx="227329" cy="359410"/>
          </a:xfrm>
          <a:custGeom>
            <a:avLst/>
            <a:gdLst/>
            <a:ahLst/>
            <a:cxnLst/>
            <a:rect l="l" t="t" r="r" b="b"/>
            <a:pathLst>
              <a:path w="227329" h="359410">
                <a:moveTo>
                  <a:pt x="227075" y="358901"/>
                </a:moveTo>
                <a:lnTo>
                  <a:pt x="227075" y="0"/>
                </a:lnTo>
                <a:lnTo>
                  <a:pt x="0" y="0"/>
                </a:lnTo>
                <a:lnTo>
                  <a:pt x="0" y="358901"/>
                </a:lnTo>
                <a:lnTo>
                  <a:pt x="9906" y="358901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208025" y="19050"/>
                </a:lnTo>
                <a:lnTo>
                  <a:pt x="208025" y="9144"/>
                </a:lnTo>
                <a:lnTo>
                  <a:pt x="217932" y="19050"/>
                </a:lnTo>
                <a:lnTo>
                  <a:pt x="217932" y="358901"/>
                </a:lnTo>
                <a:lnTo>
                  <a:pt x="227075" y="358901"/>
                </a:lnTo>
                <a:close/>
              </a:path>
              <a:path w="227329" h="359410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227329" h="359410">
                <a:moveTo>
                  <a:pt x="19050" y="339851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339851"/>
                </a:lnTo>
                <a:lnTo>
                  <a:pt x="19050" y="339851"/>
                </a:lnTo>
                <a:close/>
              </a:path>
              <a:path w="227329" h="359410">
                <a:moveTo>
                  <a:pt x="217932" y="339851"/>
                </a:moveTo>
                <a:lnTo>
                  <a:pt x="9906" y="339851"/>
                </a:lnTo>
                <a:lnTo>
                  <a:pt x="19050" y="348996"/>
                </a:lnTo>
                <a:lnTo>
                  <a:pt x="19050" y="358901"/>
                </a:lnTo>
                <a:lnTo>
                  <a:pt x="208025" y="358901"/>
                </a:lnTo>
                <a:lnTo>
                  <a:pt x="208025" y="348996"/>
                </a:lnTo>
                <a:lnTo>
                  <a:pt x="217932" y="339851"/>
                </a:lnTo>
                <a:close/>
              </a:path>
              <a:path w="227329" h="359410">
                <a:moveTo>
                  <a:pt x="19050" y="358901"/>
                </a:moveTo>
                <a:lnTo>
                  <a:pt x="19050" y="348996"/>
                </a:lnTo>
                <a:lnTo>
                  <a:pt x="9906" y="339851"/>
                </a:lnTo>
                <a:lnTo>
                  <a:pt x="9906" y="358901"/>
                </a:lnTo>
                <a:lnTo>
                  <a:pt x="19050" y="358901"/>
                </a:lnTo>
                <a:close/>
              </a:path>
              <a:path w="227329" h="359410">
                <a:moveTo>
                  <a:pt x="217932" y="19050"/>
                </a:moveTo>
                <a:lnTo>
                  <a:pt x="208025" y="9144"/>
                </a:lnTo>
                <a:lnTo>
                  <a:pt x="208025" y="19050"/>
                </a:lnTo>
                <a:lnTo>
                  <a:pt x="217932" y="19050"/>
                </a:lnTo>
                <a:close/>
              </a:path>
              <a:path w="227329" h="359410">
                <a:moveTo>
                  <a:pt x="217932" y="339851"/>
                </a:moveTo>
                <a:lnTo>
                  <a:pt x="217932" y="19050"/>
                </a:lnTo>
                <a:lnTo>
                  <a:pt x="208025" y="19050"/>
                </a:lnTo>
                <a:lnTo>
                  <a:pt x="208025" y="339851"/>
                </a:lnTo>
                <a:lnTo>
                  <a:pt x="217932" y="339851"/>
                </a:lnTo>
                <a:close/>
              </a:path>
              <a:path w="227329" h="359410">
                <a:moveTo>
                  <a:pt x="217932" y="358901"/>
                </a:moveTo>
                <a:lnTo>
                  <a:pt x="217932" y="339851"/>
                </a:lnTo>
                <a:lnTo>
                  <a:pt x="208025" y="348996"/>
                </a:lnTo>
                <a:lnTo>
                  <a:pt x="208025" y="358901"/>
                </a:lnTo>
                <a:lnTo>
                  <a:pt x="217932" y="358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5645" y="2105405"/>
            <a:ext cx="208279" cy="1384300"/>
          </a:xfrm>
          <a:custGeom>
            <a:avLst/>
            <a:gdLst/>
            <a:ahLst/>
            <a:cxnLst/>
            <a:rect l="l" t="t" r="r" b="b"/>
            <a:pathLst>
              <a:path w="208279" h="1384300">
                <a:moveTo>
                  <a:pt x="0" y="0"/>
                </a:moveTo>
                <a:lnTo>
                  <a:pt x="0" y="1383791"/>
                </a:lnTo>
                <a:lnTo>
                  <a:pt x="208025" y="1383791"/>
                </a:lnTo>
                <a:lnTo>
                  <a:pt x="208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75727" y="2095500"/>
            <a:ext cx="227329" cy="1403985"/>
          </a:xfrm>
          <a:custGeom>
            <a:avLst/>
            <a:gdLst/>
            <a:ahLst/>
            <a:cxnLst/>
            <a:rect l="l" t="t" r="r" b="b"/>
            <a:pathLst>
              <a:path w="227329" h="1403985">
                <a:moveTo>
                  <a:pt x="227075" y="1403603"/>
                </a:moveTo>
                <a:lnTo>
                  <a:pt x="227075" y="0"/>
                </a:lnTo>
                <a:lnTo>
                  <a:pt x="0" y="0"/>
                </a:lnTo>
                <a:lnTo>
                  <a:pt x="0" y="1403603"/>
                </a:lnTo>
                <a:lnTo>
                  <a:pt x="9918" y="1403603"/>
                </a:lnTo>
                <a:lnTo>
                  <a:pt x="9918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208038" y="19049"/>
                </a:lnTo>
                <a:lnTo>
                  <a:pt x="208038" y="9905"/>
                </a:lnTo>
                <a:lnTo>
                  <a:pt x="217944" y="19049"/>
                </a:lnTo>
                <a:lnTo>
                  <a:pt x="217944" y="1403603"/>
                </a:lnTo>
                <a:lnTo>
                  <a:pt x="227075" y="1403603"/>
                </a:lnTo>
                <a:close/>
              </a:path>
              <a:path w="227329" h="1403985">
                <a:moveTo>
                  <a:pt x="19050" y="19049"/>
                </a:moveTo>
                <a:lnTo>
                  <a:pt x="19050" y="9905"/>
                </a:lnTo>
                <a:lnTo>
                  <a:pt x="9918" y="19049"/>
                </a:lnTo>
                <a:lnTo>
                  <a:pt x="19050" y="19049"/>
                </a:lnTo>
                <a:close/>
              </a:path>
              <a:path w="227329" h="1403985">
                <a:moveTo>
                  <a:pt x="19050" y="1384553"/>
                </a:moveTo>
                <a:lnTo>
                  <a:pt x="19050" y="19049"/>
                </a:lnTo>
                <a:lnTo>
                  <a:pt x="9918" y="19049"/>
                </a:lnTo>
                <a:lnTo>
                  <a:pt x="9918" y="1384553"/>
                </a:lnTo>
                <a:lnTo>
                  <a:pt x="19050" y="1384553"/>
                </a:lnTo>
                <a:close/>
              </a:path>
              <a:path w="227329" h="1403985">
                <a:moveTo>
                  <a:pt x="217944" y="1384553"/>
                </a:moveTo>
                <a:lnTo>
                  <a:pt x="9918" y="1384553"/>
                </a:lnTo>
                <a:lnTo>
                  <a:pt x="19050" y="1393697"/>
                </a:lnTo>
                <a:lnTo>
                  <a:pt x="19050" y="1403603"/>
                </a:lnTo>
                <a:lnTo>
                  <a:pt x="208038" y="1403603"/>
                </a:lnTo>
                <a:lnTo>
                  <a:pt x="208038" y="1393697"/>
                </a:lnTo>
                <a:lnTo>
                  <a:pt x="217944" y="1384553"/>
                </a:lnTo>
                <a:close/>
              </a:path>
              <a:path w="227329" h="1403985">
                <a:moveTo>
                  <a:pt x="19050" y="1403603"/>
                </a:moveTo>
                <a:lnTo>
                  <a:pt x="19050" y="1393697"/>
                </a:lnTo>
                <a:lnTo>
                  <a:pt x="9918" y="1384553"/>
                </a:lnTo>
                <a:lnTo>
                  <a:pt x="9918" y="1403603"/>
                </a:lnTo>
                <a:lnTo>
                  <a:pt x="19050" y="1403603"/>
                </a:lnTo>
                <a:close/>
              </a:path>
              <a:path w="227329" h="1403985">
                <a:moveTo>
                  <a:pt x="217944" y="19049"/>
                </a:moveTo>
                <a:lnTo>
                  <a:pt x="208038" y="9905"/>
                </a:lnTo>
                <a:lnTo>
                  <a:pt x="208038" y="19049"/>
                </a:lnTo>
                <a:lnTo>
                  <a:pt x="217944" y="19049"/>
                </a:lnTo>
                <a:close/>
              </a:path>
              <a:path w="227329" h="1403985">
                <a:moveTo>
                  <a:pt x="217944" y="1384553"/>
                </a:moveTo>
                <a:lnTo>
                  <a:pt x="217944" y="19049"/>
                </a:lnTo>
                <a:lnTo>
                  <a:pt x="208038" y="19049"/>
                </a:lnTo>
                <a:lnTo>
                  <a:pt x="208038" y="1384553"/>
                </a:lnTo>
                <a:lnTo>
                  <a:pt x="217944" y="1384553"/>
                </a:lnTo>
                <a:close/>
              </a:path>
              <a:path w="227329" h="1403985">
                <a:moveTo>
                  <a:pt x="217944" y="1403603"/>
                </a:moveTo>
                <a:lnTo>
                  <a:pt x="217944" y="1384553"/>
                </a:lnTo>
                <a:lnTo>
                  <a:pt x="208038" y="1393697"/>
                </a:lnTo>
                <a:lnTo>
                  <a:pt x="208038" y="1403603"/>
                </a:lnTo>
                <a:lnTo>
                  <a:pt x="217944" y="1403603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09367" y="2057400"/>
            <a:ext cx="227329" cy="265430"/>
          </a:xfrm>
          <a:custGeom>
            <a:avLst/>
            <a:gdLst/>
            <a:ahLst/>
            <a:cxnLst/>
            <a:rect l="l" t="t" r="r" b="b"/>
            <a:pathLst>
              <a:path w="227329" h="265430">
                <a:moveTo>
                  <a:pt x="0" y="0"/>
                </a:moveTo>
                <a:lnTo>
                  <a:pt x="0" y="265176"/>
                </a:lnTo>
                <a:lnTo>
                  <a:pt x="227075" y="26517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09367" y="1963673"/>
            <a:ext cx="227329" cy="359410"/>
          </a:xfrm>
          <a:custGeom>
            <a:avLst/>
            <a:gdLst/>
            <a:ahLst/>
            <a:cxnLst/>
            <a:rect l="l" t="t" r="r" b="b"/>
            <a:pathLst>
              <a:path w="227329" h="359410">
                <a:moveTo>
                  <a:pt x="227075" y="358901"/>
                </a:moveTo>
                <a:lnTo>
                  <a:pt x="227075" y="0"/>
                </a:lnTo>
                <a:lnTo>
                  <a:pt x="0" y="0"/>
                </a:lnTo>
                <a:lnTo>
                  <a:pt x="0" y="358902"/>
                </a:lnTo>
                <a:lnTo>
                  <a:pt x="9906" y="358902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08025" y="19050"/>
                </a:lnTo>
                <a:lnTo>
                  <a:pt x="208025" y="9906"/>
                </a:lnTo>
                <a:lnTo>
                  <a:pt x="217932" y="19050"/>
                </a:lnTo>
                <a:lnTo>
                  <a:pt x="217932" y="358901"/>
                </a:lnTo>
                <a:lnTo>
                  <a:pt x="227075" y="358901"/>
                </a:lnTo>
                <a:close/>
              </a:path>
              <a:path w="227329" h="35941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227329" h="359410">
                <a:moveTo>
                  <a:pt x="19050" y="339852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339852"/>
                </a:lnTo>
                <a:lnTo>
                  <a:pt x="19050" y="339852"/>
                </a:lnTo>
                <a:close/>
              </a:path>
              <a:path w="227329" h="359410">
                <a:moveTo>
                  <a:pt x="217932" y="339851"/>
                </a:moveTo>
                <a:lnTo>
                  <a:pt x="9906" y="339852"/>
                </a:lnTo>
                <a:lnTo>
                  <a:pt x="19050" y="349758"/>
                </a:lnTo>
                <a:lnTo>
                  <a:pt x="19050" y="358902"/>
                </a:lnTo>
                <a:lnTo>
                  <a:pt x="208025" y="358901"/>
                </a:lnTo>
                <a:lnTo>
                  <a:pt x="208025" y="349757"/>
                </a:lnTo>
                <a:lnTo>
                  <a:pt x="217932" y="339851"/>
                </a:lnTo>
                <a:close/>
              </a:path>
              <a:path w="227329" h="359410">
                <a:moveTo>
                  <a:pt x="19050" y="358902"/>
                </a:moveTo>
                <a:lnTo>
                  <a:pt x="19050" y="349758"/>
                </a:lnTo>
                <a:lnTo>
                  <a:pt x="9906" y="339852"/>
                </a:lnTo>
                <a:lnTo>
                  <a:pt x="9906" y="358902"/>
                </a:lnTo>
                <a:lnTo>
                  <a:pt x="19050" y="358902"/>
                </a:lnTo>
                <a:close/>
              </a:path>
              <a:path w="227329" h="359410">
                <a:moveTo>
                  <a:pt x="217932" y="19050"/>
                </a:moveTo>
                <a:lnTo>
                  <a:pt x="208025" y="9906"/>
                </a:lnTo>
                <a:lnTo>
                  <a:pt x="208025" y="19050"/>
                </a:lnTo>
                <a:lnTo>
                  <a:pt x="217932" y="19050"/>
                </a:lnTo>
                <a:close/>
              </a:path>
              <a:path w="227329" h="359410">
                <a:moveTo>
                  <a:pt x="217932" y="339851"/>
                </a:moveTo>
                <a:lnTo>
                  <a:pt x="217932" y="19050"/>
                </a:lnTo>
                <a:lnTo>
                  <a:pt x="208025" y="19050"/>
                </a:lnTo>
                <a:lnTo>
                  <a:pt x="208025" y="339851"/>
                </a:lnTo>
                <a:lnTo>
                  <a:pt x="217932" y="339851"/>
                </a:lnTo>
                <a:close/>
              </a:path>
              <a:path w="227329" h="359410">
                <a:moveTo>
                  <a:pt x="217932" y="358901"/>
                </a:moveTo>
                <a:lnTo>
                  <a:pt x="217932" y="339851"/>
                </a:lnTo>
                <a:lnTo>
                  <a:pt x="208025" y="349757"/>
                </a:lnTo>
                <a:lnTo>
                  <a:pt x="208025" y="358901"/>
                </a:lnTo>
                <a:lnTo>
                  <a:pt x="217932" y="358901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3663" y="2000250"/>
            <a:ext cx="1687195" cy="1554480"/>
          </a:xfrm>
          <a:custGeom>
            <a:avLst/>
            <a:gdLst/>
            <a:ahLst/>
            <a:cxnLst/>
            <a:rect l="l" t="t" r="r" b="b"/>
            <a:pathLst>
              <a:path w="1687195" h="1554479">
                <a:moveTo>
                  <a:pt x="1687068" y="1554480"/>
                </a:moveTo>
                <a:lnTo>
                  <a:pt x="1687068" y="0"/>
                </a:lnTo>
                <a:lnTo>
                  <a:pt x="0" y="0"/>
                </a:lnTo>
                <a:lnTo>
                  <a:pt x="0" y="1554480"/>
                </a:lnTo>
                <a:lnTo>
                  <a:pt x="9156" y="1554480"/>
                </a:lnTo>
                <a:lnTo>
                  <a:pt x="915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668030" y="19050"/>
                </a:lnTo>
                <a:lnTo>
                  <a:pt x="1668030" y="9906"/>
                </a:lnTo>
                <a:lnTo>
                  <a:pt x="1677936" y="19050"/>
                </a:lnTo>
                <a:lnTo>
                  <a:pt x="1677936" y="1554480"/>
                </a:lnTo>
                <a:lnTo>
                  <a:pt x="1687068" y="1554480"/>
                </a:lnTo>
                <a:close/>
              </a:path>
              <a:path w="1687195" h="1554479">
                <a:moveTo>
                  <a:pt x="19050" y="19050"/>
                </a:moveTo>
                <a:lnTo>
                  <a:pt x="19050" y="9906"/>
                </a:lnTo>
                <a:lnTo>
                  <a:pt x="9156" y="19050"/>
                </a:lnTo>
                <a:lnTo>
                  <a:pt x="19050" y="19050"/>
                </a:lnTo>
                <a:close/>
              </a:path>
              <a:path w="1687195" h="1554479">
                <a:moveTo>
                  <a:pt x="19050" y="1535430"/>
                </a:moveTo>
                <a:lnTo>
                  <a:pt x="19050" y="19050"/>
                </a:lnTo>
                <a:lnTo>
                  <a:pt x="9156" y="19050"/>
                </a:lnTo>
                <a:lnTo>
                  <a:pt x="9156" y="1535430"/>
                </a:lnTo>
                <a:lnTo>
                  <a:pt x="19050" y="1535430"/>
                </a:lnTo>
                <a:close/>
              </a:path>
              <a:path w="1687195" h="1554479">
                <a:moveTo>
                  <a:pt x="1677936" y="1535430"/>
                </a:moveTo>
                <a:lnTo>
                  <a:pt x="9156" y="1535430"/>
                </a:lnTo>
                <a:lnTo>
                  <a:pt x="19050" y="1544574"/>
                </a:lnTo>
                <a:lnTo>
                  <a:pt x="19050" y="1554480"/>
                </a:lnTo>
                <a:lnTo>
                  <a:pt x="1668030" y="1554480"/>
                </a:lnTo>
                <a:lnTo>
                  <a:pt x="1668030" y="1544574"/>
                </a:lnTo>
                <a:lnTo>
                  <a:pt x="1677936" y="1535430"/>
                </a:lnTo>
                <a:close/>
              </a:path>
              <a:path w="1687195" h="1554479">
                <a:moveTo>
                  <a:pt x="19050" y="1554480"/>
                </a:moveTo>
                <a:lnTo>
                  <a:pt x="19050" y="1544574"/>
                </a:lnTo>
                <a:lnTo>
                  <a:pt x="9156" y="1535430"/>
                </a:lnTo>
                <a:lnTo>
                  <a:pt x="9156" y="1554480"/>
                </a:lnTo>
                <a:lnTo>
                  <a:pt x="19050" y="1554480"/>
                </a:lnTo>
                <a:close/>
              </a:path>
              <a:path w="1687195" h="1554479">
                <a:moveTo>
                  <a:pt x="1677936" y="19050"/>
                </a:moveTo>
                <a:lnTo>
                  <a:pt x="1668030" y="9906"/>
                </a:lnTo>
                <a:lnTo>
                  <a:pt x="1668030" y="19050"/>
                </a:lnTo>
                <a:lnTo>
                  <a:pt x="1677936" y="19050"/>
                </a:lnTo>
                <a:close/>
              </a:path>
              <a:path w="1687195" h="1554479">
                <a:moveTo>
                  <a:pt x="1677936" y="1535430"/>
                </a:moveTo>
                <a:lnTo>
                  <a:pt x="1677936" y="19050"/>
                </a:lnTo>
                <a:lnTo>
                  <a:pt x="1668030" y="19050"/>
                </a:lnTo>
                <a:lnTo>
                  <a:pt x="1668030" y="1535430"/>
                </a:lnTo>
                <a:lnTo>
                  <a:pt x="1677936" y="1535430"/>
                </a:lnTo>
                <a:close/>
              </a:path>
              <a:path w="1687195" h="1554479">
                <a:moveTo>
                  <a:pt x="1677936" y="1554480"/>
                </a:moveTo>
                <a:lnTo>
                  <a:pt x="1677936" y="1535430"/>
                </a:lnTo>
                <a:lnTo>
                  <a:pt x="1668030" y="1544574"/>
                </a:lnTo>
                <a:lnTo>
                  <a:pt x="1668030" y="1554480"/>
                </a:lnTo>
                <a:lnTo>
                  <a:pt x="1677936" y="155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63663" y="2798064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3663" y="2380869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63663" y="3177158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8018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99208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15261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81632" y="2000250"/>
            <a:ext cx="0" cy="1537335"/>
          </a:xfrm>
          <a:custGeom>
            <a:avLst/>
            <a:gdLst/>
            <a:ahLst/>
            <a:cxnLst/>
            <a:rect l="l" t="t" r="r" b="b"/>
            <a:pathLst>
              <a:path h="1537335">
                <a:moveTo>
                  <a:pt x="0" y="0"/>
                </a:moveTo>
                <a:lnTo>
                  <a:pt x="0" y="1536953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3541" y="1709166"/>
            <a:ext cx="316230" cy="298450"/>
          </a:xfrm>
          <a:custGeom>
            <a:avLst/>
            <a:gdLst/>
            <a:ahLst/>
            <a:cxnLst/>
            <a:rect l="l" t="t" r="r" b="b"/>
            <a:pathLst>
              <a:path w="316229" h="298450">
                <a:moveTo>
                  <a:pt x="316229" y="284225"/>
                </a:moveTo>
                <a:lnTo>
                  <a:pt x="12953" y="0"/>
                </a:lnTo>
                <a:lnTo>
                  <a:pt x="0" y="13715"/>
                </a:lnTo>
                <a:lnTo>
                  <a:pt x="303275" y="297941"/>
                </a:lnTo>
                <a:lnTo>
                  <a:pt x="316229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299208" y="2380869"/>
            <a:ext cx="416559" cy="417195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66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53944" y="245237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99208" y="2798064"/>
            <a:ext cx="416559" cy="379095"/>
          </a:xfrm>
          <a:prstGeom prst="rect">
            <a:avLst/>
          </a:prstGeom>
          <a:ln w="20573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60"/>
              </a:spcBef>
            </a:pP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123" y="283108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09367" y="3214877"/>
            <a:ext cx="227329" cy="265430"/>
          </a:xfrm>
          <a:prstGeom prst="rect">
            <a:avLst/>
          </a:prstGeom>
          <a:solidFill>
            <a:srgbClr val="BCD0D6"/>
          </a:solidFill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77019" y="2317809"/>
            <a:ext cx="1605915" cy="11626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160"/>
              </a:spcBef>
              <a:tabLst>
                <a:tab pos="638175" algn="l"/>
                <a:tab pos="1074420" algn="l"/>
              </a:tabLst>
            </a:pPr>
            <a:r>
              <a:rPr sz="1600" spc="-40" dirty="0">
                <a:latin typeface="Trebuchet MS"/>
                <a:cs typeface="Trebuchet MS"/>
              </a:rPr>
              <a:t>01	0	1</a:t>
            </a:r>
            <a:endParaRPr sz="16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60"/>
              </a:spcBef>
              <a:tabLst>
                <a:tab pos="638175" algn="l"/>
                <a:tab pos="1055370" algn="l"/>
              </a:tabLst>
            </a:pPr>
            <a:r>
              <a:rPr sz="1600" spc="-40" dirty="0">
                <a:latin typeface="Trebuchet MS"/>
                <a:cs typeface="Trebuchet MS"/>
              </a:rPr>
              <a:t>11	0	</a:t>
            </a:r>
            <a:r>
              <a:rPr sz="1600" spc="24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638175" algn="l"/>
                <a:tab pos="1074420" algn="l"/>
                <a:tab pos="1490345" algn="l"/>
              </a:tabLst>
            </a:pPr>
            <a:r>
              <a:rPr sz="2400" spc="262" baseline="41666" dirty="0">
                <a:latin typeface="Trebuchet MS"/>
                <a:cs typeface="Trebuchet MS"/>
              </a:rPr>
              <a:t>C </a:t>
            </a:r>
            <a:r>
              <a:rPr sz="2400" spc="-247" baseline="41666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600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34169" y="1561592"/>
            <a:ext cx="201168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ts val="1635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AB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ts val="1635"/>
              </a:lnSpc>
              <a:tabLst>
                <a:tab pos="530225" algn="l"/>
                <a:tab pos="947419" algn="l"/>
                <a:tab pos="1383030" algn="l"/>
                <a:tab pos="1781175" algn="l"/>
              </a:tabLst>
            </a:pPr>
            <a:r>
              <a:rPr sz="2400" spc="284" baseline="-10416" dirty="0">
                <a:latin typeface="Trebuchet MS"/>
                <a:cs typeface="Trebuchet MS"/>
              </a:rPr>
              <a:t>C</a:t>
            </a:r>
            <a:r>
              <a:rPr sz="2400" spc="300" baseline="-10416" dirty="0">
                <a:latin typeface="Trebuchet MS"/>
                <a:cs typeface="Trebuchet MS"/>
              </a:rPr>
              <a:t>D</a:t>
            </a:r>
            <a:r>
              <a:rPr sz="2400" baseline="-10416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201295">
              <a:lnSpc>
                <a:spcPct val="100000"/>
              </a:lnSpc>
              <a:spcBef>
                <a:spcPts val="620"/>
              </a:spcBef>
              <a:tabLst>
                <a:tab pos="581025" algn="l"/>
                <a:tab pos="1017905" algn="l"/>
                <a:tab pos="1433830" algn="l"/>
                <a:tab pos="1831975" algn="l"/>
              </a:tabLst>
            </a:pPr>
            <a:r>
              <a:rPr sz="1600" spc="-40" dirty="0">
                <a:latin typeface="Trebuchet MS"/>
                <a:cs typeface="Trebuchet MS"/>
              </a:rPr>
              <a:t>00	</a:t>
            </a:r>
            <a:r>
              <a:rPr sz="1600" spc="240" dirty="0">
                <a:latin typeface="Trebuchet MS"/>
                <a:cs typeface="Trebuchet MS"/>
              </a:rPr>
              <a:t>X	</a:t>
            </a:r>
            <a:r>
              <a:rPr sz="1600" spc="-40" dirty="0">
                <a:latin typeface="Trebuchet MS"/>
                <a:cs typeface="Trebuchet MS"/>
              </a:rPr>
              <a:t>1	0	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26747" y="148692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288929" y="2623824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20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09177" y="3609091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166495" y="4053078"/>
            <a:ext cx="2044700" cy="638175"/>
          </a:xfrm>
          <a:custGeom>
            <a:avLst/>
            <a:gdLst/>
            <a:ahLst/>
            <a:cxnLst/>
            <a:rect l="l" t="t" r="r" b="b"/>
            <a:pathLst>
              <a:path w="2044700" h="638175">
                <a:moveTo>
                  <a:pt x="2044446" y="637794"/>
                </a:moveTo>
                <a:lnTo>
                  <a:pt x="2044446" y="0"/>
                </a:lnTo>
                <a:lnTo>
                  <a:pt x="0" y="0"/>
                </a:lnTo>
                <a:lnTo>
                  <a:pt x="0" y="637794"/>
                </a:lnTo>
                <a:lnTo>
                  <a:pt x="6095" y="637794"/>
                </a:lnTo>
                <a:lnTo>
                  <a:pt x="6095" y="12954"/>
                </a:lnTo>
                <a:lnTo>
                  <a:pt x="12941" y="6096"/>
                </a:lnTo>
                <a:lnTo>
                  <a:pt x="12941" y="12954"/>
                </a:lnTo>
                <a:lnTo>
                  <a:pt x="2032253" y="12954"/>
                </a:lnTo>
                <a:lnTo>
                  <a:pt x="2032253" y="6096"/>
                </a:lnTo>
                <a:lnTo>
                  <a:pt x="2038350" y="12954"/>
                </a:lnTo>
                <a:lnTo>
                  <a:pt x="2038350" y="637794"/>
                </a:lnTo>
                <a:lnTo>
                  <a:pt x="2044446" y="637794"/>
                </a:lnTo>
                <a:close/>
              </a:path>
              <a:path w="2044700" h="638175">
                <a:moveTo>
                  <a:pt x="12941" y="12954"/>
                </a:moveTo>
                <a:lnTo>
                  <a:pt x="12941" y="6096"/>
                </a:lnTo>
                <a:lnTo>
                  <a:pt x="6095" y="12954"/>
                </a:lnTo>
                <a:lnTo>
                  <a:pt x="12941" y="12954"/>
                </a:lnTo>
                <a:close/>
              </a:path>
              <a:path w="2044700" h="638175">
                <a:moveTo>
                  <a:pt x="12941" y="625601"/>
                </a:moveTo>
                <a:lnTo>
                  <a:pt x="12941" y="12954"/>
                </a:lnTo>
                <a:lnTo>
                  <a:pt x="6095" y="12954"/>
                </a:lnTo>
                <a:lnTo>
                  <a:pt x="6095" y="625601"/>
                </a:lnTo>
                <a:lnTo>
                  <a:pt x="12941" y="625601"/>
                </a:lnTo>
                <a:close/>
              </a:path>
              <a:path w="2044700" h="638175">
                <a:moveTo>
                  <a:pt x="2038350" y="625601"/>
                </a:moveTo>
                <a:lnTo>
                  <a:pt x="6095" y="625601"/>
                </a:lnTo>
                <a:lnTo>
                  <a:pt x="12941" y="631698"/>
                </a:lnTo>
                <a:lnTo>
                  <a:pt x="12941" y="637794"/>
                </a:lnTo>
                <a:lnTo>
                  <a:pt x="2032253" y="637794"/>
                </a:lnTo>
                <a:lnTo>
                  <a:pt x="2032253" y="631698"/>
                </a:lnTo>
                <a:lnTo>
                  <a:pt x="2038350" y="625601"/>
                </a:lnTo>
                <a:close/>
              </a:path>
              <a:path w="2044700" h="638175">
                <a:moveTo>
                  <a:pt x="12941" y="637794"/>
                </a:moveTo>
                <a:lnTo>
                  <a:pt x="12941" y="631698"/>
                </a:lnTo>
                <a:lnTo>
                  <a:pt x="6095" y="625601"/>
                </a:lnTo>
                <a:lnTo>
                  <a:pt x="6095" y="637794"/>
                </a:lnTo>
                <a:lnTo>
                  <a:pt x="12941" y="637794"/>
                </a:lnTo>
                <a:close/>
              </a:path>
              <a:path w="2044700" h="638175">
                <a:moveTo>
                  <a:pt x="2038350" y="12954"/>
                </a:moveTo>
                <a:lnTo>
                  <a:pt x="2032253" y="6096"/>
                </a:lnTo>
                <a:lnTo>
                  <a:pt x="2032253" y="12954"/>
                </a:lnTo>
                <a:lnTo>
                  <a:pt x="2038350" y="12954"/>
                </a:lnTo>
                <a:close/>
              </a:path>
              <a:path w="2044700" h="638175">
                <a:moveTo>
                  <a:pt x="2038350" y="625601"/>
                </a:moveTo>
                <a:lnTo>
                  <a:pt x="2038350" y="12954"/>
                </a:lnTo>
                <a:lnTo>
                  <a:pt x="2032253" y="12954"/>
                </a:lnTo>
                <a:lnTo>
                  <a:pt x="2032253" y="625601"/>
                </a:lnTo>
                <a:lnTo>
                  <a:pt x="2038350" y="625601"/>
                </a:lnTo>
                <a:close/>
              </a:path>
              <a:path w="2044700" h="638175">
                <a:moveTo>
                  <a:pt x="2038350" y="637794"/>
                </a:moveTo>
                <a:lnTo>
                  <a:pt x="2038350" y="625601"/>
                </a:lnTo>
                <a:lnTo>
                  <a:pt x="2032253" y="631698"/>
                </a:lnTo>
                <a:lnTo>
                  <a:pt x="2032253" y="637794"/>
                </a:lnTo>
                <a:lnTo>
                  <a:pt x="2038350" y="63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351903" y="4044950"/>
            <a:ext cx="167386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7940" marR="5080" indent="-15875">
              <a:lnSpc>
                <a:spcPts val="2210"/>
              </a:lnSpc>
              <a:spcBef>
                <a:spcPts val="330"/>
              </a:spcBef>
            </a:pPr>
            <a:r>
              <a:rPr sz="2000" spc="-114" dirty="0">
                <a:latin typeface="Trebuchet MS"/>
                <a:cs typeface="Trebuchet MS"/>
              </a:rPr>
              <a:t>Essential </a:t>
            </a:r>
            <a:r>
              <a:rPr sz="2000" spc="-85" dirty="0">
                <a:latin typeface="Trebuchet MS"/>
                <a:cs typeface="Trebuchet MS"/>
              </a:rPr>
              <a:t>Primes  </a:t>
            </a:r>
            <a:r>
              <a:rPr sz="2000" spc="-105" dirty="0">
                <a:latin typeface="Trebuchet MS"/>
                <a:cs typeface="Trebuchet MS"/>
              </a:rPr>
              <a:t>with </a:t>
            </a:r>
            <a:r>
              <a:rPr sz="2000" spc="-30" dirty="0">
                <a:latin typeface="Trebuchet MS"/>
                <a:cs typeface="Trebuchet MS"/>
              </a:rPr>
              <a:t>Min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Cover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20367" y="4984495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rebuchet MS"/>
                <a:cs typeface="Trebuchet MS"/>
              </a:rPr>
              <a:t>A</a:t>
            </a:r>
            <a:r>
              <a:rPr sz="1800" spc="160" dirty="0">
                <a:latin typeface="Trebuchet MS"/>
                <a:cs typeface="Trebuchet MS"/>
              </a:rPr>
              <a:t>C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245" dirty="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20367" y="5804415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rebuchet MS"/>
                <a:cs typeface="Trebuchet MS"/>
              </a:rPr>
              <a:t>3+1=4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63566" y="4984495"/>
            <a:ext cx="830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B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190" dirty="0">
                <a:latin typeface="Trebuchet MS"/>
                <a:cs typeface="Trebuchet MS"/>
              </a:rPr>
              <a:t>C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580" dirty="0">
                <a:latin typeface="Arial"/>
                <a:cs typeface="Arial"/>
              </a:rPr>
              <a:t>’  </a:t>
            </a:r>
            <a:r>
              <a:rPr sz="1800" spc="260" dirty="0">
                <a:latin typeface="Trebuchet MS"/>
                <a:cs typeface="Trebuchet MS"/>
              </a:rPr>
              <a:t>AB</a:t>
            </a:r>
            <a:r>
              <a:rPr sz="1800" spc="260" dirty="0">
                <a:latin typeface="Arial"/>
                <a:cs typeface="Arial"/>
              </a:rPr>
              <a:t>’</a:t>
            </a:r>
            <a:r>
              <a:rPr sz="1800" spc="260" dirty="0">
                <a:latin typeface="Trebuchet MS"/>
                <a:cs typeface="Trebuchet MS"/>
              </a:rPr>
              <a:t>C</a:t>
            </a:r>
            <a:r>
              <a:rPr sz="1800" spc="260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75" dirty="0">
                <a:latin typeface="Trebuchet MS"/>
                <a:cs typeface="Trebuchet MS"/>
              </a:rPr>
              <a:t>AB</a:t>
            </a:r>
            <a:r>
              <a:rPr sz="1800" spc="275" dirty="0">
                <a:latin typeface="Arial"/>
                <a:cs typeface="Arial"/>
              </a:rPr>
              <a:t>’</a:t>
            </a:r>
            <a:r>
              <a:rPr sz="1800" spc="275" dirty="0">
                <a:latin typeface="Trebuchet MS"/>
                <a:cs typeface="Trebuchet MS"/>
              </a:rPr>
              <a:t>D</a:t>
            </a:r>
            <a:r>
              <a:rPr sz="1800" spc="275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81452" y="6078735"/>
            <a:ext cx="400685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rebuchet MS"/>
                <a:cs typeface="Trebuchet MS"/>
              </a:rPr>
              <a:t>4+3=7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19605" algn="l"/>
                <a:tab pos="2997200" algn="l"/>
              </a:tabLst>
            </a:pPr>
            <a:r>
              <a:rPr sz="2000" spc="-55" dirty="0">
                <a:latin typeface="Trebuchet MS"/>
                <a:cs typeface="Trebuchet MS"/>
              </a:rPr>
              <a:t>F(A,B,C,D)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A’B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B’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D'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-45" dirty="0">
                <a:latin typeface="Trebuchet MS"/>
                <a:cs typeface="Trebuchet MS"/>
              </a:rPr>
              <a:t>C’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27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30574" y="4984495"/>
            <a:ext cx="70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4" dirty="0">
                <a:latin typeface="Trebuchet MS"/>
                <a:cs typeface="Trebuchet MS"/>
              </a:rPr>
              <a:t>A</a:t>
            </a:r>
            <a:r>
              <a:rPr sz="1800" spc="204" dirty="0">
                <a:latin typeface="Arial"/>
                <a:cs typeface="Arial"/>
              </a:rPr>
              <a:t>’</a:t>
            </a:r>
            <a:r>
              <a:rPr sz="1800" spc="204" dirty="0">
                <a:latin typeface="Trebuchet MS"/>
                <a:cs typeface="Trebuchet MS"/>
              </a:rPr>
              <a:t>B  </a:t>
            </a:r>
            <a:r>
              <a:rPr sz="1800" spc="60" dirty="0">
                <a:latin typeface="Trebuchet MS"/>
                <a:cs typeface="Trebuchet MS"/>
              </a:rPr>
              <a:t>A</a:t>
            </a:r>
            <a:r>
              <a:rPr sz="1800" spc="65" dirty="0">
                <a:latin typeface="Trebuchet MS"/>
                <a:cs typeface="Trebuchet MS"/>
              </a:rPr>
              <a:t>B</a:t>
            </a:r>
            <a:r>
              <a:rPr sz="1800" spc="500" dirty="0">
                <a:latin typeface="Arial"/>
                <a:cs typeface="Arial"/>
              </a:rPr>
              <a:t>’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500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2160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3642" y="1550861"/>
            <a:ext cx="6246495" cy="54521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5"/>
              </a:spcBef>
            </a:pPr>
            <a:r>
              <a:rPr sz="2400" i="1" spc="-5" dirty="0">
                <a:latin typeface="Arial"/>
                <a:cs typeface="Arial"/>
              </a:rPr>
              <a:t>Plot the K-MAP of the following</a:t>
            </a:r>
            <a:r>
              <a:rPr sz="2400" i="1" spc="-1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50290">
              <a:lnSpc>
                <a:spcPct val="100000"/>
              </a:lnSpc>
              <a:spcBef>
                <a:spcPts val="310"/>
              </a:spcBef>
            </a:pPr>
            <a:r>
              <a:rPr sz="2900" i="1" spc="-20" dirty="0">
                <a:latin typeface="Times New Roman"/>
                <a:cs typeface="Times New Roman"/>
              </a:rPr>
              <a:t>f </a:t>
            </a:r>
            <a:r>
              <a:rPr sz="2900" spc="30" dirty="0">
                <a:latin typeface="Times New Roman"/>
                <a:cs typeface="Times New Roman"/>
              </a:rPr>
              <a:t>(</a:t>
            </a:r>
            <a:r>
              <a:rPr sz="2900" i="1" spc="30" dirty="0">
                <a:latin typeface="Times New Roman"/>
                <a:cs typeface="Times New Roman"/>
              </a:rPr>
              <a:t>A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B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C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D</a:t>
            </a:r>
            <a:r>
              <a:rPr sz="2900" spc="30" dirty="0">
                <a:latin typeface="Times New Roman"/>
                <a:cs typeface="Times New Roman"/>
              </a:rPr>
              <a:t>) </a:t>
            </a:r>
            <a:r>
              <a:rPr sz="2900" spc="-35" dirty="0">
                <a:latin typeface="Symbol"/>
                <a:cs typeface="Symbol"/>
              </a:rPr>
              <a:t>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35" dirty="0">
                <a:latin typeface="Times New Roman"/>
                <a:cs typeface="Times New Roman"/>
              </a:rPr>
              <a:t>ABC</a:t>
            </a:r>
            <a:r>
              <a:rPr sz="2900" spc="35" dirty="0">
                <a:latin typeface="Times New Roman"/>
                <a:cs typeface="Times New Roman"/>
              </a:rPr>
              <a:t>'</a:t>
            </a:r>
            <a:r>
              <a:rPr sz="2900" spc="35" dirty="0">
                <a:latin typeface="Symbol"/>
                <a:cs typeface="Symbol"/>
              </a:rPr>
              <a:t></a:t>
            </a:r>
            <a:r>
              <a:rPr sz="2900" i="1" spc="35" dirty="0">
                <a:latin typeface="Times New Roman"/>
                <a:cs typeface="Times New Roman"/>
              </a:rPr>
              <a:t>B</a:t>
            </a:r>
            <a:r>
              <a:rPr sz="2900" spc="35" dirty="0">
                <a:latin typeface="Times New Roman"/>
                <a:cs typeface="Times New Roman"/>
              </a:rPr>
              <a:t>'</a:t>
            </a:r>
            <a:r>
              <a:rPr sz="2900" i="1" spc="35" dirty="0">
                <a:latin typeface="Times New Roman"/>
                <a:cs typeface="Times New Roman"/>
              </a:rPr>
              <a:t>C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265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'</a:t>
            </a:r>
            <a:endParaRPr sz="290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  <a:spcBef>
                <a:spcPts val="869"/>
              </a:spcBef>
            </a:pPr>
            <a:r>
              <a:rPr sz="2900" i="1" spc="-20" dirty="0">
                <a:latin typeface="Times New Roman"/>
                <a:cs typeface="Times New Roman"/>
              </a:rPr>
              <a:t>f</a:t>
            </a:r>
            <a:r>
              <a:rPr sz="2900" i="1" spc="-125" dirty="0">
                <a:latin typeface="Times New Roman"/>
                <a:cs typeface="Times New Roman"/>
              </a:rPr>
              <a:t> </a:t>
            </a:r>
            <a:r>
              <a:rPr sz="2900" spc="30" dirty="0">
                <a:latin typeface="Times New Roman"/>
                <a:cs typeface="Times New Roman"/>
              </a:rPr>
              <a:t>(</a:t>
            </a:r>
            <a:r>
              <a:rPr sz="2900" i="1" spc="30" dirty="0">
                <a:latin typeface="Times New Roman"/>
                <a:cs typeface="Times New Roman"/>
              </a:rPr>
              <a:t>A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B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C</a:t>
            </a:r>
            <a:r>
              <a:rPr sz="2900" spc="30" dirty="0">
                <a:latin typeface="Times New Roman"/>
                <a:cs typeface="Times New Roman"/>
              </a:rPr>
              <a:t>,</a:t>
            </a:r>
            <a:r>
              <a:rPr sz="2900" i="1" spc="30" dirty="0">
                <a:latin typeface="Times New Roman"/>
                <a:cs typeface="Times New Roman"/>
              </a:rPr>
              <a:t>D</a:t>
            </a:r>
            <a:r>
              <a:rPr sz="2900" spc="30" dirty="0">
                <a:latin typeface="Times New Roman"/>
                <a:cs typeface="Times New Roman"/>
              </a:rPr>
              <a:t>)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Symbol"/>
                <a:cs typeface="Symbol"/>
              </a:rPr>
              <a:t>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BD</a:t>
            </a:r>
            <a:r>
              <a:rPr sz="2900" i="1" spc="-29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B</a:t>
            </a:r>
            <a:r>
              <a:rPr sz="2900" spc="-10" dirty="0">
                <a:latin typeface="Times New Roman"/>
                <a:cs typeface="Times New Roman"/>
              </a:rPr>
              <a:t>'</a:t>
            </a:r>
            <a:r>
              <a:rPr sz="2900" spc="-425" dirty="0">
                <a:latin typeface="Times New Roman"/>
                <a:cs typeface="Times New Roman"/>
              </a:rPr>
              <a:t> </a:t>
            </a:r>
            <a:r>
              <a:rPr sz="2900" i="1" spc="-65" dirty="0">
                <a:latin typeface="Times New Roman"/>
                <a:cs typeface="Times New Roman"/>
              </a:rPr>
              <a:t>D</a:t>
            </a:r>
            <a:r>
              <a:rPr sz="2900" spc="-65" dirty="0">
                <a:latin typeface="Times New Roman"/>
                <a:cs typeface="Times New Roman"/>
              </a:rPr>
              <a:t>'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Use K-MAP to show the Consensus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Theorem:</a:t>
            </a:r>
            <a:endParaRPr sz="2400">
              <a:latin typeface="Arial"/>
              <a:cs typeface="Arial"/>
            </a:endParaRPr>
          </a:p>
          <a:p>
            <a:pPr marL="64135" algn="ctr">
              <a:lnSpc>
                <a:spcPct val="100000"/>
              </a:lnSpc>
              <a:spcBef>
                <a:spcPts val="969"/>
              </a:spcBef>
            </a:pPr>
            <a:r>
              <a:rPr sz="3000" i="1" spc="-95" dirty="0">
                <a:latin typeface="Times New Roman"/>
                <a:cs typeface="Times New Roman"/>
              </a:rPr>
              <a:t>XY</a:t>
            </a:r>
            <a:r>
              <a:rPr sz="3000" i="1" spc="15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Symbol"/>
                <a:cs typeface="Symbol"/>
              </a:rPr>
              <a:t>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i="1" spc="-85" dirty="0">
                <a:latin typeface="Times New Roman"/>
                <a:cs typeface="Times New Roman"/>
              </a:rPr>
              <a:t>X</a:t>
            </a:r>
            <a:r>
              <a:rPr sz="3000" i="1" spc="-49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'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i="1" spc="-80" dirty="0">
                <a:latin typeface="Times New Roman"/>
                <a:cs typeface="Times New Roman"/>
              </a:rPr>
              <a:t>Z</a:t>
            </a:r>
            <a:r>
              <a:rPr sz="3000" i="1" spc="-9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Symbol"/>
                <a:cs typeface="Symbol"/>
              </a:rPr>
              <a:t></a:t>
            </a:r>
            <a:r>
              <a:rPr sz="3000" spc="-440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Times New Roman"/>
                <a:cs typeface="Times New Roman"/>
              </a:rPr>
              <a:t>YZ</a:t>
            </a:r>
            <a:r>
              <a:rPr sz="3000" i="1" spc="155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Symbol"/>
                <a:cs typeface="Symbol"/>
              </a:rPr>
              <a:t>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Times New Roman"/>
                <a:cs typeface="Times New Roman"/>
              </a:rPr>
              <a:t>XY</a:t>
            </a:r>
            <a:r>
              <a:rPr sz="3000" i="1" spc="2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Symbol"/>
                <a:cs typeface="Symbol"/>
              </a:rPr>
              <a:t>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i="1" spc="-85" dirty="0">
                <a:latin typeface="Times New Roman"/>
                <a:cs typeface="Times New Roman"/>
              </a:rPr>
              <a:t>X</a:t>
            </a:r>
            <a:r>
              <a:rPr sz="3000" i="1" spc="-49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'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i="1" spc="-80" dirty="0">
                <a:latin typeface="Times New Roman"/>
                <a:cs typeface="Times New Roman"/>
              </a:rPr>
              <a:t>Z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Arial"/>
                <a:cs typeface="Arial"/>
              </a:rPr>
              <a:t>Use K-MAP to show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886585" marR="1814830">
              <a:lnSpc>
                <a:spcPct val="124700"/>
              </a:lnSpc>
              <a:spcBef>
                <a:spcPts val="20"/>
              </a:spcBef>
            </a:pPr>
            <a:r>
              <a:rPr sz="2900" i="1" spc="-35" dirty="0">
                <a:latin typeface="Times New Roman"/>
                <a:cs typeface="Times New Roman"/>
              </a:rPr>
              <a:t>F </a:t>
            </a:r>
            <a:r>
              <a:rPr sz="2900" spc="-35" dirty="0">
                <a:latin typeface="Symbol"/>
                <a:cs typeface="Symbol"/>
              </a:rPr>
              <a:t>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35" dirty="0">
                <a:latin typeface="Times New Roman"/>
                <a:cs typeface="Times New Roman"/>
              </a:rPr>
              <a:t>a</a:t>
            </a:r>
            <a:r>
              <a:rPr sz="2900" spc="35" dirty="0">
                <a:latin typeface="Times New Roman"/>
                <a:cs typeface="Times New Roman"/>
              </a:rPr>
              <a:t>'</a:t>
            </a:r>
            <a:r>
              <a:rPr sz="2900" i="1" spc="35" dirty="0">
                <a:latin typeface="Times New Roman"/>
                <a:cs typeface="Times New Roman"/>
              </a:rPr>
              <a:t>b</a:t>
            </a:r>
            <a:r>
              <a:rPr sz="2900" spc="35" dirty="0">
                <a:latin typeface="Times New Roman"/>
                <a:cs typeface="Times New Roman"/>
              </a:rPr>
              <a:t>'</a:t>
            </a:r>
            <a:r>
              <a:rPr sz="2900" spc="35" dirty="0">
                <a:latin typeface="Symbol"/>
                <a:cs typeface="Symbol"/>
              </a:rPr>
              <a:t></a:t>
            </a:r>
            <a:r>
              <a:rPr sz="2900" i="1" spc="35" dirty="0">
                <a:latin typeface="Times New Roman"/>
                <a:cs typeface="Times New Roman"/>
              </a:rPr>
              <a:t>bc</a:t>
            </a:r>
            <a:r>
              <a:rPr sz="2900" spc="35" dirty="0">
                <a:latin typeface="Times New Roman"/>
                <a:cs typeface="Times New Roman"/>
              </a:rPr>
              <a:t>'</a:t>
            </a:r>
            <a:r>
              <a:rPr sz="2900" spc="35" dirty="0">
                <a:latin typeface="Symbol"/>
                <a:cs typeface="Symbol"/>
              </a:rPr>
              <a:t></a:t>
            </a:r>
            <a:r>
              <a:rPr sz="2900" i="1" spc="35" dirty="0">
                <a:latin typeface="Times New Roman"/>
                <a:cs typeface="Times New Roman"/>
              </a:rPr>
              <a:t>ac  </a:t>
            </a:r>
            <a:r>
              <a:rPr sz="2900" i="1" spc="-35" dirty="0">
                <a:latin typeface="Times New Roman"/>
                <a:cs typeface="Times New Roman"/>
              </a:rPr>
              <a:t>F </a:t>
            </a:r>
            <a:r>
              <a:rPr sz="2900" spc="-35" dirty="0">
                <a:latin typeface="Symbol"/>
                <a:cs typeface="Symbol"/>
              </a:rPr>
              <a:t>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60" dirty="0">
                <a:latin typeface="Times New Roman"/>
                <a:cs typeface="Times New Roman"/>
              </a:rPr>
              <a:t>a</a:t>
            </a:r>
            <a:r>
              <a:rPr sz="2900" spc="60" dirty="0">
                <a:latin typeface="Times New Roman"/>
                <a:cs typeface="Times New Roman"/>
              </a:rPr>
              <a:t>'</a:t>
            </a:r>
            <a:r>
              <a:rPr sz="2900" i="1" spc="60" dirty="0">
                <a:latin typeface="Times New Roman"/>
                <a:cs typeface="Times New Roman"/>
              </a:rPr>
              <a:t>c</a:t>
            </a:r>
            <a:r>
              <a:rPr sz="2900" spc="60" dirty="0">
                <a:latin typeface="Times New Roman"/>
                <a:cs typeface="Times New Roman"/>
              </a:rPr>
              <a:t>'</a:t>
            </a:r>
            <a:r>
              <a:rPr sz="2900" spc="60" dirty="0">
                <a:latin typeface="Symbol"/>
                <a:cs typeface="Symbol"/>
              </a:rPr>
              <a:t></a:t>
            </a:r>
            <a:r>
              <a:rPr sz="2900" i="1" spc="60" dirty="0">
                <a:latin typeface="Times New Roman"/>
                <a:cs typeface="Times New Roman"/>
              </a:rPr>
              <a:t>b</a:t>
            </a:r>
            <a:r>
              <a:rPr sz="2900" spc="60" dirty="0">
                <a:latin typeface="Times New Roman"/>
                <a:cs typeface="Times New Roman"/>
              </a:rPr>
              <a:t>'</a:t>
            </a:r>
            <a:r>
              <a:rPr sz="2900" i="1" spc="60" dirty="0">
                <a:latin typeface="Times New Roman"/>
                <a:cs typeface="Times New Roman"/>
              </a:rPr>
              <a:t>c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ab  </a:t>
            </a:r>
            <a:r>
              <a:rPr sz="2900" i="1" spc="-35" dirty="0">
                <a:latin typeface="Times New Roman"/>
                <a:cs typeface="Times New Roman"/>
              </a:rPr>
              <a:t>F </a:t>
            </a:r>
            <a:r>
              <a:rPr sz="2900" spc="-35" dirty="0">
                <a:latin typeface="Symbol"/>
                <a:cs typeface="Symbol"/>
              </a:rPr>
              <a:t>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-30" dirty="0">
                <a:latin typeface="Times New Roman"/>
                <a:cs typeface="Times New Roman"/>
              </a:rPr>
              <a:t>acd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40" dirty="0">
                <a:latin typeface="Times New Roman"/>
                <a:cs typeface="Times New Roman"/>
              </a:rPr>
              <a:t>a</a:t>
            </a:r>
            <a:r>
              <a:rPr sz="2900" spc="40" dirty="0">
                <a:latin typeface="Times New Roman"/>
                <a:cs typeface="Times New Roman"/>
              </a:rPr>
              <a:t>'</a:t>
            </a:r>
            <a:r>
              <a:rPr sz="2900" i="1" spc="40" dirty="0">
                <a:latin typeface="Times New Roman"/>
                <a:cs typeface="Times New Roman"/>
              </a:rPr>
              <a:t>b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47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d</a:t>
            </a:r>
            <a:r>
              <a:rPr sz="2900" spc="20" dirty="0">
                <a:latin typeface="Times New Roman"/>
                <a:cs typeface="Times New Roman"/>
              </a:rPr>
              <a:t>'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164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Simplify </a:t>
            </a:r>
            <a:r>
              <a:rPr spc="-35" dirty="0"/>
              <a:t>4-variable</a:t>
            </a:r>
            <a:r>
              <a:rPr spc="495" dirty="0"/>
              <a:t> </a:t>
            </a:r>
            <a:r>
              <a:rPr spc="2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11845" y="2157729"/>
          <a:ext cx="3174364" cy="319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11218" y="1642363"/>
            <a:ext cx="2250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dirty="0">
                <a:latin typeface="Arial"/>
                <a:cs typeface="Arial"/>
              </a:rPr>
              <a:t>01	</a:t>
            </a:r>
            <a:r>
              <a:rPr sz="2800" spc="-21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1	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857" y="2229878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857" y="3037596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857" y="3845313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857" y="4653031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74283" y="2182876"/>
          <a:ext cx="3174364" cy="319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9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987964" y="1667510"/>
            <a:ext cx="13360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spc="-21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1	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7271" y="3062742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7271" y="3870459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271" y="4678177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726" y="1610360"/>
            <a:ext cx="1292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cd\ab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4200" baseline="-4960" dirty="0">
                <a:latin typeface="Arial"/>
                <a:cs typeface="Arial"/>
              </a:rPr>
              <a:t>00</a:t>
            </a:r>
            <a:endParaRPr sz="4200" baseline="-496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9448" y="1516163"/>
            <a:ext cx="2315845" cy="119189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992505" algn="l"/>
                <a:tab pos="1906270" algn="l"/>
              </a:tabLst>
            </a:pPr>
            <a:r>
              <a:rPr sz="2400" spc="-5" dirty="0">
                <a:latin typeface="Arial"/>
                <a:cs typeface="Arial"/>
              </a:rPr>
              <a:t>cd\a</a:t>
            </a:r>
            <a:r>
              <a:rPr sz="2400" dirty="0">
                <a:latin typeface="Arial"/>
                <a:cs typeface="Arial"/>
              </a:rPr>
              <a:t>b	</a:t>
            </a:r>
            <a:r>
              <a:rPr sz="2800" dirty="0">
                <a:latin typeface="Arial"/>
                <a:cs typeface="Arial"/>
              </a:rPr>
              <a:t>00	01</a:t>
            </a:r>
            <a:endParaRPr sz="28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spcBef>
                <a:spcPts val="1230"/>
              </a:spcBef>
            </a:pPr>
            <a:r>
              <a:rPr sz="2800" dirty="0">
                <a:latin typeface="Arial"/>
                <a:cs typeface="Arial"/>
              </a:rPr>
              <a:t>00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686435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Roth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Kinney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737181"/>
            <a:ext cx="6780530" cy="24104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3200" b="1" spc="10" dirty="0">
                <a:solidFill>
                  <a:srgbClr val="454552"/>
                </a:solidFill>
                <a:latin typeface="Georgia"/>
                <a:cs typeface="Georgia"/>
              </a:rPr>
              <a:t>Simplify </a:t>
            </a:r>
            <a:r>
              <a:rPr sz="3200" b="1" spc="-35" dirty="0">
                <a:solidFill>
                  <a:srgbClr val="454552"/>
                </a:solidFill>
                <a:latin typeface="Georgia"/>
                <a:cs typeface="Georgia"/>
              </a:rPr>
              <a:t>4-variable</a:t>
            </a:r>
            <a:r>
              <a:rPr sz="3200" b="1" spc="-28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spc="20" dirty="0">
                <a:solidFill>
                  <a:srgbClr val="454552"/>
                </a:solidFill>
                <a:latin typeface="Georgia"/>
                <a:cs typeface="Georgia"/>
              </a:rPr>
              <a:t>functions</a:t>
            </a:r>
            <a:endParaRPr sz="3200">
              <a:latin typeface="Georgia"/>
              <a:cs typeface="Georgia"/>
            </a:endParaRPr>
          </a:p>
          <a:p>
            <a:pPr marL="1245235" algn="ctr">
              <a:lnSpc>
                <a:spcPct val="100000"/>
              </a:lnSpc>
              <a:spcBef>
                <a:spcPts val="2120"/>
              </a:spcBef>
              <a:tabLst>
                <a:tab pos="1515110" algn="l"/>
              </a:tabLst>
            </a:pPr>
            <a:r>
              <a:rPr sz="2950" i="1" spc="-30" dirty="0">
                <a:latin typeface="Times New Roman"/>
                <a:cs typeface="Times New Roman"/>
              </a:rPr>
              <a:t>f	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6600" spc="-89" baseline="-3787" dirty="0">
                <a:latin typeface="Symbol"/>
                <a:cs typeface="Symbol"/>
              </a:rPr>
              <a:t></a:t>
            </a:r>
            <a:r>
              <a:rPr sz="2950" i="1" spc="-60" dirty="0">
                <a:latin typeface="Times New Roman"/>
                <a:cs typeface="Times New Roman"/>
              </a:rPr>
              <a:t>m</a:t>
            </a:r>
            <a:r>
              <a:rPr sz="2950" spc="-60" dirty="0">
                <a:latin typeface="Times New Roman"/>
                <a:cs typeface="Times New Roman"/>
              </a:rPr>
              <a:t>(1,3,5,7,9)</a:t>
            </a:r>
            <a:r>
              <a:rPr sz="2950" spc="-57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Symbol"/>
                <a:cs typeface="Symbol"/>
              </a:rPr>
              <a:t></a:t>
            </a:r>
            <a:r>
              <a:rPr sz="6600" spc="-82" baseline="-3787" dirty="0">
                <a:latin typeface="Symbol"/>
                <a:cs typeface="Symbol"/>
              </a:rPr>
              <a:t></a:t>
            </a:r>
            <a:r>
              <a:rPr sz="2950" i="1" spc="-55" dirty="0">
                <a:latin typeface="Times New Roman"/>
                <a:cs typeface="Times New Roman"/>
              </a:rPr>
              <a:t>d</a:t>
            </a:r>
            <a:r>
              <a:rPr sz="2950" spc="-55" dirty="0">
                <a:latin typeface="Times New Roman"/>
                <a:cs typeface="Times New Roman"/>
              </a:rPr>
              <a:t>(6,12,13)</a:t>
            </a:r>
            <a:endParaRPr sz="2950">
              <a:latin typeface="Times New Roman"/>
              <a:cs typeface="Times New Roman"/>
            </a:endParaRPr>
          </a:p>
          <a:p>
            <a:pPr marL="1229995" algn="ctr">
              <a:lnSpc>
                <a:spcPct val="100000"/>
              </a:lnSpc>
              <a:spcBef>
                <a:spcPts val="2675"/>
              </a:spcBef>
            </a:pPr>
            <a:r>
              <a:rPr sz="2800" dirty="0">
                <a:latin typeface="Arial"/>
                <a:cs typeface="Arial"/>
              </a:rPr>
              <a:t>Minimize the function using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K-MAP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320" y="928369"/>
            <a:ext cx="8538210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454552"/>
                </a:solidFill>
                <a:latin typeface="Georgia"/>
                <a:cs typeface="Georgia"/>
              </a:rPr>
              <a:t>Example</a:t>
            </a:r>
            <a:r>
              <a:rPr sz="3200" b="1" spc="29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spc="540" dirty="0">
                <a:solidFill>
                  <a:srgbClr val="454552"/>
                </a:solidFill>
                <a:latin typeface="Georgia"/>
                <a:cs typeface="Georgia"/>
              </a:rPr>
              <a:t>1</a:t>
            </a:r>
            <a:endParaRPr sz="32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075"/>
              </a:spcBef>
            </a:pPr>
            <a:r>
              <a:rPr sz="2800" dirty="0">
                <a:latin typeface="Arial"/>
                <a:cs typeface="Arial"/>
              </a:rPr>
              <a:t>Derive the minimized expression for </a:t>
            </a:r>
            <a:r>
              <a:rPr sz="2800" spc="-160" dirty="0">
                <a:latin typeface="Arial"/>
                <a:cs typeface="Arial"/>
              </a:rPr>
              <a:t>F, </a:t>
            </a:r>
            <a:r>
              <a:rPr sz="2800" dirty="0">
                <a:latin typeface="Arial"/>
                <a:cs typeface="Arial"/>
              </a:rPr>
              <a:t>and indicate all  essential prime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implicants.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725805">
              <a:lnSpc>
                <a:spcPct val="100000"/>
              </a:lnSpc>
            </a:pPr>
            <a:r>
              <a:rPr sz="3000" spc="-95" dirty="0">
                <a:latin typeface="Times New Roman"/>
                <a:cs typeface="Times New Roman"/>
              </a:rPr>
              <a:t>F(A,B,C,D)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6750" spc="-30" baseline="-6172" dirty="0">
                <a:latin typeface="Symbol"/>
                <a:cs typeface="Symbol"/>
              </a:rPr>
              <a:t></a:t>
            </a:r>
            <a:r>
              <a:rPr sz="3000" i="1" spc="-20" dirty="0">
                <a:latin typeface="Times New Roman"/>
                <a:cs typeface="Times New Roman"/>
              </a:rPr>
              <a:t>m</a:t>
            </a:r>
            <a:r>
              <a:rPr sz="3000" spc="-20" dirty="0">
                <a:latin typeface="Times New Roman"/>
                <a:cs typeface="Times New Roman"/>
              </a:rPr>
              <a:t>(0,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Times New Roman"/>
                <a:cs typeface="Times New Roman"/>
              </a:rPr>
              <a:t>5,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spc="-100" dirty="0">
                <a:latin typeface="Times New Roman"/>
                <a:cs typeface="Times New Roman"/>
              </a:rPr>
              <a:t>7,10,15)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</a:t>
            </a:r>
            <a:r>
              <a:rPr sz="6750" spc="-7" baseline="-6172" dirty="0">
                <a:latin typeface="Symbol"/>
                <a:cs typeface="Symbol"/>
              </a:rPr>
              <a:t>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spc="-5" dirty="0">
                <a:latin typeface="Times New Roman"/>
                <a:cs typeface="Times New Roman"/>
              </a:rPr>
              <a:t>(4,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Times New Roman"/>
                <a:cs typeface="Times New Roman"/>
              </a:rPr>
              <a:t>6,14)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L="488315" marR="917575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For any essential prime implicant, identify</a:t>
            </a:r>
            <a:r>
              <a:rPr sz="2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the  minterm(s) that make(s) it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essential.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54695" y="3164332"/>
          <a:ext cx="2961638" cy="334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0779" y="1515454"/>
            <a:ext cx="8535035" cy="3814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latin typeface="Arial"/>
                <a:cs typeface="Arial"/>
              </a:rPr>
              <a:t>Specifications </a:t>
            </a:r>
            <a:r>
              <a:rPr sz="2600" b="1" spc="-150" dirty="0">
                <a:latin typeface="Arial"/>
                <a:cs typeface="Arial"/>
              </a:rPr>
              <a:t>– </a:t>
            </a:r>
            <a:r>
              <a:rPr sz="2600" b="1" spc="-60" dirty="0">
                <a:latin typeface="Arial"/>
                <a:cs typeface="Arial"/>
              </a:rPr>
              <a:t>calculating </a:t>
            </a:r>
            <a:r>
              <a:rPr sz="2600" b="1" spc="15" dirty="0">
                <a:latin typeface="Arial"/>
                <a:cs typeface="Arial"/>
              </a:rPr>
              <a:t>1-bit </a:t>
            </a:r>
            <a:r>
              <a:rPr sz="2600" b="1" spc="-70" dirty="0">
                <a:latin typeface="Arial"/>
                <a:cs typeface="Arial"/>
              </a:rPr>
              <a:t>of </a:t>
            </a:r>
            <a:r>
              <a:rPr sz="2600" b="1" spc="-25" dirty="0">
                <a:latin typeface="Arial"/>
                <a:cs typeface="Arial"/>
              </a:rPr>
              <a:t>binary</a:t>
            </a:r>
            <a:r>
              <a:rPr sz="2600" b="1" spc="34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addition</a:t>
            </a:r>
            <a:endParaRPr sz="2600">
              <a:latin typeface="Arial"/>
              <a:cs typeface="Arial"/>
            </a:endParaRPr>
          </a:p>
          <a:p>
            <a:pPr marL="560070" marR="586740" indent="-273050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54552"/>
                </a:solidFill>
                <a:latin typeface="Trebuchet MS"/>
                <a:cs typeface="Trebuchet MS"/>
              </a:rPr>
              <a:t>Add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two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10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95" dirty="0">
                <a:solidFill>
                  <a:srgbClr val="454552"/>
                </a:solidFill>
                <a:latin typeface="Trebuchet MS"/>
                <a:cs typeface="Trebuchet MS"/>
              </a:rPr>
              <a:t>produce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Sum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10" dirty="0">
                <a:solidFill>
                  <a:srgbClr val="454552"/>
                </a:solidFill>
                <a:latin typeface="Trebuchet MS"/>
                <a:cs typeface="Trebuchet MS"/>
              </a:rPr>
              <a:t>Carry  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out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3787140" marR="337185">
              <a:lnSpc>
                <a:spcPct val="100000"/>
              </a:lnSpc>
            </a:pPr>
            <a:r>
              <a:rPr sz="2400" b="1" spc="-50" dirty="0">
                <a:latin typeface="Arial"/>
                <a:cs typeface="Arial"/>
              </a:rPr>
              <a:t>Boolean </a:t>
            </a:r>
            <a:r>
              <a:rPr sz="2400" b="1" spc="-85" dirty="0">
                <a:latin typeface="Arial"/>
                <a:cs typeface="Arial"/>
              </a:rPr>
              <a:t>Expression </a:t>
            </a:r>
            <a:r>
              <a:rPr sz="2400" b="1" spc="-25" dirty="0">
                <a:latin typeface="Arial"/>
                <a:cs typeface="Arial"/>
              </a:rPr>
              <a:t>(Canonical  </a:t>
            </a:r>
            <a:r>
              <a:rPr sz="2400" b="1" spc="30" dirty="0">
                <a:latin typeface="Arial"/>
                <a:cs typeface="Arial"/>
              </a:rPr>
              <a:t>Form, </a:t>
            </a:r>
            <a:r>
              <a:rPr sz="2400" b="1" spc="-25" dirty="0">
                <a:latin typeface="Arial"/>
                <a:cs typeface="Arial"/>
              </a:rPr>
              <a:t>Sum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28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Minterms)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3600450">
              <a:lnSpc>
                <a:spcPts val="2245"/>
              </a:lnSpc>
              <a:spcBef>
                <a:spcPts val="5"/>
              </a:spcBef>
              <a:tabLst>
                <a:tab pos="5402580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Sum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B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'</a:t>
            </a:r>
            <a:r>
              <a:rPr sz="2400" i="1" spc="5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BC</a:t>
            </a:r>
            <a:r>
              <a:rPr sz="2100" spc="30" baseline="43650" dirty="0">
                <a:latin typeface="Times New Roman"/>
                <a:cs typeface="Times New Roman"/>
              </a:rPr>
              <a:t>'</a:t>
            </a:r>
            <a:r>
              <a:rPr sz="2100" spc="480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AB</a:t>
            </a:r>
            <a:r>
              <a:rPr sz="2400" i="1" spc="-39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'</a:t>
            </a:r>
            <a:r>
              <a:rPr sz="2400" i="1" spc="80" dirty="0">
                <a:latin typeface="Times New Roman"/>
                <a:cs typeface="Times New Roman"/>
              </a:rPr>
              <a:t>C</a:t>
            </a:r>
            <a:r>
              <a:rPr sz="2100" spc="120" baseline="43650" dirty="0">
                <a:latin typeface="Times New Roman"/>
                <a:cs typeface="Times New Roman"/>
              </a:rPr>
              <a:t>'</a:t>
            </a:r>
            <a:r>
              <a:rPr sz="2100" spc="487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  <a:p>
            <a:pPr marL="5197475">
              <a:lnSpc>
                <a:spcPts val="1045"/>
              </a:lnSpc>
              <a:tabLst>
                <a:tab pos="6304915" algn="l"/>
                <a:tab pos="7397750" algn="l"/>
                <a:tab pos="8385809" algn="l"/>
              </a:tabLst>
            </a:pP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30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3589020">
              <a:lnSpc>
                <a:spcPts val="2245"/>
              </a:lnSpc>
              <a:spcBef>
                <a:spcPts val="680"/>
              </a:spcBef>
              <a:tabLst>
                <a:tab pos="4102100" algn="l"/>
                <a:tab pos="5226050" algn="l"/>
                <a:tab pos="631634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BC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'</a:t>
            </a:r>
            <a:r>
              <a:rPr sz="2400" i="1" spc="5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ABC</a:t>
            </a:r>
            <a:r>
              <a:rPr sz="2100" spc="15" baseline="43650" dirty="0">
                <a:latin typeface="Times New Roman"/>
                <a:cs typeface="Times New Roman"/>
              </a:rPr>
              <a:t>'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  <a:p>
            <a:pPr marL="3787775">
              <a:lnSpc>
                <a:spcPts val="1045"/>
              </a:lnSpc>
              <a:tabLst>
                <a:tab pos="5019675" algn="l"/>
                <a:tab pos="6111240" algn="l"/>
                <a:tab pos="7100570" algn="l"/>
                <a:tab pos="8091170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out	in	in	</a:t>
            </a:r>
            <a:r>
              <a:rPr sz="1400" i="1" spc="-15" dirty="0">
                <a:latin typeface="Times New Roman"/>
                <a:cs typeface="Times New Roman"/>
              </a:rPr>
              <a:t>in	</a:t>
            </a:r>
            <a:r>
              <a:rPr sz="1400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882143"/>
            <a:ext cx="7233920" cy="13119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b="1" spc="-25" dirty="0">
                <a:solidFill>
                  <a:srgbClr val="454552"/>
                </a:solidFill>
                <a:latin typeface="Georgia"/>
                <a:cs typeface="Georgia"/>
              </a:rPr>
              <a:t>Example</a:t>
            </a:r>
            <a:r>
              <a:rPr sz="3200" b="1" spc="29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spc="540" dirty="0">
                <a:solidFill>
                  <a:srgbClr val="454552"/>
                </a:solidFill>
                <a:latin typeface="Georgia"/>
                <a:cs typeface="Georgia"/>
              </a:rPr>
              <a:t>1</a:t>
            </a:r>
            <a:endParaRPr sz="3200">
              <a:latin typeface="Georgia"/>
              <a:cs typeface="Georgia"/>
            </a:endParaRPr>
          </a:p>
          <a:p>
            <a:pPr marL="574675">
              <a:lnSpc>
                <a:spcPct val="100000"/>
              </a:lnSpc>
              <a:spcBef>
                <a:spcPts val="520"/>
              </a:spcBef>
            </a:pPr>
            <a:r>
              <a:rPr sz="3000" spc="-95" dirty="0">
                <a:latin typeface="Times New Roman"/>
                <a:cs typeface="Times New Roman"/>
              </a:rPr>
              <a:t>F(A,B,C,D)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6750" spc="-30" baseline="-6172" dirty="0">
                <a:latin typeface="Symbol"/>
                <a:cs typeface="Symbol"/>
              </a:rPr>
              <a:t></a:t>
            </a:r>
            <a:r>
              <a:rPr sz="3000" i="1" spc="-20" dirty="0">
                <a:latin typeface="Times New Roman"/>
                <a:cs typeface="Times New Roman"/>
              </a:rPr>
              <a:t>m</a:t>
            </a:r>
            <a:r>
              <a:rPr sz="3000" spc="-20" dirty="0">
                <a:latin typeface="Times New Roman"/>
                <a:cs typeface="Times New Roman"/>
              </a:rPr>
              <a:t>(0,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Times New Roman"/>
                <a:cs typeface="Times New Roman"/>
              </a:rPr>
              <a:t>5,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100" dirty="0">
                <a:latin typeface="Times New Roman"/>
                <a:cs typeface="Times New Roman"/>
              </a:rPr>
              <a:t>7,10,15)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</a:t>
            </a:r>
            <a:r>
              <a:rPr sz="6750" spc="-7" baseline="-6172" dirty="0">
                <a:latin typeface="Symbol"/>
                <a:cs typeface="Symbol"/>
              </a:rPr>
              <a:t>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spc="-5" dirty="0">
                <a:latin typeface="Times New Roman"/>
                <a:cs typeface="Times New Roman"/>
              </a:rPr>
              <a:t>(4,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Times New Roman"/>
                <a:cs typeface="Times New Roman"/>
              </a:rPr>
              <a:t>6,14)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3993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7997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239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893" y="3519678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3893" y="4318253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3893" y="5116829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9989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5243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3893" y="2721101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3893" y="5915405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62678" y="2860914"/>
            <a:ext cx="2610485" cy="292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5"/>
              </a:lnSpc>
              <a:tabLst>
                <a:tab pos="745490" algn="l"/>
              </a:tabLst>
            </a:pPr>
            <a:r>
              <a:rPr sz="3600" spc="-90" dirty="0">
                <a:latin typeface="Trebuchet MS"/>
                <a:cs typeface="Trebuchet MS"/>
              </a:rPr>
              <a:t>1	</a:t>
            </a:r>
            <a:r>
              <a:rPr sz="3600" spc="540" dirty="0">
                <a:latin typeface="Trebuchet MS"/>
                <a:cs typeface="Trebuchet MS"/>
              </a:rPr>
              <a:t>X</a:t>
            </a:r>
            <a:endParaRPr sz="3600">
              <a:latin typeface="Trebuchet MS"/>
              <a:cs typeface="Trebuchet MS"/>
            </a:endParaRPr>
          </a:p>
          <a:p>
            <a:pPr marL="793750">
              <a:lnSpc>
                <a:spcPct val="100000"/>
              </a:lnSpc>
              <a:spcBef>
                <a:spcPts val="1964"/>
              </a:spcBef>
            </a:pPr>
            <a:r>
              <a:rPr sz="3600" spc="-90" dirty="0">
                <a:latin typeface="Trebuchet MS"/>
                <a:cs typeface="Trebuchet MS"/>
              </a:rPr>
              <a:t>1</a:t>
            </a:r>
            <a:endParaRPr sz="3600">
              <a:latin typeface="Trebuchet MS"/>
              <a:cs typeface="Trebuchet MS"/>
            </a:endParaRPr>
          </a:p>
          <a:p>
            <a:pPr marL="793750">
              <a:lnSpc>
                <a:spcPct val="100000"/>
              </a:lnSpc>
              <a:spcBef>
                <a:spcPts val="1970"/>
              </a:spcBef>
              <a:tabLst>
                <a:tab pos="1586865" algn="l"/>
              </a:tabLst>
            </a:pPr>
            <a:r>
              <a:rPr sz="3600" spc="-90" dirty="0">
                <a:latin typeface="Trebuchet MS"/>
                <a:cs typeface="Trebuchet MS"/>
              </a:rPr>
              <a:t>1	1</a:t>
            </a:r>
            <a:endParaRPr sz="3600">
              <a:latin typeface="Trebuchet MS"/>
              <a:cs typeface="Trebuchet MS"/>
            </a:endParaRPr>
          </a:p>
          <a:p>
            <a:pPr marL="745490">
              <a:lnSpc>
                <a:spcPct val="100000"/>
              </a:lnSpc>
              <a:spcBef>
                <a:spcPts val="1970"/>
              </a:spcBef>
              <a:tabLst>
                <a:tab pos="1538605" algn="l"/>
                <a:tab pos="2380615" algn="l"/>
              </a:tabLst>
            </a:pPr>
            <a:r>
              <a:rPr sz="3600" spc="540" dirty="0">
                <a:latin typeface="Trebuchet MS"/>
                <a:cs typeface="Trebuchet MS"/>
              </a:rPr>
              <a:t>X	X	</a:t>
            </a:r>
            <a:r>
              <a:rPr sz="3600" spc="-90" dirty="0">
                <a:latin typeface="Trebuchet MS"/>
                <a:cs typeface="Trebuchet MS"/>
              </a:rPr>
              <a:t>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3012" y="2200148"/>
            <a:ext cx="2250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dirty="0">
                <a:latin typeface="Arial"/>
                <a:cs typeface="Arial"/>
              </a:rPr>
              <a:t>01	</a:t>
            </a:r>
            <a:r>
              <a:rPr sz="2800" spc="-21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1	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7398" y="2787662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7398" y="3595380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7398" y="4403097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7398" y="5210815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3064" y="2150617"/>
            <a:ext cx="1447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CD\AB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4200" baseline="-7936" dirty="0">
                <a:latin typeface="Arial"/>
                <a:cs typeface="Arial"/>
              </a:rPr>
              <a:t>00</a:t>
            </a:r>
            <a:endParaRPr sz="4200" baseline="-7936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1137" y="2634996"/>
            <a:ext cx="3284220" cy="363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88325" y="2725927"/>
            <a:ext cx="1122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0000FF"/>
                </a:solidFill>
                <a:latin typeface="Arial"/>
                <a:cs typeface="Arial"/>
              </a:rPr>
              <a:t>A’C’D’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0791" y="4294870"/>
            <a:ext cx="6273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4117" y="5364699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7F00"/>
                </a:solidFill>
                <a:latin typeface="Arial"/>
                <a:cs typeface="Arial"/>
              </a:rPr>
              <a:t>BC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0517" y="5347153"/>
            <a:ext cx="974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7F0000"/>
                </a:solidFill>
                <a:latin typeface="Arial"/>
                <a:cs typeface="Arial"/>
              </a:rPr>
              <a:t>ACD’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89923" y="3177611"/>
            <a:ext cx="1572260" cy="243840"/>
          </a:xfrm>
          <a:custGeom>
            <a:avLst/>
            <a:gdLst/>
            <a:ahLst/>
            <a:cxnLst/>
            <a:rect l="l" t="t" r="r" b="b"/>
            <a:pathLst>
              <a:path w="1572260" h="243839">
                <a:moveTo>
                  <a:pt x="176712" y="18502"/>
                </a:moveTo>
                <a:lnTo>
                  <a:pt x="175260" y="11358"/>
                </a:lnTo>
                <a:lnTo>
                  <a:pt x="170676" y="5095"/>
                </a:lnTo>
                <a:lnTo>
                  <a:pt x="164306" y="1262"/>
                </a:lnTo>
                <a:lnTo>
                  <a:pt x="156936" y="0"/>
                </a:lnTo>
                <a:lnTo>
                  <a:pt x="149352" y="1452"/>
                </a:lnTo>
                <a:lnTo>
                  <a:pt x="0" y="70794"/>
                </a:lnTo>
                <a:lnTo>
                  <a:pt x="35814" y="96580"/>
                </a:lnTo>
                <a:lnTo>
                  <a:pt x="35814" y="92892"/>
                </a:lnTo>
                <a:lnTo>
                  <a:pt x="38862" y="55554"/>
                </a:lnTo>
                <a:lnTo>
                  <a:pt x="108571" y="62380"/>
                </a:lnTo>
                <a:lnTo>
                  <a:pt x="165354" y="36504"/>
                </a:lnTo>
                <a:lnTo>
                  <a:pt x="171616" y="31932"/>
                </a:lnTo>
                <a:lnTo>
                  <a:pt x="175450" y="25646"/>
                </a:lnTo>
                <a:lnTo>
                  <a:pt x="176712" y="18502"/>
                </a:lnTo>
                <a:close/>
              </a:path>
              <a:path w="1572260" h="243839">
                <a:moveTo>
                  <a:pt x="108571" y="62380"/>
                </a:moveTo>
                <a:lnTo>
                  <a:pt x="38862" y="55554"/>
                </a:lnTo>
                <a:lnTo>
                  <a:pt x="35814" y="92892"/>
                </a:lnTo>
                <a:lnTo>
                  <a:pt x="44958" y="93792"/>
                </a:lnTo>
                <a:lnTo>
                  <a:pt x="44958" y="91368"/>
                </a:lnTo>
                <a:lnTo>
                  <a:pt x="48768" y="58602"/>
                </a:lnTo>
                <a:lnTo>
                  <a:pt x="74969" y="77692"/>
                </a:lnTo>
                <a:lnTo>
                  <a:pt x="108571" y="62380"/>
                </a:lnTo>
                <a:close/>
              </a:path>
              <a:path w="1572260" h="243839">
                <a:moveTo>
                  <a:pt x="163449" y="148804"/>
                </a:moveTo>
                <a:lnTo>
                  <a:pt x="160877" y="141886"/>
                </a:lnTo>
                <a:lnTo>
                  <a:pt x="155448" y="136326"/>
                </a:lnTo>
                <a:lnTo>
                  <a:pt x="105210" y="99725"/>
                </a:lnTo>
                <a:lnTo>
                  <a:pt x="35814" y="92892"/>
                </a:lnTo>
                <a:lnTo>
                  <a:pt x="35814" y="96580"/>
                </a:lnTo>
                <a:lnTo>
                  <a:pt x="133350" y="166806"/>
                </a:lnTo>
                <a:lnTo>
                  <a:pt x="140196" y="170283"/>
                </a:lnTo>
                <a:lnTo>
                  <a:pt x="147542" y="170616"/>
                </a:lnTo>
                <a:lnTo>
                  <a:pt x="154459" y="168092"/>
                </a:lnTo>
                <a:lnTo>
                  <a:pt x="160020" y="162996"/>
                </a:lnTo>
                <a:lnTo>
                  <a:pt x="163163" y="156150"/>
                </a:lnTo>
                <a:lnTo>
                  <a:pt x="163449" y="148804"/>
                </a:lnTo>
                <a:close/>
              </a:path>
              <a:path w="1572260" h="243839">
                <a:moveTo>
                  <a:pt x="74969" y="77692"/>
                </a:moveTo>
                <a:lnTo>
                  <a:pt x="48768" y="58602"/>
                </a:lnTo>
                <a:lnTo>
                  <a:pt x="44958" y="91368"/>
                </a:lnTo>
                <a:lnTo>
                  <a:pt x="74969" y="77692"/>
                </a:lnTo>
                <a:close/>
              </a:path>
              <a:path w="1572260" h="243839">
                <a:moveTo>
                  <a:pt x="105210" y="99725"/>
                </a:moveTo>
                <a:lnTo>
                  <a:pt x="74969" y="77692"/>
                </a:lnTo>
                <a:lnTo>
                  <a:pt x="44958" y="91368"/>
                </a:lnTo>
                <a:lnTo>
                  <a:pt x="44958" y="93792"/>
                </a:lnTo>
                <a:lnTo>
                  <a:pt x="105210" y="99725"/>
                </a:lnTo>
                <a:close/>
              </a:path>
              <a:path w="1572260" h="243839">
                <a:moveTo>
                  <a:pt x="1572006" y="205668"/>
                </a:moveTo>
                <a:lnTo>
                  <a:pt x="108571" y="62380"/>
                </a:lnTo>
                <a:lnTo>
                  <a:pt x="74969" y="77692"/>
                </a:lnTo>
                <a:lnTo>
                  <a:pt x="105210" y="99725"/>
                </a:lnTo>
                <a:lnTo>
                  <a:pt x="1568196" y="243768"/>
                </a:lnTo>
                <a:lnTo>
                  <a:pt x="1572006" y="2056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9517" y="4187952"/>
            <a:ext cx="2251075" cy="226060"/>
          </a:xfrm>
          <a:custGeom>
            <a:avLst/>
            <a:gdLst/>
            <a:ahLst/>
            <a:cxnLst/>
            <a:rect l="l" t="t" r="r" b="b"/>
            <a:pathLst>
              <a:path w="2251075" h="226060">
                <a:moveTo>
                  <a:pt x="166878" y="77724"/>
                </a:moveTo>
                <a:lnTo>
                  <a:pt x="144756" y="54994"/>
                </a:lnTo>
                <a:lnTo>
                  <a:pt x="137922" y="57912"/>
                </a:lnTo>
                <a:lnTo>
                  <a:pt x="0" y="149352"/>
                </a:lnTo>
                <a:lnTo>
                  <a:pt x="36575" y="167924"/>
                </a:lnTo>
                <a:lnTo>
                  <a:pt x="36575" y="128016"/>
                </a:lnTo>
                <a:lnTo>
                  <a:pt x="107114" y="123933"/>
                </a:lnTo>
                <a:lnTo>
                  <a:pt x="158495" y="89916"/>
                </a:lnTo>
                <a:lnTo>
                  <a:pt x="164044" y="84462"/>
                </a:lnTo>
                <a:lnTo>
                  <a:pt x="166878" y="77724"/>
                </a:lnTo>
                <a:close/>
              </a:path>
              <a:path w="2251075" h="226060">
                <a:moveTo>
                  <a:pt x="107114" y="123933"/>
                </a:moveTo>
                <a:lnTo>
                  <a:pt x="36575" y="128016"/>
                </a:lnTo>
                <a:lnTo>
                  <a:pt x="38862" y="166116"/>
                </a:lnTo>
                <a:lnTo>
                  <a:pt x="46481" y="165675"/>
                </a:lnTo>
                <a:lnTo>
                  <a:pt x="46481" y="130302"/>
                </a:lnTo>
                <a:lnTo>
                  <a:pt x="75466" y="144887"/>
                </a:lnTo>
                <a:lnTo>
                  <a:pt x="107114" y="123933"/>
                </a:lnTo>
                <a:close/>
              </a:path>
              <a:path w="2251075" h="226060">
                <a:moveTo>
                  <a:pt x="174879" y="208490"/>
                </a:moveTo>
                <a:lnTo>
                  <a:pt x="173926" y="201263"/>
                </a:lnTo>
                <a:lnTo>
                  <a:pt x="170402" y="194750"/>
                </a:lnTo>
                <a:lnTo>
                  <a:pt x="164592" y="189738"/>
                </a:lnTo>
                <a:lnTo>
                  <a:pt x="109524" y="162026"/>
                </a:lnTo>
                <a:lnTo>
                  <a:pt x="38862" y="166116"/>
                </a:lnTo>
                <a:lnTo>
                  <a:pt x="36575" y="128016"/>
                </a:lnTo>
                <a:lnTo>
                  <a:pt x="36575" y="167924"/>
                </a:lnTo>
                <a:lnTo>
                  <a:pt x="147066" y="224028"/>
                </a:lnTo>
                <a:lnTo>
                  <a:pt x="154221" y="225933"/>
                </a:lnTo>
                <a:lnTo>
                  <a:pt x="161448" y="224980"/>
                </a:lnTo>
                <a:lnTo>
                  <a:pt x="167961" y="221456"/>
                </a:lnTo>
                <a:lnTo>
                  <a:pt x="172974" y="215646"/>
                </a:lnTo>
                <a:lnTo>
                  <a:pt x="174879" y="208490"/>
                </a:lnTo>
                <a:close/>
              </a:path>
              <a:path w="2251075" h="226060">
                <a:moveTo>
                  <a:pt x="75466" y="144887"/>
                </a:moveTo>
                <a:lnTo>
                  <a:pt x="46481" y="130302"/>
                </a:lnTo>
                <a:lnTo>
                  <a:pt x="48006" y="163068"/>
                </a:lnTo>
                <a:lnTo>
                  <a:pt x="75466" y="144887"/>
                </a:lnTo>
                <a:close/>
              </a:path>
              <a:path w="2251075" h="226060">
                <a:moveTo>
                  <a:pt x="109524" y="162026"/>
                </a:moveTo>
                <a:lnTo>
                  <a:pt x="75466" y="144887"/>
                </a:lnTo>
                <a:lnTo>
                  <a:pt x="48006" y="163068"/>
                </a:lnTo>
                <a:lnTo>
                  <a:pt x="46481" y="130302"/>
                </a:lnTo>
                <a:lnTo>
                  <a:pt x="46481" y="165675"/>
                </a:lnTo>
                <a:lnTo>
                  <a:pt x="109524" y="162026"/>
                </a:lnTo>
                <a:close/>
              </a:path>
              <a:path w="2251075" h="226060">
                <a:moveTo>
                  <a:pt x="2250948" y="38100"/>
                </a:moveTo>
                <a:lnTo>
                  <a:pt x="2248662" y="0"/>
                </a:lnTo>
                <a:lnTo>
                  <a:pt x="107114" y="123933"/>
                </a:lnTo>
                <a:lnTo>
                  <a:pt x="75466" y="144887"/>
                </a:lnTo>
                <a:lnTo>
                  <a:pt x="109524" y="162026"/>
                </a:lnTo>
                <a:lnTo>
                  <a:pt x="2250948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2273" y="5556503"/>
            <a:ext cx="2250440" cy="226060"/>
          </a:xfrm>
          <a:custGeom>
            <a:avLst/>
            <a:gdLst/>
            <a:ahLst/>
            <a:cxnLst/>
            <a:rect l="l" t="t" r="r" b="b"/>
            <a:pathLst>
              <a:path w="2250440" h="226060">
                <a:moveTo>
                  <a:pt x="166425" y="70092"/>
                </a:moveTo>
                <a:lnTo>
                  <a:pt x="163830" y="63246"/>
                </a:lnTo>
                <a:lnTo>
                  <a:pt x="158376" y="57697"/>
                </a:lnTo>
                <a:lnTo>
                  <a:pt x="151638" y="54864"/>
                </a:lnTo>
                <a:lnTo>
                  <a:pt x="144327" y="54887"/>
                </a:lnTo>
                <a:lnTo>
                  <a:pt x="137160" y="57912"/>
                </a:lnTo>
                <a:lnTo>
                  <a:pt x="0" y="149352"/>
                </a:lnTo>
                <a:lnTo>
                  <a:pt x="36575" y="167924"/>
                </a:lnTo>
                <a:lnTo>
                  <a:pt x="36575" y="128016"/>
                </a:lnTo>
                <a:lnTo>
                  <a:pt x="107117" y="123932"/>
                </a:lnTo>
                <a:lnTo>
                  <a:pt x="158495" y="89916"/>
                </a:lnTo>
                <a:lnTo>
                  <a:pt x="163615" y="84355"/>
                </a:lnTo>
                <a:lnTo>
                  <a:pt x="166306" y="77438"/>
                </a:lnTo>
                <a:lnTo>
                  <a:pt x="166425" y="70092"/>
                </a:lnTo>
                <a:close/>
              </a:path>
              <a:path w="2250440" h="226060">
                <a:moveTo>
                  <a:pt x="107117" y="123932"/>
                </a:moveTo>
                <a:lnTo>
                  <a:pt x="36575" y="128016"/>
                </a:lnTo>
                <a:lnTo>
                  <a:pt x="38862" y="166116"/>
                </a:lnTo>
                <a:lnTo>
                  <a:pt x="45719" y="165718"/>
                </a:lnTo>
                <a:lnTo>
                  <a:pt x="45719" y="129540"/>
                </a:lnTo>
                <a:lnTo>
                  <a:pt x="75625" y="144782"/>
                </a:lnTo>
                <a:lnTo>
                  <a:pt x="107117" y="123932"/>
                </a:lnTo>
                <a:close/>
              </a:path>
              <a:path w="2250440" h="226060">
                <a:moveTo>
                  <a:pt x="174224" y="208061"/>
                </a:moveTo>
                <a:lnTo>
                  <a:pt x="173450" y="200691"/>
                </a:lnTo>
                <a:lnTo>
                  <a:pt x="169961" y="194321"/>
                </a:lnTo>
                <a:lnTo>
                  <a:pt x="163830" y="189738"/>
                </a:lnTo>
                <a:lnTo>
                  <a:pt x="109463" y="162028"/>
                </a:lnTo>
                <a:lnTo>
                  <a:pt x="38862" y="166116"/>
                </a:lnTo>
                <a:lnTo>
                  <a:pt x="36575" y="128016"/>
                </a:lnTo>
                <a:lnTo>
                  <a:pt x="36575" y="167924"/>
                </a:lnTo>
                <a:lnTo>
                  <a:pt x="147066" y="224028"/>
                </a:lnTo>
                <a:lnTo>
                  <a:pt x="154209" y="225933"/>
                </a:lnTo>
                <a:lnTo>
                  <a:pt x="161353" y="224980"/>
                </a:lnTo>
                <a:lnTo>
                  <a:pt x="167640" y="221456"/>
                </a:lnTo>
                <a:lnTo>
                  <a:pt x="172212" y="215646"/>
                </a:lnTo>
                <a:lnTo>
                  <a:pt x="174224" y="208061"/>
                </a:lnTo>
                <a:close/>
              </a:path>
              <a:path w="2250440" h="226060">
                <a:moveTo>
                  <a:pt x="75625" y="144782"/>
                </a:moveTo>
                <a:lnTo>
                  <a:pt x="45719" y="129540"/>
                </a:lnTo>
                <a:lnTo>
                  <a:pt x="48006" y="163068"/>
                </a:lnTo>
                <a:lnTo>
                  <a:pt x="75625" y="144782"/>
                </a:lnTo>
                <a:close/>
              </a:path>
              <a:path w="2250440" h="226060">
                <a:moveTo>
                  <a:pt x="109463" y="162028"/>
                </a:moveTo>
                <a:lnTo>
                  <a:pt x="75625" y="144782"/>
                </a:lnTo>
                <a:lnTo>
                  <a:pt x="48006" y="163068"/>
                </a:lnTo>
                <a:lnTo>
                  <a:pt x="45719" y="129540"/>
                </a:lnTo>
                <a:lnTo>
                  <a:pt x="45719" y="165718"/>
                </a:lnTo>
                <a:lnTo>
                  <a:pt x="109463" y="162028"/>
                </a:lnTo>
                <a:close/>
              </a:path>
              <a:path w="2250440" h="226060">
                <a:moveTo>
                  <a:pt x="2250186" y="38100"/>
                </a:moveTo>
                <a:lnTo>
                  <a:pt x="2247900" y="0"/>
                </a:lnTo>
                <a:lnTo>
                  <a:pt x="107117" y="123932"/>
                </a:lnTo>
                <a:lnTo>
                  <a:pt x="75625" y="144782"/>
                </a:lnTo>
                <a:lnTo>
                  <a:pt x="109463" y="162028"/>
                </a:lnTo>
                <a:lnTo>
                  <a:pt x="2250186" y="381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6495" y="5517927"/>
            <a:ext cx="655320" cy="170815"/>
          </a:xfrm>
          <a:custGeom>
            <a:avLst/>
            <a:gdLst/>
            <a:ahLst/>
            <a:cxnLst/>
            <a:rect l="l" t="t" r="r" b="b"/>
            <a:pathLst>
              <a:path w="655320" h="170814">
                <a:moveTo>
                  <a:pt x="580518" y="91907"/>
                </a:moveTo>
                <a:lnTo>
                  <a:pt x="550328" y="70433"/>
                </a:lnTo>
                <a:lnTo>
                  <a:pt x="3048" y="21050"/>
                </a:lnTo>
                <a:lnTo>
                  <a:pt x="0" y="59150"/>
                </a:lnTo>
                <a:lnTo>
                  <a:pt x="546774" y="107812"/>
                </a:lnTo>
                <a:lnTo>
                  <a:pt x="580518" y="91907"/>
                </a:lnTo>
                <a:close/>
              </a:path>
              <a:path w="655320" h="170814">
                <a:moveTo>
                  <a:pt x="619506" y="115584"/>
                </a:moveTo>
                <a:lnTo>
                  <a:pt x="619506" y="76676"/>
                </a:lnTo>
                <a:lnTo>
                  <a:pt x="616458" y="114014"/>
                </a:lnTo>
                <a:lnTo>
                  <a:pt x="546774" y="107812"/>
                </a:lnTo>
                <a:lnTo>
                  <a:pt x="489966" y="134588"/>
                </a:lnTo>
                <a:lnTo>
                  <a:pt x="484036" y="139053"/>
                </a:lnTo>
                <a:lnTo>
                  <a:pt x="480250" y="145160"/>
                </a:lnTo>
                <a:lnTo>
                  <a:pt x="479036" y="152269"/>
                </a:lnTo>
                <a:lnTo>
                  <a:pt x="480822" y="159734"/>
                </a:lnTo>
                <a:lnTo>
                  <a:pt x="485394" y="165663"/>
                </a:lnTo>
                <a:lnTo>
                  <a:pt x="491680" y="169449"/>
                </a:lnTo>
                <a:lnTo>
                  <a:pt x="498824" y="170664"/>
                </a:lnTo>
                <a:lnTo>
                  <a:pt x="505968" y="168878"/>
                </a:lnTo>
                <a:lnTo>
                  <a:pt x="619506" y="115584"/>
                </a:lnTo>
                <a:close/>
              </a:path>
              <a:path w="655320" h="170814">
                <a:moveTo>
                  <a:pt x="655320" y="98774"/>
                </a:moveTo>
                <a:lnTo>
                  <a:pt x="521208" y="3524"/>
                </a:lnTo>
                <a:lnTo>
                  <a:pt x="514361" y="369"/>
                </a:lnTo>
                <a:lnTo>
                  <a:pt x="507015" y="0"/>
                </a:lnTo>
                <a:lnTo>
                  <a:pt x="500098" y="2345"/>
                </a:lnTo>
                <a:lnTo>
                  <a:pt x="494538" y="7334"/>
                </a:lnTo>
                <a:lnTo>
                  <a:pt x="491501" y="14501"/>
                </a:lnTo>
                <a:lnTo>
                  <a:pt x="491394" y="21812"/>
                </a:lnTo>
                <a:lnTo>
                  <a:pt x="494002" y="28551"/>
                </a:lnTo>
                <a:lnTo>
                  <a:pt x="499110" y="34004"/>
                </a:lnTo>
                <a:lnTo>
                  <a:pt x="550328" y="70433"/>
                </a:lnTo>
                <a:lnTo>
                  <a:pt x="619506" y="76676"/>
                </a:lnTo>
                <a:lnTo>
                  <a:pt x="619506" y="115584"/>
                </a:lnTo>
                <a:lnTo>
                  <a:pt x="655320" y="98774"/>
                </a:lnTo>
                <a:close/>
              </a:path>
              <a:path w="655320" h="170814">
                <a:moveTo>
                  <a:pt x="609600" y="113403"/>
                </a:moveTo>
                <a:lnTo>
                  <a:pt x="609600" y="78200"/>
                </a:lnTo>
                <a:lnTo>
                  <a:pt x="607314" y="110966"/>
                </a:lnTo>
                <a:lnTo>
                  <a:pt x="580518" y="91907"/>
                </a:lnTo>
                <a:lnTo>
                  <a:pt x="546774" y="107812"/>
                </a:lnTo>
                <a:lnTo>
                  <a:pt x="609600" y="113403"/>
                </a:lnTo>
                <a:close/>
              </a:path>
              <a:path w="655320" h="170814">
                <a:moveTo>
                  <a:pt x="619506" y="76676"/>
                </a:moveTo>
                <a:lnTo>
                  <a:pt x="550328" y="70433"/>
                </a:lnTo>
                <a:lnTo>
                  <a:pt x="580518" y="91907"/>
                </a:lnTo>
                <a:lnTo>
                  <a:pt x="609600" y="78200"/>
                </a:lnTo>
                <a:lnTo>
                  <a:pt x="609600" y="113403"/>
                </a:lnTo>
                <a:lnTo>
                  <a:pt x="616458" y="114014"/>
                </a:lnTo>
                <a:lnTo>
                  <a:pt x="619506" y="76676"/>
                </a:lnTo>
                <a:close/>
              </a:path>
              <a:path w="655320" h="170814">
                <a:moveTo>
                  <a:pt x="609600" y="78200"/>
                </a:moveTo>
                <a:lnTo>
                  <a:pt x="580518" y="91907"/>
                </a:lnTo>
                <a:lnTo>
                  <a:pt x="607314" y="110966"/>
                </a:lnTo>
                <a:lnTo>
                  <a:pt x="609600" y="7820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2926" y="6092095"/>
            <a:ext cx="7105650" cy="10394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latin typeface="Arial"/>
                <a:cs typeface="Arial"/>
              </a:rPr>
              <a:t>F = </a:t>
            </a:r>
            <a:r>
              <a:rPr sz="3200" spc="-45" dirty="0">
                <a:latin typeface="Arial"/>
                <a:cs typeface="Arial"/>
              </a:rPr>
              <a:t>A’C’D’ </a:t>
            </a:r>
            <a:r>
              <a:rPr sz="3200" spc="-5" dirty="0">
                <a:latin typeface="Arial"/>
                <a:cs typeface="Arial"/>
              </a:rPr>
              <a:t>+ </a:t>
            </a:r>
            <a:r>
              <a:rPr sz="3200" spc="-85" dirty="0">
                <a:latin typeface="Arial"/>
                <a:cs typeface="Arial"/>
              </a:rPr>
              <a:t>A’B </a:t>
            </a:r>
            <a:r>
              <a:rPr sz="3200" spc="-5" dirty="0">
                <a:latin typeface="Arial"/>
                <a:cs typeface="Arial"/>
              </a:rPr>
              <a:t>+ BC +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ACD’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are essentials because of minterms 0, 5, 10,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320" y="928369"/>
            <a:ext cx="8636635" cy="3322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454552"/>
                </a:solidFill>
                <a:latin typeface="Georgia"/>
                <a:cs typeface="Georgia"/>
              </a:rPr>
              <a:t>Example</a:t>
            </a:r>
            <a:r>
              <a:rPr sz="3200" b="1" spc="29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spc="105" dirty="0">
                <a:solidFill>
                  <a:srgbClr val="454552"/>
                </a:solidFill>
                <a:latin typeface="Georgia"/>
                <a:cs typeface="Georgia"/>
              </a:rPr>
              <a:t>2</a:t>
            </a:r>
            <a:endParaRPr sz="32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075"/>
              </a:spcBef>
            </a:pPr>
            <a:r>
              <a:rPr sz="2800" dirty="0">
                <a:latin typeface="Arial"/>
                <a:cs typeface="Arial"/>
              </a:rPr>
              <a:t>Derive the minimized expression for G, and indicate all  essential prime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implicants.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3000" spc="-95" dirty="0">
                <a:latin typeface="Times New Roman"/>
                <a:cs typeface="Times New Roman"/>
              </a:rPr>
              <a:t>G(A,B,C,D)</a:t>
            </a:r>
            <a:r>
              <a:rPr sz="3000" spc="-265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Symbol"/>
                <a:cs typeface="Symbol"/>
              </a:rPr>
              <a:t></a:t>
            </a:r>
            <a:r>
              <a:rPr sz="6750" spc="135" baseline="-6172" dirty="0">
                <a:latin typeface="Symbol"/>
                <a:cs typeface="Symbol"/>
              </a:rPr>
              <a:t></a:t>
            </a:r>
            <a:r>
              <a:rPr sz="3000" i="1" spc="90" dirty="0">
                <a:latin typeface="Times New Roman"/>
                <a:cs typeface="Times New Roman"/>
              </a:rPr>
              <a:t>M</a:t>
            </a:r>
            <a:r>
              <a:rPr sz="3000" i="1" spc="-425" dirty="0">
                <a:latin typeface="Times New Roman"/>
                <a:cs typeface="Times New Roman"/>
              </a:rPr>
              <a:t> </a:t>
            </a:r>
            <a:r>
              <a:rPr sz="3000" spc="-260" dirty="0">
                <a:latin typeface="Times New Roman"/>
                <a:cs typeface="Times New Roman"/>
              </a:rPr>
              <a:t>(1,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2,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000" spc="-204" dirty="0">
                <a:latin typeface="Times New Roman"/>
                <a:cs typeface="Times New Roman"/>
              </a:rPr>
              <a:t>3,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000" spc="-180" dirty="0">
                <a:latin typeface="Times New Roman"/>
                <a:cs typeface="Times New Roman"/>
              </a:rPr>
              <a:t>8,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9,11,12,13)</a:t>
            </a:r>
            <a:r>
              <a:rPr sz="3000" spc="-49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</a:t>
            </a:r>
            <a:r>
              <a:rPr sz="6750" spc="-7" baseline="-6172" dirty="0">
                <a:latin typeface="Symbol"/>
                <a:cs typeface="Symbol"/>
              </a:rPr>
              <a:t>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spc="-5" dirty="0">
                <a:latin typeface="Times New Roman"/>
                <a:cs typeface="Times New Roman"/>
              </a:rPr>
              <a:t>(4,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6,14)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057" y="5184140"/>
            <a:ext cx="561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 any essential prime implicant, identify  the maxterm(s) that make(s) it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essential.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3993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7997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39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3893" y="3519678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893" y="4318253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3893" y="5116829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9989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5243" y="2715005"/>
            <a:ext cx="0" cy="3206750"/>
          </a:xfrm>
          <a:custGeom>
            <a:avLst/>
            <a:gdLst/>
            <a:ahLst/>
            <a:cxnLst/>
            <a:rect l="l" t="t" r="r" b="b"/>
            <a:pathLst>
              <a:path h="3206750">
                <a:moveTo>
                  <a:pt x="0" y="0"/>
                </a:moveTo>
                <a:lnTo>
                  <a:pt x="0" y="3206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3893" y="2721101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3893" y="5915405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>
                <a:moveTo>
                  <a:pt x="0" y="0"/>
                </a:moveTo>
                <a:lnTo>
                  <a:pt x="31874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73993" y="2721101"/>
            <a:ext cx="794385" cy="798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44"/>
              </a:spcBef>
            </a:pPr>
            <a:r>
              <a:rPr sz="3600" spc="540" dirty="0">
                <a:latin typeface="Trebuchet MS"/>
                <a:cs typeface="Trebuchet MS"/>
              </a:rPr>
              <a:t>X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989" y="3519678"/>
            <a:ext cx="794385" cy="798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3600" spc="-90" dirty="0"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9921" y="2860914"/>
            <a:ext cx="1022985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5"/>
              </a:lnSpc>
              <a:tabLst>
                <a:tab pos="793750" algn="l"/>
              </a:tabLst>
            </a:pPr>
            <a:r>
              <a:rPr sz="3600" spc="-90" dirty="0">
                <a:latin typeface="Trebuchet MS"/>
                <a:cs typeface="Trebuchet MS"/>
              </a:rPr>
              <a:t>0	0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64"/>
              </a:spcBef>
              <a:tabLst>
                <a:tab pos="793750" algn="l"/>
              </a:tabLst>
            </a:pPr>
            <a:r>
              <a:rPr sz="3600" spc="-90" dirty="0">
                <a:latin typeface="Trebuchet MS"/>
                <a:cs typeface="Trebuchet MS"/>
              </a:rPr>
              <a:t>0	0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1239" y="4318253"/>
            <a:ext cx="794385" cy="798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3600" spc="-90" dirty="0"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2663" y="4458096"/>
            <a:ext cx="228600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5"/>
              </a:lnSpc>
            </a:pPr>
            <a:r>
              <a:rPr sz="3600" spc="-90" dirty="0"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r>
              <a:rPr sz="3600" spc="-90" dirty="0"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3993" y="5116829"/>
            <a:ext cx="794385" cy="798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44"/>
              </a:spcBef>
            </a:pPr>
            <a:r>
              <a:rPr sz="3600" spc="540" dirty="0">
                <a:latin typeface="Trebuchet MS"/>
                <a:cs typeface="Trebuchet MS"/>
              </a:rPr>
              <a:t>X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7997" y="5116829"/>
            <a:ext cx="793750" cy="798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844"/>
              </a:spcBef>
            </a:pPr>
            <a:r>
              <a:rPr sz="3600" spc="540" dirty="0">
                <a:latin typeface="Trebuchet MS"/>
                <a:cs typeface="Trebuchet MS"/>
              </a:rPr>
              <a:t>X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3012" y="2200148"/>
            <a:ext cx="2250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dirty="0">
                <a:latin typeface="Arial"/>
                <a:cs typeface="Arial"/>
              </a:rPr>
              <a:t>01	</a:t>
            </a:r>
            <a:r>
              <a:rPr sz="2800" spc="-21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1	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87398" y="2787662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7398" y="3595380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7398" y="4403097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7398" y="5210815"/>
            <a:ext cx="421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3064" y="2150617"/>
            <a:ext cx="1447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CD\AB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4200" baseline="-7936" dirty="0">
                <a:latin typeface="Arial"/>
                <a:cs typeface="Arial"/>
              </a:rPr>
              <a:t>00</a:t>
            </a:r>
            <a:endParaRPr sz="4200" baseline="-793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37139" y="4355591"/>
            <a:ext cx="707898" cy="155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7987" y="2622042"/>
            <a:ext cx="1704594" cy="1725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0959" y="3607308"/>
            <a:ext cx="199644" cy="2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9575" y="4442459"/>
            <a:ext cx="195834" cy="229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18571" y="2626106"/>
            <a:ext cx="917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7F00"/>
                </a:solidFill>
                <a:latin typeface="Arial"/>
                <a:cs typeface="Arial"/>
              </a:rPr>
              <a:t>B+D’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5042" y="5491993"/>
            <a:ext cx="1426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A+B+C’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59593" y="2502678"/>
            <a:ext cx="886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4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7F0000"/>
                </a:solidFill>
                <a:latin typeface="Arial"/>
                <a:cs typeface="Arial"/>
              </a:rPr>
              <a:t>’+</a:t>
            </a:r>
            <a:r>
              <a:rPr sz="3200" spc="-5" dirty="0">
                <a:solidFill>
                  <a:srgbClr val="7F0000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70873" y="5644134"/>
            <a:ext cx="1492885" cy="252729"/>
          </a:xfrm>
          <a:custGeom>
            <a:avLst/>
            <a:gdLst/>
            <a:ahLst/>
            <a:cxnLst/>
            <a:rect l="l" t="t" r="r" b="b"/>
            <a:pathLst>
              <a:path w="1492885" h="252729">
                <a:moveTo>
                  <a:pt x="162306" y="103346"/>
                </a:moveTo>
                <a:lnTo>
                  <a:pt x="161972" y="96000"/>
                </a:lnTo>
                <a:lnTo>
                  <a:pt x="158496" y="89154"/>
                </a:lnTo>
                <a:lnTo>
                  <a:pt x="153042" y="84165"/>
                </a:lnTo>
                <a:lnTo>
                  <a:pt x="146303" y="81819"/>
                </a:lnTo>
                <a:lnTo>
                  <a:pt x="138993" y="82188"/>
                </a:lnTo>
                <a:lnTo>
                  <a:pt x="131826" y="85344"/>
                </a:lnTo>
                <a:lnTo>
                  <a:pt x="0" y="183642"/>
                </a:lnTo>
                <a:lnTo>
                  <a:pt x="35052" y="199299"/>
                </a:lnTo>
                <a:lnTo>
                  <a:pt x="35052" y="160782"/>
                </a:lnTo>
                <a:lnTo>
                  <a:pt x="104931" y="153050"/>
                </a:lnTo>
                <a:lnTo>
                  <a:pt x="154686" y="115824"/>
                </a:lnTo>
                <a:lnTo>
                  <a:pt x="159781" y="110263"/>
                </a:lnTo>
                <a:lnTo>
                  <a:pt x="162306" y="103346"/>
                </a:lnTo>
                <a:close/>
              </a:path>
              <a:path w="1492885" h="252729">
                <a:moveTo>
                  <a:pt x="104931" y="153050"/>
                </a:moveTo>
                <a:lnTo>
                  <a:pt x="35052" y="160782"/>
                </a:lnTo>
                <a:lnTo>
                  <a:pt x="39624" y="198120"/>
                </a:lnTo>
                <a:lnTo>
                  <a:pt x="44958" y="197529"/>
                </a:lnTo>
                <a:lnTo>
                  <a:pt x="44958" y="162306"/>
                </a:lnTo>
                <a:lnTo>
                  <a:pt x="74926" y="175499"/>
                </a:lnTo>
                <a:lnTo>
                  <a:pt x="104931" y="153050"/>
                </a:lnTo>
                <a:close/>
              </a:path>
              <a:path w="1492885" h="252729">
                <a:moveTo>
                  <a:pt x="177045" y="233648"/>
                </a:moveTo>
                <a:lnTo>
                  <a:pt x="175831" y="226504"/>
                </a:lnTo>
                <a:lnTo>
                  <a:pt x="172045" y="220218"/>
                </a:lnTo>
                <a:lnTo>
                  <a:pt x="166116" y="215646"/>
                </a:lnTo>
                <a:lnTo>
                  <a:pt x="108897" y="190455"/>
                </a:lnTo>
                <a:lnTo>
                  <a:pt x="39624" y="198120"/>
                </a:lnTo>
                <a:lnTo>
                  <a:pt x="35052" y="160782"/>
                </a:lnTo>
                <a:lnTo>
                  <a:pt x="35052" y="199299"/>
                </a:lnTo>
                <a:lnTo>
                  <a:pt x="150114" y="250698"/>
                </a:lnTo>
                <a:lnTo>
                  <a:pt x="157686" y="252472"/>
                </a:lnTo>
                <a:lnTo>
                  <a:pt x="164973" y="251174"/>
                </a:lnTo>
                <a:lnTo>
                  <a:pt x="171116" y="247161"/>
                </a:lnTo>
                <a:lnTo>
                  <a:pt x="175260" y="240792"/>
                </a:lnTo>
                <a:lnTo>
                  <a:pt x="177045" y="233648"/>
                </a:lnTo>
                <a:close/>
              </a:path>
              <a:path w="1492885" h="252729">
                <a:moveTo>
                  <a:pt x="74926" y="175499"/>
                </a:moveTo>
                <a:lnTo>
                  <a:pt x="44958" y="162306"/>
                </a:lnTo>
                <a:lnTo>
                  <a:pt x="48768" y="195072"/>
                </a:lnTo>
                <a:lnTo>
                  <a:pt x="74926" y="175499"/>
                </a:lnTo>
                <a:close/>
              </a:path>
              <a:path w="1492885" h="252729">
                <a:moveTo>
                  <a:pt x="108897" y="190455"/>
                </a:moveTo>
                <a:lnTo>
                  <a:pt x="74926" y="175499"/>
                </a:lnTo>
                <a:lnTo>
                  <a:pt x="48768" y="195072"/>
                </a:lnTo>
                <a:lnTo>
                  <a:pt x="44958" y="162306"/>
                </a:lnTo>
                <a:lnTo>
                  <a:pt x="44958" y="197529"/>
                </a:lnTo>
                <a:lnTo>
                  <a:pt x="108897" y="190455"/>
                </a:lnTo>
                <a:close/>
              </a:path>
              <a:path w="1492885" h="252729">
                <a:moveTo>
                  <a:pt x="1492758" y="37337"/>
                </a:moveTo>
                <a:lnTo>
                  <a:pt x="1488186" y="0"/>
                </a:lnTo>
                <a:lnTo>
                  <a:pt x="104931" y="153050"/>
                </a:lnTo>
                <a:lnTo>
                  <a:pt x="74926" y="175499"/>
                </a:lnTo>
                <a:lnTo>
                  <a:pt x="108897" y="190455"/>
                </a:lnTo>
                <a:lnTo>
                  <a:pt x="1492758" y="37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0645" y="3079801"/>
            <a:ext cx="1082040" cy="404495"/>
          </a:xfrm>
          <a:custGeom>
            <a:avLst/>
            <a:gdLst/>
            <a:ahLst/>
            <a:cxnLst/>
            <a:rect l="l" t="t" r="r" b="b"/>
            <a:pathLst>
              <a:path w="1082039" h="404495">
                <a:moveTo>
                  <a:pt x="183844" y="22109"/>
                </a:moveTo>
                <a:lnTo>
                  <a:pt x="183642" y="14680"/>
                </a:lnTo>
                <a:lnTo>
                  <a:pt x="180605" y="7596"/>
                </a:lnTo>
                <a:lnTo>
                  <a:pt x="175355" y="2583"/>
                </a:lnTo>
                <a:lnTo>
                  <a:pt x="168532" y="0"/>
                </a:lnTo>
                <a:lnTo>
                  <a:pt x="160782" y="202"/>
                </a:lnTo>
                <a:lnTo>
                  <a:pt x="0" y="35254"/>
                </a:lnTo>
                <a:lnTo>
                  <a:pt x="29718" y="68480"/>
                </a:lnTo>
                <a:lnTo>
                  <a:pt x="29718" y="64972"/>
                </a:lnTo>
                <a:lnTo>
                  <a:pt x="41910" y="28396"/>
                </a:lnTo>
                <a:lnTo>
                  <a:pt x="109023" y="50275"/>
                </a:lnTo>
                <a:lnTo>
                  <a:pt x="169164" y="37540"/>
                </a:lnTo>
                <a:lnTo>
                  <a:pt x="176248" y="34397"/>
                </a:lnTo>
                <a:lnTo>
                  <a:pt x="181260" y="28967"/>
                </a:lnTo>
                <a:lnTo>
                  <a:pt x="183844" y="22109"/>
                </a:lnTo>
                <a:close/>
              </a:path>
              <a:path w="1082039" h="404495">
                <a:moveTo>
                  <a:pt x="109023" y="50275"/>
                </a:moveTo>
                <a:lnTo>
                  <a:pt x="41910" y="28396"/>
                </a:lnTo>
                <a:lnTo>
                  <a:pt x="29718" y="64972"/>
                </a:lnTo>
                <a:lnTo>
                  <a:pt x="39624" y="68199"/>
                </a:lnTo>
                <a:lnTo>
                  <a:pt x="39624" y="64972"/>
                </a:lnTo>
                <a:lnTo>
                  <a:pt x="50292" y="33730"/>
                </a:lnTo>
                <a:lnTo>
                  <a:pt x="71885" y="58140"/>
                </a:lnTo>
                <a:lnTo>
                  <a:pt x="109023" y="50275"/>
                </a:lnTo>
                <a:close/>
              </a:path>
              <a:path w="1082039" h="404495">
                <a:moveTo>
                  <a:pt x="142589" y="146411"/>
                </a:moveTo>
                <a:lnTo>
                  <a:pt x="141648" y="139207"/>
                </a:lnTo>
                <a:lnTo>
                  <a:pt x="137922" y="132790"/>
                </a:lnTo>
                <a:lnTo>
                  <a:pt x="97447" y="87036"/>
                </a:lnTo>
                <a:lnTo>
                  <a:pt x="29718" y="64972"/>
                </a:lnTo>
                <a:lnTo>
                  <a:pt x="29718" y="68480"/>
                </a:lnTo>
                <a:lnTo>
                  <a:pt x="109728" y="157936"/>
                </a:lnTo>
                <a:lnTo>
                  <a:pt x="115716" y="162782"/>
                </a:lnTo>
                <a:lnTo>
                  <a:pt x="122777" y="164699"/>
                </a:lnTo>
                <a:lnTo>
                  <a:pt x="129980" y="163615"/>
                </a:lnTo>
                <a:lnTo>
                  <a:pt x="136398" y="159460"/>
                </a:lnTo>
                <a:lnTo>
                  <a:pt x="140815" y="153471"/>
                </a:lnTo>
                <a:lnTo>
                  <a:pt x="142589" y="146411"/>
                </a:lnTo>
                <a:close/>
              </a:path>
              <a:path w="1082039" h="404495">
                <a:moveTo>
                  <a:pt x="71885" y="58140"/>
                </a:moveTo>
                <a:lnTo>
                  <a:pt x="50292" y="33730"/>
                </a:lnTo>
                <a:lnTo>
                  <a:pt x="39624" y="64972"/>
                </a:lnTo>
                <a:lnTo>
                  <a:pt x="71885" y="58140"/>
                </a:lnTo>
                <a:close/>
              </a:path>
              <a:path w="1082039" h="404495">
                <a:moveTo>
                  <a:pt x="97447" y="87036"/>
                </a:moveTo>
                <a:lnTo>
                  <a:pt x="71885" y="58140"/>
                </a:lnTo>
                <a:lnTo>
                  <a:pt x="39624" y="64972"/>
                </a:lnTo>
                <a:lnTo>
                  <a:pt x="39624" y="68199"/>
                </a:lnTo>
                <a:lnTo>
                  <a:pt x="97447" y="87036"/>
                </a:lnTo>
                <a:close/>
              </a:path>
              <a:path w="1082039" h="404495">
                <a:moveTo>
                  <a:pt x="1082040" y="367486"/>
                </a:moveTo>
                <a:lnTo>
                  <a:pt x="109023" y="50275"/>
                </a:lnTo>
                <a:lnTo>
                  <a:pt x="71885" y="58140"/>
                </a:lnTo>
                <a:lnTo>
                  <a:pt x="97447" y="87036"/>
                </a:lnTo>
                <a:lnTo>
                  <a:pt x="1070610" y="404062"/>
                </a:lnTo>
                <a:lnTo>
                  <a:pt x="1082040" y="36748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5724" y="2958845"/>
            <a:ext cx="544195" cy="400050"/>
          </a:xfrm>
          <a:custGeom>
            <a:avLst/>
            <a:gdLst/>
            <a:ahLst/>
            <a:cxnLst/>
            <a:rect l="l" t="t" r="r" b="b"/>
            <a:pathLst>
              <a:path w="544195" h="400050">
                <a:moveTo>
                  <a:pt x="482893" y="44388"/>
                </a:moveTo>
                <a:lnTo>
                  <a:pt x="445692" y="48044"/>
                </a:lnTo>
                <a:lnTo>
                  <a:pt x="0" y="368808"/>
                </a:lnTo>
                <a:lnTo>
                  <a:pt x="22098" y="400050"/>
                </a:lnTo>
                <a:lnTo>
                  <a:pt x="467409" y="79560"/>
                </a:lnTo>
                <a:lnTo>
                  <a:pt x="482893" y="44388"/>
                </a:lnTo>
                <a:close/>
              </a:path>
              <a:path w="544195" h="400050">
                <a:moveTo>
                  <a:pt x="544068" y="0"/>
                </a:moveTo>
                <a:lnTo>
                  <a:pt x="380238" y="16002"/>
                </a:lnTo>
                <a:lnTo>
                  <a:pt x="362712" y="36575"/>
                </a:lnTo>
                <a:lnTo>
                  <a:pt x="365188" y="43922"/>
                </a:lnTo>
                <a:lnTo>
                  <a:pt x="369951" y="49625"/>
                </a:lnTo>
                <a:lnTo>
                  <a:pt x="376428" y="53185"/>
                </a:lnTo>
                <a:lnTo>
                  <a:pt x="384048" y="54102"/>
                </a:lnTo>
                <a:lnTo>
                  <a:pt x="445692" y="48044"/>
                </a:lnTo>
                <a:lnTo>
                  <a:pt x="502920" y="6857"/>
                </a:lnTo>
                <a:lnTo>
                  <a:pt x="525018" y="38099"/>
                </a:lnTo>
                <a:lnTo>
                  <a:pt x="525018" y="42862"/>
                </a:lnTo>
                <a:lnTo>
                  <a:pt x="544068" y="0"/>
                </a:lnTo>
                <a:close/>
              </a:path>
              <a:path w="544195" h="400050">
                <a:moveTo>
                  <a:pt x="525018" y="42862"/>
                </a:moveTo>
                <a:lnTo>
                  <a:pt x="525018" y="38099"/>
                </a:lnTo>
                <a:lnTo>
                  <a:pt x="467409" y="79560"/>
                </a:lnTo>
                <a:lnTo>
                  <a:pt x="442722" y="135635"/>
                </a:lnTo>
                <a:lnTo>
                  <a:pt x="440936" y="143101"/>
                </a:lnTo>
                <a:lnTo>
                  <a:pt x="442150" y="150209"/>
                </a:lnTo>
                <a:lnTo>
                  <a:pt x="445936" y="156317"/>
                </a:lnTo>
                <a:lnTo>
                  <a:pt x="451866" y="160781"/>
                </a:lnTo>
                <a:lnTo>
                  <a:pt x="459438" y="162556"/>
                </a:lnTo>
                <a:lnTo>
                  <a:pt x="466725" y="161258"/>
                </a:lnTo>
                <a:lnTo>
                  <a:pt x="472868" y="157245"/>
                </a:lnTo>
                <a:lnTo>
                  <a:pt x="477012" y="150875"/>
                </a:lnTo>
                <a:lnTo>
                  <a:pt x="525018" y="42862"/>
                </a:lnTo>
                <a:close/>
              </a:path>
              <a:path w="544195" h="400050">
                <a:moveTo>
                  <a:pt x="525018" y="38099"/>
                </a:moveTo>
                <a:lnTo>
                  <a:pt x="502920" y="6857"/>
                </a:lnTo>
                <a:lnTo>
                  <a:pt x="445692" y="48044"/>
                </a:lnTo>
                <a:lnTo>
                  <a:pt x="482893" y="44388"/>
                </a:lnTo>
                <a:lnTo>
                  <a:pt x="496062" y="14477"/>
                </a:lnTo>
                <a:lnTo>
                  <a:pt x="515874" y="41147"/>
                </a:lnTo>
                <a:lnTo>
                  <a:pt x="515874" y="44680"/>
                </a:lnTo>
                <a:lnTo>
                  <a:pt x="525018" y="38099"/>
                </a:lnTo>
                <a:close/>
              </a:path>
              <a:path w="544195" h="400050">
                <a:moveTo>
                  <a:pt x="515874" y="44680"/>
                </a:moveTo>
                <a:lnTo>
                  <a:pt x="515874" y="41147"/>
                </a:lnTo>
                <a:lnTo>
                  <a:pt x="482893" y="44388"/>
                </a:lnTo>
                <a:lnTo>
                  <a:pt x="467409" y="79560"/>
                </a:lnTo>
                <a:lnTo>
                  <a:pt x="515874" y="44680"/>
                </a:lnTo>
                <a:close/>
              </a:path>
              <a:path w="544195" h="400050">
                <a:moveTo>
                  <a:pt x="515874" y="41147"/>
                </a:moveTo>
                <a:lnTo>
                  <a:pt x="496062" y="14477"/>
                </a:lnTo>
                <a:lnTo>
                  <a:pt x="482893" y="44388"/>
                </a:lnTo>
                <a:lnTo>
                  <a:pt x="515874" y="4114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2926" y="6092095"/>
            <a:ext cx="6218555" cy="10394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latin typeface="Arial"/>
                <a:cs typeface="Arial"/>
              </a:rPr>
              <a:t>G = </a:t>
            </a:r>
            <a:r>
              <a:rPr sz="3200" spc="-15" dirty="0">
                <a:latin typeface="Arial"/>
                <a:cs typeface="Arial"/>
              </a:rPr>
              <a:t>(B+D’)(A’+C)(A+B+C’)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essentials because of maxterms 1, 8,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11,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0779" y="929132"/>
            <a:ext cx="808037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04"/>
              </a:lnSpc>
              <a:spcBef>
                <a:spcPts val="95"/>
              </a:spcBef>
            </a:pPr>
            <a:r>
              <a:rPr sz="3200" b="1" spc="-25" dirty="0">
                <a:solidFill>
                  <a:srgbClr val="454552"/>
                </a:solidFill>
                <a:latin typeface="Georgia"/>
                <a:cs typeface="Georgia"/>
              </a:rPr>
              <a:t>Example</a:t>
            </a:r>
            <a:r>
              <a:rPr sz="3200" b="1" spc="29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b="1" spc="105" dirty="0">
                <a:solidFill>
                  <a:srgbClr val="454552"/>
                </a:solidFill>
                <a:latin typeface="Georgia"/>
                <a:cs typeface="Georgia"/>
              </a:rPr>
              <a:t>2</a:t>
            </a:r>
            <a:endParaRPr sz="3200">
              <a:latin typeface="Georgia"/>
              <a:cs typeface="Georgia"/>
            </a:endParaRPr>
          </a:p>
          <a:p>
            <a:pPr marL="249554">
              <a:lnSpc>
                <a:spcPts val="5265"/>
              </a:lnSpc>
            </a:pPr>
            <a:r>
              <a:rPr sz="3000" spc="-95" dirty="0">
                <a:latin typeface="Times New Roman"/>
                <a:cs typeface="Times New Roman"/>
              </a:rPr>
              <a:t>G(A,B,C,D)</a:t>
            </a:r>
            <a:r>
              <a:rPr sz="3000" spc="-265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Symbol"/>
                <a:cs typeface="Symbol"/>
              </a:rPr>
              <a:t></a:t>
            </a:r>
            <a:r>
              <a:rPr sz="6750" spc="135" baseline="-6172" dirty="0">
                <a:latin typeface="Symbol"/>
                <a:cs typeface="Symbol"/>
              </a:rPr>
              <a:t></a:t>
            </a:r>
            <a:r>
              <a:rPr sz="3000" i="1" spc="90" dirty="0">
                <a:latin typeface="Times New Roman"/>
                <a:cs typeface="Times New Roman"/>
              </a:rPr>
              <a:t>M</a:t>
            </a:r>
            <a:r>
              <a:rPr sz="3000" i="1" spc="-420" dirty="0">
                <a:latin typeface="Times New Roman"/>
                <a:cs typeface="Times New Roman"/>
              </a:rPr>
              <a:t> </a:t>
            </a:r>
            <a:r>
              <a:rPr sz="3000" spc="-260" dirty="0">
                <a:latin typeface="Times New Roman"/>
                <a:cs typeface="Times New Roman"/>
              </a:rPr>
              <a:t>(1,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2,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000" spc="-204" dirty="0">
                <a:latin typeface="Times New Roman"/>
                <a:cs typeface="Times New Roman"/>
              </a:rPr>
              <a:t>3,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000" spc="-180" dirty="0">
                <a:latin typeface="Times New Roman"/>
                <a:cs typeface="Times New Roman"/>
              </a:rPr>
              <a:t>8,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9,11,12,13)</a:t>
            </a:r>
            <a:r>
              <a:rPr sz="3000" spc="-4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</a:t>
            </a:r>
            <a:r>
              <a:rPr sz="6750" spc="-7" baseline="-6172" dirty="0">
                <a:latin typeface="Symbol"/>
                <a:cs typeface="Symbol"/>
              </a:rPr>
              <a:t>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spc="-5" dirty="0">
                <a:latin typeface="Times New Roman"/>
                <a:cs typeface="Times New Roman"/>
              </a:rPr>
              <a:t>(4,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6,14)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91903" y="3513582"/>
            <a:ext cx="1343025" cy="1568450"/>
          </a:xfrm>
          <a:custGeom>
            <a:avLst/>
            <a:gdLst/>
            <a:ahLst/>
            <a:cxnLst/>
            <a:rect l="l" t="t" r="r" b="b"/>
            <a:pathLst>
              <a:path w="1343025" h="1568450">
                <a:moveTo>
                  <a:pt x="1342644" y="88391"/>
                </a:moveTo>
                <a:lnTo>
                  <a:pt x="2286" y="0"/>
                </a:lnTo>
                <a:lnTo>
                  <a:pt x="0" y="38100"/>
                </a:lnTo>
                <a:lnTo>
                  <a:pt x="1304306" y="106510"/>
                </a:lnTo>
                <a:lnTo>
                  <a:pt x="1304544" y="88391"/>
                </a:lnTo>
                <a:lnTo>
                  <a:pt x="1322070" y="107441"/>
                </a:lnTo>
                <a:lnTo>
                  <a:pt x="1322070" y="1436989"/>
                </a:lnTo>
                <a:lnTo>
                  <a:pt x="1323772" y="1434274"/>
                </a:lnTo>
                <a:lnTo>
                  <a:pt x="1325118" y="1427226"/>
                </a:lnTo>
                <a:lnTo>
                  <a:pt x="1342644" y="88391"/>
                </a:lnTo>
                <a:close/>
              </a:path>
              <a:path w="1343025" h="1568450">
                <a:moveTo>
                  <a:pt x="1304544" y="1446576"/>
                </a:moveTo>
                <a:lnTo>
                  <a:pt x="1304544" y="1408176"/>
                </a:lnTo>
                <a:lnTo>
                  <a:pt x="1287018" y="1427226"/>
                </a:lnTo>
                <a:lnTo>
                  <a:pt x="1287018" y="1409904"/>
                </a:lnTo>
                <a:lnTo>
                  <a:pt x="68580" y="1530096"/>
                </a:lnTo>
                <a:lnTo>
                  <a:pt x="72390" y="1568196"/>
                </a:lnTo>
                <a:lnTo>
                  <a:pt x="1287018" y="1448306"/>
                </a:lnTo>
                <a:lnTo>
                  <a:pt x="1287018" y="1427226"/>
                </a:lnTo>
                <a:lnTo>
                  <a:pt x="1287245" y="1409882"/>
                </a:lnTo>
                <a:lnTo>
                  <a:pt x="1287245" y="1448284"/>
                </a:lnTo>
                <a:lnTo>
                  <a:pt x="1304544" y="1446576"/>
                </a:lnTo>
                <a:close/>
              </a:path>
              <a:path w="1343025" h="1568450">
                <a:moveTo>
                  <a:pt x="1304544" y="1408176"/>
                </a:moveTo>
                <a:lnTo>
                  <a:pt x="1287245" y="1409882"/>
                </a:lnTo>
                <a:lnTo>
                  <a:pt x="1287018" y="1427226"/>
                </a:lnTo>
                <a:lnTo>
                  <a:pt x="1304544" y="1408176"/>
                </a:lnTo>
                <a:close/>
              </a:path>
              <a:path w="1343025" h="1568450">
                <a:moveTo>
                  <a:pt x="1322070" y="1436989"/>
                </a:moveTo>
                <a:lnTo>
                  <a:pt x="1322070" y="107441"/>
                </a:lnTo>
                <a:lnTo>
                  <a:pt x="1304306" y="106510"/>
                </a:lnTo>
                <a:lnTo>
                  <a:pt x="1287245" y="1409882"/>
                </a:lnTo>
                <a:lnTo>
                  <a:pt x="1304544" y="1408176"/>
                </a:lnTo>
                <a:lnTo>
                  <a:pt x="1304544" y="1446576"/>
                </a:lnTo>
                <a:lnTo>
                  <a:pt x="1307592" y="1446276"/>
                </a:lnTo>
                <a:lnTo>
                  <a:pt x="1314509" y="1444371"/>
                </a:lnTo>
                <a:lnTo>
                  <a:pt x="1320069" y="1440180"/>
                </a:lnTo>
                <a:lnTo>
                  <a:pt x="1322070" y="1436989"/>
                </a:lnTo>
                <a:close/>
              </a:path>
              <a:path w="1343025" h="1568450">
                <a:moveTo>
                  <a:pt x="1322070" y="107441"/>
                </a:moveTo>
                <a:lnTo>
                  <a:pt x="1304544" y="88391"/>
                </a:lnTo>
                <a:lnTo>
                  <a:pt x="1304306" y="106510"/>
                </a:lnTo>
                <a:lnTo>
                  <a:pt x="1322070" y="10744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35915" y="3578352"/>
            <a:ext cx="1343025" cy="1569720"/>
          </a:xfrm>
          <a:custGeom>
            <a:avLst/>
            <a:gdLst/>
            <a:ahLst/>
            <a:cxnLst/>
            <a:rect l="l" t="t" r="r" b="b"/>
            <a:pathLst>
              <a:path w="1343025" h="1569720">
                <a:moveTo>
                  <a:pt x="1342644" y="38100"/>
                </a:moveTo>
                <a:lnTo>
                  <a:pt x="1340358" y="0"/>
                </a:lnTo>
                <a:lnTo>
                  <a:pt x="18288" y="69342"/>
                </a:lnTo>
                <a:lnTo>
                  <a:pt x="0" y="89154"/>
                </a:lnTo>
                <a:lnTo>
                  <a:pt x="17526" y="1429512"/>
                </a:lnTo>
                <a:lnTo>
                  <a:pt x="17526" y="1439418"/>
                </a:lnTo>
                <a:lnTo>
                  <a:pt x="20574" y="1442466"/>
                </a:lnTo>
                <a:lnTo>
                  <a:pt x="20574" y="107442"/>
                </a:lnTo>
                <a:lnTo>
                  <a:pt x="38100" y="88392"/>
                </a:lnTo>
                <a:lnTo>
                  <a:pt x="38336" y="106510"/>
                </a:lnTo>
                <a:lnTo>
                  <a:pt x="1342644" y="38100"/>
                </a:lnTo>
                <a:close/>
              </a:path>
              <a:path w="1343025" h="1569720">
                <a:moveTo>
                  <a:pt x="38336" y="106510"/>
                </a:moveTo>
                <a:lnTo>
                  <a:pt x="38100" y="88392"/>
                </a:lnTo>
                <a:lnTo>
                  <a:pt x="20574" y="107442"/>
                </a:lnTo>
                <a:lnTo>
                  <a:pt x="38336" y="106510"/>
                </a:lnTo>
                <a:close/>
              </a:path>
              <a:path w="1343025" h="1569720">
                <a:moveTo>
                  <a:pt x="55626" y="1428750"/>
                </a:moveTo>
                <a:lnTo>
                  <a:pt x="38336" y="106510"/>
                </a:lnTo>
                <a:lnTo>
                  <a:pt x="20574" y="107442"/>
                </a:lnTo>
                <a:lnTo>
                  <a:pt x="20574" y="1442466"/>
                </a:lnTo>
                <a:lnTo>
                  <a:pt x="25146" y="1447038"/>
                </a:lnTo>
                <a:lnTo>
                  <a:pt x="35052" y="1447800"/>
                </a:lnTo>
                <a:lnTo>
                  <a:pt x="38862" y="1448176"/>
                </a:lnTo>
                <a:lnTo>
                  <a:pt x="38862" y="1410462"/>
                </a:lnTo>
                <a:lnTo>
                  <a:pt x="55408" y="1412095"/>
                </a:lnTo>
                <a:lnTo>
                  <a:pt x="55408" y="1428512"/>
                </a:lnTo>
                <a:lnTo>
                  <a:pt x="55626" y="1428750"/>
                </a:lnTo>
                <a:close/>
              </a:path>
              <a:path w="1343025" h="1569720">
                <a:moveTo>
                  <a:pt x="55408" y="1428512"/>
                </a:moveTo>
                <a:lnTo>
                  <a:pt x="55408" y="1412095"/>
                </a:lnTo>
                <a:lnTo>
                  <a:pt x="38862" y="1410462"/>
                </a:lnTo>
                <a:lnTo>
                  <a:pt x="55408" y="1428512"/>
                </a:lnTo>
                <a:close/>
              </a:path>
              <a:path w="1343025" h="1569720">
                <a:moveTo>
                  <a:pt x="55626" y="1449830"/>
                </a:moveTo>
                <a:lnTo>
                  <a:pt x="55626" y="1428750"/>
                </a:lnTo>
                <a:lnTo>
                  <a:pt x="38862" y="1410462"/>
                </a:lnTo>
                <a:lnTo>
                  <a:pt x="38862" y="1448176"/>
                </a:lnTo>
                <a:lnTo>
                  <a:pt x="55626" y="1449830"/>
                </a:lnTo>
                <a:close/>
              </a:path>
              <a:path w="1343025" h="1569720">
                <a:moveTo>
                  <a:pt x="1274064" y="1532382"/>
                </a:moveTo>
                <a:lnTo>
                  <a:pt x="55408" y="1412095"/>
                </a:lnTo>
                <a:lnTo>
                  <a:pt x="55626" y="1428750"/>
                </a:lnTo>
                <a:lnTo>
                  <a:pt x="55626" y="1449830"/>
                </a:lnTo>
                <a:lnTo>
                  <a:pt x="1270254" y="1569720"/>
                </a:lnTo>
                <a:lnTo>
                  <a:pt x="1274064" y="153238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48095" y="2896361"/>
            <a:ext cx="195834" cy="233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628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35" dirty="0">
                <a:latin typeface="Georgia"/>
                <a:cs typeface="Georgia"/>
              </a:rPr>
              <a:t>5-Variable </a:t>
            </a:r>
            <a:r>
              <a:rPr b="0" spc="100" dirty="0">
                <a:latin typeface="Georgia"/>
                <a:cs typeface="Georgia"/>
              </a:rPr>
              <a:t>K-Map </a:t>
            </a:r>
            <a:r>
              <a:rPr b="0" spc="150" dirty="0">
                <a:latin typeface="Georgia"/>
                <a:cs typeface="Georgia"/>
              </a:rPr>
              <a:t>is</a:t>
            </a:r>
            <a:r>
              <a:rPr b="0" spc="520" dirty="0">
                <a:latin typeface="Georgia"/>
                <a:cs typeface="Georgia"/>
              </a:rPr>
              <a:t> </a:t>
            </a:r>
            <a:r>
              <a:rPr b="0" spc="140" dirty="0">
                <a:latin typeface="Georgia"/>
                <a:cs typeface="Georgia"/>
              </a:rPr>
              <a:t>Doable,</a:t>
            </a:r>
          </a:p>
        </p:txBody>
      </p:sp>
      <p:sp>
        <p:nvSpPr>
          <p:cNvPr id="5" name="object 5"/>
          <p:cNvSpPr/>
          <p:nvPr/>
        </p:nvSpPr>
        <p:spPr>
          <a:xfrm>
            <a:off x="1613039" y="1995878"/>
            <a:ext cx="7313676" cy="404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015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20" dirty="0">
                <a:latin typeface="Georgia"/>
                <a:cs typeface="Georgia"/>
              </a:rPr>
              <a:t>Another </a:t>
            </a:r>
            <a:r>
              <a:rPr b="0" spc="135" dirty="0">
                <a:latin typeface="Georgia"/>
                <a:cs typeface="Georgia"/>
              </a:rPr>
              <a:t>5-Variable </a:t>
            </a:r>
            <a:r>
              <a:rPr b="0" spc="100" dirty="0">
                <a:latin typeface="Georgia"/>
                <a:cs typeface="Georgia"/>
              </a:rPr>
              <a:t>K-Map</a:t>
            </a:r>
            <a:r>
              <a:rPr b="0" spc="525" dirty="0">
                <a:latin typeface="Georgia"/>
                <a:cs typeface="Georgia"/>
              </a:rPr>
              <a:t> </a:t>
            </a:r>
            <a:r>
              <a:rPr b="0" spc="140" dirty="0">
                <a:latin typeface="Georgia"/>
                <a:cs typeface="Georgia"/>
              </a:rPr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668665" y="1668918"/>
            <a:ext cx="7313676" cy="405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5913840"/>
            <a:ext cx="49580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99870" algn="l"/>
              </a:tabLst>
            </a:pPr>
            <a:r>
              <a:rPr sz="2000" spc="-105" dirty="0">
                <a:latin typeface="Trebuchet MS"/>
                <a:cs typeface="Trebuchet MS"/>
              </a:rPr>
              <a:t>F(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A,B,C,D,E)	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Symbol"/>
                <a:cs typeface="Symbol"/>
              </a:rPr>
              <a:t></a:t>
            </a:r>
            <a:r>
              <a:rPr sz="2000" spc="-135" dirty="0">
                <a:latin typeface="Trebuchet MS"/>
                <a:cs typeface="Trebuchet MS"/>
              </a:rPr>
              <a:t>m(0,2,4,6,9,13,21,23,25,29,31)</a:t>
            </a:r>
            <a:endParaRPr sz="2000">
              <a:latin typeface="Trebuchet MS"/>
              <a:cs typeface="Trebuchet MS"/>
            </a:endParaRPr>
          </a:p>
          <a:p>
            <a:pPr marL="221615">
              <a:lnSpc>
                <a:spcPct val="100000"/>
              </a:lnSpc>
              <a:spcBef>
                <a:spcPts val="470"/>
              </a:spcBef>
            </a:pP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A’B'E’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BD'E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ACE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78930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0" spc="125" dirty="0">
                <a:latin typeface="Georgia"/>
                <a:cs typeface="Georgia"/>
              </a:rPr>
              <a:t>5-Variable </a:t>
            </a:r>
            <a:r>
              <a:rPr sz="2900" b="0" spc="100" dirty="0">
                <a:latin typeface="Georgia"/>
                <a:cs typeface="Georgia"/>
              </a:rPr>
              <a:t>K-Map, </a:t>
            </a:r>
            <a:r>
              <a:rPr sz="2900" b="0" spc="105" dirty="0">
                <a:latin typeface="Georgia"/>
                <a:cs typeface="Georgia"/>
              </a:rPr>
              <a:t>The </a:t>
            </a:r>
            <a:r>
              <a:rPr sz="2900" b="0" spc="114" dirty="0">
                <a:latin typeface="Georgia"/>
                <a:cs typeface="Georgia"/>
              </a:rPr>
              <a:t>other</a:t>
            </a:r>
            <a:r>
              <a:rPr sz="2900" b="0" spc="565" dirty="0">
                <a:latin typeface="Georgia"/>
                <a:cs typeface="Georgia"/>
              </a:rPr>
              <a:t> </a:t>
            </a:r>
            <a:r>
              <a:rPr sz="2900" b="0" spc="125" dirty="0">
                <a:latin typeface="Georgia"/>
                <a:cs typeface="Georgia"/>
              </a:rPr>
              <a:t>representation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0286" y="3025901"/>
            <a:ext cx="442734" cy="243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107" y="3014472"/>
            <a:ext cx="466725" cy="265430"/>
          </a:xfrm>
          <a:custGeom>
            <a:avLst/>
            <a:gdLst/>
            <a:ahLst/>
            <a:cxnLst/>
            <a:rect l="l" t="t" r="r" b="b"/>
            <a:pathLst>
              <a:path w="466725" h="265429">
                <a:moveTo>
                  <a:pt x="466343" y="12954"/>
                </a:moveTo>
                <a:lnTo>
                  <a:pt x="466343" y="8382"/>
                </a:lnTo>
                <a:lnTo>
                  <a:pt x="461771" y="2285"/>
                </a:lnTo>
                <a:lnTo>
                  <a:pt x="458723" y="0"/>
                </a:lnTo>
                <a:lnTo>
                  <a:pt x="118871" y="0"/>
                </a:lnTo>
                <a:lnTo>
                  <a:pt x="115061" y="3048"/>
                </a:lnTo>
                <a:lnTo>
                  <a:pt x="112775" y="6858"/>
                </a:lnTo>
                <a:lnTo>
                  <a:pt x="1523" y="249936"/>
                </a:lnTo>
                <a:lnTo>
                  <a:pt x="0" y="252984"/>
                </a:lnTo>
                <a:lnTo>
                  <a:pt x="761" y="256794"/>
                </a:lnTo>
                <a:lnTo>
                  <a:pt x="2285" y="260604"/>
                </a:lnTo>
                <a:lnTo>
                  <a:pt x="4571" y="263652"/>
                </a:lnTo>
                <a:lnTo>
                  <a:pt x="8381" y="265176"/>
                </a:lnTo>
                <a:lnTo>
                  <a:pt x="12191" y="265176"/>
                </a:lnTo>
                <a:lnTo>
                  <a:pt x="12191" y="243078"/>
                </a:lnTo>
                <a:lnTo>
                  <a:pt x="29421" y="243078"/>
                </a:lnTo>
                <a:lnTo>
                  <a:pt x="122681" y="39310"/>
                </a:lnTo>
                <a:lnTo>
                  <a:pt x="122681" y="22860"/>
                </a:lnTo>
                <a:lnTo>
                  <a:pt x="133349" y="16002"/>
                </a:lnTo>
                <a:lnTo>
                  <a:pt x="133349" y="22860"/>
                </a:lnTo>
                <a:lnTo>
                  <a:pt x="437684" y="22860"/>
                </a:lnTo>
                <a:lnTo>
                  <a:pt x="445007" y="6858"/>
                </a:lnTo>
                <a:lnTo>
                  <a:pt x="454913" y="22860"/>
                </a:lnTo>
                <a:lnTo>
                  <a:pt x="454913" y="37645"/>
                </a:lnTo>
                <a:lnTo>
                  <a:pt x="464819" y="16002"/>
                </a:lnTo>
                <a:lnTo>
                  <a:pt x="466343" y="12954"/>
                </a:lnTo>
                <a:close/>
              </a:path>
              <a:path w="466725" h="265429">
                <a:moveTo>
                  <a:pt x="29421" y="243078"/>
                </a:moveTo>
                <a:lnTo>
                  <a:pt x="12191" y="243078"/>
                </a:lnTo>
                <a:lnTo>
                  <a:pt x="22097" y="259080"/>
                </a:lnTo>
                <a:lnTo>
                  <a:pt x="29421" y="243078"/>
                </a:lnTo>
                <a:close/>
              </a:path>
              <a:path w="466725" h="265429">
                <a:moveTo>
                  <a:pt x="336894" y="243078"/>
                </a:moveTo>
                <a:lnTo>
                  <a:pt x="29421" y="243078"/>
                </a:lnTo>
                <a:lnTo>
                  <a:pt x="22097" y="259080"/>
                </a:lnTo>
                <a:lnTo>
                  <a:pt x="12191" y="243078"/>
                </a:lnTo>
                <a:lnTo>
                  <a:pt x="12191" y="265176"/>
                </a:lnTo>
                <a:lnTo>
                  <a:pt x="333755" y="265176"/>
                </a:lnTo>
                <a:lnTo>
                  <a:pt x="333755" y="249936"/>
                </a:lnTo>
                <a:lnTo>
                  <a:pt x="336894" y="243078"/>
                </a:lnTo>
                <a:close/>
              </a:path>
              <a:path w="466725" h="265429">
                <a:moveTo>
                  <a:pt x="133349" y="16002"/>
                </a:moveTo>
                <a:lnTo>
                  <a:pt x="122681" y="22860"/>
                </a:lnTo>
                <a:lnTo>
                  <a:pt x="130211" y="22860"/>
                </a:lnTo>
                <a:lnTo>
                  <a:pt x="133349" y="16002"/>
                </a:lnTo>
                <a:close/>
              </a:path>
              <a:path w="466725" h="265429">
                <a:moveTo>
                  <a:pt x="130211" y="22860"/>
                </a:moveTo>
                <a:lnTo>
                  <a:pt x="122681" y="22860"/>
                </a:lnTo>
                <a:lnTo>
                  <a:pt x="122681" y="39310"/>
                </a:lnTo>
                <a:lnTo>
                  <a:pt x="130211" y="22860"/>
                </a:lnTo>
                <a:close/>
              </a:path>
              <a:path w="466725" h="265429">
                <a:moveTo>
                  <a:pt x="133349" y="22860"/>
                </a:moveTo>
                <a:lnTo>
                  <a:pt x="133349" y="16002"/>
                </a:lnTo>
                <a:lnTo>
                  <a:pt x="130211" y="22860"/>
                </a:lnTo>
                <a:lnTo>
                  <a:pt x="133349" y="22860"/>
                </a:lnTo>
                <a:close/>
              </a:path>
              <a:path w="466725" h="265429">
                <a:moveTo>
                  <a:pt x="343661" y="243078"/>
                </a:moveTo>
                <a:lnTo>
                  <a:pt x="336894" y="243078"/>
                </a:lnTo>
                <a:lnTo>
                  <a:pt x="333755" y="249936"/>
                </a:lnTo>
                <a:lnTo>
                  <a:pt x="343661" y="243078"/>
                </a:lnTo>
                <a:close/>
              </a:path>
              <a:path w="466725" h="265429">
                <a:moveTo>
                  <a:pt x="343661" y="265176"/>
                </a:moveTo>
                <a:lnTo>
                  <a:pt x="343661" y="243078"/>
                </a:lnTo>
                <a:lnTo>
                  <a:pt x="333755" y="249936"/>
                </a:lnTo>
                <a:lnTo>
                  <a:pt x="333755" y="265176"/>
                </a:lnTo>
                <a:lnTo>
                  <a:pt x="343661" y="265176"/>
                </a:lnTo>
                <a:close/>
              </a:path>
              <a:path w="466725" h="265429">
                <a:moveTo>
                  <a:pt x="454913" y="37645"/>
                </a:moveTo>
                <a:lnTo>
                  <a:pt x="454913" y="22860"/>
                </a:lnTo>
                <a:lnTo>
                  <a:pt x="437684" y="22860"/>
                </a:lnTo>
                <a:lnTo>
                  <a:pt x="336894" y="243078"/>
                </a:lnTo>
                <a:lnTo>
                  <a:pt x="343661" y="243078"/>
                </a:lnTo>
                <a:lnTo>
                  <a:pt x="343661" y="265176"/>
                </a:lnTo>
                <a:lnTo>
                  <a:pt x="348233" y="265176"/>
                </a:lnTo>
                <a:lnTo>
                  <a:pt x="352043" y="262890"/>
                </a:lnTo>
                <a:lnTo>
                  <a:pt x="353567" y="259079"/>
                </a:lnTo>
                <a:lnTo>
                  <a:pt x="454913" y="37645"/>
                </a:lnTo>
                <a:close/>
              </a:path>
              <a:path w="466725" h="265429">
                <a:moveTo>
                  <a:pt x="454913" y="22860"/>
                </a:moveTo>
                <a:lnTo>
                  <a:pt x="445007" y="6858"/>
                </a:lnTo>
                <a:lnTo>
                  <a:pt x="437684" y="22860"/>
                </a:lnTo>
                <a:lnTo>
                  <a:pt x="454913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19661" y="5462738"/>
            <a:ext cx="3649345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105" dirty="0">
                <a:latin typeface="Trebuchet MS"/>
                <a:cs typeface="Trebuchet MS"/>
              </a:rPr>
              <a:t>F(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A,B,C,D,E)</a:t>
            </a:r>
            <a:endParaRPr sz="2000">
              <a:latin typeface="Trebuchet MS"/>
              <a:cs typeface="Trebuchet MS"/>
            </a:endParaRPr>
          </a:p>
          <a:p>
            <a:pPr marL="920750" marR="182880" indent="-699135">
              <a:lnSpc>
                <a:spcPct val="119700"/>
              </a:lnSpc>
              <a:spcBef>
                <a:spcPts val="15"/>
              </a:spcBef>
            </a:pP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Symbol"/>
                <a:cs typeface="Symbol"/>
              </a:rPr>
              <a:t></a:t>
            </a:r>
            <a:r>
              <a:rPr sz="2000" spc="-140" dirty="0">
                <a:latin typeface="Trebuchet MS"/>
                <a:cs typeface="Trebuchet MS"/>
              </a:rPr>
              <a:t>m(2,5,7,8,10,13,15,17,19,21,  </a:t>
            </a:r>
            <a:r>
              <a:rPr sz="2000" spc="-114" dirty="0">
                <a:latin typeface="Trebuchet MS"/>
                <a:cs typeface="Trebuchet MS"/>
              </a:rPr>
              <a:t>23,24,29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31)</a:t>
            </a:r>
            <a:endParaRPr sz="2000">
              <a:latin typeface="Trebuchet MS"/>
              <a:cs typeface="Trebuchet MS"/>
            </a:endParaRPr>
          </a:p>
          <a:p>
            <a:pPr marL="221615">
              <a:lnSpc>
                <a:spcPct val="100000"/>
              </a:lnSpc>
              <a:spcBef>
                <a:spcPts val="480"/>
              </a:spcBef>
            </a:pP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AB'E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BC'D'E'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A'C'DE'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80517" y="4332732"/>
            <a:ext cx="619760" cy="509270"/>
          </a:xfrm>
          <a:custGeom>
            <a:avLst/>
            <a:gdLst/>
            <a:ahLst/>
            <a:cxnLst/>
            <a:rect l="l" t="t" r="r" b="b"/>
            <a:pathLst>
              <a:path w="619759" h="509270">
                <a:moveTo>
                  <a:pt x="619505" y="0"/>
                </a:moveTo>
                <a:lnTo>
                  <a:pt x="265175" y="0"/>
                </a:lnTo>
                <a:lnTo>
                  <a:pt x="0" y="509015"/>
                </a:lnTo>
                <a:lnTo>
                  <a:pt x="354329" y="509015"/>
                </a:lnTo>
                <a:lnTo>
                  <a:pt x="619505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3998" y="3025901"/>
            <a:ext cx="464820" cy="243204"/>
          </a:xfrm>
          <a:custGeom>
            <a:avLst/>
            <a:gdLst/>
            <a:ahLst/>
            <a:cxnLst/>
            <a:rect l="l" t="t" r="r" b="b"/>
            <a:pathLst>
              <a:path w="464820" h="243204">
                <a:moveTo>
                  <a:pt x="464820" y="0"/>
                </a:moveTo>
                <a:lnTo>
                  <a:pt x="133350" y="0"/>
                </a:lnTo>
                <a:lnTo>
                  <a:pt x="0" y="243078"/>
                </a:lnTo>
                <a:lnTo>
                  <a:pt x="353568" y="243078"/>
                </a:lnTo>
                <a:lnTo>
                  <a:pt x="464820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6945" y="2338577"/>
            <a:ext cx="1106805" cy="2570480"/>
          </a:xfrm>
          <a:custGeom>
            <a:avLst/>
            <a:gdLst/>
            <a:ahLst/>
            <a:cxnLst/>
            <a:rect l="l" t="t" r="r" b="b"/>
            <a:pathLst>
              <a:path w="1106804" h="2570479">
                <a:moveTo>
                  <a:pt x="1106424" y="1971294"/>
                </a:moveTo>
                <a:lnTo>
                  <a:pt x="1106424" y="0"/>
                </a:lnTo>
                <a:lnTo>
                  <a:pt x="331470" y="0"/>
                </a:lnTo>
                <a:lnTo>
                  <a:pt x="22098" y="598170"/>
                </a:lnTo>
                <a:lnTo>
                  <a:pt x="0" y="2570226"/>
                </a:lnTo>
                <a:lnTo>
                  <a:pt x="797052" y="2570226"/>
                </a:lnTo>
                <a:lnTo>
                  <a:pt x="1106424" y="1971294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6719" y="1984248"/>
            <a:ext cx="486409" cy="2237740"/>
          </a:xfrm>
          <a:custGeom>
            <a:avLst/>
            <a:gdLst/>
            <a:ahLst/>
            <a:cxnLst/>
            <a:rect l="l" t="t" r="r" b="b"/>
            <a:pathLst>
              <a:path w="486409" h="2237740">
                <a:moveTo>
                  <a:pt x="486155" y="0"/>
                </a:moveTo>
                <a:lnTo>
                  <a:pt x="153923" y="0"/>
                </a:lnTo>
                <a:lnTo>
                  <a:pt x="44195" y="265176"/>
                </a:lnTo>
                <a:lnTo>
                  <a:pt x="0" y="2237232"/>
                </a:lnTo>
                <a:lnTo>
                  <a:pt x="331469" y="2237232"/>
                </a:lnTo>
                <a:lnTo>
                  <a:pt x="463295" y="1972056"/>
                </a:lnTo>
                <a:lnTo>
                  <a:pt x="486155" y="0"/>
                </a:lnTo>
                <a:close/>
              </a:path>
            </a:pathLst>
          </a:custGeom>
          <a:solidFill>
            <a:srgbClr val="BC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7748" y="2338577"/>
            <a:ext cx="0" cy="1949450"/>
          </a:xfrm>
          <a:custGeom>
            <a:avLst/>
            <a:gdLst/>
            <a:ahLst/>
            <a:cxnLst/>
            <a:rect l="l" t="t" r="r" b="b"/>
            <a:pathLst>
              <a:path h="1949450">
                <a:moveTo>
                  <a:pt x="0" y="0"/>
                </a:moveTo>
                <a:lnTo>
                  <a:pt x="0" y="194919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4406" y="2338577"/>
            <a:ext cx="0" cy="1949450"/>
          </a:xfrm>
          <a:custGeom>
            <a:avLst/>
            <a:gdLst/>
            <a:ahLst/>
            <a:cxnLst/>
            <a:rect l="l" t="t" r="r" b="b"/>
            <a:pathLst>
              <a:path h="1949450">
                <a:moveTo>
                  <a:pt x="0" y="0"/>
                </a:moveTo>
                <a:lnTo>
                  <a:pt x="0" y="1949196"/>
                </a:lnTo>
              </a:path>
            </a:pathLst>
          </a:custGeom>
          <a:ln w="44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1141" y="196329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126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341" y="3336416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8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5548" y="1957577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5422" y="1957577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6670" y="1957577"/>
            <a:ext cx="706755" cy="1383030"/>
          </a:xfrm>
          <a:custGeom>
            <a:avLst/>
            <a:gdLst/>
            <a:ahLst/>
            <a:cxnLst/>
            <a:rect l="l" t="t" r="r" b="b"/>
            <a:pathLst>
              <a:path w="706754" h="1383029">
                <a:moveTo>
                  <a:pt x="706374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20574" y="1383030"/>
                </a:lnTo>
                <a:lnTo>
                  <a:pt x="70637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2827" y="1957577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3948" y="1957577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9671" y="2650617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5168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5693" y="2294763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113" y="2982086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90">
                <a:moveTo>
                  <a:pt x="0" y="0"/>
                </a:moveTo>
                <a:lnTo>
                  <a:pt x="1748789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7570" y="1668017"/>
            <a:ext cx="260350" cy="302260"/>
          </a:xfrm>
          <a:custGeom>
            <a:avLst/>
            <a:gdLst/>
            <a:ahLst/>
            <a:cxnLst/>
            <a:rect l="l" t="t" r="r" b="b"/>
            <a:pathLst>
              <a:path w="260350" h="302260">
                <a:moveTo>
                  <a:pt x="259841" y="287273"/>
                </a:moveTo>
                <a:lnTo>
                  <a:pt x="17525" y="0"/>
                </a:lnTo>
                <a:lnTo>
                  <a:pt x="0" y="13715"/>
                </a:lnTo>
                <a:lnTo>
                  <a:pt x="243077" y="301751"/>
                </a:lnTo>
                <a:lnTo>
                  <a:pt x="259841" y="287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9043" y="3912489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126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3243" y="5285613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0" y="0"/>
                </a:moveTo>
                <a:lnTo>
                  <a:pt x="1770126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3451" y="3906773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3325" y="3906773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4572" y="3906773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10741" y="3906773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03948" y="3906773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7560" y="4599813"/>
            <a:ext cx="1747520" cy="0"/>
          </a:xfrm>
          <a:custGeom>
            <a:avLst/>
            <a:gdLst/>
            <a:ahLst/>
            <a:cxnLst/>
            <a:rect l="l" t="t" r="r" b="b"/>
            <a:pathLst>
              <a:path w="1747520">
                <a:moveTo>
                  <a:pt x="0" y="0"/>
                </a:moveTo>
                <a:lnTo>
                  <a:pt x="1747266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5119" y="4266438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0777" y="4954142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6234" y="3638550"/>
            <a:ext cx="280670" cy="281305"/>
          </a:xfrm>
          <a:custGeom>
            <a:avLst/>
            <a:gdLst/>
            <a:ahLst/>
            <a:cxnLst/>
            <a:rect l="l" t="t" r="r" b="b"/>
            <a:pathLst>
              <a:path w="280670" h="281304">
                <a:moveTo>
                  <a:pt x="280415" y="265175"/>
                </a:moveTo>
                <a:lnTo>
                  <a:pt x="16001" y="0"/>
                </a:lnTo>
                <a:lnTo>
                  <a:pt x="0" y="16001"/>
                </a:lnTo>
                <a:lnTo>
                  <a:pt x="265175" y="281177"/>
                </a:lnTo>
                <a:lnTo>
                  <a:pt x="280415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6177" y="2333244"/>
            <a:ext cx="329565" cy="608965"/>
          </a:xfrm>
          <a:custGeom>
            <a:avLst/>
            <a:gdLst/>
            <a:ahLst/>
            <a:cxnLst/>
            <a:rect l="l" t="t" r="r" b="b"/>
            <a:pathLst>
              <a:path w="329565" h="608964">
                <a:moveTo>
                  <a:pt x="329184" y="10668"/>
                </a:moveTo>
                <a:lnTo>
                  <a:pt x="309372" y="0"/>
                </a:lnTo>
                <a:lnTo>
                  <a:pt x="0" y="598932"/>
                </a:lnTo>
                <a:lnTo>
                  <a:pt x="19812" y="608838"/>
                </a:lnTo>
                <a:lnTo>
                  <a:pt x="3291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9043" y="2937891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8415" y="2339339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9125" y="2333244"/>
            <a:ext cx="329565" cy="608965"/>
          </a:xfrm>
          <a:custGeom>
            <a:avLst/>
            <a:gdLst/>
            <a:ahLst/>
            <a:cxnLst/>
            <a:rect l="l" t="t" r="r" b="b"/>
            <a:pathLst>
              <a:path w="329565" h="608964">
                <a:moveTo>
                  <a:pt x="329183" y="10667"/>
                </a:moveTo>
                <a:lnTo>
                  <a:pt x="309371" y="0"/>
                </a:lnTo>
                <a:lnTo>
                  <a:pt x="0" y="598932"/>
                </a:lnTo>
                <a:lnTo>
                  <a:pt x="19811" y="608838"/>
                </a:lnTo>
                <a:lnTo>
                  <a:pt x="32918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44079" y="4283202"/>
            <a:ext cx="329565" cy="630555"/>
          </a:xfrm>
          <a:custGeom>
            <a:avLst/>
            <a:gdLst/>
            <a:ahLst/>
            <a:cxnLst/>
            <a:rect l="l" t="t" r="r" b="b"/>
            <a:pathLst>
              <a:path w="329565" h="630554">
                <a:moveTo>
                  <a:pt x="329184" y="9906"/>
                </a:moveTo>
                <a:lnTo>
                  <a:pt x="309372" y="0"/>
                </a:lnTo>
                <a:lnTo>
                  <a:pt x="0" y="620268"/>
                </a:lnTo>
                <a:lnTo>
                  <a:pt x="19812" y="630174"/>
                </a:lnTo>
                <a:lnTo>
                  <a:pt x="32918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56945" y="4909184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66317" y="4288916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47027" y="4283202"/>
            <a:ext cx="329565" cy="630555"/>
          </a:xfrm>
          <a:custGeom>
            <a:avLst/>
            <a:gdLst/>
            <a:ahLst/>
            <a:cxnLst/>
            <a:rect l="l" t="t" r="r" b="b"/>
            <a:pathLst>
              <a:path w="329565" h="630554">
                <a:moveTo>
                  <a:pt x="329183" y="9906"/>
                </a:moveTo>
                <a:lnTo>
                  <a:pt x="309371" y="0"/>
                </a:lnTo>
                <a:lnTo>
                  <a:pt x="0" y="620268"/>
                </a:lnTo>
                <a:lnTo>
                  <a:pt x="19811" y="630174"/>
                </a:lnTo>
                <a:lnTo>
                  <a:pt x="329183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0173" y="2914650"/>
            <a:ext cx="0" cy="1994535"/>
          </a:xfrm>
          <a:custGeom>
            <a:avLst/>
            <a:gdLst/>
            <a:ahLst/>
            <a:cxnLst/>
            <a:rect l="l" t="t" r="r" b="b"/>
            <a:pathLst>
              <a:path h="1994535">
                <a:moveTo>
                  <a:pt x="0" y="0"/>
                </a:moveTo>
                <a:lnTo>
                  <a:pt x="0" y="1994154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76844" y="2936748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41131" y="1979676"/>
            <a:ext cx="151765" cy="275590"/>
          </a:xfrm>
          <a:custGeom>
            <a:avLst/>
            <a:gdLst/>
            <a:ahLst/>
            <a:cxnLst/>
            <a:rect l="l" t="t" r="r" b="b"/>
            <a:pathLst>
              <a:path w="151765" h="275589">
                <a:moveTo>
                  <a:pt x="151638" y="9906"/>
                </a:moveTo>
                <a:lnTo>
                  <a:pt x="131064" y="0"/>
                </a:lnTo>
                <a:lnTo>
                  <a:pt x="0" y="265176"/>
                </a:lnTo>
                <a:lnTo>
                  <a:pt x="19812" y="275082"/>
                </a:lnTo>
                <a:lnTo>
                  <a:pt x="151638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18805" y="2250567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0643" y="1985391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08911" y="1979676"/>
            <a:ext cx="151765" cy="275590"/>
          </a:xfrm>
          <a:custGeom>
            <a:avLst/>
            <a:gdLst/>
            <a:ahLst/>
            <a:cxnLst/>
            <a:rect l="l" t="t" r="r" b="b"/>
            <a:pathLst>
              <a:path w="151765" h="275589">
                <a:moveTo>
                  <a:pt x="151637" y="9906"/>
                </a:moveTo>
                <a:lnTo>
                  <a:pt x="131825" y="0"/>
                </a:lnTo>
                <a:lnTo>
                  <a:pt x="0" y="265176"/>
                </a:lnTo>
                <a:lnTo>
                  <a:pt x="19811" y="275082"/>
                </a:lnTo>
                <a:lnTo>
                  <a:pt x="151637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18270" y="3950970"/>
            <a:ext cx="151765" cy="275590"/>
          </a:xfrm>
          <a:custGeom>
            <a:avLst/>
            <a:gdLst/>
            <a:ahLst/>
            <a:cxnLst/>
            <a:rect l="l" t="t" r="r" b="b"/>
            <a:pathLst>
              <a:path w="151765" h="275589">
                <a:moveTo>
                  <a:pt x="151637" y="9906"/>
                </a:moveTo>
                <a:lnTo>
                  <a:pt x="131825" y="0"/>
                </a:lnTo>
                <a:lnTo>
                  <a:pt x="0" y="265176"/>
                </a:lnTo>
                <a:lnTo>
                  <a:pt x="20573" y="275082"/>
                </a:lnTo>
                <a:lnTo>
                  <a:pt x="151637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18805" y="4221860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133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28545" y="3956684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8898" y="3951732"/>
            <a:ext cx="129539" cy="273685"/>
          </a:xfrm>
          <a:custGeom>
            <a:avLst/>
            <a:gdLst/>
            <a:ahLst/>
            <a:cxnLst/>
            <a:rect l="l" t="t" r="r" b="b"/>
            <a:pathLst>
              <a:path w="129540" h="273685">
                <a:moveTo>
                  <a:pt x="129540" y="8382"/>
                </a:moveTo>
                <a:lnTo>
                  <a:pt x="108966" y="0"/>
                </a:lnTo>
                <a:lnTo>
                  <a:pt x="0" y="265176"/>
                </a:lnTo>
                <a:lnTo>
                  <a:pt x="20574" y="273558"/>
                </a:lnTo>
                <a:lnTo>
                  <a:pt x="12954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9961" y="2249423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1430" y="2249423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71445" y="1984248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51786" y="1984248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05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20291" y="3026664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405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9027" y="326936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581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77798" y="3020567"/>
            <a:ext cx="152400" cy="254000"/>
          </a:xfrm>
          <a:custGeom>
            <a:avLst/>
            <a:gdLst/>
            <a:ahLst/>
            <a:cxnLst/>
            <a:rect l="l" t="t" r="r" b="b"/>
            <a:pathLst>
              <a:path w="152400" h="254000">
                <a:moveTo>
                  <a:pt x="152400" y="10667"/>
                </a:moveTo>
                <a:lnTo>
                  <a:pt x="133350" y="0"/>
                </a:lnTo>
                <a:lnTo>
                  <a:pt x="0" y="243078"/>
                </a:lnTo>
                <a:lnTo>
                  <a:pt x="19050" y="253746"/>
                </a:lnTo>
                <a:lnTo>
                  <a:pt x="152400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8691" y="302666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33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3243" y="326936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526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70598" y="4327397"/>
            <a:ext cx="285115" cy="520065"/>
          </a:xfrm>
          <a:custGeom>
            <a:avLst/>
            <a:gdLst/>
            <a:ahLst/>
            <a:cxnLst/>
            <a:rect l="l" t="t" r="r" b="b"/>
            <a:pathLst>
              <a:path w="285115" h="520064">
                <a:moveTo>
                  <a:pt x="284987" y="9906"/>
                </a:moveTo>
                <a:lnTo>
                  <a:pt x="265175" y="0"/>
                </a:lnTo>
                <a:lnTo>
                  <a:pt x="0" y="509778"/>
                </a:lnTo>
                <a:lnTo>
                  <a:pt x="19811" y="519684"/>
                </a:lnTo>
                <a:lnTo>
                  <a:pt x="284987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80517" y="484289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98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45693" y="4333113"/>
            <a:ext cx="687705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324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78496" y="4327397"/>
            <a:ext cx="264795" cy="520065"/>
          </a:xfrm>
          <a:custGeom>
            <a:avLst/>
            <a:gdLst/>
            <a:ahLst/>
            <a:cxnLst/>
            <a:rect l="l" t="t" r="r" b="b"/>
            <a:pathLst>
              <a:path w="264795" h="520064">
                <a:moveTo>
                  <a:pt x="264414" y="9906"/>
                </a:moveTo>
                <a:lnTo>
                  <a:pt x="244602" y="0"/>
                </a:lnTo>
                <a:lnTo>
                  <a:pt x="0" y="509778"/>
                </a:lnTo>
                <a:lnTo>
                  <a:pt x="20574" y="519684"/>
                </a:lnTo>
                <a:lnTo>
                  <a:pt x="26441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02592" y="2228649"/>
            <a:ext cx="405765" cy="6457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62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47153" y="2959842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48276" y="1453387"/>
            <a:ext cx="2731135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>
              <a:lnSpc>
                <a:spcPts val="1745"/>
              </a:lnSpc>
              <a:spcBef>
                <a:spcPts val="100"/>
              </a:spcBef>
            </a:pPr>
            <a:r>
              <a:rPr sz="1600" spc="80" dirty="0">
                <a:latin typeface="Trebuchet MS"/>
                <a:cs typeface="Trebuchet MS"/>
              </a:rPr>
              <a:t>BC</a:t>
            </a:r>
            <a:endParaRPr sz="1600">
              <a:latin typeface="Trebuchet MS"/>
              <a:cs typeface="Trebuchet MS"/>
            </a:endParaRPr>
          </a:p>
          <a:p>
            <a:pPr marL="542925">
              <a:lnSpc>
                <a:spcPts val="1745"/>
              </a:lnSpc>
              <a:tabLst>
                <a:tab pos="1141730" algn="l"/>
                <a:tab pos="1539240" algn="l"/>
                <a:tab pos="2047875" algn="l"/>
                <a:tab pos="2513330" algn="l"/>
              </a:tabLst>
            </a:pPr>
            <a:r>
              <a:rPr sz="2400" spc="120" baseline="-5208" dirty="0">
                <a:latin typeface="Trebuchet MS"/>
                <a:cs typeface="Trebuchet MS"/>
              </a:rPr>
              <a:t>DE	</a:t>
            </a:r>
            <a:r>
              <a:rPr sz="1600" spc="-40" dirty="0">
                <a:latin typeface="Trebuchet MS"/>
                <a:cs typeface="Trebuchet MS"/>
              </a:rPr>
              <a:t>00	01	11	10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720090" algn="l"/>
              </a:tabLst>
            </a:pPr>
            <a:r>
              <a:rPr sz="1600" spc="60" dirty="0">
                <a:latin typeface="Trebuchet MS"/>
                <a:cs typeface="Trebuchet MS"/>
              </a:rPr>
              <a:t>A=0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90248" y="3645645"/>
            <a:ext cx="1118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7510" algn="l"/>
                <a:tab pos="905510" algn="l"/>
              </a:tabLst>
            </a:pPr>
            <a:r>
              <a:rPr sz="1600" spc="-40" dirty="0">
                <a:latin typeface="Trebuchet MS"/>
                <a:cs typeface="Trebuchet MS"/>
              </a:rPr>
              <a:t>00	01	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563241" y="3645645"/>
            <a:ext cx="1035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51786" y="2294763"/>
            <a:ext cx="225425" cy="1617980"/>
          </a:xfrm>
          <a:prstGeom prst="rect">
            <a:avLst/>
          </a:prstGeom>
          <a:ln w="2362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78599" y="4288783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02571" y="4598156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25017" y="4954017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8236" y="3447522"/>
            <a:ext cx="1148080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825"/>
              </a:lnSpc>
              <a:spcBef>
                <a:spcPts val="100"/>
              </a:spcBef>
            </a:pPr>
            <a:r>
              <a:rPr sz="1600" spc="-10" dirty="0">
                <a:latin typeface="Trebuchet MS"/>
                <a:cs typeface="Trebuchet MS"/>
              </a:rPr>
              <a:t>B</a:t>
            </a:r>
            <a:r>
              <a:rPr sz="1600" spc="170" dirty="0">
                <a:latin typeface="Trebuchet MS"/>
                <a:cs typeface="Trebuchet MS"/>
              </a:rPr>
              <a:t>C</a:t>
            </a:r>
            <a:endParaRPr sz="1600">
              <a:latin typeface="Trebuchet MS"/>
              <a:cs typeface="Trebuchet MS"/>
            </a:endParaRPr>
          </a:p>
          <a:p>
            <a:pPr marL="542925">
              <a:lnSpc>
                <a:spcPts val="1825"/>
              </a:lnSpc>
            </a:pPr>
            <a:r>
              <a:rPr sz="1600" spc="80" dirty="0">
                <a:latin typeface="Trebuchet MS"/>
                <a:cs typeface="Trebuchet MS"/>
              </a:rPr>
              <a:t>DE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20090" algn="l"/>
              </a:tabLst>
            </a:pPr>
            <a:r>
              <a:rPr sz="1600" spc="60" dirty="0">
                <a:latin typeface="Trebuchet MS"/>
                <a:cs typeface="Trebuchet MS"/>
              </a:rPr>
              <a:t>A=1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310446" y="2272534"/>
            <a:ext cx="624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1600" spc="-40" dirty="0">
                <a:latin typeface="Trebuchet MS"/>
                <a:cs typeface="Trebuchet MS"/>
              </a:rPr>
              <a:t>1	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63598" y="1941067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45658" y="29377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43833" y="26047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299845" y="2626870"/>
            <a:ext cx="752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89036" y="2959862"/>
            <a:ext cx="262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19961" y="3912489"/>
            <a:ext cx="331470" cy="354330"/>
          </a:xfrm>
          <a:prstGeom prst="rect">
            <a:avLst/>
          </a:prstGeom>
          <a:ln w="23622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55030" y="426670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75651" y="42446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18367" y="426670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01097" y="4576081"/>
            <a:ext cx="10115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896619" algn="l"/>
              </a:tabLst>
            </a:pPr>
            <a:r>
              <a:rPr sz="1600" spc="-40" dirty="0">
                <a:latin typeface="Trebuchet MS"/>
                <a:cs typeface="Trebuchet MS"/>
              </a:rPr>
              <a:t>1	1	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157357" y="2011679"/>
            <a:ext cx="0" cy="1949450"/>
          </a:xfrm>
          <a:custGeom>
            <a:avLst/>
            <a:gdLst/>
            <a:ahLst/>
            <a:cxnLst/>
            <a:rect l="l" t="t" r="r" b="b"/>
            <a:pathLst>
              <a:path h="1949450">
                <a:moveTo>
                  <a:pt x="0" y="0"/>
                </a:moveTo>
                <a:lnTo>
                  <a:pt x="0" y="194919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31808" y="2011679"/>
            <a:ext cx="0" cy="1927225"/>
          </a:xfrm>
          <a:custGeom>
            <a:avLst/>
            <a:gdLst/>
            <a:ahLst/>
            <a:cxnLst/>
            <a:rect l="l" t="t" r="r" b="b"/>
            <a:pathLst>
              <a:path h="1927225">
                <a:moveTo>
                  <a:pt x="0" y="0"/>
                </a:moveTo>
                <a:lnTo>
                  <a:pt x="0" y="1927098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30665" y="2012060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44865" y="3363086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82987" y="2006345"/>
            <a:ext cx="683895" cy="1361440"/>
          </a:xfrm>
          <a:custGeom>
            <a:avLst/>
            <a:gdLst/>
            <a:ahLst/>
            <a:cxnLst/>
            <a:rect l="l" t="t" r="r" b="b"/>
            <a:pathLst>
              <a:path w="683895" h="1361439">
                <a:moveTo>
                  <a:pt x="683513" y="9906"/>
                </a:moveTo>
                <a:lnTo>
                  <a:pt x="663701" y="0"/>
                </a:lnTo>
                <a:lnTo>
                  <a:pt x="0" y="1351026"/>
                </a:lnTo>
                <a:lnTo>
                  <a:pt x="19811" y="1360932"/>
                </a:lnTo>
                <a:lnTo>
                  <a:pt x="683513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4959" y="2006345"/>
            <a:ext cx="706120" cy="1361440"/>
          </a:xfrm>
          <a:custGeom>
            <a:avLst/>
            <a:gdLst/>
            <a:ahLst/>
            <a:cxnLst/>
            <a:rect l="l" t="t" r="r" b="b"/>
            <a:pathLst>
              <a:path w="706119" h="1361439">
                <a:moveTo>
                  <a:pt x="705612" y="9906"/>
                </a:moveTo>
                <a:lnTo>
                  <a:pt x="685800" y="0"/>
                </a:lnTo>
                <a:lnTo>
                  <a:pt x="0" y="1351026"/>
                </a:lnTo>
                <a:lnTo>
                  <a:pt x="19812" y="1360932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76207" y="2006345"/>
            <a:ext cx="683895" cy="1361440"/>
          </a:xfrm>
          <a:custGeom>
            <a:avLst/>
            <a:gdLst/>
            <a:ahLst/>
            <a:cxnLst/>
            <a:rect l="l" t="t" r="r" b="b"/>
            <a:pathLst>
              <a:path w="683895" h="1361439">
                <a:moveTo>
                  <a:pt x="683513" y="9906"/>
                </a:moveTo>
                <a:lnTo>
                  <a:pt x="663701" y="0"/>
                </a:lnTo>
                <a:lnTo>
                  <a:pt x="0" y="1351026"/>
                </a:lnTo>
                <a:lnTo>
                  <a:pt x="20573" y="1360932"/>
                </a:lnTo>
                <a:lnTo>
                  <a:pt x="683513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40265" y="2006345"/>
            <a:ext cx="706120" cy="1361440"/>
          </a:xfrm>
          <a:custGeom>
            <a:avLst/>
            <a:gdLst/>
            <a:ahLst/>
            <a:cxnLst/>
            <a:rect l="l" t="t" r="r" b="b"/>
            <a:pathLst>
              <a:path w="706120" h="1361439">
                <a:moveTo>
                  <a:pt x="705612" y="9906"/>
                </a:moveTo>
                <a:lnTo>
                  <a:pt x="685800" y="0"/>
                </a:lnTo>
                <a:lnTo>
                  <a:pt x="0" y="1351026"/>
                </a:lnTo>
                <a:lnTo>
                  <a:pt x="19812" y="1360932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33485" y="2006345"/>
            <a:ext cx="706120" cy="1361440"/>
          </a:xfrm>
          <a:custGeom>
            <a:avLst/>
            <a:gdLst/>
            <a:ahLst/>
            <a:cxnLst/>
            <a:rect l="l" t="t" r="r" b="b"/>
            <a:pathLst>
              <a:path w="706119" h="1361439">
                <a:moveTo>
                  <a:pt x="705612" y="9906"/>
                </a:moveTo>
                <a:lnTo>
                  <a:pt x="685800" y="0"/>
                </a:lnTo>
                <a:lnTo>
                  <a:pt x="0" y="1351026"/>
                </a:lnTo>
                <a:lnTo>
                  <a:pt x="19812" y="1360932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99195" y="2677286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53119" y="2344292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21649" y="3031617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5168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79967" y="1738883"/>
            <a:ext cx="259079" cy="280670"/>
          </a:xfrm>
          <a:custGeom>
            <a:avLst/>
            <a:gdLst/>
            <a:ahLst/>
            <a:cxnLst/>
            <a:rect l="l" t="t" r="r" b="b"/>
            <a:pathLst>
              <a:path w="259080" h="280669">
                <a:moveTo>
                  <a:pt x="259079" y="265175"/>
                </a:moveTo>
                <a:lnTo>
                  <a:pt x="16001" y="0"/>
                </a:lnTo>
                <a:lnTo>
                  <a:pt x="0" y="15239"/>
                </a:lnTo>
                <a:lnTo>
                  <a:pt x="243077" y="280415"/>
                </a:lnTo>
                <a:lnTo>
                  <a:pt x="259079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30665" y="3939540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44865" y="5312664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82987" y="3934205"/>
            <a:ext cx="683895" cy="1382395"/>
          </a:xfrm>
          <a:custGeom>
            <a:avLst/>
            <a:gdLst/>
            <a:ahLst/>
            <a:cxnLst/>
            <a:rect l="l" t="t" r="r" b="b"/>
            <a:pathLst>
              <a:path w="683895" h="1382395">
                <a:moveTo>
                  <a:pt x="683513" y="9143"/>
                </a:moveTo>
                <a:lnTo>
                  <a:pt x="663701" y="0"/>
                </a:lnTo>
                <a:lnTo>
                  <a:pt x="0" y="1373124"/>
                </a:lnTo>
                <a:lnTo>
                  <a:pt x="19811" y="1382268"/>
                </a:lnTo>
                <a:lnTo>
                  <a:pt x="68351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34959" y="3933444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19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76207" y="3934205"/>
            <a:ext cx="684530" cy="1382395"/>
          </a:xfrm>
          <a:custGeom>
            <a:avLst/>
            <a:gdLst/>
            <a:ahLst/>
            <a:cxnLst/>
            <a:rect l="l" t="t" r="r" b="b"/>
            <a:pathLst>
              <a:path w="684529" h="1382395">
                <a:moveTo>
                  <a:pt x="684275" y="9143"/>
                </a:moveTo>
                <a:lnTo>
                  <a:pt x="663701" y="0"/>
                </a:lnTo>
                <a:lnTo>
                  <a:pt x="0" y="1373124"/>
                </a:lnTo>
                <a:lnTo>
                  <a:pt x="20573" y="1382268"/>
                </a:lnTo>
                <a:lnTo>
                  <a:pt x="68427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40265" y="3933444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20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33485" y="3933444"/>
            <a:ext cx="706120" cy="1383030"/>
          </a:xfrm>
          <a:custGeom>
            <a:avLst/>
            <a:gdLst/>
            <a:ahLst/>
            <a:cxnLst/>
            <a:rect l="l" t="t" r="r" b="b"/>
            <a:pathLst>
              <a:path w="706119" h="1383029">
                <a:moveTo>
                  <a:pt x="705612" y="9906"/>
                </a:moveTo>
                <a:lnTo>
                  <a:pt x="685800" y="0"/>
                </a:lnTo>
                <a:lnTo>
                  <a:pt x="0" y="1373124"/>
                </a:lnTo>
                <a:lnTo>
                  <a:pt x="19812" y="1383030"/>
                </a:lnTo>
                <a:lnTo>
                  <a:pt x="70561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99195" y="4626864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53119" y="4293489"/>
            <a:ext cx="1748155" cy="0"/>
          </a:xfrm>
          <a:custGeom>
            <a:avLst/>
            <a:gdLst/>
            <a:ahLst/>
            <a:cxnLst/>
            <a:rect l="l" t="t" r="r" b="b"/>
            <a:pathLst>
              <a:path w="1748154">
                <a:moveTo>
                  <a:pt x="0" y="0"/>
                </a:moveTo>
                <a:lnTo>
                  <a:pt x="1748028" y="0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21649" y="4958715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5168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57869" y="3665982"/>
            <a:ext cx="281305" cy="280670"/>
          </a:xfrm>
          <a:custGeom>
            <a:avLst/>
            <a:gdLst/>
            <a:ahLst/>
            <a:cxnLst/>
            <a:rect l="l" t="t" r="r" b="b"/>
            <a:pathLst>
              <a:path w="281305" h="280670">
                <a:moveTo>
                  <a:pt x="281177" y="265175"/>
                </a:moveTo>
                <a:lnTo>
                  <a:pt x="16001" y="0"/>
                </a:lnTo>
                <a:lnTo>
                  <a:pt x="0" y="15239"/>
                </a:lnTo>
                <a:lnTo>
                  <a:pt x="265175" y="280415"/>
                </a:lnTo>
                <a:lnTo>
                  <a:pt x="281177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46008" y="3362705"/>
            <a:ext cx="0" cy="1949450"/>
          </a:xfrm>
          <a:custGeom>
            <a:avLst/>
            <a:gdLst/>
            <a:ahLst/>
            <a:cxnLst/>
            <a:rect l="l" t="t" r="r" b="b"/>
            <a:pathLst>
              <a:path h="1949450">
                <a:moveTo>
                  <a:pt x="0" y="0"/>
                </a:moveTo>
                <a:lnTo>
                  <a:pt x="0" y="194919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94036" y="3362705"/>
            <a:ext cx="0" cy="1949450"/>
          </a:xfrm>
          <a:custGeom>
            <a:avLst/>
            <a:gdLst/>
            <a:ahLst/>
            <a:cxnLst/>
            <a:rect l="l" t="t" r="r" b="b"/>
            <a:pathLst>
              <a:path h="1949450">
                <a:moveTo>
                  <a:pt x="0" y="0"/>
                </a:moveTo>
                <a:lnTo>
                  <a:pt x="0" y="1949195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262504" y="1525016"/>
            <a:ext cx="283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" dirty="0">
                <a:latin typeface="Trebuchet MS"/>
                <a:cs typeface="Trebuchet MS"/>
              </a:rPr>
              <a:t>BC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30264" y="1701044"/>
            <a:ext cx="280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" dirty="0">
                <a:latin typeface="Trebuchet MS"/>
                <a:cs typeface="Trebuchet MS"/>
              </a:rPr>
              <a:t>DE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355710" y="1967732"/>
            <a:ext cx="960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950" algn="l"/>
              </a:tabLst>
            </a:pPr>
            <a:r>
              <a:rPr sz="1600" spc="100" dirty="0">
                <a:latin typeface="Trebuchet MS"/>
                <a:cs typeface="Trebuchet MS"/>
              </a:rPr>
              <a:t>A</a:t>
            </a:r>
            <a:r>
              <a:rPr sz="1600" spc="25" dirty="0">
                <a:latin typeface="Trebuchet MS"/>
                <a:cs typeface="Trebuchet MS"/>
              </a:rPr>
              <a:t>=0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886054" y="2344141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710025" y="2653514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576681" y="3009375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05663" y="3673083"/>
            <a:ext cx="11804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62660" algn="l"/>
              </a:tabLst>
            </a:pPr>
            <a:r>
              <a:rPr sz="1600" spc="-40" dirty="0">
                <a:latin typeface="Trebuchet MS"/>
                <a:cs typeface="Trebuchet MS"/>
              </a:rPr>
              <a:t>01	11	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355710" y="3916922"/>
            <a:ext cx="960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950" algn="l"/>
              </a:tabLst>
            </a:pPr>
            <a:r>
              <a:rPr sz="1600" spc="100" dirty="0">
                <a:latin typeface="Trebuchet MS"/>
                <a:cs typeface="Trebuchet MS"/>
              </a:rPr>
              <a:t>A</a:t>
            </a:r>
            <a:r>
              <a:rPr sz="1600" spc="25" dirty="0">
                <a:latin typeface="Trebuchet MS"/>
                <a:cs typeface="Trebuchet MS"/>
              </a:rPr>
              <a:t>=1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40" dirty="0">
                <a:latin typeface="Trebuchet MS"/>
                <a:cs typeface="Trebuchet MS"/>
              </a:rPr>
              <a:t>00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86054" y="4271258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710025" y="4602725"/>
            <a:ext cx="229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2431808" y="1772318"/>
          <a:ext cx="172466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R="35560" algn="ctr">
                        <a:lnSpc>
                          <a:spcPts val="1789"/>
                        </a:lnSpc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00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1789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01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789"/>
                        </a:lnSpc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11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1789"/>
                        </a:lnSpc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R="48260" algn="ctr">
                        <a:lnSpc>
                          <a:spcPts val="1885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1885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885"/>
                        </a:lnSpc>
                        <a:spcBef>
                          <a:spcPts val="625"/>
                        </a:spcBef>
                      </a:pPr>
                      <a:r>
                        <a:rPr sz="1600" spc="-40" dirty="0">
                          <a:solidFill>
                            <a:srgbClr val="216476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885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solidFill>
                            <a:srgbClr val="216476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object 125"/>
          <p:cNvSpPr txBox="1"/>
          <p:nvPr/>
        </p:nvSpPr>
        <p:spPr>
          <a:xfrm>
            <a:off x="2350865" y="2433316"/>
            <a:ext cx="149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831850" algn="l"/>
                <a:tab pos="1384300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1	5	13	9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174836" y="2786878"/>
            <a:ext cx="1513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  <a:tab pos="829944" algn="l"/>
                <a:tab pos="1295400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3	7	15	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908169" y="2984533"/>
            <a:ext cx="1601470" cy="9353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80"/>
              </a:spcBef>
              <a:tabLst>
                <a:tab pos="566420" algn="l"/>
                <a:tab pos="942975" algn="l"/>
                <a:tab pos="1384300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2	6	14	10</a:t>
            </a:r>
            <a:endParaRPr sz="1600">
              <a:latin typeface="Trebuchet MS"/>
              <a:cs typeface="Trebuchet MS"/>
            </a:endParaRPr>
          </a:p>
          <a:p>
            <a:pPr marR="686435" algn="ctr">
              <a:lnSpc>
                <a:spcPts val="1739"/>
              </a:lnSpc>
              <a:spcBef>
                <a:spcPts val="880"/>
              </a:spcBef>
            </a:pPr>
            <a:r>
              <a:rPr sz="1600" spc="80" dirty="0">
                <a:latin typeface="Trebuchet MS"/>
                <a:cs typeface="Trebuchet MS"/>
              </a:rPr>
              <a:t>BC</a:t>
            </a:r>
            <a:endParaRPr sz="1600">
              <a:latin typeface="Trebuchet MS"/>
              <a:cs typeface="Trebuchet MS"/>
            </a:endParaRPr>
          </a:p>
          <a:p>
            <a:pPr marR="787400" algn="ctr">
              <a:lnSpc>
                <a:spcPts val="1739"/>
              </a:lnSpc>
              <a:tabLst>
                <a:tab pos="575945" algn="l"/>
              </a:tabLst>
            </a:pPr>
            <a:r>
              <a:rPr sz="1600" spc="80" dirty="0">
                <a:latin typeface="Trebuchet MS"/>
                <a:cs typeface="Trebuchet MS"/>
              </a:rPr>
              <a:t>DE	</a:t>
            </a:r>
            <a:r>
              <a:rPr sz="2400" spc="-60" baseline="-6944" dirty="0">
                <a:latin typeface="Trebuchet MS"/>
                <a:cs typeface="Trebuchet MS"/>
              </a:rPr>
              <a:t>00</a:t>
            </a:r>
            <a:endParaRPr sz="2400" baseline="-6944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440018" y="4028171"/>
            <a:ext cx="1579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919480" algn="l"/>
                <a:tab pos="1362075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16	20	28	24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262464" y="4360412"/>
            <a:ext cx="1581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920115" algn="l"/>
                <a:tab pos="1363345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17	21	29	25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086435" y="4713974"/>
            <a:ext cx="16014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918210" algn="l"/>
                <a:tab pos="1384300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19	23	31	27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576681" y="4936471"/>
            <a:ext cx="561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 sz="1600" spc="-40" dirty="0">
                <a:latin typeface="Trebuchet MS"/>
                <a:cs typeface="Trebuchet MS"/>
              </a:rPr>
              <a:t>10	</a:t>
            </a:r>
            <a:r>
              <a:rPr sz="2400" spc="-60" baseline="-31250" dirty="0">
                <a:solidFill>
                  <a:srgbClr val="216476"/>
                </a:solidFill>
                <a:latin typeface="Trebuchet MS"/>
                <a:cs typeface="Trebuchet MS"/>
              </a:rPr>
              <a:t>18</a:t>
            </a:r>
            <a:endParaRPr sz="2400" baseline="-3125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373367" y="5047720"/>
            <a:ext cx="11366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" algn="l"/>
                <a:tab pos="918844" algn="l"/>
              </a:tabLst>
            </a:pPr>
            <a:r>
              <a:rPr sz="1600" spc="-40" dirty="0">
                <a:solidFill>
                  <a:srgbClr val="216476"/>
                </a:solidFill>
                <a:latin typeface="Trebuchet MS"/>
                <a:cs typeface="Trebuchet MS"/>
              </a:rPr>
              <a:t>22	30	26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7" y="375158"/>
            <a:ext cx="8985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7180" algn="l"/>
              </a:tabLst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</a:t>
            </a:r>
            <a:r>
              <a:rPr sz="14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	</a:t>
            </a: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779" y="788924"/>
            <a:ext cx="824547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0" spc="110" dirty="0">
                <a:latin typeface="Georgia"/>
                <a:cs typeface="Georgia"/>
              </a:rPr>
              <a:t>6-Variable </a:t>
            </a:r>
            <a:r>
              <a:rPr sz="2900" b="0" spc="90" dirty="0">
                <a:latin typeface="Georgia"/>
                <a:cs typeface="Georgia"/>
              </a:rPr>
              <a:t>K-Map </a:t>
            </a:r>
            <a:r>
              <a:rPr sz="2900" b="0" spc="135" dirty="0">
                <a:latin typeface="Georgia"/>
                <a:cs typeface="Georgia"/>
              </a:rPr>
              <a:t>is </a:t>
            </a:r>
            <a:r>
              <a:rPr sz="2900" b="0" spc="125" dirty="0">
                <a:latin typeface="Georgia"/>
                <a:cs typeface="Georgia"/>
              </a:rPr>
              <a:t>possible </a:t>
            </a:r>
            <a:r>
              <a:rPr sz="2900" b="0" spc="-25" dirty="0">
                <a:latin typeface="Georgia"/>
                <a:cs typeface="Georgia"/>
              </a:rPr>
              <a:t>(for</a:t>
            </a:r>
            <a:r>
              <a:rPr sz="2900" b="0" spc="120" dirty="0">
                <a:latin typeface="Georgia"/>
                <a:cs typeface="Georgia"/>
              </a:rPr>
              <a:t> </a:t>
            </a:r>
            <a:r>
              <a:rPr sz="2900" b="0" spc="70" dirty="0">
                <a:latin typeface="Georgia"/>
                <a:cs typeface="Georgia"/>
              </a:rPr>
              <a:t>information)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080" y="3260558"/>
            <a:ext cx="2897505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105" dirty="0">
                <a:latin typeface="Trebuchet MS"/>
                <a:cs typeface="Trebuchet MS"/>
              </a:rPr>
              <a:t>F(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A,B,C,D,E,F)</a:t>
            </a:r>
            <a:endParaRPr sz="2000">
              <a:latin typeface="Trebuchet MS"/>
              <a:cs typeface="Trebuchet MS"/>
            </a:endParaRPr>
          </a:p>
          <a:p>
            <a:pPr marL="641350" marR="5080" indent="-558800">
              <a:lnSpc>
                <a:spcPct val="119700"/>
              </a:lnSpc>
              <a:spcBef>
                <a:spcPts val="15"/>
              </a:spcBef>
            </a:pPr>
            <a:r>
              <a:rPr sz="2000" spc="-125" dirty="0">
                <a:latin typeface="Trebuchet MS"/>
                <a:cs typeface="Trebuchet MS"/>
              </a:rPr>
              <a:t>=</a:t>
            </a:r>
            <a:r>
              <a:rPr sz="2000" spc="-125" dirty="0">
                <a:latin typeface="Symbol"/>
                <a:cs typeface="Symbol"/>
              </a:rPr>
              <a:t></a:t>
            </a:r>
            <a:r>
              <a:rPr sz="2000" spc="-125" dirty="0">
                <a:latin typeface="Trebuchet MS"/>
                <a:cs typeface="Trebuchet MS"/>
              </a:rPr>
              <a:t>m(2,8,10,18,24,26,34,37,  42,45,50,53,58,61)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latin typeface="Trebuchet MS"/>
                <a:cs typeface="Trebuchet MS"/>
              </a:rPr>
              <a:t>=D'EF'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ADE'F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A'CD'F'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6624" y="1637553"/>
            <a:ext cx="0" cy="4399915"/>
          </a:xfrm>
          <a:custGeom>
            <a:avLst/>
            <a:gdLst/>
            <a:ahLst/>
            <a:cxnLst/>
            <a:rect l="l" t="t" r="r" b="b"/>
            <a:pathLst>
              <a:path h="4399915">
                <a:moveTo>
                  <a:pt x="0" y="0"/>
                </a:moveTo>
                <a:lnTo>
                  <a:pt x="0" y="4390618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7226" y="1637553"/>
            <a:ext cx="0" cy="4399915"/>
          </a:xfrm>
          <a:custGeom>
            <a:avLst/>
            <a:gdLst/>
            <a:ahLst/>
            <a:cxnLst/>
            <a:rect l="l" t="t" r="r" b="b"/>
            <a:pathLst>
              <a:path h="4399915">
                <a:moveTo>
                  <a:pt x="0" y="0"/>
                </a:moveTo>
                <a:lnTo>
                  <a:pt x="0" y="4390618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7226" y="1637553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204" y="264264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4369" y="1637553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5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204" y="1637553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69" h="1005205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1528" y="1637553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5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5946" y="1637553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5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3853" y="1637553"/>
            <a:ext cx="508634" cy="1005205"/>
          </a:xfrm>
          <a:custGeom>
            <a:avLst/>
            <a:gdLst/>
            <a:ahLst/>
            <a:cxnLst/>
            <a:rect l="l" t="t" r="r" b="b"/>
            <a:pathLst>
              <a:path w="508635" h="1005205">
                <a:moveTo>
                  <a:pt x="50826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1092" y="2132098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5395" y="1885201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886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9274" y="2395744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6627" y="1440175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8" y="197365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8204" y="4142276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4369" y="3121190"/>
            <a:ext cx="492759" cy="1021080"/>
          </a:xfrm>
          <a:custGeom>
            <a:avLst/>
            <a:gdLst/>
            <a:ahLst/>
            <a:cxnLst/>
            <a:rect l="l" t="t" r="r" b="b"/>
            <a:pathLst>
              <a:path w="492760" h="1021079">
                <a:moveTo>
                  <a:pt x="492254" y="0"/>
                </a:moveTo>
                <a:lnTo>
                  <a:pt x="0" y="102108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8204" y="3121190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69" h="1021079">
                <a:moveTo>
                  <a:pt x="509021" y="0"/>
                </a:moveTo>
                <a:lnTo>
                  <a:pt x="0" y="102108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528" y="3121190"/>
            <a:ext cx="492759" cy="1021080"/>
          </a:xfrm>
          <a:custGeom>
            <a:avLst/>
            <a:gdLst/>
            <a:ahLst/>
            <a:cxnLst/>
            <a:rect l="l" t="t" r="r" b="b"/>
            <a:pathLst>
              <a:path w="492760" h="1021079">
                <a:moveTo>
                  <a:pt x="492254" y="0"/>
                </a:moveTo>
                <a:lnTo>
                  <a:pt x="0" y="102108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5946" y="3121190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79">
                <a:moveTo>
                  <a:pt x="509021" y="0"/>
                </a:moveTo>
                <a:lnTo>
                  <a:pt x="0" y="102108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3853" y="3121190"/>
            <a:ext cx="508634" cy="1021080"/>
          </a:xfrm>
          <a:custGeom>
            <a:avLst/>
            <a:gdLst/>
            <a:ahLst/>
            <a:cxnLst/>
            <a:rect l="l" t="t" r="r" b="b"/>
            <a:pathLst>
              <a:path w="508635" h="1021079">
                <a:moveTo>
                  <a:pt x="508261" y="0"/>
                </a:moveTo>
                <a:lnTo>
                  <a:pt x="0" y="1021086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1092" y="3631733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5395" y="3384836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886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9274" y="3878618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9860" y="2923061"/>
            <a:ext cx="180975" cy="198120"/>
          </a:xfrm>
          <a:custGeom>
            <a:avLst/>
            <a:gdLst/>
            <a:ahLst/>
            <a:cxnLst/>
            <a:rect l="l" t="t" r="r" b="b"/>
            <a:pathLst>
              <a:path w="180975" h="198119">
                <a:moveTo>
                  <a:pt x="180598" y="198116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8204" y="2642629"/>
            <a:ext cx="0" cy="4416425"/>
          </a:xfrm>
          <a:custGeom>
            <a:avLst/>
            <a:gdLst/>
            <a:ahLst/>
            <a:cxnLst/>
            <a:rect l="l" t="t" r="r" b="b"/>
            <a:pathLst>
              <a:path h="4416425">
                <a:moveTo>
                  <a:pt x="0" y="0"/>
                </a:moveTo>
                <a:lnTo>
                  <a:pt x="0" y="4406595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8362" y="2642629"/>
            <a:ext cx="16510" cy="4416425"/>
          </a:xfrm>
          <a:custGeom>
            <a:avLst/>
            <a:gdLst/>
            <a:ahLst/>
            <a:cxnLst/>
            <a:rect l="l" t="t" r="r" b="b"/>
            <a:pathLst>
              <a:path w="16510" h="4416425">
                <a:moveTo>
                  <a:pt x="16006" y="0"/>
                </a:moveTo>
                <a:lnTo>
                  <a:pt x="0" y="4415849"/>
                </a:lnTo>
              </a:path>
            </a:pathLst>
          </a:custGeom>
          <a:ln w="16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62682" y="1278905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46681" y="2761749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16552" y="2910340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3826" y="1707909"/>
            <a:ext cx="4298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=00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90593" y="3157234"/>
            <a:ext cx="44577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AB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=01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0564" y="188850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9504" y="211938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70448" y="2383031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31636" y="3108451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00577" y="3372099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69517" y="3618981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461" y="3865862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910057" y="1469447"/>
          <a:ext cx="4611369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R="90805" algn="r">
                        <a:lnSpc>
                          <a:spcPts val="1140"/>
                        </a:lnSpc>
                        <a:tabLst>
                          <a:tab pos="409575" algn="l"/>
                          <a:tab pos="705485" algn="l"/>
                        </a:tabLst>
                      </a:pPr>
                      <a:r>
                        <a:rPr sz="1500" baseline="13888" dirty="0">
                          <a:latin typeface="Arial"/>
                          <a:cs typeface="Arial"/>
                        </a:rPr>
                        <a:t>EF	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R="98425" algn="r">
                        <a:lnSpc>
                          <a:spcPts val="885"/>
                        </a:lnSpc>
                        <a:tabLst>
                          <a:tab pos="344170" algn="l"/>
                          <a:tab pos="67246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500" baseline="-36111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0	4</a:t>
                      </a:r>
                      <a:endParaRPr sz="1500" baseline="-3611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2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12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245011" y="1954764"/>
            <a:ext cx="111633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619760" algn="l"/>
                <a:tab pos="1029335" algn="l"/>
              </a:tabLst>
            </a:pP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1	5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13952" y="2201646"/>
            <a:ext cx="110744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9725" algn="l"/>
                <a:tab pos="619125" algn="l"/>
                <a:tab pos="947419" algn="l"/>
              </a:tabLst>
            </a:pP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	7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8895" y="2449292"/>
            <a:ext cx="110744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619760" algn="l"/>
                <a:tab pos="947419" algn="l"/>
              </a:tabLst>
            </a:pP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2	6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307226" y="2952279"/>
          <a:ext cx="1278890" cy="43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910">
                <a:tc>
                  <a:txBody>
                    <a:bodyPr/>
                    <a:lstStyle/>
                    <a:p>
                      <a:pPr marL="48260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179488" y="3437609"/>
            <a:ext cx="11728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685165" algn="l"/>
                <a:tab pos="101282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7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9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16605" y="3612536"/>
            <a:ext cx="1304290" cy="5194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35"/>
              </a:spcBef>
              <a:tabLst>
                <a:tab pos="471805" algn="l"/>
                <a:tab pos="815975" algn="l"/>
                <a:tab pos="1144270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9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40995" algn="l"/>
                <a:tab pos="701675" algn="l"/>
                <a:tab pos="102933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18	22	30	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98204" y="5575617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4369" y="4570529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4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8204" y="457052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69" h="1005204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21528" y="4570529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4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65946" y="457052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3853" y="4570529"/>
            <a:ext cx="508634" cy="1005205"/>
          </a:xfrm>
          <a:custGeom>
            <a:avLst/>
            <a:gdLst/>
            <a:ahLst/>
            <a:cxnLst/>
            <a:rect l="l" t="t" r="r" b="b"/>
            <a:pathLst>
              <a:path w="508635" h="1005204">
                <a:moveTo>
                  <a:pt x="50826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61092" y="5081835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75395" y="4818177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886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9274" y="5328720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09860" y="4373150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8" y="197365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146680" y="4211843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6552" y="4360433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90592" y="4607328"/>
            <a:ext cx="44577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AB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=11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31623" y="4541804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00564" y="4821454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69504" y="5069100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70448" y="5315982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307226" y="4401634"/>
          <a:ext cx="1277619" cy="415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48260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2179475" y="4887729"/>
            <a:ext cx="11728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685165" algn="l"/>
                <a:tab pos="101282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9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6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16592" y="5079421"/>
            <a:ext cx="1304290" cy="4857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05"/>
              </a:spcBef>
              <a:tabLst>
                <a:tab pos="471805" algn="l"/>
                <a:tab pos="815975" algn="l"/>
                <a:tab pos="1144270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6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40995" algn="l"/>
                <a:tab pos="701675" algn="l"/>
                <a:tab pos="102933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50	54	62	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07226" y="6053402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98204" y="7058490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94369" y="6053402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4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98204" y="6053402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69" h="1005204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1528" y="6053402"/>
            <a:ext cx="492759" cy="1005205"/>
          </a:xfrm>
          <a:custGeom>
            <a:avLst/>
            <a:gdLst/>
            <a:ahLst/>
            <a:cxnLst/>
            <a:rect l="l" t="t" r="r" b="b"/>
            <a:pathLst>
              <a:path w="492760" h="1005204">
                <a:moveTo>
                  <a:pt x="492254" y="0"/>
                </a:moveTo>
                <a:lnTo>
                  <a:pt x="0" y="1005088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65946" y="6053402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2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93853" y="6053402"/>
            <a:ext cx="508634" cy="1005205"/>
          </a:xfrm>
          <a:custGeom>
            <a:avLst/>
            <a:gdLst/>
            <a:ahLst/>
            <a:cxnLst/>
            <a:rect l="l" t="t" r="r" b="b"/>
            <a:pathLst>
              <a:path w="508635" h="1005204">
                <a:moveTo>
                  <a:pt x="508261" y="0"/>
                </a:moveTo>
                <a:lnTo>
                  <a:pt x="0" y="1005088"/>
                </a:lnTo>
              </a:path>
            </a:pathLst>
          </a:custGeom>
          <a:ln w="1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61092" y="6547948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82065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75395" y="6301050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886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29274" y="6811593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>
                <a:moveTo>
                  <a:pt x="0" y="0"/>
                </a:moveTo>
                <a:lnTo>
                  <a:pt x="1282827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09860" y="5856024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8" y="197365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146680" y="5678693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16552" y="5826518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90592" y="6090167"/>
            <a:ext cx="44577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AB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=10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31623" y="602464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00564" y="630429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69504" y="653517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70448" y="6798821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2291484" y="5868471"/>
          <a:ext cx="129159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6413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14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15" dirty="0">
                          <a:solidFill>
                            <a:srgbClr val="216476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object 88"/>
          <p:cNvSpPr txBox="1"/>
          <p:nvPr/>
        </p:nvSpPr>
        <p:spPr>
          <a:xfrm>
            <a:off x="2179475" y="6370567"/>
            <a:ext cx="11728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685165" algn="l"/>
                <a:tab pos="101282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7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48416" y="6617462"/>
            <a:ext cx="11728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9725" algn="l"/>
                <a:tab pos="684530" algn="l"/>
                <a:tab pos="101282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9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7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916592" y="6865108"/>
            <a:ext cx="1189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  <a:tab pos="701675" algn="l"/>
                <a:tab pos="1029335" algn="l"/>
              </a:tabLst>
            </a:pP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</a:t>
            </a:r>
            <a:r>
              <a:rPr sz="1000" spc="20" dirty="0">
                <a:solidFill>
                  <a:srgbClr val="216476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216476"/>
                </a:solidFill>
                <a:latin typeface="Arial"/>
                <a:cs typeface="Arial"/>
              </a:rPr>
              <a:t>	</a:t>
            </a:r>
            <a:r>
              <a:rPr sz="1000" spc="15" dirty="0">
                <a:solidFill>
                  <a:srgbClr val="216476"/>
                </a:solidFill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056498" y="4850891"/>
            <a:ext cx="722630" cy="1680210"/>
          </a:xfrm>
          <a:custGeom>
            <a:avLst/>
            <a:gdLst/>
            <a:ahLst/>
            <a:cxnLst/>
            <a:rect l="l" t="t" r="r" b="b"/>
            <a:pathLst>
              <a:path w="722629" h="1680209">
                <a:moveTo>
                  <a:pt x="722375" y="0"/>
                </a:moveTo>
                <a:lnTo>
                  <a:pt x="115061" y="0"/>
                </a:lnTo>
                <a:lnTo>
                  <a:pt x="16001" y="197358"/>
                </a:lnTo>
                <a:lnTo>
                  <a:pt x="0" y="1680210"/>
                </a:lnTo>
                <a:lnTo>
                  <a:pt x="607314" y="1680210"/>
                </a:lnTo>
                <a:lnTo>
                  <a:pt x="689610" y="1482090"/>
                </a:lnTo>
                <a:lnTo>
                  <a:pt x="722375" y="0"/>
                </a:lnTo>
                <a:close/>
              </a:path>
            </a:pathLst>
          </a:custGeom>
          <a:solidFill>
            <a:srgbClr val="BD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83231" y="2478023"/>
            <a:ext cx="377952" cy="4580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83231" y="2478023"/>
            <a:ext cx="377190" cy="4580890"/>
          </a:xfrm>
          <a:custGeom>
            <a:avLst/>
            <a:gdLst/>
            <a:ahLst/>
            <a:cxnLst/>
            <a:rect l="l" t="t" r="r" b="b"/>
            <a:pathLst>
              <a:path w="377190" h="4580890">
                <a:moveTo>
                  <a:pt x="377190" y="4399026"/>
                </a:moveTo>
                <a:lnTo>
                  <a:pt x="328422" y="0"/>
                </a:lnTo>
                <a:lnTo>
                  <a:pt x="98298" y="0"/>
                </a:lnTo>
                <a:lnTo>
                  <a:pt x="65532" y="82296"/>
                </a:lnTo>
                <a:lnTo>
                  <a:pt x="49530" y="131826"/>
                </a:lnTo>
                <a:lnTo>
                  <a:pt x="32766" y="246887"/>
                </a:lnTo>
                <a:lnTo>
                  <a:pt x="32766" y="428244"/>
                </a:lnTo>
                <a:lnTo>
                  <a:pt x="16764" y="691896"/>
                </a:lnTo>
                <a:lnTo>
                  <a:pt x="0" y="4580382"/>
                </a:lnTo>
                <a:lnTo>
                  <a:pt x="262890" y="4580382"/>
                </a:lnTo>
                <a:lnTo>
                  <a:pt x="377190" y="4399026"/>
                </a:lnTo>
                <a:close/>
              </a:path>
            </a:pathLst>
          </a:custGeom>
          <a:solidFill>
            <a:srgbClr val="BD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65186" y="2428494"/>
            <a:ext cx="347472" cy="462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65186" y="2428494"/>
            <a:ext cx="345440" cy="4630420"/>
          </a:xfrm>
          <a:custGeom>
            <a:avLst/>
            <a:gdLst/>
            <a:ahLst/>
            <a:cxnLst/>
            <a:rect l="l" t="t" r="r" b="b"/>
            <a:pathLst>
              <a:path w="345440" h="4630420">
                <a:moveTo>
                  <a:pt x="345186" y="2224278"/>
                </a:moveTo>
                <a:lnTo>
                  <a:pt x="345185" y="0"/>
                </a:lnTo>
                <a:lnTo>
                  <a:pt x="99059" y="0"/>
                </a:lnTo>
                <a:lnTo>
                  <a:pt x="49529" y="115824"/>
                </a:lnTo>
                <a:lnTo>
                  <a:pt x="32765" y="164592"/>
                </a:lnTo>
                <a:lnTo>
                  <a:pt x="16763" y="296418"/>
                </a:lnTo>
                <a:lnTo>
                  <a:pt x="16763" y="477774"/>
                </a:lnTo>
                <a:lnTo>
                  <a:pt x="0" y="741426"/>
                </a:lnTo>
                <a:lnTo>
                  <a:pt x="0" y="4629912"/>
                </a:lnTo>
                <a:lnTo>
                  <a:pt x="246126" y="4629912"/>
                </a:lnTo>
                <a:lnTo>
                  <a:pt x="295656" y="4530852"/>
                </a:lnTo>
                <a:lnTo>
                  <a:pt x="295656" y="4465320"/>
                </a:lnTo>
                <a:lnTo>
                  <a:pt x="312420" y="4333494"/>
                </a:lnTo>
                <a:lnTo>
                  <a:pt x="312420" y="4152138"/>
                </a:lnTo>
                <a:lnTo>
                  <a:pt x="328422" y="3888486"/>
                </a:lnTo>
                <a:lnTo>
                  <a:pt x="328422" y="2734818"/>
                </a:lnTo>
                <a:lnTo>
                  <a:pt x="345186" y="2224278"/>
                </a:lnTo>
                <a:close/>
              </a:path>
            </a:pathLst>
          </a:custGeom>
          <a:solidFill>
            <a:srgbClr val="BD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93936" y="1621536"/>
            <a:ext cx="344805" cy="1713230"/>
          </a:xfrm>
          <a:custGeom>
            <a:avLst/>
            <a:gdLst/>
            <a:ahLst/>
            <a:cxnLst/>
            <a:rect l="l" t="t" r="r" b="b"/>
            <a:pathLst>
              <a:path w="344804" h="1713229">
                <a:moveTo>
                  <a:pt x="344423" y="0"/>
                </a:moveTo>
                <a:lnTo>
                  <a:pt x="131063" y="0"/>
                </a:lnTo>
                <a:lnTo>
                  <a:pt x="16001" y="230886"/>
                </a:lnTo>
                <a:lnTo>
                  <a:pt x="0" y="1712976"/>
                </a:lnTo>
                <a:lnTo>
                  <a:pt x="229361" y="1712976"/>
                </a:lnTo>
                <a:lnTo>
                  <a:pt x="229361" y="1498854"/>
                </a:lnTo>
                <a:lnTo>
                  <a:pt x="246125" y="230886"/>
                </a:lnTo>
                <a:lnTo>
                  <a:pt x="344423" y="0"/>
                </a:lnTo>
                <a:close/>
              </a:path>
              <a:path w="344804" h="1713229">
                <a:moveTo>
                  <a:pt x="327659" y="1498854"/>
                </a:moveTo>
                <a:lnTo>
                  <a:pt x="229361" y="1498854"/>
                </a:lnTo>
                <a:lnTo>
                  <a:pt x="229361" y="1712976"/>
                </a:lnTo>
                <a:lnTo>
                  <a:pt x="327659" y="1498854"/>
                </a:lnTo>
                <a:close/>
              </a:path>
            </a:pathLst>
          </a:custGeom>
          <a:solidFill>
            <a:srgbClr val="BD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5174" y="2642610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62106" y="1621537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80">
                <a:moveTo>
                  <a:pt x="509012" y="0"/>
                </a:moveTo>
                <a:lnTo>
                  <a:pt x="0" y="1021073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65187" y="1621537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80">
                <a:moveTo>
                  <a:pt x="509012" y="0"/>
                </a:moveTo>
                <a:lnTo>
                  <a:pt x="0" y="1021073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89258" y="1621537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80">
                <a:moveTo>
                  <a:pt x="509012" y="0"/>
                </a:moveTo>
                <a:lnTo>
                  <a:pt x="0" y="1021073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33687" y="1621537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80">
                <a:moveTo>
                  <a:pt x="509012" y="0"/>
                </a:moveTo>
                <a:lnTo>
                  <a:pt x="0" y="1021073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60839" y="1621537"/>
            <a:ext cx="509270" cy="1021080"/>
          </a:xfrm>
          <a:custGeom>
            <a:avLst/>
            <a:gdLst/>
            <a:ahLst/>
            <a:cxnLst/>
            <a:rect l="l" t="t" r="r" b="b"/>
            <a:pathLst>
              <a:path w="509270" h="1021080">
                <a:moveTo>
                  <a:pt x="509012" y="0"/>
                </a:moveTo>
                <a:lnTo>
                  <a:pt x="0" y="1021073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28072" y="2132080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43131" y="188519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93594" y="1423422"/>
            <a:ext cx="180975" cy="198120"/>
          </a:xfrm>
          <a:custGeom>
            <a:avLst/>
            <a:gdLst/>
            <a:ahLst/>
            <a:cxnLst/>
            <a:rect l="l" t="t" r="r" b="b"/>
            <a:pathLst>
              <a:path w="180975" h="198119">
                <a:moveTo>
                  <a:pt x="180593" y="198114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4199" y="3120389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65174" y="4125455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62106" y="312038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65187" y="312038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89258" y="312038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33687" y="312038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60839" y="312038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28072" y="3631695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43131" y="3368038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97003" y="3878581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93594" y="2923038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3" y="197351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600314" y="1444270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140826" y="1740692"/>
            <a:ext cx="4298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=00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173592" y="3174011"/>
            <a:ext cx="4298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=01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846441" y="1312442"/>
            <a:ext cx="1437640" cy="331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  <a:p>
            <a:pPr marL="127635">
              <a:lnSpc>
                <a:spcPts val="1180"/>
              </a:lnSpc>
              <a:tabLst>
                <a:tab pos="488315" algn="l"/>
                <a:tab pos="833119" algn="l"/>
                <a:tab pos="1193800" algn="l"/>
              </a:tabLst>
            </a:pPr>
            <a:r>
              <a:rPr sz="10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00	01	11	10</a:t>
            </a:r>
            <a:r>
              <a:rPr sz="10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15377" y="164164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584313" y="1922052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436484" y="2152178"/>
            <a:ext cx="14535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40180" algn="l"/>
              </a:tabLst>
            </a:pPr>
            <a:r>
              <a:rPr sz="1000" spc="20" dirty="0">
                <a:latin typeface="Arial"/>
                <a:cs typeface="Arial"/>
              </a:rPr>
              <a:t>11</a:t>
            </a:r>
            <a:r>
              <a:rPr sz="1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38186" y="2415834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584313" y="2795292"/>
            <a:ext cx="614680" cy="331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90" algn="ctr">
              <a:lnSpc>
                <a:spcPts val="118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80"/>
              </a:lnSpc>
              <a:tabLst>
                <a:tab pos="442595" algn="l"/>
              </a:tabLst>
            </a:pPr>
            <a:r>
              <a:rPr sz="1000" spc="20" dirty="0">
                <a:latin typeface="Arial"/>
                <a:cs typeface="Arial"/>
              </a:rPr>
              <a:t>EF	</a:t>
            </a:r>
            <a:r>
              <a:rPr sz="1500" spc="22" baseline="-8333" dirty="0">
                <a:latin typeface="Arial"/>
                <a:cs typeface="Arial"/>
              </a:rPr>
              <a:t>00</a:t>
            </a:r>
            <a:endParaRPr sz="1500" baseline="-8333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322627" y="2959899"/>
            <a:ext cx="877569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  <a:tab pos="717550" algn="l"/>
              </a:tabLst>
            </a:pPr>
            <a:r>
              <a:rPr sz="1000" spc="15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715377" y="312449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584313" y="3404915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436484" y="3651806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338186" y="3898697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974199" y="4570469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65174" y="5575548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62106" y="457046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65187" y="457046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89258" y="457046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33687" y="457046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60839" y="4570469"/>
            <a:ext cx="509270" cy="1005205"/>
          </a:xfrm>
          <a:custGeom>
            <a:avLst/>
            <a:gdLst/>
            <a:ahLst/>
            <a:cxnLst/>
            <a:rect l="l" t="t" r="r" b="b"/>
            <a:pathLst>
              <a:path w="509270" h="1005204">
                <a:moveTo>
                  <a:pt x="509012" y="0"/>
                </a:moveTo>
                <a:lnTo>
                  <a:pt x="0" y="1005078"/>
                </a:lnTo>
              </a:path>
            </a:pathLst>
          </a:custGeom>
          <a:ln w="16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728072" y="5081012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43131" y="4817355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97003" y="5328661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93594" y="4373105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3" y="197363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7813675" y="4228615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584313" y="4376444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173592" y="4640101"/>
            <a:ext cx="4298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=11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027035" y="4409211"/>
            <a:ext cx="11734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7975" algn="l"/>
                <a:tab pos="652145" algn="l"/>
                <a:tab pos="1013460" algn="l"/>
              </a:tabLst>
            </a:pPr>
            <a:r>
              <a:rPr sz="1000" spc="15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715377" y="4574569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584313" y="4854226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436484" y="5085117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338186" y="5348773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974199" y="6036556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65174" y="7058393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762106" y="6036556"/>
            <a:ext cx="509270" cy="1022350"/>
          </a:xfrm>
          <a:custGeom>
            <a:avLst/>
            <a:gdLst/>
            <a:ahLst/>
            <a:cxnLst/>
            <a:rect l="l" t="t" r="r" b="b"/>
            <a:pathLst>
              <a:path w="509270" h="1022350">
                <a:moveTo>
                  <a:pt x="509012" y="0"/>
                </a:moveTo>
                <a:lnTo>
                  <a:pt x="0" y="102183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65187" y="6036556"/>
            <a:ext cx="509270" cy="1022350"/>
          </a:xfrm>
          <a:custGeom>
            <a:avLst/>
            <a:gdLst/>
            <a:ahLst/>
            <a:cxnLst/>
            <a:rect l="l" t="t" r="r" b="b"/>
            <a:pathLst>
              <a:path w="509270" h="1022350">
                <a:moveTo>
                  <a:pt x="509012" y="0"/>
                </a:moveTo>
                <a:lnTo>
                  <a:pt x="0" y="102183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89258" y="6036556"/>
            <a:ext cx="509270" cy="1022350"/>
          </a:xfrm>
          <a:custGeom>
            <a:avLst/>
            <a:gdLst/>
            <a:ahLst/>
            <a:cxnLst/>
            <a:rect l="l" t="t" r="r" b="b"/>
            <a:pathLst>
              <a:path w="509270" h="1022350">
                <a:moveTo>
                  <a:pt x="509012" y="0"/>
                </a:moveTo>
                <a:lnTo>
                  <a:pt x="0" y="102183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33687" y="6036556"/>
            <a:ext cx="509270" cy="1022350"/>
          </a:xfrm>
          <a:custGeom>
            <a:avLst/>
            <a:gdLst/>
            <a:ahLst/>
            <a:cxnLst/>
            <a:rect l="l" t="t" r="r" b="b"/>
            <a:pathLst>
              <a:path w="509270" h="1022350">
                <a:moveTo>
                  <a:pt x="509012" y="0"/>
                </a:moveTo>
                <a:lnTo>
                  <a:pt x="0" y="102183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60839" y="6036556"/>
            <a:ext cx="509270" cy="1022350"/>
          </a:xfrm>
          <a:custGeom>
            <a:avLst/>
            <a:gdLst/>
            <a:ahLst/>
            <a:cxnLst/>
            <a:rect l="l" t="t" r="r" b="b"/>
            <a:pathLst>
              <a:path w="509270" h="1022350">
                <a:moveTo>
                  <a:pt x="509012" y="0"/>
                </a:moveTo>
                <a:lnTo>
                  <a:pt x="0" y="102183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28072" y="6547863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43131" y="6300213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938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97003" y="6794748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82598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93594" y="5839192"/>
            <a:ext cx="180975" cy="197485"/>
          </a:xfrm>
          <a:custGeom>
            <a:avLst/>
            <a:gdLst/>
            <a:ahLst/>
            <a:cxnLst/>
            <a:rect l="l" t="t" r="r" b="b"/>
            <a:pathLst>
              <a:path w="180975" h="197485">
                <a:moveTo>
                  <a:pt x="180593" y="197363"/>
                </a:moveTo>
                <a:lnTo>
                  <a:pt x="0" y="0"/>
                </a:lnTo>
              </a:path>
            </a:pathLst>
          </a:custGeom>
          <a:ln w="16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813675" y="5710706"/>
            <a:ext cx="2159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584313" y="5859299"/>
            <a:ext cx="19431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EF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173592" y="6122956"/>
            <a:ext cx="4298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=10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027035" y="5876064"/>
            <a:ext cx="11734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7975" algn="l"/>
                <a:tab pos="652145" algn="l"/>
                <a:tab pos="1013460" algn="l"/>
              </a:tabLst>
            </a:pPr>
            <a:r>
              <a:rPr sz="1000" spc="15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715377" y="6057424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584313" y="6320316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436484" y="6567958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338186" y="6814849"/>
            <a:ext cx="17208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028295" y="1641653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600314" y="2465374"/>
            <a:ext cx="11004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3460" algn="l"/>
              </a:tabLst>
            </a:pPr>
            <a:r>
              <a:rPr sz="1000" spc="20" dirty="0">
                <a:latin typeface="Arial"/>
                <a:cs typeface="Arial"/>
              </a:rPr>
              <a:t>1	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9012294" y="3141268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600314" y="3931459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618318" y="3931459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174864" y="4854244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536034" y="4854244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633079" y="5381543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8634332" y="5381543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8191630" y="6353846"/>
            <a:ext cx="42735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0995" algn="l"/>
              </a:tabLst>
            </a:pPr>
            <a:r>
              <a:rPr sz="1000" spc="20" dirty="0">
                <a:latin typeface="Arial"/>
                <a:cs typeface="Arial"/>
              </a:rPr>
              <a:t>1	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601586" y="6864381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7633092" y="6864381"/>
            <a:ext cx="990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056491" y="6332977"/>
            <a:ext cx="689610" cy="198120"/>
          </a:xfrm>
          <a:custGeom>
            <a:avLst/>
            <a:gdLst/>
            <a:ahLst/>
            <a:cxnLst/>
            <a:rect l="l" t="t" r="r" b="b"/>
            <a:pathLst>
              <a:path w="689609" h="198120">
                <a:moveTo>
                  <a:pt x="689605" y="0"/>
                </a:moveTo>
                <a:lnTo>
                  <a:pt x="590543" y="198114"/>
                </a:lnTo>
                <a:lnTo>
                  <a:pt x="0" y="198114"/>
                </a:lnTo>
              </a:path>
            </a:pathLst>
          </a:custGeom>
          <a:ln w="16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54792" y="6332977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2429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56491" y="6332977"/>
            <a:ext cx="98425" cy="198120"/>
          </a:xfrm>
          <a:custGeom>
            <a:avLst/>
            <a:gdLst/>
            <a:ahLst/>
            <a:cxnLst/>
            <a:rect l="l" t="t" r="r" b="b"/>
            <a:pathLst>
              <a:path w="98425" h="198120">
                <a:moveTo>
                  <a:pt x="0" y="198114"/>
                </a:moveTo>
                <a:lnTo>
                  <a:pt x="98301" y="0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56491" y="5048247"/>
            <a:ext cx="16510" cy="1483360"/>
          </a:xfrm>
          <a:custGeom>
            <a:avLst/>
            <a:gdLst/>
            <a:ahLst/>
            <a:cxnLst/>
            <a:rect l="l" t="t" r="r" b="b"/>
            <a:pathLst>
              <a:path w="16509" h="1483359">
                <a:moveTo>
                  <a:pt x="15996" y="0"/>
                </a:moveTo>
                <a:lnTo>
                  <a:pt x="0" y="1482844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63805" y="5048247"/>
            <a:ext cx="0" cy="1483360"/>
          </a:xfrm>
          <a:custGeom>
            <a:avLst/>
            <a:gdLst/>
            <a:ahLst/>
            <a:cxnLst/>
            <a:rect l="l" t="t" r="r" b="b"/>
            <a:pathLst>
              <a:path h="1483359">
                <a:moveTo>
                  <a:pt x="0" y="0"/>
                </a:moveTo>
                <a:lnTo>
                  <a:pt x="0" y="1480032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71550" y="4850896"/>
            <a:ext cx="0" cy="1482090"/>
          </a:xfrm>
          <a:custGeom>
            <a:avLst/>
            <a:gdLst/>
            <a:ahLst/>
            <a:cxnLst/>
            <a:rect l="l" t="t" r="r" b="b"/>
            <a:pathLst>
              <a:path h="1482089">
                <a:moveTo>
                  <a:pt x="0" y="0"/>
                </a:moveTo>
                <a:lnTo>
                  <a:pt x="0" y="1479270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514711" y="6844283"/>
            <a:ext cx="311785" cy="313690"/>
          </a:xfrm>
          <a:custGeom>
            <a:avLst/>
            <a:gdLst/>
            <a:ahLst/>
            <a:cxnLst/>
            <a:rect l="l" t="t" r="r" b="b"/>
            <a:pathLst>
              <a:path w="311784" h="313690">
                <a:moveTo>
                  <a:pt x="0" y="0"/>
                </a:moveTo>
                <a:lnTo>
                  <a:pt x="312254" y="0"/>
                </a:lnTo>
                <a:lnTo>
                  <a:pt x="148107" y="312585"/>
                </a:lnTo>
              </a:path>
            </a:pathLst>
          </a:custGeom>
          <a:ln w="16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81513" y="6844283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846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50444" y="6844283"/>
            <a:ext cx="131445" cy="296545"/>
          </a:xfrm>
          <a:custGeom>
            <a:avLst/>
            <a:gdLst/>
            <a:ahLst/>
            <a:cxnLst/>
            <a:rect l="l" t="t" r="r" b="b"/>
            <a:pathLst>
              <a:path w="131445" h="296545">
                <a:moveTo>
                  <a:pt x="131068" y="0"/>
                </a:moveTo>
                <a:lnTo>
                  <a:pt x="0" y="296421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581513" y="5361439"/>
            <a:ext cx="0" cy="1483360"/>
          </a:xfrm>
          <a:custGeom>
            <a:avLst/>
            <a:gdLst/>
            <a:ahLst/>
            <a:cxnLst/>
            <a:rect l="l" t="t" r="r" b="b"/>
            <a:pathLst>
              <a:path h="1483359">
                <a:moveTo>
                  <a:pt x="0" y="0"/>
                </a:moveTo>
                <a:lnTo>
                  <a:pt x="0" y="1480032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93935" y="3070867"/>
            <a:ext cx="147320" cy="264160"/>
          </a:xfrm>
          <a:custGeom>
            <a:avLst/>
            <a:gdLst/>
            <a:ahLst/>
            <a:cxnLst/>
            <a:rect l="l" t="t" r="r" b="b"/>
            <a:pathLst>
              <a:path w="147320" h="264160">
                <a:moveTo>
                  <a:pt x="0" y="263656"/>
                </a:moveTo>
                <a:lnTo>
                  <a:pt x="147065" y="0"/>
                </a:lnTo>
              </a:path>
            </a:pathLst>
          </a:custGeom>
          <a:ln w="16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877165" y="3334523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595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72501" y="4850896"/>
            <a:ext cx="689610" cy="197485"/>
          </a:xfrm>
          <a:custGeom>
            <a:avLst/>
            <a:gdLst/>
            <a:ahLst/>
            <a:cxnLst/>
            <a:rect l="l" t="t" r="r" b="b"/>
            <a:pathLst>
              <a:path w="689609" h="197485">
                <a:moveTo>
                  <a:pt x="689605" y="0"/>
                </a:moveTo>
                <a:lnTo>
                  <a:pt x="591303" y="197351"/>
                </a:lnTo>
                <a:lnTo>
                  <a:pt x="0" y="197351"/>
                </a:lnTo>
              </a:path>
            </a:pathLst>
          </a:custGeom>
          <a:ln w="16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71563" y="4850896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1667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072501" y="4850896"/>
            <a:ext cx="99060" cy="197485"/>
          </a:xfrm>
          <a:custGeom>
            <a:avLst/>
            <a:gdLst/>
            <a:ahLst/>
            <a:cxnLst/>
            <a:rect l="l" t="t" r="r" b="b"/>
            <a:pathLst>
              <a:path w="99059" h="197485">
                <a:moveTo>
                  <a:pt x="0" y="197351"/>
                </a:moveTo>
                <a:lnTo>
                  <a:pt x="99061" y="0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09932" y="1852429"/>
            <a:ext cx="0" cy="1482090"/>
          </a:xfrm>
          <a:custGeom>
            <a:avLst/>
            <a:gdLst/>
            <a:ahLst/>
            <a:cxnLst/>
            <a:rect l="l" t="t" r="r" b="b"/>
            <a:pathLst>
              <a:path h="1482089">
                <a:moveTo>
                  <a:pt x="0" y="0"/>
                </a:moveTo>
                <a:lnTo>
                  <a:pt x="0" y="1479283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97954" y="3911346"/>
            <a:ext cx="312420" cy="313690"/>
          </a:xfrm>
          <a:custGeom>
            <a:avLst/>
            <a:gdLst/>
            <a:ahLst/>
            <a:cxnLst/>
            <a:rect l="l" t="t" r="r" b="b"/>
            <a:pathLst>
              <a:path w="312420" h="313689">
                <a:moveTo>
                  <a:pt x="0" y="0"/>
                </a:moveTo>
                <a:lnTo>
                  <a:pt x="313016" y="0"/>
                </a:lnTo>
                <a:lnTo>
                  <a:pt x="148107" y="312585"/>
                </a:lnTo>
              </a:path>
            </a:pathLst>
          </a:custGeom>
          <a:ln w="16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31482" y="5361426"/>
            <a:ext cx="295275" cy="313690"/>
          </a:xfrm>
          <a:custGeom>
            <a:avLst/>
            <a:gdLst/>
            <a:ahLst/>
            <a:cxnLst/>
            <a:rect l="l" t="t" r="r" b="b"/>
            <a:pathLst>
              <a:path w="295275" h="313689">
                <a:moveTo>
                  <a:pt x="0" y="0"/>
                </a:moveTo>
                <a:lnTo>
                  <a:pt x="295452" y="0"/>
                </a:lnTo>
                <a:lnTo>
                  <a:pt x="147345" y="312585"/>
                </a:lnTo>
              </a:path>
            </a:pathLst>
          </a:custGeom>
          <a:ln w="16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581513" y="3911346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846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450444" y="3911346"/>
            <a:ext cx="131445" cy="296545"/>
          </a:xfrm>
          <a:custGeom>
            <a:avLst/>
            <a:gdLst/>
            <a:ahLst/>
            <a:cxnLst/>
            <a:rect l="l" t="t" r="r" b="b"/>
            <a:pathLst>
              <a:path w="131445" h="296545">
                <a:moveTo>
                  <a:pt x="131068" y="0"/>
                </a:moveTo>
                <a:lnTo>
                  <a:pt x="0" y="296421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598270" y="5361426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5084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466441" y="5361426"/>
            <a:ext cx="132080" cy="296545"/>
          </a:xfrm>
          <a:custGeom>
            <a:avLst/>
            <a:gdLst/>
            <a:ahLst/>
            <a:cxnLst/>
            <a:rect l="l" t="t" r="r" b="b"/>
            <a:pathLst>
              <a:path w="132079" h="296545">
                <a:moveTo>
                  <a:pt x="131829" y="0"/>
                </a:moveTo>
                <a:lnTo>
                  <a:pt x="0" y="296421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581513" y="2445259"/>
            <a:ext cx="0" cy="1483360"/>
          </a:xfrm>
          <a:custGeom>
            <a:avLst/>
            <a:gdLst/>
            <a:ahLst/>
            <a:cxnLst/>
            <a:rect l="l" t="t" r="r" b="b"/>
            <a:pathLst>
              <a:path h="1483360">
                <a:moveTo>
                  <a:pt x="0" y="0"/>
                </a:moveTo>
                <a:lnTo>
                  <a:pt x="0" y="1480032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140063" y="3054847"/>
            <a:ext cx="98425" cy="264160"/>
          </a:xfrm>
          <a:custGeom>
            <a:avLst/>
            <a:gdLst/>
            <a:ahLst/>
            <a:cxnLst/>
            <a:rect l="l" t="t" r="r" b="b"/>
            <a:pathLst>
              <a:path w="98425" h="264160">
                <a:moveTo>
                  <a:pt x="0" y="263656"/>
                </a:moveTo>
                <a:lnTo>
                  <a:pt x="98301" y="0"/>
                </a:lnTo>
              </a:path>
            </a:pathLst>
          </a:custGeom>
          <a:ln w="16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140063" y="1835659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6009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811643" y="2478024"/>
            <a:ext cx="0" cy="1433830"/>
          </a:xfrm>
          <a:custGeom>
            <a:avLst/>
            <a:gdLst/>
            <a:ahLst/>
            <a:cxnLst/>
            <a:rect l="l" t="t" r="r" b="b"/>
            <a:pathLst>
              <a:path h="1433829">
                <a:moveTo>
                  <a:pt x="0" y="0"/>
                </a:moveTo>
                <a:lnTo>
                  <a:pt x="0" y="1430604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598283" y="3944111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793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515991" y="3944111"/>
            <a:ext cx="66040" cy="231140"/>
          </a:xfrm>
          <a:custGeom>
            <a:avLst/>
            <a:gdLst/>
            <a:ahLst/>
            <a:cxnLst/>
            <a:rect l="l" t="t" r="r" b="b"/>
            <a:pathLst>
              <a:path w="66040" h="231139">
                <a:moveTo>
                  <a:pt x="65534" y="0"/>
                </a:moveTo>
                <a:lnTo>
                  <a:pt x="0" y="230892"/>
                </a:lnTo>
              </a:path>
            </a:pathLst>
          </a:custGeom>
          <a:ln w="16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531494" y="2428501"/>
            <a:ext cx="295275" cy="313690"/>
          </a:xfrm>
          <a:custGeom>
            <a:avLst/>
            <a:gdLst/>
            <a:ahLst/>
            <a:cxnLst/>
            <a:rect l="l" t="t" r="r" b="b"/>
            <a:pathLst>
              <a:path w="295275" h="313689">
                <a:moveTo>
                  <a:pt x="0" y="0"/>
                </a:moveTo>
                <a:lnTo>
                  <a:pt x="295452" y="0"/>
                </a:lnTo>
                <a:lnTo>
                  <a:pt x="147345" y="312585"/>
                </a:lnTo>
              </a:path>
            </a:pathLst>
          </a:custGeom>
          <a:ln w="16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14292" y="2445259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9044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466466" y="2428501"/>
            <a:ext cx="132080" cy="296545"/>
          </a:xfrm>
          <a:custGeom>
            <a:avLst/>
            <a:gdLst/>
            <a:ahLst/>
            <a:cxnLst/>
            <a:rect l="l" t="t" r="r" b="b"/>
            <a:pathLst>
              <a:path w="132079" h="296544">
                <a:moveTo>
                  <a:pt x="131829" y="0"/>
                </a:moveTo>
                <a:lnTo>
                  <a:pt x="0" y="296421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581538" y="3911346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3306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09957" y="1572002"/>
            <a:ext cx="147955" cy="264160"/>
          </a:xfrm>
          <a:custGeom>
            <a:avLst/>
            <a:gdLst/>
            <a:ahLst/>
            <a:cxnLst/>
            <a:rect l="l" t="t" r="r" b="b"/>
            <a:pathLst>
              <a:path w="147954" h="264160">
                <a:moveTo>
                  <a:pt x="0" y="263656"/>
                </a:moveTo>
                <a:lnTo>
                  <a:pt x="147825" y="0"/>
                </a:lnTo>
              </a:path>
            </a:pathLst>
          </a:custGeom>
          <a:ln w="16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893960" y="183565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623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140049" y="1555232"/>
            <a:ext cx="131445" cy="297180"/>
          </a:xfrm>
          <a:custGeom>
            <a:avLst/>
            <a:gdLst/>
            <a:ahLst/>
            <a:cxnLst/>
            <a:rect l="l" t="t" r="r" b="b"/>
            <a:pathLst>
              <a:path w="131445" h="297180">
                <a:moveTo>
                  <a:pt x="0" y="297184"/>
                </a:moveTo>
                <a:lnTo>
                  <a:pt x="131068" y="0"/>
                </a:lnTo>
              </a:path>
            </a:pathLst>
          </a:custGeom>
          <a:ln w="16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713342" y="2478024"/>
            <a:ext cx="81915" cy="264160"/>
          </a:xfrm>
          <a:custGeom>
            <a:avLst/>
            <a:gdLst/>
            <a:ahLst/>
            <a:cxnLst/>
            <a:rect l="l" t="t" r="r" b="b"/>
            <a:pathLst>
              <a:path w="81915" h="264160">
                <a:moveTo>
                  <a:pt x="81531" y="0"/>
                </a:moveTo>
                <a:lnTo>
                  <a:pt x="0" y="263656"/>
                </a:lnTo>
              </a:path>
            </a:pathLst>
          </a:custGeom>
          <a:ln w="16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14280" y="247802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766" y="0"/>
                </a:lnTo>
              </a:path>
            </a:pathLst>
          </a:custGeom>
          <a:ln w="1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532748" y="2478024"/>
            <a:ext cx="66040" cy="214629"/>
          </a:xfrm>
          <a:custGeom>
            <a:avLst/>
            <a:gdLst/>
            <a:ahLst/>
            <a:cxnLst/>
            <a:rect l="l" t="t" r="r" b="b"/>
            <a:pathLst>
              <a:path w="66040" h="214630">
                <a:moveTo>
                  <a:pt x="65534" y="0"/>
                </a:moveTo>
                <a:lnTo>
                  <a:pt x="0" y="214121"/>
                </a:lnTo>
              </a:path>
            </a:pathLst>
          </a:custGeom>
          <a:ln w="16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96572" y="3928104"/>
            <a:ext cx="131445" cy="264160"/>
          </a:xfrm>
          <a:custGeom>
            <a:avLst/>
            <a:gdLst/>
            <a:ahLst/>
            <a:cxnLst/>
            <a:rect l="l" t="t" r="r" b="b"/>
            <a:pathLst>
              <a:path w="131445" h="264160">
                <a:moveTo>
                  <a:pt x="131068" y="0"/>
                </a:moveTo>
                <a:lnTo>
                  <a:pt x="0" y="263656"/>
                </a:lnTo>
              </a:path>
            </a:pathLst>
          </a:custGeom>
          <a:ln w="16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746109" y="4850883"/>
            <a:ext cx="16510" cy="1482090"/>
          </a:xfrm>
          <a:custGeom>
            <a:avLst/>
            <a:gdLst/>
            <a:ahLst/>
            <a:cxnLst/>
            <a:rect l="l" t="t" r="r" b="b"/>
            <a:pathLst>
              <a:path w="16509" h="1482089">
                <a:moveTo>
                  <a:pt x="15996" y="0"/>
                </a:moveTo>
                <a:lnTo>
                  <a:pt x="0" y="1482081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10376" y="2428489"/>
            <a:ext cx="16510" cy="4415790"/>
          </a:xfrm>
          <a:custGeom>
            <a:avLst/>
            <a:gdLst/>
            <a:ahLst/>
            <a:cxnLst/>
            <a:rect l="l" t="t" r="r" b="b"/>
            <a:pathLst>
              <a:path w="16509" h="4415790">
                <a:moveTo>
                  <a:pt x="15996" y="0"/>
                </a:moveTo>
                <a:lnTo>
                  <a:pt x="0" y="4415781"/>
                </a:lnTo>
              </a:path>
            </a:pathLst>
          </a:custGeom>
          <a:ln w="16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3816222" y="5623814"/>
            <a:ext cx="3276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For </a:t>
            </a:r>
            <a:r>
              <a:rPr sz="2400" spc="-130" dirty="0">
                <a:latin typeface="Trebuchet MS"/>
                <a:cs typeface="Trebuchet MS"/>
              </a:rPr>
              <a:t>7-variables </a:t>
            </a:r>
            <a:r>
              <a:rPr sz="2400" spc="-135" dirty="0">
                <a:latin typeface="Trebuchet MS"/>
                <a:cs typeface="Trebuchet MS"/>
              </a:rPr>
              <a:t>we </a:t>
            </a:r>
            <a:r>
              <a:rPr sz="2400" spc="-140" dirty="0">
                <a:latin typeface="Trebuchet MS"/>
                <a:cs typeface="Trebuchet MS"/>
              </a:rPr>
              <a:t>need  </a:t>
            </a:r>
            <a:r>
              <a:rPr sz="2400" spc="-110" dirty="0">
                <a:latin typeface="Trebuchet MS"/>
                <a:cs typeface="Trebuchet MS"/>
              </a:rPr>
              <a:t>4th </a:t>
            </a:r>
            <a:r>
              <a:rPr sz="2400" spc="-35" dirty="0">
                <a:latin typeface="Trebuchet MS"/>
                <a:cs typeface="Trebuchet MS"/>
              </a:rPr>
              <a:t>dimension…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definitely  </a:t>
            </a:r>
            <a:r>
              <a:rPr sz="2400" spc="-160" dirty="0">
                <a:latin typeface="Trebuchet MS"/>
                <a:cs typeface="Trebuchet MS"/>
              </a:rPr>
              <a:t>time </a:t>
            </a:r>
            <a:r>
              <a:rPr sz="2400" spc="-65" dirty="0">
                <a:latin typeface="Trebuchet MS"/>
                <a:cs typeface="Trebuchet MS"/>
              </a:rPr>
              <a:t>to </a:t>
            </a:r>
            <a:r>
              <a:rPr sz="2400" spc="-175" dirty="0">
                <a:latin typeface="Trebuchet MS"/>
                <a:cs typeface="Trebuchet MS"/>
              </a:rPr>
              <a:t>give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up…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4813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Sharing</a:t>
            </a:r>
            <a:r>
              <a:rPr spc="280" dirty="0"/>
              <a:t> </a:t>
            </a:r>
            <a:r>
              <a:rPr spc="-15" dirty="0"/>
              <a:t>product-terms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15762"/>
            <a:ext cx="7355205" cy="47859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Example </a:t>
            </a:r>
            <a:r>
              <a:rPr sz="2400" spc="315" dirty="0">
                <a:latin typeface="Trebuchet MS"/>
                <a:cs typeface="Trebuchet MS"/>
              </a:rPr>
              <a:t>– </a:t>
            </a:r>
            <a:r>
              <a:rPr sz="2400" spc="-80" dirty="0">
                <a:latin typeface="Trebuchet MS"/>
                <a:cs typeface="Trebuchet MS"/>
              </a:rPr>
              <a:t>two </a:t>
            </a:r>
            <a:r>
              <a:rPr sz="2400" spc="-125" dirty="0">
                <a:latin typeface="Trebuchet MS"/>
                <a:cs typeface="Trebuchet MS"/>
              </a:rPr>
              <a:t>functions </a:t>
            </a:r>
            <a:r>
              <a:rPr sz="2400" spc="-145" dirty="0">
                <a:latin typeface="Trebuchet MS"/>
                <a:cs typeface="Trebuchet MS"/>
              </a:rPr>
              <a:t>are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needed: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F1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(A,B,C)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100" spc="2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m(3,5,7)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F2 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(A,B,C)=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m(0,4,5)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Separate</a:t>
            </a:r>
            <a:r>
              <a:rPr sz="2400" b="1" dirty="0">
                <a:latin typeface="Arial"/>
                <a:cs typeface="Arial"/>
              </a:rPr>
              <a:t> minimization:</a:t>
            </a:r>
            <a:endParaRPr sz="24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6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454552"/>
                </a:solidFill>
                <a:latin typeface="Arial"/>
                <a:cs typeface="Arial"/>
              </a:rPr>
              <a:t>F1 </a:t>
            </a:r>
            <a:r>
              <a:rPr sz="2100" b="1" dirty="0">
                <a:solidFill>
                  <a:srgbClr val="454552"/>
                </a:solidFill>
                <a:latin typeface="Arial"/>
                <a:cs typeface="Arial"/>
              </a:rPr>
              <a:t>= </a:t>
            </a:r>
            <a:r>
              <a:rPr sz="2100" b="1" spc="65" dirty="0">
                <a:solidFill>
                  <a:srgbClr val="454552"/>
                </a:solidFill>
                <a:latin typeface="Arial"/>
                <a:cs typeface="Arial"/>
              </a:rPr>
              <a:t>AC </a:t>
            </a:r>
            <a:r>
              <a:rPr sz="2100" b="1" dirty="0">
                <a:solidFill>
                  <a:srgbClr val="454552"/>
                </a:solidFill>
                <a:latin typeface="Arial"/>
                <a:cs typeface="Arial"/>
              </a:rPr>
              <a:t>+</a:t>
            </a:r>
            <a:r>
              <a:rPr sz="2100" b="1" spc="-250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100" b="1" spc="20" dirty="0">
                <a:solidFill>
                  <a:srgbClr val="454552"/>
                </a:solidFill>
                <a:latin typeface="Arial"/>
                <a:cs typeface="Arial"/>
              </a:rPr>
              <a:t>BC</a:t>
            </a:r>
            <a:endParaRPr sz="21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7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454552"/>
                </a:solidFill>
                <a:latin typeface="Arial"/>
                <a:cs typeface="Arial"/>
              </a:rPr>
              <a:t>F2 </a:t>
            </a:r>
            <a:r>
              <a:rPr sz="2100" b="1" dirty="0">
                <a:solidFill>
                  <a:srgbClr val="454552"/>
                </a:solidFill>
                <a:latin typeface="Arial"/>
                <a:cs typeface="Arial"/>
              </a:rPr>
              <a:t>=</a:t>
            </a:r>
            <a:r>
              <a:rPr sz="2100" b="1" spc="-19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100" b="1" spc="185" dirty="0">
                <a:solidFill>
                  <a:srgbClr val="454552"/>
                </a:solidFill>
                <a:latin typeface="Arial"/>
                <a:cs typeface="Arial"/>
              </a:rPr>
              <a:t>AB’+B’C’</a:t>
            </a:r>
            <a:endParaRPr sz="21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2xNOT, </a:t>
            </a:r>
            <a:r>
              <a:rPr sz="2100" spc="30" dirty="0">
                <a:solidFill>
                  <a:srgbClr val="454552"/>
                </a:solidFill>
                <a:latin typeface="Trebuchet MS"/>
                <a:cs typeface="Trebuchet MS"/>
              </a:rPr>
              <a:t>4xAND,</a:t>
            </a:r>
            <a:r>
              <a:rPr sz="2100" spc="-4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454552"/>
                </a:solidFill>
                <a:latin typeface="Trebuchet MS"/>
                <a:cs typeface="Trebuchet MS"/>
              </a:rPr>
              <a:t>2xOR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Sharing </a:t>
            </a:r>
            <a:r>
              <a:rPr sz="2400" b="1" spc="-25" dirty="0">
                <a:latin typeface="Arial"/>
                <a:cs typeface="Arial"/>
              </a:rPr>
              <a:t>product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terms:</a:t>
            </a:r>
            <a:endParaRPr sz="24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8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454552"/>
                </a:solidFill>
                <a:latin typeface="Arial"/>
                <a:cs typeface="Arial"/>
              </a:rPr>
              <a:t>F1 </a:t>
            </a:r>
            <a:r>
              <a:rPr sz="2100" b="1" dirty="0">
                <a:solidFill>
                  <a:srgbClr val="454552"/>
                </a:solidFill>
                <a:latin typeface="Arial"/>
                <a:cs typeface="Arial"/>
              </a:rPr>
              <a:t>=</a:t>
            </a:r>
            <a:r>
              <a:rPr sz="2100" b="1" spc="-19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100" b="1" spc="90" dirty="0">
                <a:solidFill>
                  <a:srgbClr val="454552"/>
                </a:solidFill>
                <a:latin typeface="Arial"/>
                <a:cs typeface="Arial"/>
              </a:rPr>
              <a:t>AB’C+BC</a:t>
            </a:r>
            <a:endParaRPr sz="21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454552"/>
                </a:solidFill>
                <a:latin typeface="Arial"/>
                <a:cs typeface="Arial"/>
              </a:rPr>
              <a:t>F2 </a:t>
            </a:r>
            <a:r>
              <a:rPr sz="2100" b="1" dirty="0">
                <a:solidFill>
                  <a:srgbClr val="454552"/>
                </a:solidFill>
                <a:latin typeface="Arial"/>
                <a:cs typeface="Arial"/>
              </a:rPr>
              <a:t>=</a:t>
            </a:r>
            <a:r>
              <a:rPr sz="2100" b="1" spc="-19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100" b="1" spc="175" dirty="0">
                <a:solidFill>
                  <a:srgbClr val="454552"/>
                </a:solidFill>
                <a:latin typeface="Arial"/>
                <a:cs typeface="Arial"/>
              </a:rPr>
              <a:t>AB’C+B’C’</a:t>
            </a:r>
            <a:endParaRPr sz="21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2xNOT, </a:t>
            </a:r>
            <a:r>
              <a:rPr sz="2100" spc="30" dirty="0">
                <a:solidFill>
                  <a:srgbClr val="454552"/>
                </a:solidFill>
                <a:latin typeface="Trebuchet MS"/>
                <a:cs typeface="Trebuchet MS"/>
              </a:rPr>
              <a:t>3xAND,</a:t>
            </a:r>
            <a:r>
              <a:rPr sz="2100" spc="-4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454552"/>
                </a:solidFill>
                <a:latin typeface="Trebuchet MS"/>
                <a:cs typeface="Trebuchet MS"/>
              </a:rPr>
              <a:t>2xOR</a:t>
            </a:r>
            <a:endParaRPr sz="2100">
              <a:latin typeface="Trebuchet MS"/>
              <a:cs typeface="Trebuchet MS"/>
            </a:endParaRPr>
          </a:p>
          <a:p>
            <a:pPr marL="285115" marR="5080" indent="-273050">
              <a:lnSpc>
                <a:spcPts val="2590"/>
              </a:lnSpc>
              <a:spcBef>
                <a:spcPts val="62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Product-term </a:t>
            </a:r>
            <a:r>
              <a:rPr sz="2400" spc="-120" dirty="0">
                <a:latin typeface="Trebuchet MS"/>
                <a:cs typeface="Trebuchet MS"/>
              </a:rPr>
              <a:t>sharing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20" dirty="0">
                <a:latin typeface="Trebuchet MS"/>
                <a:cs typeface="Trebuchet MS"/>
              </a:rPr>
              <a:t>reduce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14" dirty="0">
                <a:latin typeface="Trebuchet MS"/>
                <a:cs typeface="Trebuchet MS"/>
              </a:rPr>
              <a:t>required  </a:t>
            </a:r>
            <a:r>
              <a:rPr sz="2400" spc="-170" dirty="0">
                <a:latin typeface="Trebuchet MS"/>
                <a:cs typeface="Trebuchet MS"/>
              </a:rPr>
              <a:t>gates!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5932" y="1811604"/>
            <a:ext cx="2792719" cy="324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278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Multi-level</a:t>
            </a:r>
            <a:r>
              <a:rPr spc="260" dirty="0"/>
              <a:t> </a:t>
            </a:r>
            <a:r>
              <a:rPr spc="5" dirty="0"/>
              <a:t>minimization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573" y="1446987"/>
            <a:ext cx="8171815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b="1" spc="-2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95" dirty="0">
                <a:latin typeface="Trebuchet MS"/>
                <a:cs typeface="Trebuchet MS"/>
              </a:rPr>
              <a:t>Minimized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Sum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Products: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Z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ADF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AEF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BDF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BEF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CDF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CEF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05" dirty="0">
                <a:latin typeface="Trebuchet MS"/>
                <a:cs typeface="Trebuchet MS"/>
              </a:rPr>
              <a:t>Factored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form: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Z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C)(D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E)F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3" y="5256987"/>
            <a:ext cx="8901430" cy="1778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10" dirty="0">
                <a:latin typeface="Trebuchet MS"/>
                <a:cs typeface="Trebuchet MS"/>
              </a:rPr>
              <a:t>Multi-level </a:t>
            </a:r>
            <a:r>
              <a:rPr sz="2000" spc="-114" dirty="0">
                <a:latin typeface="Trebuchet MS"/>
                <a:cs typeface="Trebuchet MS"/>
              </a:rPr>
              <a:t>implementations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105" dirty="0">
                <a:latin typeface="Trebuchet MS"/>
                <a:cs typeface="Trebuchet MS"/>
              </a:rPr>
              <a:t>reduce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number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27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gates.</a:t>
            </a:r>
            <a:endParaRPr sz="2000">
              <a:latin typeface="Trebuchet MS"/>
              <a:cs typeface="Trebuchet MS"/>
            </a:endParaRPr>
          </a:p>
          <a:p>
            <a:pPr marL="285115" marR="753110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40" dirty="0">
                <a:latin typeface="Trebuchet MS"/>
                <a:cs typeface="Trebuchet MS"/>
              </a:rPr>
              <a:t>Usually, </a:t>
            </a:r>
            <a:r>
              <a:rPr sz="2000" spc="-65" dirty="0">
                <a:latin typeface="Trebuchet MS"/>
                <a:cs typeface="Trebuchet MS"/>
              </a:rPr>
              <a:t>more </a:t>
            </a:r>
            <a:r>
              <a:rPr sz="2000" spc="-135" dirty="0">
                <a:latin typeface="Trebuchet MS"/>
                <a:cs typeface="Trebuchet MS"/>
              </a:rPr>
              <a:t>levels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05" dirty="0">
                <a:latin typeface="Trebuchet MS"/>
                <a:cs typeface="Trebuchet MS"/>
              </a:rPr>
              <a:t>logic </a:t>
            </a:r>
            <a:r>
              <a:rPr sz="2000" spc="-120" dirty="0">
                <a:latin typeface="Trebuchet MS"/>
                <a:cs typeface="Trebuchet MS"/>
              </a:rPr>
              <a:t>means </a:t>
            </a:r>
            <a:r>
              <a:rPr sz="2000" spc="-85" dirty="0">
                <a:latin typeface="Trebuchet MS"/>
                <a:cs typeface="Trebuchet MS"/>
              </a:rPr>
              <a:t>longer </a:t>
            </a:r>
            <a:r>
              <a:rPr sz="2000" spc="-105" dirty="0">
                <a:latin typeface="Trebuchet MS"/>
                <a:cs typeface="Trebuchet MS"/>
              </a:rPr>
              <a:t>propagation </a:t>
            </a:r>
            <a:r>
              <a:rPr sz="2000" spc="-210" dirty="0">
                <a:latin typeface="Trebuchet MS"/>
                <a:cs typeface="Trebuchet MS"/>
              </a:rPr>
              <a:t>delay, </a:t>
            </a:r>
            <a:r>
              <a:rPr sz="2000" spc="-114" dirty="0">
                <a:latin typeface="Trebuchet MS"/>
                <a:cs typeface="Trebuchet MS"/>
              </a:rPr>
              <a:t>hence </a:t>
            </a:r>
            <a:r>
              <a:rPr sz="2000" spc="-140" dirty="0">
                <a:latin typeface="Trebuchet MS"/>
                <a:cs typeface="Trebuchet MS"/>
              </a:rPr>
              <a:t>multilevel  </a:t>
            </a:r>
            <a:r>
              <a:rPr sz="2000" spc="-105" dirty="0">
                <a:latin typeface="Trebuchet MS"/>
                <a:cs typeface="Trebuchet MS"/>
              </a:rPr>
              <a:t>optimized </a:t>
            </a:r>
            <a:r>
              <a:rPr sz="2000" spc="-100" dirty="0">
                <a:latin typeface="Trebuchet MS"/>
                <a:cs typeface="Trebuchet MS"/>
              </a:rPr>
              <a:t>circuits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125" dirty="0">
                <a:latin typeface="Trebuchet MS"/>
                <a:cs typeface="Trebuchet MS"/>
              </a:rPr>
              <a:t>be </a:t>
            </a:r>
            <a:r>
              <a:rPr sz="2000" spc="-160" dirty="0">
                <a:latin typeface="Trebuchet MS"/>
                <a:cs typeface="Trebuchet MS"/>
              </a:rPr>
              <a:t>smaller, </a:t>
            </a:r>
            <a:r>
              <a:rPr sz="2000" spc="-114" dirty="0">
                <a:latin typeface="Trebuchet MS"/>
                <a:cs typeface="Trebuchet MS"/>
              </a:rPr>
              <a:t>but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slower</a:t>
            </a:r>
            <a:endParaRPr sz="20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2000" spc="-135" dirty="0">
                <a:latin typeface="Trebuchet MS"/>
                <a:cs typeface="Trebuchet MS"/>
              </a:rPr>
              <a:t>But, </a:t>
            </a:r>
            <a:r>
              <a:rPr sz="2000" spc="-120" dirty="0">
                <a:latin typeface="Trebuchet MS"/>
                <a:cs typeface="Trebuchet MS"/>
              </a:rPr>
              <a:t>depending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50" dirty="0">
                <a:latin typeface="Trebuchet MS"/>
                <a:cs typeface="Trebuchet MS"/>
              </a:rPr>
              <a:t>actual </a:t>
            </a:r>
            <a:r>
              <a:rPr sz="2000" spc="-110" dirty="0">
                <a:latin typeface="Trebuchet MS"/>
                <a:cs typeface="Trebuchet MS"/>
              </a:rPr>
              <a:t>function </a:t>
            </a:r>
            <a:r>
              <a:rPr sz="2000" spc="-165" dirty="0">
                <a:latin typeface="Trebuchet MS"/>
                <a:cs typeface="Trebuchet MS"/>
              </a:rPr>
              <a:t>&amp; </a:t>
            </a:r>
            <a:r>
              <a:rPr sz="2000" spc="-125" dirty="0">
                <a:latin typeface="Trebuchet MS"/>
                <a:cs typeface="Trebuchet MS"/>
              </a:rPr>
              <a:t>technology, </a:t>
            </a:r>
            <a:r>
              <a:rPr sz="2000" spc="-105" dirty="0">
                <a:latin typeface="Trebuchet MS"/>
                <a:cs typeface="Trebuchet MS"/>
              </a:rPr>
              <a:t>there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125" dirty="0">
                <a:latin typeface="Trebuchet MS"/>
                <a:cs typeface="Trebuchet MS"/>
              </a:rPr>
              <a:t>be </a:t>
            </a:r>
            <a:r>
              <a:rPr sz="2000" spc="-110" dirty="0">
                <a:latin typeface="Trebuchet MS"/>
                <a:cs typeface="Trebuchet MS"/>
              </a:rPr>
              <a:t>cases </a:t>
            </a:r>
            <a:r>
              <a:rPr sz="2000" spc="-90" dirty="0">
                <a:latin typeface="Trebuchet MS"/>
                <a:cs typeface="Trebuchet MS"/>
              </a:rPr>
              <a:t>where </a:t>
            </a:r>
            <a:r>
              <a:rPr sz="2000" spc="-125" dirty="0">
                <a:latin typeface="Trebuchet MS"/>
                <a:cs typeface="Trebuchet MS"/>
              </a:rPr>
              <a:t>multi-  </a:t>
            </a:r>
            <a:r>
              <a:rPr sz="2000" spc="-155" dirty="0">
                <a:latin typeface="Trebuchet MS"/>
                <a:cs typeface="Trebuchet MS"/>
              </a:rPr>
              <a:t>level </a:t>
            </a:r>
            <a:r>
              <a:rPr sz="2000" spc="-120" dirty="0">
                <a:latin typeface="Trebuchet MS"/>
                <a:cs typeface="Trebuchet MS"/>
              </a:rPr>
              <a:t>implementation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95" dirty="0">
                <a:latin typeface="Trebuchet MS"/>
                <a:cs typeface="Trebuchet MS"/>
              </a:rPr>
              <a:t>also </a:t>
            </a:r>
            <a:r>
              <a:rPr sz="2000" spc="-100" dirty="0">
                <a:latin typeface="Trebuchet MS"/>
                <a:cs typeface="Trebuchet MS"/>
              </a:rPr>
              <a:t>improve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speed.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4481" y="2720744"/>
            <a:ext cx="4942564" cy="2530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15454"/>
            <a:ext cx="8003540" cy="910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latin typeface="Arial"/>
                <a:cs typeface="Arial"/>
              </a:rPr>
              <a:t>Specifications </a:t>
            </a:r>
            <a:r>
              <a:rPr sz="2600" b="1" spc="-150" dirty="0">
                <a:latin typeface="Arial"/>
                <a:cs typeface="Arial"/>
              </a:rPr>
              <a:t>– </a:t>
            </a:r>
            <a:r>
              <a:rPr sz="2600" b="1" spc="-60" dirty="0">
                <a:latin typeface="Arial"/>
                <a:cs typeface="Arial"/>
              </a:rPr>
              <a:t>calculating </a:t>
            </a:r>
            <a:r>
              <a:rPr sz="2600" b="1" spc="15" dirty="0">
                <a:latin typeface="Arial"/>
                <a:cs typeface="Arial"/>
              </a:rPr>
              <a:t>1-bit </a:t>
            </a:r>
            <a:r>
              <a:rPr sz="2600" b="1" spc="-70" dirty="0">
                <a:latin typeface="Arial"/>
                <a:cs typeface="Arial"/>
              </a:rPr>
              <a:t>of </a:t>
            </a:r>
            <a:r>
              <a:rPr sz="2600" b="1" spc="-25" dirty="0">
                <a:latin typeface="Arial"/>
                <a:cs typeface="Arial"/>
              </a:rPr>
              <a:t>binary</a:t>
            </a:r>
            <a:r>
              <a:rPr sz="2600" b="1" spc="36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addition</a:t>
            </a:r>
            <a:endParaRPr sz="26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54552"/>
                </a:solidFill>
                <a:latin typeface="Trebuchet MS"/>
                <a:cs typeface="Trebuchet MS"/>
              </a:rPr>
              <a:t>Add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two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10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95" dirty="0">
                <a:solidFill>
                  <a:srgbClr val="454552"/>
                </a:solidFill>
                <a:latin typeface="Trebuchet MS"/>
                <a:cs typeface="Trebuchet MS"/>
              </a:rPr>
              <a:t>produce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Sum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54552"/>
                </a:solidFill>
                <a:latin typeface="Trebuchet MS"/>
                <a:cs typeface="Trebuchet MS"/>
              </a:rPr>
              <a:t>Carry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657" y="2400541"/>
            <a:ext cx="9105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out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endParaRPr sz="23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3843" y="2819145"/>
          <a:ext cx="2962274" cy="334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757292" y="2475991"/>
            <a:ext cx="4427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Boolean </a:t>
            </a:r>
            <a:r>
              <a:rPr sz="2400" b="1" spc="-85" dirty="0">
                <a:latin typeface="Arial"/>
                <a:cs typeface="Arial"/>
              </a:rPr>
              <a:t>Expression </a:t>
            </a:r>
            <a:r>
              <a:rPr sz="2400" b="1" spc="-25" dirty="0">
                <a:latin typeface="Arial"/>
                <a:cs typeface="Arial"/>
              </a:rPr>
              <a:t>(Canonical  </a:t>
            </a:r>
            <a:r>
              <a:rPr sz="2400" b="1" spc="30" dirty="0">
                <a:latin typeface="Arial"/>
                <a:cs typeface="Arial"/>
              </a:rPr>
              <a:t>Form, </a:t>
            </a:r>
            <a:r>
              <a:rPr sz="2400" b="1" spc="-25" dirty="0">
                <a:latin typeface="Arial"/>
                <a:cs typeface="Arial"/>
              </a:rPr>
              <a:t>Sum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28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Minterms)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195" y="3294041"/>
            <a:ext cx="4958715" cy="953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495">
              <a:lnSpc>
                <a:spcPts val="2245"/>
              </a:lnSpc>
              <a:spcBef>
                <a:spcPts val="135"/>
              </a:spcBef>
              <a:tabLst>
                <a:tab pos="182562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Sum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B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'</a:t>
            </a:r>
            <a:r>
              <a:rPr sz="2400" i="1" spc="5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BC</a:t>
            </a:r>
            <a:r>
              <a:rPr sz="2100" spc="30" baseline="43650" dirty="0">
                <a:latin typeface="Times New Roman"/>
                <a:cs typeface="Times New Roman"/>
              </a:rPr>
              <a:t>'</a:t>
            </a:r>
            <a:r>
              <a:rPr sz="2100" spc="480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AB</a:t>
            </a:r>
            <a:r>
              <a:rPr sz="2400" i="1" spc="-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'</a:t>
            </a:r>
            <a:r>
              <a:rPr sz="2400" i="1" spc="80" dirty="0">
                <a:latin typeface="Times New Roman"/>
                <a:cs typeface="Times New Roman"/>
              </a:rPr>
              <a:t>C</a:t>
            </a:r>
            <a:r>
              <a:rPr sz="2100" spc="120" baseline="43650" dirty="0">
                <a:latin typeface="Times New Roman"/>
                <a:cs typeface="Times New Roman"/>
              </a:rPr>
              <a:t>'</a:t>
            </a:r>
            <a:r>
              <a:rPr sz="2100" spc="487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  <a:p>
            <a:pPr marL="1621155">
              <a:lnSpc>
                <a:spcPts val="1045"/>
              </a:lnSpc>
              <a:tabLst>
                <a:tab pos="2727960" algn="l"/>
                <a:tab pos="3820795" algn="l"/>
                <a:tab pos="4808855" algn="l"/>
              </a:tabLst>
            </a:pP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30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690"/>
              </a:spcBef>
              <a:tabLst>
                <a:tab pos="525145" algn="l"/>
                <a:tab pos="1649095" algn="l"/>
                <a:tab pos="2739390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BC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'</a:t>
            </a:r>
            <a:r>
              <a:rPr sz="2400" i="1" spc="55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ABC</a:t>
            </a:r>
            <a:r>
              <a:rPr sz="2100" spc="15" baseline="43650" dirty="0">
                <a:latin typeface="Times New Roman"/>
                <a:cs typeface="Times New Roman"/>
              </a:rPr>
              <a:t>'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  <a:p>
            <a:pPr marR="88265" algn="ctr">
              <a:lnSpc>
                <a:spcPts val="1045"/>
              </a:lnSpc>
              <a:tabLst>
                <a:tab pos="1231265" algn="l"/>
                <a:tab pos="2322830" algn="l"/>
                <a:tab pos="3312160" algn="l"/>
                <a:tab pos="4302760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out	in	in	</a:t>
            </a:r>
            <a:r>
              <a:rPr sz="1400" i="1" spc="-15" dirty="0">
                <a:latin typeface="Times New Roman"/>
                <a:cs typeface="Times New Roman"/>
              </a:rPr>
              <a:t>in	</a:t>
            </a:r>
            <a:r>
              <a:rPr sz="1400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9693" y="5070347"/>
            <a:ext cx="2322830" cy="1083310"/>
          </a:xfrm>
          <a:custGeom>
            <a:avLst/>
            <a:gdLst/>
            <a:ahLst/>
            <a:cxnLst/>
            <a:rect l="l" t="t" r="r" b="b"/>
            <a:pathLst>
              <a:path w="2322829" h="1083310">
                <a:moveTo>
                  <a:pt x="2322576" y="1082802"/>
                </a:moveTo>
                <a:lnTo>
                  <a:pt x="2322576" y="0"/>
                </a:lnTo>
                <a:lnTo>
                  <a:pt x="0" y="0"/>
                </a:lnTo>
                <a:lnTo>
                  <a:pt x="0" y="1082802"/>
                </a:lnTo>
                <a:lnTo>
                  <a:pt x="11430" y="1082802"/>
                </a:lnTo>
                <a:lnTo>
                  <a:pt x="11429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2300478" y="22098"/>
                </a:lnTo>
                <a:lnTo>
                  <a:pt x="2300478" y="11429"/>
                </a:lnTo>
                <a:lnTo>
                  <a:pt x="2311133" y="22098"/>
                </a:lnTo>
                <a:lnTo>
                  <a:pt x="2311133" y="1082802"/>
                </a:lnTo>
                <a:lnTo>
                  <a:pt x="2322576" y="1082802"/>
                </a:lnTo>
                <a:close/>
              </a:path>
              <a:path w="2322829" h="1083310">
                <a:moveTo>
                  <a:pt x="22098" y="22098"/>
                </a:moveTo>
                <a:lnTo>
                  <a:pt x="22098" y="11430"/>
                </a:lnTo>
                <a:lnTo>
                  <a:pt x="11429" y="22098"/>
                </a:lnTo>
                <a:lnTo>
                  <a:pt x="22098" y="22098"/>
                </a:lnTo>
                <a:close/>
              </a:path>
              <a:path w="2322829" h="1083310">
                <a:moveTo>
                  <a:pt x="22098" y="1060704"/>
                </a:moveTo>
                <a:lnTo>
                  <a:pt x="22098" y="22098"/>
                </a:lnTo>
                <a:lnTo>
                  <a:pt x="11429" y="22098"/>
                </a:lnTo>
                <a:lnTo>
                  <a:pt x="11430" y="1060704"/>
                </a:lnTo>
                <a:lnTo>
                  <a:pt x="22098" y="1060704"/>
                </a:lnTo>
                <a:close/>
              </a:path>
              <a:path w="2322829" h="1083310">
                <a:moveTo>
                  <a:pt x="2311133" y="1060703"/>
                </a:moveTo>
                <a:lnTo>
                  <a:pt x="11430" y="1060704"/>
                </a:lnTo>
                <a:lnTo>
                  <a:pt x="22098" y="1072134"/>
                </a:lnTo>
                <a:lnTo>
                  <a:pt x="22098" y="1082802"/>
                </a:lnTo>
                <a:lnTo>
                  <a:pt x="2300478" y="1082802"/>
                </a:lnTo>
                <a:lnTo>
                  <a:pt x="2300478" y="1072134"/>
                </a:lnTo>
                <a:lnTo>
                  <a:pt x="2311133" y="1060703"/>
                </a:lnTo>
                <a:close/>
              </a:path>
              <a:path w="2322829" h="1083310">
                <a:moveTo>
                  <a:pt x="22098" y="1082802"/>
                </a:moveTo>
                <a:lnTo>
                  <a:pt x="22098" y="1072134"/>
                </a:lnTo>
                <a:lnTo>
                  <a:pt x="11430" y="1060704"/>
                </a:lnTo>
                <a:lnTo>
                  <a:pt x="11430" y="1082802"/>
                </a:lnTo>
                <a:lnTo>
                  <a:pt x="22098" y="1082802"/>
                </a:lnTo>
                <a:close/>
              </a:path>
              <a:path w="2322829" h="1083310">
                <a:moveTo>
                  <a:pt x="2311133" y="22098"/>
                </a:moveTo>
                <a:lnTo>
                  <a:pt x="2300478" y="11429"/>
                </a:lnTo>
                <a:lnTo>
                  <a:pt x="2300478" y="22098"/>
                </a:lnTo>
                <a:lnTo>
                  <a:pt x="2311133" y="22098"/>
                </a:lnTo>
                <a:close/>
              </a:path>
              <a:path w="2322829" h="1083310">
                <a:moveTo>
                  <a:pt x="2311133" y="1060703"/>
                </a:moveTo>
                <a:lnTo>
                  <a:pt x="2311133" y="22098"/>
                </a:lnTo>
                <a:lnTo>
                  <a:pt x="2300478" y="22098"/>
                </a:lnTo>
                <a:lnTo>
                  <a:pt x="2300478" y="1060703"/>
                </a:lnTo>
                <a:lnTo>
                  <a:pt x="2311133" y="1060703"/>
                </a:lnTo>
                <a:close/>
              </a:path>
              <a:path w="2322829" h="1083310">
                <a:moveTo>
                  <a:pt x="2311133" y="1082802"/>
                </a:moveTo>
                <a:lnTo>
                  <a:pt x="2311133" y="1060703"/>
                </a:lnTo>
                <a:lnTo>
                  <a:pt x="2300478" y="1072134"/>
                </a:lnTo>
                <a:lnTo>
                  <a:pt x="2300478" y="1082802"/>
                </a:lnTo>
                <a:lnTo>
                  <a:pt x="2311133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9693" y="5601842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80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0807" y="507034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9079" y="4730496"/>
            <a:ext cx="348615" cy="326390"/>
          </a:xfrm>
          <a:custGeom>
            <a:avLst/>
            <a:gdLst/>
            <a:ahLst/>
            <a:cxnLst/>
            <a:rect l="l" t="t" r="r" b="b"/>
            <a:pathLst>
              <a:path w="348614" h="326389">
                <a:moveTo>
                  <a:pt x="348233" y="309372"/>
                </a:moveTo>
                <a:lnTo>
                  <a:pt x="15239" y="0"/>
                </a:lnTo>
                <a:lnTo>
                  <a:pt x="0" y="16764"/>
                </a:lnTo>
                <a:lnTo>
                  <a:pt x="332993" y="326136"/>
                </a:lnTo>
                <a:lnTo>
                  <a:pt x="348233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5736" y="507034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3906" y="507034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1475" y="6153150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2143" y="6265164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381" y="0"/>
                </a:lnTo>
              </a:path>
            </a:pathLst>
          </a:custGeom>
          <a:ln w="2438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2095" y="6153150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4545" y="4716779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0489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3925" y="4716779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0489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4999" y="5181600"/>
            <a:ext cx="353695" cy="862330"/>
          </a:xfrm>
          <a:custGeom>
            <a:avLst/>
            <a:gdLst/>
            <a:ahLst/>
            <a:cxnLst/>
            <a:rect l="l" t="t" r="r" b="b"/>
            <a:pathLst>
              <a:path w="353695" h="862329">
                <a:moveTo>
                  <a:pt x="353568" y="861822"/>
                </a:moveTo>
                <a:lnTo>
                  <a:pt x="353567" y="0"/>
                </a:lnTo>
                <a:lnTo>
                  <a:pt x="0" y="0"/>
                </a:lnTo>
                <a:lnTo>
                  <a:pt x="0" y="861822"/>
                </a:lnTo>
                <a:lnTo>
                  <a:pt x="10668" y="861822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331470" y="22098"/>
                </a:lnTo>
                <a:lnTo>
                  <a:pt x="331470" y="11429"/>
                </a:lnTo>
                <a:lnTo>
                  <a:pt x="342900" y="22098"/>
                </a:lnTo>
                <a:lnTo>
                  <a:pt x="342900" y="861822"/>
                </a:lnTo>
                <a:lnTo>
                  <a:pt x="353568" y="861822"/>
                </a:lnTo>
                <a:close/>
              </a:path>
              <a:path w="353695" h="862329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353695" h="862329">
                <a:moveTo>
                  <a:pt x="22098" y="839724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839724"/>
                </a:lnTo>
                <a:lnTo>
                  <a:pt x="22098" y="839724"/>
                </a:lnTo>
                <a:close/>
              </a:path>
              <a:path w="353695" h="862329">
                <a:moveTo>
                  <a:pt x="342900" y="839724"/>
                </a:moveTo>
                <a:lnTo>
                  <a:pt x="10668" y="839724"/>
                </a:lnTo>
                <a:lnTo>
                  <a:pt x="22098" y="851154"/>
                </a:lnTo>
                <a:lnTo>
                  <a:pt x="22098" y="861822"/>
                </a:lnTo>
                <a:lnTo>
                  <a:pt x="331470" y="861822"/>
                </a:lnTo>
                <a:lnTo>
                  <a:pt x="331470" y="851153"/>
                </a:lnTo>
                <a:lnTo>
                  <a:pt x="342900" y="839724"/>
                </a:lnTo>
                <a:close/>
              </a:path>
              <a:path w="353695" h="862329">
                <a:moveTo>
                  <a:pt x="22098" y="861822"/>
                </a:moveTo>
                <a:lnTo>
                  <a:pt x="22098" y="851154"/>
                </a:lnTo>
                <a:lnTo>
                  <a:pt x="10668" y="839724"/>
                </a:lnTo>
                <a:lnTo>
                  <a:pt x="10668" y="861822"/>
                </a:lnTo>
                <a:lnTo>
                  <a:pt x="22098" y="861822"/>
                </a:lnTo>
                <a:close/>
              </a:path>
              <a:path w="353695" h="862329">
                <a:moveTo>
                  <a:pt x="342900" y="22098"/>
                </a:moveTo>
                <a:lnTo>
                  <a:pt x="331470" y="11429"/>
                </a:lnTo>
                <a:lnTo>
                  <a:pt x="331470" y="22098"/>
                </a:lnTo>
                <a:lnTo>
                  <a:pt x="342900" y="22098"/>
                </a:lnTo>
                <a:close/>
              </a:path>
              <a:path w="353695" h="862329">
                <a:moveTo>
                  <a:pt x="342900" y="839724"/>
                </a:moveTo>
                <a:lnTo>
                  <a:pt x="342900" y="22098"/>
                </a:lnTo>
                <a:lnTo>
                  <a:pt x="331470" y="22098"/>
                </a:lnTo>
                <a:lnTo>
                  <a:pt x="331470" y="839724"/>
                </a:lnTo>
                <a:lnTo>
                  <a:pt x="342900" y="839724"/>
                </a:lnTo>
                <a:close/>
              </a:path>
              <a:path w="353695" h="862329">
                <a:moveTo>
                  <a:pt x="342900" y="861822"/>
                </a:moveTo>
                <a:lnTo>
                  <a:pt x="342900" y="839724"/>
                </a:lnTo>
                <a:lnTo>
                  <a:pt x="331470" y="851153"/>
                </a:lnTo>
                <a:lnTo>
                  <a:pt x="331470" y="861822"/>
                </a:lnTo>
                <a:lnTo>
                  <a:pt x="342900" y="86182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025" y="5689853"/>
            <a:ext cx="908050" cy="353695"/>
          </a:xfrm>
          <a:custGeom>
            <a:avLst/>
            <a:gdLst/>
            <a:ahLst/>
            <a:cxnLst/>
            <a:rect l="l" t="t" r="r" b="b"/>
            <a:pathLst>
              <a:path w="908050" h="353695">
                <a:moveTo>
                  <a:pt x="907542" y="353567"/>
                </a:moveTo>
                <a:lnTo>
                  <a:pt x="907541" y="0"/>
                </a:lnTo>
                <a:lnTo>
                  <a:pt x="0" y="0"/>
                </a:lnTo>
                <a:lnTo>
                  <a:pt x="0" y="353568"/>
                </a:lnTo>
                <a:lnTo>
                  <a:pt x="10668" y="35356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885444" y="22097"/>
                </a:lnTo>
                <a:lnTo>
                  <a:pt x="885444" y="10667"/>
                </a:lnTo>
                <a:lnTo>
                  <a:pt x="896874" y="22097"/>
                </a:lnTo>
                <a:lnTo>
                  <a:pt x="896874" y="353567"/>
                </a:lnTo>
                <a:lnTo>
                  <a:pt x="907542" y="353567"/>
                </a:lnTo>
                <a:close/>
              </a:path>
              <a:path w="908050" h="35369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908050" h="353695">
                <a:moveTo>
                  <a:pt x="22098" y="33147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331470"/>
                </a:lnTo>
                <a:lnTo>
                  <a:pt x="22098" y="331470"/>
                </a:lnTo>
                <a:close/>
              </a:path>
              <a:path w="908050" h="353695">
                <a:moveTo>
                  <a:pt x="896874" y="331469"/>
                </a:moveTo>
                <a:lnTo>
                  <a:pt x="10668" y="331470"/>
                </a:lnTo>
                <a:lnTo>
                  <a:pt x="22098" y="342900"/>
                </a:lnTo>
                <a:lnTo>
                  <a:pt x="22098" y="353568"/>
                </a:lnTo>
                <a:lnTo>
                  <a:pt x="885444" y="353567"/>
                </a:lnTo>
                <a:lnTo>
                  <a:pt x="885444" y="342899"/>
                </a:lnTo>
                <a:lnTo>
                  <a:pt x="896874" y="331469"/>
                </a:lnTo>
                <a:close/>
              </a:path>
              <a:path w="908050" h="353695">
                <a:moveTo>
                  <a:pt x="22098" y="353568"/>
                </a:moveTo>
                <a:lnTo>
                  <a:pt x="22098" y="342900"/>
                </a:lnTo>
                <a:lnTo>
                  <a:pt x="10668" y="331470"/>
                </a:lnTo>
                <a:lnTo>
                  <a:pt x="10668" y="353568"/>
                </a:lnTo>
                <a:lnTo>
                  <a:pt x="22098" y="353568"/>
                </a:lnTo>
                <a:close/>
              </a:path>
              <a:path w="908050" h="353695">
                <a:moveTo>
                  <a:pt x="896874" y="22097"/>
                </a:moveTo>
                <a:lnTo>
                  <a:pt x="885444" y="10667"/>
                </a:lnTo>
                <a:lnTo>
                  <a:pt x="885444" y="22097"/>
                </a:lnTo>
                <a:lnTo>
                  <a:pt x="896874" y="22097"/>
                </a:lnTo>
                <a:close/>
              </a:path>
              <a:path w="908050" h="353695">
                <a:moveTo>
                  <a:pt x="896874" y="331469"/>
                </a:moveTo>
                <a:lnTo>
                  <a:pt x="896874" y="22097"/>
                </a:lnTo>
                <a:lnTo>
                  <a:pt x="885444" y="22097"/>
                </a:lnTo>
                <a:lnTo>
                  <a:pt x="885444" y="331469"/>
                </a:lnTo>
                <a:lnTo>
                  <a:pt x="896874" y="331469"/>
                </a:lnTo>
                <a:close/>
              </a:path>
              <a:path w="908050" h="353695">
                <a:moveTo>
                  <a:pt x="896874" y="353567"/>
                </a:moveTo>
                <a:lnTo>
                  <a:pt x="896874" y="331469"/>
                </a:lnTo>
                <a:lnTo>
                  <a:pt x="885444" y="342899"/>
                </a:lnTo>
                <a:lnTo>
                  <a:pt x="885444" y="353567"/>
                </a:lnTo>
                <a:lnTo>
                  <a:pt x="896874" y="353567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4999" y="5689853"/>
            <a:ext cx="906144" cy="353695"/>
          </a:xfrm>
          <a:custGeom>
            <a:avLst/>
            <a:gdLst/>
            <a:ahLst/>
            <a:cxnLst/>
            <a:rect l="l" t="t" r="r" b="b"/>
            <a:pathLst>
              <a:path w="906145" h="353695">
                <a:moveTo>
                  <a:pt x="906017" y="353567"/>
                </a:moveTo>
                <a:lnTo>
                  <a:pt x="906017" y="0"/>
                </a:lnTo>
                <a:lnTo>
                  <a:pt x="0" y="0"/>
                </a:lnTo>
                <a:lnTo>
                  <a:pt x="0" y="353568"/>
                </a:lnTo>
                <a:lnTo>
                  <a:pt x="10668" y="35356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883919" y="22097"/>
                </a:lnTo>
                <a:lnTo>
                  <a:pt x="883919" y="10667"/>
                </a:lnTo>
                <a:lnTo>
                  <a:pt x="895337" y="22097"/>
                </a:lnTo>
                <a:lnTo>
                  <a:pt x="895337" y="353567"/>
                </a:lnTo>
                <a:lnTo>
                  <a:pt x="906017" y="353567"/>
                </a:lnTo>
                <a:close/>
              </a:path>
              <a:path w="906145" h="35369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906145" h="353695">
                <a:moveTo>
                  <a:pt x="22098" y="33147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331470"/>
                </a:lnTo>
                <a:lnTo>
                  <a:pt x="22098" y="331470"/>
                </a:lnTo>
                <a:close/>
              </a:path>
              <a:path w="906145" h="353695">
                <a:moveTo>
                  <a:pt x="895337" y="331469"/>
                </a:moveTo>
                <a:lnTo>
                  <a:pt x="10668" y="331470"/>
                </a:lnTo>
                <a:lnTo>
                  <a:pt x="22098" y="342900"/>
                </a:lnTo>
                <a:lnTo>
                  <a:pt x="22098" y="353568"/>
                </a:lnTo>
                <a:lnTo>
                  <a:pt x="883919" y="353567"/>
                </a:lnTo>
                <a:lnTo>
                  <a:pt x="883919" y="342899"/>
                </a:lnTo>
                <a:lnTo>
                  <a:pt x="895337" y="331469"/>
                </a:lnTo>
                <a:close/>
              </a:path>
              <a:path w="906145" h="353695">
                <a:moveTo>
                  <a:pt x="22098" y="353568"/>
                </a:moveTo>
                <a:lnTo>
                  <a:pt x="22098" y="342900"/>
                </a:lnTo>
                <a:lnTo>
                  <a:pt x="10668" y="331470"/>
                </a:lnTo>
                <a:lnTo>
                  <a:pt x="10668" y="353568"/>
                </a:lnTo>
                <a:lnTo>
                  <a:pt x="22098" y="353568"/>
                </a:lnTo>
                <a:close/>
              </a:path>
              <a:path w="906145" h="353695">
                <a:moveTo>
                  <a:pt x="895337" y="22097"/>
                </a:moveTo>
                <a:lnTo>
                  <a:pt x="883919" y="10667"/>
                </a:lnTo>
                <a:lnTo>
                  <a:pt x="883919" y="22097"/>
                </a:lnTo>
                <a:lnTo>
                  <a:pt x="895337" y="22097"/>
                </a:lnTo>
                <a:close/>
              </a:path>
              <a:path w="906145" h="353695">
                <a:moveTo>
                  <a:pt x="895337" y="331469"/>
                </a:moveTo>
                <a:lnTo>
                  <a:pt x="895337" y="22097"/>
                </a:lnTo>
                <a:lnTo>
                  <a:pt x="883919" y="22097"/>
                </a:lnTo>
                <a:lnTo>
                  <a:pt x="883919" y="331469"/>
                </a:lnTo>
                <a:lnTo>
                  <a:pt x="895337" y="331469"/>
                </a:lnTo>
                <a:close/>
              </a:path>
              <a:path w="906145" h="353695">
                <a:moveTo>
                  <a:pt x="895337" y="353567"/>
                </a:moveTo>
                <a:lnTo>
                  <a:pt x="895337" y="331469"/>
                </a:lnTo>
                <a:lnTo>
                  <a:pt x="883919" y="342899"/>
                </a:lnTo>
                <a:lnTo>
                  <a:pt x="883919" y="353567"/>
                </a:lnTo>
                <a:lnTo>
                  <a:pt x="895337" y="353567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51880" y="4428997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163955" algn="l"/>
              </a:tabLst>
            </a:pPr>
            <a:r>
              <a:rPr sz="1800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heavy" spc="13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A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42153" y="6308844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4469" y="5667232"/>
            <a:ext cx="115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1029335" algn="l"/>
              </a:tabLst>
            </a:pPr>
            <a:r>
              <a:rPr sz="1800" spc="-45" dirty="0">
                <a:latin typeface="Trebuchet MS"/>
                <a:cs typeface="Trebuchet MS"/>
              </a:rPr>
              <a:t>1	0	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0671" y="56672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5104" y="4518152"/>
            <a:ext cx="273240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>
              <a:lnSpc>
                <a:spcPts val="2035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697865" algn="l"/>
                <a:tab pos="1294765" algn="l"/>
                <a:tab pos="1893570" algn="l"/>
                <a:tab pos="2490470" algn="l"/>
              </a:tabLst>
            </a:pPr>
            <a:r>
              <a:rPr sz="2700" spc="-15" baseline="-21604" dirty="0">
                <a:latin typeface="Trebuchet MS"/>
                <a:cs typeface="Trebuchet MS"/>
              </a:rPr>
              <a:t>Ci</a:t>
            </a:r>
            <a:r>
              <a:rPr sz="2700" spc="-7" baseline="-21604" dirty="0">
                <a:latin typeface="Trebuchet MS"/>
                <a:cs typeface="Trebuchet MS"/>
              </a:rPr>
              <a:t>n</a:t>
            </a:r>
            <a:r>
              <a:rPr sz="2700" baseline="-21604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321945">
              <a:lnSpc>
                <a:spcPct val="100000"/>
              </a:lnSpc>
              <a:spcBef>
                <a:spcPts val="975"/>
              </a:spcBef>
              <a:tabLst>
                <a:tab pos="764540" algn="l"/>
                <a:tab pos="1339215" algn="l"/>
                <a:tab pos="1938020" algn="l"/>
                <a:tab pos="2534285" algn="l"/>
              </a:tabLst>
            </a:pPr>
            <a:r>
              <a:rPr sz="1800" spc="-45" dirty="0">
                <a:latin typeface="Trebuchet MS"/>
                <a:cs typeface="Trebuchet MS"/>
              </a:rPr>
              <a:t>0	0	0	1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7317" y="56672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8283" y="4224782"/>
            <a:ext cx="3206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7785" algn="l"/>
                <a:tab pos="1615440" algn="l"/>
                <a:tab pos="2329815" algn="l"/>
              </a:tabLst>
            </a:pPr>
            <a:r>
              <a:rPr sz="2000" dirty="0">
                <a:latin typeface="Trebuchet MS"/>
                <a:cs typeface="Trebuchet MS"/>
              </a:rPr>
              <a:t>Cout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Cin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07693" y="5698997"/>
            <a:ext cx="2311400" cy="1083310"/>
          </a:xfrm>
          <a:custGeom>
            <a:avLst/>
            <a:gdLst/>
            <a:ahLst/>
            <a:cxnLst/>
            <a:rect l="l" t="t" r="r" b="b"/>
            <a:pathLst>
              <a:path w="2311400" h="1083309">
                <a:moveTo>
                  <a:pt x="2311146" y="1082802"/>
                </a:moveTo>
                <a:lnTo>
                  <a:pt x="2311146" y="0"/>
                </a:lnTo>
                <a:lnTo>
                  <a:pt x="0" y="0"/>
                </a:lnTo>
                <a:lnTo>
                  <a:pt x="0" y="1082802"/>
                </a:lnTo>
                <a:lnTo>
                  <a:pt x="11430" y="1082802"/>
                </a:lnTo>
                <a:lnTo>
                  <a:pt x="11430" y="22098"/>
                </a:lnTo>
                <a:lnTo>
                  <a:pt x="22098" y="11429"/>
                </a:lnTo>
                <a:lnTo>
                  <a:pt x="22098" y="22098"/>
                </a:lnTo>
                <a:lnTo>
                  <a:pt x="2300478" y="22098"/>
                </a:lnTo>
                <a:lnTo>
                  <a:pt x="2300478" y="11429"/>
                </a:lnTo>
                <a:lnTo>
                  <a:pt x="2311133" y="22098"/>
                </a:lnTo>
                <a:lnTo>
                  <a:pt x="2311133" y="1082802"/>
                </a:lnTo>
                <a:close/>
              </a:path>
              <a:path w="2311400" h="1083309">
                <a:moveTo>
                  <a:pt x="22098" y="22098"/>
                </a:moveTo>
                <a:lnTo>
                  <a:pt x="22098" y="11429"/>
                </a:lnTo>
                <a:lnTo>
                  <a:pt x="11430" y="22098"/>
                </a:lnTo>
                <a:lnTo>
                  <a:pt x="22098" y="22098"/>
                </a:lnTo>
                <a:close/>
              </a:path>
              <a:path w="2311400" h="1083309">
                <a:moveTo>
                  <a:pt x="22098" y="1060704"/>
                </a:moveTo>
                <a:lnTo>
                  <a:pt x="22098" y="22098"/>
                </a:lnTo>
                <a:lnTo>
                  <a:pt x="11430" y="22098"/>
                </a:lnTo>
                <a:lnTo>
                  <a:pt x="11430" y="1060704"/>
                </a:lnTo>
                <a:lnTo>
                  <a:pt x="22098" y="1060704"/>
                </a:lnTo>
                <a:close/>
              </a:path>
              <a:path w="2311400" h="1083309">
                <a:moveTo>
                  <a:pt x="2311133" y="1060704"/>
                </a:moveTo>
                <a:lnTo>
                  <a:pt x="11430" y="1060704"/>
                </a:lnTo>
                <a:lnTo>
                  <a:pt x="22098" y="1072134"/>
                </a:lnTo>
                <a:lnTo>
                  <a:pt x="22098" y="1082802"/>
                </a:lnTo>
                <a:lnTo>
                  <a:pt x="2300478" y="1082802"/>
                </a:lnTo>
                <a:lnTo>
                  <a:pt x="2300478" y="1072134"/>
                </a:lnTo>
                <a:lnTo>
                  <a:pt x="2311133" y="1060704"/>
                </a:lnTo>
                <a:close/>
              </a:path>
              <a:path w="2311400" h="1083309">
                <a:moveTo>
                  <a:pt x="22098" y="1082802"/>
                </a:moveTo>
                <a:lnTo>
                  <a:pt x="22098" y="1072134"/>
                </a:lnTo>
                <a:lnTo>
                  <a:pt x="11430" y="1060704"/>
                </a:lnTo>
                <a:lnTo>
                  <a:pt x="11430" y="1082802"/>
                </a:lnTo>
                <a:lnTo>
                  <a:pt x="22098" y="1082802"/>
                </a:lnTo>
                <a:close/>
              </a:path>
              <a:path w="2311400" h="1083309">
                <a:moveTo>
                  <a:pt x="2311133" y="22098"/>
                </a:moveTo>
                <a:lnTo>
                  <a:pt x="2300478" y="11429"/>
                </a:lnTo>
                <a:lnTo>
                  <a:pt x="2300478" y="22098"/>
                </a:lnTo>
                <a:lnTo>
                  <a:pt x="2311133" y="22098"/>
                </a:lnTo>
                <a:close/>
              </a:path>
              <a:path w="2311400" h="1083309">
                <a:moveTo>
                  <a:pt x="2311133" y="1060704"/>
                </a:moveTo>
                <a:lnTo>
                  <a:pt x="2311133" y="22098"/>
                </a:lnTo>
                <a:lnTo>
                  <a:pt x="2300478" y="22098"/>
                </a:lnTo>
                <a:lnTo>
                  <a:pt x="2300478" y="1060704"/>
                </a:lnTo>
                <a:lnTo>
                  <a:pt x="2311133" y="1060704"/>
                </a:lnTo>
                <a:close/>
              </a:path>
              <a:path w="2311400" h="1083309">
                <a:moveTo>
                  <a:pt x="2311133" y="1082802"/>
                </a:moveTo>
                <a:lnTo>
                  <a:pt x="2311133" y="1060704"/>
                </a:lnTo>
                <a:lnTo>
                  <a:pt x="2300478" y="1072134"/>
                </a:lnTo>
                <a:lnTo>
                  <a:pt x="2300478" y="1082802"/>
                </a:lnTo>
                <a:lnTo>
                  <a:pt x="2311133" y="108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7693" y="6230492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8379" y="0"/>
                </a:lnTo>
              </a:path>
            </a:pathLst>
          </a:custGeom>
          <a:ln w="23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38794" y="569899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4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67079" y="5359146"/>
            <a:ext cx="348615" cy="326390"/>
          </a:xfrm>
          <a:custGeom>
            <a:avLst/>
            <a:gdLst/>
            <a:ahLst/>
            <a:cxnLst/>
            <a:rect l="l" t="t" r="r" b="b"/>
            <a:pathLst>
              <a:path w="348615" h="326389">
                <a:moveTo>
                  <a:pt x="348234" y="309372"/>
                </a:moveTo>
                <a:lnTo>
                  <a:pt x="15240" y="0"/>
                </a:lnTo>
                <a:lnTo>
                  <a:pt x="0" y="16764"/>
                </a:lnTo>
                <a:lnTo>
                  <a:pt x="332994" y="326136"/>
                </a:lnTo>
                <a:lnTo>
                  <a:pt x="34823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13736" y="569899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4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11906" y="5698997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4">
                <a:moveTo>
                  <a:pt x="0" y="0"/>
                </a:moveTo>
                <a:lnTo>
                  <a:pt x="0" y="1060704"/>
                </a:lnTo>
              </a:path>
            </a:pathLst>
          </a:custGeom>
          <a:ln w="23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49475" y="6781800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59">
                <a:moveTo>
                  <a:pt x="23622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60143" y="6893814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381" y="0"/>
                </a:lnTo>
              </a:path>
            </a:pathLst>
          </a:custGeom>
          <a:ln w="24383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0095" y="6781800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59">
                <a:moveTo>
                  <a:pt x="23622" y="111252"/>
                </a:moveTo>
                <a:lnTo>
                  <a:pt x="22098" y="0"/>
                </a:lnTo>
                <a:lnTo>
                  <a:pt x="0" y="0"/>
                </a:lnTo>
                <a:lnTo>
                  <a:pt x="1524" y="111252"/>
                </a:lnTo>
                <a:lnTo>
                  <a:pt x="23622" y="11125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52545" y="5345429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0489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01925" y="5345429"/>
            <a:ext cx="24130" cy="111760"/>
          </a:xfrm>
          <a:custGeom>
            <a:avLst/>
            <a:gdLst/>
            <a:ahLst/>
            <a:cxnLst/>
            <a:rect l="l" t="t" r="r" b="b"/>
            <a:pathLst>
              <a:path w="24129" h="111760">
                <a:moveTo>
                  <a:pt x="23622" y="0"/>
                </a:moveTo>
                <a:lnTo>
                  <a:pt x="1524" y="0"/>
                </a:lnTo>
                <a:lnTo>
                  <a:pt x="0" y="110489"/>
                </a:lnTo>
                <a:lnTo>
                  <a:pt x="22098" y="111251"/>
                </a:lnTo>
                <a:lnTo>
                  <a:pt x="23622" y="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699893" y="5057647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163955" algn="l"/>
              </a:tabLst>
            </a:pPr>
            <a:r>
              <a:rPr sz="1800" u="heavy" spc="-4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heavy" spc="135" dirty="0">
                <a:uFill>
                  <a:solidFill>
                    <a:srgbClr val="216476"/>
                  </a:solidFill>
                </a:uFill>
                <a:latin typeface="Trebuchet MS"/>
                <a:cs typeface="Trebuchet MS"/>
              </a:rPr>
              <a:t>A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90153" y="6937494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72469" y="6295882"/>
            <a:ext cx="115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1029335" algn="l"/>
              </a:tabLst>
            </a:pPr>
            <a:r>
              <a:rPr sz="1800" spc="-45" dirty="0">
                <a:latin typeface="Trebuchet MS"/>
                <a:cs typeface="Trebuchet MS"/>
              </a:rPr>
              <a:t>1	1	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88671" y="62958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63105" y="5146802"/>
            <a:ext cx="273240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>
              <a:lnSpc>
                <a:spcPts val="2035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  <a:tabLst>
                <a:tab pos="697865" algn="l"/>
                <a:tab pos="1294765" algn="l"/>
                <a:tab pos="1893570" algn="l"/>
                <a:tab pos="2490470" algn="l"/>
              </a:tabLst>
            </a:pPr>
            <a:r>
              <a:rPr sz="2700" spc="-15" baseline="-21604" dirty="0">
                <a:latin typeface="Trebuchet MS"/>
                <a:cs typeface="Trebuchet MS"/>
              </a:rPr>
              <a:t>Ci</a:t>
            </a:r>
            <a:r>
              <a:rPr sz="2700" spc="-7" baseline="-21604" dirty="0">
                <a:latin typeface="Trebuchet MS"/>
                <a:cs typeface="Trebuchet MS"/>
              </a:rPr>
              <a:t>n</a:t>
            </a:r>
            <a:r>
              <a:rPr sz="2700" baseline="-21604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01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 marL="321945">
              <a:lnSpc>
                <a:spcPct val="100000"/>
              </a:lnSpc>
              <a:spcBef>
                <a:spcPts val="975"/>
              </a:spcBef>
              <a:tabLst>
                <a:tab pos="764540" algn="l"/>
                <a:tab pos="1339215" algn="l"/>
                <a:tab pos="1938020" algn="l"/>
                <a:tab pos="2534285" algn="l"/>
              </a:tabLst>
            </a:pPr>
            <a:r>
              <a:rPr sz="1800" spc="-45" dirty="0">
                <a:latin typeface="Trebuchet MS"/>
                <a:cs typeface="Trebuchet MS"/>
              </a:rPr>
              <a:t>0	0	1	0	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85317" y="62958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33879" y="5805678"/>
            <a:ext cx="269240" cy="306070"/>
          </a:xfrm>
          <a:custGeom>
            <a:avLst/>
            <a:gdLst/>
            <a:ahLst/>
            <a:cxnLst/>
            <a:rect l="l" t="t" r="r" b="b"/>
            <a:pathLst>
              <a:path w="269240" h="306070">
                <a:moveTo>
                  <a:pt x="268985" y="305562"/>
                </a:moveTo>
                <a:lnTo>
                  <a:pt x="268985" y="0"/>
                </a:lnTo>
                <a:lnTo>
                  <a:pt x="0" y="0"/>
                </a:lnTo>
                <a:lnTo>
                  <a:pt x="0" y="305562"/>
                </a:lnTo>
                <a:lnTo>
                  <a:pt x="10668" y="305562"/>
                </a:lnTo>
                <a:lnTo>
                  <a:pt x="10668" y="22098"/>
                </a:lnTo>
                <a:lnTo>
                  <a:pt x="22098" y="11430"/>
                </a:lnTo>
                <a:lnTo>
                  <a:pt x="22098" y="22098"/>
                </a:lnTo>
                <a:lnTo>
                  <a:pt x="246887" y="22098"/>
                </a:lnTo>
                <a:lnTo>
                  <a:pt x="246887" y="11430"/>
                </a:lnTo>
                <a:lnTo>
                  <a:pt x="257543" y="22098"/>
                </a:lnTo>
                <a:lnTo>
                  <a:pt x="257543" y="305562"/>
                </a:lnTo>
                <a:lnTo>
                  <a:pt x="268985" y="305562"/>
                </a:lnTo>
                <a:close/>
              </a:path>
              <a:path w="269240" h="306070">
                <a:moveTo>
                  <a:pt x="22098" y="22098"/>
                </a:moveTo>
                <a:lnTo>
                  <a:pt x="22098" y="11430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269240" h="306070">
                <a:moveTo>
                  <a:pt x="22098" y="283463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283463"/>
                </a:lnTo>
                <a:lnTo>
                  <a:pt x="22098" y="283463"/>
                </a:lnTo>
                <a:close/>
              </a:path>
              <a:path w="269240" h="306070">
                <a:moveTo>
                  <a:pt x="257543" y="283463"/>
                </a:moveTo>
                <a:lnTo>
                  <a:pt x="10668" y="283463"/>
                </a:lnTo>
                <a:lnTo>
                  <a:pt x="22098" y="294132"/>
                </a:lnTo>
                <a:lnTo>
                  <a:pt x="22098" y="305562"/>
                </a:lnTo>
                <a:lnTo>
                  <a:pt x="246887" y="305562"/>
                </a:lnTo>
                <a:lnTo>
                  <a:pt x="246887" y="294132"/>
                </a:lnTo>
                <a:lnTo>
                  <a:pt x="257543" y="283463"/>
                </a:lnTo>
                <a:close/>
              </a:path>
              <a:path w="269240" h="306070">
                <a:moveTo>
                  <a:pt x="22098" y="305562"/>
                </a:moveTo>
                <a:lnTo>
                  <a:pt x="22098" y="294132"/>
                </a:lnTo>
                <a:lnTo>
                  <a:pt x="10668" y="283463"/>
                </a:lnTo>
                <a:lnTo>
                  <a:pt x="10668" y="305562"/>
                </a:lnTo>
                <a:lnTo>
                  <a:pt x="22098" y="305562"/>
                </a:lnTo>
                <a:close/>
              </a:path>
              <a:path w="269240" h="306070">
                <a:moveTo>
                  <a:pt x="257543" y="22098"/>
                </a:moveTo>
                <a:lnTo>
                  <a:pt x="246887" y="11430"/>
                </a:lnTo>
                <a:lnTo>
                  <a:pt x="246887" y="22098"/>
                </a:lnTo>
                <a:lnTo>
                  <a:pt x="257543" y="22098"/>
                </a:lnTo>
                <a:close/>
              </a:path>
              <a:path w="269240" h="306070">
                <a:moveTo>
                  <a:pt x="257543" y="283463"/>
                </a:moveTo>
                <a:lnTo>
                  <a:pt x="257543" y="22098"/>
                </a:lnTo>
                <a:lnTo>
                  <a:pt x="246887" y="22098"/>
                </a:lnTo>
                <a:lnTo>
                  <a:pt x="246887" y="283463"/>
                </a:lnTo>
                <a:lnTo>
                  <a:pt x="257543" y="283463"/>
                </a:lnTo>
                <a:close/>
              </a:path>
              <a:path w="269240" h="306070">
                <a:moveTo>
                  <a:pt x="257543" y="305562"/>
                </a:moveTo>
                <a:lnTo>
                  <a:pt x="257543" y="283463"/>
                </a:lnTo>
                <a:lnTo>
                  <a:pt x="246887" y="294132"/>
                </a:lnTo>
                <a:lnTo>
                  <a:pt x="246887" y="305562"/>
                </a:lnTo>
                <a:lnTo>
                  <a:pt x="257543" y="3055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33267" y="5799582"/>
            <a:ext cx="243204" cy="353695"/>
          </a:xfrm>
          <a:custGeom>
            <a:avLst/>
            <a:gdLst/>
            <a:ahLst/>
            <a:cxnLst/>
            <a:rect l="l" t="t" r="r" b="b"/>
            <a:pathLst>
              <a:path w="243204" h="353695">
                <a:moveTo>
                  <a:pt x="243077" y="353567"/>
                </a:moveTo>
                <a:lnTo>
                  <a:pt x="243077" y="0"/>
                </a:lnTo>
                <a:lnTo>
                  <a:pt x="0" y="0"/>
                </a:lnTo>
                <a:lnTo>
                  <a:pt x="0" y="353567"/>
                </a:lnTo>
                <a:lnTo>
                  <a:pt x="11429" y="353567"/>
                </a:lnTo>
                <a:lnTo>
                  <a:pt x="11429" y="22097"/>
                </a:lnTo>
                <a:lnTo>
                  <a:pt x="22859" y="10667"/>
                </a:lnTo>
                <a:lnTo>
                  <a:pt x="22859" y="22097"/>
                </a:lnTo>
                <a:lnTo>
                  <a:pt x="220979" y="22097"/>
                </a:lnTo>
                <a:lnTo>
                  <a:pt x="220979" y="10667"/>
                </a:lnTo>
                <a:lnTo>
                  <a:pt x="231647" y="22097"/>
                </a:lnTo>
                <a:lnTo>
                  <a:pt x="231647" y="353567"/>
                </a:lnTo>
                <a:lnTo>
                  <a:pt x="243077" y="353567"/>
                </a:lnTo>
                <a:close/>
              </a:path>
              <a:path w="243204" h="353695">
                <a:moveTo>
                  <a:pt x="22859" y="22097"/>
                </a:moveTo>
                <a:lnTo>
                  <a:pt x="22859" y="10667"/>
                </a:lnTo>
                <a:lnTo>
                  <a:pt x="11429" y="22097"/>
                </a:lnTo>
                <a:lnTo>
                  <a:pt x="22859" y="22097"/>
                </a:lnTo>
                <a:close/>
              </a:path>
              <a:path w="243204" h="353695">
                <a:moveTo>
                  <a:pt x="22859" y="331469"/>
                </a:moveTo>
                <a:lnTo>
                  <a:pt x="22859" y="22097"/>
                </a:lnTo>
                <a:lnTo>
                  <a:pt x="11429" y="22097"/>
                </a:lnTo>
                <a:lnTo>
                  <a:pt x="11429" y="331469"/>
                </a:lnTo>
                <a:lnTo>
                  <a:pt x="22859" y="331469"/>
                </a:lnTo>
                <a:close/>
              </a:path>
              <a:path w="243204" h="353695">
                <a:moveTo>
                  <a:pt x="231647" y="331469"/>
                </a:moveTo>
                <a:lnTo>
                  <a:pt x="11429" y="331469"/>
                </a:lnTo>
                <a:lnTo>
                  <a:pt x="22859" y="342900"/>
                </a:lnTo>
                <a:lnTo>
                  <a:pt x="22859" y="353567"/>
                </a:lnTo>
                <a:lnTo>
                  <a:pt x="220979" y="353567"/>
                </a:lnTo>
                <a:lnTo>
                  <a:pt x="220979" y="342900"/>
                </a:lnTo>
                <a:lnTo>
                  <a:pt x="231647" y="331469"/>
                </a:lnTo>
                <a:close/>
              </a:path>
              <a:path w="243204" h="353695">
                <a:moveTo>
                  <a:pt x="22859" y="353567"/>
                </a:moveTo>
                <a:lnTo>
                  <a:pt x="22859" y="342900"/>
                </a:lnTo>
                <a:lnTo>
                  <a:pt x="11429" y="331469"/>
                </a:lnTo>
                <a:lnTo>
                  <a:pt x="11429" y="353567"/>
                </a:lnTo>
                <a:lnTo>
                  <a:pt x="22859" y="353567"/>
                </a:lnTo>
                <a:close/>
              </a:path>
              <a:path w="243204" h="353695">
                <a:moveTo>
                  <a:pt x="231647" y="22097"/>
                </a:moveTo>
                <a:lnTo>
                  <a:pt x="220979" y="10667"/>
                </a:lnTo>
                <a:lnTo>
                  <a:pt x="220979" y="22097"/>
                </a:lnTo>
                <a:lnTo>
                  <a:pt x="231647" y="22097"/>
                </a:lnTo>
                <a:close/>
              </a:path>
              <a:path w="243204" h="353695">
                <a:moveTo>
                  <a:pt x="231647" y="331469"/>
                </a:moveTo>
                <a:lnTo>
                  <a:pt x="231647" y="22097"/>
                </a:lnTo>
                <a:lnTo>
                  <a:pt x="220979" y="22097"/>
                </a:lnTo>
                <a:lnTo>
                  <a:pt x="220979" y="331469"/>
                </a:lnTo>
                <a:lnTo>
                  <a:pt x="231647" y="331469"/>
                </a:lnTo>
                <a:close/>
              </a:path>
              <a:path w="243204" h="353695">
                <a:moveTo>
                  <a:pt x="231647" y="353567"/>
                </a:moveTo>
                <a:lnTo>
                  <a:pt x="231647" y="331469"/>
                </a:lnTo>
                <a:lnTo>
                  <a:pt x="220979" y="342900"/>
                </a:lnTo>
                <a:lnTo>
                  <a:pt x="220979" y="353567"/>
                </a:lnTo>
                <a:lnTo>
                  <a:pt x="231647" y="353567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2225" y="6317741"/>
            <a:ext cx="269240" cy="354330"/>
          </a:xfrm>
          <a:custGeom>
            <a:avLst/>
            <a:gdLst/>
            <a:ahLst/>
            <a:cxnLst/>
            <a:rect l="l" t="t" r="r" b="b"/>
            <a:pathLst>
              <a:path w="269240" h="354329">
                <a:moveTo>
                  <a:pt x="268985" y="354330"/>
                </a:moveTo>
                <a:lnTo>
                  <a:pt x="268985" y="0"/>
                </a:lnTo>
                <a:lnTo>
                  <a:pt x="0" y="0"/>
                </a:lnTo>
                <a:lnTo>
                  <a:pt x="0" y="354330"/>
                </a:lnTo>
                <a:lnTo>
                  <a:pt x="11442" y="354330"/>
                </a:lnTo>
                <a:lnTo>
                  <a:pt x="11442" y="22859"/>
                </a:lnTo>
                <a:lnTo>
                  <a:pt x="22098" y="11429"/>
                </a:lnTo>
                <a:lnTo>
                  <a:pt x="22098" y="22859"/>
                </a:lnTo>
                <a:lnTo>
                  <a:pt x="246900" y="22859"/>
                </a:lnTo>
                <a:lnTo>
                  <a:pt x="246900" y="11429"/>
                </a:lnTo>
                <a:lnTo>
                  <a:pt x="258330" y="22859"/>
                </a:lnTo>
                <a:lnTo>
                  <a:pt x="258330" y="354330"/>
                </a:lnTo>
                <a:lnTo>
                  <a:pt x="268985" y="354330"/>
                </a:lnTo>
                <a:close/>
              </a:path>
              <a:path w="269240" h="354329">
                <a:moveTo>
                  <a:pt x="22098" y="22859"/>
                </a:moveTo>
                <a:lnTo>
                  <a:pt x="22098" y="11429"/>
                </a:lnTo>
                <a:lnTo>
                  <a:pt x="11442" y="22859"/>
                </a:lnTo>
                <a:lnTo>
                  <a:pt x="22098" y="22859"/>
                </a:lnTo>
                <a:close/>
              </a:path>
              <a:path w="269240" h="354329">
                <a:moveTo>
                  <a:pt x="22098" y="332232"/>
                </a:moveTo>
                <a:lnTo>
                  <a:pt x="22098" y="22859"/>
                </a:lnTo>
                <a:lnTo>
                  <a:pt x="11442" y="22859"/>
                </a:lnTo>
                <a:lnTo>
                  <a:pt x="11442" y="332232"/>
                </a:lnTo>
                <a:lnTo>
                  <a:pt x="22098" y="332232"/>
                </a:lnTo>
                <a:close/>
              </a:path>
              <a:path w="269240" h="354329">
                <a:moveTo>
                  <a:pt x="258330" y="332232"/>
                </a:moveTo>
                <a:lnTo>
                  <a:pt x="11442" y="332232"/>
                </a:lnTo>
                <a:lnTo>
                  <a:pt x="22098" y="343662"/>
                </a:lnTo>
                <a:lnTo>
                  <a:pt x="22098" y="354330"/>
                </a:lnTo>
                <a:lnTo>
                  <a:pt x="246900" y="354330"/>
                </a:lnTo>
                <a:lnTo>
                  <a:pt x="246900" y="343662"/>
                </a:lnTo>
                <a:lnTo>
                  <a:pt x="258330" y="332232"/>
                </a:lnTo>
                <a:close/>
              </a:path>
              <a:path w="269240" h="354329">
                <a:moveTo>
                  <a:pt x="22098" y="354330"/>
                </a:moveTo>
                <a:lnTo>
                  <a:pt x="22098" y="343662"/>
                </a:lnTo>
                <a:lnTo>
                  <a:pt x="11442" y="332232"/>
                </a:lnTo>
                <a:lnTo>
                  <a:pt x="11442" y="354330"/>
                </a:lnTo>
                <a:lnTo>
                  <a:pt x="22098" y="354330"/>
                </a:lnTo>
                <a:close/>
              </a:path>
              <a:path w="269240" h="354329">
                <a:moveTo>
                  <a:pt x="258330" y="22859"/>
                </a:moveTo>
                <a:lnTo>
                  <a:pt x="246900" y="11429"/>
                </a:lnTo>
                <a:lnTo>
                  <a:pt x="246900" y="22859"/>
                </a:lnTo>
                <a:lnTo>
                  <a:pt x="258330" y="22859"/>
                </a:lnTo>
                <a:close/>
              </a:path>
              <a:path w="269240" h="354329">
                <a:moveTo>
                  <a:pt x="258330" y="332232"/>
                </a:moveTo>
                <a:lnTo>
                  <a:pt x="258330" y="22859"/>
                </a:lnTo>
                <a:lnTo>
                  <a:pt x="246900" y="22859"/>
                </a:lnTo>
                <a:lnTo>
                  <a:pt x="246900" y="332232"/>
                </a:lnTo>
                <a:lnTo>
                  <a:pt x="258330" y="332232"/>
                </a:lnTo>
                <a:close/>
              </a:path>
              <a:path w="269240" h="354329">
                <a:moveTo>
                  <a:pt x="258330" y="354330"/>
                </a:moveTo>
                <a:lnTo>
                  <a:pt x="258330" y="332232"/>
                </a:lnTo>
                <a:lnTo>
                  <a:pt x="246900" y="343662"/>
                </a:lnTo>
                <a:lnTo>
                  <a:pt x="246900" y="354330"/>
                </a:lnTo>
                <a:lnTo>
                  <a:pt x="258330" y="354330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8569" y="6320028"/>
            <a:ext cx="269240" cy="306070"/>
          </a:xfrm>
          <a:custGeom>
            <a:avLst/>
            <a:gdLst/>
            <a:ahLst/>
            <a:cxnLst/>
            <a:rect l="l" t="t" r="r" b="b"/>
            <a:pathLst>
              <a:path w="269240" h="306070">
                <a:moveTo>
                  <a:pt x="268985" y="305562"/>
                </a:moveTo>
                <a:lnTo>
                  <a:pt x="268985" y="0"/>
                </a:lnTo>
                <a:lnTo>
                  <a:pt x="0" y="0"/>
                </a:lnTo>
                <a:lnTo>
                  <a:pt x="0" y="305562"/>
                </a:lnTo>
                <a:lnTo>
                  <a:pt x="11417" y="305562"/>
                </a:lnTo>
                <a:lnTo>
                  <a:pt x="11417" y="22097"/>
                </a:lnTo>
                <a:lnTo>
                  <a:pt x="22098" y="11429"/>
                </a:lnTo>
                <a:lnTo>
                  <a:pt x="22098" y="22097"/>
                </a:lnTo>
                <a:lnTo>
                  <a:pt x="246888" y="22097"/>
                </a:lnTo>
                <a:lnTo>
                  <a:pt x="246888" y="11429"/>
                </a:lnTo>
                <a:lnTo>
                  <a:pt x="258305" y="22097"/>
                </a:lnTo>
                <a:lnTo>
                  <a:pt x="258305" y="305562"/>
                </a:lnTo>
                <a:lnTo>
                  <a:pt x="268985" y="305562"/>
                </a:lnTo>
                <a:close/>
              </a:path>
              <a:path w="269240" h="306070">
                <a:moveTo>
                  <a:pt x="22098" y="22097"/>
                </a:moveTo>
                <a:lnTo>
                  <a:pt x="22098" y="11429"/>
                </a:lnTo>
                <a:lnTo>
                  <a:pt x="11417" y="22097"/>
                </a:lnTo>
                <a:lnTo>
                  <a:pt x="22098" y="22097"/>
                </a:lnTo>
                <a:close/>
              </a:path>
              <a:path w="269240" h="306070">
                <a:moveTo>
                  <a:pt x="22098" y="283464"/>
                </a:moveTo>
                <a:lnTo>
                  <a:pt x="22098" y="22097"/>
                </a:lnTo>
                <a:lnTo>
                  <a:pt x="11417" y="22097"/>
                </a:lnTo>
                <a:lnTo>
                  <a:pt x="11417" y="283464"/>
                </a:lnTo>
                <a:lnTo>
                  <a:pt x="22098" y="283464"/>
                </a:lnTo>
                <a:close/>
              </a:path>
              <a:path w="269240" h="306070">
                <a:moveTo>
                  <a:pt x="258305" y="283464"/>
                </a:moveTo>
                <a:lnTo>
                  <a:pt x="11417" y="283464"/>
                </a:lnTo>
                <a:lnTo>
                  <a:pt x="22098" y="294894"/>
                </a:lnTo>
                <a:lnTo>
                  <a:pt x="22098" y="305562"/>
                </a:lnTo>
                <a:lnTo>
                  <a:pt x="246888" y="305562"/>
                </a:lnTo>
                <a:lnTo>
                  <a:pt x="246888" y="294894"/>
                </a:lnTo>
                <a:lnTo>
                  <a:pt x="258305" y="283464"/>
                </a:lnTo>
                <a:close/>
              </a:path>
              <a:path w="269240" h="306070">
                <a:moveTo>
                  <a:pt x="22098" y="305562"/>
                </a:moveTo>
                <a:lnTo>
                  <a:pt x="22098" y="294894"/>
                </a:lnTo>
                <a:lnTo>
                  <a:pt x="11417" y="283464"/>
                </a:lnTo>
                <a:lnTo>
                  <a:pt x="11417" y="305562"/>
                </a:lnTo>
                <a:lnTo>
                  <a:pt x="22098" y="305562"/>
                </a:lnTo>
                <a:close/>
              </a:path>
              <a:path w="269240" h="306070">
                <a:moveTo>
                  <a:pt x="258305" y="22097"/>
                </a:moveTo>
                <a:lnTo>
                  <a:pt x="246888" y="11429"/>
                </a:lnTo>
                <a:lnTo>
                  <a:pt x="246888" y="22097"/>
                </a:lnTo>
                <a:lnTo>
                  <a:pt x="258305" y="22097"/>
                </a:lnTo>
                <a:close/>
              </a:path>
              <a:path w="269240" h="306070">
                <a:moveTo>
                  <a:pt x="258305" y="283464"/>
                </a:moveTo>
                <a:lnTo>
                  <a:pt x="258305" y="22097"/>
                </a:lnTo>
                <a:lnTo>
                  <a:pt x="246888" y="22097"/>
                </a:lnTo>
                <a:lnTo>
                  <a:pt x="246888" y="283464"/>
                </a:lnTo>
                <a:lnTo>
                  <a:pt x="258305" y="283464"/>
                </a:lnTo>
                <a:close/>
              </a:path>
              <a:path w="269240" h="306070">
                <a:moveTo>
                  <a:pt x="258305" y="305562"/>
                </a:moveTo>
                <a:lnTo>
                  <a:pt x="258305" y="283464"/>
                </a:lnTo>
                <a:lnTo>
                  <a:pt x="246888" y="294894"/>
                </a:lnTo>
                <a:lnTo>
                  <a:pt x="246888" y="305562"/>
                </a:lnTo>
                <a:lnTo>
                  <a:pt x="258305" y="3055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88261"/>
            <a:ext cx="5847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latin typeface="Arial"/>
                <a:cs typeface="Arial"/>
              </a:rPr>
              <a:t>Boolean </a:t>
            </a:r>
            <a:r>
              <a:rPr sz="2800" b="1" spc="-90" dirty="0">
                <a:latin typeface="Arial"/>
                <a:cs typeface="Arial"/>
              </a:rPr>
              <a:t>expression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45" dirty="0">
                <a:latin typeface="Arial"/>
                <a:cs typeface="Arial"/>
              </a:rPr>
              <a:t>simplification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4880" y="2189223"/>
            <a:ext cx="295211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35685" algn="l"/>
                <a:tab pos="1962150" algn="l"/>
                <a:tab pos="2828925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ou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i="1" dirty="0">
                <a:latin typeface="Times New Roman"/>
                <a:cs typeface="Times New Roman"/>
              </a:rPr>
              <a:t>	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4954" y="2025968"/>
            <a:ext cx="386715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0215" algn="l"/>
                <a:tab pos="1388745" algn="l"/>
                <a:tab pos="2318385" algn="l"/>
              </a:tabLst>
            </a:pPr>
            <a:r>
              <a:rPr sz="1900" i="1" spc="35" dirty="0">
                <a:latin typeface="Times New Roman"/>
                <a:cs typeface="Times New Roman"/>
              </a:rPr>
              <a:t>C	</a:t>
            </a: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A</a:t>
            </a:r>
            <a:r>
              <a:rPr sz="1900" spc="10" dirty="0">
                <a:latin typeface="Times New Roman"/>
                <a:cs typeface="Times New Roman"/>
              </a:rPr>
              <a:t>'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BC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AB</a:t>
            </a:r>
            <a:r>
              <a:rPr sz="1900" spc="60" dirty="0">
                <a:latin typeface="Times New Roman"/>
                <a:cs typeface="Times New Roman"/>
              </a:rPr>
              <a:t>'</a:t>
            </a:r>
            <a:r>
              <a:rPr sz="1900" i="1" spc="60" dirty="0">
                <a:latin typeface="Times New Roman"/>
                <a:cs typeface="Times New Roman"/>
              </a:rPr>
              <a:t>C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ABC</a:t>
            </a:r>
            <a:r>
              <a:rPr sz="1650" spc="60" baseline="42929" dirty="0">
                <a:latin typeface="Times New Roman"/>
                <a:cs typeface="Times New Roman"/>
              </a:rPr>
              <a:t>' 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150" dirty="0">
                <a:latin typeface="Times New Roman"/>
                <a:cs typeface="Times New Roman"/>
              </a:rPr>
              <a:t> </a:t>
            </a:r>
            <a:r>
              <a:rPr sz="1900" i="1" spc="20" dirty="0">
                <a:latin typeface="Times New Roman"/>
                <a:cs typeface="Times New Roman"/>
              </a:rPr>
              <a:t>ABC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9469" y="258927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6822" y="2589273"/>
            <a:ext cx="9988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76935" algn="l"/>
              </a:tabLst>
            </a:pPr>
            <a:r>
              <a:rPr sz="1100" i="1" spc="-15" dirty="0">
                <a:latin typeface="Times New Roman"/>
                <a:cs typeface="Times New Roman"/>
              </a:rPr>
              <a:t>i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spc="-10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2751" y="2426018"/>
            <a:ext cx="102489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18440" algn="l"/>
              </a:tabLst>
            </a:pPr>
            <a:r>
              <a:rPr sz="1900" i="1" spc="45" dirty="0">
                <a:latin typeface="Times New Roman"/>
                <a:cs typeface="Times New Roman"/>
              </a:rPr>
              <a:t>ABC</a:t>
            </a:r>
            <a:r>
              <a:rPr sz="1650" spc="67" baseline="42929" dirty="0">
                <a:latin typeface="Times New Roman"/>
                <a:cs typeface="Times New Roman"/>
              </a:rPr>
              <a:t>'</a:t>
            </a:r>
            <a:r>
              <a:rPr sz="1650" spc="75" baseline="42929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4541" y="2465317"/>
            <a:ext cx="58166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5" dirty="0">
                <a:latin typeface="Times New Roman"/>
                <a:cs typeface="Times New Roman"/>
              </a:rPr>
              <a:t>C</a:t>
            </a:r>
            <a:r>
              <a:rPr sz="1650" i="1" spc="-15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3055" y="2150623"/>
            <a:ext cx="219710" cy="594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50"/>
              </a:spcBef>
            </a:pP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411" y="2465317"/>
            <a:ext cx="58166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5" dirty="0">
                <a:latin typeface="Times New Roman"/>
                <a:cs typeface="Times New Roman"/>
              </a:rPr>
              <a:t>C</a:t>
            </a:r>
            <a:r>
              <a:rPr sz="1650" i="1" spc="-15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469" y="298932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5569" y="2319108"/>
            <a:ext cx="1671955" cy="8255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918844" algn="l"/>
              </a:tabLst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i="1" spc="20" dirty="0">
                <a:latin typeface="Times New Roman"/>
                <a:cs typeface="Times New Roman"/>
              </a:rPr>
              <a:t>A</a:t>
            </a:r>
            <a:r>
              <a:rPr sz="1900" spc="20" dirty="0">
                <a:latin typeface="Times New Roman"/>
                <a:cs typeface="Times New Roman"/>
              </a:rPr>
              <a:t>'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BC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AB</a:t>
            </a:r>
            <a:r>
              <a:rPr sz="1900" spc="60" dirty="0">
                <a:latin typeface="Times New Roman"/>
                <a:cs typeface="Times New Roman"/>
              </a:rPr>
              <a:t>'</a:t>
            </a:r>
            <a:r>
              <a:rPr sz="1900" i="1" spc="6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918844" algn="l"/>
              </a:tabLst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i="1" spc="20" dirty="0">
                <a:latin typeface="Times New Roman"/>
                <a:cs typeface="Times New Roman"/>
              </a:rPr>
              <a:t>A</a:t>
            </a:r>
            <a:r>
              <a:rPr sz="1900" spc="20" dirty="0">
                <a:latin typeface="Times New Roman"/>
                <a:cs typeface="Times New Roman"/>
              </a:rPr>
              <a:t>'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BC	</a:t>
            </a: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1562" y="2865367"/>
            <a:ext cx="5822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15" dirty="0">
                <a:latin typeface="Times New Roman"/>
                <a:cs typeface="Times New Roman"/>
              </a:rPr>
              <a:t>AB</a:t>
            </a:r>
            <a:r>
              <a:rPr sz="1900" i="1" spc="85" dirty="0">
                <a:latin typeface="Times New Roman"/>
                <a:cs typeface="Times New Roman"/>
              </a:rPr>
              <a:t>C</a:t>
            </a:r>
            <a:r>
              <a:rPr sz="1650" i="1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7219" y="2826068"/>
            <a:ext cx="76517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20979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A</a:t>
            </a:r>
            <a:r>
              <a:rPr sz="1900" i="1" spc="40" dirty="0">
                <a:latin typeface="Times New Roman"/>
                <a:cs typeface="Times New Roman"/>
              </a:rPr>
              <a:t>B</a:t>
            </a:r>
            <a:r>
              <a:rPr sz="1900" spc="145" dirty="0">
                <a:latin typeface="Times New Roman"/>
                <a:cs typeface="Times New Roman"/>
              </a:rPr>
              <a:t>'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1692" y="2989323"/>
            <a:ext cx="13398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10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5051" y="2989323"/>
            <a:ext cx="13398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10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6096" y="2826068"/>
            <a:ext cx="1026794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18440" algn="l"/>
              </a:tabLst>
            </a:pPr>
            <a:r>
              <a:rPr sz="1900" i="1" spc="40" dirty="0">
                <a:latin typeface="Times New Roman"/>
                <a:cs typeface="Times New Roman"/>
              </a:rPr>
              <a:t>ABC</a:t>
            </a:r>
            <a:r>
              <a:rPr sz="1650" spc="60" baseline="42929" dirty="0">
                <a:latin typeface="Times New Roman"/>
                <a:cs typeface="Times New Roman"/>
              </a:rPr>
              <a:t>'</a:t>
            </a:r>
            <a:r>
              <a:rPr sz="1650" spc="104" baseline="42929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9411" y="2865367"/>
            <a:ext cx="58166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5" dirty="0">
                <a:latin typeface="Times New Roman"/>
                <a:cs typeface="Times New Roman"/>
              </a:rPr>
              <a:t>C</a:t>
            </a:r>
            <a:r>
              <a:rPr sz="1650" i="1" spc="-15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5569" y="3223832"/>
            <a:ext cx="122047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10" dirty="0">
                <a:latin typeface="Symbol"/>
                <a:cs typeface="Symbol"/>
              </a:rPr>
              <a:t></a:t>
            </a:r>
            <a:r>
              <a:rPr sz="1900" spc="11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A</a:t>
            </a:r>
            <a:r>
              <a:rPr sz="1900" spc="110" dirty="0">
                <a:latin typeface="Times New Roman"/>
                <a:cs typeface="Times New Roman"/>
              </a:rPr>
              <a:t>'</a:t>
            </a:r>
            <a:r>
              <a:rPr sz="1900" spc="110" dirty="0">
                <a:latin typeface="Symbol"/>
                <a:cs typeface="Symbol"/>
              </a:rPr>
              <a:t>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i="1" spc="40" dirty="0">
                <a:latin typeface="Times New Roman"/>
                <a:cs typeface="Times New Roman"/>
              </a:rPr>
              <a:t>A</a:t>
            </a:r>
            <a:r>
              <a:rPr sz="1900" spc="40" dirty="0">
                <a:latin typeface="Times New Roman"/>
                <a:cs typeface="Times New Roman"/>
              </a:rPr>
              <a:t>)</a:t>
            </a:r>
            <a:r>
              <a:rPr sz="1900" i="1" spc="40" dirty="0">
                <a:latin typeface="Times New Roman"/>
                <a:cs typeface="Times New Roman"/>
              </a:rPr>
              <a:t>BC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0290" y="33878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3171" y="3223832"/>
            <a:ext cx="76390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18440" algn="l"/>
              </a:tabLst>
            </a:pPr>
            <a:r>
              <a:rPr sz="1900" i="1" spc="25" dirty="0">
                <a:latin typeface="Times New Roman"/>
                <a:cs typeface="Times New Roman"/>
              </a:rPr>
              <a:t>A</a:t>
            </a:r>
            <a:r>
              <a:rPr sz="1900" i="1" spc="50" dirty="0">
                <a:latin typeface="Times New Roman"/>
                <a:cs typeface="Times New Roman"/>
              </a:rPr>
              <a:t>B</a:t>
            </a:r>
            <a:r>
              <a:rPr sz="1900" spc="135" dirty="0">
                <a:latin typeface="Times New Roman"/>
                <a:cs typeface="Times New Roman"/>
              </a:rPr>
              <a:t>'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86883" y="33878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1753" y="33878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5111" y="33878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0963" y="378789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0603" y="378789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3961" y="378789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5007" y="3623882"/>
            <a:ext cx="73533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19710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114" dirty="0">
                <a:latin typeface="Times New Roman"/>
                <a:cs typeface="Times New Roman"/>
              </a:rPr>
              <a:t>C</a:t>
            </a:r>
            <a:r>
              <a:rPr sz="1650" spc="7" baseline="42929" dirty="0">
                <a:latin typeface="Times New Roman"/>
                <a:cs typeface="Times New Roman"/>
              </a:rPr>
              <a:t>'</a:t>
            </a:r>
            <a:endParaRPr sz="1650" baseline="4292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9877" y="3623882"/>
            <a:ext cx="1619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9090" y="3663181"/>
            <a:ext cx="5822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0" dirty="0">
                <a:latin typeface="Times New Roman"/>
                <a:cs typeface="Times New Roman"/>
              </a:rPr>
              <a:t>C</a:t>
            </a:r>
            <a:r>
              <a:rPr sz="1650" i="1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72810" y="3116922"/>
            <a:ext cx="1560195" cy="8255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965"/>
              </a:spcBef>
              <a:buFont typeface="Symbol"/>
              <a:buChar char=""/>
              <a:tabLst>
                <a:tab pos="219710" algn="l"/>
              </a:tabLst>
            </a:pPr>
            <a:r>
              <a:rPr sz="1900" i="1" spc="40" dirty="0">
                <a:latin typeface="Times New Roman"/>
                <a:cs typeface="Times New Roman"/>
              </a:rPr>
              <a:t>ABC</a:t>
            </a:r>
            <a:r>
              <a:rPr sz="1650" spc="60" baseline="42929" dirty="0">
                <a:latin typeface="Times New Roman"/>
                <a:cs typeface="Times New Roman"/>
              </a:rPr>
              <a:t>' 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ABC</a:t>
            </a:r>
            <a:endParaRPr sz="1900">
              <a:latin typeface="Times New Roman"/>
              <a:cs typeface="Times New Roman"/>
            </a:endParaRPr>
          </a:p>
          <a:p>
            <a:pPr marL="1022985">
              <a:lnSpc>
                <a:spcPct val="100000"/>
              </a:lnSpc>
              <a:spcBef>
                <a:spcPts val="869"/>
              </a:spcBef>
            </a:pP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2435" y="3663181"/>
            <a:ext cx="5822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0" dirty="0">
                <a:latin typeface="Times New Roman"/>
                <a:cs typeface="Times New Roman"/>
              </a:rPr>
              <a:t>C</a:t>
            </a:r>
            <a:r>
              <a:rPr sz="1650" i="1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0963" y="41879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0603" y="41879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74220" y="4063231"/>
            <a:ext cx="5822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0" dirty="0">
                <a:latin typeface="Times New Roman"/>
                <a:cs typeface="Times New Roman"/>
              </a:rPr>
              <a:t>C</a:t>
            </a:r>
            <a:r>
              <a:rPr sz="1650" i="1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98819" y="4187949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9877" y="4023932"/>
            <a:ext cx="102489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19710" algn="l"/>
              </a:tabLst>
            </a:pPr>
            <a:r>
              <a:rPr sz="1900" i="1" spc="45" dirty="0">
                <a:latin typeface="Times New Roman"/>
                <a:cs typeface="Times New Roman"/>
              </a:rPr>
              <a:t>ABC</a:t>
            </a:r>
            <a:r>
              <a:rPr sz="1650" spc="67" baseline="42929" dirty="0">
                <a:latin typeface="Times New Roman"/>
                <a:cs typeface="Times New Roman"/>
              </a:rPr>
              <a:t>' </a:t>
            </a: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02435" y="4063231"/>
            <a:ext cx="5822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i="1" spc="20" dirty="0">
                <a:latin typeface="Times New Roman"/>
                <a:cs typeface="Times New Roman"/>
              </a:rPr>
              <a:t>AB</a:t>
            </a:r>
            <a:r>
              <a:rPr sz="1900" i="1" spc="80" dirty="0">
                <a:latin typeface="Times New Roman"/>
                <a:cs typeface="Times New Roman"/>
              </a:rPr>
              <a:t>C</a:t>
            </a:r>
            <a:r>
              <a:rPr sz="1650" i="1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0963" y="458571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26890" y="4422458"/>
            <a:ext cx="124650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20979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A</a:t>
            </a:r>
            <a:r>
              <a:rPr sz="1900" spc="105" dirty="0">
                <a:latin typeface="Times New Roman"/>
                <a:cs typeface="Times New Roman"/>
              </a:rPr>
              <a:t>(</a:t>
            </a:r>
            <a:r>
              <a:rPr sz="1900" i="1" spc="30" dirty="0">
                <a:latin typeface="Times New Roman"/>
                <a:cs typeface="Times New Roman"/>
              </a:rPr>
              <a:t>B</a:t>
            </a:r>
            <a:r>
              <a:rPr sz="1900" spc="145" dirty="0">
                <a:latin typeface="Times New Roman"/>
                <a:cs typeface="Times New Roman"/>
              </a:rPr>
              <a:t>'</a:t>
            </a:r>
            <a:r>
              <a:rPr sz="1900" spc="170" dirty="0">
                <a:latin typeface="Symbol"/>
                <a:cs typeface="Symbol"/>
              </a:rPr>
              <a:t></a:t>
            </a:r>
            <a:r>
              <a:rPr sz="1900" i="1" spc="30" dirty="0">
                <a:latin typeface="Times New Roman"/>
                <a:cs typeface="Times New Roman"/>
              </a:rPr>
              <a:t>B</a:t>
            </a:r>
            <a:r>
              <a:rPr sz="1900" spc="10" dirty="0">
                <a:latin typeface="Times New Roman"/>
                <a:cs typeface="Times New Roman"/>
              </a:rPr>
              <a:t>)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4472" y="458571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17819" y="458571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37353" y="4422458"/>
            <a:ext cx="156273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220979" algn="l"/>
              </a:tabLst>
            </a:pPr>
            <a:r>
              <a:rPr sz="1900" i="1" spc="40" dirty="0">
                <a:latin typeface="Times New Roman"/>
                <a:cs typeface="Times New Roman"/>
              </a:rPr>
              <a:t>ABC</a:t>
            </a:r>
            <a:r>
              <a:rPr sz="1650" spc="60" baseline="42929" dirty="0">
                <a:latin typeface="Times New Roman"/>
                <a:cs typeface="Times New Roman"/>
              </a:rPr>
              <a:t>' 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ABC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82701" y="458571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55569" y="3516972"/>
            <a:ext cx="1761489" cy="16243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683895" algn="l"/>
              </a:tabLst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BC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AB</a:t>
            </a:r>
            <a:r>
              <a:rPr sz="1900" spc="60" dirty="0">
                <a:latin typeface="Times New Roman"/>
                <a:cs typeface="Times New Roman"/>
              </a:rPr>
              <a:t>'</a:t>
            </a:r>
            <a:r>
              <a:rPr sz="1900" i="1" spc="6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683895" algn="l"/>
                <a:tab pos="1611630" algn="l"/>
              </a:tabLst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B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A</a:t>
            </a:r>
            <a:r>
              <a:rPr sz="1900" i="1" spc="40" dirty="0">
                <a:latin typeface="Times New Roman"/>
                <a:cs typeface="Times New Roman"/>
              </a:rPr>
              <a:t>B</a:t>
            </a:r>
            <a:r>
              <a:rPr sz="1900" spc="145" dirty="0">
                <a:latin typeface="Times New Roman"/>
                <a:cs typeface="Times New Roman"/>
              </a:rPr>
              <a:t>'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2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33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BC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33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BC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40963" y="498576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44666" y="4985763"/>
            <a:ext cx="1352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5564" y="5189031"/>
            <a:ext cx="62103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5" dirty="0">
                <a:latin typeface="Symbol"/>
                <a:cs typeface="Symbol"/>
              </a:rPr>
              <a:t></a:t>
            </a:r>
            <a:r>
              <a:rPr sz="1900" spc="-305" dirty="0">
                <a:latin typeface="Times New Roman"/>
                <a:cs typeface="Times New Roman"/>
              </a:rPr>
              <a:t> </a:t>
            </a:r>
            <a:r>
              <a:rPr sz="1900" i="1" spc="20" dirty="0">
                <a:latin typeface="Times New Roman"/>
                <a:cs typeface="Times New Roman"/>
              </a:rPr>
              <a:t>BC</a:t>
            </a:r>
            <a:r>
              <a:rPr sz="1650" i="1" spc="30" baseline="-25252" dirty="0">
                <a:latin typeface="Times New Roman"/>
                <a:cs typeface="Times New Roman"/>
              </a:rPr>
              <a:t>in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26890" y="4822508"/>
            <a:ext cx="2269490" cy="685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0345" indent="-207645">
              <a:lnSpc>
                <a:spcPts val="1780"/>
              </a:lnSpc>
              <a:spcBef>
                <a:spcPts val="120"/>
              </a:spcBef>
              <a:buFont typeface="Symbol"/>
              <a:buChar char=""/>
              <a:tabLst>
                <a:tab pos="220979" algn="l"/>
                <a:tab pos="725805" algn="l"/>
                <a:tab pos="2173605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A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A</a:t>
            </a:r>
            <a:r>
              <a:rPr sz="1900" i="1" spc="40" dirty="0">
                <a:latin typeface="Times New Roman"/>
                <a:cs typeface="Times New Roman"/>
              </a:rPr>
              <a:t>B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C</a:t>
            </a:r>
            <a:r>
              <a:rPr sz="1650" spc="7" baseline="42929" dirty="0">
                <a:latin typeface="Times New Roman"/>
                <a:cs typeface="Times New Roman"/>
              </a:rPr>
              <a:t>'</a:t>
            </a:r>
            <a:r>
              <a:rPr sz="1650" baseline="42929" dirty="0">
                <a:latin typeface="Times New Roman"/>
                <a:cs typeface="Times New Roman"/>
              </a:rPr>
              <a:t>  </a:t>
            </a:r>
            <a:r>
              <a:rPr sz="1650" spc="-172" baseline="42929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i="1" spc="35" dirty="0">
                <a:latin typeface="Times New Roman"/>
                <a:cs typeface="Times New Roman"/>
              </a:rPr>
              <a:t>C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539750">
              <a:lnSpc>
                <a:spcPts val="819"/>
              </a:lnSpc>
              <a:tabLst>
                <a:tab pos="1487805" algn="l"/>
              </a:tabLst>
            </a:pPr>
            <a:r>
              <a:rPr sz="1100" i="1" dirty="0">
                <a:latin typeface="Times New Roman"/>
                <a:cs typeface="Times New Roman"/>
              </a:rPr>
              <a:t>in	in</a:t>
            </a:r>
            <a:endParaRPr sz="1100">
              <a:latin typeface="Times New Roman"/>
              <a:cs typeface="Times New Roman"/>
            </a:endParaRPr>
          </a:p>
          <a:p>
            <a:pPr marL="220345" indent="-207645">
              <a:lnSpc>
                <a:spcPct val="100000"/>
              </a:lnSpc>
              <a:spcBef>
                <a:spcPts val="290"/>
              </a:spcBef>
              <a:buFont typeface="Symbol"/>
              <a:buChar char=""/>
              <a:tabLst>
                <a:tab pos="220979" algn="l"/>
              </a:tabLst>
            </a:pPr>
            <a:r>
              <a:rPr sz="1900" i="1" spc="20" dirty="0">
                <a:latin typeface="Times New Roman"/>
                <a:cs typeface="Times New Roman"/>
              </a:rPr>
              <a:t>AC</a:t>
            </a:r>
            <a:r>
              <a:rPr sz="1650" i="1" spc="30" baseline="-25252" dirty="0">
                <a:latin typeface="Times New Roman"/>
                <a:cs typeface="Times New Roman"/>
              </a:rPr>
              <a:t>in </a:t>
            </a:r>
            <a:r>
              <a:rPr sz="1900" spc="25" dirty="0">
                <a:latin typeface="Symbol"/>
                <a:cs typeface="Symbol"/>
              </a:rPr>
              <a:t>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AB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13458" y="5520518"/>
            <a:ext cx="4912360" cy="452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110"/>
              </a:spcBef>
              <a:tabLst>
                <a:tab pos="1817370" algn="l"/>
              </a:tabLst>
            </a:pPr>
            <a:r>
              <a:rPr sz="2450" i="1" spc="-60" dirty="0">
                <a:latin typeface="Times New Roman"/>
                <a:cs typeface="Times New Roman"/>
              </a:rPr>
              <a:t>Sum </a:t>
            </a:r>
            <a:r>
              <a:rPr sz="2450" spc="-45" dirty="0">
                <a:latin typeface="Symbol"/>
                <a:cs typeface="Symbol"/>
              </a:rPr>
              <a:t></a:t>
            </a:r>
            <a:r>
              <a:rPr sz="2450" spc="85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A</a:t>
            </a:r>
            <a:r>
              <a:rPr sz="2450" spc="-35" dirty="0">
                <a:latin typeface="Times New Roman"/>
                <a:cs typeface="Times New Roman"/>
              </a:rPr>
              <a:t>'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B</a:t>
            </a:r>
            <a:r>
              <a:rPr sz="2450" spc="25" dirty="0">
                <a:latin typeface="Times New Roman"/>
                <a:cs typeface="Times New Roman"/>
              </a:rPr>
              <a:t>'</a:t>
            </a:r>
            <a:r>
              <a:rPr sz="2450" i="1" spc="25" dirty="0">
                <a:latin typeface="Times New Roman"/>
                <a:cs typeface="Times New Roman"/>
              </a:rPr>
              <a:t>C	</a:t>
            </a:r>
            <a:r>
              <a:rPr sz="2450" spc="-45" dirty="0">
                <a:latin typeface="Symbol"/>
                <a:cs typeface="Symbol"/>
              </a:rPr>
              <a:t>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-20" dirty="0">
                <a:latin typeface="Times New Roman"/>
                <a:cs typeface="Times New Roman"/>
              </a:rPr>
              <a:t>A</a:t>
            </a:r>
            <a:r>
              <a:rPr sz="2450" spc="-20" dirty="0">
                <a:latin typeface="Times New Roman"/>
                <a:cs typeface="Times New Roman"/>
              </a:rPr>
              <a:t>' </a:t>
            </a:r>
            <a:r>
              <a:rPr sz="2450" i="1" spc="-10" dirty="0">
                <a:latin typeface="Times New Roman"/>
                <a:cs typeface="Times New Roman"/>
              </a:rPr>
              <a:t>BC</a:t>
            </a:r>
            <a:r>
              <a:rPr sz="2100" spc="-15" baseline="43650" dirty="0">
                <a:latin typeface="Times New Roman"/>
                <a:cs typeface="Times New Roman"/>
              </a:rPr>
              <a:t>' </a:t>
            </a:r>
            <a:r>
              <a:rPr sz="2450" spc="-45" dirty="0">
                <a:latin typeface="Symbol"/>
                <a:cs typeface="Symbol"/>
              </a:rPr>
              <a:t>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Times New Roman"/>
                <a:cs typeface="Times New Roman"/>
              </a:rPr>
              <a:t>AB</a:t>
            </a:r>
            <a:r>
              <a:rPr sz="2450" spc="20" dirty="0">
                <a:latin typeface="Times New Roman"/>
                <a:cs typeface="Times New Roman"/>
              </a:rPr>
              <a:t>'</a:t>
            </a:r>
            <a:r>
              <a:rPr sz="2450" i="1" spc="20" dirty="0">
                <a:latin typeface="Times New Roman"/>
                <a:cs typeface="Times New Roman"/>
              </a:rPr>
              <a:t>C</a:t>
            </a:r>
            <a:r>
              <a:rPr sz="2100" spc="30" baseline="43650" dirty="0">
                <a:latin typeface="Times New Roman"/>
                <a:cs typeface="Times New Roman"/>
              </a:rPr>
              <a:t>' </a:t>
            </a:r>
            <a:r>
              <a:rPr sz="2450" spc="-45" dirty="0">
                <a:latin typeface="Symbol"/>
                <a:cs typeface="Symbol"/>
              </a:rPr>
              <a:t></a:t>
            </a:r>
            <a:r>
              <a:rPr sz="2450" spc="-185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ABC</a:t>
            </a:r>
            <a:endParaRPr sz="2450">
              <a:latin typeface="Times New Roman"/>
              <a:cs typeface="Times New Roman"/>
            </a:endParaRPr>
          </a:p>
          <a:p>
            <a:pPr marL="1594485">
              <a:lnSpc>
                <a:spcPts val="1040"/>
              </a:lnSpc>
              <a:tabLst>
                <a:tab pos="2731770" algn="l"/>
                <a:tab pos="3860165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in	in	</a:t>
            </a:r>
            <a:r>
              <a:rPr sz="1400" i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9309" y="5729246"/>
            <a:ext cx="1593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99755" y="5989148"/>
            <a:ext cx="19113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4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38833" y="2312162"/>
            <a:ext cx="114744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433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Identity  </a:t>
            </a:r>
            <a:r>
              <a:rPr sz="1800" spc="-65" dirty="0">
                <a:latin typeface="Trebuchet MS"/>
                <a:cs typeface="Trebuchet MS"/>
              </a:rPr>
              <a:t>Associati</a:t>
            </a:r>
            <a:r>
              <a:rPr sz="1800" spc="-110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27233" y="3112262"/>
            <a:ext cx="1204595" cy="23622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-95" dirty="0">
                <a:latin typeface="Trebuchet MS"/>
                <a:cs typeface="Trebuchet MS"/>
              </a:rPr>
              <a:t>distributive</a:t>
            </a:r>
            <a:endParaRPr sz="1800">
              <a:latin typeface="Trebuchet MS"/>
              <a:cs typeface="Trebuchet MS"/>
            </a:endParaRPr>
          </a:p>
          <a:p>
            <a:pPr marL="76200" marR="86360" indent="-13335">
              <a:lnSpc>
                <a:spcPct val="120600"/>
              </a:lnSpc>
              <a:spcBef>
                <a:spcPts val="490"/>
              </a:spcBef>
            </a:pPr>
            <a:r>
              <a:rPr sz="1800" spc="-100" dirty="0">
                <a:latin typeface="Trebuchet MS"/>
                <a:cs typeface="Trebuchet MS"/>
              </a:rPr>
              <a:t>Identity  </a:t>
            </a:r>
            <a:r>
              <a:rPr sz="1800" spc="-65" dirty="0">
                <a:latin typeface="Trebuchet MS"/>
                <a:cs typeface="Trebuchet MS"/>
              </a:rPr>
              <a:t>Associati</a:t>
            </a:r>
            <a:r>
              <a:rPr sz="1800" spc="-110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38100" marR="5080" indent="-13335" algn="just">
              <a:lnSpc>
                <a:spcPct val="145800"/>
              </a:lnSpc>
              <a:spcBef>
                <a:spcPts val="150"/>
              </a:spcBef>
            </a:pPr>
            <a:r>
              <a:rPr sz="1800" spc="-95" dirty="0">
                <a:latin typeface="Trebuchet MS"/>
                <a:cs typeface="Trebuchet MS"/>
              </a:rPr>
              <a:t>distributive  distributive  </a:t>
            </a:r>
            <a:r>
              <a:rPr sz="1800" spc="-100" dirty="0">
                <a:latin typeface="Trebuchet MS"/>
                <a:cs typeface="Trebuchet MS"/>
              </a:rPr>
              <a:t>complement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84143" y="2380841"/>
            <a:ext cx="703038" cy="453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07083" y="2385011"/>
            <a:ext cx="707545" cy="45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96734" y="2855213"/>
            <a:ext cx="715518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28223" y="2801111"/>
            <a:ext cx="711708" cy="457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1308" y="3577943"/>
            <a:ext cx="703038" cy="453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65939" y="3578352"/>
            <a:ext cx="711708" cy="457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42989" y="4052315"/>
            <a:ext cx="715518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26977" y="4027170"/>
            <a:ext cx="715518" cy="4579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1587499"/>
            <a:ext cx="7216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Full </a:t>
            </a:r>
            <a:r>
              <a:rPr sz="2800" spc="-150" dirty="0">
                <a:latin typeface="Trebuchet MS"/>
                <a:cs typeface="Trebuchet MS"/>
              </a:rPr>
              <a:t>adder </a:t>
            </a:r>
            <a:r>
              <a:rPr sz="2800" spc="-185" dirty="0">
                <a:latin typeface="Trebuchet MS"/>
                <a:cs typeface="Trebuchet MS"/>
              </a:rPr>
              <a:t>implementation, </a:t>
            </a:r>
            <a:r>
              <a:rPr sz="2800" spc="-145" dirty="0">
                <a:latin typeface="Trebuchet MS"/>
                <a:cs typeface="Trebuchet MS"/>
              </a:rPr>
              <a:t>using </a:t>
            </a:r>
            <a:r>
              <a:rPr sz="2800" spc="225" dirty="0">
                <a:latin typeface="Trebuchet MS"/>
                <a:cs typeface="Trebuchet MS"/>
              </a:rPr>
              <a:t>AND-OR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gates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8384" y="2364648"/>
            <a:ext cx="7496906" cy="27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7770" y="5582085"/>
            <a:ext cx="4958715" cy="855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495">
              <a:lnSpc>
                <a:spcPts val="2240"/>
              </a:lnSpc>
              <a:spcBef>
                <a:spcPts val="120"/>
              </a:spcBef>
              <a:tabLst>
                <a:tab pos="182562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Sum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B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'</a:t>
            </a:r>
            <a:r>
              <a:rPr sz="2400" i="1" spc="60" dirty="0">
                <a:latin typeface="Times New Roman"/>
                <a:cs typeface="Times New Roman"/>
              </a:rPr>
              <a:t>C	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i="1" spc="-3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'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BC</a:t>
            </a:r>
            <a:r>
              <a:rPr sz="2100" spc="30" baseline="43650" dirty="0">
                <a:latin typeface="Times New Roman"/>
                <a:cs typeface="Times New Roman"/>
              </a:rPr>
              <a:t>'</a:t>
            </a:r>
            <a:r>
              <a:rPr sz="2100" spc="480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AB</a:t>
            </a:r>
            <a:r>
              <a:rPr sz="2400" i="1" spc="-39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'</a:t>
            </a:r>
            <a:r>
              <a:rPr sz="2400" i="1" spc="80" dirty="0">
                <a:latin typeface="Times New Roman"/>
                <a:cs typeface="Times New Roman"/>
              </a:rPr>
              <a:t>C</a:t>
            </a:r>
            <a:r>
              <a:rPr sz="2100" spc="120" baseline="43650" dirty="0">
                <a:latin typeface="Times New Roman"/>
                <a:cs typeface="Times New Roman"/>
              </a:rPr>
              <a:t>'</a:t>
            </a:r>
            <a:r>
              <a:rPr sz="2100" spc="487" baseline="436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  <a:p>
            <a:pPr marL="1621155">
              <a:lnSpc>
                <a:spcPts val="1040"/>
              </a:lnSpc>
              <a:tabLst>
                <a:tab pos="2727960" algn="l"/>
                <a:tab pos="3820795" algn="l"/>
                <a:tab pos="4808855" algn="l"/>
              </a:tabLst>
            </a:pP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25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30" dirty="0">
                <a:latin typeface="Times New Roman"/>
                <a:cs typeface="Times New Roman"/>
              </a:rPr>
              <a:t>i</a:t>
            </a:r>
            <a:r>
              <a:rPr sz="1400" i="1" spc="-20" dirty="0">
                <a:latin typeface="Times New Roman"/>
                <a:cs typeface="Times New Roman"/>
              </a:rPr>
              <a:t>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100" i="1" spc="-37" baseline="-23809" dirty="0">
                <a:latin typeface="Times New Roman"/>
                <a:cs typeface="Times New Roman"/>
              </a:rPr>
              <a:t>out </a:t>
            </a:r>
            <a:r>
              <a:rPr sz="2400" spc="-2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AB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BC</a:t>
            </a:r>
            <a:r>
              <a:rPr sz="2100" i="1" spc="-52" baseline="-23809" dirty="0">
                <a:latin typeface="Times New Roman"/>
                <a:cs typeface="Times New Roman"/>
              </a:rPr>
              <a:t>in </a:t>
            </a:r>
            <a:r>
              <a:rPr sz="2400" spc="-20" dirty="0">
                <a:latin typeface="Symbol"/>
                <a:cs typeface="Symbol"/>
              </a:rPr>
              <a:t>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AC</a:t>
            </a:r>
            <a:r>
              <a:rPr sz="2100" i="1" spc="-60" baseline="-23809" dirty="0">
                <a:latin typeface="Times New Roman"/>
                <a:cs typeface="Times New Roman"/>
              </a:rPr>
              <a:t>in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114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105" dirty="0"/>
              <a:t>Half </a:t>
            </a:r>
            <a:r>
              <a:rPr spc="-95" dirty="0"/>
              <a:t>Adder</a:t>
            </a:r>
            <a:r>
              <a:rPr spc="240" dirty="0"/>
              <a:t> </a:t>
            </a:r>
            <a:r>
              <a:rPr spc="-25" dirty="0"/>
              <a:t>Design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4541" y="2630932"/>
          <a:ext cx="2331719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63708" y="4790670"/>
            <a:ext cx="3278681" cy="1679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b="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b="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80" dirty="0"/>
              <a:t>Specifications </a:t>
            </a:r>
            <a:r>
              <a:rPr spc="-150" dirty="0"/>
              <a:t>– </a:t>
            </a:r>
            <a:r>
              <a:rPr spc="-60" dirty="0"/>
              <a:t>calculating </a:t>
            </a:r>
            <a:r>
              <a:rPr spc="15" dirty="0"/>
              <a:t>1-bit </a:t>
            </a:r>
            <a:r>
              <a:rPr spc="-70" dirty="0"/>
              <a:t>of </a:t>
            </a:r>
            <a:r>
              <a:rPr spc="-25" dirty="0"/>
              <a:t>binary</a:t>
            </a:r>
            <a:r>
              <a:rPr spc="365" dirty="0"/>
              <a:t> </a:t>
            </a:r>
            <a:r>
              <a:rPr spc="-35" dirty="0"/>
              <a:t>addition</a:t>
            </a:r>
            <a:endParaRPr sz="195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b="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b="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0" spc="-30" dirty="0">
                <a:solidFill>
                  <a:srgbClr val="454552"/>
                </a:solidFill>
                <a:latin typeface="Trebuchet MS"/>
                <a:cs typeface="Trebuchet MS"/>
              </a:rPr>
              <a:t>Without </a:t>
            </a:r>
            <a:r>
              <a:rPr sz="2300" b="0" spc="-10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b="0" spc="-13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300" b="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b="0" spc="-95" dirty="0">
                <a:solidFill>
                  <a:srgbClr val="454552"/>
                </a:solidFill>
                <a:latin typeface="Trebuchet MS"/>
                <a:cs typeface="Trebuchet MS"/>
              </a:rPr>
              <a:t>produce </a:t>
            </a:r>
            <a:r>
              <a:rPr sz="2300" b="0" spc="-100" dirty="0">
                <a:solidFill>
                  <a:srgbClr val="454552"/>
                </a:solidFill>
                <a:latin typeface="Trebuchet MS"/>
                <a:cs typeface="Trebuchet MS"/>
              </a:rPr>
              <a:t>Sum </a:t>
            </a:r>
            <a:r>
              <a:rPr sz="2300" b="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b="0" spc="-10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b="0" spc="-75" dirty="0">
                <a:solidFill>
                  <a:srgbClr val="454552"/>
                </a:solidFill>
                <a:latin typeface="Trebuchet MS"/>
                <a:cs typeface="Trebuchet MS"/>
              </a:rPr>
              <a:t>out</a:t>
            </a:r>
            <a:r>
              <a:rPr sz="2300" b="0" spc="1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b="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endParaRPr sz="2300">
              <a:latin typeface="Trebuchet MS"/>
              <a:cs typeface="Trebuchet MS"/>
            </a:endParaRPr>
          </a:p>
          <a:p>
            <a:pPr marL="3051175" marR="541655">
              <a:lnSpc>
                <a:spcPct val="100000"/>
              </a:lnSpc>
              <a:spcBef>
                <a:spcPts val="955"/>
              </a:spcBef>
            </a:pPr>
            <a:r>
              <a:rPr sz="2400" spc="-50" dirty="0"/>
              <a:t>Boolean </a:t>
            </a:r>
            <a:r>
              <a:rPr sz="2400" spc="-85" dirty="0"/>
              <a:t>Expression </a:t>
            </a:r>
            <a:r>
              <a:rPr sz="2400" spc="-25" dirty="0"/>
              <a:t>(Canonical  </a:t>
            </a:r>
            <a:r>
              <a:rPr sz="2400" spc="30" dirty="0"/>
              <a:t>Form, </a:t>
            </a:r>
            <a:r>
              <a:rPr sz="2400" spc="-25" dirty="0"/>
              <a:t>Sum </a:t>
            </a:r>
            <a:r>
              <a:rPr sz="2400" spc="-60" dirty="0"/>
              <a:t>of</a:t>
            </a:r>
            <a:r>
              <a:rPr sz="2400" spc="-285" dirty="0"/>
              <a:t> </a:t>
            </a:r>
            <a:r>
              <a:rPr sz="2400" spc="30" dirty="0"/>
              <a:t>Minterms)</a:t>
            </a:r>
            <a:endParaRPr sz="2400"/>
          </a:p>
          <a:p>
            <a:pPr marL="3382645" marR="1558925" indent="11430">
              <a:lnSpc>
                <a:spcPct val="125800"/>
              </a:lnSpc>
              <a:spcBef>
                <a:spcPts val="190"/>
              </a:spcBef>
            </a:pPr>
            <a:r>
              <a:rPr sz="2400" b="0" i="1" spc="-15" dirty="0">
                <a:latin typeface="Times New Roman"/>
                <a:cs typeface="Times New Roman"/>
              </a:rPr>
              <a:t>Sum</a:t>
            </a:r>
            <a:r>
              <a:rPr sz="2400" b="0" i="1" spc="-13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Symbol"/>
                <a:cs typeface="Symbol"/>
              </a:rPr>
              <a:t>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i="1" spc="-15" dirty="0">
                <a:latin typeface="Times New Roman"/>
                <a:cs typeface="Times New Roman"/>
              </a:rPr>
              <a:t>A</a:t>
            </a:r>
            <a:r>
              <a:rPr sz="2400" b="0" i="1" spc="-39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'</a:t>
            </a:r>
            <a:r>
              <a:rPr sz="2400" b="0" spc="-335" dirty="0">
                <a:latin typeface="Times New Roman"/>
                <a:cs typeface="Times New Roman"/>
              </a:rPr>
              <a:t> </a:t>
            </a:r>
            <a:r>
              <a:rPr sz="2400" b="0" i="1" spc="-15" dirty="0">
                <a:latin typeface="Times New Roman"/>
                <a:cs typeface="Times New Roman"/>
              </a:rPr>
              <a:t>B</a:t>
            </a:r>
            <a:r>
              <a:rPr sz="2400" b="0" i="1" spc="-25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Symbol"/>
                <a:cs typeface="Symbol"/>
              </a:rPr>
              <a:t></a:t>
            </a:r>
            <a:r>
              <a:rPr sz="2400" b="0" spc="-125" dirty="0">
                <a:latin typeface="Times New Roman"/>
                <a:cs typeface="Times New Roman"/>
              </a:rPr>
              <a:t> </a:t>
            </a:r>
            <a:r>
              <a:rPr sz="2400" b="0" i="1" spc="-30" dirty="0">
                <a:latin typeface="Times New Roman"/>
                <a:cs typeface="Times New Roman"/>
              </a:rPr>
              <a:t>AB</a:t>
            </a:r>
            <a:r>
              <a:rPr sz="2400" b="0" i="1" spc="-39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'</a:t>
            </a:r>
            <a:r>
              <a:rPr sz="2400" b="0" spc="-19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Symbol"/>
                <a:cs typeface="Symbol"/>
              </a:rPr>
              <a:t>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i="1" spc="-15" dirty="0">
                <a:latin typeface="Times New Roman"/>
                <a:cs typeface="Times New Roman"/>
              </a:rPr>
              <a:t>A</a:t>
            </a:r>
            <a:r>
              <a:rPr sz="2400" b="0" i="1" spc="-19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Symbol"/>
                <a:cs typeface="Symbol"/>
              </a:rPr>
              <a:t></a:t>
            </a:r>
            <a:r>
              <a:rPr sz="2400" b="0" spc="-114" dirty="0">
                <a:latin typeface="Times New Roman"/>
                <a:cs typeface="Times New Roman"/>
              </a:rPr>
              <a:t> </a:t>
            </a:r>
            <a:r>
              <a:rPr sz="2400" b="0" i="1" spc="-15" dirty="0">
                <a:latin typeface="Times New Roman"/>
                <a:cs typeface="Times New Roman"/>
              </a:rPr>
              <a:t>B  </a:t>
            </a:r>
            <a:r>
              <a:rPr sz="2400" b="0" i="1" spc="-5" dirty="0">
                <a:latin typeface="Times New Roman"/>
                <a:cs typeface="Times New Roman"/>
              </a:rPr>
              <a:t>C</a:t>
            </a:r>
            <a:r>
              <a:rPr sz="2025" b="0" i="1" spc="-7" baseline="-24691" dirty="0">
                <a:latin typeface="Times New Roman"/>
                <a:cs typeface="Times New Roman"/>
              </a:rPr>
              <a:t>out </a:t>
            </a:r>
            <a:r>
              <a:rPr sz="2400" b="0" spc="-15" dirty="0">
                <a:latin typeface="Symbol"/>
                <a:cs typeface="Symbol"/>
              </a:rPr>
              <a:t></a:t>
            </a:r>
            <a:r>
              <a:rPr sz="2400" b="0" spc="85" dirty="0">
                <a:latin typeface="Times New Roman"/>
                <a:cs typeface="Times New Roman"/>
              </a:rPr>
              <a:t> </a:t>
            </a:r>
            <a:r>
              <a:rPr sz="2400" b="0" i="1" spc="-30" dirty="0"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R="688975" algn="r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1621" y="5847849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8785" y="3214072"/>
            <a:ext cx="4771606" cy="1414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3843" y="2819145"/>
          <a:ext cx="2962274" cy="334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b="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b="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80" dirty="0"/>
              <a:t>Specifications </a:t>
            </a:r>
            <a:r>
              <a:rPr spc="-150" dirty="0"/>
              <a:t>– </a:t>
            </a:r>
            <a:r>
              <a:rPr spc="-60" dirty="0"/>
              <a:t>calculating </a:t>
            </a:r>
            <a:r>
              <a:rPr spc="15" dirty="0"/>
              <a:t>1-bit </a:t>
            </a:r>
            <a:r>
              <a:rPr spc="-70" dirty="0"/>
              <a:t>of </a:t>
            </a:r>
            <a:r>
              <a:rPr spc="-25" dirty="0"/>
              <a:t>binary</a:t>
            </a:r>
            <a:r>
              <a:rPr spc="365" dirty="0"/>
              <a:t> </a:t>
            </a:r>
            <a:r>
              <a:rPr spc="-35" dirty="0"/>
              <a:t>addition</a:t>
            </a:r>
            <a:endParaRPr sz="1950">
              <a:latin typeface="Arial"/>
              <a:cs typeface="Arial"/>
            </a:endParaRPr>
          </a:p>
          <a:p>
            <a:pPr marL="560070" marR="54610" indent="-273050">
              <a:lnSpc>
                <a:spcPct val="100000"/>
              </a:lnSpc>
              <a:spcBef>
                <a:spcPts val="509"/>
              </a:spcBef>
            </a:pPr>
            <a:r>
              <a:rPr sz="1750" b="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b="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b="0" spc="-30" dirty="0">
                <a:solidFill>
                  <a:srgbClr val="454552"/>
                </a:solidFill>
                <a:latin typeface="Trebuchet MS"/>
                <a:cs typeface="Trebuchet MS"/>
              </a:rPr>
              <a:t>Add </a:t>
            </a:r>
            <a:r>
              <a:rPr sz="2300" b="0" spc="-80" dirty="0">
                <a:solidFill>
                  <a:srgbClr val="454552"/>
                </a:solidFill>
                <a:latin typeface="Trebuchet MS"/>
                <a:cs typeface="Trebuchet MS"/>
              </a:rPr>
              <a:t>two </a:t>
            </a:r>
            <a:r>
              <a:rPr sz="2300" b="0" spc="-114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300" b="0" spc="-135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300" b="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b="0" spc="-10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b="0" spc="-13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300" b="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b="0" spc="-95" dirty="0">
                <a:solidFill>
                  <a:srgbClr val="454552"/>
                </a:solidFill>
                <a:latin typeface="Trebuchet MS"/>
                <a:cs typeface="Trebuchet MS"/>
              </a:rPr>
              <a:t>produce </a:t>
            </a:r>
            <a:r>
              <a:rPr sz="2300" b="0" spc="-105" dirty="0">
                <a:solidFill>
                  <a:srgbClr val="454552"/>
                </a:solidFill>
                <a:latin typeface="Trebuchet MS"/>
                <a:cs typeface="Trebuchet MS"/>
              </a:rPr>
              <a:t>Sum </a:t>
            </a:r>
            <a:r>
              <a:rPr sz="2300" b="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b="0" spc="-10" dirty="0">
                <a:solidFill>
                  <a:srgbClr val="454552"/>
                </a:solidFill>
                <a:latin typeface="Trebuchet MS"/>
                <a:cs typeface="Trebuchet MS"/>
              </a:rPr>
              <a:t>Carry  </a:t>
            </a:r>
            <a:r>
              <a:rPr sz="2300" b="0" spc="-75" dirty="0">
                <a:solidFill>
                  <a:srgbClr val="454552"/>
                </a:solidFill>
                <a:latin typeface="Trebuchet MS"/>
                <a:cs typeface="Trebuchet MS"/>
              </a:rPr>
              <a:t>out</a:t>
            </a:r>
            <a:r>
              <a:rPr sz="2300" b="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b="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endParaRPr sz="2300">
              <a:latin typeface="Trebuchet MS"/>
              <a:cs typeface="Trebuchet MS"/>
            </a:endParaRPr>
          </a:p>
          <a:p>
            <a:pPr marL="2722245" marR="5120640" algn="ctr">
              <a:lnSpc>
                <a:spcPct val="136900"/>
              </a:lnSpc>
              <a:spcBef>
                <a:spcPts val="880"/>
              </a:spcBef>
            </a:pPr>
            <a:r>
              <a:rPr sz="1800" b="0" dirty="0">
                <a:latin typeface="Arial"/>
                <a:cs typeface="Arial"/>
              </a:rPr>
              <a:t>A  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R="2295525" algn="ctr">
              <a:lnSpc>
                <a:spcPct val="100000"/>
              </a:lnSpc>
            </a:pPr>
            <a:r>
              <a:rPr sz="1800" b="0" dirty="0">
                <a:latin typeface="Arial"/>
                <a:cs typeface="Arial"/>
              </a:rPr>
              <a:t>Cin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2617" y="2871215"/>
            <a:ext cx="5228844" cy="2012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896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Using </a:t>
            </a:r>
            <a:r>
              <a:rPr spc="-20" dirty="0"/>
              <a:t>different </a:t>
            </a:r>
            <a:r>
              <a:rPr spc="40" dirty="0"/>
              <a:t>gate</a:t>
            </a:r>
            <a:r>
              <a:rPr spc="70" dirty="0"/>
              <a:t> </a:t>
            </a:r>
            <a:r>
              <a:rPr spc="85" dirty="0"/>
              <a:t>types…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87499"/>
            <a:ext cx="7216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Full </a:t>
            </a:r>
            <a:r>
              <a:rPr sz="2800" spc="-150" dirty="0">
                <a:latin typeface="Trebuchet MS"/>
                <a:cs typeface="Trebuchet MS"/>
              </a:rPr>
              <a:t>adder </a:t>
            </a:r>
            <a:r>
              <a:rPr sz="2800" spc="-185" dirty="0">
                <a:latin typeface="Trebuchet MS"/>
                <a:cs typeface="Trebuchet MS"/>
              </a:rPr>
              <a:t>implementation, </a:t>
            </a:r>
            <a:r>
              <a:rPr sz="2800" spc="-145" dirty="0">
                <a:latin typeface="Trebuchet MS"/>
                <a:cs typeface="Trebuchet MS"/>
              </a:rPr>
              <a:t>using </a:t>
            </a:r>
            <a:r>
              <a:rPr sz="2800" spc="225" dirty="0">
                <a:latin typeface="Trebuchet MS"/>
                <a:cs typeface="Trebuchet MS"/>
              </a:rPr>
              <a:t>AND-OR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gates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79" y="4605020"/>
            <a:ext cx="6098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Full </a:t>
            </a:r>
            <a:r>
              <a:rPr sz="2800" spc="-150" dirty="0">
                <a:latin typeface="Trebuchet MS"/>
                <a:cs typeface="Trebuchet MS"/>
              </a:rPr>
              <a:t>adder </a:t>
            </a:r>
            <a:r>
              <a:rPr sz="2800" spc="-175" dirty="0">
                <a:latin typeface="Trebuchet MS"/>
                <a:cs typeface="Trebuchet MS"/>
              </a:rPr>
              <a:t>implemented </a:t>
            </a:r>
            <a:r>
              <a:rPr sz="2800" spc="-145" dirty="0">
                <a:latin typeface="Trebuchet MS"/>
                <a:cs typeface="Trebuchet MS"/>
              </a:rPr>
              <a:t>with </a:t>
            </a:r>
            <a:r>
              <a:rPr sz="2800" spc="300" dirty="0">
                <a:latin typeface="Trebuchet MS"/>
                <a:cs typeface="Trebuchet MS"/>
              </a:rPr>
              <a:t>XOR</a:t>
            </a:r>
            <a:r>
              <a:rPr sz="2800" spc="24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gates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0553" y="2222575"/>
            <a:ext cx="6241281" cy="226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308" y="5335001"/>
            <a:ext cx="5361072" cy="1589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7607"/>
            <a:ext cx="4039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20" dirty="0">
                <a:solidFill>
                  <a:srgbClr val="454552"/>
                </a:solidFill>
                <a:latin typeface="Georgia"/>
                <a:cs typeface="Georgia"/>
              </a:rPr>
              <a:t>Reading</a:t>
            </a:r>
            <a:r>
              <a:rPr sz="3200" spc="21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75" dirty="0">
                <a:solidFill>
                  <a:srgbClr val="454552"/>
                </a:solidFill>
                <a:latin typeface="Georgia"/>
                <a:cs typeface="Georgia"/>
              </a:rPr>
              <a:t>assignment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44545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Chapter </a:t>
            </a:r>
            <a:r>
              <a:rPr sz="2600" spc="-175" dirty="0">
                <a:latin typeface="Trebuchet MS"/>
                <a:cs typeface="Trebuchet MS"/>
              </a:rPr>
              <a:t>3.1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5" dirty="0">
                <a:latin typeface="Trebuchet MS"/>
                <a:cs typeface="Trebuchet MS"/>
              </a:rPr>
              <a:t>3.6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18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textbook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7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Example </a:t>
            </a:r>
            <a:r>
              <a:rPr spc="-655" dirty="0"/>
              <a:t>– </a:t>
            </a:r>
            <a:r>
              <a:rPr spc="-20" dirty="0"/>
              <a:t>Full </a:t>
            </a:r>
            <a:r>
              <a:rPr spc="-95" dirty="0"/>
              <a:t>Adder</a:t>
            </a:r>
            <a:r>
              <a:rPr spc="80" dirty="0"/>
              <a:t> </a:t>
            </a:r>
            <a:r>
              <a:rPr spc="-2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23882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5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Implementation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785" y="2360635"/>
            <a:ext cx="214122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i="1" dirty="0">
                <a:latin typeface="Times New Roman"/>
                <a:cs typeface="Times New Roman"/>
              </a:rPr>
              <a:t>C</a:t>
            </a:r>
            <a:r>
              <a:rPr sz="1725" i="1" baseline="-24154" dirty="0">
                <a:latin typeface="Times New Roman"/>
                <a:cs typeface="Times New Roman"/>
              </a:rPr>
              <a:t>out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' </a:t>
            </a:r>
            <a:r>
              <a:rPr sz="1950" i="1" dirty="0">
                <a:latin typeface="Times New Roman"/>
                <a:cs typeface="Times New Roman"/>
              </a:rPr>
              <a:t>BC</a:t>
            </a:r>
            <a:r>
              <a:rPr sz="1725" i="1" baseline="-24154" dirty="0">
                <a:latin typeface="Times New Roman"/>
                <a:cs typeface="Times New Roman"/>
              </a:rPr>
              <a:t>in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320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AB</a:t>
            </a:r>
            <a:r>
              <a:rPr sz="1950" spc="35" dirty="0">
                <a:latin typeface="Times New Roman"/>
                <a:cs typeface="Times New Roman"/>
              </a:rPr>
              <a:t>'</a:t>
            </a:r>
            <a:r>
              <a:rPr sz="1950" i="1" spc="35" dirty="0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9419" y="2527584"/>
            <a:ext cx="13525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20" dirty="0">
                <a:latin typeface="Times New Roman"/>
                <a:cs typeface="Times New Roman"/>
              </a:rPr>
              <a:t>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5" y="2527584"/>
            <a:ext cx="13525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20" dirty="0">
                <a:latin typeface="Times New Roman"/>
                <a:cs typeface="Times New Roman"/>
              </a:rPr>
              <a:t>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5346" y="2360635"/>
            <a:ext cx="156083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15"/>
              </a:spcBef>
              <a:buFont typeface="Symbol"/>
              <a:buChar char=""/>
              <a:tabLst>
                <a:tab pos="220979" algn="l"/>
              </a:tabLst>
            </a:pPr>
            <a:r>
              <a:rPr sz="1950" i="1" spc="15" dirty="0">
                <a:latin typeface="Times New Roman"/>
                <a:cs typeface="Times New Roman"/>
              </a:rPr>
              <a:t>ABC</a:t>
            </a:r>
            <a:r>
              <a:rPr sz="1725" spc="22" baseline="41062" dirty="0">
                <a:latin typeface="Times New Roman"/>
                <a:cs typeface="Times New Roman"/>
              </a:rPr>
              <a:t>'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ABC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8409" y="2527584"/>
            <a:ext cx="13525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20" dirty="0">
                <a:latin typeface="Times New Roman"/>
                <a:cs typeface="Times New Roman"/>
              </a:rPr>
              <a:t>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9386" y="2734777"/>
            <a:ext cx="191833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BC</a:t>
            </a:r>
            <a:r>
              <a:rPr sz="1725" i="1" spc="-7" baseline="-24154" dirty="0">
                <a:latin typeface="Times New Roman"/>
                <a:cs typeface="Times New Roman"/>
              </a:rPr>
              <a:t>in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AC</a:t>
            </a:r>
            <a:r>
              <a:rPr sz="1725" i="1" spc="-7" baseline="-24154" dirty="0">
                <a:latin typeface="Times New Roman"/>
                <a:cs typeface="Times New Roman"/>
              </a:rPr>
              <a:t>in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Times New Roman"/>
                <a:cs typeface="Times New Roman"/>
              </a:rPr>
              <a:t>AB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6573" y="4267915"/>
            <a:ext cx="1574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3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9839" y="4058558"/>
            <a:ext cx="3107055" cy="452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2890" indent="-250190">
              <a:lnSpc>
                <a:spcPts val="2305"/>
              </a:lnSpc>
              <a:spcBef>
                <a:spcPts val="110"/>
              </a:spcBef>
              <a:buFont typeface="Symbol"/>
              <a:buChar char=""/>
              <a:tabLst>
                <a:tab pos="263525" algn="l"/>
              </a:tabLst>
            </a:pPr>
            <a:r>
              <a:rPr sz="2450" i="1" spc="-20" dirty="0">
                <a:latin typeface="Times New Roman"/>
                <a:cs typeface="Times New Roman"/>
              </a:rPr>
              <a:t>A</a:t>
            </a:r>
            <a:r>
              <a:rPr sz="2450" spc="-20" dirty="0">
                <a:latin typeface="Times New Roman"/>
                <a:cs typeface="Times New Roman"/>
              </a:rPr>
              <a:t>' </a:t>
            </a:r>
            <a:r>
              <a:rPr sz="2450" i="1" spc="-10" dirty="0">
                <a:latin typeface="Times New Roman"/>
                <a:cs typeface="Times New Roman"/>
              </a:rPr>
              <a:t>BC</a:t>
            </a:r>
            <a:r>
              <a:rPr sz="2100" spc="-15" baseline="43650" dirty="0">
                <a:latin typeface="Times New Roman"/>
                <a:cs typeface="Times New Roman"/>
              </a:rPr>
              <a:t>' </a:t>
            </a:r>
            <a:r>
              <a:rPr sz="2450" spc="-45" dirty="0">
                <a:latin typeface="Symbol"/>
                <a:cs typeface="Symbol"/>
              </a:rPr>
              <a:t>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Times New Roman"/>
                <a:cs typeface="Times New Roman"/>
              </a:rPr>
              <a:t>AB</a:t>
            </a:r>
            <a:r>
              <a:rPr sz="2450" spc="20" dirty="0">
                <a:latin typeface="Times New Roman"/>
                <a:cs typeface="Times New Roman"/>
              </a:rPr>
              <a:t>'</a:t>
            </a:r>
            <a:r>
              <a:rPr sz="2450" i="1" spc="20" dirty="0">
                <a:latin typeface="Times New Roman"/>
                <a:cs typeface="Times New Roman"/>
              </a:rPr>
              <a:t>C</a:t>
            </a:r>
            <a:r>
              <a:rPr sz="2100" spc="30" baseline="43650" dirty="0">
                <a:latin typeface="Times New Roman"/>
                <a:cs typeface="Times New Roman"/>
              </a:rPr>
              <a:t>' </a:t>
            </a:r>
            <a:r>
              <a:rPr sz="2450" spc="-45" dirty="0">
                <a:latin typeface="Symbol"/>
                <a:cs typeface="Symbol"/>
              </a:rPr>
              <a:t>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ABC</a:t>
            </a:r>
            <a:endParaRPr sz="2450">
              <a:latin typeface="Times New Roman"/>
              <a:cs typeface="Times New Roman"/>
            </a:endParaRPr>
          </a:p>
          <a:p>
            <a:pPr marL="8890" algn="ctr">
              <a:lnSpc>
                <a:spcPts val="1045"/>
              </a:lnSpc>
              <a:tabLst>
                <a:tab pos="1137285" algn="l"/>
              </a:tabLst>
            </a:pPr>
            <a:r>
              <a:rPr sz="1400" i="1" spc="-20" dirty="0">
                <a:latin typeface="Times New Roman"/>
                <a:cs typeface="Times New Roman"/>
              </a:rPr>
              <a:t>in	</a:t>
            </a:r>
            <a:r>
              <a:rPr sz="1400" i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0510" y="4267915"/>
            <a:ext cx="1593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0952" y="3964961"/>
            <a:ext cx="1614805" cy="9626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844"/>
              </a:spcBef>
            </a:pPr>
            <a:r>
              <a:rPr sz="2450" i="1" spc="-60" dirty="0">
                <a:latin typeface="Times New Roman"/>
                <a:cs typeface="Times New Roman"/>
              </a:rPr>
              <a:t>Sum </a:t>
            </a:r>
            <a:r>
              <a:rPr sz="2450" spc="-45" dirty="0">
                <a:latin typeface="Symbol"/>
                <a:cs typeface="Symbol"/>
              </a:rPr>
              <a:t>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A</a:t>
            </a:r>
            <a:r>
              <a:rPr sz="2450" spc="-35" dirty="0">
                <a:latin typeface="Times New Roman"/>
                <a:cs typeface="Times New Roman"/>
              </a:rPr>
              <a:t>'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B</a:t>
            </a:r>
            <a:r>
              <a:rPr sz="2450" spc="25" dirty="0">
                <a:latin typeface="Times New Roman"/>
                <a:cs typeface="Times New Roman"/>
              </a:rPr>
              <a:t>'</a:t>
            </a:r>
            <a:r>
              <a:rPr sz="2450" i="1" spc="25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50" spc="-4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50293" y="1840229"/>
            <a:ext cx="4368545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612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90" dirty="0">
                <a:latin typeface="Georgia"/>
                <a:cs typeface="Georgia"/>
              </a:rPr>
              <a:t>Karnaugh </a:t>
            </a:r>
            <a:r>
              <a:rPr b="0" spc="120" dirty="0">
                <a:latin typeface="Georgia"/>
                <a:cs typeface="Georgia"/>
              </a:rPr>
              <a:t>Map</a:t>
            </a:r>
            <a:r>
              <a:rPr b="0" spc="275" dirty="0">
                <a:latin typeface="Georgia"/>
                <a:cs typeface="Georgia"/>
              </a:rPr>
              <a:t> </a:t>
            </a:r>
            <a:r>
              <a:rPr b="0" spc="110" dirty="0">
                <a:latin typeface="Georgia"/>
                <a:cs typeface="Georgia"/>
              </a:rPr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9725" y="1513787"/>
            <a:ext cx="6885940" cy="32327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Truth </a:t>
            </a:r>
            <a:r>
              <a:rPr sz="2400" spc="-175" dirty="0">
                <a:latin typeface="Trebuchet MS"/>
                <a:cs typeface="Trebuchet MS"/>
              </a:rPr>
              <a:t>table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00" dirty="0">
                <a:latin typeface="Trebuchet MS"/>
                <a:cs typeface="Trebuchet MS"/>
              </a:rPr>
              <a:t>Karnaugh </a:t>
            </a:r>
            <a:r>
              <a:rPr sz="2400" spc="-80" dirty="0">
                <a:latin typeface="Trebuchet MS"/>
                <a:cs typeface="Trebuchet MS"/>
              </a:rPr>
              <a:t>Map</a:t>
            </a:r>
            <a:r>
              <a:rPr sz="2400" spc="25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(K-Map)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  <a:tab pos="184023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Truth</a:t>
            </a:r>
            <a:r>
              <a:rPr sz="19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table:	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input/output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relation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one-dimensional</a:t>
            </a:r>
            <a:r>
              <a:rPr sz="1900" spc="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table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  <a:tab pos="1840864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50" dirty="0">
                <a:solidFill>
                  <a:srgbClr val="454552"/>
                </a:solidFill>
                <a:latin typeface="Trebuchet MS"/>
                <a:cs typeface="Trebuchet MS"/>
              </a:rPr>
              <a:t>K</a:t>
            </a:r>
            <a:r>
              <a:rPr sz="19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454552"/>
                </a:solidFill>
                <a:latin typeface="Trebuchet MS"/>
                <a:cs typeface="Trebuchet MS"/>
              </a:rPr>
              <a:t>map:	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input/output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relation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two-dimensional</a:t>
            </a:r>
            <a:r>
              <a:rPr sz="1900" spc="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graph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K-map </a:t>
            </a:r>
            <a:r>
              <a:rPr sz="2400" spc="-130" dirty="0">
                <a:latin typeface="Trebuchet MS"/>
                <a:cs typeface="Trebuchet MS"/>
              </a:rPr>
              <a:t>helps </a:t>
            </a:r>
            <a:r>
              <a:rPr sz="2400" spc="-150" dirty="0">
                <a:latin typeface="Trebuchet MS"/>
                <a:cs typeface="Trebuchet MS"/>
              </a:rPr>
              <a:t>visualize </a:t>
            </a:r>
            <a:r>
              <a:rPr sz="2400" spc="-170" dirty="0">
                <a:latin typeface="Trebuchet MS"/>
                <a:cs typeface="Trebuchet MS"/>
              </a:rPr>
              <a:t>adjacencies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25" dirty="0">
                <a:latin typeface="Trebuchet MS"/>
                <a:cs typeface="Trebuchet MS"/>
              </a:rPr>
              <a:t>up </a:t>
            </a:r>
            <a:r>
              <a:rPr sz="2400" spc="-60" dirty="0">
                <a:latin typeface="Trebuchet MS"/>
                <a:cs typeface="Trebuchet MS"/>
              </a:rPr>
              <a:t>to 6</a:t>
            </a:r>
            <a:r>
              <a:rPr sz="2400" spc="3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but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it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hard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draw cubes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more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than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r>
              <a:rPr sz="1900" spc="3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variables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Beyond </a:t>
            </a:r>
            <a:r>
              <a:rPr sz="2400" spc="-204" dirty="0">
                <a:latin typeface="Trebuchet MS"/>
                <a:cs typeface="Trebuchet MS"/>
              </a:rPr>
              <a:t>that, </a:t>
            </a:r>
            <a:r>
              <a:rPr sz="2400" spc="-130" dirty="0">
                <a:latin typeface="Trebuchet MS"/>
                <a:cs typeface="Trebuchet MS"/>
              </a:rPr>
              <a:t>computer-based </a:t>
            </a:r>
            <a:r>
              <a:rPr sz="2400" spc="-100" dirty="0">
                <a:latin typeface="Trebuchet MS"/>
                <a:cs typeface="Trebuchet MS"/>
              </a:rPr>
              <a:t>methods </a:t>
            </a:r>
            <a:r>
              <a:rPr sz="2400" spc="-145" dirty="0">
                <a:latin typeface="Trebuchet MS"/>
                <a:cs typeface="Trebuchet MS"/>
              </a:rPr>
              <a:t>are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Adjacency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30" dirty="0">
                <a:latin typeface="Trebuchet MS"/>
                <a:cs typeface="Trebuchet MS"/>
              </a:rPr>
              <a:t>arranged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25" dirty="0">
                <a:latin typeface="Trebuchet MS"/>
                <a:cs typeface="Trebuchet MS"/>
              </a:rPr>
              <a:t>2-bit </a:t>
            </a:r>
            <a:r>
              <a:rPr sz="2400" spc="-80" dirty="0">
                <a:latin typeface="Trebuchet MS"/>
                <a:cs typeface="Trebuchet MS"/>
              </a:rPr>
              <a:t>Gray </a:t>
            </a:r>
            <a:r>
              <a:rPr sz="2400" spc="-95" dirty="0">
                <a:latin typeface="Trebuchet MS"/>
                <a:cs typeface="Trebuchet MS"/>
              </a:rPr>
              <a:t>code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sequence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00,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01,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only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one-bit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change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from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1900" spc="-75" dirty="0">
                <a:solidFill>
                  <a:srgbClr val="454552"/>
                </a:solidFill>
                <a:latin typeface="Trebuchet MS"/>
                <a:cs typeface="Trebuchet MS"/>
              </a:rPr>
              <a:t>code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word to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next </a:t>
            </a:r>
            <a:r>
              <a:rPr sz="1900" spc="-75" dirty="0">
                <a:solidFill>
                  <a:srgbClr val="454552"/>
                </a:solidFill>
                <a:latin typeface="Trebuchet MS"/>
                <a:cs typeface="Trebuchet MS"/>
              </a:rPr>
              <a:t>code</a:t>
            </a:r>
            <a:r>
              <a:rPr sz="1900" spc="2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word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0719" y="5324855"/>
            <a:ext cx="1074420" cy="1030605"/>
          </a:xfrm>
          <a:custGeom>
            <a:avLst/>
            <a:gdLst/>
            <a:ahLst/>
            <a:cxnLst/>
            <a:rect l="l" t="t" r="r" b="b"/>
            <a:pathLst>
              <a:path w="1074420" h="1030604">
                <a:moveTo>
                  <a:pt x="1074420" y="1030224"/>
                </a:moveTo>
                <a:lnTo>
                  <a:pt x="1074420" y="0"/>
                </a:lnTo>
                <a:lnTo>
                  <a:pt x="0" y="0"/>
                </a:lnTo>
                <a:lnTo>
                  <a:pt x="0" y="1030224"/>
                </a:lnTo>
                <a:lnTo>
                  <a:pt x="9906" y="1030224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55370" y="19050"/>
                </a:lnTo>
                <a:lnTo>
                  <a:pt x="1055370" y="9144"/>
                </a:lnTo>
                <a:lnTo>
                  <a:pt x="1065276" y="19050"/>
                </a:lnTo>
                <a:lnTo>
                  <a:pt x="1065276" y="1030224"/>
                </a:lnTo>
                <a:lnTo>
                  <a:pt x="1074420" y="1030224"/>
                </a:lnTo>
                <a:close/>
              </a:path>
              <a:path w="1074420" h="1030604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1074420" h="1030604">
                <a:moveTo>
                  <a:pt x="19050" y="1011174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011174"/>
                </a:lnTo>
                <a:lnTo>
                  <a:pt x="19050" y="1011174"/>
                </a:lnTo>
                <a:close/>
              </a:path>
              <a:path w="1074420" h="1030604">
                <a:moveTo>
                  <a:pt x="1065276" y="1011174"/>
                </a:moveTo>
                <a:lnTo>
                  <a:pt x="9906" y="1011174"/>
                </a:lnTo>
                <a:lnTo>
                  <a:pt x="19050" y="1020318"/>
                </a:lnTo>
                <a:lnTo>
                  <a:pt x="19050" y="1030224"/>
                </a:lnTo>
                <a:lnTo>
                  <a:pt x="1055370" y="1030224"/>
                </a:lnTo>
                <a:lnTo>
                  <a:pt x="1055370" y="1020318"/>
                </a:lnTo>
                <a:lnTo>
                  <a:pt x="1065276" y="1011174"/>
                </a:lnTo>
                <a:close/>
              </a:path>
              <a:path w="1074420" h="1030604">
                <a:moveTo>
                  <a:pt x="19050" y="1030224"/>
                </a:moveTo>
                <a:lnTo>
                  <a:pt x="19050" y="1020318"/>
                </a:lnTo>
                <a:lnTo>
                  <a:pt x="9906" y="1011174"/>
                </a:lnTo>
                <a:lnTo>
                  <a:pt x="9906" y="1030224"/>
                </a:lnTo>
                <a:lnTo>
                  <a:pt x="19050" y="1030224"/>
                </a:lnTo>
                <a:close/>
              </a:path>
              <a:path w="1074420" h="1030604">
                <a:moveTo>
                  <a:pt x="1065276" y="19050"/>
                </a:moveTo>
                <a:lnTo>
                  <a:pt x="1055370" y="9144"/>
                </a:lnTo>
                <a:lnTo>
                  <a:pt x="1055370" y="19050"/>
                </a:lnTo>
                <a:lnTo>
                  <a:pt x="1065276" y="19050"/>
                </a:lnTo>
                <a:close/>
              </a:path>
              <a:path w="1074420" h="1030604">
                <a:moveTo>
                  <a:pt x="1065276" y="1011174"/>
                </a:moveTo>
                <a:lnTo>
                  <a:pt x="1065276" y="19050"/>
                </a:lnTo>
                <a:lnTo>
                  <a:pt x="1055370" y="19050"/>
                </a:lnTo>
                <a:lnTo>
                  <a:pt x="1055370" y="1011174"/>
                </a:lnTo>
                <a:lnTo>
                  <a:pt x="1065276" y="1011174"/>
                </a:lnTo>
                <a:close/>
              </a:path>
              <a:path w="1074420" h="1030604">
                <a:moveTo>
                  <a:pt x="1065276" y="1030224"/>
                </a:moveTo>
                <a:lnTo>
                  <a:pt x="1065276" y="1011174"/>
                </a:lnTo>
                <a:lnTo>
                  <a:pt x="1055370" y="1020318"/>
                </a:lnTo>
                <a:lnTo>
                  <a:pt x="1055370" y="1030224"/>
                </a:lnTo>
                <a:lnTo>
                  <a:pt x="1065276" y="1030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0719" y="5830442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3845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9928" y="5323332"/>
            <a:ext cx="0" cy="1011555"/>
          </a:xfrm>
          <a:custGeom>
            <a:avLst/>
            <a:gdLst/>
            <a:ahLst/>
            <a:cxnLst/>
            <a:rect l="l" t="t" r="r" b="b"/>
            <a:pathLst>
              <a:path h="1011554">
                <a:moveTo>
                  <a:pt x="0" y="0"/>
                </a:moveTo>
                <a:lnTo>
                  <a:pt x="0" y="1011174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967" y="5022341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329184" y="293370"/>
                </a:moveTo>
                <a:lnTo>
                  <a:pt x="12954" y="0"/>
                </a:lnTo>
                <a:lnTo>
                  <a:pt x="0" y="13716"/>
                </a:lnTo>
                <a:lnTo>
                  <a:pt x="316230" y="307848"/>
                </a:lnTo>
                <a:lnTo>
                  <a:pt x="329184" y="293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9053" y="59743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4530" y="4860290"/>
            <a:ext cx="1373505" cy="135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ts val="173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tabLst>
                <a:tab pos="644525" algn="l"/>
                <a:tab pos="1214120" algn="l"/>
              </a:tabLst>
            </a:pPr>
            <a:r>
              <a:rPr sz="2700" baseline="-15432" dirty="0">
                <a:latin typeface="Arial"/>
                <a:cs typeface="Arial"/>
              </a:rPr>
              <a:t>B	</a:t>
            </a:r>
            <a:r>
              <a:rPr sz="1800" dirty="0">
                <a:latin typeface="Arial"/>
                <a:cs typeface="Arial"/>
              </a:rPr>
              <a:t>0	1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175"/>
              </a:spcBef>
              <a:tabLst>
                <a:tab pos="708025" algn="l"/>
                <a:tab pos="1233170" algn="l"/>
              </a:tabLst>
            </a:pPr>
            <a:r>
              <a:rPr sz="1800" dirty="0">
                <a:latin typeface="Arial"/>
                <a:cs typeface="Arial"/>
              </a:rPr>
              <a:t>0	</a:t>
            </a:r>
            <a:r>
              <a:rPr sz="1800" dirty="0">
                <a:solidFill>
                  <a:srgbClr val="216476"/>
                </a:solidFill>
                <a:latin typeface="Arial"/>
                <a:cs typeface="Arial"/>
              </a:rPr>
              <a:t>0	2</a:t>
            </a:r>
            <a:endParaRPr sz="1800">
              <a:latin typeface="Arial"/>
              <a:cs typeface="Arial"/>
            </a:endParaRPr>
          </a:p>
          <a:p>
            <a:pPr marL="708025">
              <a:lnSpc>
                <a:spcPct val="100000"/>
              </a:lnSpc>
              <a:spcBef>
                <a:spcPts val="1490"/>
              </a:spcBef>
              <a:tabLst>
                <a:tab pos="1233170" algn="l"/>
              </a:tabLst>
            </a:pPr>
            <a:r>
              <a:rPr sz="1800" dirty="0">
                <a:solidFill>
                  <a:srgbClr val="216476"/>
                </a:solidFill>
                <a:latin typeface="Arial"/>
                <a:cs typeface="Arial"/>
              </a:rPr>
              <a:t>1	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7695" y="5386578"/>
            <a:ext cx="2043430" cy="951230"/>
          </a:xfrm>
          <a:custGeom>
            <a:avLst/>
            <a:gdLst/>
            <a:ahLst/>
            <a:cxnLst/>
            <a:rect l="l" t="t" r="r" b="b"/>
            <a:pathLst>
              <a:path w="2043429" h="951229">
                <a:moveTo>
                  <a:pt x="2042922" y="950976"/>
                </a:moveTo>
                <a:lnTo>
                  <a:pt x="2042922" y="0"/>
                </a:lnTo>
                <a:lnTo>
                  <a:pt x="0" y="0"/>
                </a:lnTo>
                <a:lnTo>
                  <a:pt x="0" y="950976"/>
                </a:lnTo>
                <a:lnTo>
                  <a:pt x="9144" y="950976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2023871" y="19050"/>
                </a:lnTo>
                <a:lnTo>
                  <a:pt x="2023871" y="9144"/>
                </a:lnTo>
                <a:lnTo>
                  <a:pt x="2033778" y="19050"/>
                </a:lnTo>
                <a:lnTo>
                  <a:pt x="2033778" y="950976"/>
                </a:lnTo>
                <a:lnTo>
                  <a:pt x="2042922" y="950976"/>
                </a:lnTo>
                <a:close/>
              </a:path>
              <a:path w="2043429" h="951229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2043429" h="951229">
                <a:moveTo>
                  <a:pt x="19050" y="931926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931926"/>
                </a:lnTo>
                <a:lnTo>
                  <a:pt x="19050" y="931926"/>
                </a:lnTo>
                <a:close/>
              </a:path>
              <a:path w="2043429" h="951229">
                <a:moveTo>
                  <a:pt x="2033778" y="931926"/>
                </a:moveTo>
                <a:lnTo>
                  <a:pt x="9144" y="931926"/>
                </a:lnTo>
                <a:lnTo>
                  <a:pt x="19050" y="941070"/>
                </a:lnTo>
                <a:lnTo>
                  <a:pt x="19050" y="950976"/>
                </a:lnTo>
                <a:lnTo>
                  <a:pt x="2023871" y="950976"/>
                </a:lnTo>
                <a:lnTo>
                  <a:pt x="2023871" y="941070"/>
                </a:lnTo>
                <a:lnTo>
                  <a:pt x="2033778" y="931926"/>
                </a:lnTo>
                <a:close/>
              </a:path>
              <a:path w="2043429" h="951229">
                <a:moveTo>
                  <a:pt x="19050" y="950976"/>
                </a:moveTo>
                <a:lnTo>
                  <a:pt x="19050" y="941070"/>
                </a:lnTo>
                <a:lnTo>
                  <a:pt x="9144" y="931926"/>
                </a:lnTo>
                <a:lnTo>
                  <a:pt x="9144" y="950976"/>
                </a:lnTo>
                <a:lnTo>
                  <a:pt x="19050" y="950976"/>
                </a:lnTo>
                <a:close/>
              </a:path>
              <a:path w="2043429" h="951229">
                <a:moveTo>
                  <a:pt x="2033778" y="19050"/>
                </a:moveTo>
                <a:lnTo>
                  <a:pt x="2023871" y="9144"/>
                </a:lnTo>
                <a:lnTo>
                  <a:pt x="2023871" y="19050"/>
                </a:lnTo>
                <a:lnTo>
                  <a:pt x="2033778" y="19050"/>
                </a:lnTo>
                <a:close/>
              </a:path>
              <a:path w="2043429" h="951229">
                <a:moveTo>
                  <a:pt x="2033778" y="931926"/>
                </a:moveTo>
                <a:lnTo>
                  <a:pt x="2033778" y="19050"/>
                </a:lnTo>
                <a:lnTo>
                  <a:pt x="2023871" y="19050"/>
                </a:lnTo>
                <a:lnTo>
                  <a:pt x="2023871" y="931926"/>
                </a:lnTo>
                <a:lnTo>
                  <a:pt x="2033778" y="931926"/>
                </a:lnTo>
                <a:close/>
              </a:path>
              <a:path w="2043429" h="951229">
                <a:moveTo>
                  <a:pt x="2033778" y="950976"/>
                </a:moveTo>
                <a:lnTo>
                  <a:pt x="2033778" y="931926"/>
                </a:lnTo>
                <a:lnTo>
                  <a:pt x="2023871" y="941070"/>
                </a:lnTo>
                <a:lnTo>
                  <a:pt x="2023871" y="950976"/>
                </a:lnTo>
                <a:lnTo>
                  <a:pt x="2033778" y="950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695" y="5854065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>
                <a:moveTo>
                  <a:pt x="0" y="0"/>
                </a:moveTo>
                <a:lnTo>
                  <a:pt x="2023872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5756" y="5386578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192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8991" y="5107685"/>
            <a:ext cx="304800" cy="285750"/>
          </a:xfrm>
          <a:custGeom>
            <a:avLst/>
            <a:gdLst/>
            <a:ahLst/>
            <a:cxnLst/>
            <a:rect l="l" t="t" r="r" b="b"/>
            <a:pathLst>
              <a:path w="304800" h="285750">
                <a:moveTo>
                  <a:pt x="304800" y="272034"/>
                </a:moveTo>
                <a:lnTo>
                  <a:pt x="12954" y="0"/>
                </a:lnTo>
                <a:lnTo>
                  <a:pt x="0" y="14478"/>
                </a:lnTo>
                <a:lnTo>
                  <a:pt x="291846" y="285750"/>
                </a:lnTo>
                <a:lnTo>
                  <a:pt x="304800" y="27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0950" y="5386578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192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5980" y="5386578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192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2786" y="5095494"/>
            <a:ext cx="20955" cy="97790"/>
          </a:xfrm>
          <a:custGeom>
            <a:avLst/>
            <a:gdLst/>
            <a:ahLst/>
            <a:cxnLst/>
            <a:rect l="l" t="t" r="r" b="b"/>
            <a:pathLst>
              <a:path w="20954" h="97789">
                <a:moveTo>
                  <a:pt x="20573" y="762"/>
                </a:moveTo>
                <a:lnTo>
                  <a:pt x="1523" y="0"/>
                </a:lnTo>
                <a:lnTo>
                  <a:pt x="0" y="97536"/>
                </a:lnTo>
                <a:lnTo>
                  <a:pt x="19050" y="97536"/>
                </a:lnTo>
                <a:lnTo>
                  <a:pt x="20573" y="7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1613" y="5095494"/>
            <a:ext cx="20955" cy="97790"/>
          </a:xfrm>
          <a:custGeom>
            <a:avLst/>
            <a:gdLst/>
            <a:ahLst/>
            <a:cxnLst/>
            <a:rect l="l" t="t" r="r" b="b"/>
            <a:pathLst>
              <a:path w="20954" h="97789">
                <a:moveTo>
                  <a:pt x="20573" y="762"/>
                </a:moveTo>
                <a:lnTo>
                  <a:pt x="1523" y="0"/>
                </a:lnTo>
                <a:lnTo>
                  <a:pt x="0" y="97536"/>
                </a:lnTo>
                <a:lnTo>
                  <a:pt x="19050" y="97536"/>
                </a:lnTo>
                <a:lnTo>
                  <a:pt x="20573" y="762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5469" y="6339078"/>
            <a:ext cx="20955" cy="97155"/>
          </a:xfrm>
          <a:custGeom>
            <a:avLst/>
            <a:gdLst/>
            <a:ahLst/>
            <a:cxnLst/>
            <a:rect l="l" t="t" r="r" b="b"/>
            <a:pathLst>
              <a:path w="20954" h="97154">
                <a:moveTo>
                  <a:pt x="20574" y="96774"/>
                </a:moveTo>
                <a:lnTo>
                  <a:pt x="19050" y="0"/>
                </a:lnTo>
                <a:lnTo>
                  <a:pt x="0" y="0"/>
                </a:lnTo>
                <a:lnTo>
                  <a:pt x="1524" y="96774"/>
                </a:lnTo>
                <a:lnTo>
                  <a:pt x="20574" y="96774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5375" y="6436614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21335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5119" y="6339078"/>
            <a:ext cx="20955" cy="97155"/>
          </a:xfrm>
          <a:custGeom>
            <a:avLst/>
            <a:gdLst/>
            <a:ahLst/>
            <a:cxnLst/>
            <a:rect l="l" t="t" r="r" b="b"/>
            <a:pathLst>
              <a:path w="20954" h="97154">
                <a:moveTo>
                  <a:pt x="20574" y="96774"/>
                </a:moveTo>
                <a:lnTo>
                  <a:pt x="19050" y="0"/>
                </a:lnTo>
                <a:lnTo>
                  <a:pt x="0" y="0"/>
                </a:lnTo>
                <a:lnTo>
                  <a:pt x="1524" y="96774"/>
                </a:lnTo>
                <a:lnTo>
                  <a:pt x="20574" y="96774"/>
                </a:lnTo>
                <a:close/>
              </a:path>
            </a:pathLst>
          </a:custGeom>
          <a:solidFill>
            <a:srgbClr val="2164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89587" y="5990343"/>
            <a:ext cx="1672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  <a:tab pos="1045844" algn="l"/>
                <a:tab pos="1531620" algn="l"/>
              </a:tabLst>
            </a:pPr>
            <a:r>
              <a:rPr sz="1800" dirty="0">
                <a:solidFill>
                  <a:srgbClr val="216476"/>
                </a:solidFill>
                <a:latin typeface="Arial"/>
                <a:cs typeface="Arial"/>
              </a:rPr>
              <a:t>1	3	7	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68793" y="4957071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5621" y="515213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8069" y="4860282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685" algn="l"/>
                <a:tab pos="1023619" algn="l"/>
              </a:tabLst>
            </a:pPr>
            <a:r>
              <a:rPr sz="1800" u="heavy" dirty="0">
                <a:uFill>
                  <a:solidFill>
                    <a:srgbClr val="216476"/>
                  </a:solidFill>
                </a:uFill>
                <a:latin typeface="Arial"/>
                <a:cs typeface="Arial"/>
              </a:rPr>
              <a:t> 	A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0443" y="5049997"/>
            <a:ext cx="1835150" cy="8134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535940" algn="l"/>
                <a:tab pos="1043940" algn="l"/>
                <a:tab pos="1567180" algn="l"/>
              </a:tabLst>
            </a:pPr>
            <a:r>
              <a:rPr sz="1800" dirty="0">
                <a:latin typeface="Arial"/>
                <a:cs typeface="Arial"/>
              </a:rPr>
              <a:t>00	01	</a:t>
            </a:r>
            <a:r>
              <a:rPr sz="1800" spc="-13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	10</a:t>
            </a:r>
            <a:endParaRPr sz="18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45"/>
              </a:spcBef>
              <a:tabLst>
                <a:tab pos="510540" algn="l"/>
                <a:tab pos="1054735" algn="l"/>
                <a:tab pos="1541145" algn="l"/>
              </a:tabLst>
            </a:pPr>
            <a:r>
              <a:rPr sz="1800" dirty="0">
                <a:solidFill>
                  <a:srgbClr val="216476"/>
                </a:solidFill>
                <a:latin typeface="Arial"/>
                <a:cs typeface="Arial"/>
              </a:rPr>
              <a:t>0	2	6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68793" y="55018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68793" y="600632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4451" y="5571228"/>
            <a:ext cx="1002030" cy="5638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5400"/>
              </a:lnSpc>
              <a:spcBef>
                <a:spcPts val="445"/>
              </a:spcBef>
            </a:pPr>
            <a:r>
              <a:rPr sz="1800" spc="-65" dirty="0">
                <a:latin typeface="Trebuchet MS"/>
                <a:cs typeface="Trebuchet MS"/>
              </a:rPr>
              <a:t>2-</a:t>
            </a:r>
            <a:r>
              <a:rPr sz="2000" spc="-120" dirty="0">
                <a:latin typeface="Trebuchet MS"/>
                <a:cs typeface="Trebuchet MS"/>
              </a:rPr>
              <a:t>variable  </a:t>
            </a:r>
            <a:r>
              <a:rPr sz="1800" spc="-75" dirty="0">
                <a:latin typeface="Trebuchet MS"/>
                <a:cs typeface="Trebuchet MS"/>
              </a:rPr>
              <a:t>K-map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4803" y="5571243"/>
            <a:ext cx="1002030" cy="5638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85400"/>
              </a:lnSpc>
              <a:spcBef>
                <a:spcPts val="445"/>
              </a:spcBef>
            </a:pPr>
            <a:r>
              <a:rPr sz="1800" spc="-65" dirty="0">
                <a:latin typeface="Trebuchet MS"/>
                <a:cs typeface="Trebuchet MS"/>
              </a:rPr>
              <a:t>3-</a:t>
            </a:r>
            <a:r>
              <a:rPr sz="2000" spc="-120" dirty="0">
                <a:latin typeface="Trebuchet MS"/>
                <a:cs typeface="Trebuchet MS"/>
              </a:rPr>
              <a:t>variable  </a:t>
            </a:r>
            <a:r>
              <a:rPr sz="1800" spc="-75" dirty="0">
                <a:latin typeface="Trebuchet MS"/>
                <a:cs typeface="Trebuchet MS"/>
              </a:rPr>
              <a:t>K-map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7571" y="6759702"/>
            <a:ext cx="8082280" cy="335280"/>
          </a:xfrm>
          <a:custGeom>
            <a:avLst/>
            <a:gdLst/>
            <a:ahLst/>
            <a:cxnLst/>
            <a:rect l="l" t="t" r="r" b="b"/>
            <a:pathLst>
              <a:path w="8082280" h="335279">
                <a:moveTo>
                  <a:pt x="8081772" y="6096"/>
                </a:moveTo>
                <a:lnTo>
                  <a:pt x="8081772" y="0"/>
                </a:lnTo>
                <a:lnTo>
                  <a:pt x="0" y="0"/>
                </a:lnTo>
                <a:lnTo>
                  <a:pt x="0" y="335279"/>
                </a:lnTo>
                <a:lnTo>
                  <a:pt x="6096" y="335274"/>
                </a:lnTo>
                <a:lnTo>
                  <a:pt x="6095" y="6096"/>
                </a:lnTo>
                <a:lnTo>
                  <a:pt x="8081772" y="6096"/>
                </a:lnTo>
                <a:close/>
              </a:path>
              <a:path w="8082280" h="335279">
                <a:moveTo>
                  <a:pt x="8081772" y="328422"/>
                </a:moveTo>
                <a:lnTo>
                  <a:pt x="6095" y="328422"/>
                </a:lnTo>
                <a:lnTo>
                  <a:pt x="6096" y="335274"/>
                </a:lnTo>
                <a:lnTo>
                  <a:pt x="8081772" y="328422"/>
                </a:lnTo>
                <a:close/>
              </a:path>
              <a:path w="8082280" h="335279">
                <a:moveTo>
                  <a:pt x="8081772" y="328422"/>
                </a:moveTo>
                <a:lnTo>
                  <a:pt x="8081772" y="6096"/>
                </a:lnTo>
                <a:lnTo>
                  <a:pt x="8075675" y="6096"/>
                </a:lnTo>
                <a:lnTo>
                  <a:pt x="8075675" y="328422"/>
                </a:lnTo>
                <a:lnTo>
                  <a:pt x="8081772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3667" y="6765797"/>
            <a:ext cx="8069580" cy="322580"/>
          </a:xfrm>
          <a:custGeom>
            <a:avLst/>
            <a:gdLst/>
            <a:ahLst/>
            <a:cxnLst/>
            <a:rect l="l" t="t" r="r" b="b"/>
            <a:pathLst>
              <a:path w="8069580" h="322579">
                <a:moveTo>
                  <a:pt x="0" y="0"/>
                </a:moveTo>
                <a:lnTo>
                  <a:pt x="0" y="322325"/>
                </a:lnTo>
                <a:lnTo>
                  <a:pt x="8069579" y="322325"/>
                </a:lnTo>
                <a:lnTo>
                  <a:pt x="8069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7571" y="6759702"/>
            <a:ext cx="8082280" cy="335280"/>
          </a:xfrm>
          <a:custGeom>
            <a:avLst/>
            <a:gdLst/>
            <a:ahLst/>
            <a:cxnLst/>
            <a:rect l="l" t="t" r="r" b="b"/>
            <a:pathLst>
              <a:path w="8082280" h="335279">
                <a:moveTo>
                  <a:pt x="8081772" y="335279"/>
                </a:moveTo>
                <a:lnTo>
                  <a:pt x="8081772" y="0"/>
                </a:lnTo>
                <a:lnTo>
                  <a:pt x="0" y="0"/>
                </a:lnTo>
                <a:lnTo>
                  <a:pt x="0" y="335279"/>
                </a:lnTo>
                <a:lnTo>
                  <a:pt x="6096" y="335279"/>
                </a:lnTo>
                <a:lnTo>
                  <a:pt x="6095" y="12953"/>
                </a:lnTo>
                <a:lnTo>
                  <a:pt x="12953" y="6096"/>
                </a:lnTo>
                <a:lnTo>
                  <a:pt x="12954" y="12953"/>
                </a:lnTo>
                <a:lnTo>
                  <a:pt x="8068805" y="12953"/>
                </a:lnTo>
                <a:lnTo>
                  <a:pt x="8068805" y="6096"/>
                </a:lnTo>
                <a:lnTo>
                  <a:pt x="8075676" y="12953"/>
                </a:lnTo>
                <a:lnTo>
                  <a:pt x="8075676" y="335279"/>
                </a:lnTo>
                <a:lnTo>
                  <a:pt x="8081772" y="335279"/>
                </a:lnTo>
                <a:close/>
              </a:path>
              <a:path w="8082280" h="335279">
                <a:moveTo>
                  <a:pt x="12953" y="12953"/>
                </a:moveTo>
                <a:lnTo>
                  <a:pt x="12953" y="6096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8082280" h="335279">
                <a:moveTo>
                  <a:pt x="12953" y="322325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322325"/>
                </a:lnTo>
                <a:lnTo>
                  <a:pt x="12953" y="322325"/>
                </a:lnTo>
                <a:close/>
              </a:path>
              <a:path w="8082280" h="335279">
                <a:moveTo>
                  <a:pt x="8075676" y="322325"/>
                </a:moveTo>
                <a:lnTo>
                  <a:pt x="6095" y="322325"/>
                </a:lnTo>
                <a:lnTo>
                  <a:pt x="12953" y="328422"/>
                </a:lnTo>
                <a:lnTo>
                  <a:pt x="12954" y="335279"/>
                </a:lnTo>
                <a:lnTo>
                  <a:pt x="8068805" y="335279"/>
                </a:lnTo>
                <a:lnTo>
                  <a:pt x="8068805" y="328422"/>
                </a:lnTo>
                <a:lnTo>
                  <a:pt x="8075676" y="322325"/>
                </a:lnTo>
                <a:close/>
              </a:path>
              <a:path w="8082280" h="335279">
                <a:moveTo>
                  <a:pt x="12954" y="335279"/>
                </a:moveTo>
                <a:lnTo>
                  <a:pt x="12953" y="328422"/>
                </a:lnTo>
                <a:lnTo>
                  <a:pt x="6095" y="322325"/>
                </a:lnTo>
                <a:lnTo>
                  <a:pt x="6096" y="335279"/>
                </a:lnTo>
                <a:lnTo>
                  <a:pt x="12954" y="335279"/>
                </a:lnTo>
                <a:close/>
              </a:path>
              <a:path w="8082280" h="335279">
                <a:moveTo>
                  <a:pt x="8075676" y="12953"/>
                </a:moveTo>
                <a:lnTo>
                  <a:pt x="8068805" y="6096"/>
                </a:lnTo>
                <a:lnTo>
                  <a:pt x="8068805" y="12953"/>
                </a:lnTo>
                <a:lnTo>
                  <a:pt x="8075676" y="12953"/>
                </a:lnTo>
                <a:close/>
              </a:path>
              <a:path w="8082280" h="335279">
                <a:moveTo>
                  <a:pt x="8075676" y="322325"/>
                </a:moveTo>
                <a:lnTo>
                  <a:pt x="8075676" y="12953"/>
                </a:lnTo>
                <a:lnTo>
                  <a:pt x="8068805" y="12953"/>
                </a:lnTo>
                <a:lnTo>
                  <a:pt x="8068805" y="322325"/>
                </a:lnTo>
                <a:lnTo>
                  <a:pt x="8075676" y="322325"/>
                </a:lnTo>
                <a:close/>
              </a:path>
              <a:path w="8082280" h="335279">
                <a:moveTo>
                  <a:pt x="8075676" y="335279"/>
                </a:moveTo>
                <a:lnTo>
                  <a:pt x="8075676" y="322325"/>
                </a:lnTo>
                <a:lnTo>
                  <a:pt x="8068805" y="328422"/>
                </a:lnTo>
                <a:lnTo>
                  <a:pt x="8068805" y="335279"/>
                </a:lnTo>
                <a:lnTo>
                  <a:pt x="8075676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03667" y="6372592"/>
            <a:ext cx="8069580" cy="687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226945" algn="ctr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latin typeface="Trebuchet MS"/>
                <a:cs typeface="Trebuchet MS"/>
              </a:rPr>
              <a:t>B</a:t>
            </a:r>
            <a:endParaRPr sz="1800" dirty="0">
              <a:latin typeface="Trebuchet MS"/>
              <a:cs typeface="Trebuchet MS"/>
            </a:endParaRPr>
          </a:p>
          <a:p>
            <a:pPr marL="309245">
              <a:lnSpc>
                <a:spcPct val="100000"/>
              </a:lnSpc>
              <a:spcBef>
                <a:spcPts val="340"/>
              </a:spcBef>
            </a:pPr>
            <a:r>
              <a:rPr sz="2000" b="1" spc="-8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2000" b="1" spc="-120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000" b="1" spc="-125" dirty="0">
                <a:solidFill>
                  <a:srgbClr val="FF0000"/>
                </a:solidFill>
                <a:latin typeface="Trebuchet MS"/>
                <a:cs typeface="Trebuchet MS"/>
              </a:rPr>
              <a:t>K-map, </a:t>
            </a:r>
            <a:r>
              <a:rPr sz="2000" b="1" spc="-155" dirty="0">
                <a:solidFill>
                  <a:srgbClr val="FF0000"/>
                </a:solidFill>
                <a:latin typeface="Trebuchet MS"/>
                <a:cs typeface="Trebuchet MS"/>
              </a:rPr>
              <a:t>adjacency </a:t>
            </a:r>
            <a:r>
              <a:rPr sz="2000" b="1" spc="-85" dirty="0">
                <a:solidFill>
                  <a:srgbClr val="FF0000"/>
                </a:solidFill>
                <a:latin typeface="Trebuchet MS"/>
                <a:cs typeface="Trebuchet MS"/>
              </a:rPr>
              <a:t>wraps 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from </a:t>
            </a:r>
            <a:r>
              <a:rPr sz="2000" b="1" spc="-170" dirty="0">
                <a:solidFill>
                  <a:srgbClr val="FF0000"/>
                </a:solidFill>
                <a:latin typeface="Trebuchet MS"/>
                <a:cs typeface="Trebuchet MS"/>
              </a:rPr>
              <a:t>left </a:t>
            </a:r>
            <a:r>
              <a:rPr sz="2000" b="1" spc="-50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000" b="1" spc="-100" dirty="0">
                <a:solidFill>
                  <a:srgbClr val="FF0000"/>
                </a:solidFill>
                <a:latin typeface="Trebuchet MS"/>
                <a:cs typeface="Trebuchet MS"/>
              </a:rPr>
              <a:t>right </a:t>
            </a:r>
            <a:r>
              <a:rPr sz="2000" b="1" spc="-13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from </a:t>
            </a:r>
            <a:r>
              <a:rPr sz="2000" b="1" spc="-75" dirty="0">
                <a:solidFill>
                  <a:srgbClr val="FF0000"/>
                </a:solidFill>
                <a:latin typeface="Trebuchet MS"/>
                <a:cs typeface="Trebuchet MS"/>
              </a:rPr>
              <a:t>top </a:t>
            </a:r>
            <a:r>
              <a:rPr sz="2000" b="1" spc="-5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000" b="1" spc="3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FF0000"/>
                </a:solidFill>
                <a:latin typeface="Trebuchet MS"/>
                <a:cs typeface="Trebuchet MS"/>
              </a:rPr>
              <a:t>bottom</a:t>
            </a:r>
            <a:endParaRPr sz="20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5613"/>
            <a:ext cx="749617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60" dirty="0"/>
              <a:t>Mapping </a:t>
            </a:r>
            <a:r>
              <a:rPr sz="2900" spc="-10" dirty="0"/>
              <a:t>minterms </a:t>
            </a:r>
            <a:r>
              <a:rPr sz="2900" spc="65" dirty="0"/>
              <a:t>to </a:t>
            </a:r>
            <a:r>
              <a:rPr sz="2900" dirty="0"/>
              <a:t>table</a:t>
            </a:r>
            <a:r>
              <a:rPr sz="2900" spc="-330" dirty="0"/>
              <a:t> </a:t>
            </a:r>
            <a:r>
              <a:rPr sz="2900" spc="20" dirty="0"/>
              <a:t>locations...</a:t>
            </a:r>
            <a:endParaRPr sz="2900"/>
          </a:p>
        </p:txBody>
      </p:sp>
      <p:sp>
        <p:nvSpPr>
          <p:cNvPr id="5" name="object 5"/>
          <p:cNvSpPr/>
          <p:nvPr/>
        </p:nvSpPr>
        <p:spPr>
          <a:xfrm>
            <a:off x="1524713" y="1581785"/>
            <a:ext cx="7054748" cy="4465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6475" y="3665982"/>
            <a:ext cx="331470" cy="339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4139" y="5805678"/>
            <a:ext cx="334010" cy="338455"/>
          </a:xfrm>
          <a:custGeom>
            <a:avLst/>
            <a:gdLst/>
            <a:ahLst/>
            <a:cxnLst/>
            <a:rect l="l" t="t" r="r" b="b"/>
            <a:pathLst>
              <a:path w="334010" h="338454">
                <a:moveTo>
                  <a:pt x="0" y="0"/>
                </a:moveTo>
                <a:lnTo>
                  <a:pt x="0" y="338327"/>
                </a:lnTo>
                <a:lnTo>
                  <a:pt x="333756" y="338327"/>
                </a:lnTo>
                <a:lnTo>
                  <a:pt x="333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0779" y="5752187"/>
            <a:ext cx="7951470" cy="12001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574165">
              <a:lnSpc>
                <a:spcPct val="100000"/>
              </a:lnSpc>
              <a:spcBef>
                <a:spcPts val="730"/>
              </a:spcBef>
            </a:pPr>
            <a:r>
              <a:rPr sz="1600" dirty="0">
                <a:latin typeface="Arial"/>
                <a:cs typeface="Arial"/>
              </a:rPr>
              <a:t>D</a:t>
            </a:r>
          </a:p>
          <a:p>
            <a:pPr marL="285115" marR="5080" indent="-273050">
              <a:lnSpc>
                <a:spcPct val="100000"/>
              </a:lnSpc>
              <a:spcBef>
                <a:spcPts val="9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make 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sure 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order 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minterms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corresponds  </a:t>
            </a:r>
            <a:r>
              <a:rPr sz="2400" b="1" spc="6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order!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0649" y="5162550"/>
            <a:ext cx="312420" cy="340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2621" y="483362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898651"/>
            <a:ext cx="4855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0" dirty="0">
                <a:solidFill>
                  <a:srgbClr val="454552"/>
                </a:solidFill>
                <a:latin typeface="Times New Roman"/>
                <a:cs typeface="Times New Roman"/>
              </a:rPr>
              <a:t>Logic </a:t>
            </a:r>
            <a:r>
              <a:rPr sz="3200" spc="-175" dirty="0">
                <a:solidFill>
                  <a:srgbClr val="454552"/>
                </a:solidFill>
                <a:latin typeface="Times New Roman"/>
                <a:cs typeface="Times New Roman"/>
              </a:rPr>
              <a:t>Minimization </a:t>
            </a:r>
            <a:r>
              <a:rPr sz="3200" spc="-195" dirty="0">
                <a:solidFill>
                  <a:srgbClr val="454552"/>
                </a:solidFill>
                <a:latin typeface="Times New Roman"/>
                <a:cs typeface="Times New Roman"/>
              </a:rPr>
              <a:t>using</a:t>
            </a:r>
            <a:r>
              <a:rPr sz="3200" spc="145" dirty="0">
                <a:solidFill>
                  <a:srgbClr val="454552"/>
                </a:solidFill>
                <a:latin typeface="Times New Roman"/>
                <a:cs typeface="Times New Roman"/>
              </a:rPr>
              <a:t> </a:t>
            </a:r>
            <a:r>
              <a:rPr sz="3200" spc="-245" dirty="0">
                <a:solidFill>
                  <a:srgbClr val="454552"/>
                </a:solidFill>
                <a:latin typeface="Times New Roman"/>
                <a:cs typeface="Times New Roman"/>
              </a:rPr>
              <a:t>K-Map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0782" y="70639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5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0978" y="1180391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588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5391" y="525588"/>
            <a:ext cx="1689735" cy="970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350" i="1" spc="-35" dirty="0">
                <a:latin typeface="Times New Roman"/>
                <a:cs typeface="Times New Roman"/>
              </a:rPr>
              <a:t>F </a:t>
            </a:r>
            <a:r>
              <a:rPr sz="2350" spc="-30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A</a:t>
            </a:r>
            <a:r>
              <a:rPr sz="2350" spc="-55" dirty="0">
                <a:latin typeface="Times New Roman"/>
                <a:cs typeface="Times New Roman"/>
              </a:rPr>
              <a:t>.</a:t>
            </a:r>
            <a:r>
              <a:rPr sz="2350" i="1" spc="-55" dirty="0">
                <a:latin typeface="Times New Roman"/>
                <a:cs typeface="Times New Roman"/>
              </a:rPr>
              <a:t>B </a:t>
            </a:r>
            <a:r>
              <a:rPr sz="2350" spc="-30" dirty="0">
                <a:latin typeface="Symbol"/>
                <a:cs typeface="Symbol"/>
              </a:rPr>
              <a:t></a:t>
            </a:r>
            <a:r>
              <a:rPr sz="2350" spc="-305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A</a:t>
            </a:r>
            <a:r>
              <a:rPr sz="2350" spc="-55" dirty="0">
                <a:latin typeface="Times New Roman"/>
                <a:cs typeface="Times New Roman"/>
              </a:rPr>
              <a:t>.</a:t>
            </a:r>
            <a:r>
              <a:rPr sz="2350" i="1" spc="-55" dirty="0">
                <a:latin typeface="Times New Roman"/>
                <a:cs typeface="Times New Roman"/>
              </a:rPr>
              <a:t>B</a:t>
            </a:r>
            <a:endParaRPr sz="23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  <a:spcBef>
                <a:spcPts val="900"/>
              </a:spcBef>
            </a:pPr>
            <a:r>
              <a:rPr sz="2350" spc="-30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B </a:t>
            </a:r>
            <a:r>
              <a:rPr sz="2350" spc="-30" dirty="0">
                <a:latin typeface="Symbol"/>
                <a:cs typeface="Symbol"/>
              </a:rPr>
              <a:t>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B</a:t>
            </a:r>
            <a:r>
              <a:rPr sz="2350" spc="-3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60691" y="1705101"/>
          <a:ext cx="3352164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FFFFE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7532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86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11559" y="2449322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2841" y="23461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399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8269" y="23416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21146" y="2449322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628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82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5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5"/>
                </a:lnTo>
                <a:lnTo>
                  <a:pt x="619506" y="543305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5"/>
                </a:lnTo>
                <a:lnTo>
                  <a:pt x="609600" y="537971"/>
                </a:lnTo>
                <a:lnTo>
                  <a:pt x="614172" y="533399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399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399"/>
                </a:lnTo>
                <a:lnTo>
                  <a:pt x="614172" y="533399"/>
                </a:lnTo>
                <a:close/>
              </a:path>
              <a:path w="619760" h="543560">
                <a:moveTo>
                  <a:pt x="614172" y="543305"/>
                </a:moveTo>
                <a:lnTo>
                  <a:pt x="614172" y="533399"/>
                </a:lnTo>
                <a:lnTo>
                  <a:pt x="609600" y="537971"/>
                </a:lnTo>
                <a:lnTo>
                  <a:pt x="609600" y="543305"/>
                </a:lnTo>
                <a:lnTo>
                  <a:pt x="6141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21146" y="2982722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3241" y="287959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8669" y="2875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11559" y="2982722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4575" y="197536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3982" y="201499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0978" y="2472194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0978" y="3005589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81841" y="196557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441" y="24989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8022" y="2491739"/>
            <a:ext cx="171450" cy="314960"/>
          </a:xfrm>
          <a:custGeom>
            <a:avLst/>
            <a:gdLst/>
            <a:ahLst/>
            <a:cxnLst/>
            <a:rect l="l" t="t" r="r" b="b"/>
            <a:pathLst>
              <a:path w="171450" h="314960">
                <a:moveTo>
                  <a:pt x="115062" y="260251"/>
                </a:moveTo>
                <a:lnTo>
                  <a:pt x="115062" y="171450"/>
                </a:lnTo>
                <a:lnTo>
                  <a:pt x="57912" y="172974"/>
                </a:lnTo>
                <a:lnTo>
                  <a:pt x="57401" y="144266"/>
                </a:lnTo>
                <a:lnTo>
                  <a:pt x="0" y="145542"/>
                </a:lnTo>
                <a:lnTo>
                  <a:pt x="89154" y="314706"/>
                </a:lnTo>
                <a:lnTo>
                  <a:pt x="115062" y="260251"/>
                </a:lnTo>
                <a:close/>
              </a:path>
              <a:path w="171450" h="314960">
                <a:moveTo>
                  <a:pt x="114556" y="142996"/>
                </a:moveTo>
                <a:lnTo>
                  <a:pt x="112014" y="0"/>
                </a:lnTo>
                <a:lnTo>
                  <a:pt x="54864" y="1524"/>
                </a:lnTo>
                <a:lnTo>
                  <a:pt x="57401" y="144266"/>
                </a:lnTo>
                <a:lnTo>
                  <a:pt x="114556" y="142996"/>
                </a:lnTo>
                <a:close/>
              </a:path>
              <a:path w="171450" h="314960">
                <a:moveTo>
                  <a:pt x="115062" y="171450"/>
                </a:moveTo>
                <a:lnTo>
                  <a:pt x="114556" y="142996"/>
                </a:lnTo>
                <a:lnTo>
                  <a:pt x="57401" y="144266"/>
                </a:lnTo>
                <a:lnTo>
                  <a:pt x="57912" y="172974"/>
                </a:lnTo>
                <a:lnTo>
                  <a:pt x="115062" y="171450"/>
                </a:lnTo>
                <a:close/>
              </a:path>
              <a:path w="171450" h="314960">
                <a:moveTo>
                  <a:pt x="171450" y="141732"/>
                </a:moveTo>
                <a:lnTo>
                  <a:pt x="114556" y="142996"/>
                </a:lnTo>
                <a:lnTo>
                  <a:pt x="115062" y="171450"/>
                </a:lnTo>
                <a:lnTo>
                  <a:pt x="115062" y="260251"/>
                </a:lnTo>
                <a:lnTo>
                  <a:pt x="171450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841" y="4403597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7269" y="4399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7446" y="4506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91441" y="4403597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6869" y="43990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37059" y="45067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91441" y="4936997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6869" y="49324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37059" y="50401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81841" y="4936997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77269" y="4932426"/>
            <a:ext cx="619760" cy="543560"/>
          </a:xfrm>
          <a:custGeom>
            <a:avLst/>
            <a:gdLst/>
            <a:ahLst/>
            <a:cxnLst/>
            <a:rect l="l" t="t" r="r" b="b"/>
            <a:pathLst>
              <a:path w="619760" h="543560">
                <a:moveTo>
                  <a:pt x="619506" y="543306"/>
                </a:moveTo>
                <a:lnTo>
                  <a:pt x="619506" y="0"/>
                </a:lnTo>
                <a:lnTo>
                  <a:pt x="0" y="0"/>
                </a:lnTo>
                <a:lnTo>
                  <a:pt x="0" y="543306"/>
                </a:lnTo>
                <a:lnTo>
                  <a:pt x="4572" y="543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9600" y="9906"/>
                </a:lnTo>
                <a:lnTo>
                  <a:pt x="609600" y="4572"/>
                </a:lnTo>
                <a:lnTo>
                  <a:pt x="614172" y="9906"/>
                </a:lnTo>
                <a:lnTo>
                  <a:pt x="614172" y="543306"/>
                </a:lnTo>
                <a:lnTo>
                  <a:pt x="619506" y="543306"/>
                </a:lnTo>
                <a:close/>
              </a:path>
              <a:path w="619760" h="543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19760" h="543560">
                <a:moveTo>
                  <a:pt x="9905" y="533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33400"/>
                </a:lnTo>
                <a:lnTo>
                  <a:pt x="9905" y="533400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4572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609600" y="543306"/>
                </a:lnTo>
                <a:lnTo>
                  <a:pt x="609600" y="537972"/>
                </a:lnTo>
                <a:lnTo>
                  <a:pt x="614172" y="533400"/>
                </a:lnTo>
                <a:close/>
              </a:path>
              <a:path w="619760" h="543560">
                <a:moveTo>
                  <a:pt x="9905" y="543306"/>
                </a:moveTo>
                <a:lnTo>
                  <a:pt x="9905" y="537972"/>
                </a:lnTo>
                <a:lnTo>
                  <a:pt x="4572" y="533400"/>
                </a:lnTo>
                <a:lnTo>
                  <a:pt x="4572" y="543306"/>
                </a:lnTo>
                <a:lnTo>
                  <a:pt x="9905" y="543306"/>
                </a:lnTo>
                <a:close/>
              </a:path>
              <a:path w="619760" h="543560">
                <a:moveTo>
                  <a:pt x="614172" y="9906"/>
                </a:moveTo>
                <a:lnTo>
                  <a:pt x="609600" y="4572"/>
                </a:lnTo>
                <a:lnTo>
                  <a:pt x="609600" y="9906"/>
                </a:lnTo>
                <a:lnTo>
                  <a:pt x="614172" y="9906"/>
                </a:lnTo>
                <a:close/>
              </a:path>
              <a:path w="619760" h="543560">
                <a:moveTo>
                  <a:pt x="614172" y="533400"/>
                </a:moveTo>
                <a:lnTo>
                  <a:pt x="614172" y="9906"/>
                </a:lnTo>
                <a:lnTo>
                  <a:pt x="609600" y="9906"/>
                </a:lnTo>
                <a:lnTo>
                  <a:pt x="609600" y="533400"/>
                </a:lnTo>
                <a:lnTo>
                  <a:pt x="614172" y="533400"/>
                </a:lnTo>
                <a:close/>
              </a:path>
              <a:path w="619760" h="543560">
                <a:moveTo>
                  <a:pt x="614172" y="543306"/>
                </a:moveTo>
                <a:lnTo>
                  <a:pt x="614172" y="533400"/>
                </a:lnTo>
                <a:lnTo>
                  <a:pt x="609600" y="537972"/>
                </a:lnTo>
                <a:lnTo>
                  <a:pt x="609600" y="543306"/>
                </a:lnTo>
                <a:lnTo>
                  <a:pt x="614172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27446" y="504012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73163" y="403276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22570" y="4072393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79565" y="4529594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9565" y="506299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10441" y="402297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7041" y="45563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58497" y="3549396"/>
            <a:ext cx="171450" cy="457200"/>
          </a:xfrm>
          <a:custGeom>
            <a:avLst/>
            <a:gdLst/>
            <a:ahLst/>
            <a:cxnLst/>
            <a:rect l="l" t="t" r="r" b="b"/>
            <a:pathLst>
              <a:path w="171450" h="457200">
                <a:moveTo>
                  <a:pt x="171450" y="285750"/>
                </a:moveTo>
                <a:lnTo>
                  <a:pt x="0" y="285750"/>
                </a:lnTo>
                <a:lnTo>
                  <a:pt x="57150" y="400560"/>
                </a:lnTo>
                <a:lnTo>
                  <a:pt x="57150" y="314705"/>
                </a:lnTo>
                <a:lnTo>
                  <a:pt x="114300" y="314705"/>
                </a:lnTo>
                <a:lnTo>
                  <a:pt x="114300" y="399544"/>
                </a:lnTo>
                <a:lnTo>
                  <a:pt x="171450" y="285750"/>
                </a:lnTo>
                <a:close/>
              </a:path>
              <a:path w="171450" h="457200">
                <a:moveTo>
                  <a:pt x="114300" y="285750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85750"/>
                </a:lnTo>
                <a:lnTo>
                  <a:pt x="114300" y="285750"/>
                </a:lnTo>
                <a:close/>
              </a:path>
              <a:path w="171450" h="457200">
                <a:moveTo>
                  <a:pt x="114300" y="399544"/>
                </a:moveTo>
                <a:lnTo>
                  <a:pt x="114300" y="314705"/>
                </a:lnTo>
                <a:lnTo>
                  <a:pt x="57150" y="314705"/>
                </a:lnTo>
                <a:lnTo>
                  <a:pt x="57150" y="400560"/>
                </a:lnTo>
                <a:lnTo>
                  <a:pt x="85344" y="457200"/>
                </a:lnTo>
                <a:lnTo>
                  <a:pt x="114300" y="39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24065" y="1457198"/>
            <a:ext cx="23221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35" dirty="0">
                <a:latin typeface="Times New Roman"/>
                <a:cs typeface="Times New Roman"/>
              </a:rPr>
              <a:t>Logic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minimization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65" dirty="0">
                <a:latin typeface="Times New Roman"/>
                <a:cs typeface="Times New Roman"/>
              </a:rPr>
              <a:t>(2 </a:t>
            </a:r>
            <a:r>
              <a:rPr sz="2000" spc="-165" dirty="0">
                <a:latin typeface="Times New Roman"/>
                <a:cs typeface="Times New Roman"/>
              </a:rPr>
              <a:t>AND </a:t>
            </a:r>
            <a:r>
              <a:rPr sz="2000" spc="-80" dirty="0">
                <a:latin typeface="Times New Roman"/>
                <a:cs typeface="Times New Roman"/>
              </a:rPr>
              <a:t>gates, </a:t>
            </a:r>
            <a:r>
              <a:rPr sz="2000" spc="-85" dirty="0">
                <a:latin typeface="Times New Roman"/>
                <a:cs typeface="Times New Roman"/>
              </a:rPr>
              <a:t>1 </a:t>
            </a:r>
            <a:r>
              <a:rPr sz="2000" spc="-70" dirty="0">
                <a:latin typeface="Times New Roman"/>
                <a:cs typeface="Times New Roman"/>
              </a:rPr>
              <a:t>OR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gate 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wire)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32589" y="4292346"/>
            <a:ext cx="571500" cy="1181100"/>
          </a:xfrm>
          <a:custGeom>
            <a:avLst/>
            <a:gdLst/>
            <a:ahLst/>
            <a:cxnLst/>
            <a:rect l="l" t="t" r="r" b="b"/>
            <a:pathLst>
              <a:path w="571500" h="1181100">
                <a:moveTo>
                  <a:pt x="171" y="582621"/>
                </a:moveTo>
                <a:lnTo>
                  <a:pt x="0" y="582930"/>
                </a:lnTo>
                <a:lnTo>
                  <a:pt x="0" y="590550"/>
                </a:lnTo>
                <a:lnTo>
                  <a:pt x="171" y="582621"/>
                </a:lnTo>
                <a:close/>
              </a:path>
              <a:path w="571500" h="1181100">
                <a:moveTo>
                  <a:pt x="31749" y="577596"/>
                </a:moveTo>
                <a:lnTo>
                  <a:pt x="26669" y="571500"/>
                </a:lnTo>
                <a:lnTo>
                  <a:pt x="19049" y="569976"/>
                </a:lnTo>
                <a:lnTo>
                  <a:pt x="3809" y="576072"/>
                </a:lnTo>
                <a:lnTo>
                  <a:pt x="171" y="582621"/>
                </a:lnTo>
                <a:lnTo>
                  <a:pt x="0" y="590550"/>
                </a:lnTo>
                <a:lnTo>
                  <a:pt x="31749" y="577596"/>
                </a:lnTo>
                <a:close/>
              </a:path>
              <a:path w="571500" h="1181100">
                <a:moveTo>
                  <a:pt x="31749" y="593187"/>
                </a:moveTo>
                <a:lnTo>
                  <a:pt x="31749" y="577596"/>
                </a:lnTo>
                <a:lnTo>
                  <a:pt x="0" y="590550"/>
                </a:lnTo>
                <a:lnTo>
                  <a:pt x="0" y="591312"/>
                </a:lnTo>
                <a:lnTo>
                  <a:pt x="1269" y="649986"/>
                </a:lnTo>
                <a:lnTo>
                  <a:pt x="2539" y="679704"/>
                </a:lnTo>
                <a:lnTo>
                  <a:pt x="5079" y="702259"/>
                </a:lnTo>
                <a:lnTo>
                  <a:pt x="5079" y="604266"/>
                </a:lnTo>
                <a:lnTo>
                  <a:pt x="31749" y="593187"/>
                </a:lnTo>
                <a:close/>
              </a:path>
              <a:path w="571500" h="1181100">
                <a:moveTo>
                  <a:pt x="571499" y="620268"/>
                </a:moveTo>
                <a:lnTo>
                  <a:pt x="571499" y="560832"/>
                </a:lnTo>
                <a:lnTo>
                  <a:pt x="568959" y="531114"/>
                </a:lnTo>
                <a:lnTo>
                  <a:pt x="567689" y="502158"/>
                </a:lnTo>
                <a:lnTo>
                  <a:pt x="562609" y="445770"/>
                </a:lnTo>
                <a:lnTo>
                  <a:pt x="554989" y="390906"/>
                </a:lnTo>
                <a:lnTo>
                  <a:pt x="544829" y="338328"/>
                </a:lnTo>
                <a:lnTo>
                  <a:pt x="532129" y="288798"/>
                </a:lnTo>
                <a:lnTo>
                  <a:pt x="516889" y="242316"/>
                </a:lnTo>
                <a:lnTo>
                  <a:pt x="500379" y="198882"/>
                </a:lnTo>
                <a:lnTo>
                  <a:pt x="490219" y="178308"/>
                </a:lnTo>
                <a:lnTo>
                  <a:pt x="481329" y="158496"/>
                </a:lnTo>
                <a:lnTo>
                  <a:pt x="461009" y="122682"/>
                </a:lnTo>
                <a:lnTo>
                  <a:pt x="438149" y="89916"/>
                </a:lnTo>
                <a:lnTo>
                  <a:pt x="420369" y="68580"/>
                </a:lnTo>
                <a:lnTo>
                  <a:pt x="415289" y="62484"/>
                </a:lnTo>
                <a:lnTo>
                  <a:pt x="408939" y="55626"/>
                </a:lnTo>
                <a:lnTo>
                  <a:pt x="401319" y="50292"/>
                </a:lnTo>
                <a:lnTo>
                  <a:pt x="396239" y="44196"/>
                </a:lnTo>
                <a:lnTo>
                  <a:pt x="361949" y="20574"/>
                </a:lnTo>
                <a:lnTo>
                  <a:pt x="323849" y="5334"/>
                </a:lnTo>
                <a:lnTo>
                  <a:pt x="285749" y="0"/>
                </a:lnTo>
                <a:lnTo>
                  <a:pt x="276859" y="762"/>
                </a:lnTo>
                <a:lnTo>
                  <a:pt x="231139" y="10668"/>
                </a:lnTo>
                <a:lnTo>
                  <a:pt x="217169" y="17526"/>
                </a:lnTo>
                <a:lnTo>
                  <a:pt x="209549" y="20574"/>
                </a:lnTo>
                <a:lnTo>
                  <a:pt x="168909" y="50292"/>
                </a:lnTo>
                <a:lnTo>
                  <a:pt x="132079" y="90678"/>
                </a:lnTo>
                <a:lnTo>
                  <a:pt x="110489" y="123444"/>
                </a:lnTo>
                <a:lnTo>
                  <a:pt x="99059" y="140970"/>
                </a:lnTo>
                <a:lnTo>
                  <a:pt x="88899" y="159258"/>
                </a:lnTo>
                <a:lnTo>
                  <a:pt x="80009" y="179070"/>
                </a:lnTo>
                <a:lnTo>
                  <a:pt x="69849" y="199644"/>
                </a:lnTo>
                <a:lnTo>
                  <a:pt x="62229" y="220980"/>
                </a:lnTo>
                <a:lnTo>
                  <a:pt x="53339" y="243078"/>
                </a:lnTo>
                <a:lnTo>
                  <a:pt x="45719" y="265938"/>
                </a:lnTo>
                <a:lnTo>
                  <a:pt x="39369" y="289560"/>
                </a:lnTo>
                <a:lnTo>
                  <a:pt x="31749" y="313944"/>
                </a:lnTo>
                <a:lnTo>
                  <a:pt x="26669" y="339090"/>
                </a:lnTo>
                <a:lnTo>
                  <a:pt x="20319" y="364998"/>
                </a:lnTo>
                <a:lnTo>
                  <a:pt x="11429" y="418338"/>
                </a:lnTo>
                <a:lnTo>
                  <a:pt x="8889" y="445770"/>
                </a:lnTo>
                <a:lnTo>
                  <a:pt x="5079" y="473964"/>
                </a:lnTo>
                <a:lnTo>
                  <a:pt x="1269" y="531876"/>
                </a:lnTo>
                <a:lnTo>
                  <a:pt x="171" y="582621"/>
                </a:lnTo>
                <a:lnTo>
                  <a:pt x="3809" y="576072"/>
                </a:lnTo>
                <a:lnTo>
                  <a:pt x="19049" y="569976"/>
                </a:lnTo>
                <a:lnTo>
                  <a:pt x="26669" y="571500"/>
                </a:lnTo>
                <a:lnTo>
                  <a:pt x="31749" y="577596"/>
                </a:lnTo>
                <a:lnTo>
                  <a:pt x="31749" y="593187"/>
                </a:lnTo>
                <a:lnTo>
                  <a:pt x="38099" y="590550"/>
                </a:lnTo>
                <a:lnTo>
                  <a:pt x="38099" y="561594"/>
                </a:lnTo>
                <a:lnTo>
                  <a:pt x="40639" y="505206"/>
                </a:lnTo>
                <a:lnTo>
                  <a:pt x="45719" y="450342"/>
                </a:lnTo>
                <a:lnTo>
                  <a:pt x="53339" y="397002"/>
                </a:lnTo>
                <a:lnTo>
                  <a:pt x="63499" y="347472"/>
                </a:lnTo>
                <a:lnTo>
                  <a:pt x="76199" y="299466"/>
                </a:lnTo>
                <a:lnTo>
                  <a:pt x="97789" y="233934"/>
                </a:lnTo>
                <a:lnTo>
                  <a:pt x="114299" y="194310"/>
                </a:lnTo>
                <a:lnTo>
                  <a:pt x="133349" y="159258"/>
                </a:lnTo>
                <a:lnTo>
                  <a:pt x="142239" y="142494"/>
                </a:lnTo>
                <a:lnTo>
                  <a:pt x="152399" y="127254"/>
                </a:lnTo>
                <a:lnTo>
                  <a:pt x="162559" y="113538"/>
                </a:lnTo>
                <a:lnTo>
                  <a:pt x="172719" y="100584"/>
                </a:lnTo>
                <a:lnTo>
                  <a:pt x="179069" y="94488"/>
                </a:lnTo>
                <a:lnTo>
                  <a:pt x="184149" y="89154"/>
                </a:lnTo>
                <a:lnTo>
                  <a:pt x="189229" y="83058"/>
                </a:lnTo>
                <a:lnTo>
                  <a:pt x="194309" y="78486"/>
                </a:lnTo>
                <a:lnTo>
                  <a:pt x="200659" y="73152"/>
                </a:lnTo>
                <a:lnTo>
                  <a:pt x="205739" y="68580"/>
                </a:lnTo>
                <a:lnTo>
                  <a:pt x="210819" y="64770"/>
                </a:lnTo>
                <a:lnTo>
                  <a:pt x="217169" y="60960"/>
                </a:lnTo>
                <a:lnTo>
                  <a:pt x="222249" y="57150"/>
                </a:lnTo>
                <a:lnTo>
                  <a:pt x="228599" y="54102"/>
                </a:lnTo>
                <a:lnTo>
                  <a:pt x="233679" y="51054"/>
                </a:lnTo>
                <a:lnTo>
                  <a:pt x="240029" y="48006"/>
                </a:lnTo>
                <a:lnTo>
                  <a:pt x="245109" y="45720"/>
                </a:lnTo>
                <a:lnTo>
                  <a:pt x="251459" y="44196"/>
                </a:lnTo>
                <a:lnTo>
                  <a:pt x="256539" y="41910"/>
                </a:lnTo>
                <a:lnTo>
                  <a:pt x="262889" y="41148"/>
                </a:lnTo>
                <a:lnTo>
                  <a:pt x="267969" y="39624"/>
                </a:lnTo>
                <a:lnTo>
                  <a:pt x="274319" y="38862"/>
                </a:lnTo>
                <a:lnTo>
                  <a:pt x="279399" y="38862"/>
                </a:lnTo>
                <a:lnTo>
                  <a:pt x="285749" y="38100"/>
                </a:lnTo>
                <a:lnTo>
                  <a:pt x="292099" y="38862"/>
                </a:lnTo>
                <a:lnTo>
                  <a:pt x="297179" y="38862"/>
                </a:lnTo>
                <a:lnTo>
                  <a:pt x="303529" y="39624"/>
                </a:lnTo>
                <a:lnTo>
                  <a:pt x="309879" y="41148"/>
                </a:lnTo>
                <a:lnTo>
                  <a:pt x="314959" y="42672"/>
                </a:lnTo>
                <a:lnTo>
                  <a:pt x="321309" y="44196"/>
                </a:lnTo>
                <a:lnTo>
                  <a:pt x="331469" y="48768"/>
                </a:lnTo>
                <a:lnTo>
                  <a:pt x="337819" y="51054"/>
                </a:lnTo>
                <a:lnTo>
                  <a:pt x="354329" y="60960"/>
                </a:lnTo>
                <a:lnTo>
                  <a:pt x="359409" y="64770"/>
                </a:lnTo>
                <a:lnTo>
                  <a:pt x="365759" y="69342"/>
                </a:lnTo>
                <a:lnTo>
                  <a:pt x="377189" y="78486"/>
                </a:lnTo>
                <a:lnTo>
                  <a:pt x="382269" y="83820"/>
                </a:lnTo>
                <a:lnTo>
                  <a:pt x="388619" y="89154"/>
                </a:lnTo>
                <a:lnTo>
                  <a:pt x="392429" y="95250"/>
                </a:lnTo>
                <a:lnTo>
                  <a:pt x="419099" y="128016"/>
                </a:lnTo>
                <a:lnTo>
                  <a:pt x="448309" y="176784"/>
                </a:lnTo>
                <a:lnTo>
                  <a:pt x="466089" y="214122"/>
                </a:lnTo>
                <a:lnTo>
                  <a:pt x="481329" y="255270"/>
                </a:lnTo>
                <a:lnTo>
                  <a:pt x="501649" y="323088"/>
                </a:lnTo>
                <a:lnTo>
                  <a:pt x="511809" y="372618"/>
                </a:lnTo>
                <a:lnTo>
                  <a:pt x="518159" y="397764"/>
                </a:lnTo>
                <a:lnTo>
                  <a:pt x="521969" y="423672"/>
                </a:lnTo>
                <a:lnTo>
                  <a:pt x="532129" y="533400"/>
                </a:lnTo>
                <a:lnTo>
                  <a:pt x="533399" y="562356"/>
                </a:lnTo>
                <a:lnTo>
                  <a:pt x="533399" y="887425"/>
                </a:lnTo>
                <a:lnTo>
                  <a:pt x="544829" y="842772"/>
                </a:lnTo>
                <a:lnTo>
                  <a:pt x="554989" y="790194"/>
                </a:lnTo>
                <a:lnTo>
                  <a:pt x="562609" y="736092"/>
                </a:lnTo>
                <a:lnTo>
                  <a:pt x="570229" y="649986"/>
                </a:lnTo>
                <a:lnTo>
                  <a:pt x="571499" y="620268"/>
                </a:lnTo>
                <a:close/>
              </a:path>
              <a:path w="571500" h="1181100">
                <a:moveTo>
                  <a:pt x="533399" y="887425"/>
                </a:moveTo>
                <a:lnTo>
                  <a:pt x="533399" y="620268"/>
                </a:lnTo>
                <a:lnTo>
                  <a:pt x="532129" y="648462"/>
                </a:lnTo>
                <a:lnTo>
                  <a:pt x="527049" y="704850"/>
                </a:lnTo>
                <a:lnTo>
                  <a:pt x="525779" y="731520"/>
                </a:lnTo>
                <a:lnTo>
                  <a:pt x="518159" y="784098"/>
                </a:lnTo>
                <a:lnTo>
                  <a:pt x="511809" y="810006"/>
                </a:lnTo>
                <a:lnTo>
                  <a:pt x="507999" y="835152"/>
                </a:lnTo>
                <a:lnTo>
                  <a:pt x="488949" y="905256"/>
                </a:lnTo>
                <a:lnTo>
                  <a:pt x="473709" y="947928"/>
                </a:lnTo>
                <a:lnTo>
                  <a:pt x="457199" y="987552"/>
                </a:lnTo>
                <a:lnTo>
                  <a:pt x="447039" y="1005840"/>
                </a:lnTo>
                <a:lnTo>
                  <a:pt x="438149" y="1022604"/>
                </a:lnTo>
                <a:lnTo>
                  <a:pt x="427989" y="1039368"/>
                </a:lnTo>
                <a:lnTo>
                  <a:pt x="419099" y="1054608"/>
                </a:lnTo>
                <a:lnTo>
                  <a:pt x="408939" y="1068324"/>
                </a:lnTo>
                <a:lnTo>
                  <a:pt x="397509" y="1081278"/>
                </a:lnTo>
                <a:lnTo>
                  <a:pt x="392429" y="1087374"/>
                </a:lnTo>
                <a:lnTo>
                  <a:pt x="387349" y="1092708"/>
                </a:lnTo>
                <a:lnTo>
                  <a:pt x="382269" y="1098804"/>
                </a:lnTo>
                <a:lnTo>
                  <a:pt x="377189" y="1103376"/>
                </a:lnTo>
                <a:lnTo>
                  <a:pt x="370839" y="1108710"/>
                </a:lnTo>
                <a:lnTo>
                  <a:pt x="365759" y="1113282"/>
                </a:lnTo>
                <a:lnTo>
                  <a:pt x="359409" y="1117092"/>
                </a:lnTo>
                <a:lnTo>
                  <a:pt x="354329" y="1120902"/>
                </a:lnTo>
                <a:lnTo>
                  <a:pt x="342899" y="1127760"/>
                </a:lnTo>
                <a:lnTo>
                  <a:pt x="331469" y="1133856"/>
                </a:lnTo>
                <a:lnTo>
                  <a:pt x="325119" y="1136142"/>
                </a:lnTo>
                <a:lnTo>
                  <a:pt x="320039" y="1137666"/>
                </a:lnTo>
                <a:lnTo>
                  <a:pt x="313689" y="1139952"/>
                </a:lnTo>
                <a:lnTo>
                  <a:pt x="307339" y="1140714"/>
                </a:lnTo>
                <a:lnTo>
                  <a:pt x="302259" y="1142238"/>
                </a:lnTo>
                <a:lnTo>
                  <a:pt x="297179" y="1143000"/>
                </a:lnTo>
                <a:lnTo>
                  <a:pt x="274319" y="1143000"/>
                </a:lnTo>
                <a:lnTo>
                  <a:pt x="267969" y="1141476"/>
                </a:lnTo>
                <a:lnTo>
                  <a:pt x="261619" y="1140714"/>
                </a:lnTo>
                <a:lnTo>
                  <a:pt x="256539" y="1139190"/>
                </a:lnTo>
                <a:lnTo>
                  <a:pt x="250189" y="1137666"/>
                </a:lnTo>
                <a:lnTo>
                  <a:pt x="240029" y="1133094"/>
                </a:lnTo>
                <a:lnTo>
                  <a:pt x="233679" y="1130808"/>
                </a:lnTo>
                <a:lnTo>
                  <a:pt x="210819" y="1117092"/>
                </a:lnTo>
                <a:lnTo>
                  <a:pt x="194309" y="1103376"/>
                </a:lnTo>
                <a:lnTo>
                  <a:pt x="189229" y="1098042"/>
                </a:lnTo>
                <a:lnTo>
                  <a:pt x="182879" y="1092708"/>
                </a:lnTo>
                <a:lnTo>
                  <a:pt x="172719" y="1080516"/>
                </a:lnTo>
                <a:lnTo>
                  <a:pt x="161289" y="1067562"/>
                </a:lnTo>
                <a:lnTo>
                  <a:pt x="152399" y="1053846"/>
                </a:lnTo>
                <a:lnTo>
                  <a:pt x="123189" y="1005078"/>
                </a:lnTo>
                <a:lnTo>
                  <a:pt x="105409" y="967740"/>
                </a:lnTo>
                <a:lnTo>
                  <a:pt x="97789" y="947166"/>
                </a:lnTo>
                <a:lnTo>
                  <a:pt x="88899" y="926592"/>
                </a:lnTo>
                <a:lnTo>
                  <a:pt x="63499" y="834390"/>
                </a:lnTo>
                <a:lnTo>
                  <a:pt x="53339" y="784098"/>
                </a:lnTo>
                <a:lnTo>
                  <a:pt x="45719" y="730758"/>
                </a:lnTo>
                <a:lnTo>
                  <a:pt x="40639" y="675894"/>
                </a:lnTo>
                <a:lnTo>
                  <a:pt x="38099" y="590550"/>
                </a:lnTo>
                <a:lnTo>
                  <a:pt x="5079" y="604266"/>
                </a:lnTo>
                <a:lnTo>
                  <a:pt x="11429" y="609600"/>
                </a:lnTo>
                <a:lnTo>
                  <a:pt x="19049" y="611124"/>
                </a:lnTo>
                <a:lnTo>
                  <a:pt x="26669" y="608838"/>
                </a:lnTo>
                <a:lnTo>
                  <a:pt x="33019" y="605790"/>
                </a:lnTo>
                <a:lnTo>
                  <a:pt x="38099" y="598932"/>
                </a:lnTo>
                <a:lnTo>
                  <a:pt x="38099" y="888034"/>
                </a:lnTo>
                <a:lnTo>
                  <a:pt x="53339" y="939546"/>
                </a:lnTo>
                <a:lnTo>
                  <a:pt x="71119" y="982980"/>
                </a:lnTo>
                <a:lnTo>
                  <a:pt x="88899" y="1022604"/>
                </a:lnTo>
                <a:lnTo>
                  <a:pt x="110489" y="1059180"/>
                </a:lnTo>
                <a:lnTo>
                  <a:pt x="133349" y="1091946"/>
                </a:lnTo>
                <a:lnTo>
                  <a:pt x="175259" y="1137666"/>
                </a:lnTo>
                <a:lnTo>
                  <a:pt x="209549" y="1161288"/>
                </a:lnTo>
                <a:lnTo>
                  <a:pt x="247649" y="1176528"/>
                </a:lnTo>
                <a:lnTo>
                  <a:pt x="294639" y="1181100"/>
                </a:lnTo>
                <a:lnTo>
                  <a:pt x="309879" y="1179576"/>
                </a:lnTo>
                <a:lnTo>
                  <a:pt x="317499" y="1178052"/>
                </a:lnTo>
                <a:lnTo>
                  <a:pt x="340359" y="1171194"/>
                </a:lnTo>
                <a:lnTo>
                  <a:pt x="346709" y="1168146"/>
                </a:lnTo>
                <a:lnTo>
                  <a:pt x="354329" y="1164336"/>
                </a:lnTo>
                <a:lnTo>
                  <a:pt x="361949" y="1161288"/>
                </a:lnTo>
                <a:lnTo>
                  <a:pt x="369569" y="1156716"/>
                </a:lnTo>
                <a:lnTo>
                  <a:pt x="382269" y="1147572"/>
                </a:lnTo>
                <a:lnTo>
                  <a:pt x="389889" y="1142238"/>
                </a:lnTo>
                <a:lnTo>
                  <a:pt x="402589" y="1131570"/>
                </a:lnTo>
                <a:lnTo>
                  <a:pt x="415289" y="1119378"/>
                </a:lnTo>
                <a:lnTo>
                  <a:pt x="420369" y="1112520"/>
                </a:lnTo>
                <a:lnTo>
                  <a:pt x="427989" y="1105662"/>
                </a:lnTo>
                <a:lnTo>
                  <a:pt x="461009" y="1058418"/>
                </a:lnTo>
                <a:lnTo>
                  <a:pt x="481329" y="1022604"/>
                </a:lnTo>
                <a:lnTo>
                  <a:pt x="500379" y="982218"/>
                </a:lnTo>
                <a:lnTo>
                  <a:pt x="518159" y="938784"/>
                </a:lnTo>
                <a:lnTo>
                  <a:pt x="525779" y="915924"/>
                </a:lnTo>
                <a:lnTo>
                  <a:pt x="533399" y="887425"/>
                </a:lnTo>
                <a:close/>
              </a:path>
              <a:path w="571500" h="1181100">
                <a:moveTo>
                  <a:pt x="38099" y="888034"/>
                </a:moveTo>
                <a:lnTo>
                  <a:pt x="38099" y="598932"/>
                </a:lnTo>
                <a:lnTo>
                  <a:pt x="33019" y="605790"/>
                </a:lnTo>
                <a:lnTo>
                  <a:pt x="26669" y="608838"/>
                </a:lnTo>
                <a:lnTo>
                  <a:pt x="19049" y="611124"/>
                </a:lnTo>
                <a:lnTo>
                  <a:pt x="11429" y="609600"/>
                </a:lnTo>
                <a:lnTo>
                  <a:pt x="5079" y="604266"/>
                </a:lnTo>
                <a:lnTo>
                  <a:pt x="5079" y="702259"/>
                </a:lnTo>
                <a:lnTo>
                  <a:pt x="8889" y="736092"/>
                </a:lnTo>
                <a:lnTo>
                  <a:pt x="11429" y="763524"/>
                </a:lnTo>
                <a:lnTo>
                  <a:pt x="16509" y="790956"/>
                </a:lnTo>
                <a:lnTo>
                  <a:pt x="20319" y="816864"/>
                </a:lnTo>
                <a:lnTo>
                  <a:pt x="38099" y="88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6877" y="4275582"/>
            <a:ext cx="1525270" cy="331470"/>
          </a:xfrm>
          <a:custGeom>
            <a:avLst/>
            <a:gdLst/>
            <a:ahLst/>
            <a:cxnLst/>
            <a:rect l="l" t="t" r="r" b="b"/>
            <a:pathLst>
              <a:path w="1525270" h="331470">
                <a:moveTo>
                  <a:pt x="1451390" y="289367"/>
                </a:moveTo>
                <a:lnTo>
                  <a:pt x="2286" y="0"/>
                </a:lnTo>
                <a:lnTo>
                  <a:pt x="0" y="9144"/>
                </a:lnTo>
                <a:lnTo>
                  <a:pt x="1449485" y="299192"/>
                </a:lnTo>
                <a:lnTo>
                  <a:pt x="1451390" y="289367"/>
                </a:lnTo>
                <a:close/>
              </a:path>
              <a:path w="1525270" h="331470">
                <a:moveTo>
                  <a:pt x="1463802" y="325893"/>
                </a:moveTo>
                <a:lnTo>
                  <a:pt x="1463802" y="291845"/>
                </a:lnTo>
                <a:lnTo>
                  <a:pt x="1462278" y="301751"/>
                </a:lnTo>
                <a:lnTo>
                  <a:pt x="1449485" y="299192"/>
                </a:lnTo>
                <a:lnTo>
                  <a:pt x="1443228" y="331469"/>
                </a:lnTo>
                <a:lnTo>
                  <a:pt x="1463802" y="325893"/>
                </a:lnTo>
                <a:close/>
              </a:path>
              <a:path w="1525270" h="331470">
                <a:moveTo>
                  <a:pt x="1463802" y="291845"/>
                </a:moveTo>
                <a:lnTo>
                  <a:pt x="1451390" y="289367"/>
                </a:lnTo>
                <a:lnTo>
                  <a:pt x="1449485" y="299192"/>
                </a:lnTo>
                <a:lnTo>
                  <a:pt x="1462278" y="301751"/>
                </a:lnTo>
                <a:lnTo>
                  <a:pt x="1463802" y="291845"/>
                </a:lnTo>
                <a:close/>
              </a:path>
              <a:path w="1525270" h="331470">
                <a:moveTo>
                  <a:pt x="1524762" y="309371"/>
                </a:moveTo>
                <a:lnTo>
                  <a:pt x="1457706" y="256793"/>
                </a:lnTo>
                <a:lnTo>
                  <a:pt x="1451390" y="289367"/>
                </a:lnTo>
                <a:lnTo>
                  <a:pt x="1463802" y="291845"/>
                </a:lnTo>
                <a:lnTo>
                  <a:pt x="1463802" y="325893"/>
                </a:lnTo>
                <a:lnTo>
                  <a:pt x="152476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53573" y="3919982"/>
            <a:ext cx="29946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Times New Roman"/>
                <a:cs typeface="Times New Roman"/>
              </a:rPr>
              <a:t>Circle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175" dirty="0">
                <a:latin typeface="Times New Roman"/>
                <a:cs typeface="Times New Roman"/>
              </a:rPr>
              <a:t>many </a:t>
            </a:r>
            <a:r>
              <a:rPr sz="2400" spc="-125" dirty="0">
                <a:latin typeface="Times New Roman"/>
                <a:cs typeface="Times New Roman"/>
              </a:rPr>
              <a:t>ones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155" dirty="0">
                <a:latin typeface="Times New Roman"/>
                <a:cs typeface="Times New Roman"/>
              </a:rPr>
              <a:t>we 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105" dirty="0">
                <a:latin typeface="Times New Roman"/>
                <a:cs typeface="Times New Roman"/>
              </a:rPr>
              <a:t>one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circle.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80" dirty="0">
                <a:latin typeface="Times New Roman"/>
                <a:cs typeface="Times New Roman"/>
              </a:rPr>
              <a:t>Note that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75" dirty="0">
                <a:latin typeface="Times New Roman"/>
                <a:cs typeface="Times New Roman"/>
              </a:rPr>
              <a:t>the entries  </a:t>
            </a:r>
            <a:r>
              <a:rPr sz="2400" spc="-125" dirty="0">
                <a:latin typeface="Times New Roman"/>
                <a:cs typeface="Times New Roman"/>
              </a:rPr>
              <a:t>inside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circle </a:t>
            </a:r>
            <a:r>
              <a:rPr sz="2400" spc="-180" dirty="0">
                <a:latin typeface="Times New Roman"/>
                <a:cs typeface="Times New Roman"/>
              </a:rPr>
              <a:t>has </a:t>
            </a:r>
            <a:r>
              <a:rPr sz="2400" spc="-40" dirty="0">
                <a:latin typeface="Times New Roman"/>
                <a:cs typeface="Times New Roman"/>
              </a:rPr>
              <a:t>to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2053" y="3068573"/>
            <a:ext cx="1457960" cy="1308735"/>
          </a:xfrm>
          <a:custGeom>
            <a:avLst/>
            <a:gdLst/>
            <a:ahLst/>
            <a:cxnLst/>
            <a:rect l="l" t="t" r="r" b="b"/>
            <a:pathLst>
              <a:path w="1457959" h="1308735">
                <a:moveTo>
                  <a:pt x="72736" y="1218033"/>
                </a:moveTo>
                <a:lnTo>
                  <a:pt x="47244" y="1189482"/>
                </a:lnTo>
                <a:lnTo>
                  <a:pt x="0" y="1308354"/>
                </a:lnTo>
                <a:lnTo>
                  <a:pt x="58674" y="1292417"/>
                </a:lnTo>
                <a:lnTo>
                  <a:pt x="58674" y="1230630"/>
                </a:lnTo>
                <a:lnTo>
                  <a:pt x="72736" y="1218033"/>
                </a:lnTo>
                <a:close/>
              </a:path>
              <a:path w="1457959" h="1308735">
                <a:moveTo>
                  <a:pt x="97901" y="1246218"/>
                </a:moveTo>
                <a:lnTo>
                  <a:pt x="72736" y="1218033"/>
                </a:lnTo>
                <a:lnTo>
                  <a:pt x="58674" y="1230630"/>
                </a:lnTo>
                <a:lnTo>
                  <a:pt x="83820" y="1258824"/>
                </a:lnTo>
                <a:lnTo>
                  <a:pt x="97901" y="1246218"/>
                </a:lnTo>
                <a:close/>
              </a:path>
              <a:path w="1457959" h="1308735">
                <a:moveTo>
                  <a:pt x="123444" y="1274826"/>
                </a:moveTo>
                <a:lnTo>
                  <a:pt x="97901" y="1246218"/>
                </a:lnTo>
                <a:lnTo>
                  <a:pt x="83820" y="1258824"/>
                </a:lnTo>
                <a:lnTo>
                  <a:pt x="58674" y="1230630"/>
                </a:lnTo>
                <a:lnTo>
                  <a:pt x="58674" y="1292417"/>
                </a:lnTo>
                <a:lnTo>
                  <a:pt x="123444" y="1274826"/>
                </a:lnTo>
                <a:close/>
              </a:path>
              <a:path w="1457959" h="1308735">
                <a:moveTo>
                  <a:pt x="1457706" y="28956"/>
                </a:moveTo>
                <a:lnTo>
                  <a:pt x="1432560" y="0"/>
                </a:lnTo>
                <a:lnTo>
                  <a:pt x="72736" y="1218033"/>
                </a:lnTo>
                <a:lnTo>
                  <a:pt x="97901" y="1246218"/>
                </a:lnTo>
                <a:lnTo>
                  <a:pt x="145770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28765" y="5389879"/>
            <a:ext cx="30778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latin typeface="Times New Roman"/>
                <a:cs typeface="Times New Roman"/>
              </a:rPr>
              <a:t>You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140" dirty="0">
                <a:latin typeface="Times New Roman"/>
                <a:cs typeface="Times New Roman"/>
              </a:rPr>
              <a:t>only </a:t>
            </a:r>
            <a:r>
              <a:rPr sz="2400" spc="-95" dirty="0">
                <a:latin typeface="Times New Roman"/>
                <a:cs typeface="Times New Roman"/>
              </a:rPr>
              <a:t>circle </a:t>
            </a:r>
            <a:r>
              <a:rPr sz="2400" spc="-120" dirty="0">
                <a:latin typeface="Times New Roman"/>
                <a:cs typeface="Times New Roman"/>
              </a:rPr>
              <a:t>adjacent  </a:t>
            </a:r>
            <a:r>
              <a:rPr sz="2400" spc="-145" dirty="0">
                <a:latin typeface="Times New Roman"/>
                <a:cs typeface="Times New Roman"/>
              </a:rPr>
              <a:t>1s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85" dirty="0">
                <a:latin typeface="Times New Roman"/>
                <a:cs typeface="Times New Roman"/>
              </a:rPr>
              <a:t>form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20" dirty="0">
                <a:latin typeface="Times New Roman"/>
                <a:cs typeface="Times New Roman"/>
              </a:rPr>
              <a:t>bigger </a:t>
            </a:r>
            <a:r>
              <a:rPr sz="2400" spc="-75" dirty="0">
                <a:latin typeface="Times New Roman"/>
                <a:cs typeface="Times New Roman"/>
              </a:rPr>
              <a:t>circle, </a:t>
            </a:r>
            <a:r>
              <a:rPr sz="2400" spc="-150" dirty="0">
                <a:latin typeface="Times New Roman"/>
                <a:cs typeface="Times New Roman"/>
              </a:rPr>
              <a:t>if 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125" dirty="0">
                <a:latin typeface="Arial"/>
                <a:cs typeface="Arial"/>
              </a:rPr>
              <a:t>’</a:t>
            </a:r>
            <a:r>
              <a:rPr sz="2400" spc="125" dirty="0">
                <a:latin typeface="Times New Roman"/>
                <a:cs typeface="Times New Roman"/>
              </a:rPr>
              <a:t>s </a:t>
            </a:r>
            <a:r>
              <a:rPr sz="2400" spc="-95" dirty="0">
                <a:latin typeface="Times New Roman"/>
                <a:cs typeface="Times New Roman"/>
              </a:rPr>
              <a:t>are </a:t>
            </a:r>
            <a:r>
              <a:rPr sz="2400" spc="-60" dirty="0">
                <a:latin typeface="Times New Roman"/>
                <a:cs typeface="Times New Roman"/>
              </a:rPr>
              <a:t>not </a:t>
            </a:r>
            <a:r>
              <a:rPr sz="2400" spc="-95" dirty="0">
                <a:latin typeface="Times New Roman"/>
                <a:cs typeface="Times New Roman"/>
              </a:rPr>
              <a:t>adjacent,  </a:t>
            </a:r>
            <a:r>
              <a:rPr sz="2400" spc="-114" dirty="0">
                <a:latin typeface="Times New Roman"/>
                <a:cs typeface="Times New Roman"/>
              </a:rPr>
              <a:t>they </a:t>
            </a:r>
            <a:r>
              <a:rPr sz="2400" spc="-100" dirty="0">
                <a:latin typeface="Times New Roman"/>
                <a:cs typeface="Times New Roman"/>
              </a:rPr>
              <a:t>cannot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circled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1744" y="2776981"/>
            <a:ext cx="866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 =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2" ma:contentTypeDescription="Create a new document." ma:contentTypeScope="" ma:versionID="58984d6e0381217a516c3b1e4b140c6d">
  <xsd:schema xmlns:xsd="http://www.w3.org/2001/XMLSchema" xmlns:xs="http://www.w3.org/2001/XMLSchema" xmlns:p="http://schemas.microsoft.com/office/2006/metadata/properties" xmlns:ns2="4851b0b2-02b5-45bd-aefd-8b01ec3f38c4" targetNamespace="http://schemas.microsoft.com/office/2006/metadata/properties" ma:root="true" ma:fieldsID="949a4e0253ef246dfc817d52106000b7" ns2:_="">
    <xsd:import namespace="4851b0b2-02b5-45bd-aefd-8b01ec3f3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b0b2-02b5-45bd-aefd-8b01ec3f3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CAAD72-1967-4A04-810E-252409C8830D}"/>
</file>

<file path=customXml/itemProps2.xml><?xml version="1.0" encoding="utf-8"?>
<ds:datastoreItem xmlns:ds="http://schemas.openxmlformats.org/officeDocument/2006/customXml" ds:itemID="{4E04BD72-D458-45E9-88A5-05BDB322A5BF}"/>
</file>

<file path=customXml/itemProps3.xml><?xml version="1.0" encoding="utf-8"?>
<ds:datastoreItem xmlns:ds="http://schemas.openxmlformats.org/officeDocument/2006/customXml" ds:itemID="{4F7E003E-4070-4203-AFED-12F47E4509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3943</Words>
  <Application>Microsoft Office PowerPoint</Application>
  <PresentationFormat>Custom</PresentationFormat>
  <Paragraphs>1493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EE 272 Digital Systems   Fall 2019 Instructor: Dr. Aashir Waleed</vt:lpstr>
      <vt:lpstr>Lecture Overview</vt:lpstr>
      <vt:lpstr>Boolean Algebra &amp; Logic Circuits</vt:lpstr>
      <vt:lpstr>Example – Full Adder Design</vt:lpstr>
      <vt:lpstr>Example – Full Adder Design</vt:lpstr>
      <vt:lpstr>Example – Full Adder Design</vt:lpstr>
      <vt:lpstr>Karnaugh Map Method</vt:lpstr>
      <vt:lpstr>Mapping minterms to table locations...</vt:lpstr>
      <vt:lpstr>PowerPoint Presentation</vt:lpstr>
      <vt:lpstr>Logic Minimization using K-Map</vt:lpstr>
      <vt:lpstr>Logic Minimization using K-Map</vt:lpstr>
      <vt:lpstr>PowerPoint Presentation</vt:lpstr>
      <vt:lpstr>Why does K-map work</vt:lpstr>
      <vt:lpstr>Some more examples (3-variables)</vt:lpstr>
      <vt:lpstr>4-Variable K-Map</vt:lpstr>
      <vt:lpstr>4-Variable K-Map</vt:lpstr>
      <vt:lpstr>Sum of Products and Product of Sums</vt:lpstr>
      <vt:lpstr>Don’t Cares and K-Map</vt:lpstr>
      <vt:lpstr>K-map simplification mechanism</vt:lpstr>
      <vt:lpstr>K-map simplification mechanism</vt:lpstr>
      <vt:lpstr>Prime Implicant: Implicant that cannot be combined with</vt:lpstr>
      <vt:lpstr>K-map simplification mechanism</vt:lpstr>
      <vt:lpstr>Essential Prime Implicant if an element of the ON-set  is covered by a single prime implicant, it is an essential prime</vt:lpstr>
      <vt:lpstr>K-map simplification mechanism</vt:lpstr>
      <vt:lpstr>Examples of Implicants</vt:lpstr>
      <vt:lpstr>Implicants &amp; Prime Implicants</vt:lpstr>
      <vt:lpstr>Implicants &amp; Prime Implicants</vt:lpstr>
      <vt:lpstr>Identifying Prime Implicants</vt:lpstr>
      <vt:lpstr>Identifying required terms</vt:lpstr>
      <vt:lpstr>Identifying essential prime implicants</vt:lpstr>
      <vt:lpstr>Determining minimal cover</vt:lpstr>
      <vt:lpstr>Determining minimum SOPs</vt:lpstr>
      <vt:lpstr>PowerPoint Presentation</vt:lpstr>
      <vt:lpstr>K-Map Simplification Example</vt:lpstr>
      <vt:lpstr>K-Map Simplification Example: Continued</vt:lpstr>
      <vt:lpstr>Exercises:</vt:lpstr>
      <vt:lpstr>Simplify 4-variable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5-Variable K-Map is Doable,</vt:lpstr>
      <vt:lpstr>Another 5-Variable K-Map example</vt:lpstr>
      <vt:lpstr>5-Variable K-Map, The other representation</vt:lpstr>
      <vt:lpstr>6-Variable K-Map is possible (for information)</vt:lpstr>
      <vt:lpstr>Sharing product-terms</vt:lpstr>
      <vt:lpstr>Multi-level minimization</vt:lpstr>
      <vt:lpstr>Example – Full Adder Design</vt:lpstr>
      <vt:lpstr>Example – Full Adder Design</vt:lpstr>
      <vt:lpstr>Example – Half Adder Design</vt:lpstr>
      <vt:lpstr>Example – Full Adder Design</vt:lpstr>
      <vt:lpstr>Using different gate types…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3- logic minimization [Compatibility Mode]</dc:title>
  <dc:creator>chapulin</dc:creator>
  <cp:lastModifiedBy>Aashir Walid</cp:lastModifiedBy>
  <cp:revision>2</cp:revision>
  <dcterms:created xsi:type="dcterms:W3CDTF">2019-09-28T19:52:20Z</dcterms:created>
  <dcterms:modified xsi:type="dcterms:W3CDTF">2019-12-01T14:24:28Z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2019-09-28T00:00:00Z</vt:filetime>
  </property>
  <property fmtid="{D5CDD505-2E9C-101B-9397-08002B2CF9AE}" pid="5" name="ContentTypeId">
    <vt:lpwstr>0x0101007A66E167263375478DDC816DB2F33631</vt:lpwstr>
  </property>
</Properties>
</file>