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9" r:id="rId3"/>
    <p:sldId id="306" r:id="rId4"/>
    <p:sldId id="268" r:id="rId5"/>
    <p:sldId id="269" r:id="rId6"/>
    <p:sldId id="257" r:id="rId7"/>
    <p:sldId id="300" r:id="rId8"/>
    <p:sldId id="258" r:id="rId9"/>
    <p:sldId id="259" r:id="rId10"/>
    <p:sldId id="301" r:id="rId11"/>
    <p:sldId id="302" r:id="rId12"/>
    <p:sldId id="260" r:id="rId13"/>
    <p:sldId id="261" r:id="rId14"/>
    <p:sldId id="299" r:id="rId15"/>
    <p:sldId id="262" r:id="rId16"/>
    <p:sldId id="263" r:id="rId17"/>
    <p:sldId id="264" r:id="rId18"/>
    <p:sldId id="265" r:id="rId19"/>
    <p:sldId id="266" r:id="rId20"/>
    <p:sldId id="267" r:id="rId21"/>
    <p:sldId id="270" r:id="rId22"/>
    <p:sldId id="303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304" r:id="rId32"/>
    <p:sldId id="281" r:id="rId33"/>
    <p:sldId id="307" r:id="rId34"/>
    <p:sldId id="282" r:id="rId35"/>
    <p:sldId id="308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3" r:id="rId45"/>
    <p:sldId id="294" r:id="rId46"/>
    <p:sldId id="296" r:id="rId47"/>
    <p:sldId id="295" r:id="rId48"/>
    <p:sldId id="30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7867C-AD7B-44AE-873E-3C83862718C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7F8F4-DFC9-4CA3-A1D8-C28F0B1D3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64D6-2515-4073-B209-D78449601027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7F6E-60E0-4495-993C-649E6C661A58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7379-95BE-4910-A2A5-0946967CDF2F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46F5-C63C-4EEC-8B8E-D20CFF420C65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AA50-1266-4FED-BC4D-881DE47A6CBA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AA65-025C-446A-86D5-B8176F73E3B1}" type="datetime1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9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3067-80C8-4372-B24F-2A46DB96B298}" type="datetime1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C2CD-AE0A-4FE1-9F03-39C2886392D9}" type="datetime1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896C-134C-4EB4-A40D-8C4663D2D484}" type="datetime1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3016-8D8D-4D32-8654-FD896190195F}" type="datetime1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18CB-D194-452E-B6AB-BEC070C0E2D0}" type="datetime1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BB5B4-80C3-4D47-A789-FCF6FD3CAD9D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8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640" y="1770573"/>
            <a:ext cx="10539549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90" dirty="0">
                <a:latin typeface="Algerian" panose="04020705040A02060702" pitchFamily="82" charset="0"/>
              </a:rPr>
              <a:t>Electrical Machinery Fundamentals</a:t>
            </a:r>
            <a:endParaRPr spc="-19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2308" y="2675909"/>
            <a:ext cx="6767922" cy="15061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1995" algn="ctr">
              <a:spcBef>
                <a:spcPts val="105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		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 spc="-30" dirty="0">
                <a:solidFill>
                  <a:srgbClr val="0000FF"/>
                </a:solidFill>
                <a:latin typeface="Arial"/>
                <a:cs typeface="Arial"/>
              </a:rPr>
              <a:t>250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0000FF"/>
                </a:solidFill>
                <a:latin typeface="Arial"/>
                <a:cs typeface="Arial"/>
              </a:rPr>
              <a:t>SPRING</a:t>
            </a:r>
            <a:r>
              <a:rPr sz="3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201</a:t>
            </a:r>
            <a:r>
              <a:rPr lang="en-US" sz="3200" spc="-5" dirty="0">
                <a:solidFill>
                  <a:srgbClr val="0000FF"/>
                </a:solidFill>
                <a:latin typeface="Arial"/>
                <a:cs typeface="Arial"/>
              </a:rPr>
              <a:t>9</a:t>
            </a:r>
            <a:endParaRPr sz="3200" dirty="0">
              <a:latin typeface="Arial"/>
              <a:cs typeface="Arial"/>
            </a:endParaRPr>
          </a:p>
          <a:p>
            <a:pPr algn="ctr"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305560" algn="ctr"/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Lecture 1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026" name="Picture 2" descr="Image result for uet lahore logo">
            <a:extLst>
              <a:ext uri="{FF2B5EF4-FFF2-40B4-BE49-F238E27FC236}">
                <a16:creationId xmlns:a16="http://schemas.microsoft.com/office/drawing/2014/main" id="{47CBF2EA-D95E-479B-8DF8-5122F8F3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" y="166634"/>
            <a:ext cx="3352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BD7303-2FA1-4C1E-895E-24A1830590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PK" spc="-60" smtClean="0"/>
              <a:pPr marL="25400">
                <a:lnSpc>
                  <a:spcPts val="1240"/>
                </a:lnSpc>
              </a:pPr>
              <a:t>1</a:t>
            </a:fld>
            <a:endParaRPr lang="en-US" spc="-6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DE7BD-16BE-4624-9D9A-80A6D278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05B963-1B52-4F2C-9C46-0010BBEA1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98" t="13497" r="13478" b="44842"/>
          <a:stretch/>
        </p:blipFill>
        <p:spPr>
          <a:xfrm>
            <a:off x="4931392" y="2203241"/>
            <a:ext cx="7260608" cy="442613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F13FA4A-2322-4873-8558-C111461058CE}"/>
              </a:ext>
            </a:extLst>
          </p:cNvPr>
          <p:cNvSpPr txBox="1">
            <a:spLocks/>
          </p:cNvSpPr>
          <p:nvPr/>
        </p:nvSpPr>
        <p:spPr>
          <a:xfrm>
            <a:off x="355166" y="0"/>
            <a:ext cx="6621186" cy="811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2.5 Sign notation for voltages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CE597B6-DFE7-4B80-AB40-0B3768D1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7444" y="1249018"/>
            <a:ext cx="5216455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Designated as E</a:t>
            </a:r>
            <a:r>
              <a:rPr lang="en-US" sz="2800" baseline="-25000" dirty="0"/>
              <a:t>1,</a:t>
            </a:r>
            <a:r>
              <a:rPr lang="en-US" sz="2800" dirty="0"/>
              <a:t>E</a:t>
            </a:r>
            <a:r>
              <a:rPr lang="en-US" sz="2800" baseline="-25000" dirty="0"/>
              <a:t>2 </a:t>
            </a:r>
            <a:r>
              <a:rPr lang="en-US" sz="2800" dirty="0"/>
              <a:t>etc.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E</a:t>
            </a:r>
            <a:r>
              <a:rPr lang="en-US" sz="2800" baseline="-25000" dirty="0"/>
              <a:t>1</a:t>
            </a:r>
            <a:r>
              <a:rPr lang="en-US" sz="2800" dirty="0"/>
              <a:t>=+100V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E</a:t>
            </a:r>
            <a:r>
              <a:rPr lang="en-US" sz="2800" baseline="-25000" dirty="0"/>
              <a:t>1</a:t>
            </a:r>
            <a:r>
              <a:rPr lang="en-US" sz="2800" dirty="0"/>
              <a:t>=-100V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A16EB4-4B20-4C88-A1FB-444115F1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29733-4A93-4081-8473-1B1FF791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5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F13FA4A-2322-4873-8558-C111461058CE}"/>
              </a:ext>
            </a:extLst>
          </p:cNvPr>
          <p:cNvSpPr txBox="1">
            <a:spLocks/>
          </p:cNvSpPr>
          <p:nvPr/>
        </p:nvSpPr>
        <p:spPr>
          <a:xfrm>
            <a:off x="355166" y="0"/>
            <a:ext cx="6621186" cy="811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2.5 Sign notation for voltages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4684E-85DE-4104-B5F7-029AA68B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24" y="1123730"/>
            <a:ext cx="5381625" cy="280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ACF9E-8349-4965-B446-8C0BBE85D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26" y="405847"/>
            <a:ext cx="4305300" cy="337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21467F-2238-4DDB-9ED8-2A7456622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073" y="3777697"/>
            <a:ext cx="3401523" cy="281885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0E02D7-239D-4307-9FE8-1FD10175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CAE3A7-80DD-4BD8-8678-3359ECBA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215981"/>
            <a:ext cx="6599583" cy="627480"/>
          </a:xfrm>
        </p:spPr>
        <p:txBody>
          <a:bodyPr/>
          <a:lstStyle/>
          <a:p>
            <a:r>
              <a:rPr lang="en-US" b="1" dirty="0"/>
              <a:t>2.6 Graph of an alternating voltage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017" y="1818860"/>
            <a:ext cx="3932237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Generator source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Voltages changes polarity periodically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E(0.5)</a:t>
            </a:r>
            <a:r>
              <a:rPr lang="en-US" sz="2400" b="1" baseline="-25000" dirty="0">
                <a:solidFill>
                  <a:srgbClr val="FF0000"/>
                </a:solidFill>
              </a:rPr>
              <a:t>21</a:t>
            </a:r>
            <a:r>
              <a:rPr lang="en-US" sz="2400" b="1" dirty="0">
                <a:solidFill>
                  <a:srgbClr val="FF0000"/>
                </a:solidFill>
              </a:rPr>
              <a:t>=+100V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E(1.5)</a:t>
            </a:r>
            <a:r>
              <a:rPr lang="en-US" sz="2400" b="1" baseline="-25000" dirty="0">
                <a:solidFill>
                  <a:srgbClr val="FF0000"/>
                </a:solidFill>
              </a:rPr>
              <a:t>21</a:t>
            </a:r>
            <a:r>
              <a:rPr lang="en-US" sz="2400" b="1" dirty="0">
                <a:solidFill>
                  <a:srgbClr val="FF0000"/>
                </a:solidFill>
              </a:rPr>
              <a:t>=-100V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E(2.17)</a:t>
            </a:r>
            <a:r>
              <a:rPr lang="en-US" sz="2400" b="1" baseline="-25000" dirty="0">
                <a:solidFill>
                  <a:srgbClr val="FF0000"/>
                </a:solidFill>
              </a:rPr>
              <a:t>21</a:t>
            </a:r>
            <a:r>
              <a:rPr lang="en-US" sz="2400" b="1" dirty="0">
                <a:solidFill>
                  <a:srgbClr val="FF0000"/>
                </a:solidFill>
              </a:rPr>
              <a:t>=+50V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573" y="843461"/>
            <a:ext cx="6770618" cy="54472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D09F01-724E-4E59-A6EA-01D4E3A14B0F}"/>
              </a:ext>
            </a:extLst>
          </p:cNvPr>
          <p:cNvSpPr txBox="1"/>
          <p:nvPr/>
        </p:nvSpPr>
        <p:spPr>
          <a:xfrm>
            <a:off x="397565" y="1166191"/>
            <a:ext cx="494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Alternating voltage</a:t>
            </a:r>
            <a:r>
              <a:rPr lang="en-US" sz="2400" dirty="0">
                <a:sym typeface="Wingdings" panose="05000000000000000000" pitchFamily="2" charset="2"/>
              </a:rPr>
              <a:t> polarity reversal</a:t>
            </a: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415A-62FB-490B-BBF4-7224CFE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AC11B-EFFB-4335-AA59-BB01506E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01" y="238538"/>
            <a:ext cx="6064595" cy="453887"/>
          </a:xfrm>
        </p:spPr>
        <p:txBody>
          <a:bodyPr>
            <a:noAutofit/>
          </a:bodyPr>
          <a:lstStyle/>
          <a:p>
            <a:r>
              <a:rPr lang="en-US" b="1" dirty="0"/>
              <a:t>2.7 Positive and negative currents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701" y="1115087"/>
            <a:ext cx="5600769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To indicate the direction of current flow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Either way flow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Arbitrarily sign allocation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X=Positive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751" y="1374912"/>
            <a:ext cx="4170308" cy="1645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751" y="3703369"/>
            <a:ext cx="3916463" cy="220978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CA61E-FA5A-48F4-A691-21828A2A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4A83C-60B9-4F68-AC9D-FC21A01B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75176-D135-49A9-B273-816F298A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90" y="621195"/>
            <a:ext cx="5653793" cy="5705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04351" cy="800100"/>
          </a:xfrm>
        </p:spPr>
        <p:txBody>
          <a:bodyPr/>
          <a:lstStyle/>
          <a:p>
            <a:r>
              <a:rPr lang="en-US" b="1" dirty="0"/>
              <a:t>2.7 Positive and negative currents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DB0D8-8836-485A-9B4E-B5C537516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51" y="2882997"/>
            <a:ext cx="5334000" cy="331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AB5C2-25C0-449E-8AAB-C23BBEBB4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51" y="1282376"/>
            <a:ext cx="5295900" cy="13239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D90D8E-FA1E-4075-9926-126725AAE193}"/>
              </a:ext>
            </a:extLst>
          </p:cNvPr>
          <p:cNvCxnSpPr/>
          <p:nvPr/>
        </p:nvCxnSpPr>
        <p:spPr>
          <a:xfrm>
            <a:off x="649357" y="4969565"/>
            <a:ext cx="498281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710B1-3EBA-4951-BCE5-9C664015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8CF5F-8ED1-42A5-AC2B-779C9C9D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8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53" y="159026"/>
            <a:ext cx="5193894" cy="785191"/>
          </a:xfrm>
        </p:spPr>
        <p:txBody>
          <a:bodyPr/>
          <a:lstStyle/>
          <a:p>
            <a:r>
              <a:rPr lang="en-US" b="1" dirty="0"/>
              <a:t>2.8 Sinusoidal voltage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919" y="1228687"/>
            <a:ext cx="10292038" cy="1162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Nearly perfect sine wave of voltage by commercial alternators/generators.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3046637"/>
            <a:ext cx="4424153" cy="791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57" y="3837793"/>
            <a:ext cx="4424153" cy="2246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284" y="3046637"/>
            <a:ext cx="4786788" cy="23552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3EA4B2-D494-4260-9C95-431AA195E796}"/>
              </a:ext>
            </a:extLst>
          </p:cNvPr>
          <p:cNvSpPr txBox="1"/>
          <p:nvPr/>
        </p:nvSpPr>
        <p:spPr>
          <a:xfrm>
            <a:off x="3051864" y="2603806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Radians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C8029-6DA6-4F4A-9B10-EE29EC395E7D}"/>
              </a:ext>
            </a:extLst>
          </p:cNvPr>
          <p:cNvSpPr txBox="1"/>
          <p:nvPr/>
        </p:nvSpPr>
        <p:spPr>
          <a:xfrm>
            <a:off x="8942455" y="2604327"/>
            <a:ext cx="1219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Degrees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ED836-7313-4ABB-AB9F-2B5967C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F10558-2159-437A-A94B-E2B61684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30" y="195047"/>
            <a:ext cx="8980073" cy="752771"/>
          </a:xfrm>
        </p:spPr>
        <p:txBody>
          <a:bodyPr/>
          <a:lstStyle/>
          <a:p>
            <a:r>
              <a:rPr lang="en-US" b="1" dirty="0"/>
              <a:t>2.9 Converting cosine functions into sine functions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9945" y="1669774"/>
            <a:ext cx="5468246" cy="356483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Cosine to sine (for both voltage and current)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Sine to cosine (for both voltage and current)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516" y="1669774"/>
            <a:ext cx="5258214" cy="1573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66" y="3598335"/>
            <a:ext cx="5013514" cy="193696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FF01B-D65A-43C9-A7EC-CA142811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89EB4-1F80-442B-A3CB-16227032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5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7575342" cy="722243"/>
          </a:xfrm>
        </p:spPr>
        <p:txBody>
          <a:bodyPr>
            <a:normAutofit/>
          </a:bodyPr>
          <a:lstStyle/>
          <a:p>
            <a:r>
              <a:rPr lang="en-US" b="1" dirty="0"/>
              <a:t>2.10 Effective value of an AC voltage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204" y="1461053"/>
            <a:ext cx="7524643" cy="376030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Properties of ac voltage are known when followings are specified: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Frequency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Peak value </a:t>
            </a:r>
            <a:r>
              <a:rPr lang="en-US" sz="2400" dirty="0" err="1"/>
              <a:t>E</a:t>
            </a:r>
            <a:r>
              <a:rPr lang="en-US" sz="2400" baseline="-25000" dirty="0" err="1"/>
              <a:t>m</a:t>
            </a:r>
            <a:endParaRPr lang="en-US" sz="2400" baseline="-25000" dirty="0"/>
          </a:p>
          <a:p>
            <a:pPr lvl="1"/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Common to use effective(RMS) value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Instruments are calibrated to show effective/RMS value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283" y="1830400"/>
            <a:ext cx="2937347" cy="827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847" y="3639378"/>
            <a:ext cx="2647239" cy="936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8713A-CE17-4389-A827-03A185EEFA8A}"/>
              </a:ext>
            </a:extLst>
          </p:cNvPr>
          <p:cNvSpPr txBox="1"/>
          <p:nvPr/>
        </p:nvSpPr>
        <p:spPr>
          <a:xfrm>
            <a:off x="3856383" y="5459895"/>
            <a:ext cx="4282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Average value of AC Signal?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0E6AD-5BED-4EFD-B811-259C86DA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4E69E8-9E06-40B8-BC7E-F3AF232D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0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5" y="132522"/>
            <a:ext cx="8953569" cy="705678"/>
          </a:xfrm>
        </p:spPr>
        <p:txBody>
          <a:bodyPr/>
          <a:lstStyle/>
          <a:p>
            <a:r>
              <a:rPr lang="en-US" b="1" dirty="0"/>
              <a:t>2.11 </a:t>
            </a:r>
            <a:r>
              <a:rPr lang="en-US" b="1" dirty="0" err="1"/>
              <a:t>Phasor</a:t>
            </a:r>
            <a:r>
              <a:rPr lang="en-US" b="1" dirty="0"/>
              <a:t> representation of voltages and currents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701" y="1288774"/>
            <a:ext cx="10663099" cy="399567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Mostly Frequency is fixed in power studies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No Concern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/>
              <a:t>Instantaneous voltages &amp; currents</a:t>
            </a:r>
          </a:p>
          <a:p>
            <a:pPr lvl="1"/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Concern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/>
              <a:t>RMS (effective) magnitudes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/>
              <a:t>Phase angles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B1AE8-02C4-4F5D-933F-CC6F3C5EE361}"/>
              </a:ext>
            </a:extLst>
          </p:cNvPr>
          <p:cNvSpPr txBox="1"/>
          <p:nvPr/>
        </p:nvSpPr>
        <p:spPr>
          <a:xfrm>
            <a:off x="216935" y="5381075"/>
            <a:ext cx="11696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 phasor is similar to a vector, its length is proportional to RMS/Effective value of voltage or current it represents.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The angle between two phasors is equal to electrical phase angle between two quantities.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B84B-71EE-445A-8F2D-5A14902F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F5D1-ED1D-470B-BBEE-CE3A49B7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546" y="603130"/>
            <a:ext cx="3932237" cy="283444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In phase if: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Parallel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Same direction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Zero phase angle</a:t>
            </a:r>
          </a:p>
          <a:p>
            <a:pPr marL="342900" indent="-342900">
              <a:buAutoNum type="arabicPeriod"/>
            </a:pPr>
            <a:r>
              <a:rPr lang="en-US" sz="2000" dirty="0"/>
              <a:t> Out of phase if: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Different direction</a:t>
            </a:r>
          </a:p>
          <a:p>
            <a:pPr lvl="1"/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46" y="3204660"/>
            <a:ext cx="4707186" cy="306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066" y="745885"/>
            <a:ext cx="5597196" cy="269168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BF5E76-A68A-4DEE-ABE1-8F974519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905AAE-C5F0-4D84-9C2F-879A3160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6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468" y="762464"/>
            <a:ext cx="11256377" cy="5867293"/>
          </a:xfrm>
        </p:spPr>
        <p:txBody>
          <a:bodyPr>
            <a:normAutofit fontScale="90000"/>
          </a:bodyPr>
          <a:lstStyle/>
          <a:p>
            <a:pPr lvl="0" algn="l" hangingPunct="0"/>
            <a:br>
              <a:rPr lang="en-US" sz="2200" b="1" dirty="0"/>
            </a:br>
            <a:br>
              <a:rPr lang="en-US" sz="2200" b="1" dirty="0"/>
            </a:br>
            <a:br>
              <a:rPr lang="en-US" sz="2200" i="1" dirty="0"/>
            </a:br>
            <a:br>
              <a:rPr lang="en-US" sz="2200" dirty="0"/>
            </a:br>
            <a:r>
              <a:rPr lang="en-US" sz="2700" b="1" dirty="0">
                <a:latin typeface="+mn-lt"/>
              </a:rPr>
              <a:t>Discipline:         </a:t>
            </a:r>
            <a:r>
              <a:rPr lang="en-US" sz="2700" i="1" dirty="0">
                <a:latin typeface="+mn-lt"/>
              </a:rPr>
              <a:t>B.Sc. Electrical Engineering</a:t>
            </a:r>
            <a:br>
              <a:rPr lang="en-US" sz="2700" dirty="0">
                <a:latin typeface="+mn-lt"/>
              </a:rPr>
            </a:br>
            <a:r>
              <a:rPr lang="en-US" sz="2700" b="1" dirty="0">
                <a:latin typeface="+mn-lt"/>
              </a:rPr>
              <a:t>Semester: </a:t>
            </a:r>
            <a:r>
              <a:rPr lang="en-US" sz="2700" dirty="0">
                <a:latin typeface="+mn-lt"/>
              </a:rPr>
              <a:t>	 4</a:t>
            </a:r>
            <a:r>
              <a:rPr lang="en-US" sz="2700" i="1" baseline="30000" dirty="0">
                <a:latin typeface="+mn-lt"/>
              </a:rPr>
              <a:t>th</a:t>
            </a:r>
            <a:r>
              <a:rPr lang="en-US" sz="2700" i="1" dirty="0">
                <a:latin typeface="+mn-lt"/>
              </a:rPr>
              <a:t> </a:t>
            </a:r>
            <a:r>
              <a:rPr lang="en-US" sz="2700" dirty="0">
                <a:latin typeface="+mn-lt"/>
              </a:rPr>
              <a:t>						</a:t>
            </a:r>
            <a:br>
              <a:rPr lang="en-US" sz="2700" dirty="0">
                <a:latin typeface="+mn-lt"/>
              </a:rPr>
            </a:br>
            <a:br>
              <a:rPr lang="en-US" sz="2700" dirty="0">
                <a:latin typeface="+mn-lt"/>
              </a:rPr>
            </a:br>
            <a:r>
              <a:rPr lang="en-US" sz="2700" b="1" dirty="0">
                <a:latin typeface="+mn-lt"/>
              </a:rPr>
              <a:t>Grading System:  GPA</a:t>
            </a: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                                </a:t>
            </a:r>
            <a:r>
              <a:rPr lang="en-US" sz="2700" i="1" dirty="0">
                <a:latin typeface="+mn-lt"/>
              </a:rPr>
              <a:t>Quiz: 20</a:t>
            </a:r>
            <a:br>
              <a:rPr lang="en-US" sz="2700" i="1" dirty="0">
                <a:latin typeface="+mn-lt"/>
              </a:rPr>
            </a:br>
            <a:r>
              <a:rPr lang="en-US" sz="2700" i="1" dirty="0">
                <a:latin typeface="+mn-lt"/>
              </a:rPr>
              <a:t>                                Mid-term: 30</a:t>
            </a:r>
            <a:br>
              <a:rPr lang="en-US" sz="2700" i="1" dirty="0">
                <a:latin typeface="+mn-lt"/>
              </a:rPr>
            </a:br>
            <a:r>
              <a:rPr lang="en-US" sz="2700" i="1" dirty="0">
                <a:latin typeface="+mn-lt"/>
              </a:rPr>
              <a:t>                                Final-term: 40           </a:t>
            </a:r>
            <a:br>
              <a:rPr lang="en-US" sz="2700" b="1" i="1" dirty="0">
                <a:latin typeface="+mn-lt"/>
              </a:rPr>
            </a:br>
            <a:r>
              <a:rPr lang="en-US" sz="2700" b="1" i="1" dirty="0">
                <a:latin typeface="+mn-lt"/>
              </a:rPr>
              <a:t>                                </a:t>
            </a:r>
            <a:r>
              <a:rPr lang="en-US" sz="2700" i="1" dirty="0">
                <a:latin typeface="+mn-lt"/>
              </a:rPr>
              <a:t>Assignments + Attendance: 10</a:t>
            </a:r>
            <a:br>
              <a:rPr lang="en-US" sz="2700" i="1" dirty="0">
                <a:latin typeface="+mn-lt"/>
              </a:rPr>
            </a:br>
            <a:br>
              <a:rPr lang="en-US" sz="2700" i="1" dirty="0">
                <a:latin typeface="+mn-lt"/>
              </a:rPr>
            </a:br>
            <a:br>
              <a:rPr lang="en-US" sz="2700" b="1" dirty="0">
                <a:latin typeface="+mn-lt"/>
              </a:rPr>
            </a:br>
            <a:r>
              <a:rPr lang="en-US" sz="2700" b="1" dirty="0">
                <a:latin typeface="+mn-lt"/>
              </a:rPr>
              <a:t>Suggested Text:    </a:t>
            </a:r>
            <a:r>
              <a:rPr lang="en-US" sz="2700" dirty="0">
                <a:latin typeface="+mn-lt"/>
              </a:rPr>
              <a:t>Electrical Machines, Drives and Power Systems by Theodore </a:t>
            </a:r>
            <a:r>
              <a:rPr lang="en-US" sz="2700" dirty="0" err="1">
                <a:latin typeface="+mn-lt"/>
              </a:rPr>
              <a:t>Wildi</a:t>
            </a:r>
            <a:br>
              <a:rPr lang="en-US" sz="2700" dirty="0">
                <a:latin typeface="+mn-lt"/>
              </a:rPr>
            </a:br>
            <a:r>
              <a:rPr lang="en-US" sz="2700" b="1" dirty="0">
                <a:latin typeface="+mn-lt"/>
              </a:rPr>
              <a:t>Reference Texts:   </a:t>
            </a:r>
            <a:r>
              <a:rPr lang="en-US" sz="2700" dirty="0">
                <a:latin typeface="+mn-lt"/>
              </a:rPr>
              <a:t>Electric Machinery by AE Fitzgerald </a:t>
            </a:r>
            <a:br>
              <a:rPr lang="en-US" sz="27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200" b="1" dirty="0">
                <a:latin typeface="+mn-lt"/>
              </a:rPr>
              <a:t>Contact Hours</a:t>
            </a:r>
            <a:r>
              <a:rPr lang="en-US" sz="2700" b="1" dirty="0">
                <a:latin typeface="+mn-lt"/>
              </a:rPr>
              <a:t>:	 </a:t>
            </a:r>
            <a:r>
              <a:rPr lang="en-US" sz="2200" b="1" i="1" dirty="0">
                <a:solidFill>
                  <a:srgbClr val="FF0000"/>
                </a:solidFill>
                <a:latin typeface="+mn-lt"/>
              </a:rPr>
              <a:t>Mon 	10-12</a:t>
            </a:r>
            <a:br>
              <a:rPr lang="en-US" sz="2200" b="1" i="1" dirty="0">
                <a:solidFill>
                  <a:srgbClr val="FF0000"/>
                </a:solidFill>
                <a:latin typeface="+mn-lt"/>
              </a:rPr>
            </a:br>
            <a:r>
              <a:rPr lang="en-US" sz="2200" b="1" i="1" dirty="0">
                <a:solidFill>
                  <a:srgbClr val="FF0000"/>
                </a:solidFill>
                <a:latin typeface="+mn-lt"/>
              </a:rPr>
              <a:t>	        	Wed 	9-12</a:t>
            </a:r>
            <a:br>
              <a:rPr lang="en-US" sz="2200" b="1" i="1" dirty="0">
                <a:solidFill>
                  <a:srgbClr val="FF0000"/>
                </a:solidFill>
                <a:latin typeface="+mn-lt"/>
              </a:rPr>
            </a:br>
            <a:r>
              <a:rPr lang="en-US" sz="2200" b="1" i="1" dirty="0">
                <a:solidFill>
                  <a:srgbClr val="FF0000"/>
                </a:solidFill>
                <a:latin typeface="+mn-lt"/>
              </a:rPr>
              <a:t>	        	</a:t>
            </a:r>
            <a:r>
              <a:rPr lang="en-US" sz="2000" b="1" i="1" dirty="0"/>
              <a:t>	</a:t>
            </a:r>
            <a:br>
              <a:rPr lang="en-US" sz="2000" i="1" dirty="0"/>
            </a:br>
            <a:endParaRPr lang="en-US" sz="20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5418E-F790-474B-99B4-9E52C26C6651}"/>
              </a:ext>
            </a:extLst>
          </p:cNvPr>
          <p:cNvSpPr txBox="1"/>
          <p:nvPr/>
        </p:nvSpPr>
        <p:spPr>
          <a:xfrm>
            <a:off x="1318497" y="116133"/>
            <a:ext cx="951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EE 350 ELECTRIC MACHINERY FUNDAMENTALS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A3761-EF7F-43F1-9510-66EC69BA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73B29-0E69-4565-8D18-850B7C78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6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546" y="603129"/>
            <a:ext cx="4826796" cy="444594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3. E leads I if 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Lead (E rotated clockwise)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Lag (E rotated counterclockwise)</a:t>
            </a:r>
          </a:p>
          <a:p>
            <a:r>
              <a:rPr lang="en-US" sz="2400" dirty="0"/>
              <a:t>4. I leads E if 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Lead (I rotated clockwise)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Lag (I rotated counterclockwise)</a:t>
            </a:r>
          </a:p>
          <a:p>
            <a:r>
              <a:rPr lang="en-US" sz="2400" dirty="0"/>
              <a:t>5. </a:t>
            </a:r>
            <a:r>
              <a:rPr lang="en-US" sz="2400" dirty="0" err="1"/>
              <a:t>Phasor</a:t>
            </a:r>
            <a:r>
              <a:rPr lang="en-US" sz="2400" dirty="0"/>
              <a:t> may not have common start point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I</a:t>
            </a:r>
            <a:r>
              <a:rPr lang="en-US" sz="2400" baseline="-25000" dirty="0"/>
              <a:t>2 </a:t>
            </a:r>
            <a:r>
              <a:rPr lang="en-US" sz="2400" dirty="0"/>
              <a:t>leads E</a:t>
            </a:r>
            <a:r>
              <a:rPr lang="en-US" sz="2400" baseline="-25000" dirty="0"/>
              <a:t>2 </a:t>
            </a:r>
            <a:r>
              <a:rPr lang="en-US" sz="2400" dirty="0"/>
              <a:t>by 135°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E</a:t>
            </a:r>
            <a:r>
              <a:rPr lang="en-US" sz="2400" baseline="-25000" dirty="0"/>
              <a:t>2</a:t>
            </a:r>
            <a:r>
              <a:rPr lang="en-US" sz="2400" dirty="0"/>
              <a:t> lags</a:t>
            </a:r>
            <a:r>
              <a:rPr lang="en-US" sz="2400" baseline="-25000" dirty="0"/>
              <a:t> </a:t>
            </a:r>
            <a:r>
              <a:rPr lang="en-US" sz="2400" dirty="0"/>
              <a:t>I</a:t>
            </a:r>
            <a:r>
              <a:rPr lang="en-US" sz="2400" baseline="-25000" dirty="0"/>
              <a:t>2 </a:t>
            </a:r>
            <a:r>
              <a:rPr lang="en-US" sz="2400" dirty="0"/>
              <a:t>by 135°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342" y="603130"/>
            <a:ext cx="5509496" cy="2647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149" y="3437569"/>
            <a:ext cx="6525882" cy="297324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970C8-75CC-4EC4-843E-B43F2AB3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0942-9A9C-4165-B060-AE015FB7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1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45952"/>
            <a:ext cx="4792386" cy="705499"/>
          </a:xfrm>
        </p:spPr>
        <p:txBody>
          <a:bodyPr/>
          <a:lstStyle/>
          <a:p>
            <a:r>
              <a:rPr lang="en-US" b="1" dirty="0"/>
              <a:t>2.12 Harmonics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19" y="1209260"/>
            <a:ext cx="5341116" cy="484380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Mostly voltages and currents are not pure sine waves in power circuits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Voltage usually have satisfactory wave shape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Currents are sometime badly distorted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Distortion can be produced by: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Magnetic Saturation in cores of transformers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Switching action of thyristors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678" y="1280579"/>
            <a:ext cx="4288183" cy="470116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991C8-BB92-4490-BF02-BA99503B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A79B1-4FF8-4090-BD23-F0AAEEB6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45952"/>
            <a:ext cx="4792386" cy="705499"/>
          </a:xfrm>
        </p:spPr>
        <p:txBody>
          <a:bodyPr/>
          <a:lstStyle/>
          <a:p>
            <a:r>
              <a:rPr lang="en-US" b="1" dirty="0"/>
              <a:t>2.12 Harmonics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47C05-E92B-4CD2-BE82-E69C5BBD698E}"/>
              </a:ext>
            </a:extLst>
          </p:cNvPr>
          <p:cNvSpPr txBox="1"/>
          <p:nvPr/>
        </p:nvSpPr>
        <p:spPr>
          <a:xfrm>
            <a:off x="-47889" y="851451"/>
            <a:ext cx="12239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Harmonics is any voltage or current whose frequency is and integral multiple of line frequency.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3F7DC-4425-404E-BC88-989D5BDA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12" y="1313117"/>
            <a:ext cx="4307797" cy="4915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272036-A7E9-42E0-AE68-9D2CD5952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969" y="2409333"/>
            <a:ext cx="5029200" cy="30670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8D8CE-833C-4463-A377-47A7389A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7BE4C-5E6F-47BA-89A1-EFC92F60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9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8" y="0"/>
            <a:ext cx="6348803" cy="773723"/>
          </a:xfrm>
        </p:spPr>
        <p:txBody>
          <a:bodyPr/>
          <a:lstStyle/>
          <a:p>
            <a:r>
              <a:rPr lang="en-US" b="1" dirty="0"/>
              <a:t>2.13 Energy in an inductor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622" y="1086729"/>
            <a:ext cx="4745242" cy="399567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Coil(inductor) stores energy in magnetic field</a:t>
            </a:r>
          </a:p>
          <a:p>
            <a:r>
              <a:rPr lang="en-US" sz="32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Stored Energy Depends upon current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864" y="1788960"/>
            <a:ext cx="5828954" cy="383910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571E6-03D8-4726-8218-BE11F052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2E87A-E840-4D16-A149-1684AF9A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7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36" y="196948"/>
            <a:ext cx="5321861" cy="608426"/>
          </a:xfrm>
        </p:spPr>
        <p:txBody>
          <a:bodyPr/>
          <a:lstStyle/>
          <a:p>
            <a:r>
              <a:rPr lang="en-US" b="1" dirty="0"/>
              <a:t>2.14 Energy in a capacitor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284" y="1339948"/>
            <a:ext cx="5124913" cy="43152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Capacitor stores energy in electrical field 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Stored Energy Depends upon voltage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567" y="1535200"/>
            <a:ext cx="2574712" cy="1482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567" y="2739581"/>
            <a:ext cx="5708172" cy="185796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F16E5-4A2E-443A-B2FE-66FAC85E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94CC3-87CC-427A-BAE2-3C294721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31" y="170572"/>
            <a:ext cx="4772025" cy="573258"/>
          </a:xfrm>
        </p:spPr>
        <p:txBody>
          <a:bodyPr/>
          <a:lstStyle/>
          <a:p>
            <a:r>
              <a:rPr lang="en-US" b="1" dirty="0"/>
              <a:t>2.15 Some useful equations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6519" y="2057400"/>
            <a:ext cx="3932237" cy="399567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Required for solving ac circuits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487" y="457201"/>
            <a:ext cx="6053071" cy="559586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9533E-12D2-490E-B608-1D51B76B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2C59F-B66B-4F2F-B783-5BDA648C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46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675" y="75844"/>
            <a:ext cx="9078679" cy="683812"/>
          </a:xfrm>
        </p:spPr>
        <p:txBody>
          <a:bodyPr/>
          <a:lstStyle/>
          <a:p>
            <a:r>
              <a:rPr lang="en-US" b="1" dirty="0"/>
              <a:t>2.16 Magnetic field intensity H and flux density 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218328"/>
            <a:ext cx="1668123" cy="754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3134037"/>
            <a:ext cx="5303435" cy="2534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437" y="1057166"/>
            <a:ext cx="1958232" cy="863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437" y="1673105"/>
            <a:ext cx="5651752" cy="1845229"/>
          </a:xfrm>
          <a:prstGeom prst="rect">
            <a:avLst/>
          </a:prstGeom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346675" y="1057166"/>
            <a:ext cx="5651752" cy="1266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Magnetic flux </a:t>
            </a:r>
            <a:r>
              <a:rPr lang="el-GR" sz="2000" dirty="0"/>
              <a:t>φ</a:t>
            </a:r>
            <a:r>
              <a:rPr lang="en-US" sz="2000" dirty="0"/>
              <a:t> (number of magnetic field lines passing through a closed surface) in a body is due to magnetic field strength 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637CB-6EC7-4A1A-A11E-3BD286F7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13E17-DBA5-4EB8-BE66-90B5D8B3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40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71" y="306871"/>
            <a:ext cx="6306600" cy="4958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2.17 B-H curve of vacuum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84034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B and H are directly proportional in vacuum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897746"/>
            <a:ext cx="2175813" cy="827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08" y="3836960"/>
            <a:ext cx="7042574" cy="24553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1253"/>
          <a:stretch/>
        </p:blipFill>
        <p:spPr>
          <a:xfrm>
            <a:off x="5978634" y="460483"/>
            <a:ext cx="5238866" cy="373680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46A3C-5800-49D0-8518-CB0A6075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5C272-4F15-4C14-9D98-5BA2FA31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6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42" y="393894"/>
            <a:ext cx="6587953" cy="643597"/>
          </a:xfrm>
        </p:spPr>
        <p:txBody>
          <a:bodyPr/>
          <a:lstStyle/>
          <a:p>
            <a:r>
              <a:rPr lang="en-US" b="1" dirty="0"/>
              <a:t>2.18 B-H curve of magnetic material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3237427"/>
            <a:ext cx="10625381" cy="84034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Here </a:t>
            </a:r>
            <a:r>
              <a:rPr lang="en-US" sz="2800" b="1" dirty="0" err="1"/>
              <a:t>releative</a:t>
            </a:r>
            <a:r>
              <a:rPr lang="en-US" sz="2800" b="1" dirty="0"/>
              <a:t> permeability of material varies with material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818249"/>
            <a:ext cx="2538448" cy="100031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E817-B490-40D5-A351-E5205196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344F-161D-4609-A8C2-D317E0A4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57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62" y="258494"/>
            <a:ext cx="7924384" cy="3974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2.19 Determination of relative permeability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84034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5292939"/>
            <a:ext cx="3408773" cy="809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040" y="842302"/>
            <a:ext cx="6313317" cy="5630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DC3EA-DE4E-4DF6-9A93-45291743B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62" y="1316502"/>
            <a:ext cx="4619625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69465-D04A-4F3B-8765-E2BDD8DE9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36" y="1866543"/>
            <a:ext cx="4714875" cy="147637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67D1E-D81E-421B-B754-B12AC746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9F515-CA40-4016-88C2-750572B2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75418E-F790-474B-99B4-9E52C26C6651}"/>
              </a:ext>
            </a:extLst>
          </p:cNvPr>
          <p:cNvSpPr txBox="1"/>
          <p:nvPr/>
        </p:nvSpPr>
        <p:spPr>
          <a:xfrm>
            <a:off x="1318497" y="116133"/>
            <a:ext cx="951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EE 350 ELECTRIC MACHINERY FUNDAMENTALS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65D0E-C681-4F29-8504-54CE08BE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52" y="1310200"/>
            <a:ext cx="11435355" cy="227706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873717-B97C-4A5E-AF83-B92FBCF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F3A10-369B-4E08-BB0C-A4CDDDDD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8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975" y="182879"/>
            <a:ext cx="9189502" cy="833511"/>
          </a:xfrm>
        </p:spPr>
        <p:txBody>
          <a:bodyPr/>
          <a:lstStyle/>
          <a:p>
            <a:r>
              <a:rPr lang="en-US" b="1" dirty="0"/>
              <a:t>2.20 Faraday’s law of electromagnetic induction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231" y="1396218"/>
            <a:ext cx="5603215" cy="308127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If flux varies w.r.t T in a loop, voltage is introduced.</a:t>
            </a:r>
          </a:p>
          <a:p>
            <a:pPr algn="just"/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Induced voltage is in direct proportion with rate change of flux.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632" y="2299768"/>
            <a:ext cx="2429658" cy="16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114" y="3958577"/>
            <a:ext cx="5954886" cy="245013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F872-3DD2-4E03-8B8F-8B938454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66157-20F1-444A-84DF-B64A01A9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50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975" y="182879"/>
            <a:ext cx="9189502" cy="833511"/>
          </a:xfrm>
        </p:spPr>
        <p:txBody>
          <a:bodyPr/>
          <a:lstStyle/>
          <a:p>
            <a:r>
              <a:rPr lang="en-US" b="1" dirty="0"/>
              <a:t>2.20 Faraday’s law of electromagnetic induction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266" y="200463"/>
            <a:ext cx="2429658" cy="160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72BD2-43D8-4F85-B75F-FFE5FF9D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5" y="1140949"/>
            <a:ext cx="4810125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6FA03E-7CA4-4567-A307-B17333D84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30" y="3255425"/>
            <a:ext cx="3810000" cy="1838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B267EC-2291-498E-8D02-EFEBA8D32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570" y="2036299"/>
            <a:ext cx="4286250" cy="8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30504-C1D1-4DBF-AC35-25350941A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651" y="3068149"/>
            <a:ext cx="4800600" cy="2409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5EE5A-081B-4EB8-93AA-12B76F95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30AB7-4BED-4BAD-A6EA-DFD9D4C9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0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8410"/>
            <a:ext cx="7986160" cy="800100"/>
          </a:xfrm>
        </p:spPr>
        <p:txBody>
          <a:bodyPr/>
          <a:lstStyle/>
          <a:p>
            <a:r>
              <a:rPr lang="en-US" b="1" dirty="0"/>
              <a:t>2.21 Voltage induced in a conductor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701" y="1326873"/>
            <a:ext cx="4805638" cy="334378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Coil moves w.r.t fixed flux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Relative motion results change in flux that induces voltage in coil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When a conductor cuts magnetic field , voltage is induced across its terminals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494" y="1257300"/>
            <a:ext cx="2067022" cy="94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494" y="2057400"/>
            <a:ext cx="5906112" cy="261325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57041-07CF-45D3-9B67-AA55375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7C3F2-4A11-46F3-AB5C-5856E904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0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8410"/>
            <a:ext cx="7986160" cy="800100"/>
          </a:xfrm>
        </p:spPr>
        <p:txBody>
          <a:bodyPr/>
          <a:lstStyle/>
          <a:p>
            <a:r>
              <a:rPr lang="en-US" b="1" dirty="0"/>
              <a:t>2.21 Voltage induced in a conductor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494" y="1257300"/>
            <a:ext cx="2067022" cy="9457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57041-07CF-45D3-9B67-AA55375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7C3F2-4A11-46F3-AB5C-5856E904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2909BC-2F88-433D-ACCF-88B0ED2B2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01" y="1802192"/>
            <a:ext cx="4086225" cy="3800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D87EB2-8DD6-45C5-A9E8-9DA379860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494" y="2411840"/>
            <a:ext cx="5081368" cy="36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44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279" y="188181"/>
            <a:ext cx="6911510" cy="928467"/>
          </a:xfrm>
        </p:spPr>
        <p:txBody>
          <a:bodyPr>
            <a:normAutofit/>
          </a:bodyPr>
          <a:lstStyle/>
          <a:p>
            <a:r>
              <a:rPr lang="en-US" b="1" dirty="0"/>
              <a:t>2.22 Lorentz force on a conductor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835" y="1589839"/>
            <a:ext cx="3932237" cy="3081270"/>
          </a:xfrm>
        </p:spPr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Current-carrying conductor in magnetic field experiences a force known as electromagnetic force or Lorentz force.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Magnitude of force depends upon: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Orientation of conductor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Direction of field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Maximum force when conductor is perpendicular w.r.t field and minimum when parallel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5138670"/>
            <a:ext cx="2175813" cy="1118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29" y="1432523"/>
            <a:ext cx="6254159" cy="2791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072" y="3938903"/>
            <a:ext cx="3680697" cy="21282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769" y="4790940"/>
            <a:ext cx="3229598" cy="194792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E0CC-549B-40C6-A24F-9BF7F8F7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6A645-6122-4DB4-8B1F-E50541E1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90D59-4596-475A-B86A-7E3C78E4F796}"/>
              </a:ext>
            </a:extLst>
          </p:cNvPr>
          <p:cNvSpPr txBox="1"/>
          <p:nvPr/>
        </p:nvSpPr>
        <p:spPr>
          <a:xfrm>
            <a:off x="2395529" y="5436325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</a:t>
            </a:r>
            <a:r>
              <a:rPr lang="el-GR" sz="2800" dirty="0"/>
              <a:t>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5320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96" y="163506"/>
            <a:ext cx="6911510" cy="635428"/>
          </a:xfrm>
        </p:spPr>
        <p:txBody>
          <a:bodyPr>
            <a:normAutofit/>
          </a:bodyPr>
          <a:lstStyle/>
          <a:p>
            <a:r>
              <a:rPr lang="en-US" b="1" dirty="0"/>
              <a:t>2.22 Lorentz force on a conductor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07" y="1814343"/>
            <a:ext cx="2175813" cy="1118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154" y="2867427"/>
            <a:ext cx="6254159" cy="279122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E0CC-549B-40C6-A24F-9BF7F8F7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6A645-6122-4DB4-8B1F-E50541E1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90D59-4596-475A-B86A-7E3C78E4F796}"/>
              </a:ext>
            </a:extLst>
          </p:cNvPr>
          <p:cNvSpPr txBox="1"/>
          <p:nvPr/>
        </p:nvSpPr>
        <p:spPr>
          <a:xfrm>
            <a:off x="8339880" y="2076532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</a:t>
            </a:r>
            <a:r>
              <a:rPr lang="el-GR" sz="2800" dirty="0"/>
              <a:t>θ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03C57-0106-4329-AD7B-9267FB929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96" y="1178915"/>
            <a:ext cx="4485102" cy="10833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136C19-B10F-4ED6-9EDF-7FA1F11FF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96" y="2430051"/>
            <a:ext cx="4674876" cy="16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80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06" y="23495"/>
            <a:ext cx="9176409" cy="594360"/>
          </a:xfrm>
        </p:spPr>
        <p:txBody>
          <a:bodyPr/>
          <a:lstStyle/>
          <a:p>
            <a:r>
              <a:rPr lang="en-US" b="1" dirty="0"/>
              <a:t>2.23 Direction of force acting on a straight conductor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991" y="1153774"/>
            <a:ext cx="3932237" cy="452370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Current CARRYING conductor is surrounded by a magnetic field.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Current flowing into the board will have circular lines of force in the direction shown in figure: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Two different fields.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Line of forces are: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In same direction above the conductor.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In opposite direction below the conductor.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No. of lines above the conductor &gt; No. of lines below the conductor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62560"/>
            <a:ext cx="5616920" cy="2896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15626"/>
            <a:ext cx="5616920" cy="289908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5B8D0-565B-46BC-994A-BE5D8241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BBC6A-96C3-4C28-8541-8760E8C9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72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2.24 Residual flux density and coercive force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9895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Increasing current will: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Increase H and B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 err="1"/>
              <a:t>Bm</a:t>
            </a:r>
            <a:r>
              <a:rPr lang="en-US" sz="1800" dirty="0"/>
              <a:t>, maximum flux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Upon reducing current: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Flux density will not follow the original path.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Magnetic domains that were lined up under the influence of H</a:t>
            </a:r>
            <a:r>
              <a:rPr lang="en-US" sz="1800" baseline="-25000" dirty="0"/>
              <a:t>m</a:t>
            </a:r>
            <a:r>
              <a:rPr lang="en-US" sz="1800" dirty="0"/>
              <a:t> tend to retain their original orientation. (Called hysteresis)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b="1" dirty="0"/>
              <a:t>Residual Flux Br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Magnetic field strength </a:t>
            </a:r>
            <a:r>
              <a:rPr lang="en-US" sz="2000" dirty="0" err="1"/>
              <a:t>H</a:t>
            </a:r>
            <a:r>
              <a:rPr lang="en-US" sz="2000" baseline="-25000" dirty="0" err="1"/>
              <a:t>c</a:t>
            </a:r>
            <a:r>
              <a:rPr lang="en-US" sz="2000" dirty="0"/>
              <a:t>  required to reduce flux density from b to c is called </a:t>
            </a:r>
            <a:r>
              <a:rPr lang="en-US" sz="2000" b="1" dirty="0"/>
              <a:t>coercive force.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2C68B-12DA-4024-8039-3D4BD190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515BE-3222-4201-99FC-B0A35970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266" y="112541"/>
            <a:ext cx="4437467" cy="3418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818" y="3123028"/>
            <a:ext cx="4450367" cy="30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29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11" y="225084"/>
            <a:ext cx="3932237" cy="664698"/>
          </a:xfrm>
        </p:spPr>
        <p:txBody>
          <a:bodyPr/>
          <a:lstStyle/>
          <a:p>
            <a:r>
              <a:rPr lang="en-US" b="1" dirty="0"/>
              <a:t>2.25 Hysteresis Loop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4698127" cy="468898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Transformers, electric motors operates on AC.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In these devices flux changes both in direction and value.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Magnetic domains changes the direction of orientation.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Frequency 60 Hz =&gt; T=1/60 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766" y="1049628"/>
            <a:ext cx="6203324" cy="476711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C92CA-6379-47C5-9209-C654CBE1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663A5-FA31-4F17-9061-89FCE98E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74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104"/>
          <a:stretch/>
        </p:blipFill>
        <p:spPr>
          <a:xfrm>
            <a:off x="6801523" y="903157"/>
            <a:ext cx="5390477" cy="4767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64" y="149902"/>
            <a:ext cx="4481720" cy="573374"/>
          </a:xfrm>
        </p:spPr>
        <p:txBody>
          <a:bodyPr/>
          <a:lstStyle/>
          <a:p>
            <a:r>
              <a:rPr lang="en-US" b="1" dirty="0"/>
              <a:t>2.26 Hysteresis Loss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064" y="903157"/>
            <a:ext cx="6820185" cy="179507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To describe hysteresis loop , the flux moves through +B</a:t>
            </a:r>
            <a:r>
              <a:rPr lang="en-US" sz="2000" baseline="-25000" dirty="0"/>
              <a:t>m </a:t>
            </a:r>
            <a:r>
              <a:rPr lang="en-US" sz="2000" dirty="0"/>
              <a:t>,+B</a:t>
            </a:r>
            <a:r>
              <a:rPr lang="en-US" sz="2000" baseline="-25000" dirty="0"/>
              <a:t>r </a:t>
            </a:r>
            <a:r>
              <a:rPr lang="en-US" sz="2000" dirty="0"/>
              <a:t>,0,-B</a:t>
            </a:r>
            <a:r>
              <a:rPr lang="en-US" sz="2000" baseline="-25000" dirty="0"/>
              <a:t>m </a:t>
            </a:r>
            <a:r>
              <a:rPr lang="en-US" sz="2000" dirty="0"/>
              <a:t>,-B</a:t>
            </a:r>
            <a:r>
              <a:rPr lang="en-US" sz="2000" baseline="-25000" dirty="0"/>
              <a:t>r </a:t>
            </a:r>
            <a:r>
              <a:rPr lang="en-US" sz="2000" dirty="0"/>
              <a:t>,0 and +B</a:t>
            </a:r>
            <a:r>
              <a:rPr lang="en-US" sz="2000" baseline="-25000" dirty="0"/>
              <a:t>m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Magnetic material absorbs energy during each cycle and this energy is dissipated as heat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Amount of heat released per cycle = Area of hysteresis loop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D6279-7160-4660-98E7-BEC4F416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7773-A255-4315-A187-9674407F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BD7B6-466E-4DB5-9C60-E415B0DA1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55" y="3700852"/>
            <a:ext cx="4931996" cy="1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4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Chapter 2</a:t>
            </a:r>
            <a:br>
              <a:rPr lang="en-US" dirty="0"/>
            </a:br>
            <a:r>
              <a:rPr lang="en-US" dirty="0"/>
              <a:t>Fundamentals of Electricity, Magnetism and Circuits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98B57-7C7A-45C1-9241-10DF9AF8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D7654-4A6C-439B-9F96-D557419C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4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15" y="543727"/>
            <a:ext cx="5683807" cy="5787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72" y="148027"/>
            <a:ext cx="7313612" cy="618344"/>
          </a:xfrm>
        </p:spPr>
        <p:txBody>
          <a:bodyPr/>
          <a:lstStyle/>
          <a:p>
            <a:r>
              <a:rPr lang="en-US" b="1" dirty="0"/>
              <a:t>2.27 Hysteresis losses caused by rotation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172" y="1187969"/>
            <a:ext cx="5171267" cy="348896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Hysteresis losses are caused by the rotation of iron piece in a constant magnetic field.</a:t>
            </a:r>
            <a:endParaRPr lang="en-US" sz="2800" baseline="-25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4317-5DDA-46FF-839E-4E59CDEE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34DE8-2F4F-4700-97F6-F3E49018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36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5709"/>
            <a:ext cx="3932237" cy="711558"/>
          </a:xfrm>
        </p:spPr>
        <p:txBody>
          <a:bodyPr/>
          <a:lstStyle/>
          <a:p>
            <a:r>
              <a:rPr lang="en-US" b="1" dirty="0"/>
              <a:t>2.28 Eddy currents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726" y="1027267"/>
            <a:ext cx="5118190" cy="583073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Eddy current=Circular current or swirling current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Produced as a result of placing conductor in changing magnetic field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Induced voltage, current and dissipated power depends upon flux linkage that depends upon size of loop.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Solid plate equivalent to densely packed set of rectangular loop coils touching each other.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Eddy currents can be large due to low resistance of plate. (I</a:t>
            </a:r>
            <a:r>
              <a:rPr lang="en-US" sz="2000" baseline="30000" dirty="0"/>
              <a:t>2</a:t>
            </a:r>
            <a:r>
              <a:rPr lang="en-US" sz="2000" dirty="0"/>
              <a:t>R losses)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Metal plate can become very hot.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14" y="315708"/>
            <a:ext cx="3168203" cy="2865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786" y="315709"/>
            <a:ext cx="3597214" cy="2710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302" y="3406105"/>
            <a:ext cx="4164145" cy="345189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7667E-FC7B-4783-971C-231E42F4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E8BB0D-84BA-4D5B-AB59-F7AF7582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93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735" y="315708"/>
            <a:ext cx="4450866" cy="3251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94" y="61303"/>
            <a:ext cx="7770812" cy="602984"/>
          </a:xfrm>
        </p:spPr>
        <p:txBody>
          <a:bodyPr>
            <a:normAutofit/>
          </a:bodyPr>
          <a:lstStyle/>
          <a:p>
            <a:r>
              <a:rPr lang="en-US" b="1" dirty="0"/>
              <a:t>2.29 Eddy currents in a stationary iron 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1845075"/>
            <a:ext cx="4698127" cy="501292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Large core can become red hot due to eddy current losses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Losses can be reduced by splitting iron core along its length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Thin laminations (insulator b/w two cores)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Half voltage induction in one of two parts as that of original iron core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20" y="4727263"/>
            <a:ext cx="3770180" cy="19942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580" y="3101829"/>
            <a:ext cx="4045690" cy="299185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04E9-6822-4EF5-82DF-9259F514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DA390-700A-4DB2-AE26-D2C37C9B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6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5708"/>
            <a:ext cx="3932237" cy="112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2.30 Eddy-current losses in a revolving 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1845075"/>
            <a:ext cx="4698127" cy="501292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Stationary field in DC motors and generators produces constant DC flux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Constant flux induces eddy current in revolving armature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Armature is of low resistance =&gt; Large eddy currents =&gt; Large I</a:t>
            </a:r>
            <a:r>
              <a:rPr lang="en-US" sz="2000" baseline="30000" dirty="0"/>
              <a:t>2</a:t>
            </a:r>
            <a:r>
              <a:rPr lang="en-US" sz="2000" dirty="0"/>
              <a:t>R losses =&gt; Large heat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To reduce eddy current=&gt; Laminations b/w divided core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13"/>
          <a:stretch/>
        </p:blipFill>
        <p:spPr>
          <a:xfrm>
            <a:off x="5383369" y="277326"/>
            <a:ext cx="3915308" cy="2330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677" y="1442433"/>
            <a:ext cx="2763676" cy="2475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029" y="3259724"/>
            <a:ext cx="3819752" cy="2183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056" y="4570486"/>
            <a:ext cx="3157519" cy="212446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566D4-0470-4564-90CF-2D8F11AA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BFEBE2-6D93-46BF-950D-D002B75E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1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15" y="275951"/>
            <a:ext cx="6210369" cy="1126725"/>
          </a:xfrm>
        </p:spPr>
        <p:txBody>
          <a:bodyPr>
            <a:normAutofit/>
          </a:bodyPr>
          <a:lstStyle/>
          <a:p>
            <a:r>
              <a:rPr lang="en-US" b="1" dirty="0"/>
              <a:t>2.32 Kirchhoff’s voltage law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1845075"/>
            <a:ext cx="4698127" cy="501292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Algebraic sum of voltages around a closed loop is zero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In a closed circuit=&gt; Sum of voltage rises=Sum of voltage drops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We will begin with double-subscript notation followed by sign notation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8DC72-4FCE-4093-8396-AE31F51F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9D1AF-7AB4-4C69-AF99-B7B1E9C6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14" y="185530"/>
            <a:ext cx="9947482" cy="753320"/>
          </a:xfrm>
        </p:spPr>
        <p:txBody>
          <a:bodyPr>
            <a:normAutofit/>
          </a:bodyPr>
          <a:lstStyle/>
          <a:p>
            <a:r>
              <a:rPr lang="en-US" b="1" dirty="0"/>
              <a:t>2.33 Kirchhoff’s voltage law and double-subscript notation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1845076"/>
            <a:ext cx="4698127" cy="9753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Starting with node 2 and moving </a:t>
            </a:r>
            <a:r>
              <a:rPr lang="en-US" sz="2000" dirty="0" err="1"/>
              <a:t>cw</a:t>
            </a:r>
            <a:r>
              <a:rPr lang="en-US" sz="2000" dirty="0"/>
              <a:t> around loop </a:t>
            </a:r>
            <a:r>
              <a:rPr lang="en-US" sz="2000" b="1" dirty="0"/>
              <a:t>ABCD, KVL</a:t>
            </a:r>
            <a:r>
              <a:rPr lang="en-US" sz="2000" dirty="0"/>
              <a:t> equation is as follows:</a:t>
            </a: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20" y="1712890"/>
            <a:ext cx="5558220" cy="5010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7" y="2820474"/>
            <a:ext cx="5113160" cy="6547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CB72C-6B42-4A2B-8762-FAAC3872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6E052-5B07-407E-B805-3DC282CF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5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770" y="212035"/>
            <a:ext cx="6104351" cy="740068"/>
          </a:xfrm>
        </p:spPr>
        <p:txBody>
          <a:bodyPr>
            <a:normAutofit/>
          </a:bodyPr>
          <a:lstStyle/>
          <a:p>
            <a:r>
              <a:rPr lang="en-US" b="1" dirty="0"/>
              <a:t>2.34 Kirchhoff’s current law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02" y="1442433"/>
            <a:ext cx="5367005" cy="494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722799"/>
            <a:ext cx="4279099" cy="8366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158D8-44A5-4E78-981B-98F60B27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28A8A-76D5-4B5F-8BA8-573EDFD4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6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5708"/>
            <a:ext cx="4182973" cy="112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2.35 Currents, Impedances and associated voltages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1845075"/>
            <a:ext cx="4698127" cy="501292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Moving across Z in the same direction as that of current=&gt;the associated polarity is positive and vise versa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Z can be resistive, inductive or capacitive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In loop 2312 starting with node 2 and moving CW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975" y="315708"/>
            <a:ext cx="2619438" cy="1508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443" y="1896529"/>
            <a:ext cx="4982501" cy="4910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3851379"/>
            <a:ext cx="4641734" cy="100031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41573-0C4B-497C-BADA-AB2A6205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125C6-A77B-4F92-AE08-DF26D1F8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8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3757F-7A24-4CC4-AE2C-A119E89A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DAFA-494A-46E8-BA7A-30BDA87A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48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D189B86-7796-4296-90FB-94905906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93944"/>
            <a:ext cx="9035732" cy="654148"/>
          </a:xfrm>
        </p:spPr>
        <p:txBody>
          <a:bodyPr/>
          <a:lstStyle/>
          <a:p>
            <a:r>
              <a:rPr lang="en-US" b="1" u="sng" dirty="0"/>
              <a:t>Summary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D6FB83-5D0A-4972-B711-92F3B620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1468" y="1565031"/>
            <a:ext cx="6729854" cy="3811588"/>
          </a:xfrm>
        </p:spPr>
        <p:txBody>
          <a:bodyPr>
            <a:normAutofit/>
          </a:bodyPr>
          <a:lstStyle/>
          <a:p>
            <a:r>
              <a:rPr lang="en-US" sz="3600" dirty="0"/>
              <a:t>2.1-2.35</a:t>
            </a:r>
          </a:p>
          <a:p>
            <a:r>
              <a:rPr lang="en-US" sz="3600" dirty="0"/>
              <a:t>Excluding 2.31 </a:t>
            </a:r>
          </a:p>
          <a:p>
            <a:r>
              <a:rPr lang="en-US" sz="3600" dirty="0"/>
              <a:t>Assignment: Example 2.1-2.10</a:t>
            </a:r>
          </a:p>
        </p:txBody>
      </p:sp>
    </p:spTree>
    <p:extLst>
      <p:ext uri="{BB962C8B-B14F-4D97-AF65-F5344CB8AC3E}">
        <p14:creationId xmlns:p14="http://schemas.microsoft.com/office/powerpoint/2010/main" val="423507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22" y="172278"/>
            <a:ext cx="8105430" cy="699052"/>
          </a:xfrm>
        </p:spPr>
        <p:txBody>
          <a:bodyPr/>
          <a:lstStyle/>
          <a:p>
            <a:r>
              <a:rPr lang="en-US" b="1" dirty="0"/>
              <a:t>2.1 Conventional and Electron Current 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48" t="1962" r="3314" b="2448"/>
          <a:stretch/>
        </p:blipFill>
        <p:spPr>
          <a:xfrm>
            <a:off x="839788" y="2627291"/>
            <a:ext cx="3539246" cy="3322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849" y="1996227"/>
            <a:ext cx="2975020" cy="39538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051" y="2057400"/>
            <a:ext cx="3329217" cy="4172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3DAC2C-111E-48AA-89C9-DE8483E058DF}"/>
              </a:ext>
            </a:extLst>
          </p:cNvPr>
          <p:cNvSpPr txBox="1"/>
          <p:nvPr/>
        </p:nvSpPr>
        <p:spPr>
          <a:xfrm>
            <a:off x="1563708" y="1284017"/>
            <a:ext cx="209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Potential Difference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CDFDC1-C91A-4AE9-B39F-FD4F7F553ECE}"/>
              </a:ext>
            </a:extLst>
          </p:cNvPr>
          <p:cNvCxnSpPr/>
          <p:nvPr/>
        </p:nvCxnSpPr>
        <p:spPr>
          <a:xfrm flipH="1">
            <a:off x="2476890" y="1653349"/>
            <a:ext cx="132521" cy="101201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31E57-810D-437F-B536-C4258E60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ADCF2-BE82-46A6-BB40-CB2663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87" y="2057400"/>
            <a:ext cx="6838122" cy="2765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18" y="331303"/>
            <a:ext cx="7813882" cy="573157"/>
          </a:xfrm>
        </p:spPr>
        <p:txBody>
          <a:bodyPr/>
          <a:lstStyle/>
          <a:p>
            <a:r>
              <a:rPr lang="en-US" b="1" dirty="0"/>
              <a:t>2.2 Distinction between sources and loads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125" y="1673087"/>
            <a:ext cx="4169534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Source : Delivers electrical power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Load : Absorbs electrical power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D303E4-7161-4507-89C3-0251F911B4BD}"/>
              </a:ext>
            </a:extLst>
          </p:cNvPr>
          <p:cNvSpPr/>
          <p:nvPr/>
        </p:nvSpPr>
        <p:spPr>
          <a:xfrm>
            <a:off x="4643595" y="1872734"/>
            <a:ext cx="382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Current flows out of positive terminal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38DFF-49DE-4BAC-9016-D36D47B5E5A9}"/>
              </a:ext>
            </a:extLst>
          </p:cNvPr>
          <p:cNvSpPr/>
          <p:nvPr/>
        </p:nvSpPr>
        <p:spPr>
          <a:xfrm>
            <a:off x="8635770" y="4848657"/>
            <a:ext cx="3629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Current flows into positive terminal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E4287-DDD0-4219-AA89-76E8588E3BC4}"/>
              </a:ext>
            </a:extLst>
          </p:cNvPr>
          <p:cNvSpPr txBox="1"/>
          <p:nvPr/>
        </p:nvSpPr>
        <p:spPr>
          <a:xfrm>
            <a:off x="3684104" y="5669341"/>
            <a:ext cx="443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What if polarity </a:t>
            </a:r>
            <a:r>
              <a:rPr lang="en-US" sz="2000" b="1" dirty="0" err="1">
                <a:solidFill>
                  <a:srgbClr val="FF0000"/>
                </a:solidFill>
              </a:rPr>
              <a:t>reveses</a:t>
            </a:r>
            <a:r>
              <a:rPr lang="en-US" sz="2000" b="1" dirty="0">
                <a:solidFill>
                  <a:srgbClr val="FF0000"/>
                </a:solidFill>
              </a:rPr>
              <a:t> for both boxes?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60C10-1677-4ADE-9C7D-6DFBA2E8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BF871-BB8A-4366-9AB0-FFE5AE99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2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18" y="331303"/>
            <a:ext cx="7813882" cy="573157"/>
          </a:xfrm>
        </p:spPr>
        <p:txBody>
          <a:bodyPr/>
          <a:lstStyle/>
          <a:p>
            <a:r>
              <a:rPr lang="en-US" b="1" dirty="0"/>
              <a:t>2.2 Distinction between sources and loads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125" y="1673087"/>
            <a:ext cx="4169534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Source : Delivers electrical power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Load : Absorbs electrical power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8A829-DBFE-48B0-8364-5B8172F96575}"/>
              </a:ext>
            </a:extLst>
          </p:cNvPr>
          <p:cNvSpPr txBox="1"/>
          <p:nvPr/>
        </p:nvSpPr>
        <p:spPr>
          <a:xfrm>
            <a:off x="5049078" y="1673087"/>
            <a:ext cx="349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Resistor is source or load?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474A4-79DD-443A-9ACE-CC60A9728A00}"/>
              </a:ext>
            </a:extLst>
          </p:cNvPr>
          <p:cNvSpPr txBox="1"/>
          <p:nvPr/>
        </p:nvSpPr>
        <p:spPr>
          <a:xfrm>
            <a:off x="5049078" y="2348948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Solar cell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A01A2-8AE7-4337-9693-153148FF2D44}"/>
              </a:ext>
            </a:extLst>
          </p:cNvPr>
          <p:cNvSpPr txBox="1"/>
          <p:nvPr/>
        </p:nvSpPr>
        <p:spPr>
          <a:xfrm>
            <a:off x="5049078" y="3024809"/>
            <a:ext cx="126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Battery?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FB963-B46D-4FE1-BE97-B7551FA7C620}"/>
              </a:ext>
            </a:extLst>
          </p:cNvPr>
          <p:cNvSpPr txBox="1"/>
          <p:nvPr/>
        </p:nvSpPr>
        <p:spPr>
          <a:xfrm>
            <a:off x="5049078" y="3700670"/>
            <a:ext cx="154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Capacitor?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4F3B0-1DAF-4C23-95B1-1B6F38D6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CCF69-F887-4A8A-A778-DD5AA918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132521"/>
            <a:ext cx="3932237" cy="639417"/>
          </a:xfrm>
        </p:spPr>
        <p:txBody>
          <a:bodyPr/>
          <a:lstStyle/>
          <a:p>
            <a:r>
              <a:rPr lang="en-US" b="1" dirty="0"/>
              <a:t>2.3 Sign Notation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188" y="1262270"/>
            <a:ext cx="11365464" cy="198451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Arithmetic : Addition and Subtraction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Machines: Direction of current ,mechanical force , rotational speed.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802F3-CA67-45C1-BFAB-7C0F8BE12773}"/>
              </a:ext>
            </a:extLst>
          </p:cNvPr>
          <p:cNvSpPr txBox="1"/>
          <p:nvPr/>
        </p:nvSpPr>
        <p:spPr>
          <a:xfrm>
            <a:off x="4162425" y="3246783"/>
            <a:ext cx="3914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+400 rpm </a:t>
            </a:r>
            <a:r>
              <a:rPr 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 -100 rpm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A54D-0B7F-46D8-BBF9-0DFD3322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F4DA-30DD-4CE0-8115-92E93862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9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27" y="106017"/>
            <a:ext cx="7972907" cy="649356"/>
          </a:xfrm>
        </p:spPr>
        <p:txBody>
          <a:bodyPr/>
          <a:lstStyle/>
          <a:p>
            <a:r>
              <a:rPr lang="en-US" b="1" dirty="0"/>
              <a:t>2.4 Double-subscript notation for voltages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849" y="1447800"/>
            <a:ext cx="4063515" cy="226280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/>
              <a:t>E</a:t>
            </a:r>
            <a:r>
              <a:rPr lang="en-US" sz="4000" baseline="-25000" dirty="0"/>
              <a:t>AB</a:t>
            </a:r>
            <a:r>
              <a:rPr lang="en-US" sz="4000" dirty="0"/>
              <a:t>=+100V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/>
              <a:t>E</a:t>
            </a:r>
            <a:r>
              <a:rPr lang="en-US" sz="4000" baseline="-25000" dirty="0"/>
              <a:t>BA</a:t>
            </a:r>
            <a:r>
              <a:rPr lang="en-US" sz="4000" dirty="0"/>
              <a:t>=-100V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007" y="877956"/>
            <a:ext cx="4955071" cy="43547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CD91E9-DA2C-49CF-B37D-39AE120C25F1}"/>
              </a:ext>
            </a:extLst>
          </p:cNvPr>
          <p:cNvSpPr/>
          <p:nvPr/>
        </p:nvSpPr>
        <p:spPr>
          <a:xfrm>
            <a:off x="1921565" y="1749286"/>
            <a:ext cx="450574" cy="410817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7D3ED-DA5A-4E14-BA42-A200D9CBA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26" t="28033" r="15544" b="38521"/>
          <a:stretch/>
        </p:blipFill>
        <p:spPr>
          <a:xfrm>
            <a:off x="295206" y="3402497"/>
            <a:ext cx="2840142" cy="24690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5393AD-BE77-45C9-99D0-1153A3181E92}"/>
              </a:ext>
            </a:extLst>
          </p:cNvPr>
          <p:cNvSpPr/>
          <p:nvPr/>
        </p:nvSpPr>
        <p:spPr>
          <a:xfrm>
            <a:off x="3135347" y="4267699"/>
            <a:ext cx="24703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E</a:t>
            </a:r>
            <a:r>
              <a:rPr lang="en-US" sz="3200" baseline="-25000" dirty="0"/>
              <a:t>21</a:t>
            </a:r>
            <a:r>
              <a:rPr lang="en-US" sz="3200" dirty="0"/>
              <a:t>=-100V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06859-C042-427F-8109-A0B2B12A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3B928-7B3B-4AFF-A505-B16BB705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1971</Words>
  <Application>Microsoft Office PowerPoint</Application>
  <PresentationFormat>Widescreen</PresentationFormat>
  <Paragraphs>313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Electrical Machinery Fundamentals</vt:lpstr>
      <vt:lpstr>    Discipline:         B.Sc. Electrical Engineering Semester:   4th         Grading System:  GPA                                 Quiz: 20                                 Mid-term: 30                                 Final-term: 40                                            Assignments + Attendance: 10   Suggested Text:    Electrical Machines, Drives and Power Systems by Theodore Wildi Reference Texts:   Electric Machinery by AE Fitzgerald   Contact Hours:  Mon  10-12           Wed  9-12             </vt:lpstr>
      <vt:lpstr>PowerPoint Presentation</vt:lpstr>
      <vt:lpstr>Chapter 2 Fundamentals of Electricity, Magnetism and Circuits</vt:lpstr>
      <vt:lpstr>2.1 Conventional and Electron Current Flow</vt:lpstr>
      <vt:lpstr>2.2 Distinction between sources and loads</vt:lpstr>
      <vt:lpstr>2.2 Distinction between sources and loads</vt:lpstr>
      <vt:lpstr>2.3 Sign Notation</vt:lpstr>
      <vt:lpstr>2.4 Double-subscript notation for voltages</vt:lpstr>
      <vt:lpstr>PowerPoint Presentation</vt:lpstr>
      <vt:lpstr>PowerPoint Presentation</vt:lpstr>
      <vt:lpstr>2.6 Graph of an alternating voltage</vt:lpstr>
      <vt:lpstr>2.7 Positive and negative currents</vt:lpstr>
      <vt:lpstr>2.7 Positive and negative currents</vt:lpstr>
      <vt:lpstr>2.8 Sinusoidal voltage</vt:lpstr>
      <vt:lpstr>2.9 Converting cosine functions into sine functions</vt:lpstr>
      <vt:lpstr>2.10 Effective value of an AC voltage</vt:lpstr>
      <vt:lpstr>2.11 Phasor representation of voltages and currents</vt:lpstr>
      <vt:lpstr>PowerPoint Presentation</vt:lpstr>
      <vt:lpstr>PowerPoint Presentation</vt:lpstr>
      <vt:lpstr>2.12 Harmonics</vt:lpstr>
      <vt:lpstr>2.12 Harmonics</vt:lpstr>
      <vt:lpstr>2.13 Energy in an inductor</vt:lpstr>
      <vt:lpstr>2.14 Energy in a capacitor</vt:lpstr>
      <vt:lpstr>2.15 Some useful equations</vt:lpstr>
      <vt:lpstr>2.16 Magnetic field intensity H and flux density B</vt:lpstr>
      <vt:lpstr>2.17 B-H curve of vacuum</vt:lpstr>
      <vt:lpstr>2.18 B-H curve of magnetic material</vt:lpstr>
      <vt:lpstr>2.19 Determination of relative permeability </vt:lpstr>
      <vt:lpstr>2.20 Faraday’s law of electromagnetic induction</vt:lpstr>
      <vt:lpstr>2.20 Faraday’s law of electromagnetic induction</vt:lpstr>
      <vt:lpstr>2.21 Voltage induced in a conductor</vt:lpstr>
      <vt:lpstr>2.21 Voltage induced in a conductor</vt:lpstr>
      <vt:lpstr>2.22 Lorentz force on a conductor</vt:lpstr>
      <vt:lpstr>2.22 Lorentz force on a conductor</vt:lpstr>
      <vt:lpstr>2.23 Direction of force acting on a straight conductor</vt:lpstr>
      <vt:lpstr>2.24 Residual flux density and coercive force</vt:lpstr>
      <vt:lpstr>2.25 Hysteresis Loop</vt:lpstr>
      <vt:lpstr>2.26 Hysteresis Loss</vt:lpstr>
      <vt:lpstr>2.27 Hysteresis losses caused by rotation</vt:lpstr>
      <vt:lpstr>2.28 Eddy currents</vt:lpstr>
      <vt:lpstr>2.29 Eddy currents in a stationary iron core</vt:lpstr>
      <vt:lpstr>2.30 Eddy-current losses in a revolving core</vt:lpstr>
      <vt:lpstr>2.32 Kirchhoff’s voltage law</vt:lpstr>
      <vt:lpstr>2.33 Kirchhoff’s voltage law and double-subscript notation</vt:lpstr>
      <vt:lpstr>2.34 Kirchhoff’s current law</vt:lpstr>
      <vt:lpstr>2.35 Currents, Impedances and associated voltages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 and Electron Current Flow</dc:title>
  <dc:creator>Umar Virk</dc:creator>
  <cp:lastModifiedBy>Dr. Aashir Walid</cp:lastModifiedBy>
  <cp:revision>112</cp:revision>
  <dcterms:created xsi:type="dcterms:W3CDTF">2016-09-07T16:18:06Z</dcterms:created>
  <dcterms:modified xsi:type="dcterms:W3CDTF">2021-04-01T16:31:54Z</dcterms:modified>
</cp:coreProperties>
</file>