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94" r:id="rId14"/>
    <p:sldId id="278" r:id="rId15"/>
    <p:sldId id="295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6" r:id="rId26"/>
    <p:sldId id="288" r:id="rId27"/>
    <p:sldId id="289" r:id="rId28"/>
    <p:sldId id="290" r:id="rId29"/>
    <p:sldId id="291" r:id="rId30"/>
    <p:sldId id="292" r:id="rId31"/>
    <p:sldId id="293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7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893F0-7B57-4F1B-82EC-799997475CB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7FAC1-0299-471C-8FA3-F6354C0944DF}">
      <dgm:prSet/>
      <dgm:spPr/>
      <dgm:t>
        <a:bodyPr/>
        <a:lstStyle/>
        <a:p>
          <a:r>
            <a:rPr lang="en-US" dirty="0"/>
            <a:t>1. Used on equipment requiring high starting torques .</a:t>
          </a:r>
        </a:p>
      </dgm:t>
    </dgm:pt>
    <dgm:pt modelId="{C6EF2152-D166-4358-91DD-9C09C83A65E0}" type="parTrans" cxnId="{9F09A901-C1A1-4CCB-9CD8-7E6A5F8D10E6}">
      <dgm:prSet/>
      <dgm:spPr/>
      <dgm:t>
        <a:bodyPr/>
        <a:lstStyle/>
        <a:p>
          <a:endParaRPr lang="en-US"/>
        </a:p>
      </dgm:t>
    </dgm:pt>
    <dgm:pt modelId="{3BCD2DD7-33C9-4705-B812-F64022F60915}" type="sibTrans" cxnId="{9F09A901-C1A1-4CCB-9CD8-7E6A5F8D10E6}">
      <dgm:prSet/>
      <dgm:spPr/>
      <dgm:t>
        <a:bodyPr/>
        <a:lstStyle/>
        <a:p>
          <a:endParaRPr lang="en-US"/>
        </a:p>
      </dgm:t>
    </dgm:pt>
    <dgm:pt modelId="{B88E0362-FB35-4334-AFC9-CC79F2D6EAD6}">
      <dgm:prSet/>
      <dgm:spPr/>
      <dgm:t>
        <a:bodyPr/>
        <a:lstStyle/>
        <a:p>
          <a:r>
            <a:rPr lang="en-US" dirty="0"/>
            <a:t>2. Used for devices that run at high speed with light loads.</a:t>
          </a:r>
        </a:p>
      </dgm:t>
    </dgm:pt>
    <dgm:pt modelId="{89030965-F67D-4A40-8524-46624B480AB6}" type="parTrans" cxnId="{D95007F3-FAF4-4A13-8FF9-6A03027EBEE7}">
      <dgm:prSet/>
      <dgm:spPr/>
      <dgm:t>
        <a:bodyPr/>
        <a:lstStyle/>
        <a:p>
          <a:endParaRPr lang="en-US"/>
        </a:p>
      </dgm:t>
    </dgm:pt>
    <dgm:pt modelId="{C84D3263-C0D0-43BC-BFB4-63A29A7A6846}" type="sibTrans" cxnId="{D95007F3-FAF4-4A13-8FF9-6A03027EBEE7}">
      <dgm:prSet/>
      <dgm:spPr/>
      <dgm:t>
        <a:bodyPr/>
        <a:lstStyle/>
        <a:p>
          <a:endParaRPr lang="en-US"/>
        </a:p>
      </dgm:t>
    </dgm:pt>
    <dgm:pt modelId="{55E9F228-DFB7-4EC2-8175-69AF4A4A8032}">
      <dgm:prSet/>
      <dgm:spPr/>
      <dgm:t>
        <a:bodyPr/>
        <a:lstStyle/>
        <a:p>
          <a:r>
            <a:rPr lang="en-US" dirty="0"/>
            <a:t>3. High torque is accompanied by low speed and vise versa.</a:t>
          </a:r>
        </a:p>
      </dgm:t>
    </dgm:pt>
    <dgm:pt modelId="{29146D1B-A572-41CF-9526-5BE04D9B32CB}" type="parTrans" cxnId="{ECA1808D-81F0-4CF9-8F5F-B9E90F9DAA54}">
      <dgm:prSet/>
      <dgm:spPr/>
      <dgm:t>
        <a:bodyPr/>
        <a:lstStyle/>
        <a:p>
          <a:endParaRPr lang="en-US"/>
        </a:p>
      </dgm:t>
    </dgm:pt>
    <dgm:pt modelId="{0AEECF0C-C51F-4FC9-8789-7EBA868C2927}" type="sibTrans" cxnId="{ECA1808D-81F0-4CF9-8F5F-B9E90F9DAA54}">
      <dgm:prSet/>
      <dgm:spPr/>
      <dgm:t>
        <a:bodyPr/>
        <a:lstStyle/>
        <a:p>
          <a:endParaRPr lang="en-US"/>
        </a:p>
      </dgm:t>
    </dgm:pt>
    <dgm:pt modelId="{CA61AF41-4531-425A-8A58-CD6340F7C856}" type="pres">
      <dgm:prSet presAssocID="{905893F0-7B57-4F1B-82EC-799997475CBD}" presName="vert0" presStyleCnt="0">
        <dgm:presLayoutVars>
          <dgm:dir/>
          <dgm:animOne val="branch"/>
          <dgm:animLvl val="lvl"/>
        </dgm:presLayoutVars>
      </dgm:prSet>
      <dgm:spPr/>
    </dgm:pt>
    <dgm:pt modelId="{7A30FA3D-884F-459F-9280-D0B73DDBFAAA}" type="pres">
      <dgm:prSet presAssocID="{C9F7FAC1-0299-471C-8FA3-F6354C0944DF}" presName="thickLine" presStyleLbl="alignNode1" presStyleIdx="0" presStyleCnt="3"/>
      <dgm:spPr/>
    </dgm:pt>
    <dgm:pt modelId="{1404BE5C-272C-44EE-A4BB-598D7DE4E41C}" type="pres">
      <dgm:prSet presAssocID="{C9F7FAC1-0299-471C-8FA3-F6354C0944DF}" presName="horz1" presStyleCnt="0"/>
      <dgm:spPr/>
    </dgm:pt>
    <dgm:pt modelId="{F7198931-FB14-4625-AFB2-9542CF02DC61}" type="pres">
      <dgm:prSet presAssocID="{C9F7FAC1-0299-471C-8FA3-F6354C0944DF}" presName="tx1" presStyleLbl="revTx" presStyleIdx="0" presStyleCnt="3"/>
      <dgm:spPr/>
    </dgm:pt>
    <dgm:pt modelId="{CED3E259-D55C-4288-A0CB-501606C24B95}" type="pres">
      <dgm:prSet presAssocID="{C9F7FAC1-0299-471C-8FA3-F6354C0944DF}" presName="vert1" presStyleCnt="0"/>
      <dgm:spPr/>
    </dgm:pt>
    <dgm:pt modelId="{928EFD26-9551-4500-B8B7-DE2D9895DDC9}" type="pres">
      <dgm:prSet presAssocID="{B88E0362-FB35-4334-AFC9-CC79F2D6EAD6}" presName="thickLine" presStyleLbl="alignNode1" presStyleIdx="1" presStyleCnt="3"/>
      <dgm:spPr/>
    </dgm:pt>
    <dgm:pt modelId="{1F096DA8-A0B9-4D43-938A-F27C78579EFE}" type="pres">
      <dgm:prSet presAssocID="{B88E0362-FB35-4334-AFC9-CC79F2D6EAD6}" presName="horz1" presStyleCnt="0"/>
      <dgm:spPr/>
    </dgm:pt>
    <dgm:pt modelId="{DAC91049-1222-4B7B-8A8D-797B432D3FE1}" type="pres">
      <dgm:prSet presAssocID="{B88E0362-FB35-4334-AFC9-CC79F2D6EAD6}" presName="tx1" presStyleLbl="revTx" presStyleIdx="1" presStyleCnt="3"/>
      <dgm:spPr/>
    </dgm:pt>
    <dgm:pt modelId="{9211B602-257F-4EB5-B813-2075C70E2E2B}" type="pres">
      <dgm:prSet presAssocID="{B88E0362-FB35-4334-AFC9-CC79F2D6EAD6}" presName="vert1" presStyleCnt="0"/>
      <dgm:spPr/>
    </dgm:pt>
    <dgm:pt modelId="{02EFC8FB-4BB7-453D-8262-FE81C743D10B}" type="pres">
      <dgm:prSet presAssocID="{55E9F228-DFB7-4EC2-8175-69AF4A4A8032}" presName="thickLine" presStyleLbl="alignNode1" presStyleIdx="2" presStyleCnt="3"/>
      <dgm:spPr/>
    </dgm:pt>
    <dgm:pt modelId="{7C990DA5-1D5E-4F12-96F3-8377FA5E726E}" type="pres">
      <dgm:prSet presAssocID="{55E9F228-DFB7-4EC2-8175-69AF4A4A8032}" presName="horz1" presStyleCnt="0"/>
      <dgm:spPr/>
    </dgm:pt>
    <dgm:pt modelId="{A636A5A4-5ED4-4E93-AE10-7EFF5505825A}" type="pres">
      <dgm:prSet presAssocID="{55E9F228-DFB7-4EC2-8175-69AF4A4A8032}" presName="tx1" presStyleLbl="revTx" presStyleIdx="2" presStyleCnt="3"/>
      <dgm:spPr/>
    </dgm:pt>
    <dgm:pt modelId="{21656575-2DB0-492D-AB0A-36CE0905AB43}" type="pres">
      <dgm:prSet presAssocID="{55E9F228-DFB7-4EC2-8175-69AF4A4A8032}" presName="vert1" presStyleCnt="0"/>
      <dgm:spPr/>
    </dgm:pt>
  </dgm:ptLst>
  <dgm:cxnLst>
    <dgm:cxn modelId="{9F09A901-C1A1-4CCB-9CD8-7E6A5F8D10E6}" srcId="{905893F0-7B57-4F1B-82EC-799997475CBD}" destId="{C9F7FAC1-0299-471C-8FA3-F6354C0944DF}" srcOrd="0" destOrd="0" parTransId="{C6EF2152-D166-4358-91DD-9C09C83A65E0}" sibTransId="{3BCD2DD7-33C9-4705-B812-F64022F60915}"/>
    <dgm:cxn modelId="{6DC38046-A387-49E9-9D36-E3C4AC954B35}" type="presOf" srcId="{55E9F228-DFB7-4EC2-8175-69AF4A4A8032}" destId="{A636A5A4-5ED4-4E93-AE10-7EFF5505825A}" srcOrd="0" destOrd="0" presId="urn:microsoft.com/office/officeart/2008/layout/LinedList"/>
    <dgm:cxn modelId="{A067A57C-281C-4F1A-9286-54333EF2D920}" type="presOf" srcId="{C9F7FAC1-0299-471C-8FA3-F6354C0944DF}" destId="{F7198931-FB14-4625-AFB2-9542CF02DC61}" srcOrd="0" destOrd="0" presId="urn:microsoft.com/office/officeart/2008/layout/LinedList"/>
    <dgm:cxn modelId="{D7394286-6D35-4D26-A2B5-908B7FF5904B}" type="presOf" srcId="{B88E0362-FB35-4334-AFC9-CC79F2D6EAD6}" destId="{DAC91049-1222-4B7B-8A8D-797B432D3FE1}" srcOrd="0" destOrd="0" presId="urn:microsoft.com/office/officeart/2008/layout/LinedList"/>
    <dgm:cxn modelId="{ECA1808D-81F0-4CF9-8F5F-B9E90F9DAA54}" srcId="{905893F0-7B57-4F1B-82EC-799997475CBD}" destId="{55E9F228-DFB7-4EC2-8175-69AF4A4A8032}" srcOrd="2" destOrd="0" parTransId="{29146D1B-A572-41CF-9526-5BE04D9B32CB}" sibTransId="{0AEECF0C-C51F-4FC9-8789-7EBA868C2927}"/>
    <dgm:cxn modelId="{D95007F3-FAF4-4A13-8FF9-6A03027EBEE7}" srcId="{905893F0-7B57-4F1B-82EC-799997475CBD}" destId="{B88E0362-FB35-4334-AFC9-CC79F2D6EAD6}" srcOrd="1" destOrd="0" parTransId="{89030965-F67D-4A40-8524-46624B480AB6}" sibTransId="{C84D3263-C0D0-43BC-BFB4-63A29A7A6846}"/>
    <dgm:cxn modelId="{765680F4-2408-4C8D-9DCD-F8906B9D8462}" type="presOf" srcId="{905893F0-7B57-4F1B-82EC-799997475CBD}" destId="{CA61AF41-4531-425A-8A58-CD6340F7C856}" srcOrd="0" destOrd="0" presId="urn:microsoft.com/office/officeart/2008/layout/LinedList"/>
    <dgm:cxn modelId="{B67F49C1-BB67-435C-981F-CC755584EEF5}" type="presParOf" srcId="{CA61AF41-4531-425A-8A58-CD6340F7C856}" destId="{7A30FA3D-884F-459F-9280-D0B73DDBFAAA}" srcOrd="0" destOrd="0" presId="urn:microsoft.com/office/officeart/2008/layout/LinedList"/>
    <dgm:cxn modelId="{496D450F-D68A-46B8-AD42-62A7EBE4DDE9}" type="presParOf" srcId="{CA61AF41-4531-425A-8A58-CD6340F7C856}" destId="{1404BE5C-272C-44EE-A4BB-598D7DE4E41C}" srcOrd="1" destOrd="0" presId="urn:microsoft.com/office/officeart/2008/layout/LinedList"/>
    <dgm:cxn modelId="{B1F239DC-F2B2-4B15-9E56-E2613444AC7C}" type="presParOf" srcId="{1404BE5C-272C-44EE-A4BB-598D7DE4E41C}" destId="{F7198931-FB14-4625-AFB2-9542CF02DC61}" srcOrd="0" destOrd="0" presId="urn:microsoft.com/office/officeart/2008/layout/LinedList"/>
    <dgm:cxn modelId="{B1A937AF-1235-46CE-B050-F1C27E63D8C3}" type="presParOf" srcId="{1404BE5C-272C-44EE-A4BB-598D7DE4E41C}" destId="{CED3E259-D55C-4288-A0CB-501606C24B95}" srcOrd="1" destOrd="0" presId="urn:microsoft.com/office/officeart/2008/layout/LinedList"/>
    <dgm:cxn modelId="{E907B620-1C4B-4604-9460-0F0D8DF3EB98}" type="presParOf" srcId="{CA61AF41-4531-425A-8A58-CD6340F7C856}" destId="{928EFD26-9551-4500-B8B7-DE2D9895DDC9}" srcOrd="2" destOrd="0" presId="urn:microsoft.com/office/officeart/2008/layout/LinedList"/>
    <dgm:cxn modelId="{D18E8AAF-3348-4701-8BF1-81C01FD1519B}" type="presParOf" srcId="{CA61AF41-4531-425A-8A58-CD6340F7C856}" destId="{1F096DA8-A0B9-4D43-938A-F27C78579EFE}" srcOrd="3" destOrd="0" presId="urn:microsoft.com/office/officeart/2008/layout/LinedList"/>
    <dgm:cxn modelId="{62820CC2-B892-4553-80C4-E65F9F333C65}" type="presParOf" srcId="{1F096DA8-A0B9-4D43-938A-F27C78579EFE}" destId="{DAC91049-1222-4B7B-8A8D-797B432D3FE1}" srcOrd="0" destOrd="0" presId="urn:microsoft.com/office/officeart/2008/layout/LinedList"/>
    <dgm:cxn modelId="{4D2FE483-51CB-4E12-AA4A-2D419F7A7ABE}" type="presParOf" srcId="{1F096DA8-A0B9-4D43-938A-F27C78579EFE}" destId="{9211B602-257F-4EB5-B813-2075C70E2E2B}" srcOrd="1" destOrd="0" presId="urn:microsoft.com/office/officeart/2008/layout/LinedList"/>
    <dgm:cxn modelId="{F189ECF5-4452-4AE2-A17E-0400A5A3D6B2}" type="presParOf" srcId="{CA61AF41-4531-425A-8A58-CD6340F7C856}" destId="{02EFC8FB-4BB7-453D-8262-FE81C743D10B}" srcOrd="4" destOrd="0" presId="urn:microsoft.com/office/officeart/2008/layout/LinedList"/>
    <dgm:cxn modelId="{A7062DC9-9075-4CD0-8F17-E3A9892CECA1}" type="presParOf" srcId="{CA61AF41-4531-425A-8A58-CD6340F7C856}" destId="{7C990DA5-1D5E-4F12-96F3-8377FA5E726E}" srcOrd="5" destOrd="0" presId="urn:microsoft.com/office/officeart/2008/layout/LinedList"/>
    <dgm:cxn modelId="{36622EE7-6A8C-4399-92DC-A715B596CA8F}" type="presParOf" srcId="{7C990DA5-1D5E-4F12-96F3-8377FA5E726E}" destId="{A636A5A4-5ED4-4E93-AE10-7EFF5505825A}" srcOrd="0" destOrd="0" presId="urn:microsoft.com/office/officeart/2008/layout/LinedList"/>
    <dgm:cxn modelId="{D7673C2B-F0BB-4E39-BF5D-21B1BC470286}" type="presParOf" srcId="{7C990DA5-1D5E-4F12-96F3-8377FA5E726E}" destId="{21656575-2DB0-492D-AB0A-36CE0905AB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D5EF2-6739-44DF-80B6-F6DA6B04BEB0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F007F92-7393-4E1F-A923-8AAA776C1D52}">
      <dgm:prSet/>
      <dgm:spPr/>
      <dgm:t>
        <a:bodyPr/>
        <a:lstStyle/>
        <a:p>
          <a:r>
            <a:rPr lang="en-US" dirty="0"/>
            <a:t>Current flowing in armature conductors creates </a:t>
          </a:r>
          <a:r>
            <a:rPr lang="en-US" dirty="0" err="1"/>
            <a:t>mmf</a:t>
          </a:r>
          <a:r>
            <a:rPr lang="en-US" dirty="0"/>
            <a:t> and this </a:t>
          </a:r>
          <a:r>
            <a:rPr lang="en-US" dirty="0" err="1"/>
            <a:t>mmf</a:t>
          </a:r>
          <a:r>
            <a:rPr lang="en-US" dirty="0"/>
            <a:t> distorts and weakens the field flux, this process of field flux weakening is called armature reaction </a:t>
          </a:r>
        </a:p>
      </dgm:t>
    </dgm:pt>
    <dgm:pt modelId="{EAE1BE4B-49B1-411E-A0B8-6261A565135F}" type="parTrans" cxnId="{A057575E-23B3-4D49-A333-D97C28247CB8}">
      <dgm:prSet/>
      <dgm:spPr/>
      <dgm:t>
        <a:bodyPr/>
        <a:lstStyle/>
        <a:p>
          <a:endParaRPr lang="en-US"/>
        </a:p>
      </dgm:t>
    </dgm:pt>
    <dgm:pt modelId="{A4717008-BBFD-47C7-8234-0842D5412F67}" type="sibTrans" cxnId="{A057575E-23B3-4D49-A333-D97C28247CB8}">
      <dgm:prSet/>
      <dgm:spPr/>
      <dgm:t>
        <a:bodyPr/>
        <a:lstStyle/>
        <a:p>
          <a:endParaRPr lang="en-US"/>
        </a:p>
      </dgm:t>
    </dgm:pt>
    <dgm:pt modelId="{C363DBFF-4A7B-478A-AA8F-BBD530D7D487}">
      <dgm:prSet/>
      <dgm:spPr/>
      <dgm:t>
        <a:bodyPr/>
        <a:lstStyle/>
        <a:p>
          <a:r>
            <a:rPr lang="en-US"/>
            <a:t>Armature reaction takes places in both motors and generators </a:t>
          </a:r>
        </a:p>
      </dgm:t>
    </dgm:pt>
    <dgm:pt modelId="{F21B4FA9-FF42-401D-9E51-3BC4DD10ABA8}" type="parTrans" cxnId="{26E9FB7A-9E31-42B4-9F91-748EF6CFC34C}">
      <dgm:prSet/>
      <dgm:spPr/>
      <dgm:t>
        <a:bodyPr/>
        <a:lstStyle/>
        <a:p>
          <a:endParaRPr lang="en-US"/>
        </a:p>
      </dgm:t>
    </dgm:pt>
    <dgm:pt modelId="{276919E0-DB56-4FE4-BC7F-0EDAC9F1AF75}" type="sibTrans" cxnId="{26E9FB7A-9E31-42B4-9F91-748EF6CFC34C}">
      <dgm:prSet/>
      <dgm:spPr/>
      <dgm:t>
        <a:bodyPr/>
        <a:lstStyle/>
        <a:p>
          <a:endParaRPr lang="en-US"/>
        </a:p>
      </dgm:t>
    </dgm:pt>
    <dgm:pt modelId="{65B872EC-29E1-4537-9EA5-5DEAC7BF1CD0}" type="pres">
      <dgm:prSet presAssocID="{B77D5EF2-6739-44DF-80B6-F6DA6B04BEB0}" presName="linear" presStyleCnt="0">
        <dgm:presLayoutVars>
          <dgm:animLvl val="lvl"/>
          <dgm:resizeHandles val="exact"/>
        </dgm:presLayoutVars>
      </dgm:prSet>
      <dgm:spPr/>
    </dgm:pt>
    <dgm:pt modelId="{05056155-E36A-4602-BED0-B4AA9A97BB1E}" type="pres">
      <dgm:prSet presAssocID="{3F007F92-7393-4E1F-A923-8AAA776C1D52}" presName="parentText" presStyleLbl="node1" presStyleIdx="0" presStyleCnt="2" custLinFactY="-9583" custLinFactNeighborY="-100000">
        <dgm:presLayoutVars>
          <dgm:chMax val="0"/>
          <dgm:bulletEnabled val="1"/>
        </dgm:presLayoutVars>
      </dgm:prSet>
      <dgm:spPr/>
    </dgm:pt>
    <dgm:pt modelId="{2F60E494-2F8F-4A3A-A56D-45C0D59DDA9B}" type="pres">
      <dgm:prSet presAssocID="{A4717008-BBFD-47C7-8234-0842D5412F67}" presName="spacer" presStyleCnt="0"/>
      <dgm:spPr/>
    </dgm:pt>
    <dgm:pt modelId="{D8D85503-5C77-49FB-A0E2-417204B7C33E}" type="pres">
      <dgm:prSet presAssocID="{C363DBFF-4A7B-478A-AA8F-BBD530D7D48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057575E-23B3-4D49-A333-D97C28247CB8}" srcId="{B77D5EF2-6739-44DF-80B6-F6DA6B04BEB0}" destId="{3F007F92-7393-4E1F-A923-8AAA776C1D52}" srcOrd="0" destOrd="0" parTransId="{EAE1BE4B-49B1-411E-A0B8-6261A565135F}" sibTransId="{A4717008-BBFD-47C7-8234-0842D5412F67}"/>
    <dgm:cxn modelId="{55641949-87D0-4C3D-B63E-EBE436B67EA5}" type="presOf" srcId="{C363DBFF-4A7B-478A-AA8F-BBD530D7D487}" destId="{D8D85503-5C77-49FB-A0E2-417204B7C33E}" srcOrd="0" destOrd="0" presId="urn:microsoft.com/office/officeart/2005/8/layout/vList2"/>
    <dgm:cxn modelId="{26E9FB7A-9E31-42B4-9F91-748EF6CFC34C}" srcId="{B77D5EF2-6739-44DF-80B6-F6DA6B04BEB0}" destId="{C363DBFF-4A7B-478A-AA8F-BBD530D7D487}" srcOrd="1" destOrd="0" parTransId="{F21B4FA9-FF42-401D-9E51-3BC4DD10ABA8}" sibTransId="{276919E0-DB56-4FE4-BC7F-0EDAC9F1AF75}"/>
    <dgm:cxn modelId="{67B9FFD9-62FF-4801-BD51-1E5E60BE1702}" type="presOf" srcId="{B77D5EF2-6739-44DF-80B6-F6DA6B04BEB0}" destId="{65B872EC-29E1-4537-9EA5-5DEAC7BF1CD0}" srcOrd="0" destOrd="0" presId="urn:microsoft.com/office/officeart/2005/8/layout/vList2"/>
    <dgm:cxn modelId="{E7BD54FB-5D0A-4BB4-86D4-996F88752ED9}" type="presOf" srcId="{3F007F92-7393-4E1F-A923-8AAA776C1D52}" destId="{05056155-E36A-4602-BED0-B4AA9A97BB1E}" srcOrd="0" destOrd="0" presId="urn:microsoft.com/office/officeart/2005/8/layout/vList2"/>
    <dgm:cxn modelId="{0DC8066C-3A40-4054-8EB1-1C1332F87DB0}" type="presParOf" srcId="{65B872EC-29E1-4537-9EA5-5DEAC7BF1CD0}" destId="{05056155-E36A-4602-BED0-B4AA9A97BB1E}" srcOrd="0" destOrd="0" presId="urn:microsoft.com/office/officeart/2005/8/layout/vList2"/>
    <dgm:cxn modelId="{7626149E-98D4-4F7F-A7BB-C809F9E3D50C}" type="presParOf" srcId="{65B872EC-29E1-4537-9EA5-5DEAC7BF1CD0}" destId="{2F60E494-2F8F-4A3A-A56D-45C0D59DDA9B}" srcOrd="1" destOrd="0" presId="urn:microsoft.com/office/officeart/2005/8/layout/vList2"/>
    <dgm:cxn modelId="{FEC9D2AF-DEB7-4236-8D24-C6D1D9480AEC}" type="presParOf" srcId="{65B872EC-29E1-4537-9EA5-5DEAC7BF1CD0}" destId="{D8D85503-5C77-49FB-A0E2-417204B7C33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B80200-6559-4B1C-9943-2FCE5F15E3D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25AAA8-3E08-460E-9470-04F700534CCB}">
      <dgm:prSet/>
      <dgm:spPr/>
      <dgm:t>
        <a:bodyPr/>
        <a:lstStyle/>
        <a:p>
          <a:r>
            <a:rPr lang="en-US"/>
            <a:t>5.1-5.24</a:t>
          </a:r>
        </a:p>
      </dgm:t>
    </dgm:pt>
    <dgm:pt modelId="{E4F25F80-2526-459E-931C-387A6948F224}" type="parTrans" cxnId="{6676E3D9-79D6-41B8-ADDA-46ED4D0B4B76}">
      <dgm:prSet/>
      <dgm:spPr/>
      <dgm:t>
        <a:bodyPr/>
        <a:lstStyle/>
        <a:p>
          <a:endParaRPr lang="en-US"/>
        </a:p>
      </dgm:t>
    </dgm:pt>
    <dgm:pt modelId="{6A9AC17E-EE23-4EDA-9C35-9E1FB1D236F7}" type="sibTrans" cxnId="{6676E3D9-79D6-41B8-ADDA-46ED4D0B4B76}">
      <dgm:prSet/>
      <dgm:spPr/>
      <dgm:t>
        <a:bodyPr/>
        <a:lstStyle/>
        <a:p>
          <a:endParaRPr lang="en-US"/>
        </a:p>
      </dgm:t>
    </dgm:pt>
    <dgm:pt modelId="{1DD8914A-1FA6-4749-B4C5-91DE94372C15}">
      <dgm:prSet/>
      <dgm:spPr/>
      <dgm:t>
        <a:bodyPr/>
        <a:lstStyle/>
        <a:p>
          <a:r>
            <a:rPr lang="en-US"/>
            <a:t>Excluding 5.18 and 5.23</a:t>
          </a:r>
        </a:p>
      </dgm:t>
    </dgm:pt>
    <dgm:pt modelId="{8C031E89-E415-49F4-A5EB-8786288982DF}" type="parTrans" cxnId="{B0B3FCED-FBD7-43E0-AB1C-5C06B25F0DB2}">
      <dgm:prSet/>
      <dgm:spPr/>
      <dgm:t>
        <a:bodyPr/>
        <a:lstStyle/>
        <a:p>
          <a:endParaRPr lang="en-US"/>
        </a:p>
      </dgm:t>
    </dgm:pt>
    <dgm:pt modelId="{5CBEF22B-5AF0-4351-BABB-E0C438B35ECC}" type="sibTrans" cxnId="{B0B3FCED-FBD7-43E0-AB1C-5C06B25F0DB2}">
      <dgm:prSet/>
      <dgm:spPr/>
      <dgm:t>
        <a:bodyPr/>
        <a:lstStyle/>
        <a:p>
          <a:endParaRPr lang="en-US"/>
        </a:p>
      </dgm:t>
    </dgm:pt>
    <dgm:pt modelId="{795881DF-5A05-478C-8B67-8F8B6D5270B3}">
      <dgm:prSet/>
      <dgm:spPr/>
      <dgm:t>
        <a:bodyPr/>
        <a:lstStyle/>
        <a:p>
          <a:r>
            <a:rPr lang="en-US" dirty="0"/>
            <a:t>Assignment: </a:t>
          </a:r>
        </a:p>
        <a:p>
          <a:r>
            <a:rPr lang="en-US" dirty="0"/>
            <a:t>Example 5.1-5.5</a:t>
          </a:r>
        </a:p>
      </dgm:t>
    </dgm:pt>
    <dgm:pt modelId="{76CA63C3-2D40-4D56-9F08-D71A696384C1}" type="parTrans" cxnId="{C05D1B1B-71EC-4D8C-98AD-320032C21F9E}">
      <dgm:prSet/>
      <dgm:spPr/>
      <dgm:t>
        <a:bodyPr/>
        <a:lstStyle/>
        <a:p>
          <a:endParaRPr lang="en-US"/>
        </a:p>
      </dgm:t>
    </dgm:pt>
    <dgm:pt modelId="{544B2946-B3D6-4E9E-AC49-63A1E45A46DE}" type="sibTrans" cxnId="{C05D1B1B-71EC-4D8C-98AD-320032C21F9E}">
      <dgm:prSet/>
      <dgm:spPr/>
      <dgm:t>
        <a:bodyPr/>
        <a:lstStyle/>
        <a:p>
          <a:endParaRPr lang="en-US"/>
        </a:p>
      </dgm:t>
    </dgm:pt>
    <dgm:pt modelId="{600F42D7-273C-4A69-B2C7-740B119C507C}" type="pres">
      <dgm:prSet presAssocID="{1FB80200-6559-4B1C-9943-2FCE5F15E3D2}" presName="linear" presStyleCnt="0">
        <dgm:presLayoutVars>
          <dgm:animLvl val="lvl"/>
          <dgm:resizeHandles val="exact"/>
        </dgm:presLayoutVars>
      </dgm:prSet>
      <dgm:spPr/>
    </dgm:pt>
    <dgm:pt modelId="{A6C8F2DA-1C71-4A47-9B39-EB4116C68B85}" type="pres">
      <dgm:prSet presAssocID="{0C25AAA8-3E08-460E-9470-04F700534C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E03472-20EB-469D-9F2B-25F7238A14FD}" type="pres">
      <dgm:prSet presAssocID="{6A9AC17E-EE23-4EDA-9C35-9E1FB1D236F7}" presName="spacer" presStyleCnt="0"/>
      <dgm:spPr/>
    </dgm:pt>
    <dgm:pt modelId="{DC73EECA-1B4C-4477-B1FA-2F9B8CBA8434}" type="pres">
      <dgm:prSet presAssocID="{1DD8914A-1FA6-4749-B4C5-91DE94372C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CD5CD8C-7971-420C-AECA-B58040EC4287}" type="pres">
      <dgm:prSet presAssocID="{5CBEF22B-5AF0-4351-BABB-E0C438B35ECC}" presName="spacer" presStyleCnt="0"/>
      <dgm:spPr/>
    </dgm:pt>
    <dgm:pt modelId="{DE37C318-E51C-46AF-96C0-47C15E2C758A}" type="pres">
      <dgm:prSet presAssocID="{795881DF-5A05-478C-8B67-8F8B6D5270B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05D1B1B-71EC-4D8C-98AD-320032C21F9E}" srcId="{1FB80200-6559-4B1C-9943-2FCE5F15E3D2}" destId="{795881DF-5A05-478C-8B67-8F8B6D5270B3}" srcOrd="2" destOrd="0" parTransId="{76CA63C3-2D40-4D56-9F08-D71A696384C1}" sibTransId="{544B2946-B3D6-4E9E-AC49-63A1E45A46DE}"/>
    <dgm:cxn modelId="{BA7FAB5C-6167-45EC-81AB-62961F88ECBF}" type="presOf" srcId="{795881DF-5A05-478C-8B67-8F8B6D5270B3}" destId="{DE37C318-E51C-46AF-96C0-47C15E2C758A}" srcOrd="0" destOrd="0" presId="urn:microsoft.com/office/officeart/2005/8/layout/vList2"/>
    <dgm:cxn modelId="{6DD1F646-3B6A-4A7B-B3D8-E8144967F4CF}" type="presOf" srcId="{0C25AAA8-3E08-460E-9470-04F700534CCB}" destId="{A6C8F2DA-1C71-4A47-9B39-EB4116C68B85}" srcOrd="0" destOrd="0" presId="urn:microsoft.com/office/officeart/2005/8/layout/vList2"/>
    <dgm:cxn modelId="{3279EC73-EB91-4F7D-A436-42C204C3F988}" type="presOf" srcId="{1DD8914A-1FA6-4749-B4C5-91DE94372C15}" destId="{DC73EECA-1B4C-4477-B1FA-2F9B8CBA8434}" srcOrd="0" destOrd="0" presId="urn:microsoft.com/office/officeart/2005/8/layout/vList2"/>
    <dgm:cxn modelId="{F0B6708E-917D-4B51-9A66-1324A8FA6155}" type="presOf" srcId="{1FB80200-6559-4B1C-9943-2FCE5F15E3D2}" destId="{600F42D7-273C-4A69-B2C7-740B119C507C}" srcOrd="0" destOrd="0" presId="urn:microsoft.com/office/officeart/2005/8/layout/vList2"/>
    <dgm:cxn modelId="{6676E3D9-79D6-41B8-ADDA-46ED4D0B4B76}" srcId="{1FB80200-6559-4B1C-9943-2FCE5F15E3D2}" destId="{0C25AAA8-3E08-460E-9470-04F700534CCB}" srcOrd="0" destOrd="0" parTransId="{E4F25F80-2526-459E-931C-387A6948F224}" sibTransId="{6A9AC17E-EE23-4EDA-9C35-9E1FB1D236F7}"/>
    <dgm:cxn modelId="{B0B3FCED-FBD7-43E0-AB1C-5C06B25F0DB2}" srcId="{1FB80200-6559-4B1C-9943-2FCE5F15E3D2}" destId="{1DD8914A-1FA6-4749-B4C5-91DE94372C15}" srcOrd="1" destOrd="0" parTransId="{8C031E89-E415-49F4-A5EB-8786288982DF}" sibTransId="{5CBEF22B-5AF0-4351-BABB-E0C438B35ECC}"/>
    <dgm:cxn modelId="{78E67ADD-7963-48A5-9FBE-DC4907E93F5D}" type="presParOf" srcId="{600F42D7-273C-4A69-B2C7-740B119C507C}" destId="{A6C8F2DA-1C71-4A47-9B39-EB4116C68B85}" srcOrd="0" destOrd="0" presId="urn:microsoft.com/office/officeart/2005/8/layout/vList2"/>
    <dgm:cxn modelId="{C53E2B6F-270C-4122-A6E7-5D166914278E}" type="presParOf" srcId="{600F42D7-273C-4A69-B2C7-740B119C507C}" destId="{19E03472-20EB-469D-9F2B-25F7238A14FD}" srcOrd="1" destOrd="0" presId="urn:microsoft.com/office/officeart/2005/8/layout/vList2"/>
    <dgm:cxn modelId="{F6403058-6419-492B-8C71-08390F93C14C}" type="presParOf" srcId="{600F42D7-273C-4A69-B2C7-740B119C507C}" destId="{DC73EECA-1B4C-4477-B1FA-2F9B8CBA8434}" srcOrd="2" destOrd="0" presId="urn:microsoft.com/office/officeart/2005/8/layout/vList2"/>
    <dgm:cxn modelId="{AAFAE999-8563-4A77-BB62-CB4E26DD5CE2}" type="presParOf" srcId="{600F42D7-273C-4A69-B2C7-740B119C507C}" destId="{DCD5CD8C-7971-420C-AECA-B58040EC4287}" srcOrd="3" destOrd="0" presId="urn:microsoft.com/office/officeart/2005/8/layout/vList2"/>
    <dgm:cxn modelId="{AE73B059-F004-4A64-8A2C-734A619B4F66}" type="presParOf" srcId="{600F42D7-273C-4A69-B2C7-740B119C507C}" destId="{DE37C318-E51C-46AF-96C0-47C15E2C75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0FA3D-884F-459F-9280-D0B73DDBFAAA}">
      <dsp:nvSpPr>
        <dsp:cNvPr id="0" name=""/>
        <dsp:cNvSpPr/>
      </dsp:nvSpPr>
      <dsp:spPr>
        <a:xfrm>
          <a:off x="0" y="1899"/>
          <a:ext cx="113306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98931-FB14-4625-AFB2-9542CF02DC61}">
      <dsp:nvSpPr>
        <dsp:cNvPr id="0" name=""/>
        <dsp:cNvSpPr/>
      </dsp:nvSpPr>
      <dsp:spPr>
        <a:xfrm>
          <a:off x="0" y="1899"/>
          <a:ext cx="11330609" cy="12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1. Used on equipment requiring high starting torques .</a:t>
          </a:r>
        </a:p>
      </dsp:txBody>
      <dsp:txXfrm>
        <a:off x="0" y="1899"/>
        <a:ext cx="11330609" cy="1295559"/>
      </dsp:txXfrm>
    </dsp:sp>
    <dsp:sp modelId="{928EFD26-9551-4500-B8B7-DE2D9895DDC9}">
      <dsp:nvSpPr>
        <dsp:cNvPr id="0" name=""/>
        <dsp:cNvSpPr/>
      </dsp:nvSpPr>
      <dsp:spPr>
        <a:xfrm>
          <a:off x="0" y="1297459"/>
          <a:ext cx="113306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91049-1222-4B7B-8A8D-797B432D3FE1}">
      <dsp:nvSpPr>
        <dsp:cNvPr id="0" name=""/>
        <dsp:cNvSpPr/>
      </dsp:nvSpPr>
      <dsp:spPr>
        <a:xfrm>
          <a:off x="0" y="1297459"/>
          <a:ext cx="11330609" cy="12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2. Used for devices that run at high speed with light loads.</a:t>
          </a:r>
        </a:p>
      </dsp:txBody>
      <dsp:txXfrm>
        <a:off x="0" y="1297459"/>
        <a:ext cx="11330609" cy="1295559"/>
      </dsp:txXfrm>
    </dsp:sp>
    <dsp:sp modelId="{02EFC8FB-4BB7-453D-8262-FE81C743D10B}">
      <dsp:nvSpPr>
        <dsp:cNvPr id="0" name=""/>
        <dsp:cNvSpPr/>
      </dsp:nvSpPr>
      <dsp:spPr>
        <a:xfrm>
          <a:off x="0" y="2593018"/>
          <a:ext cx="113306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6A5A4-5ED4-4E93-AE10-7EFF5505825A}">
      <dsp:nvSpPr>
        <dsp:cNvPr id="0" name=""/>
        <dsp:cNvSpPr/>
      </dsp:nvSpPr>
      <dsp:spPr>
        <a:xfrm>
          <a:off x="0" y="2593018"/>
          <a:ext cx="11330609" cy="1295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3. High torque is accompanied by low speed and vise versa.</a:t>
          </a:r>
        </a:p>
      </dsp:txBody>
      <dsp:txXfrm>
        <a:off x="0" y="2593018"/>
        <a:ext cx="11330609" cy="1295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56155-E36A-4602-BED0-B4AA9A97BB1E}">
      <dsp:nvSpPr>
        <dsp:cNvPr id="0" name=""/>
        <dsp:cNvSpPr/>
      </dsp:nvSpPr>
      <dsp:spPr>
        <a:xfrm>
          <a:off x="0" y="0"/>
          <a:ext cx="10515600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Current flowing in armature conductors creates </a:t>
          </a:r>
          <a:r>
            <a:rPr lang="en-US" sz="3400" kern="1200" dirty="0" err="1"/>
            <a:t>mmf</a:t>
          </a:r>
          <a:r>
            <a:rPr lang="en-US" sz="3400" kern="1200" dirty="0"/>
            <a:t> and this </a:t>
          </a:r>
          <a:r>
            <a:rPr lang="en-US" sz="3400" kern="1200" dirty="0" err="1"/>
            <a:t>mmf</a:t>
          </a:r>
          <a:r>
            <a:rPr lang="en-US" sz="3400" kern="1200" dirty="0"/>
            <a:t> distorts and weakens the field flux, this process of field flux weakening is called armature reaction </a:t>
          </a:r>
        </a:p>
      </dsp:txBody>
      <dsp:txXfrm>
        <a:off x="91269" y="91269"/>
        <a:ext cx="10333062" cy="1687122"/>
      </dsp:txXfrm>
    </dsp:sp>
    <dsp:sp modelId="{D8D85503-5C77-49FB-A0E2-417204B7C33E}">
      <dsp:nvSpPr>
        <dsp:cNvPr id="0" name=""/>
        <dsp:cNvSpPr/>
      </dsp:nvSpPr>
      <dsp:spPr>
        <a:xfrm>
          <a:off x="0" y="2224629"/>
          <a:ext cx="10515600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Armature reaction takes places in both motors and generators </a:t>
          </a:r>
        </a:p>
      </dsp:txBody>
      <dsp:txXfrm>
        <a:off x="91269" y="2315898"/>
        <a:ext cx="10333062" cy="1687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8F2DA-1C71-4A47-9B39-EB4116C68B85}">
      <dsp:nvSpPr>
        <dsp:cNvPr id="0" name=""/>
        <dsp:cNvSpPr/>
      </dsp:nvSpPr>
      <dsp:spPr>
        <a:xfrm>
          <a:off x="0" y="52510"/>
          <a:ext cx="6900512" cy="17374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5.1-5.24</a:t>
          </a:r>
        </a:p>
      </dsp:txBody>
      <dsp:txXfrm>
        <a:off x="84814" y="137324"/>
        <a:ext cx="6730884" cy="1567785"/>
      </dsp:txXfrm>
    </dsp:sp>
    <dsp:sp modelId="{DC73EECA-1B4C-4477-B1FA-2F9B8CBA8434}">
      <dsp:nvSpPr>
        <dsp:cNvPr id="0" name=""/>
        <dsp:cNvSpPr/>
      </dsp:nvSpPr>
      <dsp:spPr>
        <a:xfrm>
          <a:off x="0" y="1899363"/>
          <a:ext cx="6900512" cy="1737413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Excluding 5.18 and 5.23</a:t>
          </a:r>
        </a:p>
      </dsp:txBody>
      <dsp:txXfrm>
        <a:off x="84814" y="1984177"/>
        <a:ext cx="6730884" cy="1567785"/>
      </dsp:txXfrm>
    </dsp:sp>
    <dsp:sp modelId="{DE37C318-E51C-46AF-96C0-47C15E2C758A}">
      <dsp:nvSpPr>
        <dsp:cNvPr id="0" name=""/>
        <dsp:cNvSpPr/>
      </dsp:nvSpPr>
      <dsp:spPr>
        <a:xfrm>
          <a:off x="0" y="3746217"/>
          <a:ext cx="6900512" cy="1737413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Assignment: </a:t>
          </a:r>
        </a:p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Example 5.1-5.5</a:t>
          </a:r>
        </a:p>
      </dsp:txBody>
      <dsp:txXfrm>
        <a:off x="84814" y="3831031"/>
        <a:ext cx="6730884" cy="1567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FE24-4A60-4A3F-98E6-3BF8747D56A1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EBEE6-E681-4581-AE83-28F9904D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6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057F-40E8-4289-9746-E091BC70DE72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CC0-DA8C-4C67-92DB-7AA02873B538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8B88-C841-4029-81CD-9B9E20AE5654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5268-9B5A-49E3-B017-778354577C4A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4ACB-9839-4301-AFC8-DF4001220105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5596-CE27-424F-9B81-F79C28D3D696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BAB3-5518-4420-95AF-892F6BEF8400}" type="datetime1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F4AF-C494-42EE-91AF-67845AE33D72}" type="datetime1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2864-1C93-4E7D-B7D0-7B3E95B88BC7}" type="datetime1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2AFB-3D4F-4C1C-9B0D-FA326F78B13B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E82F-FD71-48F9-8F45-ECA16F22874A}" type="datetime1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23CA-86E9-4A24-ACDC-AE23D392FD78}" type="datetime1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EE250 Electric Machinery Fundamentals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0145" y="238879"/>
            <a:ext cx="7597710" cy="995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u="sng" kern="1200" spc="-19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Electrical Machinery Fundamentals</a:t>
            </a: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uet lahore logo">
            <a:extLst>
              <a:ext uri="{FF2B5EF4-FFF2-40B4-BE49-F238E27FC236}">
                <a16:creationId xmlns:a16="http://schemas.microsoft.com/office/drawing/2014/main" id="{47CBF2EA-D95E-479B-8DF8-5122F8F3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2804521"/>
            <a:ext cx="3661831" cy="126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DE7BD-16BE-4624-9D9A-80A6D278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6367" y="6223702"/>
            <a:ext cx="5289562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A69F2-D0DD-4BD6-9C8F-1EFDA835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25300A-58DC-40DB-8266-5DAB654BB66A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898989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7200" y="2059124"/>
            <a:ext cx="702125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1995" algn="ctr">
              <a:spcBef>
                <a:spcPts val="105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		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30" dirty="0">
                <a:solidFill>
                  <a:srgbClr val="0000FF"/>
                </a:solidFill>
                <a:latin typeface="Arial"/>
                <a:cs typeface="Arial"/>
              </a:rPr>
              <a:t>250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SPRING</a:t>
            </a:r>
            <a:r>
              <a:rPr sz="3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3300" dirty="0">
              <a:latin typeface="Times New Roman"/>
              <a:cs typeface="Times New Roman"/>
            </a:endParaRPr>
          </a:p>
          <a:p>
            <a:pPr marL="1305560" algn="ctr"/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Lecture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</a:p>
          <a:p>
            <a:pPr marL="1305560" algn="ctr"/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Instructor: Dr. Aashir Waleed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265756"/>
            <a:ext cx="4762524" cy="531513"/>
          </a:xfrm>
        </p:spPr>
        <p:txBody>
          <a:bodyPr>
            <a:normAutofit/>
          </a:bodyPr>
          <a:lstStyle/>
          <a:p>
            <a:r>
              <a:rPr lang="en-US" b="1" u="sng" dirty="0"/>
              <a:t>5.6 Field speed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797269"/>
            <a:ext cx="4762524" cy="606073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This method is used when motor has to run above its rated speed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To control field we use a field rheostat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Motor have to turn faster to achieve small difference between source and induced voltage =&gt; In this way motor can be run above its nominal speed by introducing field rheostat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Flux must not drop to dangerously low level =&gt; Rheostat value must be set accordingly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46"/>
          <a:stretch/>
        </p:blipFill>
        <p:spPr>
          <a:xfrm>
            <a:off x="6558492" y="2628896"/>
            <a:ext cx="5184827" cy="3525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599" y="360483"/>
            <a:ext cx="3590091" cy="14459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8313779" y="1182990"/>
            <a:ext cx="837127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00" y="2418790"/>
            <a:ext cx="2484109" cy="42021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0E12F-0F57-42B0-BF2B-7AFD6944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F6A8D-C754-4927-9EB3-69592B23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1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265756"/>
            <a:ext cx="4762524" cy="531513"/>
          </a:xfrm>
        </p:spPr>
        <p:txBody>
          <a:bodyPr>
            <a:normAutofit/>
          </a:bodyPr>
          <a:lstStyle/>
          <a:p>
            <a:r>
              <a:rPr lang="en-US" b="1" u="sng" dirty="0"/>
              <a:t>5.7 Shunt motor under load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5" y="797270"/>
            <a:ext cx="5176701" cy="53517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Mechanical load application results in less torque production due to small no-load current =&gt; Motor begins to slow =&gt; </a:t>
            </a:r>
            <a:r>
              <a:rPr lang="en-US" sz="2800" dirty="0" err="1"/>
              <a:t>cemf</a:t>
            </a:r>
            <a:r>
              <a:rPr lang="en-US" sz="2800" dirty="0"/>
              <a:t> to diminish =&gt; higher current =&gt; higher torque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1" dirty="0"/>
              <a:t>Motor speed will become constant when: </a:t>
            </a:r>
            <a:r>
              <a:rPr lang="en-US" sz="2800" dirty="0"/>
              <a:t>Torque by motor=Torque imposed by mechanical load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63"/>
          <a:stretch/>
        </p:blipFill>
        <p:spPr>
          <a:xfrm>
            <a:off x="6774287" y="797269"/>
            <a:ext cx="4710896" cy="4505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18" y="805920"/>
            <a:ext cx="2756030" cy="725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1D0CD-3366-4850-9FFD-5D0296196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278" y="932032"/>
            <a:ext cx="2294820" cy="4732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DB866-5C26-400E-B13E-5512E771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C598-F3BA-4063-9D1F-E06E59F7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8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231"/>
            <a:ext cx="4762524" cy="531513"/>
          </a:xfrm>
        </p:spPr>
        <p:txBody>
          <a:bodyPr>
            <a:normAutofit/>
          </a:bodyPr>
          <a:lstStyle/>
          <a:p>
            <a:r>
              <a:rPr lang="en-US" b="1" u="sng" dirty="0"/>
              <a:t>5.8 Series motor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797269"/>
            <a:ext cx="7653925" cy="606073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Similar to shunt motor in construction except field windings that are connected in series with armature and carry full armature current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Properties of series motor are different from shunt motor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In shunt: </a:t>
            </a:r>
            <a:r>
              <a:rPr lang="en-US" sz="2400" dirty="0">
                <a:highlight>
                  <a:srgbClr val="FFFF00"/>
                </a:highlight>
              </a:rPr>
              <a:t>Flux per pole remains constant </a:t>
            </a:r>
            <a:r>
              <a:rPr lang="en-US" sz="2400" dirty="0"/>
              <a:t>at all loads as shunt field is </a:t>
            </a:r>
            <a:r>
              <a:rPr lang="en-US" sz="2400" dirty="0">
                <a:highlight>
                  <a:srgbClr val="FFFF00"/>
                </a:highlight>
              </a:rPr>
              <a:t>connected to the line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In series: </a:t>
            </a:r>
            <a:r>
              <a:rPr lang="en-US" sz="2400" dirty="0">
                <a:highlight>
                  <a:srgbClr val="FFFF00"/>
                </a:highlight>
              </a:rPr>
              <a:t>Flux per pole depends upon the armature current </a:t>
            </a:r>
            <a:r>
              <a:rPr lang="en-US" sz="2400" dirty="0"/>
              <a:t>and thus </a:t>
            </a:r>
            <a:r>
              <a:rPr lang="en-US" sz="2400" dirty="0">
                <a:highlight>
                  <a:srgbClr val="FFFF00"/>
                </a:highlight>
              </a:rPr>
              <a:t>upon the load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b="1" dirty="0"/>
              <a:t>Large load current=&gt; Large flux and vise versa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Starting torque of series motor </a:t>
            </a:r>
            <a:r>
              <a:rPr lang="en-US" sz="3600" b="1" dirty="0"/>
              <a:t>&gt;</a:t>
            </a:r>
            <a:r>
              <a:rPr lang="en-US" sz="2000" b="1" dirty="0"/>
              <a:t> Starting torque of shunt motor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1407"/>
          <a:stretch/>
        </p:blipFill>
        <p:spPr>
          <a:xfrm>
            <a:off x="7633514" y="265756"/>
            <a:ext cx="4425964" cy="4929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11" y="5050445"/>
            <a:ext cx="2366089" cy="72547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E01C-B5E2-4CCB-B94F-460F1EA7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04CB-0B26-49BF-8CCD-33F2C6AF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F3777-413C-41A5-AF02-EEB441538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71" y="4910444"/>
            <a:ext cx="3590091" cy="14459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6EAF8-EA77-4C0B-85C9-D20E65F2BFF8}"/>
              </a:ext>
            </a:extLst>
          </p:cNvPr>
          <p:cNvCxnSpPr/>
          <p:nvPr/>
        </p:nvCxnSpPr>
        <p:spPr>
          <a:xfrm>
            <a:off x="5579367" y="5712931"/>
            <a:ext cx="901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1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231"/>
            <a:ext cx="4762524" cy="531513"/>
          </a:xfrm>
        </p:spPr>
        <p:txBody>
          <a:bodyPr>
            <a:normAutofit/>
          </a:bodyPr>
          <a:lstStyle/>
          <a:p>
            <a:r>
              <a:rPr lang="en-US" b="1" u="sng" dirty="0"/>
              <a:t>5.8 Series motor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797269"/>
            <a:ext cx="7653925" cy="606073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Starting torque of series motor </a:t>
            </a:r>
            <a:r>
              <a:rPr lang="en-US" sz="4000" b="1" dirty="0"/>
              <a:t>&gt;</a:t>
            </a:r>
            <a:r>
              <a:rPr lang="en-US" sz="2400" b="1" dirty="0"/>
              <a:t> Starting torque of shunt motor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Flux per pole is same as shunt at Full-load.</a:t>
            </a:r>
          </a:p>
          <a:p>
            <a:pPr marL="457200" indent="-457200">
              <a:buAutoNum type="arabicPeriod"/>
            </a:pPr>
            <a:r>
              <a:rPr lang="en-US" sz="2400" b="1" dirty="0"/>
              <a:t>but </a:t>
            </a:r>
            <a:r>
              <a:rPr lang="en-US" sz="2400" b="1" dirty="0">
                <a:highlight>
                  <a:srgbClr val="FFFF00"/>
                </a:highlight>
              </a:rPr>
              <a:t>at start starting current is high in series</a:t>
            </a:r>
            <a:r>
              <a:rPr lang="en-US" sz="2400" b="1" dirty="0"/>
              <a:t> which results in </a:t>
            </a:r>
            <a:r>
              <a:rPr lang="en-US" sz="2400" b="1" dirty="0">
                <a:highlight>
                  <a:srgbClr val="FFFF00"/>
                </a:highlight>
              </a:rPr>
              <a:t>high starting torque</a:t>
            </a:r>
            <a:r>
              <a:rPr lang="en-US" sz="2400" b="1" dirty="0"/>
              <a:t>.</a:t>
            </a:r>
          </a:p>
          <a:p>
            <a:pPr marL="457200" indent="-457200"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Never operate Series motor at no-load </a:t>
            </a:r>
            <a:r>
              <a:rPr lang="en-US" sz="2400" b="1" dirty="0"/>
              <a:t>or less than full-load. </a:t>
            </a:r>
          </a:p>
          <a:p>
            <a:r>
              <a:rPr lang="en-US" sz="2400" b="1" dirty="0"/>
              <a:t>Less load current results in weaker flux and very high dangerous speeds.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1407"/>
          <a:stretch/>
        </p:blipFill>
        <p:spPr>
          <a:xfrm>
            <a:off x="7633514" y="265756"/>
            <a:ext cx="4425964" cy="4929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511" y="5050445"/>
            <a:ext cx="2366089" cy="72547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E01C-B5E2-4CCB-B94F-460F1EA7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04CB-0B26-49BF-8CCD-33F2C6AF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F3777-413C-41A5-AF02-EEB441538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571" y="4609059"/>
            <a:ext cx="3590091" cy="14459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6EAF8-EA77-4C0B-85C9-D20E65F2BFF8}"/>
              </a:ext>
            </a:extLst>
          </p:cNvPr>
          <p:cNvCxnSpPr/>
          <p:nvPr/>
        </p:nvCxnSpPr>
        <p:spPr>
          <a:xfrm>
            <a:off x="5350767" y="5411546"/>
            <a:ext cx="901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6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27" y="1004202"/>
            <a:ext cx="5726362" cy="3785419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3400" b="1" u="sng" dirty="0"/>
              <a:t>Increase in speed: </a:t>
            </a:r>
            <a:r>
              <a:rPr lang="en-US" sz="3400" dirty="0"/>
              <a:t>By adding a low resistance </a:t>
            </a:r>
            <a:r>
              <a:rPr lang="en-US" sz="3400" dirty="0">
                <a:highlight>
                  <a:srgbClr val="FFFF00"/>
                </a:highlight>
              </a:rPr>
              <a:t>in parallel</a:t>
            </a:r>
            <a:r>
              <a:rPr lang="en-US" sz="3400" dirty="0"/>
              <a:t> with series field under load condition.</a:t>
            </a:r>
          </a:p>
          <a:p>
            <a:pPr marL="114300" algn="just"/>
            <a:endParaRPr lang="en-US" sz="3400" dirty="0"/>
          </a:p>
          <a:p>
            <a:pPr algn="just"/>
            <a:r>
              <a:rPr lang="en-US" sz="3400" dirty="0">
                <a:highlight>
                  <a:srgbClr val="FFFF00"/>
                </a:highlight>
              </a:rPr>
              <a:t>field current is smaller than before =&gt; drop in flux =&gt; speed increases</a:t>
            </a:r>
          </a:p>
          <a:p>
            <a:pPr algn="just"/>
            <a:endParaRPr lang="en-US" sz="3400" dirty="0">
              <a:highlight>
                <a:srgbClr val="FFFF00"/>
              </a:highlight>
            </a:endParaRP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3400" b="1" u="sng" dirty="0"/>
              <a:t>Decrease in speed: </a:t>
            </a:r>
            <a:r>
              <a:rPr lang="en-US" sz="3400" dirty="0"/>
              <a:t>By adding resistance </a:t>
            </a:r>
            <a:r>
              <a:rPr lang="en-US" sz="3400" dirty="0">
                <a:highlight>
                  <a:srgbClr val="FFFF00"/>
                </a:highlight>
              </a:rPr>
              <a:t>in series </a:t>
            </a:r>
            <a:r>
              <a:rPr lang="en-US" sz="3400" dirty="0"/>
              <a:t>with field and armature. Voltage drops across resistor and field reduces armature voltage supply and thus speed falls.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42BBB2-B001-4203-A348-873DF0433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07"/>
          <a:stretch/>
        </p:blipFill>
        <p:spPr>
          <a:xfrm>
            <a:off x="7072884" y="486119"/>
            <a:ext cx="3893127" cy="4283508"/>
          </a:xfrm>
          <a:prstGeom prst="rect">
            <a:avLst/>
          </a:prstGeom>
        </p:spPr>
      </p:pic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024" y="4302431"/>
            <a:ext cx="4206240" cy="1688869"/>
          </a:xfrm>
          <a:prstGeom prst="rect">
            <a:avLst/>
          </a:prstGeom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5375F-4322-4AEF-A85C-A3C73893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9224" y="6355080"/>
            <a:ext cx="51023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764FB-9F00-4A9F-A1F8-18ECB83F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9984" y="635508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7525300A-58DC-40DB-8266-5DAB654BB66A}" type="slidenum">
              <a:rPr lang="en-US">
                <a:solidFill>
                  <a:srgbClr val="404040"/>
                </a:solidFill>
              </a:rPr>
              <a:pPr algn="l">
                <a:spcAft>
                  <a:spcPts val="600"/>
                </a:spcAft>
              </a:pPr>
              <a:t>14</a:t>
            </a:fld>
            <a:endParaRPr lang="en-US">
              <a:solidFill>
                <a:srgbClr val="40404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51967" y="5917094"/>
            <a:ext cx="798490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137795"/>
            <a:ext cx="8534538" cy="8664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 dirty="0"/>
              <a:t>5.9 Series motor speed control</a:t>
            </a:r>
          </a:p>
        </p:txBody>
      </p:sp>
    </p:spTree>
    <p:extLst>
      <p:ext uri="{BB962C8B-B14F-4D97-AF65-F5344CB8AC3E}">
        <p14:creationId xmlns:p14="http://schemas.microsoft.com/office/powerpoint/2010/main" val="77159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3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9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683" y="2721789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u="sng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5.9 Series motor speed control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5375F-4322-4AEF-A85C-A3C73893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33" y="5991225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764FB-9F00-4A9F-A1F8-18ECB83F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7525300A-58DC-40DB-8266-5DAB654BB66A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540" y="191284"/>
            <a:ext cx="5942460" cy="63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2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0ABAD-A333-450D-AC39-F7291F57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ADC8F-A125-42E8-8635-DD33D5DA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25300A-58DC-40DB-8266-5DAB654BB66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855" y="312233"/>
            <a:ext cx="5772116" cy="61501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u="sng" dirty="0"/>
              <a:t>5.10 Applications of series motor</a:t>
            </a:r>
          </a:p>
        </p:txBody>
      </p:sp>
      <p:graphicFrame>
        <p:nvGraphicFramePr>
          <p:cNvPr id="15" name="Text Placeholder 3">
            <a:extLst>
              <a:ext uri="{FF2B5EF4-FFF2-40B4-BE49-F238E27FC236}">
                <a16:creationId xmlns:a16="http://schemas.microsoft.com/office/drawing/2014/main" id="{3A891BF0-FC28-4209-9896-DAB356EAE8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32821"/>
              </p:ext>
            </p:extLst>
          </p:nvPr>
        </p:nvGraphicFramePr>
        <p:xfrm>
          <a:off x="384312" y="1626581"/>
          <a:ext cx="11330609" cy="3890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319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89" y="0"/>
            <a:ext cx="4762524" cy="605307"/>
          </a:xfrm>
        </p:spPr>
        <p:txBody>
          <a:bodyPr>
            <a:normAutofit/>
          </a:bodyPr>
          <a:lstStyle/>
          <a:p>
            <a:r>
              <a:rPr lang="en-US" b="1" u="sng" dirty="0"/>
              <a:t>5.11 Compound motor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101" y="546680"/>
            <a:ext cx="6341959" cy="465836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Have both series and shunt field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In </a:t>
            </a:r>
            <a:r>
              <a:rPr lang="en-US" sz="2400" dirty="0">
                <a:highlight>
                  <a:srgbClr val="FFFF00"/>
                </a:highlight>
              </a:rPr>
              <a:t>cumulative compound </a:t>
            </a:r>
            <a:r>
              <a:rPr lang="en-US" sz="2400" dirty="0"/>
              <a:t>both field add.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Shunt field is always </a:t>
            </a:r>
            <a:r>
              <a:rPr lang="en-US" sz="2400" dirty="0">
                <a:highlight>
                  <a:srgbClr val="FFFF00"/>
                </a:highlight>
              </a:rPr>
              <a:t>stronger</a:t>
            </a:r>
            <a:r>
              <a:rPr lang="en-US" sz="2400" dirty="0"/>
              <a:t> than that of series field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At no-load: </a:t>
            </a:r>
            <a:r>
              <a:rPr lang="en-US" sz="2400" dirty="0"/>
              <a:t>I in series winding is low and shunt field is fully excited. So, motor </a:t>
            </a:r>
            <a:r>
              <a:rPr lang="en-US" sz="2400" dirty="0">
                <a:highlight>
                  <a:srgbClr val="FFFF00"/>
                </a:highlight>
              </a:rPr>
              <a:t>behaves as shunt machine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At load: </a:t>
            </a:r>
            <a:r>
              <a:rPr lang="en-US" sz="2400" dirty="0" err="1"/>
              <a:t>mmf</a:t>
            </a:r>
            <a:r>
              <a:rPr lang="en-US" sz="2400" dirty="0"/>
              <a:t> of series field increases and </a:t>
            </a:r>
            <a:r>
              <a:rPr lang="en-US" sz="2400" dirty="0" err="1"/>
              <a:t>mmf</a:t>
            </a:r>
            <a:r>
              <a:rPr lang="en-US" sz="2400" dirty="0"/>
              <a:t> of shunt remains constant and thus total </a:t>
            </a:r>
            <a:r>
              <a:rPr lang="en-US" sz="2400" dirty="0" err="1"/>
              <a:t>mmf</a:t>
            </a:r>
            <a:r>
              <a:rPr lang="en-US" sz="2400" dirty="0"/>
              <a:t> is higher at loading than that of no-load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Motor speed </a:t>
            </a:r>
            <a:r>
              <a:rPr lang="en-US" sz="2400" dirty="0">
                <a:highlight>
                  <a:srgbClr val="FFFF00"/>
                </a:highlight>
              </a:rPr>
              <a:t>falls with increasing load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How to obtain differential compound motor?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3" r="4456" b="7315"/>
          <a:stretch/>
        </p:blipFill>
        <p:spPr>
          <a:xfrm>
            <a:off x="6467061" y="0"/>
            <a:ext cx="5579165" cy="63563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9FFDF-976D-4A75-87E0-4791A522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045EF-3DD5-4DE3-A69F-846F4958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B5BF1-8E7B-4771-B1FD-B11221CD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22" y="4910444"/>
            <a:ext cx="3590091" cy="14459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DEE9E1-99A1-4199-B92E-2D69167E93E0}"/>
              </a:ext>
            </a:extLst>
          </p:cNvPr>
          <p:cNvCxnSpPr/>
          <p:nvPr/>
        </p:nvCxnSpPr>
        <p:spPr>
          <a:xfrm>
            <a:off x="2560018" y="5712931"/>
            <a:ext cx="901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88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E5F66A-2107-451A-B17E-CBAEF9F16BAE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highlight>
                  <a:srgbClr val="FFFF00"/>
                </a:highlight>
              </a:rPr>
              <a:t>Differential Compound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Speed increases with increasing load, lead to instability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It has few applications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1158282"/>
            <a:ext cx="4475531" cy="4538188"/>
          </a:xfrm>
          <a:prstGeom prst="rect">
            <a:avLst/>
          </a:prstGeom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8D501-B414-4892-86D3-7E63CC71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356350"/>
            <a:ext cx="35340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404040"/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3C2F9-F922-4B89-B229-15485F92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6782" y="6356350"/>
            <a:ext cx="997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25300A-58DC-40DB-8266-5DAB654BB66A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46873"/>
            <a:ext cx="9209540" cy="811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5.11 Torque-Speed curve for different motors</a:t>
            </a:r>
          </a:p>
        </p:txBody>
      </p:sp>
    </p:spTree>
    <p:extLst>
      <p:ext uri="{BB962C8B-B14F-4D97-AF65-F5344CB8AC3E}">
        <p14:creationId xmlns:p14="http://schemas.microsoft.com/office/powerpoint/2010/main" val="359137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188395"/>
            <a:ext cx="10909640" cy="9964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5.12 Reversing the direction of rotation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/>
          <a:stretch/>
        </p:blipFill>
        <p:spPr>
          <a:xfrm>
            <a:off x="2093743" y="1825389"/>
            <a:ext cx="8768219" cy="471352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51D39-0005-4B56-8914-3993F937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3C971-72DE-40F2-8F13-490CA7F1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25300A-58DC-40DB-8266-5DAB654BB66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Chapter 5</a:t>
            </a:r>
            <a:b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Direct-Current Motors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36D13-B619-4C72-80B4-1ABD47F3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EE250 Electric Machinery Fundamentals</a:t>
            </a:r>
            <a:endParaRPr lang="en-US" sz="1100" kern="1200" dirty="0">
              <a:solidFill>
                <a:schemeClr val="bg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86E54-2B24-4025-BEE8-1F40496D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7525300A-58DC-40DB-8266-5DAB654BB66A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392" y="824827"/>
            <a:ext cx="9637776" cy="9290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5.13 Starting a shunt motor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120" y="1753873"/>
            <a:ext cx="10299760" cy="41439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800" dirty="0"/>
              <a:t>If we apply full voltage to a stationary shunt motor, starting current in shunt motor will be very high and we may have following risks:</a:t>
            </a:r>
          </a:p>
          <a:p>
            <a:pPr marL="800100" lvl="1" indent="-2286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Burning out the armature</a:t>
            </a:r>
          </a:p>
          <a:p>
            <a:pPr marL="800100" lvl="1" indent="-2286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Damaging of commutator and brushes due to heavy sparking </a:t>
            </a:r>
          </a:p>
          <a:p>
            <a:pPr marL="800100" lvl="1" indent="-2286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Overloading the feeder </a:t>
            </a:r>
          </a:p>
          <a:p>
            <a:pPr marL="800100" lvl="1" indent="-2286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Snapping off the shaft due to mechanical shock 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800" dirty="0"/>
              <a:t>All DC machines therefore are provided a mean to limit the starting current to reasonable values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800" dirty="0"/>
              <a:t>One way is to introduce</a:t>
            </a:r>
            <a:r>
              <a:rPr lang="en-US" sz="2800" b="1" dirty="0"/>
              <a:t> rheostat </a:t>
            </a:r>
            <a:r>
              <a:rPr lang="en-US" sz="2800" dirty="0"/>
              <a:t>with the armature=&gt; resistance reduces as motor accelerates and then eliminated entirely when machines starts running at full speed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1E812-1790-4AB4-AFD3-3568FE2D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4FB0D-0F04-4F44-A3CE-D642C767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25300A-58DC-40DB-8266-5DAB654BB66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89" y="0"/>
            <a:ext cx="4762524" cy="605307"/>
          </a:xfrm>
        </p:spPr>
        <p:txBody>
          <a:bodyPr>
            <a:normAutofit/>
          </a:bodyPr>
          <a:lstStyle/>
          <a:p>
            <a:r>
              <a:rPr lang="en-US" b="1" u="sng" dirty="0"/>
              <a:t>5.14 Face-plate starter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388" y="605307"/>
            <a:ext cx="11523559" cy="567314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Contact arm moves from dead position M to last contact gradually when speed rises at one contact ceases to rise further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Any cut of in excitation current leads to release of  contact arm to its initial dead position  under the pull of spring</a:t>
            </a: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103"/>
          <a:stretch/>
        </p:blipFill>
        <p:spPr>
          <a:xfrm>
            <a:off x="1376965" y="2319131"/>
            <a:ext cx="8641678" cy="43604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5C44-462B-4F08-B94F-AD977A31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F152-6371-4E69-AADC-44C70D66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89" y="0"/>
            <a:ext cx="4762524" cy="605307"/>
          </a:xfrm>
        </p:spPr>
        <p:txBody>
          <a:bodyPr>
            <a:normAutofit/>
          </a:bodyPr>
          <a:lstStyle/>
          <a:p>
            <a:r>
              <a:rPr lang="en-US" b="1" u="sng"/>
              <a:t>5.15 Stopping a motor</a:t>
            </a:r>
            <a:endParaRPr lang="en-US" b="1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389" y="605307"/>
            <a:ext cx="10834446" cy="5673144"/>
          </a:xfrm>
        </p:spPr>
        <p:txBody>
          <a:bodyPr>
            <a:normAutofit fontScale="925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/>
              <a:t>When a DC machine is coupled to heavy inertial load then it may takes hours or more to stop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/>
              <a:t>Due to this unacceptable situation we must apply some stopping mechanism that may be braking torque to ensure rapid stop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/>
              <a:t>One way is to apply </a:t>
            </a:r>
            <a:r>
              <a:rPr lang="en-US" sz="3600">
                <a:solidFill>
                  <a:srgbClr val="FF0000"/>
                </a:solidFill>
                <a:highlight>
                  <a:srgbClr val="FFFF00"/>
                </a:highlight>
              </a:rPr>
              <a:t>mechanical friction </a:t>
            </a:r>
            <a:r>
              <a:rPr lang="en-US" sz="3600"/>
              <a:t>just like stopping of a car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>
                <a:solidFill>
                  <a:srgbClr val="FF0000"/>
                </a:solidFill>
                <a:highlight>
                  <a:srgbClr val="FFFF00"/>
                </a:highlight>
              </a:rPr>
              <a:t>Circulating reverse current </a:t>
            </a:r>
            <a:r>
              <a:rPr lang="en-US" sz="3600"/>
              <a:t>for electrical braking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/>
              <a:t>Two methods are used for electromechanical braking: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/>
              <a:t>Dynamic braking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200"/>
              <a:t>Plugging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endParaRPr lang="en-US" sz="200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8BD59-93FA-43BD-BC52-EFECAEA9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2C4B6-D500-41B2-98B2-E6AFB4B4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89" y="0"/>
            <a:ext cx="4762524" cy="605307"/>
          </a:xfrm>
        </p:spPr>
        <p:txBody>
          <a:bodyPr>
            <a:normAutofit/>
          </a:bodyPr>
          <a:lstStyle/>
          <a:p>
            <a:r>
              <a:rPr lang="en-US" b="1" u="sng" dirty="0"/>
              <a:t>5.16 Dynamic braking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388" y="529136"/>
            <a:ext cx="6894474" cy="567314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Consider a shunt motor whose field and armature are connected to same source and armature is consist of </a:t>
            </a:r>
            <a:r>
              <a:rPr lang="en-US" sz="2800" dirty="0">
                <a:highlight>
                  <a:srgbClr val="FFFF00"/>
                </a:highlight>
              </a:rPr>
              <a:t>double through switch</a:t>
            </a:r>
            <a:endParaRPr lang="en-US" sz="2800" b="1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Motor acts as generator when its switch is opened or connected to 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The reverse torque due to current I</a:t>
            </a:r>
            <a:r>
              <a:rPr lang="en-US" sz="2800" baseline="-25000" dirty="0"/>
              <a:t>2</a:t>
            </a:r>
            <a:r>
              <a:rPr lang="en-US" sz="2800" dirty="0"/>
              <a:t> brings the motor to </a:t>
            </a:r>
            <a:r>
              <a:rPr lang="en-US" sz="2800" dirty="0">
                <a:highlight>
                  <a:srgbClr val="FFFF00"/>
                </a:highlight>
              </a:rPr>
              <a:t>rapid and smooth stop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6" y="3922465"/>
            <a:ext cx="4036690" cy="2935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96" y="1"/>
            <a:ext cx="4649273" cy="3541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65" y="3441879"/>
            <a:ext cx="4292088" cy="336902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99B29B-AE09-4A70-BE97-DB69A974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9D9240-E419-4A21-9223-9B6BB816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89" y="0"/>
            <a:ext cx="4762524" cy="605307"/>
          </a:xfrm>
        </p:spPr>
        <p:txBody>
          <a:bodyPr>
            <a:normAutofit/>
          </a:bodyPr>
          <a:lstStyle/>
          <a:p>
            <a:r>
              <a:rPr lang="en-US" b="1" u="sng" dirty="0"/>
              <a:t>5.17 Plugging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21" y="605307"/>
            <a:ext cx="8191518" cy="6252693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/>
              <a:t>We can stop motor </a:t>
            </a:r>
            <a:r>
              <a:rPr lang="en-US" sz="2800" dirty="0">
                <a:highlight>
                  <a:srgbClr val="FFFF00"/>
                </a:highlight>
              </a:rPr>
              <a:t>rapidly</a:t>
            </a:r>
            <a:r>
              <a:rPr lang="en-US" sz="2800" dirty="0"/>
              <a:t> by a method called </a:t>
            </a:r>
            <a:r>
              <a:rPr lang="en-US" sz="2800" b="1" dirty="0"/>
              <a:t>plugging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/>
              <a:t>In this method </a:t>
            </a:r>
            <a:r>
              <a:rPr lang="en-US" sz="2800" dirty="0">
                <a:highlight>
                  <a:srgbClr val="FFFF00"/>
                </a:highlight>
              </a:rPr>
              <a:t>we change the terminals of armature</a:t>
            </a:r>
            <a:r>
              <a:rPr lang="en-US" sz="2800" dirty="0"/>
              <a:t> to flow </a:t>
            </a:r>
            <a:r>
              <a:rPr lang="en-US" sz="2800" dirty="0">
                <a:highlight>
                  <a:srgbClr val="FFFF00"/>
                </a:highlight>
              </a:rPr>
              <a:t>reverse current </a:t>
            </a:r>
            <a:r>
              <a:rPr lang="en-US" sz="2800" dirty="0"/>
              <a:t>through it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/>
              <a:t>Under normal conditions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algn="just"/>
            <a:endParaRPr lang="en-US" sz="28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/>
              <a:t>On reversal of terminals of source the net voltage becomes: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 err="1">
                <a:highlight>
                  <a:srgbClr val="FFFF00"/>
                </a:highlight>
              </a:rPr>
              <a:t>cemf</a:t>
            </a:r>
            <a:r>
              <a:rPr lang="en-US" sz="2800" dirty="0">
                <a:highlight>
                  <a:srgbClr val="FFFF00"/>
                </a:highlight>
              </a:rPr>
              <a:t> will now adds to supply voltage </a:t>
            </a:r>
            <a:r>
              <a:rPr lang="en-US" sz="2800" dirty="0"/>
              <a:t>and will create enormous reverse current (</a:t>
            </a:r>
            <a:r>
              <a:rPr lang="en-US" sz="2800" dirty="0">
                <a:highlight>
                  <a:srgbClr val="FFFF00"/>
                </a:highlight>
              </a:rPr>
              <a:t>50 times than that of armature current</a:t>
            </a:r>
            <a:r>
              <a:rPr lang="en-US" sz="2800" dirty="0"/>
              <a:t>) that can destroy segments , brushes and supports even before line circuit breakers open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b="1" dirty="0"/>
              <a:t>To overcome this problem we introduces reverse current limiting resistor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1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100" b="1" dirty="0"/>
          </a:p>
          <a:p>
            <a:endParaRPr lang="en-US" sz="21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939" y="198188"/>
            <a:ext cx="3918061" cy="3181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012" y="3141797"/>
            <a:ext cx="3989913" cy="3452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651" y="2242657"/>
            <a:ext cx="3517564" cy="782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945" y="3688048"/>
            <a:ext cx="1921968" cy="49777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47EB3-F389-4ED4-8137-49A27B48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CF6A0-7A32-4910-B15A-3B29A81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33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5" y="137795"/>
            <a:ext cx="5102351" cy="11229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u="sng" dirty="0"/>
              <a:t>5.17 Plugging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05" y="1335123"/>
            <a:ext cx="5813484" cy="3785419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3400" dirty="0">
                <a:highlight>
                  <a:srgbClr val="FFFF00"/>
                </a:highlight>
              </a:rPr>
              <a:t>Motor speed starts reducing until completely stops</a:t>
            </a:r>
          </a:p>
          <a:p>
            <a:pPr marL="114300" algn="just"/>
            <a:endParaRPr lang="en-US" sz="3400" dirty="0">
              <a:highlight>
                <a:srgbClr val="FFFF00"/>
              </a:highlight>
            </a:endParaRP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3400" dirty="0">
                <a:highlight>
                  <a:srgbClr val="FFFF00"/>
                </a:highlight>
              </a:rPr>
              <a:t>At stop </a:t>
            </a:r>
            <a:r>
              <a:rPr lang="en-US" sz="3400" dirty="0" err="1">
                <a:highlight>
                  <a:srgbClr val="FFFF00"/>
                </a:highlight>
              </a:rPr>
              <a:t>Eo</a:t>
            </a:r>
            <a:r>
              <a:rPr lang="en-US" sz="3400" dirty="0">
                <a:highlight>
                  <a:srgbClr val="FFFF00"/>
                </a:highlight>
              </a:rPr>
              <a:t>=0 and I=Es/R</a:t>
            </a:r>
          </a:p>
          <a:p>
            <a:pPr marL="114300" algn="just"/>
            <a:endParaRPr lang="en-US" sz="3400" dirty="0">
              <a:highlight>
                <a:srgbClr val="FFFF00"/>
              </a:highlight>
            </a:endParaRP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3400" dirty="0">
                <a:highlight>
                  <a:srgbClr val="FFFF00"/>
                </a:highlight>
              </a:rPr>
              <a:t>We must open the circuit as motor comes to halt </a:t>
            </a:r>
            <a:r>
              <a:rPr lang="en-US" sz="3400" dirty="0"/>
              <a:t>otherwise it will start turning in opposite direction.</a:t>
            </a:r>
          </a:p>
          <a:p>
            <a:pPr marL="114300" algn="just"/>
            <a:endParaRPr lang="en-US" sz="3400" dirty="0"/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3400" dirty="0">
                <a:highlight>
                  <a:srgbClr val="FFFF00"/>
                </a:highlight>
              </a:rPr>
              <a:t>Null speed device </a:t>
            </a:r>
            <a:r>
              <a:rPr lang="en-US" sz="3400" dirty="0"/>
              <a:t>is mounted for this purpose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81" y="694945"/>
            <a:ext cx="2692613" cy="2322576"/>
          </a:xfrm>
          <a:prstGeom prst="rect">
            <a:avLst/>
          </a:prstGeom>
        </p:spPr>
      </p:pic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627" y="3721608"/>
            <a:ext cx="2869321" cy="2322576"/>
          </a:xfrm>
          <a:prstGeom prst="rect">
            <a:avLst/>
          </a:prstGeom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47EB3-F389-4ED4-8137-49A27B48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9224" y="6355080"/>
            <a:ext cx="510235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CF6A0-7A32-4910-B15A-3B29A81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9984" y="635508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7525300A-58DC-40DB-8266-5DAB654BB66A}" type="slidenum">
              <a:rPr lang="en-US">
                <a:solidFill>
                  <a:srgbClr val="404040"/>
                </a:solidFill>
              </a:rPr>
              <a:pPr algn="l">
                <a:spcAft>
                  <a:spcPts val="600"/>
                </a:spcAft>
              </a:pPr>
              <a:t>25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0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1" y="629266"/>
            <a:ext cx="4324851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braking vs. Plugging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CA815-CC29-43C8-80EB-1BC0DCF24631}"/>
              </a:ext>
            </a:extLst>
          </p:cNvPr>
          <p:cNvSpPr txBox="1"/>
          <p:nvPr/>
        </p:nvSpPr>
        <p:spPr>
          <a:xfrm>
            <a:off x="164021" y="2443315"/>
            <a:ext cx="43248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Plugging is faster.</a:t>
            </a:r>
          </a:p>
          <a:p>
            <a:pPr marL="7429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Dynamic breaking is more popular due to simplicity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151250"/>
            <a:ext cx="6019331" cy="4552254"/>
          </a:xfrm>
          <a:prstGeom prst="rect">
            <a:avLst/>
          </a:prstGeom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52B11-E3C4-444A-A97E-7DBF1030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368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rgbClr val="303030"/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624EA-3867-4237-8B19-9C64185B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25300A-58DC-40DB-8266-5DAB654BB66A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67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u="sng"/>
              <a:t>5.19 Armature reaction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06676-A0BB-4469-B118-6B7CBA42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C55D5-B8DF-4FD9-9007-D1EFB942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525300A-58DC-40DB-8266-5DAB654BB66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9BB84541-5EDC-4189-B23C-DD18533DF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0821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742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512" y="71198"/>
            <a:ext cx="8090917" cy="14637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u="sng" dirty="0"/>
              <a:t>5.20 Flux distortion due to armature reaction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8DA1F7-243F-4238-B2E5-D9BC0A53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A7FC5E3B-10AB-47E5-A8FC-14E8B42CE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131819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185" b="5386"/>
          <a:stretch/>
        </p:blipFill>
        <p:spPr>
          <a:xfrm>
            <a:off x="888449" y="803049"/>
            <a:ext cx="2350764" cy="1635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93" y="2558128"/>
            <a:ext cx="2116275" cy="1594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56" y="4313208"/>
            <a:ext cx="2383149" cy="1586535"/>
          </a:xfrm>
          <a:prstGeom prst="rect">
            <a:avLst/>
          </a:prstGeom>
          <a:effectLst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37512" y="1534899"/>
            <a:ext cx="7874379" cy="436484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-US" sz="2000" b="1" dirty="0"/>
              <a:t>otor at no-load: </a:t>
            </a:r>
            <a:r>
              <a:rPr lang="en-US" sz="2000" dirty="0"/>
              <a:t>Small current flows through armature=&gt; not affects field flux appreciably </a:t>
            </a:r>
          </a:p>
          <a:p>
            <a:pPr marL="114300" algn="just"/>
            <a:endParaRPr lang="en-US" sz="2000" dirty="0"/>
          </a:p>
          <a:p>
            <a:pPr marL="114300" algn="just"/>
            <a:endParaRPr lang="en-US" sz="2000" dirty="0"/>
          </a:p>
          <a:p>
            <a:pPr marL="114300" algn="just"/>
            <a:endParaRPr lang="en-US" sz="2000" dirty="0"/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-US" sz="2000" b="1" dirty="0"/>
              <a:t>otor at load: </a:t>
            </a:r>
            <a:r>
              <a:rPr lang="en-US" sz="2000" dirty="0"/>
              <a:t>Current through armature will be increased and so the armature flux that will distort field flux</a:t>
            </a:r>
          </a:p>
          <a:p>
            <a:pPr marL="114300" algn="just"/>
            <a:endParaRPr lang="en-US" sz="2000" dirty="0"/>
          </a:p>
          <a:p>
            <a:pPr marL="114300" algn="just"/>
            <a:endParaRPr lang="en-US" sz="2000" dirty="0"/>
          </a:p>
          <a:p>
            <a:pPr marL="114300" algn="just"/>
            <a:endParaRPr lang="en-US" sz="2000" dirty="0"/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000" b="1" dirty="0"/>
              <a:t>Stabilized-shunt windings: </a:t>
            </a:r>
            <a:r>
              <a:rPr lang="en-US" sz="2000" dirty="0"/>
              <a:t>Addition of series field of one or two windings to increase the flux under load to kept the speed in limit</a:t>
            </a: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1C35A4-38FE-4D8F-B48A-52E95886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772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7525300A-58DC-40DB-8266-5DAB654BB66A}" type="slidenum">
              <a:rPr lang="en-US">
                <a:solidFill>
                  <a:srgbClr val="595959"/>
                </a:solidFill>
              </a:rPr>
              <a:pPr algn="l">
                <a:spcAft>
                  <a:spcPts val="600"/>
                </a:spcAft>
              </a:pPr>
              <a:t>28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E885DD-55D4-4E79-BAB9-E5FF1265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97781" y="6356350"/>
            <a:ext cx="64419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</p:spTree>
    <p:extLst>
      <p:ext uri="{BB962C8B-B14F-4D97-AF65-F5344CB8AC3E}">
        <p14:creationId xmlns:p14="http://schemas.microsoft.com/office/powerpoint/2010/main" val="2193166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5.21 Commutating poles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1278" y="1653998"/>
            <a:ext cx="9195158" cy="4024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algn="just"/>
            <a:r>
              <a:rPr lang="en-US" sz="4000" dirty="0"/>
              <a:t>Introduction of pair of poles in-between the main field poles to counter the effect of armature reaction is called </a:t>
            </a:r>
            <a:r>
              <a:rPr lang="en-US" sz="4000" b="1" dirty="0"/>
              <a:t>commutating poles.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5109C-CC54-41C6-9C87-D15FF742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4320" y="6199632"/>
            <a:ext cx="40233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26FF8-D399-4F92-AD46-C0CA59DB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3713" y="6108192"/>
            <a:ext cx="548640" cy="548640"/>
          </a:xfrm>
          <a:prstGeom prst="ellipse">
            <a:avLst/>
          </a:prstGeom>
          <a:solidFill>
            <a:srgbClr val="80808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7525300A-58DC-40DB-8266-5DAB654BB66A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98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27" y="0"/>
            <a:ext cx="5258799" cy="3262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08" y="132449"/>
            <a:ext cx="6554927" cy="51908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5.1 Counter-electromotive force (cemf)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195" y="783978"/>
            <a:ext cx="5485432" cy="576259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DC machine can operate either as a motor or as a generator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Armature connected to a dc source </a:t>
            </a:r>
            <a:r>
              <a:rPr lang="en-US" sz="2400" dirty="0" err="1"/>
              <a:t>E</a:t>
            </a:r>
            <a:r>
              <a:rPr lang="en-US" sz="2400" baseline="-25000" dirty="0" err="1"/>
              <a:t>s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Armature starts rotation =&gt; Generator effect produces =&gt; </a:t>
            </a:r>
            <a:r>
              <a:rPr lang="en-US" sz="2400" dirty="0" err="1"/>
              <a:t>E</a:t>
            </a:r>
            <a:r>
              <a:rPr lang="en-US" sz="2400" baseline="-25000" dirty="0" err="1"/>
              <a:t>o</a:t>
            </a:r>
            <a:r>
              <a:rPr lang="en-US" sz="2400" dirty="0"/>
              <a:t> is induces in armature conductor when they cut the flux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In motors: </a:t>
            </a:r>
            <a:r>
              <a:rPr lang="en-US" sz="2400" dirty="0"/>
              <a:t>Induced voltage </a:t>
            </a:r>
            <a:r>
              <a:rPr lang="en-US" sz="2400" dirty="0" err="1"/>
              <a:t>E</a:t>
            </a:r>
            <a:r>
              <a:rPr lang="en-US" sz="2400" baseline="-25000" dirty="0" err="1"/>
              <a:t>o</a:t>
            </a:r>
            <a:r>
              <a:rPr lang="en-US" sz="2400" dirty="0"/>
              <a:t> is called </a:t>
            </a:r>
            <a:r>
              <a:rPr lang="en-US" sz="2400" b="1" dirty="0"/>
              <a:t>CEMF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Net voltage acting in a series circuit: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28" y="3146278"/>
            <a:ext cx="5879198" cy="37117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703" y="3460993"/>
            <a:ext cx="2828557" cy="854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182" y="5767628"/>
            <a:ext cx="1921968" cy="5456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852611-AD0E-41C5-B985-28038412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1D8AEB-4EC0-47AB-A785-8B1E2DC6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7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379" y="269048"/>
            <a:ext cx="728222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5.22 Compensating Windings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8" r="15552" b="-5"/>
          <a:stretch/>
        </p:blipFill>
        <p:spPr>
          <a:xfrm>
            <a:off x="761364" y="1799741"/>
            <a:ext cx="3113280" cy="3258517"/>
          </a:xfrm>
          <a:prstGeom prst="rect">
            <a:avLst/>
          </a:prstGeom>
          <a:effectLst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6652" y="1696269"/>
            <a:ext cx="7126860" cy="400658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400" dirty="0"/>
              <a:t>Used in large DC machines that requires abrupt changes 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400" dirty="0"/>
              <a:t>Same function as that of commutating poles and series stabilizing windings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400" dirty="0"/>
              <a:t>Compensating windings are </a:t>
            </a:r>
            <a:r>
              <a:rPr lang="en-US" sz="2400" dirty="0">
                <a:highlight>
                  <a:srgbClr val="FFFF00"/>
                </a:highlight>
              </a:rPr>
              <a:t>connected in series </a:t>
            </a:r>
            <a:r>
              <a:rPr lang="en-US" sz="2400" dirty="0"/>
              <a:t>with the armature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2400" b="1" dirty="0">
                <a:highlight>
                  <a:srgbClr val="FFFF00"/>
                </a:highlight>
              </a:rPr>
              <a:t>Produces equal and opposite </a:t>
            </a:r>
            <a:r>
              <a:rPr lang="en-US" sz="2400" b="1" dirty="0" err="1">
                <a:highlight>
                  <a:srgbClr val="FFFF00"/>
                </a:highlight>
              </a:rPr>
              <a:t>mmf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dirty="0"/>
              <a:t>as that of armature and nullify the affect of armature </a:t>
            </a:r>
            <a:r>
              <a:rPr lang="en-US" sz="2400" dirty="0" err="1"/>
              <a:t>mmf</a:t>
            </a:r>
            <a:r>
              <a:rPr lang="en-US" sz="2400" dirty="0"/>
              <a:t> and thus improves the commutation.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5ECF-7908-4F8E-BE44-F96321B4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260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525300A-58DC-40DB-8266-5DAB654BB66A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  <a:defRPr/>
              </a:pPr>
              <a:t>30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EA26E-D76C-4282-9FDC-4B3E54DF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4578" y="6356350"/>
            <a:ext cx="63617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</p:spTree>
    <p:extLst>
      <p:ext uri="{BB962C8B-B14F-4D97-AF65-F5344CB8AC3E}">
        <p14:creationId xmlns:p14="http://schemas.microsoft.com/office/powerpoint/2010/main" val="453509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883" y="52341"/>
            <a:ext cx="6560897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5.24 Permanent magnet motors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4" y="356565"/>
            <a:ext cx="5290720" cy="325500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5422" y="939975"/>
            <a:ext cx="6818321" cy="3767690"/>
          </a:xfr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/>
              <a:t>Shunt-field motors </a:t>
            </a:r>
            <a:r>
              <a:rPr lang="en-US" sz="2400" dirty="0">
                <a:highlight>
                  <a:srgbClr val="FFFF00"/>
                </a:highlight>
              </a:rPr>
              <a:t>require coils and field current to produce flux </a:t>
            </a:r>
            <a:r>
              <a:rPr lang="en-US" sz="2400" dirty="0"/>
              <a:t>=&gt; results in </a:t>
            </a:r>
            <a:r>
              <a:rPr lang="en-US" sz="2400" dirty="0">
                <a:highlight>
                  <a:srgbClr val="FFFF00"/>
                </a:highlight>
              </a:rPr>
              <a:t>energy losses and large space is required for field poles </a:t>
            </a:r>
            <a:r>
              <a:rPr lang="en-US" sz="2400" dirty="0"/>
              <a:t>are disadvantages of shunt-field motors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b="1" dirty="0"/>
              <a:t>Solution is : </a:t>
            </a:r>
            <a:r>
              <a:rPr lang="en-US" sz="2400" dirty="0"/>
              <a:t>Permanent magnet motors =&gt; Small motors have large efficiency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Effective air gap is increased =&gt; Less armature reaction =&gt; Less field distortion =&gt; Improved commutation 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3757F-7A24-4CC4-AE2C-A119E89A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87610" y="6356350"/>
            <a:ext cx="3016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DAFA-494A-46E8-BA7A-30BDA87A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25300A-58DC-40DB-8266-5DAB654BB66A}" type="slidenum">
              <a:rPr lang="en-US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C33AC40-80A0-4AAF-9A82-3A74EF975CFF}"/>
              </a:ext>
            </a:extLst>
          </p:cNvPr>
          <p:cNvSpPr/>
          <p:nvPr/>
        </p:nvSpPr>
        <p:spPr>
          <a:xfrm>
            <a:off x="971264" y="4940578"/>
            <a:ext cx="9879326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u="sng" dirty="0">
                <a:highlight>
                  <a:srgbClr val="FFFF00"/>
                </a:highlight>
              </a:rPr>
              <a:t>Disadvantage: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highlight>
                  <a:srgbClr val="FFFF00"/>
                </a:highlight>
              </a:rPr>
              <a:t>High cost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highlight>
                  <a:srgbClr val="FFFF00"/>
                </a:highlight>
              </a:rPr>
              <a:t>Inability to achieve high speed by field weakening</a:t>
            </a:r>
          </a:p>
        </p:txBody>
      </p:sp>
    </p:spTree>
    <p:extLst>
      <p:ext uri="{BB962C8B-B14F-4D97-AF65-F5344CB8AC3E}">
        <p14:creationId xmlns:p14="http://schemas.microsoft.com/office/powerpoint/2010/main" val="662859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3757F-7A24-4CC4-AE2C-A119E89A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EE250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DAFA-494A-46E8-BA7A-30BDA87A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525300A-58DC-40DB-8266-5DAB654BB66A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D189B86-7796-4296-90FB-94905906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aphicFrame>
        <p:nvGraphicFramePr>
          <p:cNvPr id="13" name="Text Placeholder 10">
            <a:extLst>
              <a:ext uri="{FF2B5EF4-FFF2-40B4-BE49-F238E27FC236}">
                <a16:creationId xmlns:a16="http://schemas.microsoft.com/office/drawing/2014/main" id="{0A53509F-2362-49D2-B700-55C4471D8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55716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07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517" y="22021"/>
            <a:ext cx="6422405" cy="707151"/>
          </a:xfrm>
        </p:spPr>
        <p:txBody>
          <a:bodyPr>
            <a:normAutofit/>
          </a:bodyPr>
          <a:lstStyle/>
          <a:p>
            <a:r>
              <a:rPr lang="en-US" b="1" u="sng"/>
              <a:t>5.2 Acceleration of motors</a:t>
            </a:r>
            <a:endParaRPr lang="en-US" b="1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915" y="729172"/>
            <a:ext cx="5773050" cy="555235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/>
              <a:t>When motor is running:</a:t>
            </a:r>
          </a:p>
          <a:p>
            <a:endParaRPr lang="en-US" sz="28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/>
              <a:t>When motor is not running:</a:t>
            </a:r>
          </a:p>
          <a:p>
            <a:endParaRPr lang="en-US" sz="280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/>
              <a:t>Starting current is 20,30 times higher than that of nominal full-load current of motor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/>
              <a:t>As motor speeds up , counter voltage is induced and current through armature windings falls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/>
              <a:t>At no-load: </a:t>
            </a:r>
            <a:r>
              <a:rPr lang="en-US" sz="2800"/>
              <a:t>E</a:t>
            </a:r>
            <a:r>
              <a:rPr lang="en-US" sz="2800" baseline="-25000"/>
              <a:t>o</a:t>
            </a:r>
            <a:r>
              <a:rPr lang="en-US" sz="2800"/>
              <a:t> is slightly less than E</a:t>
            </a:r>
            <a:r>
              <a:rPr lang="en-US" sz="2800" baseline="-25000"/>
              <a:t>s</a:t>
            </a:r>
            <a:r>
              <a:rPr lang="en-US" sz="2800"/>
              <a:t>?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50" y="1230110"/>
            <a:ext cx="2294820" cy="473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67" y="2259855"/>
            <a:ext cx="1659207" cy="505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21CA9-09E2-4E79-903E-F8CC1A57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65" y="1617965"/>
            <a:ext cx="5934582" cy="377477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DF4DA9-2CD6-4750-8E15-D76E15E4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C9E4E1-9B07-41AF-AE1C-5F6F358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541338E-C2FF-43AD-AFF7-C8C54B52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101" y="701962"/>
            <a:ext cx="5879198" cy="37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34" y="87511"/>
            <a:ext cx="6581431" cy="702314"/>
          </a:xfrm>
        </p:spPr>
        <p:txBody>
          <a:bodyPr>
            <a:normAutofit/>
          </a:bodyPr>
          <a:lstStyle/>
          <a:p>
            <a:r>
              <a:rPr lang="en-US" b="1" u="sng" dirty="0"/>
              <a:t>5.3 Mechanical Power and Torque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472" y="978846"/>
            <a:ext cx="10120135" cy="51223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Power: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77" y="1320243"/>
            <a:ext cx="2792293" cy="683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77" y="1918112"/>
            <a:ext cx="1776914" cy="639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34" y="2596186"/>
            <a:ext cx="2610975" cy="5730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54" y="3207581"/>
            <a:ext cx="3481300" cy="2218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164" y="5417522"/>
            <a:ext cx="1776914" cy="918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1762" y="4416542"/>
            <a:ext cx="6434653" cy="244145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1C7ED-500E-4F76-8A4A-14ABF372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F42F3-B8D6-4ABF-BD96-8E7296AE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30" y="110538"/>
            <a:ext cx="5673556" cy="725906"/>
          </a:xfrm>
        </p:spPr>
        <p:txBody>
          <a:bodyPr>
            <a:normAutofit/>
          </a:bodyPr>
          <a:lstStyle/>
          <a:p>
            <a:r>
              <a:rPr lang="en-US" b="1" u="sng"/>
              <a:t>5.3 Mechanical Power and Torque</a:t>
            </a:r>
            <a:endParaRPr lang="en-US" b="1" u="sn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701" y="919360"/>
            <a:ext cx="10120135" cy="552799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/>
              <a:t>Torque: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/>
          </a:p>
          <a:p>
            <a:endParaRPr lang="en-US" sz="2000" b="1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/>
              <a:t>Numerical Practice 5.2 </a:t>
            </a:r>
          </a:p>
          <a:p>
            <a:endParaRPr lang="en-US" sz="200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50" y="1385881"/>
            <a:ext cx="2429658" cy="604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49" y="1888943"/>
            <a:ext cx="3771409" cy="1482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874" y="3354779"/>
            <a:ext cx="2756030" cy="725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4" y="3966694"/>
            <a:ext cx="6449555" cy="253713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E7FF-3D1A-4BFC-ADE7-B9F8D32F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66B9-AFAC-410A-B223-B7FAA96A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7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712" y="86399"/>
            <a:ext cx="4131459" cy="636562"/>
          </a:xfrm>
        </p:spPr>
        <p:txBody>
          <a:bodyPr>
            <a:normAutofit/>
          </a:bodyPr>
          <a:lstStyle/>
          <a:p>
            <a:r>
              <a:rPr lang="en-US" b="1" u="sng" dirty="0"/>
              <a:t>5.4 Speed of rotation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5" y="793957"/>
            <a:ext cx="2828557" cy="80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34" y="1687502"/>
            <a:ext cx="2429658" cy="672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73" y="2360440"/>
            <a:ext cx="3590091" cy="14459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319569" y="3162927"/>
            <a:ext cx="901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235" y="4294567"/>
            <a:ext cx="7687872" cy="204609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11B24-D6C0-4472-AC0D-93103B77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62731-D28E-404C-A6EC-6FF25AE9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1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265756"/>
            <a:ext cx="4762524" cy="531513"/>
          </a:xfrm>
        </p:spPr>
        <p:txBody>
          <a:bodyPr>
            <a:normAutofit/>
          </a:bodyPr>
          <a:lstStyle/>
          <a:p>
            <a:r>
              <a:rPr lang="en-US" b="1" u="sng" dirty="0"/>
              <a:t>5.5 Armature speed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825" y="3940999"/>
            <a:ext cx="11352214" cy="265130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Source voltage and speed control: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G as a generator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G as a motor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3-Phase motor as a asynchronous generator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Application: </a:t>
            </a:r>
            <a:r>
              <a:rPr lang="en-US" sz="2000" dirty="0"/>
              <a:t>Steel mills , High-rise elevators , Mines and Paper mills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Current reverses when </a:t>
            </a:r>
            <a:r>
              <a:rPr lang="en-US" sz="2000" dirty="0" err="1"/>
              <a:t>E</a:t>
            </a:r>
            <a:r>
              <a:rPr lang="en-US" sz="2000" baseline="-25000" dirty="0" err="1"/>
              <a:t>o</a:t>
            </a:r>
            <a:r>
              <a:rPr lang="en-US" sz="2000" dirty="0"/>
              <a:t>&gt;</a:t>
            </a:r>
            <a:r>
              <a:rPr lang="en-US" sz="2000" dirty="0" err="1"/>
              <a:t>E</a:t>
            </a:r>
            <a:r>
              <a:rPr lang="en-US" sz="2000" baseline="-25000" dirty="0" err="1"/>
              <a:t>s</a:t>
            </a:r>
            <a:r>
              <a:rPr lang="en-US" sz="2000" baseline="-25000" dirty="0"/>
              <a:t> 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51" y="797269"/>
            <a:ext cx="9280116" cy="2774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80596" y="2925336"/>
            <a:ext cx="2443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Ward-Leonard system</a:t>
            </a:r>
          </a:p>
          <a:p>
            <a:r>
              <a:rPr lang="en-US" dirty="0"/>
              <a:t>Power can be recovered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How?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213" y="3571667"/>
            <a:ext cx="3590091" cy="14459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9" name="Straight Connector 8"/>
          <p:cNvCxnSpPr/>
          <p:nvPr/>
        </p:nvCxnSpPr>
        <p:spPr>
          <a:xfrm>
            <a:off x="9169758" y="4340180"/>
            <a:ext cx="927279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97149" y="6999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field excitation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825" y="797269"/>
            <a:ext cx="238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field excitation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5459" y="1069270"/>
            <a:ext cx="592428" cy="45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950258" y="1002927"/>
            <a:ext cx="292109" cy="63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F0FE7D5-F720-4830-BE60-0EA97B49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AE1FF9-798A-4E33-BECD-201B7CC4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265756"/>
            <a:ext cx="4762524" cy="531513"/>
          </a:xfrm>
        </p:spPr>
        <p:txBody>
          <a:bodyPr>
            <a:normAutofit/>
          </a:bodyPr>
          <a:lstStyle/>
          <a:p>
            <a:r>
              <a:rPr lang="en-US" b="1" u="sng" dirty="0"/>
              <a:t>5.5 Armature speed control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797269"/>
            <a:ext cx="4762524" cy="606073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Rheostat speed control: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Rheostat in series with armature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Only preferable in small motors due to losses across rheostat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6" y="2261982"/>
            <a:ext cx="5196963" cy="4307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213" y="3571667"/>
            <a:ext cx="3590091" cy="14459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9208394" y="4340180"/>
            <a:ext cx="798491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A1ED-A47A-4498-ADF9-62C20A1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EE250 Electric Machinery Fundamentals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0EB1-E029-4A1A-9DEF-D8D75A45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1585</Words>
  <Application>Microsoft Office PowerPoint</Application>
  <PresentationFormat>Widescreen</PresentationFormat>
  <Paragraphs>408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Office Theme</vt:lpstr>
      <vt:lpstr>Electrical Machinery Fundamentals</vt:lpstr>
      <vt:lpstr>Chapter 5 Direct-Current Motors</vt:lpstr>
      <vt:lpstr>5.1 Counter-electromotive force (cemf)</vt:lpstr>
      <vt:lpstr>5.2 Acceleration of motors</vt:lpstr>
      <vt:lpstr>5.3 Mechanical Power and Torque</vt:lpstr>
      <vt:lpstr>5.3 Mechanical Power and Torque</vt:lpstr>
      <vt:lpstr>5.4 Speed of rotation</vt:lpstr>
      <vt:lpstr>5.5 Armature speed control</vt:lpstr>
      <vt:lpstr>5.5 Armature speed control</vt:lpstr>
      <vt:lpstr>5.6 Field speed control</vt:lpstr>
      <vt:lpstr>5.7 Shunt motor under load </vt:lpstr>
      <vt:lpstr>5.8 Series motor</vt:lpstr>
      <vt:lpstr>5.8 Series motor</vt:lpstr>
      <vt:lpstr>5.9 Series motor speed control</vt:lpstr>
      <vt:lpstr>5.9 Series motor speed control</vt:lpstr>
      <vt:lpstr>5.10 Applications of series motor</vt:lpstr>
      <vt:lpstr>5.11 Compound motor</vt:lpstr>
      <vt:lpstr>5.11 Torque-Speed curve for different motors</vt:lpstr>
      <vt:lpstr>5.12 Reversing the direction of rotation</vt:lpstr>
      <vt:lpstr>5.13 Starting a shunt motor</vt:lpstr>
      <vt:lpstr>5.14 Face-plate starter</vt:lpstr>
      <vt:lpstr>5.15 Stopping a motor</vt:lpstr>
      <vt:lpstr>5.16 Dynamic braking</vt:lpstr>
      <vt:lpstr>5.17 Plugging</vt:lpstr>
      <vt:lpstr>5.17 Plugging</vt:lpstr>
      <vt:lpstr>Dynamic braking vs. Plugging</vt:lpstr>
      <vt:lpstr>5.19 Armature reaction</vt:lpstr>
      <vt:lpstr>5.20 Flux distortion due to armature reaction </vt:lpstr>
      <vt:lpstr>5.21 Commutating poles</vt:lpstr>
      <vt:lpstr>5.22 Compensating Windings</vt:lpstr>
      <vt:lpstr>5.24 Permanent magnet motors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 and Electron Current Flow</dc:title>
  <dc:creator>Umar Virk</dc:creator>
  <cp:lastModifiedBy>Dr. Aashir Walid</cp:lastModifiedBy>
  <cp:revision>221</cp:revision>
  <dcterms:created xsi:type="dcterms:W3CDTF">2016-09-07T16:18:06Z</dcterms:created>
  <dcterms:modified xsi:type="dcterms:W3CDTF">2021-04-16T19:36:06Z</dcterms:modified>
</cp:coreProperties>
</file>