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8" r:id="rId3"/>
    <p:sldId id="257" r:id="rId4"/>
    <p:sldId id="269" r:id="rId5"/>
    <p:sldId id="290" r:id="rId6"/>
    <p:sldId id="270" r:id="rId7"/>
    <p:sldId id="271" r:id="rId8"/>
    <p:sldId id="272" r:id="rId9"/>
    <p:sldId id="273" r:id="rId10"/>
    <p:sldId id="289" r:id="rId11"/>
    <p:sldId id="293" r:id="rId12"/>
    <p:sldId id="274" r:id="rId13"/>
    <p:sldId id="294" r:id="rId14"/>
    <p:sldId id="295" r:id="rId15"/>
    <p:sldId id="296" r:id="rId16"/>
    <p:sldId id="297" r:id="rId17"/>
    <p:sldId id="298" r:id="rId18"/>
    <p:sldId id="275" r:id="rId19"/>
    <p:sldId id="276" r:id="rId20"/>
    <p:sldId id="284" r:id="rId21"/>
    <p:sldId id="277" r:id="rId22"/>
    <p:sldId id="278" r:id="rId23"/>
    <p:sldId id="279" r:id="rId24"/>
    <p:sldId id="285" r:id="rId25"/>
    <p:sldId id="280" r:id="rId26"/>
    <p:sldId id="282" r:id="rId27"/>
    <p:sldId id="299" r:id="rId28"/>
    <p:sldId id="281" r:id="rId29"/>
    <p:sldId id="286" r:id="rId30"/>
    <p:sldId id="300" r:id="rId31"/>
    <p:sldId id="291" r:id="rId32"/>
    <p:sldId id="287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76C9E-0C7D-4BC4-999E-CF616CDFF92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E1F19-7A29-473A-B603-C86C664EC331}">
      <dgm:prSet/>
      <dgm:spPr/>
      <dgm:t>
        <a:bodyPr/>
        <a:lstStyle/>
        <a:p>
          <a:r>
            <a:rPr lang="en-US" b="1" dirty="0"/>
            <a:t>Topics: </a:t>
          </a:r>
        </a:p>
        <a:p>
          <a:r>
            <a:rPr lang="en-US" b="1" dirty="0"/>
            <a:t>6.1-6.10</a:t>
          </a:r>
          <a:endParaRPr lang="en-US" dirty="0"/>
        </a:p>
      </dgm:t>
    </dgm:pt>
    <dgm:pt modelId="{F9A69893-554E-4DB3-B609-6B648811F23D}" type="parTrans" cxnId="{834E1859-5B79-4A56-A6D1-01712C281A4C}">
      <dgm:prSet/>
      <dgm:spPr/>
      <dgm:t>
        <a:bodyPr/>
        <a:lstStyle/>
        <a:p>
          <a:endParaRPr lang="en-US"/>
        </a:p>
      </dgm:t>
    </dgm:pt>
    <dgm:pt modelId="{C58D3652-AF4B-4ECB-8E16-E772E4F1CF17}" type="sibTrans" cxnId="{834E1859-5B79-4A56-A6D1-01712C281A4C}">
      <dgm:prSet/>
      <dgm:spPr/>
      <dgm:t>
        <a:bodyPr/>
        <a:lstStyle/>
        <a:p>
          <a:endParaRPr lang="en-US"/>
        </a:p>
      </dgm:t>
    </dgm:pt>
    <dgm:pt modelId="{B33F6FCA-D7CD-412A-AD5B-6C5D77E358AB}">
      <dgm:prSet/>
      <dgm:spPr/>
      <dgm:t>
        <a:bodyPr/>
        <a:lstStyle/>
        <a:p>
          <a:r>
            <a:rPr lang="en-US" b="1" dirty="0"/>
            <a:t>Examples: </a:t>
          </a:r>
        </a:p>
        <a:p>
          <a:r>
            <a:rPr lang="en-US" b="1" dirty="0"/>
            <a:t>6.1-6.4</a:t>
          </a:r>
          <a:endParaRPr lang="en-US" dirty="0"/>
        </a:p>
      </dgm:t>
    </dgm:pt>
    <dgm:pt modelId="{F3DD09D7-EDF0-42BE-9D2A-5DB217DE9E80}" type="parTrans" cxnId="{B10113F4-68F1-4783-AAE6-9DE69B63F903}">
      <dgm:prSet/>
      <dgm:spPr/>
      <dgm:t>
        <a:bodyPr/>
        <a:lstStyle/>
        <a:p>
          <a:endParaRPr lang="en-US"/>
        </a:p>
      </dgm:t>
    </dgm:pt>
    <dgm:pt modelId="{6EEE707E-C14B-4C21-8C5A-32D634E35304}" type="sibTrans" cxnId="{B10113F4-68F1-4783-AAE6-9DE69B63F903}">
      <dgm:prSet/>
      <dgm:spPr/>
      <dgm:t>
        <a:bodyPr/>
        <a:lstStyle/>
        <a:p>
          <a:endParaRPr lang="en-US"/>
        </a:p>
      </dgm:t>
    </dgm:pt>
    <dgm:pt modelId="{638CD88E-9C92-4FF0-9C81-DCD32ACA7970}" type="pres">
      <dgm:prSet presAssocID="{1D576C9E-0C7D-4BC4-999E-CF616CDFF92D}" presName="linear" presStyleCnt="0">
        <dgm:presLayoutVars>
          <dgm:animLvl val="lvl"/>
          <dgm:resizeHandles val="exact"/>
        </dgm:presLayoutVars>
      </dgm:prSet>
      <dgm:spPr/>
    </dgm:pt>
    <dgm:pt modelId="{7A63CBB2-EDAF-4C3C-A04F-1AD097B00D92}" type="pres">
      <dgm:prSet presAssocID="{EEAE1F19-7A29-473A-B603-C86C664EC3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057B2F-BB19-465E-931B-18EB051B7B9D}" type="pres">
      <dgm:prSet presAssocID="{C58D3652-AF4B-4ECB-8E16-E772E4F1CF17}" presName="spacer" presStyleCnt="0"/>
      <dgm:spPr/>
    </dgm:pt>
    <dgm:pt modelId="{C73DEF42-3A03-40B3-8F9D-82F73C84F733}" type="pres">
      <dgm:prSet presAssocID="{B33F6FCA-D7CD-412A-AD5B-6C5D77E358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C7E4169-5CDD-46BC-8B5B-206B78F07F47}" type="presOf" srcId="{B33F6FCA-D7CD-412A-AD5B-6C5D77E358AB}" destId="{C73DEF42-3A03-40B3-8F9D-82F73C84F733}" srcOrd="0" destOrd="0" presId="urn:microsoft.com/office/officeart/2005/8/layout/vList2"/>
    <dgm:cxn modelId="{834E1859-5B79-4A56-A6D1-01712C281A4C}" srcId="{1D576C9E-0C7D-4BC4-999E-CF616CDFF92D}" destId="{EEAE1F19-7A29-473A-B603-C86C664EC331}" srcOrd="0" destOrd="0" parTransId="{F9A69893-554E-4DB3-B609-6B648811F23D}" sibTransId="{C58D3652-AF4B-4ECB-8E16-E772E4F1CF17}"/>
    <dgm:cxn modelId="{9F34319B-CBD4-4B52-A69C-BD0D58545DA6}" type="presOf" srcId="{EEAE1F19-7A29-473A-B603-C86C664EC331}" destId="{7A63CBB2-EDAF-4C3C-A04F-1AD097B00D92}" srcOrd="0" destOrd="0" presId="urn:microsoft.com/office/officeart/2005/8/layout/vList2"/>
    <dgm:cxn modelId="{216550F3-BAC2-4214-8BC9-F2E432E546F0}" type="presOf" srcId="{1D576C9E-0C7D-4BC4-999E-CF616CDFF92D}" destId="{638CD88E-9C92-4FF0-9C81-DCD32ACA7970}" srcOrd="0" destOrd="0" presId="urn:microsoft.com/office/officeart/2005/8/layout/vList2"/>
    <dgm:cxn modelId="{B10113F4-68F1-4783-AAE6-9DE69B63F903}" srcId="{1D576C9E-0C7D-4BC4-999E-CF616CDFF92D}" destId="{B33F6FCA-D7CD-412A-AD5B-6C5D77E358AB}" srcOrd="1" destOrd="0" parTransId="{F3DD09D7-EDF0-42BE-9D2A-5DB217DE9E80}" sibTransId="{6EEE707E-C14B-4C21-8C5A-32D634E35304}"/>
    <dgm:cxn modelId="{D58931F7-EED4-48ED-B5C0-B220E1DB1258}" type="presParOf" srcId="{638CD88E-9C92-4FF0-9C81-DCD32ACA7970}" destId="{7A63CBB2-EDAF-4C3C-A04F-1AD097B00D92}" srcOrd="0" destOrd="0" presId="urn:microsoft.com/office/officeart/2005/8/layout/vList2"/>
    <dgm:cxn modelId="{6D5B7BA5-C714-4D50-B8C0-117DB1E01DD4}" type="presParOf" srcId="{638CD88E-9C92-4FF0-9C81-DCD32ACA7970}" destId="{2D057B2F-BB19-465E-931B-18EB051B7B9D}" srcOrd="1" destOrd="0" presId="urn:microsoft.com/office/officeart/2005/8/layout/vList2"/>
    <dgm:cxn modelId="{CF289CFC-B5BC-43F4-AF8A-7EB5997AD537}" type="presParOf" srcId="{638CD88E-9C92-4FF0-9C81-DCD32ACA7970}" destId="{C73DEF42-3A03-40B3-8F9D-82F73C84F7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3CBB2-EDAF-4C3C-A04F-1AD097B00D92}">
      <dsp:nvSpPr>
        <dsp:cNvPr id="0" name=""/>
        <dsp:cNvSpPr/>
      </dsp:nvSpPr>
      <dsp:spPr>
        <a:xfrm>
          <a:off x="0" y="22283"/>
          <a:ext cx="5257800" cy="2646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dirty="0"/>
            <a:t>Topics: </a:t>
          </a:r>
        </a:p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dirty="0"/>
            <a:t>6.1-6.10</a:t>
          </a:r>
          <a:endParaRPr lang="en-US" sz="5800" kern="1200" dirty="0"/>
        </a:p>
      </dsp:txBody>
      <dsp:txXfrm>
        <a:off x="129193" y="151476"/>
        <a:ext cx="4999414" cy="2388154"/>
      </dsp:txXfrm>
    </dsp:sp>
    <dsp:sp modelId="{C73DEF42-3A03-40B3-8F9D-82F73C84F733}">
      <dsp:nvSpPr>
        <dsp:cNvPr id="0" name=""/>
        <dsp:cNvSpPr/>
      </dsp:nvSpPr>
      <dsp:spPr>
        <a:xfrm>
          <a:off x="0" y="2835863"/>
          <a:ext cx="5257800" cy="26465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dirty="0"/>
            <a:t>Examples: </a:t>
          </a:r>
        </a:p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b="1" kern="1200" dirty="0"/>
            <a:t>6.1-6.4</a:t>
          </a:r>
          <a:endParaRPr lang="en-US" sz="5800" kern="1200" dirty="0"/>
        </a:p>
      </dsp:txBody>
      <dsp:txXfrm>
        <a:off x="129193" y="2965056"/>
        <a:ext cx="4999414" cy="238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43F7-4D38-4BF8-9123-B8504C375D3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6261-5B72-4135-8891-69CD54227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8DCC-71D0-4A6E-9935-CCC82F1459B6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C608-E692-4674-A4E0-A30273F9F35D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8F6E-7F8D-494F-B464-C3E60044F6C9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4E73-4DEA-4B1B-B525-9F5D70CD5B1B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46FA-0AD3-4744-B7E6-2CED50DE182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1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E6D4A-D5B2-48B5-B12F-E1103A4F0873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7253-E5C1-4D30-BCA8-173E09653004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9B7FF-E78B-4C71-8051-7BE22DD62C86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31D0-C959-478C-9A21-15728272DECD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6D671-3988-45A7-95B6-5D63D2A07AE2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758D-7802-48EE-B0ED-820081CDA7DA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2FC1-2AB2-4D1C-9E3D-C4CD8D974A52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 250 EMF, Dr. Aashir Waleed-UET Faisalabad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300A-58DC-40DB-8266-5DAB654B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8935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" y="1770573"/>
            <a:ext cx="10539549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90" dirty="0">
                <a:latin typeface="Algerian" panose="04020705040A02060702" pitchFamily="82" charset="0"/>
              </a:rPr>
              <a:t>Electrical Machinery Fundamentals</a:t>
            </a:r>
            <a:endParaRPr spc="-19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308" y="2675909"/>
            <a:ext cx="6767922" cy="15061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1995" algn="ctr">
              <a:spcBef>
                <a:spcPts val="105"/>
              </a:spcBef>
            </a:pP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		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30" dirty="0">
                <a:solidFill>
                  <a:srgbClr val="0000FF"/>
                </a:solidFill>
                <a:latin typeface="Arial"/>
                <a:cs typeface="Arial"/>
              </a:rPr>
              <a:t>250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SPRING</a:t>
            </a:r>
            <a:r>
              <a:rPr sz="32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r>
              <a:rPr lang="en-US" sz="3200" spc="-5" dirty="0">
                <a:solidFill>
                  <a:srgbClr val="0000FF"/>
                </a:solidFill>
                <a:latin typeface="Arial"/>
                <a:cs typeface="Arial"/>
              </a:rPr>
              <a:t>20</a:t>
            </a:r>
            <a:endParaRPr sz="3200" dirty="0">
              <a:latin typeface="Arial"/>
              <a:cs typeface="Arial"/>
            </a:endParaRPr>
          </a:p>
          <a:p>
            <a:pPr algn="ctr">
              <a:spcBef>
                <a:spcPts val="45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05560" algn="ctr"/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Lecture </a:t>
            </a:r>
            <a:r>
              <a:rPr lang="en-US" sz="3200" dirty="0">
                <a:solidFill>
                  <a:srgbClr val="0000FF"/>
                </a:solidFill>
                <a:latin typeface="Arial"/>
                <a:cs typeface="Arial"/>
              </a:rPr>
              <a:t>4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26" name="Picture 2" descr="Image result for uet lahore logo">
            <a:extLst>
              <a:ext uri="{FF2B5EF4-FFF2-40B4-BE49-F238E27FC236}">
                <a16:creationId xmlns:a16="http://schemas.microsoft.com/office/drawing/2014/main" id="{47CBF2EA-D95E-479B-8DF8-5122F8F31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" y="166634"/>
            <a:ext cx="3352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DE7BD-16BE-4624-9D9A-80A6D278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 250 EMF, Dr. Aashir Waleed-UET Faisalabad Campus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6.3 Losses as a function of load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540" y="705378"/>
            <a:ext cx="11251096" cy="6152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DC motor at no-load develops no useful power but it absorbs power from line to </a:t>
            </a:r>
            <a:r>
              <a:rPr lang="en-US" sz="3600" dirty="0">
                <a:highlight>
                  <a:srgbClr val="FFFF00"/>
                </a:highlight>
              </a:rPr>
              <a:t>Total losses of machine increases with increasing load</a:t>
            </a:r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</a:rPr>
              <a:t>=&gt;</a:t>
            </a:r>
            <a:r>
              <a:rPr lang="en-US" sz="3600" dirty="0">
                <a:highlight>
                  <a:srgbClr val="FFFF00"/>
                </a:highlight>
              </a:rPr>
              <a:t> these losses are converted to heat and they increases the temperature of machine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b="1" dirty="0">
                <a:highlight>
                  <a:srgbClr val="FFFF00"/>
                </a:highlight>
              </a:rPr>
              <a:t>Limitation to temperature rise </a:t>
            </a:r>
            <a:r>
              <a:rPr lang="en-US" sz="4000" b="1" dirty="0"/>
              <a:t>and rated output power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Overloaded machine will heat up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Insulation will burn-out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We can overload the machine for a short period of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3255B-36C8-4D26-94E7-547DBA77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05971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6.3 Losses as a function of load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3255B-36C8-4D26-94E7-547DBA77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1CB5B-1DBF-4D86-97FC-C430D953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50" y="822325"/>
            <a:ext cx="4638675" cy="553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DB03F-4395-40AF-99BE-F8EE2CC5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03" y="822325"/>
            <a:ext cx="5929166" cy="378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8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6.4 Efficiency curve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2552" y="705378"/>
            <a:ext cx="10967900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Efficiency of a machine is the ratio of useful output power P</a:t>
            </a:r>
            <a:r>
              <a:rPr lang="en-US" sz="4000" baseline="-25000" dirty="0"/>
              <a:t>o</a:t>
            </a:r>
            <a:r>
              <a:rPr lang="en-US" sz="4000" dirty="0"/>
              <a:t> to the input power P</a:t>
            </a:r>
            <a:r>
              <a:rPr lang="en-US" sz="4000" baseline="-25000" dirty="0"/>
              <a:t>i.</a:t>
            </a:r>
            <a:endParaRPr lang="en-US" sz="4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Here, input power=useful power + losses 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39" y="3383899"/>
            <a:ext cx="5668680" cy="157241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513218" y="4054978"/>
            <a:ext cx="759299" cy="12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79" y="2738741"/>
            <a:ext cx="5113160" cy="35374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45134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A1ED8B6-18EB-4166-B6E4-F6CDFBA9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26" y="518642"/>
            <a:ext cx="4942828" cy="6339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6.4 Efficiency curve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3B06E-9134-47DF-AFD4-9704C325D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9" y="652281"/>
            <a:ext cx="4299118" cy="60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>
                <a:latin typeface="+mn-lt"/>
              </a:rPr>
              <a:t>6.4 Efficiency curve</a:t>
            </a:r>
            <a:endParaRPr lang="en-US" sz="2900" b="1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F2B30-CAC1-4653-AD1A-0091EB94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22" y="886265"/>
            <a:ext cx="5060342" cy="4851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2C0C2-1E01-4687-B344-48CB5810D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32" y="1120375"/>
            <a:ext cx="6902189" cy="39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4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>
                <a:latin typeface="+mn-lt"/>
              </a:rPr>
              <a:t>6.4 Efficiency curve</a:t>
            </a:r>
            <a:endParaRPr lang="en-US" sz="2900" b="1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2C0C2-1E01-4687-B344-48CB5810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32" y="1120375"/>
            <a:ext cx="6902189" cy="3972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A6F48C-2165-4F08-8E90-95D9151E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0" y="887115"/>
            <a:ext cx="5310394" cy="36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8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>
                <a:latin typeface="+mn-lt"/>
              </a:rPr>
              <a:t>6.4 Efficiency curve</a:t>
            </a:r>
            <a:endParaRPr lang="en-US" sz="2900" b="1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C5694-6B5C-4493-BB09-471277CDF3CE}"/>
              </a:ext>
            </a:extLst>
          </p:cNvPr>
          <p:cNvSpPr/>
          <p:nvPr/>
        </p:nvSpPr>
        <p:spPr>
          <a:xfrm>
            <a:off x="263200" y="850821"/>
            <a:ext cx="113496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-Roman"/>
              </a:rPr>
              <a:t>The efficiency curve rises sharply as the load increases, flattens off over a broad range of power, and then slowly begins to fall.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-Roman"/>
              </a:rPr>
              <a:t>This is typical of the efficiency curves of </a:t>
            </a:r>
            <a:r>
              <a:rPr lang="en-US" sz="2800" i="1" dirty="0">
                <a:latin typeface="Times-Italic"/>
              </a:rPr>
              <a:t>all </a:t>
            </a:r>
            <a:r>
              <a:rPr lang="en-US" sz="2800" dirty="0">
                <a:latin typeface="Times-Roman"/>
              </a:rPr>
              <a:t>electric motors, both ac and dc. Electric motor designers usually try to attain the peak efficiency at full-load.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Times-Roman"/>
              </a:rPr>
              <a:t>In the above calculation of efficiency, we could have included the losses due to brush voltage drop. Assuming a constant drop, say, of 0.8 V per brush, the brush loss at full-load amounts to 0.8 V </a:t>
            </a:r>
            <a:r>
              <a:rPr lang="en-US" sz="2800" dirty="0">
                <a:latin typeface="MathematicalPi-One"/>
              </a:rPr>
              <a:t>x </a:t>
            </a:r>
            <a:r>
              <a:rPr lang="en-US" sz="2800" dirty="0">
                <a:latin typeface="Times-Roman"/>
              </a:rPr>
              <a:t>50 x A</a:t>
            </a:r>
            <a:r>
              <a:rPr lang="en-US" sz="2800" dirty="0">
                <a:latin typeface="MathematicalPi-One"/>
              </a:rPr>
              <a:t> </a:t>
            </a:r>
            <a:r>
              <a:rPr lang="en-US" sz="2800" dirty="0">
                <a:latin typeface="Times-Roman"/>
              </a:rPr>
              <a:t>2 brushes=80 W. At 50 percent load, the brush loss would be 40 W. These losses, when added to the other losses, modify the efficiency curve only slightly.</a:t>
            </a:r>
          </a:p>
          <a:p>
            <a:endParaRPr lang="en-US" dirty="0">
              <a:latin typeface="Times-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370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>
                <a:latin typeface="+mn-lt"/>
              </a:rPr>
              <a:t>6.4 Efficiency curve</a:t>
            </a:r>
            <a:endParaRPr lang="en-US" sz="2900" b="1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12DC9-A0CE-48F2-8E67-96AF2FD6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C5694-6B5C-4493-BB09-471277CDF3CE}"/>
              </a:ext>
            </a:extLst>
          </p:cNvPr>
          <p:cNvSpPr/>
          <p:nvPr/>
        </p:nvSpPr>
        <p:spPr>
          <a:xfrm>
            <a:off x="263200" y="850821"/>
            <a:ext cx="113496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/>
              <a:t>It is important to remember that at light loads the efficiency of any motor is poor. Consequently, when selecting a motor to do a particular job, we should always choose one having a power rating roughly equal to the load it has to drive.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/>
              <a:t>We can prove that the efficiency of any dc machine reaches a maximum at that load where the armature circuit copper losses are equal to the no-load losses. In our example this corresponds to a total loss of (830+830)=1660 W, an output of 11 811 W (15.8 hp) and an efficiency of 87.68 percent. 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32980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6.5 Temperature rise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5" y="705378"/>
            <a:ext cx="10358301" cy="507257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>
                <a:highlight>
                  <a:srgbClr val="FFFF00"/>
                </a:highlight>
              </a:rPr>
              <a:t>Temperature rise of a machine</a:t>
            </a:r>
            <a:r>
              <a:rPr lang="en-US" sz="4000" dirty="0">
                <a:highlight>
                  <a:srgbClr val="FFFF00"/>
                </a:highlight>
              </a:rPr>
              <a:t>= Warmest accessible part-Ambient temperature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800" dirty="0"/>
              <a:t>Measured simply by </a:t>
            </a:r>
            <a:r>
              <a:rPr lang="en-US" sz="3800" dirty="0">
                <a:highlight>
                  <a:srgbClr val="FFFF00"/>
                </a:highlight>
              </a:rPr>
              <a:t>using two thermometers </a:t>
            </a:r>
            <a:r>
              <a:rPr lang="en-US" sz="3800" dirty="0"/>
              <a:t>but practically it is not possible.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/>
              <a:t>Temperature has direct bearing on: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4000" dirty="0"/>
              <a:t>Power rating of the machine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4000" dirty="0"/>
              <a:t>Useful service life of machine</a:t>
            </a: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75956-AAC6-481A-BAAE-19CDF88F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363657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6565566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6.6 Life expectancy of electric equipment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90" y="904159"/>
            <a:ext cx="11471484" cy="528460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300" dirty="0">
                <a:highlight>
                  <a:srgbClr val="FFFF00"/>
                </a:highlight>
              </a:rPr>
              <a:t>Life expectancy </a:t>
            </a:r>
            <a:r>
              <a:rPr lang="en-US" sz="4300" dirty="0"/>
              <a:t>of electrical equipment is limited by temperature of its insulation.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300" dirty="0"/>
              <a:t>Higher temperature leads to shorter life and vise versa.</a:t>
            </a:r>
          </a:p>
          <a:p>
            <a:pPr algn="just"/>
            <a:endParaRPr lang="en-US" sz="43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300" dirty="0">
                <a:highlight>
                  <a:srgbClr val="FFFF00"/>
                </a:highlight>
              </a:rPr>
              <a:t>10 degree Celsius </a:t>
            </a:r>
            <a:r>
              <a:rPr lang="en-US" sz="4300" dirty="0"/>
              <a:t>rise in temperature will </a:t>
            </a:r>
            <a:r>
              <a:rPr lang="en-US" sz="4300" u="sng" dirty="0">
                <a:highlight>
                  <a:srgbClr val="FFFF00"/>
                </a:highlight>
              </a:rPr>
              <a:t>half the service life.</a:t>
            </a:r>
          </a:p>
          <a:p>
            <a:pPr algn="just"/>
            <a:endParaRPr lang="en-US" sz="4300" u="sng" dirty="0">
              <a:highlight>
                <a:srgbClr val="FFFF00"/>
              </a:highlight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300" u="sng" dirty="0">
                <a:highlight>
                  <a:srgbClr val="FFFF00"/>
                </a:highlight>
              </a:rPr>
              <a:t>Example</a:t>
            </a:r>
          </a:p>
          <a:p>
            <a:pPr lvl="1"/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8FF7F-2F7D-45E6-8C50-1AC3C07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35345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Chapter 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Efficiency and Heating of Electrical Machines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48D4-3326-4FF3-B232-F993010B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50381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6565566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6.6 Life expectancy of electric equipment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313" y="705378"/>
            <a:ext cx="11171583" cy="6152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Factors contributing to the deterioration of insulators 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Heat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Humidity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Vibration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Acidity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Oxidation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Organic insulators become hard and brittle on </a:t>
            </a:r>
            <a:r>
              <a:rPr lang="en-US" sz="3600" dirty="0">
                <a:highlight>
                  <a:srgbClr val="FFFF00"/>
                </a:highlight>
              </a:rPr>
              <a:t>high T </a:t>
            </a:r>
            <a:r>
              <a:rPr lang="en-US" sz="3600" dirty="0"/>
              <a:t>and then light shock will result into breakage of insulator , </a:t>
            </a:r>
            <a:r>
              <a:rPr lang="en-US" sz="3600" dirty="0">
                <a:highlight>
                  <a:srgbClr val="FFFF00"/>
                </a:highlight>
              </a:rPr>
              <a:t>Low temperature </a:t>
            </a:r>
            <a:r>
              <a:rPr lang="en-US" sz="3600" dirty="0"/>
              <a:t>cause freezing and cracking.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Moderate temperature is preferred for most of the insulators.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1384A-A667-4B7D-BEDC-A078C120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92108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848"/>
            <a:ext cx="10515600" cy="106611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+mn-lt"/>
              </a:rPr>
              <a:t>Factors that may shorten the service life of an insulator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68" y="1258958"/>
            <a:ext cx="9221061" cy="49081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62A0E-FEC9-4AA0-BA95-A8AAF067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79144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6" y="12879"/>
            <a:ext cx="6565566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6.7 Thermal classification of insulators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026" y="718257"/>
            <a:ext cx="11034535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Insulators are grouped into following classes depending upon their ability to withstand heat: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40" y="1068945"/>
            <a:ext cx="7975996" cy="57890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36D43-5CA7-4813-A2DE-22C8F23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47248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71" y="0"/>
            <a:ext cx="10442107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6.8 Maximum ambient temperature and hot-spot temperature rise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571" y="705378"/>
            <a:ext cx="10879803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Standards organization have established a </a:t>
            </a:r>
            <a:r>
              <a:rPr lang="en-US" sz="3600" dirty="0">
                <a:highlight>
                  <a:srgbClr val="FFFF00"/>
                </a:highlight>
              </a:rPr>
              <a:t>maximum ambient temperature</a:t>
            </a:r>
            <a:r>
              <a:rPr lang="en-US" sz="3600" dirty="0"/>
              <a:t> (usually 40°C)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Standardization was done for manufacturers due to following reasons: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Enables them to foresee the worst ambient temperature conditions that machine is likely to encounter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200" dirty="0"/>
              <a:t>Enables them to standardize the </a:t>
            </a:r>
            <a:r>
              <a:rPr lang="en-US" sz="3200" dirty="0">
                <a:highlight>
                  <a:srgbClr val="FFFF00"/>
                </a:highlight>
              </a:rPr>
              <a:t>size of their machine </a:t>
            </a:r>
            <a:r>
              <a:rPr lang="en-US" sz="3200" dirty="0"/>
              <a:t>and to </a:t>
            </a:r>
            <a:r>
              <a:rPr lang="en-US" sz="3200" dirty="0">
                <a:highlight>
                  <a:srgbClr val="FFFF00"/>
                </a:highlight>
              </a:rPr>
              <a:t>give performance guarantees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Hottest-spot temperature </a:t>
            </a:r>
            <a:r>
              <a:rPr lang="en-US" sz="3600" dirty="0"/>
              <a:t>must not exceed the maximum allowable temperature of particular class of insulation.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538BD-E729-472E-B0BA-6399E166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07563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71" y="0"/>
            <a:ext cx="10442107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6.8 Maximum ambient temperature and hot-spot temperature rise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220" y="957169"/>
            <a:ext cx="10686807" cy="5205092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Machine Testing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400" dirty="0"/>
              <a:t>Not to test in control environment of 40°C (can test anywhere from </a:t>
            </a:r>
            <a:r>
              <a:rPr lang="en-US" sz="4400" dirty="0">
                <a:highlight>
                  <a:srgbClr val="FFFF00"/>
                </a:highlight>
              </a:rPr>
              <a:t>10°C to 40°C</a:t>
            </a:r>
            <a:r>
              <a:rPr lang="en-US" sz="4400" dirty="0"/>
              <a:t>)</a:t>
            </a:r>
          </a:p>
          <a:p>
            <a:endParaRPr lang="en-US" sz="4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400" dirty="0">
                <a:highlight>
                  <a:srgbClr val="FFFF00"/>
                </a:highlight>
              </a:rPr>
              <a:t>Selling permission </a:t>
            </a:r>
            <a:r>
              <a:rPr lang="en-US" sz="4400" dirty="0"/>
              <a:t>will be granted if temperature rise will be in specific range for particular 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A6597-7470-4F57-867B-26F3456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39534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0"/>
            <a:ext cx="7419975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35" y="296214"/>
            <a:ext cx="6369255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/>
              <a:t>Curve 1 </a:t>
            </a:r>
            <a:r>
              <a:rPr lang="en-US" sz="3200" dirty="0"/>
              <a:t>shows maximum permissible temperature of the insulation to obtain a reasonable service life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/>
              <a:t>Curve 3 </a:t>
            </a:r>
            <a:r>
              <a:rPr lang="en-US" sz="3200" dirty="0"/>
              <a:t>shows the limiting ambient temperature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C6DE03-09B1-40DA-8A87-D7F2D876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31766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0"/>
            <a:ext cx="7419975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336" y="296214"/>
            <a:ext cx="5812664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b="1" dirty="0"/>
              <a:t>Curve 2 </a:t>
            </a:r>
            <a:r>
              <a:rPr lang="en-US" sz="4000" dirty="0"/>
              <a:t>shows the maximum permissible temperature using the resistance method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6D060-8197-4435-B10C-0995684D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886355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B3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ACDC9-262A-446C-869C-9BBA6FE33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8" t="50000" r="57539" b="14239"/>
          <a:stretch/>
        </p:blipFill>
        <p:spPr>
          <a:xfrm>
            <a:off x="4562817" y="0"/>
            <a:ext cx="6991008" cy="51347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97F60D-AC5B-46EC-9020-C6A9D877ECD1}"/>
              </a:ext>
            </a:extLst>
          </p:cNvPr>
          <p:cNvSpPr/>
          <p:nvPr/>
        </p:nvSpPr>
        <p:spPr>
          <a:xfrm>
            <a:off x="470263" y="4576701"/>
            <a:ext cx="11261533" cy="11160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 sz="1300" dirty="0">
              <a:solidFill>
                <a:srgbClr val="FFFFFF"/>
              </a:solidFill>
              <a:latin typeface="Times-Roman"/>
            </a:endParaRPr>
          </a:p>
          <a:p>
            <a:pPr algn="just">
              <a:spcAft>
                <a:spcPts val="600"/>
              </a:spcAft>
            </a:pPr>
            <a:r>
              <a:rPr lang="en-US" sz="2400" b="1" i="1" dirty="0">
                <a:solidFill>
                  <a:srgbClr val="FF0000"/>
                </a:solidFill>
                <a:highlight>
                  <a:srgbClr val="FFFF00"/>
                </a:highlight>
                <a:latin typeface="Times-Roman"/>
              </a:rPr>
              <a:t>The manufacturer could reduce the size of the motor and thereby market a more competitive product</a:t>
            </a:r>
            <a:r>
              <a:rPr lang="en-US" sz="1300" dirty="0">
                <a:solidFill>
                  <a:srgbClr val="FFFFFF"/>
                </a:solidFill>
                <a:latin typeface="Times-Roman"/>
              </a:rPr>
              <a:t>.</a:t>
            </a:r>
            <a:endParaRPr lang="en-PK" sz="13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6.8 Maximum ambient temperature and hot-spot temperature rise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A6597-7470-4F57-867B-26F34560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321943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15" y="0"/>
            <a:ext cx="10442107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6.9 Temperature rise by the resistance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115" y="702418"/>
            <a:ext cx="11536812" cy="6152622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800" dirty="0"/>
              <a:t>Hot-spot temperature rise is difficult to measure as it is to be somewhere inside of winding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800" dirty="0"/>
              <a:t>Embed a temperature detector (Thermocouple or Thermistor) , </a:t>
            </a:r>
            <a:r>
              <a:rPr lang="en-US" sz="4800" dirty="0">
                <a:highlight>
                  <a:srgbClr val="FFFF00"/>
                </a:highlight>
              </a:rPr>
              <a:t>costly method </a:t>
            </a:r>
            <a:r>
              <a:rPr lang="en-US" sz="4800" dirty="0"/>
              <a:t>and is for large machines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800" dirty="0"/>
              <a:t>Finding temperature rise by </a:t>
            </a:r>
            <a:r>
              <a:rPr lang="en-US" sz="4800" dirty="0">
                <a:highlight>
                  <a:srgbClr val="FFFF00"/>
                </a:highlight>
              </a:rPr>
              <a:t>average winding temperature</a:t>
            </a:r>
            <a:r>
              <a:rPr lang="en-US" sz="4800" dirty="0"/>
              <a:t> rather than hot-spot temperature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30A1-08BF-4F5E-849C-1BAECCFD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17199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15" y="0"/>
            <a:ext cx="10442107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6.9 Temperature rise by the resistance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3115" y="702418"/>
            <a:ext cx="11536812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/>
              <a:t>Average temperature of a winding is found by resistance method: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Measure winding resistance at known winding temperature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Measure again when machine is hot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For copper we can use following equation to determine its average temperature: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898" y="2703631"/>
            <a:ext cx="5392888" cy="36640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ED3D-B5F3-420A-932A-D62DEC1F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99081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128789"/>
            <a:ext cx="4131459" cy="634544"/>
          </a:xfrm>
        </p:spPr>
        <p:txBody>
          <a:bodyPr>
            <a:normAutofit/>
          </a:bodyPr>
          <a:lstStyle/>
          <a:p>
            <a:r>
              <a:rPr lang="en-US" sz="2900" b="1" u="sng" dirty="0">
                <a:highlight>
                  <a:srgbClr val="FFFF00"/>
                </a:highlight>
                <a:latin typeface="+mn-lt"/>
              </a:rPr>
              <a:t>6.1 Mechanical losses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455" y="763333"/>
            <a:ext cx="11657015" cy="609466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b="1" dirty="0"/>
              <a:t>Mechanical losses are due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Bearing friction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Brush friction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600" dirty="0"/>
              <a:t>Windage (Air friction)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300" b="1" dirty="0"/>
              <a:t>Mechanical losses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Speed of machine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Design of bearings, brushes, commutator and slip rings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300" dirty="0"/>
              <a:t>Rotating machines are cooled by internal fans mounted on the shaft (Draws in air from surroundings, blows over the windings and expels through suitable vents)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3E33F-5492-4E1F-A285-4F799A66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06562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15" y="0"/>
            <a:ext cx="10442107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6.9 Temperature rise by the resistance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ED3D-B5F3-420A-932A-D62DEC1F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AB2C8-9255-42E7-A8F7-D5925E87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6" y="657467"/>
            <a:ext cx="4547058" cy="5746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39AF99-0133-4F2B-9E9F-4DC6D335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00" y="789402"/>
            <a:ext cx="6362611" cy="2639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C8316-38ED-4486-A376-A0D8D32A1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055" y="3428999"/>
            <a:ext cx="6020276" cy="11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6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9437555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6.10 Relationship between the speed and size of a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4930130"/>
            <a:ext cx="10437815" cy="1748847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prstClr val="black"/>
                </a:solidFill>
                <a:highlight>
                  <a:srgbClr val="FFFF00"/>
                </a:highlight>
              </a:rPr>
              <a:t>Example:</a:t>
            </a:r>
            <a:r>
              <a:rPr lang="en-US" sz="3600" dirty="0">
                <a:solidFill>
                  <a:prstClr val="black"/>
                </a:solidFill>
              </a:rPr>
              <a:t>100 kW, 2000 r/min motor has to generate same voltage but at half speed, what will happen with size</a:t>
            </a:r>
          </a:p>
          <a:p>
            <a:pPr lvl="1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1"/>
          <a:stretch/>
        </p:blipFill>
        <p:spPr>
          <a:xfrm>
            <a:off x="839786" y="705378"/>
            <a:ext cx="10058400" cy="2862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100" y="2942484"/>
            <a:ext cx="627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  kW, 2000 r/min motor ; mass : 300kg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5666" y="3278538"/>
            <a:ext cx="627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  kW, 1000 r/min motor ; mass : 500kg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A9C8A-CACC-4015-99B4-F924190EC1E9}"/>
              </a:ext>
            </a:extLst>
          </p:cNvPr>
          <p:cNvSpPr txBox="1"/>
          <p:nvPr/>
        </p:nvSpPr>
        <p:spPr>
          <a:xfrm>
            <a:off x="2549758" y="3949981"/>
            <a:ext cx="7699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highlight>
                  <a:srgbClr val="FFFF00"/>
                </a:highlight>
              </a:rPr>
              <a:t>Speed and size has Inverse 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89948-BF0F-4471-9469-52EAC5ED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07972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9437555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6.10 Relationship between the speed and size of a machine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6466" y="4626071"/>
            <a:ext cx="10437815" cy="215347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Low speed requirement will result into increase number of conductors on armature or field windings that will result into increase of machine size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1"/>
          <a:stretch/>
        </p:blipFill>
        <p:spPr>
          <a:xfrm>
            <a:off x="886466" y="749866"/>
            <a:ext cx="10058400" cy="2862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100" y="2942484"/>
            <a:ext cx="627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  kW, 2000 r/min motor ; mass : 300kg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5666" y="3278538"/>
            <a:ext cx="627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  kW, 1000 r/min motor ; mass : 500kg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A9C8A-CACC-4015-99B4-F924190EC1E9}"/>
              </a:ext>
            </a:extLst>
          </p:cNvPr>
          <p:cNvSpPr txBox="1"/>
          <p:nvPr/>
        </p:nvSpPr>
        <p:spPr>
          <a:xfrm>
            <a:off x="2549758" y="3949981"/>
            <a:ext cx="7699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highlight>
                  <a:srgbClr val="FFFF00"/>
                </a:highlight>
              </a:rPr>
              <a:t>Speed and size has Inverse relation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797E00-B77E-47B7-9276-9FA2F3A6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41143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EF49-9B55-472B-A44B-778BC1F0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7319-F2D9-492E-B393-402ABDC2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EE 250 EMF, Dr. Aashir Waleed-UET Faisalabad Campus</a:t>
            </a:r>
          </a:p>
        </p:txBody>
      </p:sp>
      <p:graphicFrame>
        <p:nvGraphicFramePr>
          <p:cNvPr id="22" name="Text Placeholder 3">
            <a:extLst>
              <a:ext uri="{FF2B5EF4-FFF2-40B4-BE49-F238E27FC236}">
                <a16:creationId xmlns:a16="http://schemas.microsoft.com/office/drawing/2014/main" id="{BA7F7EF7-C30D-4BC4-84FB-A1D3DE8D25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66262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09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287442"/>
            <a:ext cx="4131459" cy="608786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highlight>
                  <a:srgbClr val="FFFF00"/>
                </a:highlight>
                <a:latin typeface="+mn-lt"/>
              </a:rPr>
              <a:t>6.2 Electrical losses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1267289"/>
            <a:ext cx="9483657" cy="5122312"/>
          </a:xfrm>
        </p:spPr>
        <p:txBody>
          <a:bodyPr>
            <a:normAutofit/>
          </a:bodyPr>
          <a:lstStyle/>
          <a:p>
            <a:r>
              <a:rPr lang="en-US" sz="6000" b="1" dirty="0"/>
              <a:t>6.2.1</a:t>
            </a:r>
            <a:r>
              <a:rPr lang="en-US" sz="6000" dirty="0"/>
              <a:t> Conductor losses (I</a:t>
            </a:r>
            <a:r>
              <a:rPr lang="en-US" sz="6000" baseline="30000" dirty="0"/>
              <a:t>2</a:t>
            </a:r>
            <a:r>
              <a:rPr lang="en-US" sz="6000" dirty="0"/>
              <a:t>R)</a:t>
            </a:r>
          </a:p>
          <a:p>
            <a:r>
              <a:rPr lang="en-US" sz="6000" b="1" dirty="0"/>
              <a:t>6.2.2</a:t>
            </a:r>
            <a:r>
              <a:rPr lang="en-US" sz="6000" dirty="0"/>
              <a:t> Brush losses </a:t>
            </a:r>
          </a:p>
          <a:p>
            <a:r>
              <a:rPr lang="en-US" sz="6000" b="1" dirty="0"/>
              <a:t>6.2.3</a:t>
            </a:r>
            <a:r>
              <a:rPr lang="en-US" sz="6000" dirty="0"/>
              <a:t> Iron losses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A0B90-C7B0-4F2A-8FD9-0FB8498E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153420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389037" cy="705378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6.2.1 Conductor losses (I</a:t>
            </a:r>
            <a:r>
              <a:rPr lang="en-US" sz="2900" b="1" u="sng" baseline="30000" dirty="0">
                <a:latin typeface="+mn-lt"/>
              </a:rPr>
              <a:t>2</a:t>
            </a:r>
            <a:r>
              <a:rPr lang="en-US" sz="2900" b="1" u="sng" dirty="0">
                <a:latin typeface="+mn-lt"/>
              </a:rPr>
              <a:t>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86" y="685481"/>
            <a:ext cx="11961814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b="1" dirty="0"/>
              <a:t>Conductor losses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4400" dirty="0"/>
              <a:t>Resistance (Depends upon length, cross-sectional area, resistivity and temperature of conductor)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4400" dirty="0"/>
              <a:t>Square of current it carries.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297" y="2809461"/>
            <a:ext cx="4776743" cy="3761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759EC-1C50-42BD-B0BF-F5D5C00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366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389037" cy="705378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6.2.1 Conductor losses (I</a:t>
            </a:r>
            <a:r>
              <a:rPr lang="en-US" sz="2900" b="1" u="sng" baseline="30000" dirty="0">
                <a:latin typeface="+mn-lt"/>
              </a:rPr>
              <a:t>2</a:t>
            </a:r>
            <a:r>
              <a:rPr lang="en-US" sz="2900" b="1" u="sng" dirty="0">
                <a:latin typeface="+mn-lt"/>
              </a:rPr>
              <a:t>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186" y="685481"/>
            <a:ext cx="6899484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In dc motors and generators conductor losses can occur at: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Armature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Series field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Shunt field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Commutating poles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Compensating windings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Conductor losses may show up heating resulting in the rising of machine temperature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Sometime its prefer to express conductor losses in terms of the number of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watts/kg of conductor material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87" y="1216254"/>
            <a:ext cx="4776743" cy="3057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1CCD-B43E-46DE-8772-C8E92C6D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76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389037" cy="705378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6.2.2 Brush losses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774" y="705378"/>
            <a:ext cx="6970644" cy="61526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/>
              <a:t>I</a:t>
            </a:r>
            <a:r>
              <a:rPr lang="en-US" sz="3600" baseline="30000" dirty="0"/>
              <a:t>2</a:t>
            </a:r>
            <a:r>
              <a:rPr lang="en-US" sz="3600" dirty="0"/>
              <a:t>R losses in the brushes are negligible due to low current density (0.1 A/mm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Brush losses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Contact voltage drop between brushes and commutator may produce significant loss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b="1" dirty="0"/>
              <a:t>Voltage drop varies from 0.8 V to 1.3 V and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Type of brush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Applied pressure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Brush current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53" y="705378"/>
            <a:ext cx="5113662" cy="34153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00AA3-74BB-4220-BFED-43C517B7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80491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389037" cy="705378"/>
          </a:xfrm>
        </p:spPr>
        <p:txBody>
          <a:bodyPr>
            <a:normAutofit/>
          </a:bodyPr>
          <a:lstStyle/>
          <a:p>
            <a:r>
              <a:rPr lang="en-US" sz="2900" b="1" u="sng" dirty="0">
                <a:latin typeface="+mn-lt"/>
              </a:rPr>
              <a:t>6.2.3 Iron losses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705378"/>
            <a:ext cx="10888388" cy="565566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Iron losses are produced in the armature of DC machines and are due to </a:t>
            </a:r>
            <a:r>
              <a:rPr lang="en-US" sz="4000" b="1" dirty="0">
                <a:highlight>
                  <a:srgbClr val="FFFF00"/>
                </a:highlight>
              </a:rPr>
              <a:t>hysteresi</a:t>
            </a:r>
            <a:r>
              <a:rPr lang="en-US" sz="4000" dirty="0">
                <a:highlight>
                  <a:srgbClr val="FFFF00"/>
                </a:highlight>
              </a:rPr>
              <a:t>s</a:t>
            </a:r>
            <a:r>
              <a:rPr lang="en-US" sz="4000" dirty="0"/>
              <a:t> and </a:t>
            </a:r>
            <a:r>
              <a:rPr lang="en-US" sz="4000" b="1" dirty="0">
                <a:highlight>
                  <a:srgbClr val="FFFF00"/>
                </a:highlight>
              </a:rPr>
              <a:t>eddy currents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4000" b="1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b="1" dirty="0"/>
              <a:t>Iron losses depends upon: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Magnetic flux density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Speed of rotation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Quality of iron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3600" dirty="0"/>
              <a:t>Size of armature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C9DA3-5506-4C43-9253-1DFDDBAE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36589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0"/>
            <a:ext cx="4942828" cy="705378"/>
          </a:xfrm>
        </p:spPr>
        <p:txBody>
          <a:bodyPr>
            <a:noAutofit/>
          </a:bodyPr>
          <a:lstStyle/>
          <a:p>
            <a:r>
              <a:rPr lang="en-US" sz="2900" b="1" u="sng" dirty="0">
                <a:latin typeface="+mn-lt"/>
              </a:rPr>
              <a:t>6.3 Losses as a function of load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705378"/>
            <a:ext cx="10649849" cy="615262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DC motor at no-load develops no useful power but it absorbs power from line to continue to rotate, this no-load power is used to overcome friction, windage and iron losses.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I</a:t>
            </a:r>
            <a:r>
              <a:rPr lang="en-US" sz="4000" baseline="30000" dirty="0"/>
              <a:t>2</a:t>
            </a:r>
            <a:r>
              <a:rPr lang="en-US" sz="4000" dirty="0"/>
              <a:t>R losses in the armature, series field and commutating field is negligible </a:t>
            </a:r>
            <a:r>
              <a:rPr lang="en-US" sz="4000" dirty="0">
                <a:highlight>
                  <a:srgbClr val="FFFF00"/>
                </a:highlight>
              </a:rPr>
              <a:t>because no-load current is 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>
                <a:highlight>
                  <a:srgbClr val="FFFF00"/>
                </a:highlight>
              </a:rPr>
              <a:t>under loading </a:t>
            </a:r>
            <a:r>
              <a:rPr lang="en-US" sz="4000" dirty="0"/>
              <a:t>the machine the armature current increases and thus </a:t>
            </a:r>
            <a:r>
              <a:rPr lang="en-US" sz="4000" dirty="0">
                <a:highlight>
                  <a:srgbClr val="FFFF00"/>
                </a:highlight>
              </a:rPr>
              <a:t>I</a:t>
            </a:r>
            <a:r>
              <a:rPr lang="en-US" sz="4000" baseline="30000" dirty="0">
                <a:highlight>
                  <a:srgbClr val="FFFF00"/>
                </a:highlight>
              </a:rPr>
              <a:t>2</a:t>
            </a:r>
            <a:r>
              <a:rPr lang="en-US" sz="4000" dirty="0">
                <a:highlight>
                  <a:srgbClr val="FFFF00"/>
                </a:highlight>
              </a:rPr>
              <a:t>R losses increases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000" dirty="0"/>
              <a:t>Other losses almost remain constant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F74C8-2CA7-4B64-A140-552E4CD8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 250 EMF, Dr. Aashir Waleed-UET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315107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1655</Words>
  <Application>Microsoft Office PowerPoint</Application>
  <PresentationFormat>Widescreen</PresentationFormat>
  <Paragraphs>183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Algerian</vt:lpstr>
      <vt:lpstr>Arial</vt:lpstr>
      <vt:lpstr>Calibri</vt:lpstr>
      <vt:lpstr>Calibri Light</vt:lpstr>
      <vt:lpstr>MathematicalPi-One</vt:lpstr>
      <vt:lpstr>Times New Roman</vt:lpstr>
      <vt:lpstr>Times-Italic</vt:lpstr>
      <vt:lpstr>Times-Roman</vt:lpstr>
      <vt:lpstr>Wingdings</vt:lpstr>
      <vt:lpstr>Office Theme</vt:lpstr>
      <vt:lpstr>Electrical Machinery Fundamentals</vt:lpstr>
      <vt:lpstr>Chapter 6 Efficiency and Heating of Electrical Machines </vt:lpstr>
      <vt:lpstr>6.1 Mechanical losses</vt:lpstr>
      <vt:lpstr>6.2 Electrical losses</vt:lpstr>
      <vt:lpstr>6.2.1 Conductor losses (I2R)</vt:lpstr>
      <vt:lpstr>6.2.1 Conductor losses (I2R)</vt:lpstr>
      <vt:lpstr>6.2.2 Brush losses</vt:lpstr>
      <vt:lpstr>6.2.3 Iron losses</vt:lpstr>
      <vt:lpstr>6.3 Losses as a function of load</vt:lpstr>
      <vt:lpstr>6.3 Losses as a function of load</vt:lpstr>
      <vt:lpstr>6.3 Losses as a function of load</vt:lpstr>
      <vt:lpstr>6.4 Efficiency curve</vt:lpstr>
      <vt:lpstr>6.4 Efficiency curve</vt:lpstr>
      <vt:lpstr>6.4 Efficiency curve</vt:lpstr>
      <vt:lpstr>6.4 Efficiency curve</vt:lpstr>
      <vt:lpstr>6.4 Efficiency curve</vt:lpstr>
      <vt:lpstr>6.4 Efficiency curve</vt:lpstr>
      <vt:lpstr>6.5 Temperature rise</vt:lpstr>
      <vt:lpstr>6.6 Life expectancy of electric equipment</vt:lpstr>
      <vt:lpstr>6.6 Life expectancy of electric equipment</vt:lpstr>
      <vt:lpstr>Factors that may shorten the service life of an insulator </vt:lpstr>
      <vt:lpstr>6.7 Thermal classification of insulators</vt:lpstr>
      <vt:lpstr>6.8 Maximum ambient temperature and hot-spot temperature rise</vt:lpstr>
      <vt:lpstr>6.8 Maximum ambient temperature and hot-spot temperature rise</vt:lpstr>
      <vt:lpstr>PowerPoint Presentation</vt:lpstr>
      <vt:lpstr>PowerPoint Presentation</vt:lpstr>
      <vt:lpstr>6.8 Maximum ambient temperature and hot-spot temperature rise</vt:lpstr>
      <vt:lpstr>6.9 Temperature rise by the resistance method</vt:lpstr>
      <vt:lpstr>6.9 Temperature rise by the resistance method</vt:lpstr>
      <vt:lpstr>6.9 Temperature rise by the resistance method</vt:lpstr>
      <vt:lpstr>6.10 Relationship between the speed and size of a machine</vt:lpstr>
      <vt:lpstr>6.10 Relationship between the speed and size of a machine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 and Electron Current Flow</dc:title>
  <dc:creator>Umar Virk</dc:creator>
  <cp:lastModifiedBy>Dr. Aashir Walid</cp:lastModifiedBy>
  <cp:revision>234</cp:revision>
  <dcterms:created xsi:type="dcterms:W3CDTF">2016-09-07T16:18:06Z</dcterms:created>
  <dcterms:modified xsi:type="dcterms:W3CDTF">2021-04-29T11:31:01Z</dcterms:modified>
</cp:coreProperties>
</file>