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8" r:id="rId3"/>
    <p:sldId id="257" r:id="rId4"/>
    <p:sldId id="269" r:id="rId5"/>
    <p:sldId id="288" r:id="rId6"/>
    <p:sldId id="270" r:id="rId7"/>
    <p:sldId id="289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9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AFF11-5E70-414D-8FA7-FB89C7001FEA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43A15-DF67-4944-A1F2-EFF9FA013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5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4664-9EA9-40BB-A0F3-2BC083D3AA24}" type="datetime1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9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B83A-B1B9-4C87-95CF-6650A7FC06CF}" type="datetime1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5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46290-59EF-4C31-A3CE-1E38D2EB3D2D}" type="datetime1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6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32C-6899-48DF-A9CE-8B9D64DE9F99}" type="datetime1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9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19C9-23E2-47BC-B5EF-0FEF910244FD}" type="datetime1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1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868C-1D7A-4ECF-9EC0-14EB892E7ED4}" type="datetime1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9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2DFD-ED6C-4FB4-BAF5-1789D81FFFA9}" type="datetime1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9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7C78-9D4F-45B5-BA08-E28D52851353}" type="datetime1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ACA5-DD5F-4D51-8585-94808BE52F95}" type="datetime1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8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0047-0975-437A-A51E-45714DE34BA6}" type="datetime1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6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2819-84A3-47FB-B004-4C19635EED1B}" type="datetime1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1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73DE4-F0EB-4E62-B671-F3FAC2236344}" type="datetime1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EE350 Electric Machinery Fundamentals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9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28935" y="6427114"/>
            <a:ext cx="1028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9640" y="1770573"/>
            <a:ext cx="10539549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90" dirty="0">
                <a:latin typeface="Algerian" panose="04020705040A02060702" pitchFamily="82" charset="0"/>
              </a:rPr>
              <a:t>Electrical Machinery Fundamentals</a:t>
            </a:r>
            <a:endParaRPr spc="-190" dirty="0"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2308" y="2675909"/>
            <a:ext cx="6767922" cy="15061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1995" algn="ctr">
              <a:spcBef>
                <a:spcPts val="105"/>
              </a:spcBef>
            </a:pP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		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3200" spc="-30" dirty="0">
                <a:solidFill>
                  <a:srgbClr val="0000FF"/>
                </a:solidFill>
                <a:latin typeface="Arial"/>
                <a:cs typeface="Arial"/>
              </a:rPr>
              <a:t>250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3200" spc="-5" dirty="0">
                <a:solidFill>
                  <a:srgbClr val="0000FF"/>
                </a:solidFill>
                <a:latin typeface="Arial"/>
                <a:cs typeface="Arial"/>
              </a:rPr>
              <a:t>SPRING</a:t>
            </a:r>
            <a:r>
              <a:rPr sz="32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r>
              <a:rPr lang="en-US" sz="3200" spc="-5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endParaRPr sz="3200" dirty="0">
              <a:latin typeface="Arial"/>
              <a:cs typeface="Arial"/>
            </a:endParaRPr>
          </a:p>
          <a:p>
            <a:pPr algn="ctr">
              <a:spcBef>
                <a:spcPts val="4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1305560" algn="ctr"/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Lecture </a:t>
            </a: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5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1026" name="Picture 2" descr="Image result for uet lahore logo">
            <a:extLst>
              <a:ext uri="{FF2B5EF4-FFF2-40B4-BE49-F238E27FC236}">
                <a16:creationId xmlns:a16="http://schemas.microsoft.com/office/drawing/2014/main" id="{47CBF2EA-D95E-479B-8DF8-5122F8F31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48" y="166634"/>
            <a:ext cx="33528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DE7BD-16BE-4624-9D9A-80A6D278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764" y="128788"/>
            <a:ext cx="8046637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7.5 The Capacitor and reactive power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5764" y="763333"/>
            <a:ext cx="6709892" cy="609466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Now remove the inductor from the circuit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Capacitor alone is connected across generator terminal and carries 30A current (</a:t>
            </a:r>
            <a:r>
              <a:rPr lang="en-US" sz="2000" b="1" dirty="0"/>
              <a:t>Leading E by 90°)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Again capacitor is delivering 3.6kvar reactive power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Now this reactor power is being delivered to the generator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 i="1" dirty="0"/>
              <a:t>This is difficult to believe  but it happens!!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Pendulum swings back and forth without doing any useful work, same is the case here with capacitor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Capacitor acts as temporary energy-storing device: 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800" dirty="0"/>
              <a:t>Stores energy for a short period of time and releasing it again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Reactive power flows from capacitor to generator (</a:t>
            </a:r>
            <a:r>
              <a:rPr lang="en-US" sz="2000" b="1" dirty="0"/>
              <a:t>Reactive Load</a:t>
            </a:r>
            <a:r>
              <a:rPr lang="en-US" sz="20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Capacitive reactance always generates reactive power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501" y="763332"/>
            <a:ext cx="4378819" cy="583842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11D3F-64C6-42BF-B9A1-D815D324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D2566-331D-4CE7-954E-01E2B751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37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764" y="128788"/>
            <a:ext cx="8046637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7.6 Distinction between active and reactive power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829" y="763333"/>
            <a:ext cx="11569374" cy="609466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One can not be converted into other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Can be treated as separate quantities in electrical circuits because they function independently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/>
              <a:t>Active power: </a:t>
            </a:r>
            <a:r>
              <a:rPr lang="en-US" sz="2400" dirty="0"/>
              <a:t>Produces heat, mechanical power, light etc.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/>
              <a:t>Reactive power: </a:t>
            </a:r>
            <a:r>
              <a:rPr lang="en-US" sz="2400" dirty="0"/>
              <a:t>Represents power that oscillates back and forth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AC inductive devices (</a:t>
            </a:r>
            <a:r>
              <a:rPr lang="en-US" sz="2400" b="1" dirty="0"/>
              <a:t>magnets, transformers, induction motors etc.</a:t>
            </a:r>
            <a:r>
              <a:rPr lang="en-US" sz="2400" dirty="0"/>
              <a:t>) absorb reactive power because one component of current they draw lags behind the voltage by 90°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highlight>
                  <a:srgbClr val="FFFF00"/>
                </a:highlight>
              </a:rPr>
              <a:t>Reactive power produces AC magnetic field</a:t>
            </a:r>
            <a:r>
              <a:rPr lang="en-US" sz="2400" dirty="0"/>
              <a:t> in these devices (</a:t>
            </a:r>
            <a:r>
              <a:rPr lang="en-US" sz="2400" b="1" dirty="0"/>
              <a:t>Important role of reactive power</a:t>
            </a:r>
            <a:r>
              <a:rPr lang="en-US" sz="24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/>
              <a:t>Huge active/reactive load: </a:t>
            </a:r>
            <a:r>
              <a:rPr lang="en-US" sz="2400" dirty="0"/>
              <a:t>Shopping mall , Building , City etc. These loads draws both active power (</a:t>
            </a:r>
            <a:r>
              <a:rPr lang="en-US" sz="2400" b="1" dirty="0"/>
              <a:t>to carry out useful work</a:t>
            </a:r>
            <a:r>
              <a:rPr lang="en-US" sz="2400" dirty="0"/>
              <a:t>) and reactive power (</a:t>
            </a:r>
            <a:r>
              <a:rPr lang="en-US" sz="2400" b="1" dirty="0"/>
              <a:t>to sustain their magnetic field</a:t>
            </a:r>
            <a:r>
              <a:rPr lang="en-US" sz="24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BE42F-966A-4BD0-9F6C-B5832261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F9D11-F8EB-4EDA-83E0-9AC1E28D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41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701" y="128788"/>
            <a:ext cx="9401577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7.7 Combined active and reactive loads : Apparent power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701" y="763333"/>
            <a:ext cx="6915955" cy="609466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Loads absorbs both active and reactive power and may be considered to made up of resistor and inductive reactor as shown in fig.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Resistor </a:t>
            </a:r>
            <a:r>
              <a:rPr lang="en-US" sz="2000" dirty="0"/>
              <a:t>(Active load)</a:t>
            </a:r>
            <a:r>
              <a:rPr lang="en-US" sz="2000" b="1" dirty="0"/>
              <a:t> </a:t>
            </a:r>
            <a:r>
              <a:rPr lang="en-US" sz="2000" b="1" dirty="0">
                <a:highlight>
                  <a:srgbClr val="FFFF00"/>
                </a:highlight>
              </a:rPr>
              <a:t>draws I</a:t>
            </a:r>
            <a:r>
              <a:rPr lang="en-US" sz="2000" b="1" baseline="-25000" dirty="0">
                <a:highlight>
                  <a:srgbClr val="FFFF00"/>
                </a:highlight>
              </a:rPr>
              <a:t>p </a:t>
            </a:r>
            <a:r>
              <a:rPr lang="en-US" sz="2000" dirty="0"/>
              <a:t>(In phase with E)</a:t>
            </a:r>
            <a:r>
              <a:rPr lang="en-US" sz="2000" b="1" baseline="-25000" dirty="0"/>
              <a:t>  </a:t>
            </a:r>
            <a:r>
              <a:rPr lang="en-US" sz="2000" dirty="0"/>
              <a:t>and </a:t>
            </a:r>
            <a:r>
              <a:rPr lang="en-US" sz="2000" b="1" dirty="0"/>
              <a:t>inductive</a:t>
            </a:r>
            <a:r>
              <a:rPr lang="en-US" sz="2000" dirty="0"/>
              <a:t> </a:t>
            </a:r>
            <a:r>
              <a:rPr lang="en-US" sz="2000" b="1" dirty="0"/>
              <a:t>reactor </a:t>
            </a:r>
            <a:r>
              <a:rPr lang="en-US" sz="2000" dirty="0"/>
              <a:t>(Reactive load)</a:t>
            </a:r>
            <a:r>
              <a:rPr lang="en-US" sz="2000" b="1" dirty="0"/>
              <a:t> </a:t>
            </a:r>
            <a:r>
              <a:rPr lang="en-US" sz="2000" b="1" dirty="0">
                <a:highlight>
                  <a:srgbClr val="FFFF00"/>
                </a:highlight>
              </a:rPr>
              <a:t>draws I</a:t>
            </a:r>
            <a:r>
              <a:rPr lang="en-US" sz="2000" b="1" baseline="-25000" dirty="0">
                <a:highlight>
                  <a:srgbClr val="FFFF00"/>
                </a:highlight>
              </a:rPr>
              <a:t>q </a:t>
            </a:r>
            <a:r>
              <a:rPr lang="en-US" sz="2000" dirty="0"/>
              <a:t>(Lags behind E by 90°)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highlight>
                  <a:srgbClr val="FFFF00"/>
                </a:highlight>
              </a:rPr>
              <a:t>Resultant line current I lags behind E by </a:t>
            </a:r>
            <a:r>
              <a:rPr lang="el-GR" sz="2000" dirty="0">
                <a:highlight>
                  <a:srgbClr val="FFFF00"/>
                </a:highlight>
              </a:rPr>
              <a:t>θ</a:t>
            </a:r>
            <a:r>
              <a:rPr lang="en-US" sz="2000" dirty="0">
                <a:highlight>
                  <a:srgbClr val="FFFF00"/>
                </a:highlight>
              </a:rPr>
              <a:t> and I is given as</a:t>
            </a:r>
            <a:r>
              <a:rPr lang="en-US" sz="20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We use wattmeter and varmeter to measure active and reactive power respectively and ampere meter to measure line current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Combination of </a:t>
            </a:r>
            <a:r>
              <a:rPr lang="en-US" sz="2000" b="1" dirty="0"/>
              <a:t>active power (P) </a:t>
            </a:r>
            <a:r>
              <a:rPr lang="en-US" sz="2000" dirty="0"/>
              <a:t>and </a:t>
            </a:r>
            <a:r>
              <a:rPr lang="en-US" sz="2000" b="1" dirty="0"/>
              <a:t>reactive power (Q) </a:t>
            </a:r>
            <a:r>
              <a:rPr lang="en-US" sz="2000" dirty="0"/>
              <a:t>is called </a:t>
            </a:r>
            <a:r>
              <a:rPr lang="en-US" sz="2000" b="1" dirty="0"/>
              <a:t>apparent power (S), </a:t>
            </a:r>
            <a:r>
              <a:rPr lang="en-US" sz="2000" dirty="0"/>
              <a:t>apparent power is measured in volt-amperes </a:t>
            </a: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656" y="776212"/>
            <a:ext cx="4606344" cy="60946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1531" y="2711062"/>
            <a:ext cx="2792293" cy="77911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E1D93-2D3F-46A0-A175-B0854948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7FFFA-4A03-4B8B-8F27-99CD8968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4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701" y="128788"/>
            <a:ext cx="9401577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7.8 Relationship between P, Q and 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701" y="3353253"/>
            <a:ext cx="11243257" cy="324384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Line current I lags behind E by </a:t>
            </a:r>
            <a:r>
              <a:rPr lang="el-GR" sz="2000" dirty="0"/>
              <a:t>θ</a:t>
            </a:r>
            <a:r>
              <a:rPr lang="en-US" sz="2000" dirty="0"/>
              <a:t> where I is composed of two components i.e. </a:t>
            </a:r>
            <a:r>
              <a:rPr lang="en-US" sz="2000" b="1" dirty="0"/>
              <a:t>I</a:t>
            </a:r>
            <a:r>
              <a:rPr lang="en-US" sz="2000" b="1" baseline="-25000" dirty="0"/>
              <a:t>p </a:t>
            </a:r>
            <a:r>
              <a:rPr lang="en-US" sz="2000" dirty="0"/>
              <a:t>(In phase with E)</a:t>
            </a:r>
            <a:r>
              <a:rPr lang="en-US" sz="2000" b="1" baseline="-25000" dirty="0"/>
              <a:t> </a:t>
            </a:r>
            <a:r>
              <a:rPr lang="en-US" sz="2000" b="1" dirty="0"/>
              <a:t>&amp; I</a:t>
            </a:r>
            <a:r>
              <a:rPr lang="en-US" sz="2000" b="1" baseline="-25000" dirty="0"/>
              <a:t>q </a:t>
            </a:r>
            <a:r>
              <a:rPr lang="en-US" sz="2000" dirty="0"/>
              <a:t>(Lags behind E by 90°)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 </a:t>
            </a:r>
            <a:r>
              <a:rPr lang="en-US" sz="2000" b="1" dirty="0"/>
              <a:t>From phasor diagram:                                               =&gt;                                               =&gt;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Value of angle </a:t>
            </a:r>
            <a:r>
              <a:rPr lang="el-GR" sz="2000" b="1" dirty="0"/>
              <a:t>θ</a:t>
            </a:r>
            <a:r>
              <a:rPr lang="en-US" sz="2000" dirty="0"/>
              <a:t> can be calculated as: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lum bright="-20000" contrast="40000"/>
          </a:blip>
          <a:srcRect l="1357" b="12029"/>
          <a:stretch/>
        </p:blipFill>
        <p:spPr>
          <a:xfrm>
            <a:off x="1635616" y="763332"/>
            <a:ext cx="9359841" cy="25079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200" y="3905778"/>
            <a:ext cx="1958232" cy="763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013" y="3905778"/>
            <a:ext cx="1849441" cy="745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035" y="3905778"/>
            <a:ext cx="1885704" cy="763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6194" y="4651465"/>
            <a:ext cx="2567275" cy="6476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lum bright="-20000" contrast="40000"/>
          </a:blip>
          <a:stretch>
            <a:fillRect/>
          </a:stretch>
        </p:blipFill>
        <p:spPr>
          <a:xfrm>
            <a:off x="6371925" y="4651200"/>
            <a:ext cx="2650544" cy="647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lum bright="-20000" contrast="40000"/>
          </a:blip>
          <a:stretch>
            <a:fillRect/>
          </a:stretch>
        </p:blipFill>
        <p:spPr>
          <a:xfrm>
            <a:off x="9310141" y="4651200"/>
            <a:ext cx="2574557" cy="647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lum contrast="40000"/>
          </a:blip>
          <a:stretch>
            <a:fillRect/>
          </a:stretch>
        </p:blipFill>
        <p:spPr>
          <a:xfrm>
            <a:off x="5111010" y="5512913"/>
            <a:ext cx="5548323" cy="873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6923EE-D394-4708-BC1F-5F01B20B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F3D03-633D-499C-A1F7-C3F98894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7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701" y="128788"/>
            <a:ext cx="9401577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7.9 Power factor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701" y="763333"/>
            <a:ext cx="11011437" cy="609466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Ratio of active power to apparent power</a:t>
            </a:r>
            <a:r>
              <a:rPr lang="en-US" sz="2000" dirty="0"/>
              <a:t>, expressed as a simple number or as a  percentage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Power factor can never be more than unity or 100% because </a:t>
            </a:r>
            <a:r>
              <a:rPr lang="en-US" sz="2000" b="1" dirty="0"/>
              <a:t>P</a:t>
            </a:r>
            <a:r>
              <a:rPr lang="en-US" sz="2000" dirty="0"/>
              <a:t>(active power)</a:t>
            </a:r>
            <a:r>
              <a:rPr lang="en-US" sz="2000" b="1" dirty="0"/>
              <a:t> can never exceed S</a:t>
            </a:r>
            <a:r>
              <a:rPr lang="en-US" sz="2000" dirty="0"/>
              <a:t>(apparent power)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highlight>
                  <a:srgbClr val="FFFF00"/>
                </a:highlight>
              </a:rPr>
              <a:t>Power factor of resistor is 100% </a:t>
            </a:r>
            <a:r>
              <a:rPr lang="en-US" sz="2000" dirty="0"/>
              <a:t>because </a:t>
            </a:r>
            <a:r>
              <a:rPr lang="en-US" sz="2000" b="1" dirty="0"/>
              <a:t>S</a:t>
            </a:r>
            <a:r>
              <a:rPr lang="en-US" sz="2000" dirty="0"/>
              <a:t>(apparent power)</a:t>
            </a:r>
            <a:r>
              <a:rPr lang="en-US" sz="2000" b="1" dirty="0"/>
              <a:t> it draws is equal to P</a:t>
            </a:r>
            <a:r>
              <a:rPr lang="en-US" sz="2000" dirty="0"/>
              <a:t>(active power)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Power factor of an ideal coil with </a:t>
            </a:r>
            <a:r>
              <a:rPr lang="en-US" sz="2000" dirty="0">
                <a:highlight>
                  <a:srgbClr val="FFFF00"/>
                </a:highlight>
              </a:rPr>
              <a:t>no resistance is zero  </a:t>
            </a:r>
            <a:r>
              <a:rPr lang="en-US" sz="2000" dirty="0"/>
              <a:t>because </a:t>
            </a:r>
            <a:r>
              <a:rPr lang="en-US" sz="2000" b="1" dirty="0"/>
              <a:t>P</a:t>
            </a:r>
            <a:r>
              <a:rPr lang="en-US" sz="2000" dirty="0"/>
              <a:t>(active power) is zero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highlight>
                  <a:srgbClr val="FFFF00"/>
                </a:highlight>
              </a:rPr>
              <a:t>Power factor is also a measure of phase angle </a:t>
            </a:r>
            <a:r>
              <a:rPr lang="el-GR" sz="2000" dirty="0">
                <a:highlight>
                  <a:srgbClr val="FFFF00"/>
                </a:highlight>
              </a:rPr>
              <a:t>θ</a:t>
            </a:r>
            <a:r>
              <a:rPr lang="en-US" sz="2000" dirty="0">
                <a:highlight>
                  <a:srgbClr val="FFFF00"/>
                </a:highlight>
              </a:rPr>
              <a:t> between </a:t>
            </a:r>
            <a:r>
              <a:rPr lang="en-US" sz="2000" b="1" dirty="0">
                <a:highlight>
                  <a:srgbClr val="FFFF00"/>
                </a:highlight>
              </a:rPr>
              <a:t>E and 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highlight>
                  <a:srgbClr val="FFFF00"/>
                </a:highlight>
              </a:rPr>
              <a:t>Power factor is said to be lagging </a:t>
            </a:r>
            <a:r>
              <a:rPr lang="en-US" sz="2000" dirty="0"/>
              <a:t>if current lags behind the voltage and vise versa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contrast="40000"/>
          </a:blip>
          <a:stretch>
            <a:fillRect/>
          </a:stretch>
        </p:blipFill>
        <p:spPr>
          <a:xfrm>
            <a:off x="869730" y="1098565"/>
            <a:ext cx="3367419" cy="5112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625" b="71080"/>
          <a:stretch/>
        </p:blipFill>
        <p:spPr>
          <a:xfrm>
            <a:off x="911789" y="3385664"/>
            <a:ext cx="3104476" cy="286703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BEDCC-717D-4BA7-B353-04D93021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26EDF-1DE8-4820-9F19-AF023CAB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23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701" y="128788"/>
            <a:ext cx="9401577" cy="634544"/>
          </a:xfrm>
        </p:spPr>
        <p:txBody>
          <a:bodyPr>
            <a:normAutofit/>
          </a:bodyPr>
          <a:lstStyle/>
          <a:p>
            <a:r>
              <a:rPr lang="en-US" sz="2900" b="1" dirty="0">
                <a:latin typeface="+mn-lt"/>
              </a:rPr>
              <a:t>7.10 Power Triangle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701" y="763333"/>
            <a:ext cx="6915955" cy="609466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We show relationship between </a:t>
            </a:r>
            <a:r>
              <a:rPr lang="en-US" sz="2000" b="1" dirty="0"/>
              <a:t>S,P and Q </a:t>
            </a:r>
            <a:r>
              <a:rPr lang="en-US" sz="2000" dirty="0"/>
              <a:t>by means of power triangle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Following are the rules for drawing power triangle: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u="sng" dirty="0"/>
              <a:t>Active power absorbed </a:t>
            </a:r>
            <a:r>
              <a:rPr lang="en-US" sz="2000" dirty="0"/>
              <a:t>by a circuit is considered to be positive and drawn horizontally to right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u="sng" dirty="0"/>
              <a:t>Active power that is delivered </a:t>
            </a:r>
            <a:r>
              <a:rPr lang="en-US" sz="2000" dirty="0"/>
              <a:t>by a circuit is considered to be negative and drawn horizontally to left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u="sng" dirty="0"/>
              <a:t>Reactive power absorbed </a:t>
            </a:r>
            <a:r>
              <a:rPr lang="en-US" sz="2000" dirty="0"/>
              <a:t>by a circuit is considered to be positive and drawn vertically to upwards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u="sng" dirty="0"/>
              <a:t>Reactive power that is delivered </a:t>
            </a:r>
            <a:r>
              <a:rPr lang="en-US" sz="2000" dirty="0"/>
              <a:t>by a circuit is considered to be negative and drawn vertically to downwards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dirty="0"/>
              <a:t>In power triangle the components </a:t>
            </a:r>
            <a:r>
              <a:rPr lang="en-US" sz="2000" b="1" dirty="0"/>
              <a:t>S,P and Q </a:t>
            </a:r>
            <a:r>
              <a:rPr lang="en-US" sz="2000" dirty="0"/>
              <a:t>are not phasors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656" y="763332"/>
            <a:ext cx="4606344" cy="44144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65DF1-2545-4FAC-B21A-A4B328E24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CCD5F-DDA6-45CB-85B4-271FF64F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701" y="128788"/>
            <a:ext cx="9401577" cy="634544"/>
          </a:xfrm>
        </p:spPr>
        <p:txBody>
          <a:bodyPr>
            <a:normAutofit/>
          </a:bodyPr>
          <a:lstStyle/>
          <a:p>
            <a:r>
              <a:rPr lang="en-US" sz="2900" b="1" dirty="0">
                <a:latin typeface="+mn-lt"/>
              </a:rPr>
              <a:t>7.11 Further aspects of sources and loads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701" y="763333"/>
            <a:ext cx="6915955" cy="609466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P is not same as that of Q </a:t>
            </a:r>
            <a:r>
              <a:rPr lang="en-US" sz="2000" dirty="0"/>
              <a:t>and each flows independently of other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An </a:t>
            </a:r>
            <a:r>
              <a:rPr lang="en-US" sz="2000" dirty="0">
                <a:highlight>
                  <a:srgbClr val="FFFF00"/>
                </a:highlight>
              </a:rPr>
              <a:t>electrical outlet can act in both ways</a:t>
            </a:r>
            <a:r>
              <a:rPr lang="en-US" sz="2000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Active or reactive source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/>
              <a:t>Active or reactive load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This </a:t>
            </a:r>
            <a:r>
              <a:rPr lang="en-US" sz="2000" dirty="0">
                <a:highlight>
                  <a:srgbClr val="FFFF00"/>
                </a:highlight>
              </a:rPr>
              <a:t>all depends upon the type of device </a:t>
            </a:r>
            <a:r>
              <a:rPr lang="en-US" sz="2000" dirty="0"/>
              <a:t>connected to receptacle (socket)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7585656" y="763332"/>
            <a:ext cx="4606344" cy="60946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7E3A9-CE6B-42ED-BD54-18AAF923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939D-C5E2-4321-A92A-F0B22D0E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50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0"/>
            <a:ext cx="9401577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7.12 System comprising several loads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3899" y="634544"/>
            <a:ext cx="7271757" cy="622345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Concept of active and reactive loads enables us to simply the solution of complex circuits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We have to calculate the apparent power absorbed by the circuit and current supplied by the source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We don’t have to worry about the way loads are interconnected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Draw the block diagram of individual loads indicating the direction (as far as the source is concerned) of active and reactive power flow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Distinct nature of active and reactive power enables us: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800" dirty="0"/>
              <a:t>To add all active powers in circuit to get total active power </a:t>
            </a:r>
            <a:r>
              <a:rPr lang="en-US" sz="1800" b="1" dirty="0"/>
              <a:t>P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800" dirty="0"/>
              <a:t>To add all reactive powers in circuit to get total active power </a:t>
            </a:r>
            <a:r>
              <a:rPr lang="en-US" sz="1800" b="1" dirty="0"/>
              <a:t>Q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800" dirty="0"/>
              <a:t>Then we find resultant apparent power S as follows: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When adding reactive power: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800" dirty="0"/>
              <a:t>Assign positive value to those absorbed by the system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800" dirty="0"/>
              <a:t>Assign negative value to those generated by the system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Same is the case for active power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7585656" y="634544"/>
            <a:ext cx="4606344" cy="60946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2735559" y="4607490"/>
            <a:ext cx="2428436" cy="71903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813C5-E020-41EE-931C-DBCA2790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37F2A-63EC-41EF-8A7F-568AB6AB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92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0"/>
            <a:ext cx="9401577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7.12 System comprising several loads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3899" y="634544"/>
            <a:ext cx="5374271" cy="622345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Lets solve the circuit of previous slide: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Active power absorbed by the system= </a:t>
            </a:r>
            <a:r>
              <a:rPr lang="en-US" sz="2000" b="1" dirty="0"/>
              <a:t>P </a:t>
            </a:r>
            <a:r>
              <a:rPr lang="en-US" sz="2000" dirty="0"/>
              <a:t>= 2+8+14 = +24 kW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Reactive power absorbed by the system=</a:t>
            </a:r>
            <a:r>
              <a:rPr lang="en-US" sz="2000" b="1" dirty="0"/>
              <a:t> Q</a:t>
            </a:r>
            <a:r>
              <a:rPr lang="en-US" sz="2000" b="1" baseline="-25000" dirty="0"/>
              <a:t>1 </a:t>
            </a:r>
            <a:r>
              <a:rPr lang="en-US" sz="2000" dirty="0"/>
              <a:t>= 5+7+8 = +20 kvar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Reactive power supplied by the system=</a:t>
            </a:r>
            <a:r>
              <a:rPr lang="en-US" sz="2000" b="1" dirty="0"/>
              <a:t> Q</a:t>
            </a:r>
            <a:r>
              <a:rPr lang="en-US" sz="2000" b="1" baseline="-25000" dirty="0"/>
              <a:t>2 </a:t>
            </a:r>
            <a:r>
              <a:rPr lang="en-US" sz="2000" dirty="0"/>
              <a:t>= -9-16 = -25 kvar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Net reactive power= </a:t>
            </a:r>
            <a:r>
              <a:rPr lang="en-US" sz="2000" b="1" dirty="0"/>
              <a:t>Q</a:t>
            </a:r>
            <a:r>
              <a:rPr lang="en-US" sz="2000" dirty="0"/>
              <a:t> = +20-25 = -5 kvar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Apparent power = </a:t>
            </a:r>
            <a:r>
              <a:rPr lang="en-US" sz="2000" b="1" dirty="0"/>
              <a:t>S</a:t>
            </a:r>
            <a:r>
              <a:rPr lang="en-US" sz="2000" dirty="0"/>
              <a:t> = </a:t>
            </a:r>
            <a:r>
              <a:rPr lang="en-US" sz="2000" b="1" dirty="0"/>
              <a:t>√</a:t>
            </a:r>
            <a:r>
              <a:rPr lang="en-US" sz="2000" dirty="0"/>
              <a:t> (24)</a:t>
            </a:r>
            <a:r>
              <a:rPr lang="en-US" sz="2000" baseline="30000" dirty="0"/>
              <a:t>2</a:t>
            </a:r>
            <a:r>
              <a:rPr lang="en-US" sz="2000" dirty="0"/>
              <a:t>+(-5)</a:t>
            </a:r>
            <a:r>
              <a:rPr lang="en-US" sz="2000" baseline="30000" dirty="0"/>
              <a:t>2</a:t>
            </a:r>
            <a:r>
              <a:rPr lang="en-US" sz="2000" dirty="0"/>
              <a:t> = 24.5 kVA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 source furnishes the apparent power so: I = S/E =24500/380 = 64.5 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Power factor of the system = cos Φ</a:t>
            </a:r>
            <a:r>
              <a:rPr lang="en-US" sz="2000" baseline="-25000" dirty="0"/>
              <a:t>L </a:t>
            </a:r>
            <a:r>
              <a:rPr lang="en-US" sz="2000" dirty="0"/>
              <a:t>= P/S = 24/24.5 = 0.979 </a:t>
            </a:r>
            <a:r>
              <a:rPr lang="en-US" sz="2000" b="1" dirty="0"/>
              <a:t>leading/lagging</a:t>
            </a:r>
            <a:r>
              <a:rPr lang="en-US" sz="2000" dirty="0"/>
              <a:t>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dirty="0"/>
              <a:t>380V source delivers 24 kW active power and receives 5 kvar of reactive power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000" b="1" dirty="0"/>
              <a:t>Power triangle is shown that shows resultant power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170" y="634544"/>
            <a:ext cx="6503830" cy="59980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61897-9ADB-41CF-8C68-3C4BBC280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BD01D-BB8E-49E0-8099-12FBE119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92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0"/>
            <a:ext cx="9401577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7.12 System comprising several loads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707" y="634544"/>
            <a:ext cx="6100293" cy="59980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697863" y="634544"/>
            <a:ext cx="5393844" cy="599807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0AE41-B27F-497A-98B2-DF7AAF4FD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0DB67-3A38-4952-81DE-F590BD5D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4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Chapter 7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Active, Reactive and Apparent Power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5A1B8-2E21-4467-A440-8F695D96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43F88-C864-44F8-8764-6D4FBD4B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14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899" y="0"/>
            <a:ext cx="9401577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7.14 Solving AC circuits using the power triangle method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3899" y="634544"/>
            <a:ext cx="9401577" cy="622345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Active and reactive powers can be added algebraically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Power triangle method enables us to solve complex AC circuits without drawing phasor diagram/resorting to vector </a:t>
            </a:r>
            <a:r>
              <a:rPr lang="en-US" sz="2000" b="1" dirty="0" err="1"/>
              <a:t>i</a:t>
            </a:r>
            <a:r>
              <a:rPr lang="en-US" sz="2000" b="1" dirty="0"/>
              <a:t>, j </a:t>
            </a:r>
            <a:r>
              <a:rPr lang="en-US" sz="2000" dirty="0"/>
              <a:t>notation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We use to calculate active and reactive power of the circuit and then deduce corresponding voltage and current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Example : 7.10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88C1E-03FA-4F80-AD9F-F31FA724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35190-C114-464B-A28C-0E5F6456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37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486120" y="1571223"/>
            <a:ext cx="5365722" cy="31198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978795" y="0"/>
            <a:ext cx="10380372" cy="157122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FB5B7-F8DC-4489-BD4C-6457A095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CC41F-D546-4AC6-8008-50058BFB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51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88676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831" y="0"/>
            <a:ext cx="5688169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AE8E0-1ABA-4F0E-8A0C-7372246C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7DDEC-B411-443D-8482-180F13D2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47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530"/>
          <a:stretch/>
        </p:blipFill>
        <p:spPr>
          <a:xfrm>
            <a:off x="425002" y="0"/>
            <a:ext cx="6117465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788"/>
          <a:stretch/>
        </p:blipFill>
        <p:spPr>
          <a:xfrm>
            <a:off x="6542467" y="1754002"/>
            <a:ext cx="5233316" cy="334999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DDCB7-9991-412B-8521-89CC8AE5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C2A01-E14A-4EEC-81E4-A6107980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45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07F9E3-832A-4D7A-884E-807932C89BB5}"/>
              </a:ext>
            </a:extLst>
          </p:cNvPr>
          <p:cNvSpPr txBox="1"/>
          <p:nvPr/>
        </p:nvSpPr>
        <p:spPr>
          <a:xfrm>
            <a:off x="2082999" y="914400"/>
            <a:ext cx="757842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u="sng" dirty="0"/>
              <a:t>Chapter 7 Course</a:t>
            </a:r>
          </a:p>
          <a:p>
            <a:pPr algn="ctr"/>
            <a:r>
              <a:rPr lang="en-US" sz="4000" b="1" i="1" dirty="0"/>
              <a:t>Topic: 7.1-7.14</a:t>
            </a:r>
            <a:r>
              <a:rPr lang="en-US" sz="4000" b="1" dirty="0"/>
              <a:t> excluding  7.13</a:t>
            </a:r>
          </a:p>
          <a:p>
            <a:pPr algn="ctr"/>
            <a:r>
              <a:rPr lang="en-US" sz="4000" b="1" dirty="0"/>
              <a:t>Examples: </a:t>
            </a:r>
            <a:r>
              <a:rPr lang="en-US" sz="4000" b="1" i="1" dirty="0"/>
              <a:t>7.1-7.13</a:t>
            </a:r>
          </a:p>
          <a:p>
            <a:endParaRPr lang="en-US" sz="4000" b="1" i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60CE75-8E28-40B1-BE93-0BF82FEF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61AF95-44BE-466F-AE3B-F188E2535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128789"/>
            <a:ext cx="4131459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7.1 Instantaneous power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304" y="763333"/>
            <a:ext cx="11423374" cy="512231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 b="1" dirty="0">
                <a:highlight>
                  <a:srgbClr val="FFFF00"/>
                </a:highlight>
              </a:rPr>
              <a:t>Instantaneous power= </a:t>
            </a:r>
          </a:p>
          <a:p>
            <a:r>
              <a:rPr lang="en-US" sz="3600" b="1" dirty="0">
                <a:highlight>
                  <a:srgbClr val="FFFF00"/>
                </a:highlight>
              </a:rPr>
              <a:t>Instantaneous voltage * Instantaneous current</a:t>
            </a:r>
          </a:p>
          <a:p>
            <a:endParaRPr lang="en-US" sz="3600" b="1" dirty="0">
              <a:highlight>
                <a:srgbClr val="FFFF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 dirty="0"/>
              <a:t>Measured in watts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 dirty="0"/>
              <a:t>Positive instantaneous power =&gt; Flows into the device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 dirty="0"/>
              <a:t>Negative instantaneous power =&gt; Flows out of the device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E35F3C-CF34-4ECA-8DC8-C96A1F2C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218D8-401C-4417-A836-5FEC1F43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2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128789"/>
            <a:ext cx="4131459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7.2 Active power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774" y="763332"/>
            <a:ext cx="7143668" cy="609466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Resistive circuit =&gt; E and I are in phase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Effective voltage and current are indicated as E and 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>
                <a:highlight>
                  <a:srgbClr val="FFFF00"/>
                </a:highlight>
              </a:rPr>
              <a:t>Wattmeter</a:t>
            </a:r>
            <a:r>
              <a:rPr lang="en-US" sz="3200" dirty="0"/>
              <a:t> connected to measure the power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Peak values of waveforms are </a:t>
            </a:r>
            <a:r>
              <a:rPr lang="en-US" sz="3200" b="1" dirty="0">
                <a:highlight>
                  <a:srgbClr val="FFFF00"/>
                </a:highlight>
              </a:rPr>
              <a:t>E√2 &amp; I√2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Multiply instantaneous value of voltage and current to get instantaneous power (in watts)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442" y="763333"/>
            <a:ext cx="4417454" cy="609466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739D9-F7A1-4FDC-A6A3-0A061A01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E9BA8-B7AA-4BE0-898E-A53CDFD4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128789"/>
            <a:ext cx="4131459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7.2 Active power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763332"/>
            <a:ext cx="7289442" cy="609466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Power consist of peaks from zero to maximum </a:t>
            </a:r>
            <a:r>
              <a:rPr lang="en-US" sz="2800" dirty="0">
                <a:highlight>
                  <a:srgbClr val="FFFF00"/>
                </a:highlight>
              </a:rPr>
              <a:t>(2EI=2P)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Positive power reveals that power always flows from generator to load R and we call it </a:t>
            </a:r>
            <a:r>
              <a:rPr lang="en-US" sz="2800" b="1" dirty="0"/>
              <a:t>active power </a:t>
            </a:r>
            <a:r>
              <a:rPr lang="en-US" sz="2800" dirty="0"/>
              <a:t>and it never changes direction (indicated by P in fig.c)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Average power = P = EI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Generator is active source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Resistor is active load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Active power is denoted by P and unit is W, kW, MW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442" y="763333"/>
            <a:ext cx="4417454" cy="609466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151AA-F89E-450C-8280-EC9A1288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0AE12-F576-4FB4-BC20-0B6506DB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4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920" y="16358"/>
            <a:ext cx="4131459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7.3 Reactive power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50902"/>
            <a:ext cx="8042362" cy="6223456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R is replaced by reactor X</a:t>
            </a:r>
            <a:r>
              <a:rPr lang="en-US" sz="3200" baseline="-25000" dirty="0"/>
              <a:t>L</a:t>
            </a:r>
            <a:r>
              <a:rPr lang="en-US" sz="3200" dirty="0"/>
              <a:t> =&gt; I lags behind the E by 90°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Effective voltage and current are indicated as E and 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Peak values of waveforms are </a:t>
            </a:r>
            <a:r>
              <a:rPr lang="en-US" sz="3200" b="1" dirty="0"/>
              <a:t>E√2 &amp; I√2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Multiply instantaneous value of voltage and current to get instantaneous power (in watts)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Power consist of series of identical positive and negative pulses (2EI=2P)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800" b="1" dirty="0"/>
              <a:t>Positive pulses: </a:t>
            </a:r>
            <a:r>
              <a:rPr lang="en-US" sz="2800" dirty="0"/>
              <a:t>Power delivered by Generator to Reactor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800" b="1" dirty="0"/>
              <a:t>Negative pulse: </a:t>
            </a:r>
            <a:r>
              <a:rPr lang="en-US" sz="2800" dirty="0"/>
              <a:t>Power delivered by Reactor to Generator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>
                <a:highlight>
                  <a:srgbClr val="FFFF00"/>
                </a:highlight>
              </a:rPr>
              <a:t>This back and forth surges of power is called </a:t>
            </a:r>
            <a:r>
              <a:rPr lang="en-US" sz="3200" b="1" dirty="0">
                <a:highlight>
                  <a:srgbClr val="FFFF00"/>
                </a:highlight>
              </a:rPr>
              <a:t>Reactive Power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362" y="650902"/>
            <a:ext cx="4149638" cy="47536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50743" y="5404569"/>
            <a:ext cx="168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 in Joules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0719245" y="4918591"/>
            <a:ext cx="317949" cy="485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9958320" y="4797380"/>
            <a:ext cx="197229" cy="63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0423484" y="4402296"/>
            <a:ext cx="97676" cy="103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30BD1-004F-43A6-B931-44B32E6D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D3131-9320-4FEF-B29F-39E7F408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6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920" y="16358"/>
            <a:ext cx="4131459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7.3 Reactive power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2035" y="650902"/>
            <a:ext cx="7830327" cy="622345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 dirty="0"/>
              <a:t>Power frequency is twice as that of E an 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 dirty="0"/>
              <a:t>Average power = P = EI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 dirty="0"/>
              <a:t>Active power is denoted by Q and unit is var, kvar, Mvar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 dirty="0"/>
              <a:t>Varmeters are used to measure the reactive power =&gt; Q=EI sin </a:t>
            </a:r>
            <a:r>
              <a:rPr lang="el-GR" sz="3600" dirty="0"/>
              <a:t>φ</a:t>
            </a:r>
            <a:r>
              <a:rPr lang="en-US" sz="3600" dirty="0"/>
              <a:t> where E and I must not be in phase or 180° out of phase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 dirty="0"/>
              <a:t>Energy flows back and forth because magnetic energy is alternately being stored and released by the reactor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362" y="650902"/>
            <a:ext cx="4149638" cy="47536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50743" y="5404569"/>
            <a:ext cx="168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 in Joules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0719245" y="4918591"/>
            <a:ext cx="317949" cy="485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9958320" y="4797380"/>
            <a:ext cx="197229" cy="63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0423484" y="4402296"/>
            <a:ext cx="97676" cy="103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73EA6-46DE-4EFE-BF24-34FC3517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4CCE0-1B4E-4BE7-95A4-E1C698A0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18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128789"/>
            <a:ext cx="9012552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7.4 Definition of reactive load and reactive source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490" y="1293420"/>
            <a:ext cx="10689605" cy="512063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500" dirty="0"/>
              <a:t>Power oscillates between two devices over a transmission lines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500" dirty="0"/>
              <a:t>Difficult to say weather power is generated at one end or other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500" dirty="0"/>
              <a:t>We can say some devices generates reactive power (</a:t>
            </a:r>
            <a:r>
              <a:rPr lang="en-US" sz="3500" b="1" dirty="0"/>
              <a:t>Reactive Sources</a:t>
            </a:r>
            <a:r>
              <a:rPr lang="en-US" sz="3500" dirty="0"/>
              <a:t>) while other (</a:t>
            </a:r>
            <a:r>
              <a:rPr lang="en-US" sz="3500" b="1" dirty="0"/>
              <a:t>Reactive Loads</a:t>
            </a:r>
            <a:r>
              <a:rPr lang="en-US" sz="3500" dirty="0"/>
              <a:t>) absorbs it.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2110F-FEE7-4BDE-B9CB-7F67B902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CF168-5237-4F94-9112-15D29A5E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764" y="128788"/>
            <a:ext cx="8046637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7.5 The Capacitor and reactive power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763333"/>
            <a:ext cx="6272009" cy="6094667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800" dirty="0"/>
              <a:t>Adding a capacitor to the circuit that draws 120/4=30A current (</a:t>
            </a:r>
            <a:r>
              <a:rPr lang="en-US" sz="2800" b="1" dirty="0"/>
              <a:t>leads voltage by 90°</a:t>
            </a:r>
            <a:r>
              <a:rPr lang="en-US" sz="2800" dirty="0"/>
              <a:t>)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800" dirty="0"/>
              <a:t> Vector sum of I</a:t>
            </a:r>
            <a:r>
              <a:rPr lang="en-US" sz="2800" baseline="-25000" dirty="0"/>
              <a:t>L</a:t>
            </a:r>
            <a:r>
              <a:rPr lang="en-US" sz="2800" dirty="0"/>
              <a:t> &amp; I</a:t>
            </a:r>
            <a:r>
              <a:rPr lang="en-US" sz="2800" baseline="-25000" dirty="0"/>
              <a:t>c </a:t>
            </a:r>
            <a:r>
              <a:rPr lang="en-US" sz="2800" dirty="0"/>
              <a:t>is zero =&gt; AC generator is no longer supplying any power at all to the circuit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800" dirty="0"/>
              <a:t>Inductor continues to absorb </a:t>
            </a:r>
            <a:r>
              <a:rPr lang="en-US" sz="2800" b="1" dirty="0"/>
              <a:t>30*120=3.6 kvar of power </a:t>
            </a:r>
            <a:r>
              <a:rPr lang="en-US" sz="2800" dirty="0"/>
              <a:t>=&gt; This power is coming from capacitor (</a:t>
            </a:r>
            <a:r>
              <a:rPr lang="en-US" sz="2800" b="1" dirty="0"/>
              <a:t>source of reactive power</a:t>
            </a:r>
            <a:r>
              <a:rPr lang="en-US" sz="2800" dirty="0"/>
              <a:t>)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800" dirty="0"/>
              <a:t>The reactive power delivered by capacitor: </a:t>
            </a:r>
            <a:r>
              <a:rPr lang="en-US" sz="2800" b="1" dirty="0"/>
              <a:t>Q= 120*30= 3.6 kvar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800" b="1" dirty="0"/>
              <a:t>Conclusion: </a:t>
            </a:r>
            <a:r>
              <a:rPr lang="en-US" sz="2800" dirty="0"/>
              <a:t>Capacitor is and will source of reactive power whenever it will be a part of sine-wave-based, steady-state circuit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009" y="763332"/>
            <a:ext cx="4958367" cy="521718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38ED8-A221-41F3-A686-63D8FA13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EE350 Electric Machinery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0F47F-6548-4590-8527-BEEBCFEA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16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3149</TotalTime>
  <Words>1708</Words>
  <Application>Microsoft Office PowerPoint</Application>
  <PresentationFormat>Widescreen</PresentationFormat>
  <Paragraphs>210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Algerian</vt:lpstr>
      <vt:lpstr>Arial</vt:lpstr>
      <vt:lpstr>Calibri</vt:lpstr>
      <vt:lpstr>Calibri Light</vt:lpstr>
      <vt:lpstr>Times New Roman</vt:lpstr>
      <vt:lpstr>Wingdings</vt:lpstr>
      <vt:lpstr>Office Theme</vt:lpstr>
      <vt:lpstr>Electrical Machinery Fundamentals</vt:lpstr>
      <vt:lpstr>Chapter 7  Active, Reactive and Apparent Power</vt:lpstr>
      <vt:lpstr>7.1 Instantaneous power</vt:lpstr>
      <vt:lpstr>7.2 Active power</vt:lpstr>
      <vt:lpstr>7.2 Active power</vt:lpstr>
      <vt:lpstr>7.3 Reactive power</vt:lpstr>
      <vt:lpstr>7.3 Reactive power</vt:lpstr>
      <vt:lpstr>7.4 Definition of reactive load and reactive source </vt:lpstr>
      <vt:lpstr>7.5 The Capacitor and reactive power</vt:lpstr>
      <vt:lpstr>7.5 The Capacitor and reactive power</vt:lpstr>
      <vt:lpstr>7.6 Distinction between active and reactive power</vt:lpstr>
      <vt:lpstr>7.7 Combined active and reactive loads : Apparent power </vt:lpstr>
      <vt:lpstr>7.8 Relationship between P, Q and S</vt:lpstr>
      <vt:lpstr>7.9 Power factor</vt:lpstr>
      <vt:lpstr>7.10 Power Triangle</vt:lpstr>
      <vt:lpstr>7.11 Further aspects of sources and loads</vt:lpstr>
      <vt:lpstr>7.12 System comprising several loads</vt:lpstr>
      <vt:lpstr>7.12 System comprising several loads</vt:lpstr>
      <vt:lpstr>7.12 System comprising several loads</vt:lpstr>
      <vt:lpstr>7.14 Solving AC circuits using the power triangle method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 and Electron Current Flow</dc:title>
  <dc:creator>Umar Virk</dc:creator>
  <cp:lastModifiedBy>Dr. Aashir Walid</cp:lastModifiedBy>
  <cp:revision>299</cp:revision>
  <dcterms:created xsi:type="dcterms:W3CDTF">2016-09-07T16:18:06Z</dcterms:created>
  <dcterms:modified xsi:type="dcterms:W3CDTF">2021-05-21T07:22:11Z</dcterms:modified>
</cp:coreProperties>
</file>