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8" r:id="rId3"/>
    <p:sldId id="279" r:id="rId4"/>
    <p:sldId id="272" r:id="rId5"/>
    <p:sldId id="274" r:id="rId6"/>
    <p:sldId id="273" r:id="rId7"/>
    <p:sldId id="275" r:id="rId8"/>
    <p:sldId id="302" r:id="rId9"/>
    <p:sldId id="301" r:id="rId10"/>
    <p:sldId id="303" r:id="rId11"/>
    <p:sldId id="277" r:id="rId12"/>
    <p:sldId id="283" r:id="rId13"/>
    <p:sldId id="280" r:id="rId14"/>
    <p:sldId id="285" r:id="rId15"/>
    <p:sldId id="286" r:id="rId16"/>
    <p:sldId id="288" r:id="rId17"/>
    <p:sldId id="287" r:id="rId18"/>
    <p:sldId id="289" r:id="rId19"/>
    <p:sldId id="290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0" r:id="rId28"/>
    <p:sldId id="30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C29D0-4A21-484B-AE58-B66758AA02E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754CD-FA6A-4A3A-A915-3567D5F4D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0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394-8386-441B-8468-8B65497FDD68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78F6-538C-455F-8F68-34950D70673E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751F-CFB8-4614-A573-39E4FA8E5902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6DE5-2C3A-4AC9-B7FF-CC0619B243CB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347-52D2-4F2C-A30A-AC8C8A3B1421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1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B80D-A588-48BF-ADB6-14079320F619}" type="datetime1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9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FD13-6080-4B67-B0FE-B6E296F5FF25}" type="datetime1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36DF-237D-4548-B86A-F9BCCA142FB9}" type="datetime1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003F-E43D-4B46-A979-88396D202050}" type="datetime1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7641-2A75-4DB9-B384-2AB34E724FEE}" type="datetime1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81F1-1D76-48F8-95B6-066079BB90A2}" type="datetime1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8DB0-60B6-495A-814A-37AFF22A999A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emf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640" y="1770573"/>
            <a:ext cx="10539549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90" dirty="0">
                <a:latin typeface="Algerian" panose="04020705040A02060702" pitchFamily="82" charset="0"/>
              </a:rPr>
              <a:t>Electrical Machinery Fundamentals</a:t>
            </a:r>
            <a:endParaRPr spc="-19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2308" y="2675909"/>
            <a:ext cx="6767922" cy="15061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1995" algn="ctr">
              <a:spcBef>
                <a:spcPts val="105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		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3200" spc="-30" dirty="0">
                <a:solidFill>
                  <a:srgbClr val="0000FF"/>
                </a:solidFill>
                <a:latin typeface="Arial"/>
                <a:cs typeface="Arial"/>
              </a:rPr>
              <a:t>250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0000FF"/>
                </a:solidFill>
                <a:latin typeface="Arial"/>
                <a:cs typeface="Arial"/>
              </a:rPr>
              <a:t>SPRING</a:t>
            </a:r>
            <a:r>
              <a:rPr sz="3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lang="en-US" sz="3200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3200" dirty="0">
              <a:latin typeface="Arial"/>
              <a:cs typeface="Arial"/>
            </a:endParaRPr>
          </a:p>
          <a:p>
            <a:pPr algn="ctr"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305560" algn="ctr"/>
            <a:r>
              <a:rPr sz="3200">
                <a:solidFill>
                  <a:srgbClr val="0000FF"/>
                </a:solidFill>
                <a:latin typeface="Arial"/>
                <a:cs typeface="Arial"/>
              </a:rPr>
              <a:t>Lecture 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026" name="Picture 2" descr="Image result for uet lahore logo">
            <a:extLst>
              <a:ext uri="{FF2B5EF4-FFF2-40B4-BE49-F238E27FC236}">
                <a16:creationId xmlns:a16="http://schemas.microsoft.com/office/drawing/2014/main" id="{47CBF2EA-D95E-479B-8DF8-5122F8F3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" y="166634"/>
            <a:ext cx="3352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DE7BD-16BE-4624-9D9A-80A6D278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22" y="0"/>
            <a:ext cx="10341736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11.3 Conventional transformer connected as an autotransformer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021" y="634544"/>
            <a:ext cx="11747213" cy="609466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4400" dirty="0"/>
              <a:t>Conversion to autotransformer by connecting primary and secondary windings of conventional transformer in series.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4400" dirty="0"/>
              <a:t>Depending upon connections, secondary voltage can be added to or subtracted from the primary voltage.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4400" dirty="0"/>
              <a:t>Basic operation remains unchanged by changing connection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E04BD-EC1B-4A13-8AB9-099353D3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19620-5CA6-4BBF-98B5-A7051CA8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459" y="0"/>
            <a:ext cx="35846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2" y="128787"/>
            <a:ext cx="8046637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11.4 Voltage transformers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822" y="763332"/>
            <a:ext cx="9123282" cy="315184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High-precision transformers in which ratio of primary voltage to secondary voltage is a known constant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Secondary voltage almost in phase with primary and nominal secondary voltage is usually 115V that permits standard instruments to be used on secondary side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Used to measure or monitor the voltage on transmission line and to isolate the metering equipment from these lines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6" y="3442816"/>
            <a:ext cx="5174443" cy="309609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1621A-468C-4157-83D2-1F4EBE68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5177C-30E4-4788-87E1-D6AF6FB6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0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264" y="0"/>
            <a:ext cx="35846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2" y="128787"/>
            <a:ext cx="8046637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11.4 Voltage transformers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822" y="763332"/>
            <a:ext cx="9216048" cy="378291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b="1" dirty="0"/>
              <a:t>Construction:</a:t>
            </a:r>
            <a:r>
              <a:rPr lang="en-US" sz="2200" dirty="0"/>
              <a:t> Same as that of conventional transformer but </a:t>
            </a:r>
            <a:r>
              <a:rPr lang="en-US" sz="2200" b="1" dirty="0"/>
              <a:t>insulation between primary and secondary must be great </a:t>
            </a:r>
            <a:r>
              <a:rPr lang="en-US" sz="2200" dirty="0"/>
              <a:t>to withstand full line voltage on HV side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/>
              <a:t>Distributed capacitance makes invisible connection between primary and secondary windings and thus produce very high voltage between S.W and ground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b="1" dirty="0"/>
              <a:t>One terminal of S.W is connected to ground for safety from fatal shock and to limit the highest voltage between S.W and ground to a value of 115V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/>
              <a:t>Voltage transformers are installed on HV lines to measure </a:t>
            </a:r>
            <a:r>
              <a:rPr lang="en-US" sz="2200"/>
              <a:t>line-to-neutral voltage</a:t>
            </a:r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36" y="4288665"/>
            <a:ext cx="5565615" cy="256933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9DB70-B1B9-47E0-9C10-BB5CECC1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53E98-3AB4-475B-ADFA-A04F908E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4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8046637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11.5 Current transformer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5" y="763333"/>
            <a:ext cx="9327478" cy="3371345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High-precision transformers in which </a:t>
            </a:r>
            <a:r>
              <a:rPr lang="en-US" sz="2000" b="1" dirty="0"/>
              <a:t>ratio of primary to secondary current is a known constant </a:t>
            </a:r>
            <a:r>
              <a:rPr lang="en-US" sz="2000" dirty="0"/>
              <a:t>with small change upon loading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Phase angle </a:t>
            </a:r>
            <a:r>
              <a:rPr lang="en-US" sz="2000" dirty="0"/>
              <a:t>between primary and secondary current is usually much less than one degree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Used to measure/monitor the line current </a:t>
            </a:r>
            <a:r>
              <a:rPr lang="en-US" sz="2000" dirty="0"/>
              <a:t>and to isolate the metering equipment from these lines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Nominal secondary current is usually 5A, irrespective of the primary current rating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Like conventional transformer, </a:t>
            </a:r>
            <a:r>
              <a:rPr lang="en-US" sz="2000" b="1" dirty="0"/>
              <a:t>current ratio is inversely proportional to number of turn on P.W &amp; S.W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t="2629" r="8067" b="2348"/>
          <a:stretch/>
        </p:blipFill>
        <p:spPr>
          <a:xfrm>
            <a:off x="9835166" y="128789"/>
            <a:ext cx="2356834" cy="6729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78" y="3503680"/>
            <a:ext cx="4454486" cy="285267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94657-9F04-4BDE-8BFB-D694FB40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10D6B-E11C-44AF-A925-A91776F0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8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8046637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11.5 Current transformer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330" y="763333"/>
            <a:ext cx="9314226" cy="4232737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/>
              <a:t>For safety CT must always be used for measuring currents in HV transmission lines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b="1" dirty="0"/>
              <a:t>Insulation between P.W &amp; S.W must be great enough to withstand full line-to-neutral voltage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/>
              <a:t>Maximum voltage that CT can withstand is mentioned on the nameplate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/>
              <a:t>Like voltage transformer one S.W is always connected to 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b="1" dirty="0"/>
              <a:t>Example: </a:t>
            </a:r>
            <a:r>
              <a:rPr lang="en-US" sz="2200" dirty="0"/>
              <a:t>Handheld current transformers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t="2629" r="8067" b="2348"/>
          <a:stretch/>
        </p:blipFill>
        <p:spPr>
          <a:xfrm>
            <a:off x="9835166" y="128789"/>
            <a:ext cx="2356834" cy="6729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80" y="3503680"/>
            <a:ext cx="4454486" cy="285267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3DB7C-6E13-4A39-A111-D71BED73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4BFAB-D92D-4017-8762-3E7C125B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63" y="128789"/>
            <a:ext cx="8046637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11.5 Current transformer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t="2629" r="8067" b="2348"/>
          <a:stretch/>
        </p:blipFill>
        <p:spPr>
          <a:xfrm>
            <a:off x="7692466" y="128789"/>
            <a:ext cx="2356834" cy="67292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9" y="1036749"/>
            <a:ext cx="6551053" cy="49132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BC169-0093-422C-A2D1-EB838048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26E48-B1C6-43A9-A06F-9CA42D6B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8925060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11.6 Opening the secondary of CT can be dangerous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5" y="763333"/>
            <a:ext cx="11685080" cy="60946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Never open the secondary circuit of CT while current is flowing through primary circuit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Secondary of CT opened =&gt; Primary current flows unchanged because impedance of primary is negligible compared to that of electrical load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Due to open secondary there is no more bucking effect and thus line current becomes exciting current of transformer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Flux is so large that core is totally saturated for the greater part of every half cycle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From fig. as current rises or falls in first half cycle, flux </a:t>
            </a:r>
            <a:r>
              <a:rPr lang="en-US" sz="2800" b="1" dirty="0"/>
              <a:t>Φ</a:t>
            </a:r>
            <a:r>
              <a:rPr lang="en-US" sz="2800" dirty="0"/>
              <a:t> in the core also rises and falls but it remains at fix saturation level </a:t>
            </a:r>
            <a:r>
              <a:rPr lang="en-US" sz="2800" b="1" dirty="0" err="1"/>
              <a:t>Φ</a:t>
            </a:r>
            <a:r>
              <a:rPr lang="en-US" sz="2800" b="1" baseline="-25000" dirty="0" err="1"/>
              <a:t>s</a:t>
            </a:r>
            <a:r>
              <a:rPr lang="en-US" sz="2800" dirty="0"/>
              <a:t> for most of the time and same is the case for second half cycle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Dangerous situation for being getting shock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44C82-4C88-45DC-856B-DC99D2C7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67172-85A7-4EA0-A908-55DC70DE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8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8925060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11.6 Opening the secondary of CT can be dangerous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881" y="763333"/>
            <a:ext cx="5731100" cy="4989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42" y="763333"/>
            <a:ext cx="5022762" cy="3216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8" y="4121597"/>
            <a:ext cx="4781550" cy="2428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902EF-4489-4019-BD07-8AA7B993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71EB4-EDFD-4C1B-95C5-5834DD29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2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96" y="46974"/>
            <a:ext cx="8925060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11.7 Toroidal current transformers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328" y="713129"/>
            <a:ext cx="7184872" cy="6094667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Consist of laminated ring-shaped core that carries secondary winding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Primary is composed of single conductor passing through center of S.W core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If secondary possesses N turns then ratio of transformation is N because primary consist of 1 turn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When line current exceeds 100A, we use totoidal transformer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Inexpensive and widely used in low-voltage and medium-voltage indoor installations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b="1" dirty="0"/>
              <a:t>Applications: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Circuit-breaker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34" y="3479478"/>
            <a:ext cx="3493531" cy="3241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161"/>
          <a:stretch/>
        </p:blipFill>
        <p:spPr>
          <a:xfrm>
            <a:off x="7315200" y="260807"/>
            <a:ext cx="4733644" cy="305053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BF4EE-9309-482A-B234-84DE6C19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EBE07-9AC9-4B9B-8DFF-D409D9E0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736" y="128789"/>
            <a:ext cx="3237263" cy="3237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27" y="130841"/>
            <a:ext cx="28575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0"/>
            <a:ext cx="8925060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11.8 Variable autotransformer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271" y="626808"/>
            <a:ext cx="6001556" cy="6094667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Used when we wish to obtain variable AC voltage from a fixed source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Composed of single-layer winding wound uniformly on a toroidal iron core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Movable carbon brush serves as a variable tap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Brush position ranges from 0° to 330°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Secondary voltage depends upon the position of carbon brush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E</a:t>
            </a:r>
            <a:r>
              <a:rPr lang="en-US" sz="2000" b="1" baseline="-25000" dirty="0"/>
              <a:t>1 </a:t>
            </a:r>
            <a:r>
              <a:rPr lang="en-US" sz="2000" dirty="0"/>
              <a:t>fixed connection to 90% tap =&gt; </a:t>
            </a:r>
            <a:r>
              <a:rPr lang="en-US" sz="2000" b="1" dirty="0"/>
              <a:t>E</a:t>
            </a:r>
            <a:r>
              <a:rPr lang="en-US" sz="2000" b="1" baseline="-25000" dirty="0"/>
              <a:t>2 </a:t>
            </a:r>
            <a:r>
              <a:rPr lang="en-US" sz="2000" dirty="0"/>
              <a:t>varies from 0 to 110%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Efficient and provide good voltage regulation under variable load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Secondary is protected by fuse so that </a:t>
            </a:r>
            <a:r>
              <a:rPr lang="en-US" sz="2000" b="1" dirty="0"/>
              <a:t>I</a:t>
            </a:r>
            <a:r>
              <a:rPr lang="en-US" sz="2000" b="1" baseline="-25000" dirty="0"/>
              <a:t>2</a:t>
            </a:r>
            <a:r>
              <a:rPr lang="en-US" sz="2000" dirty="0"/>
              <a:t> must not exceed the current rating of the transformer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921" y="3880771"/>
            <a:ext cx="3949685" cy="29772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A1F3-E1B4-4A1A-8426-B7E1C160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41FFF-59C0-4520-BD73-4FB0BAA7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Chapter 11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Special Transformers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D8CD0-19EB-4CD7-B938-75F07971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1B9DF-54B4-4166-82BB-0719AFC8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8925060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11.9 High-impedance transformers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4" y="763333"/>
            <a:ext cx="11487583" cy="60946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Reactance</a:t>
            </a:r>
            <a:r>
              <a:rPr lang="en-US" sz="2000" dirty="0"/>
              <a:t> is a form of opposition that electronic components exhibit to the passage of alternating current because of capacitance or inductance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Transformers that have been studied in previous slides have low leakage reactance (.03 to 0.1 per unit)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Industrial &amp; commercial applications requires much higher reactance (up to 0.9 per unit) </a:t>
            </a:r>
          </a:p>
          <a:p>
            <a:pPr lvl="1"/>
            <a:r>
              <a:rPr lang="en-US" sz="2000" b="1" dirty="0"/>
              <a:t>Application of High-Impedance transformers: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Electric Toys: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Toy accidentally short-circuited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Neither practical nor safe to protect with fuse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Transformer design with high leakage reactance such that permanent short-circuit across low-voltage secondary will not cause overheating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Bell transformers that provide low-voltage signaling power to home, current is limited by high reactance in case of short-circuiting on secondary side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9C169-4919-402E-A342-7C7FAF8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833EF-0F12-45F2-A037-5A906F35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8925060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11.9 High-impedance transformers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4" y="763333"/>
            <a:ext cx="7156362" cy="60946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 dirty="0"/>
              <a:t>Arc welders: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Negative E/I characteristics (=&gt; When arc is struck, current increases as voltage falls) for electric arc furnaces &amp; discharges in gases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Addition of impedance in series with load to maintain steady arc or uniform discharge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Series impedance</a:t>
            </a:r>
            <a:r>
              <a:rPr lang="en-US" sz="20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Resistor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Reactor (Preferable as consumes little active power)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 Economical to incorporate the reactance (high leakage reactance) in the transformer in case we wish to use transformer to supply the load</a:t>
            </a:r>
          </a:p>
          <a:p>
            <a:pPr lvl="1"/>
            <a:r>
              <a:rPr lang="en-US" sz="2000" b="1" dirty="0"/>
              <a:t>Example: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Neon sign transformer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P.W P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Two S.Ws in series with neon tube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Flux increase =&gt; Current increases =&gt; Voltage falls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726" y="0"/>
            <a:ext cx="4649274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6F8A0-506E-4414-AFC2-0638BC0D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D002C-66E8-43F1-8804-7A62E9F0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51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8925060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11.9 High-impedance transformers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4" y="763333"/>
            <a:ext cx="7156362" cy="60946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 dirty="0"/>
              <a:t>Electric Arc Furnaces: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Generates heat by maintaining intense arc between two carbon electrodes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Relatively low secondary voltage is used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Large secondary current is limited by leakage reactance of the transformer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Leakage reactance of secondary along with reactance of conductor must be sufficient to provide limiting impedance in large furnaces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b="1" dirty="0"/>
              <a:t>Arc-welding transformers: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Have high leakage reactance to stabilize the arc during the welding process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Open circuit voltage (about 70 V) for striking arc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With established arc secondary voltage falls to about 15 V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endParaRPr lang="en-US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D3958-B822-4234-9233-B4753E82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99B4B-45DF-4F4D-930A-43CC16AA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8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8925060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11.9 High-impedance transformers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4" y="763333"/>
            <a:ext cx="5422008" cy="60946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b="1" dirty="0"/>
              <a:t>Three-phase static </a:t>
            </a:r>
            <a:r>
              <a:rPr lang="en-US" sz="2000" b="1" dirty="0" err="1"/>
              <a:t>var</a:t>
            </a:r>
            <a:r>
              <a:rPr lang="en-US" sz="2000" b="1" dirty="0"/>
              <a:t> compensator: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Intentionally designed to produce leakage flux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Primary &amp; Secondary are loosely coupled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P.W (230 to 765 kV) &amp; S.W (typically 6kV)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S.W is connected to controller to control secondary current flow that results in varying the leakage flux accordingly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85" y="0"/>
            <a:ext cx="5289415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D8188-5C7E-4EBA-A2E6-A7E913B8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129DB-772B-4ACD-A2E8-EE86E8A6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82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8925060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11.10 Induction heating transformers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3" y="763333"/>
            <a:ext cx="5775897" cy="6094667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High frequency (500 Hz) AC source connected to P.W that surrounds large crucible containing molten metal (</a:t>
            </a:r>
            <a:r>
              <a:rPr lang="en-US" sz="2400" b="1" dirty="0"/>
              <a:t>S.W short-circuited upon itself and carries large secondary current</a:t>
            </a:r>
            <a:r>
              <a:rPr lang="en-US" sz="24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Large current provides energy and keeps the metal in molten state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If source with high value is to be used then we lowers the frequency of source accordingly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Power factor of coreless induction furnaces is very low (about 20 %)</a:t>
            </a:r>
          </a:p>
          <a:p>
            <a:pPr lvl="1"/>
            <a:r>
              <a:rPr lang="en-US" sz="2400" b="1" dirty="0"/>
              <a:t>Reason: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Large magnetizing current requirement for driving flux through molten metal and air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763333"/>
            <a:ext cx="5883965" cy="380206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1B904-FDE0-4A39-BF39-4A6A1D6D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C150D-78EE-488C-AB42-D5710E20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25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8925060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11.10 Induction heating transformers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4" y="763333"/>
            <a:ext cx="5422008" cy="609466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Channel furnaces: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Having laminated iron core linked with channel of molten metal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Ceramic channel fitted at bottom of crucible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P.W is excited by 60 Hz source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Secondary current flows through molten metal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Channel is behaving as single turned secondary winding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Magnetizing current is low as flux is confined to highly permeable iron core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Leakage flux is large as P.W and S.W are not tightly coupled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Higher power factor (60 to 80%)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72" y="765278"/>
            <a:ext cx="5434323" cy="609272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03AD5-2226-4992-AF58-2ADB2C5A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B89E-3C43-4271-892A-B77BBB44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13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8925060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11.11 High-frequency transformers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4" y="763333"/>
            <a:ext cx="11565230" cy="6094667"/>
          </a:xfr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Higher frequency helps us in reducing size of devices such as transformers, inductors and capacitors</a:t>
            </a:r>
          </a:p>
          <a:p>
            <a:pPr lvl="1"/>
            <a:r>
              <a:rPr lang="en-US" sz="2000" b="1" dirty="0"/>
              <a:t>Example: </a:t>
            </a:r>
            <a:r>
              <a:rPr lang="en-US" sz="2000" dirty="0"/>
              <a:t>Practical transformer to understand the size variation with increasing frequency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Stepwise Sequence: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Raise frequency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Lower flux density due to increased losses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Raise flux density by introducing special core material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In order to maintain original voltage ratio of 120V to 24V we need to rewind the transformer and new primary and secondary turn will be 45 and 9 respectively, this can be calculated as: </a:t>
            </a:r>
          </a:p>
          <a:p>
            <a:pPr lvl="1" algn="ctr"/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Reduction in number of turns will result in increase of wire size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Capacity of transformer is still 480VA </a:t>
            </a:r>
            <a:r>
              <a:rPr lang="en-US" sz="2000" dirty="0"/>
              <a:t>=&gt; Primary and secondary current must be raised to 4A and 20A respectively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Advantages: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Smaller, Cheaper, Efficient, Lighter than 60Hz transformer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868996" y="3515119"/>
            <a:ext cx="6599966" cy="59109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AC9D1-A4BA-4D65-A1FF-45230EFB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A6388-82D1-4A03-BCEC-4D919EBC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24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91306"/>
            <a:ext cx="4636905" cy="1881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11" y="1627818"/>
            <a:ext cx="4815440" cy="1954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86"/>
          <a:stretch/>
        </p:blipFill>
        <p:spPr>
          <a:xfrm>
            <a:off x="818557" y="13757"/>
            <a:ext cx="6725761" cy="1662089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rot="20215960">
            <a:off x="0" y="637438"/>
            <a:ext cx="927279" cy="103840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305949" flipV="1">
            <a:off x="3917447" y="1297565"/>
            <a:ext cx="837604" cy="7810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95"/>
          <a:stretch/>
        </p:blipFill>
        <p:spPr>
          <a:xfrm>
            <a:off x="7716919" y="173589"/>
            <a:ext cx="4475082" cy="1940704"/>
          </a:xfrm>
          <a:prstGeom prst="rect">
            <a:avLst/>
          </a:prstGeom>
        </p:spPr>
      </p:pic>
      <p:sp>
        <p:nvSpPr>
          <p:cNvPr id="13" name="Bent Arrow 12"/>
          <p:cNvSpPr/>
          <p:nvPr/>
        </p:nvSpPr>
        <p:spPr>
          <a:xfrm>
            <a:off x="6709919" y="695447"/>
            <a:ext cx="1007000" cy="73604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4318" y="3454465"/>
            <a:ext cx="441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Peak flux will change as under by increasing </a:t>
            </a:r>
          </a:p>
          <a:p>
            <a:r>
              <a:rPr lang="en-US" b="1" dirty="0"/>
              <a:t>flux density from 0.04T to 0.2T: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lum bright="-20000" contrast="40000"/>
          </a:blip>
          <a:stretch>
            <a:fillRect/>
          </a:stretch>
        </p:blipFill>
        <p:spPr>
          <a:xfrm>
            <a:off x="7622390" y="4747127"/>
            <a:ext cx="4413003" cy="1399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lum bright="-20000" contrast="40000"/>
          </a:blip>
          <a:srcRect l="859"/>
          <a:stretch/>
        </p:blipFill>
        <p:spPr>
          <a:xfrm>
            <a:off x="7622390" y="4100796"/>
            <a:ext cx="4256857" cy="545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Bent Arrow 17"/>
          <p:cNvSpPr/>
          <p:nvPr/>
        </p:nvSpPr>
        <p:spPr>
          <a:xfrm rot="13976763">
            <a:off x="7062646" y="5863361"/>
            <a:ext cx="1112652" cy="89556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877633" y="2036657"/>
            <a:ext cx="514230" cy="1339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1" y="4646421"/>
            <a:ext cx="4805068" cy="206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87" y="3473015"/>
            <a:ext cx="4389154" cy="1871717"/>
          </a:xfrm>
          <a:prstGeom prst="rect">
            <a:avLst/>
          </a:prstGeom>
        </p:spPr>
      </p:pic>
      <p:sp>
        <p:nvSpPr>
          <p:cNvPr id="22" name="Bent Arrow 21"/>
          <p:cNvSpPr/>
          <p:nvPr/>
        </p:nvSpPr>
        <p:spPr>
          <a:xfrm rot="7045818" flipV="1">
            <a:off x="1879201" y="3583976"/>
            <a:ext cx="1182157" cy="113321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AF36FF-5365-4596-B3C6-AB985696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68EC0-B369-49F2-A544-7D599DC3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D25EA-666A-4A8F-9583-21BF63C6BA38}"/>
              </a:ext>
            </a:extLst>
          </p:cNvPr>
          <p:cNvSpPr txBox="1"/>
          <p:nvPr/>
        </p:nvSpPr>
        <p:spPr>
          <a:xfrm>
            <a:off x="10391863" y="2633110"/>
            <a:ext cx="1892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Nickle Steel Insulation</a:t>
            </a:r>
          </a:p>
        </p:txBody>
      </p:sp>
    </p:spTree>
    <p:extLst>
      <p:ext uri="{BB962C8B-B14F-4D97-AF65-F5344CB8AC3E}">
        <p14:creationId xmlns:p14="http://schemas.microsoft.com/office/powerpoint/2010/main" val="323551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51E3-4B28-47C0-801B-92E4350A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61" y="511963"/>
            <a:ext cx="10038882" cy="4289611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/>
              <a:t>Chapter 11</a:t>
            </a:r>
            <a:br>
              <a:rPr lang="en-US" sz="5400" dirty="0"/>
            </a:br>
            <a:r>
              <a:rPr lang="en-US" sz="5400" dirty="0"/>
              <a:t>11.1-11.11</a:t>
            </a:r>
            <a:br>
              <a:rPr lang="en-US" sz="5400" dirty="0"/>
            </a:br>
            <a:r>
              <a:rPr lang="en-US" sz="5400" dirty="0"/>
              <a:t>Examples: 11.1 &amp; 11.3</a:t>
            </a:r>
            <a:br>
              <a:rPr lang="en-US" sz="5400" dirty="0"/>
            </a:b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423C2-94D3-4A6B-96CD-1E1C85F4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A15A-193E-430E-8E7B-AA3EE4D5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3838" t="22314" r="49934" b="35687"/>
          <a:stretch/>
        </p:blipFill>
        <p:spPr>
          <a:xfrm>
            <a:off x="7673009" y="2079286"/>
            <a:ext cx="4346714" cy="28331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8196" t="21787" r="48449" b="33275"/>
          <a:stretch/>
        </p:blipFill>
        <p:spPr>
          <a:xfrm>
            <a:off x="0" y="1032362"/>
            <a:ext cx="8295862" cy="483445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41040" y="199037"/>
            <a:ext cx="3165238" cy="634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b="1" u="sng" dirty="0">
                <a:latin typeface="+mn-lt"/>
              </a:rPr>
              <a:t>Transformer Basics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B0DF-D9E4-4569-A275-E32A9BBF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A3560-674B-4257-88CB-2BF76BD7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46637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11.1 Dual-voltage distribution transformer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270" y="758035"/>
            <a:ext cx="6761012" cy="486088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Residential transformers generally have two secondary windings (in series) with total line voltage of 240 V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Central tap called neutral </a:t>
            </a:r>
            <a:r>
              <a:rPr lang="en-US" sz="2000" dirty="0"/>
              <a:t>is connected to ground along with </a:t>
            </a:r>
            <a:r>
              <a:rPr lang="en-US" sz="2000" b="1" dirty="0"/>
              <a:t>H</a:t>
            </a:r>
            <a:r>
              <a:rPr lang="en-US" sz="2000" b="1" baseline="-25000" dirty="0"/>
              <a:t>2 </a:t>
            </a:r>
            <a:r>
              <a:rPr lang="en-US" sz="2000" dirty="0"/>
              <a:t>(primary winding)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Characteristics: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Nominal rating ranges from 3kVA to 500kVA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Mounted on poles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Supply power to approx. 20 customers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Load on distribution transformer varies depending upon demand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b="1" dirty="0"/>
              <a:t>When load peaks occurs? </a:t>
            </a:r>
            <a:r>
              <a:rPr lang="en-US" sz="1800" dirty="0"/>
              <a:t>Power peaks less than 1 or 2 hours and for rest of day transformer operate far below their normal rating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Efforts are made to keep the no-load losses small =&gt; </a:t>
            </a:r>
            <a:r>
              <a:rPr lang="en-US" sz="1800" b="1" dirty="0"/>
              <a:t>Low-loss silicon-steel in the core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/>
          <a:stretch/>
        </p:blipFill>
        <p:spPr>
          <a:xfrm>
            <a:off x="6880282" y="141145"/>
            <a:ext cx="5311718" cy="609466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AE6A3-4571-45A1-9FB6-66BBC787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62EE8-0BBA-4A2C-9DC9-552C80F7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45" y="128787"/>
            <a:ext cx="8046637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11.1 Dual-voltage distribution transformer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14"/>
          <a:stretch/>
        </p:blipFill>
        <p:spPr>
          <a:xfrm>
            <a:off x="3420464" y="763331"/>
            <a:ext cx="5311718" cy="609467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13B13-E8E7-4F5C-ABB4-51B2BEC4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CED55-F4FF-4648-9CF9-DB86EC4D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7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95" y="181795"/>
            <a:ext cx="8046637" cy="462266"/>
          </a:xfrm>
        </p:spPr>
        <p:txBody>
          <a:bodyPr>
            <a:normAutofit fontScale="90000"/>
          </a:bodyPr>
          <a:lstStyle/>
          <a:p>
            <a:r>
              <a:rPr lang="en-US" sz="2900" b="1" u="sng" dirty="0">
                <a:latin typeface="+mn-lt"/>
              </a:rPr>
              <a:t>11.2 Autotransformer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995" y="644061"/>
            <a:ext cx="11573360" cy="609466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In such a transformer </a:t>
            </a:r>
            <a:r>
              <a:rPr lang="en-US" sz="2000" b="1" dirty="0"/>
              <a:t>secondary winding is a part of primary winding</a:t>
            </a:r>
            <a:r>
              <a:rPr lang="en-US" sz="2000" dirty="0"/>
              <a:t> and there is no need of separate secondary winding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Benefits: </a:t>
            </a:r>
            <a:r>
              <a:rPr lang="en-US" sz="2000" dirty="0"/>
              <a:t>Smaller, lighter and cheaper than standard transformer of equal output power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Drawback: </a:t>
            </a:r>
            <a:r>
              <a:rPr lang="en-US" sz="2000" dirty="0"/>
              <a:t>Absence of electrical isolation between primary and secondary </a:t>
            </a: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Single transformer winding having </a:t>
            </a:r>
            <a:r>
              <a:rPr lang="en-US" sz="2000" b="1" dirty="0"/>
              <a:t>N</a:t>
            </a:r>
            <a:r>
              <a:rPr lang="en-US" sz="2000" b="1" baseline="-25000" dirty="0"/>
              <a:t>1</a:t>
            </a:r>
            <a:r>
              <a:rPr lang="en-US" sz="2000" dirty="0"/>
              <a:t> turns on an iron core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Winding connected to fixed AC voltage source </a:t>
            </a:r>
            <a:r>
              <a:rPr lang="en-US" sz="2000" b="1" dirty="0"/>
              <a:t>E</a:t>
            </a:r>
            <a:r>
              <a:rPr lang="en-US" sz="2000" b="1" baseline="-25000" dirty="0"/>
              <a:t>1 </a:t>
            </a:r>
            <a:r>
              <a:rPr lang="en-US" sz="2000" dirty="0"/>
              <a:t>and exciting current </a:t>
            </a:r>
            <a:r>
              <a:rPr lang="en-US" sz="2000" b="1" dirty="0"/>
              <a:t>I</a:t>
            </a:r>
            <a:r>
              <a:rPr lang="en-US" sz="2000" b="1" baseline="-25000" dirty="0"/>
              <a:t>o </a:t>
            </a:r>
            <a:r>
              <a:rPr lang="en-US" sz="2000" dirty="0"/>
              <a:t>creates an AC flux </a:t>
            </a:r>
            <a:r>
              <a:rPr lang="en-US" sz="2000" b="1" dirty="0" err="1"/>
              <a:t>Φ</a:t>
            </a:r>
            <a:r>
              <a:rPr lang="en-US" sz="2000" b="1" baseline="-25000" dirty="0" err="1"/>
              <a:t>m</a:t>
            </a:r>
            <a:r>
              <a:rPr lang="en-US" sz="2000" b="1" baseline="-25000" dirty="0"/>
              <a:t> </a:t>
            </a:r>
            <a:r>
              <a:rPr lang="en-US" sz="2000" dirty="0"/>
              <a:t>in iron core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Tap C </a:t>
            </a:r>
            <a:r>
              <a:rPr lang="en-US" sz="2000" dirty="0"/>
              <a:t>is taken off the winding =&gt; </a:t>
            </a:r>
            <a:r>
              <a:rPr lang="en-US" sz="2000" b="1" dirty="0"/>
              <a:t>N</a:t>
            </a:r>
            <a:r>
              <a:rPr lang="en-US" sz="2000" b="1" baseline="-25000" dirty="0"/>
              <a:t>2</a:t>
            </a:r>
            <a:r>
              <a:rPr lang="en-US" sz="2000" dirty="0"/>
              <a:t> turns between C and 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As induced voltage is proportional to the no. of turns, so: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17" y="3347505"/>
            <a:ext cx="5161064" cy="3162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764870" y="4426599"/>
            <a:ext cx="3626355" cy="5022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CB3F8-D3CA-4D6A-9E4C-5281C662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3C25D-9EF0-4832-96BB-48BEA7F2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5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38" y="145774"/>
            <a:ext cx="8046637" cy="471781"/>
          </a:xfrm>
        </p:spPr>
        <p:txBody>
          <a:bodyPr>
            <a:normAutofit fontScale="90000"/>
          </a:bodyPr>
          <a:lstStyle/>
          <a:p>
            <a:r>
              <a:rPr lang="en-US" sz="2900" b="1" u="sng" dirty="0">
                <a:latin typeface="+mn-lt"/>
              </a:rPr>
              <a:t>11.2 Autotransformer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534" y="786401"/>
            <a:ext cx="11445162" cy="609466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Primary voltage </a:t>
            </a:r>
            <a:r>
              <a:rPr lang="en-US" sz="2800" b="1" dirty="0"/>
              <a:t>E</a:t>
            </a:r>
            <a:r>
              <a:rPr lang="en-US" sz="2800" b="1" baseline="-25000" dirty="0"/>
              <a:t>1</a:t>
            </a:r>
            <a:r>
              <a:rPr lang="en-US" sz="2800" dirty="0"/>
              <a:t>, Secondary voltage </a:t>
            </a:r>
            <a:r>
              <a:rPr lang="en-US" sz="2800" b="1" dirty="0"/>
              <a:t>E</a:t>
            </a:r>
            <a:r>
              <a:rPr lang="en-US" sz="2800" b="1" baseline="-25000" dirty="0"/>
              <a:t>2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Primary terminals </a:t>
            </a:r>
            <a:r>
              <a:rPr lang="en-US" sz="2800" b="1" dirty="0"/>
              <a:t>B,A</a:t>
            </a:r>
            <a:r>
              <a:rPr lang="en-US" sz="2800" dirty="0"/>
              <a:t> and Secondary terminals </a:t>
            </a:r>
            <a:r>
              <a:rPr lang="en-US" sz="2800" b="1" dirty="0"/>
              <a:t>C,A </a:t>
            </a:r>
            <a:r>
              <a:rPr lang="en-US" sz="2800" dirty="0"/>
              <a:t>are no longer isolated from each other because of common terminal </a:t>
            </a:r>
            <a:r>
              <a:rPr lang="en-US" sz="2800" b="1" dirty="0"/>
              <a:t>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Resultant current </a:t>
            </a:r>
            <a:r>
              <a:rPr lang="en-US" sz="2800" b="1" dirty="0"/>
              <a:t>I</a:t>
            </a:r>
            <a:r>
              <a:rPr lang="en-US" sz="2800" b="1" baseline="-25000" dirty="0"/>
              <a:t>2 </a:t>
            </a:r>
            <a:r>
              <a:rPr lang="en-US" sz="2800" dirty="0"/>
              <a:t>upon load connection across secondary terminal causes primary current </a:t>
            </a:r>
            <a:r>
              <a:rPr lang="en-US" sz="2800" b="1" dirty="0"/>
              <a:t>I</a:t>
            </a:r>
            <a:r>
              <a:rPr lang="en-US" sz="2800" b="1" baseline="-25000" dirty="0"/>
              <a:t>1 </a:t>
            </a:r>
            <a:r>
              <a:rPr lang="en-US" sz="2800" dirty="0"/>
              <a:t>to flow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/>
              <a:t>BC</a:t>
            </a:r>
            <a:r>
              <a:rPr lang="en-US" sz="2800" dirty="0"/>
              <a:t> portion carries current </a:t>
            </a:r>
            <a:r>
              <a:rPr lang="en-US" sz="2800" b="1" dirty="0"/>
              <a:t>I</a:t>
            </a:r>
            <a:r>
              <a:rPr lang="en-US" sz="2800" b="1" baseline="-25000" dirty="0"/>
              <a:t>1 </a:t>
            </a:r>
            <a:r>
              <a:rPr lang="en-US" sz="2800" dirty="0"/>
              <a:t>and according to KCL </a:t>
            </a:r>
            <a:r>
              <a:rPr lang="en-US" sz="2800" b="1" dirty="0"/>
              <a:t>CA</a:t>
            </a:r>
            <a:r>
              <a:rPr lang="en-US" sz="2800" dirty="0"/>
              <a:t> portion carries (</a:t>
            </a:r>
            <a:r>
              <a:rPr lang="en-US" sz="2800" b="1" dirty="0"/>
              <a:t>I</a:t>
            </a:r>
            <a:r>
              <a:rPr lang="en-US" sz="2800" b="1" baseline="-25000" dirty="0"/>
              <a:t>2 </a:t>
            </a:r>
            <a:r>
              <a:rPr lang="en-US" sz="2800" dirty="0"/>
              <a:t>–</a:t>
            </a:r>
            <a:r>
              <a:rPr lang="en-US" sz="2800" b="1" dirty="0"/>
              <a:t> I</a:t>
            </a:r>
            <a:r>
              <a:rPr lang="en-US" sz="2800" b="1" baseline="-25000" dirty="0"/>
              <a:t>1</a:t>
            </a:r>
            <a:r>
              <a:rPr lang="en-US" sz="2800" dirty="0"/>
              <a:t>) and also </a:t>
            </a:r>
            <a:r>
              <a:rPr lang="en-US" sz="2800" dirty="0" err="1"/>
              <a:t>mmf</a:t>
            </a:r>
            <a:r>
              <a:rPr lang="en-US" sz="2800" dirty="0"/>
              <a:t> due to </a:t>
            </a:r>
            <a:r>
              <a:rPr lang="en-US" sz="2800" b="1" dirty="0"/>
              <a:t>I</a:t>
            </a:r>
            <a:r>
              <a:rPr lang="en-US" sz="2800" b="1" baseline="-25000" dirty="0"/>
              <a:t>1</a:t>
            </a:r>
            <a:r>
              <a:rPr lang="en-US" sz="2800" dirty="0"/>
              <a:t> and (</a:t>
            </a:r>
            <a:r>
              <a:rPr lang="en-US" sz="2800" b="1" dirty="0"/>
              <a:t>I</a:t>
            </a:r>
            <a:r>
              <a:rPr lang="en-US" sz="2800" b="1" baseline="-25000" dirty="0"/>
              <a:t>2 </a:t>
            </a:r>
            <a:r>
              <a:rPr lang="en-US" sz="2800" dirty="0"/>
              <a:t>–</a:t>
            </a:r>
            <a:r>
              <a:rPr lang="en-US" sz="2800" b="1" dirty="0"/>
              <a:t> I</a:t>
            </a:r>
            <a:r>
              <a:rPr lang="en-US" sz="2800" b="1" baseline="-25000" dirty="0"/>
              <a:t>1</a:t>
            </a:r>
            <a:r>
              <a:rPr lang="en-US" sz="2800" dirty="0"/>
              <a:t>) must be equal and opposite and thus we have: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To transform when primary/secondary ratio is close to 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646" y="3876469"/>
            <a:ext cx="3623512" cy="2137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b="5475"/>
          <a:stretch/>
        </p:blipFill>
        <p:spPr>
          <a:xfrm>
            <a:off x="415534" y="5432467"/>
            <a:ext cx="5113160" cy="567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lum bright="-20000" contrast="40000"/>
          </a:blip>
          <a:srcRect l="3344" t="9114" r="5258" b="16702"/>
          <a:stretch/>
        </p:blipFill>
        <p:spPr>
          <a:xfrm>
            <a:off x="6021137" y="5447639"/>
            <a:ext cx="2253803" cy="5666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28694" y="55110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6B3A2-7848-4353-8F7F-217C4746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EE350 Electric Machinery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C9CC1-3851-4A24-82DB-DE9C7AF2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38" y="145774"/>
            <a:ext cx="8046637" cy="471781"/>
          </a:xfrm>
        </p:spPr>
        <p:txBody>
          <a:bodyPr>
            <a:normAutofit fontScale="90000"/>
          </a:bodyPr>
          <a:lstStyle/>
          <a:p>
            <a:r>
              <a:rPr lang="en-US" sz="2900" b="1" u="sng" dirty="0">
                <a:latin typeface="+mn-lt"/>
              </a:rPr>
              <a:t>11.2 Autotransformer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534" y="763329"/>
            <a:ext cx="11445162" cy="609466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Assuming transformer losses and exciting current are negligible =&gt; Apparent power drawn by load=Apparent power supplied by source. So: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2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b="1" dirty="0"/>
              <a:t>Applications: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Used to start induction motors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To regulate voltage of transmission lines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To transform when primary/secondary ratio is close to 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990" y="2595967"/>
            <a:ext cx="3865873" cy="22808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b="5475"/>
          <a:stretch/>
        </p:blipFill>
        <p:spPr>
          <a:xfrm>
            <a:off x="854814" y="956554"/>
            <a:ext cx="5113160" cy="567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lum bright="-20000" contrast="40000"/>
          </a:blip>
          <a:srcRect l="3344" t="9114" r="5258" b="16702"/>
          <a:stretch/>
        </p:blipFill>
        <p:spPr>
          <a:xfrm>
            <a:off x="7056973" y="957213"/>
            <a:ext cx="2253803" cy="5666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38115" y="93911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=&gt;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4303492" y="3047365"/>
            <a:ext cx="2429658" cy="5951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40927" y="145774"/>
            <a:ext cx="2176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Example 11.1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6B3A2-7848-4353-8F7F-217C4746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EE350 Electric Machinery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C9CC1-3851-4A24-82DB-DE9C7AF2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6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534" y="128785"/>
            <a:ext cx="8046637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11.2 Autotransformer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02" y="1311964"/>
            <a:ext cx="7300031" cy="430695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78782-8E1A-495B-80F0-C8C2592E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142B8-8CDE-496A-BB8F-E2CA8DFA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1771</Words>
  <Application>Microsoft Office PowerPoint</Application>
  <PresentationFormat>Widescreen</PresentationFormat>
  <Paragraphs>225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Electrical Machinery Fundamentals</vt:lpstr>
      <vt:lpstr>Chapter 11  Special Transformers</vt:lpstr>
      <vt:lpstr>PowerPoint Presentation</vt:lpstr>
      <vt:lpstr>11.1 Dual-voltage distribution transformer </vt:lpstr>
      <vt:lpstr>11.1 Dual-voltage distribution transformer </vt:lpstr>
      <vt:lpstr>11.2 Autotransformer </vt:lpstr>
      <vt:lpstr>11.2 Autotransformer </vt:lpstr>
      <vt:lpstr>11.2 Autotransformer </vt:lpstr>
      <vt:lpstr>11.2 Autotransformer </vt:lpstr>
      <vt:lpstr>11.3 Conventional transformer connected as an autotransformer </vt:lpstr>
      <vt:lpstr>11.4 Voltage transformers </vt:lpstr>
      <vt:lpstr>11.4 Voltage transformers </vt:lpstr>
      <vt:lpstr>11.5 Current transformer </vt:lpstr>
      <vt:lpstr>11.5 Current transformer </vt:lpstr>
      <vt:lpstr>11.5 Current transformer </vt:lpstr>
      <vt:lpstr>11.6 Opening the secondary of CT can be dangerous</vt:lpstr>
      <vt:lpstr>11.6 Opening the secondary of CT can be dangerous</vt:lpstr>
      <vt:lpstr>11.7 Toroidal current transformers</vt:lpstr>
      <vt:lpstr>11.8 Variable autotransformer</vt:lpstr>
      <vt:lpstr>11.9 High-impedance transformers</vt:lpstr>
      <vt:lpstr>11.9 High-impedance transformers</vt:lpstr>
      <vt:lpstr>11.9 High-impedance transformers</vt:lpstr>
      <vt:lpstr>11.9 High-impedance transformers</vt:lpstr>
      <vt:lpstr>11.10 Induction heating transformers</vt:lpstr>
      <vt:lpstr>11.10 Induction heating transformers</vt:lpstr>
      <vt:lpstr>11.11 High-frequency transformers</vt:lpstr>
      <vt:lpstr>PowerPoint Presentation</vt:lpstr>
      <vt:lpstr>Chapter 11 11.1-11.11 Examples: 11.1 &amp; 11.3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 and Electron Current Flow</dc:title>
  <dc:creator>Umar Virk</dc:creator>
  <cp:lastModifiedBy>Aashir Walid</cp:lastModifiedBy>
  <cp:revision>386</cp:revision>
  <dcterms:created xsi:type="dcterms:W3CDTF">2016-09-07T16:18:06Z</dcterms:created>
  <dcterms:modified xsi:type="dcterms:W3CDTF">2020-03-26T18:28:21Z</dcterms:modified>
</cp:coreProperties>
</file>