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8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10" r:id="rId15"/>
    <p:sldId id="309" r:id="rId16"/>
    <p:sldId id="311" r:id="rId17"/>
    <p:sldId id="312" r:id="rId18"/>
    <p:sldId id="326" r:id="rId19"/>
    <p:sldId id="327" r:id="rId20"/>
    <p:sldId id="328" r:id="rId21"/>
    <p:sldId id="313" r:id="rId22"/>
    <p:sldId id="314" r:id="rId23"/>
    <p:sldId id="315" r:id="rId24"/>
    <p:sldId id="324" r:id="rId25"/>
    <p:sldId id="329" r:id="rId26"/>
    <p:sldId id="330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3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4C185-CA86-4CD6-8EEE-FAB20318796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2ADB4-CAF5-466D-B831-CDC1366F0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1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4FD79-D017-47DD-8CA5-4900143E6B31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9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ABBD-C751-40BF-A61E-A718886D09FB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5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23C-590D-47FC-82D3-107DB5ACB2E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6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E15F8-DBC7-44DA-A067-A34B8C5E23EF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9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59E8-56F5-4EA7-A3FE-5AA75490754F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1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8D23-548B-4C55-B5FD-7DC69D613EA5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9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A71A-8778-4307-8423-5E63BE0D963C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1DA8-1E86-4B86-9961-DD05A359499D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EDBF-2743-4B8C-AAC0-DB385D340FCD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8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A10B-9C0A-4BBE-A4FE-F905E52A028F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6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B3D5-586E-41C6-917B-D82869092C54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723C-6F0B-4DC2-8359-69179113E7BD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300A-58DC-40DB-8266-5DAB654BB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9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640" y="1770573"/>
            <a:ext cx="10539549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90" dirty="0">
                <a:latin typeface="Algerian" panose="04020705040A02060702" pitchFamily="82" charset="0"/>
              </a:rPr>
              <a:t>Electrical Machinery Fundamentals</a:t>
            </a:r>
            <a:endParaRPr spc="-19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2308" y="2675909"/>
            <a:ext cx="6767922" cy="15061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1995" algn="ctr">
              <a:spcBef>
                <a:spcPts val="105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		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 spc="-30" dirty="0">
                <a:solidFill>
                  <a:srgbClr val="0000FF"/>
                </a:solidFill>
                <a:latin typeface="Arial"/>
                <a:cs typeface="Arial"/>
              </a:rPr>
              <a:t>250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0000FF"/>
                </a:solidFill>
                <a:latin typeface="Arial"/>
                <a:cs typeface="Arial"/>
              </a:rPr>
              <a:t>SPRING</a:t>
            </a:r>
            <a:r>
              <a:rPr sz="3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lang="en-US" sz="3200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3200" dirty="0">
              <a:latin typeface="Arial"/>
              <a:cs typeface="Arial"/>
            </a:endParaRPr>
          </a:p>
          <a:p>
            <a:pPr algn="ctr"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305560" algn="ctr"/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Lecture 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8-Chapter 14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026" name="Picture 2" descr="Image result for uet lahore logo">
            <a:extLst>
              <a:ext uri="{FF2B5EF4-FFF2-40B4-BE49-F238E27FC236}">
                <a16:creationId xmlns:a16="http://schemas.microsoft.com/office/drawing/2014/main" id="{47CBF2EA-D95E-479B-8DF8-5122F8F3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" y="166634"/>
            <a:ext cx="3352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DE7BD-16BE-4624-9D9A-80A6D278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14.3 Classification according to electrical and mechanical properties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3" y="763334"/>
            <a:ext cx="11341811" cy="554470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High starting-torque motors (NEMA Design C):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/>
              <a:t>Employed in difficult starting condition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/>
              <a:t>Locked-rotor current should not exceed 6.4 times the rated full-load current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/>
              <a:t>In general motors are equipped with double-cage rotor whose excellent performance is due to following facts: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/>
              <a:t>Frequency of rotor current diminishes as motor speeds up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/>
              <a:t>Conductors of cage 1 </a:t>
            </a:r>
            <a:r>
              <a:rPr lang="en-US" sz="2400" b="1" dirty="0"/>
              <a:t>(outer) </a:t>
            </a:r>
            <a:r>
              <a:rPr lang="en-US" sz="2400" dirty="0"/>
              <a:t>are much smaller than that of cage 2 </a:t>
            </a:r>
            <a:r>
              <a:rPr lang="en-US" sz="2400" b="1" dirty="0"/>
              <a:t>(inner)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400" dirty="0"/>
              <a:t>Conductor close to rotor surface has lower inductive reactance than that of buried deep inside the iron core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dirty="0"/>
              <a:t>Develops high starting torque and low slip at full-load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b="1" dirty="0"/>
              <a:t>Not recommended for starting high-inertial loads because most of I</a:t>
            </a:r>
            <a:r>
              <a:rPr lang="en-US" sz="2400" b="1" baseline="30000" dirty="0"/>
              <a:t>2</a:t>
            </a:r>
            <a:r>
              <a:rPr lang="en-US" sz="2400" b="1" dirty="0"/>
              <a:t>R losses during start-up are concentrated in cage 1 and due to small size, it tends to over heat and bars may melt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 b="1" dirty="0"/>
              <a:t>Application: </a:t>
            </a:r>
            <a:r>
              <a:rPr lang="en-US" sz="2400" dirty="0"/>
              <a:t>Pumps and piston type compressors that have to start under load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F153E-AAA3-4B5E-85EE-5ED99AB4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F8AA8-DFC9-43AB-8859-0ED24D69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8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14.3 Classification according to electrical and mechanical properties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3" y="763333"/>
            <a:ext cx="11419272" cy="5663971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b="1" dirty="0"/>
              <a:t>High-slip motors (NEMA Design D):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600" dirty="0"/>
              <a:t>Rated speed lies between 85% and 95% of synchronous speed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600" dirty="0"/>
              <a:t>High-resistance squirrel-cage rotor is made of brass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600" b="1" dirty="0"/>
              <a:t>Example: </a:t>
            </a:r>
            <a:r>
              <a:rPr lang="en-US" sz="3600" dirty="0"/>
              <a:t>Punching holes </a:t>
            </a:r>
            <a:r>
              <a:rPr lang="en-US" sz="3600" b="1" dirty="0"/>
              <a:t>(Impact energy delivery by flywheel)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600" b="1" dirty="0"/>
              <a:t>Application: </a:t>
            </a:r>
            <a:r>
              <a:rPr lang="en-US" sz="3600" dirty="0"/>
              <a:t>Used to accelerate high-inertial loads</a:t>
            </a:r>
            <a:endParaRPr lang="en-US" sz="3600" b="1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35D7F-0A2B-40BC-B709-1B790166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ED48B-5CB2-4AC4-B13A-141C6F7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9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14.3 Classification according to electrical and mechanical properties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68627" y="763333"/>
            <a:ext cx="10257182" cy="60946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7E6B4-289A-4A62-8367-D356E4E7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7743A-24EB-4406-AFF0-5B177042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2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14.4 Choice of motor speed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3" y="763334"/>
            <a:ext cx="11394820" cy="296581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Motor speed selection is limited </a:t>
            </a:r>
            <a:r>
              <a:rPr lang="en-US" sz="2400" dirty="0"/>
              <a:t>as synchronous speed of motor changes with frequency and number of poles (=120f/p)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For </a:t>
            </a:r>
            <a:r>
              <a:rPr lang="en-US" sz="2400"/>
              <a:t>low-speed load machines </a:t>
            </a:r>
            <a:r>
              <a:rPr lang="en-US" sz="2400" dirty="0"/>
              <a:t>it is preferable to use high-speed motor with gearbox instead of low-speed motor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Following are the advantages of using gearbox: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For a given output power, size and cost of high-speed motor is less than of low speed-motor and efficiency and power factor are also higher for high-speed motors.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High locked-rotor torque for high-speed motor than that of low-speed motor of same specifications.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86362" y="3859596"/>
            <a:ext cx="11394821" cy="24967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6E86D-C6E2-4693-BC1D-D3D61A4D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2BCC-A032-45AF-928D-50319059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5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14.5 Two speed motors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3" y="763334"/>
            <a:ext cx="11553846" cy="559301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/>
              <a:t>Stator can be designed in such a way that motor can be operated at </a:t>
            </a:r>
            <a:r>
              <a:rPr lang="en-US" sz="2800" b="1" i="1" dirty="0">
                <a:solidFill>
                  <a:srgbClr val="FF0000"/>
                </a:solidFill>
              </a:rPr>
              <a:t>two different speed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b="1" dirty="0"/>
              <a:t>Following are the methods for special designing of stator: </a:t>
            </a:r>
          </a:p>
          <a:p>
            <a:pPr lvl="1" algn="just"/>
            <a:r>
              <a:rPr lang="en-US" sz="2800" dirty="0"/>
              <a:t>1.	Wind the stator with </a:t>
            </a:r>
            <a:r>
              <a:rPr lang="en-US" sz="2800" b="1" i="1" dirty="0">
                <a:solidFill>
                  <a:srgbClr val="FF0000"/>
                </a:solidFill>
              </a:rPr>
              <a:t>two separate windings </a:t>
            </a:r>
            <a:r>
              <a:rPr lang="en-US" sz="2800" dirty="0"/>
              <a:t>having different poles, say, </a:t>
            </a:r>
            <a:r>
              <a:rPr lang="en-US" sz="2800" dirty="0">
                <a:solidFill>
                  <a:srgbClr val="FF0000"/>
                </a:solidFill>
              </a:rPr>
              <a:t>4 and 6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800" b="1" dirty="0"/>
              <a:t>Problem: </a:t>
            </a:r>
            <a:r>
              <a:rPr lang="en-US" sz="2800" dirty="0"/>
              <a:t>Only one winding is operational at a time so half of the copper is utilized </a:t>
            </a:r>
          </a:p>
          <a:p>
            <a:pPr lvl="1" algn="just"/>
            <a:r>
              <a:rPr lang="en-US" sz="2800" dirty="0"/>
              <a:t>2.  	</a:t>
            </a:r>
            <a:r>
              <a:rPr lang="en-US" sz="2800" b="1" i="1" dirty="0">
                <a:solidFill>
                  <a:srgbClr val="FF0000"/>
                </a:solidFill>
              </a:rPr>
              <a:t>Special stator windings </a:t>
            </a:r>
            <a:r>
              <a:rPr lang="en-US" sz="2800" dirty="0"/>
              <a:t>in which speed is changed by changing external stator connections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/>
              <a:t>Synchronous speed obtained are usually in the </a:t>
            </a:r>
            <a:r>
              <a:rPr lang="en-US" sz="2800" b="1" i="1" dirty="0">
                <a:solidFill>
                  <a:srgbClr val="FF0000"/>
                </a:solidFill>
              </a:rPr>
              <a:t>ratio 2:1 </a:t>
            </a:r>
            <a:r>
              <a:rPr lang="en-US" sz="2800" dirty="0"/>
              <a:t>(3600/1800 rpm) </a:t>
            </a:r>
          </a:p>
          <a:p>
            <a:pPr algn="just"/>
            <a:r>
              <a:rPr lang="en-US" sz="2800" dirty="0"/>
              <a:t>	</a:t>
            </a:r>
            <a:r>
              <a:rPr lang="en-US" sz="2800" b="1" dirty="0">
                <a:solidFill>
                  <a:srgbClr val="FF0000"/>
                </a:solidFill>
              </a:rPr>
              <a:t>Poles and synchronous speed have inverse relation n</a:t>
            </a:r>
            <a:r>
              <a:rPr lang="en-US" sz="2800" b="1" baseline="-25000" dirty="0">
                <a:solidFill>
                  <a:srgbClr val="FF0000"/>
                </a:solidFill>
              </a:rPr>
              <a:t>s</a:t>
            </a:r>
            <a:r>
              <a:rPr lang="en-US" sz="2800" b="1" dirty="0">
                <a:solidFill>
                  <a:srgbClr val="FF0000"/>
                </a:solidFill>
              </a:rPr>
              <a:t>=120f/p</a:t>
            </a:r>
          </a:p>
          <a:p>
            <a:pPr algn="ctr"/>
            <a:r>
              <a:rPr lang="en-US" sz="2800" dirty="0"/>
              <a:t>Low speed is produced by creating consequent poles</a:t>
            </a:r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46C3D-83B5-4BD9-A2FF-89FC4E1C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48859-8149-4F05-BF13-AA9C1F6E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14.5 Two speed motors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56625" y="763331"/>
            <a:ext cx="4164482" cy="5693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5706087" y="763332"/>
            <a:ext cx="6004702" cy="569387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69FA5-4BD8-40A5-9FA1-904C92CA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727EC-E5C0-492B-B843-D98E74E6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14.6 Induction motor characteristics under various load conditions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23265" r="17994" b="12474"/>
          <a:stretch/>
        </p:blipFill>
        <p:spPr>
          <a:xfrm>
            <a:off x="145774" y="755603"/>
            <a:ext cx="5423452" cy="534679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A0273-43F7-4B43-B2BB-9C53144B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9B547-5F2C-4853-B011-50A50F30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999318-93BE-4B3A-830F-F155F3F687BA}"/>
              </a:ext>
            </a:extLst>
          </p:cNvPr>
          <p:cNvSpPr/>
          <p:nvPr/>
        </p:nvSpPr>
        <p:spPr>
          <a:xfrm>
            <a:off x="5569226" y="909864"/>
            <a:ext cx="6477000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Most of the time </a:t>
            </a:r>
            <a:r>
              <a:rPr lang="en-US" sz="2400" dirty="0">
                <a:solidFill>
                  <a:srgbClr val="FF0000"/>
                </a:solidFill>
              </a:rPr>
              <a:t>motor runs close to synchronous speed </a:t>
            </a:r>
            <a:r>
              <a:rPr lang="en-US" sz="2400" dirty="0"/>
              <a:t>supplying torque that varies </a:t>
            </a:r>
            <a:r>
              <a:rPr lang="en-US" sz="2400" b="1" i="1" dirty="0">
                <a:solidFill>
                  <a:srgbClr val="FF0000"/>
                </a:solidFill>
              </a:rPr>
              <a:t>form zero to full-load torque T</a:t>
            </a:r>
            <a:r>
              <a:rPr lang="en-US" sz="2400" b="1" i="1" baseline="-25000" dirty="0">
                <a:solidFill>
                  <a:srgbClr val="FF0000"/>
                </a:solidFill>
              </a:rPr>
              <a:t>N</a:t>
            </a:r>
            <a:endParaRPr lang="en-US" sz="2400" b="1" i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Between these limits torque-speed curve is essentially straight line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Slope of line depends upon rotor resistance, </a:t>
            </a:r>
            <a:r>
              <a:rPr lang="en-US" sz="2400" b="1" dirty="0">
                <a:solidFill>
                  <a:srgbClr val="FF0000"/>
                </a:solidFill>
              </a:rPr>
              <a:t>lower the resistance =&gt; steeper the slope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At rated frequency, slip, torque, line voltage and resistance are related as: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k= constant depending upon motor construction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693C7-B85D-436E-8966-34465756F90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538502" y="4513735"/>
            <a:ext cx="2538448" cy="8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5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14.6 Induction motor characteristics under various load conditions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5" y="763332"/>
            <a:ext cx="6332488" cy="400745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This shows how line voltage and rotor resistance effect the behavior of motor under load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By knowing characteristics of motor for a given condition, we can predict speed, torque, power etc. for any other load condition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algn="ctr"/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1092"/>
          <a:stretch/>
        </p:blipFill>
        <p:spPr>
          <a:xfrm>
            <a:off x="7036904" y="1690499"/>
            <a:ext cx="5155096" cy="424033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A35D2-ADC1-49ED-A206-F623F7C5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634C9-2511-4387-B319-A7205EE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C9F33-B85C-4ADB-B742-BA601EDD1E5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081130" y="763331"/>
            <a:ext cx="2538448" cy="8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5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14.6 Induction motor characteristics under various load conditions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A35D2-ADC1-49ED-A206-F623F7C5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634C9-2511-4387-B319-A7205EE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C55038-07FA-4691-9DE2-E84DD59CB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5" y="928459"/>
            <a:ext cx="5012949" cy="5326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B83909-4ED6-4617-B6AE-C003664A1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337" y="2198008"/>
            <a:ext cx="6370298" cy="267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8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14.6 Induction motor characteristics under various load conditions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A35D2-ADC1-49ED-A206-F623F7C5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634C9-2511-4387-B319-A7205EE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4C2CA-7B8C-48A2-BD26-58DA617C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5" y="763333"/>
            <a:ext cx="5180176" cy="5593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7B86B-F7AB-4167-ADF0-58ECC7B82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485" y="839533"/>
            <a:ext cx="5180176" cy="52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8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369287" cy="28400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Chapter 14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Selection and Applications of Three-Phase Induction Machines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D4DF-83AF-47F5-AE6F-E7E297B6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0E454-7A29-47DF-8682-DEF58379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1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highlight>
                  <a:srgbClr val="FFFF00"/>
                </a:highlight>
                <a:latin typeface="+mn-lt"/>
              </a:rPr>
              <a:t>14.6</a:t>
            </a:r>
            <a:r>
              <a:rPr lang="en-US" sz="2900" b="1" u="sng" dirty="0">
                <a:latin typeface="+mn-lt"/>
              </a:rPr>
              <a:t> Induction motor characteristics under various load conditions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A35D2-ADC1-49ED-A206-F623F7C5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634C9-2511-4387-B319-A7205EE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4C2CA-7B8C-48A2-BD26-58DA617CA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979"/>
          <a:stretch/>
        </p:blipFill>
        <p:spPr>
          <a:xfrm>
            <a:off x="386365" y="763333"/>
            <a:ext cx="5180176" cy="3692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7B86B-F7AB-4167-ADF0-58ECC7B82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485" y="839533"/>
            <a:ext cx="5180176" cy="52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5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14.7 Starting an induction motor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3" y="763334"/>
            <a:ext cx="10891237" cy="5593016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Due to prolong the starting period high-inertial loads put strain on induction motors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/>
              <a:t>Overheating is major problem </a:t>
            </a:r>
            <a:r>
              <a:rPr lang="en-US" sz="2000" dirty="0"/>
              <a:t>during start up interval due to high starting current in stator and rotor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Large powered machines may overload the line that may effect other loads connected to line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/>
              <a:t>Solution: </a:t>
            </a:r>
            <a:r>
              <a:rPr lang="en-US" sz="2000" dirty="0"/>
              <a:t>Inductions motors to start at reduced voltages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This limits the power drawn by the motor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Reduced line voltage drops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Reduced heating rate of winding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000" b="1" dirty="0"/>
              <a:t>Lengthens starting time of machine (usually not much important)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Regardless of the starting time, following rule is important for the motor </a:t>
            </a:r>
            <a:r>
              <a:rPr lang="en-US" sz="2000" b="1" dirty="0">
                <a:solidFill>
                  <a:srgbClr val="FF0000"/>
                </a:solidFill>
              </a:rPr>
              <a:t>that is not loaded mechanically 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000" b="1" i="1" dirty="0">
                <a:solidFill>
                  <a:srgbClr val="FF0000"/>
                </a:solidFill>
              </a:rPr>
              <a:t>Rule 1: Heat dissipated in rotor during starting period is equal to the final K.E stored in all revolving parts</a:t>
            </a:r>
          </a:p>
          <a:p>
            <a:pPr lvl="1" algn="just"/>
            <a:r>
              <a:rPr lang="en-US" sz="2000" b="1" dirty="0"/>
              <a:t>Example:</a:t>
            </a:r>
            <a:r>
              <a:rPr lang="en-US" sz="2000" dirty="0"/>
              <a:t> Motor used to run flywheel =&gt; Energy stored in flywheel say 200 joules =&gt; Rotor will have dissipated 200 joules of energy in the form of heat 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B5786-42F6-4350-B81B-AB46AAC8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33702-CC51-4F66-BA14-46A054C5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98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14.8 Plugging an induction motor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33" y="715431"/>
            <a:ext cx="11355062" cy="266566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For bringing induction motor and load to quick stop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i="1" dirty="0">
                <a:solidFill>
                  <a:srgbClr val="FF0000"/>
                </a:solidFill>
              </a:rPr>
              <a:t>By interchanging two stator leads </a:t>
            </a:r>
            <a:r>
              <a:rPr lang="en-US" sz="2000" b="1" dirty="0"/>
              <a:t>that will produce revolving field in opposite direction to that of rotor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Motor acts as </a:t>
            </a:r>
            <a:r>
              <a:rPr lang="en-US" sz="2000" b="1" dirty="0"/>
              <a:t>brake </a:t>
            </a:r>
            <a:r>
              <a:rPr lang="en-US" sz="2000" dirty="0"/>
              <a:t>during plugging period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Absorbs kinetic energy from revolving load and results in falling the speed of machine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Associated mechanical power </a:t>
            </a:r>
            <a:r>
              <a:rPr lang="en-US" sz="2000" b="1" dirty="0"/>
              <a:t>P</a:t>
            </a:r>
            <a:r>
              <a:rPr lang="en-US" sz="2000" b="1" baseline="-25000" dirty="0"/>
              <a:t>M </a:t>
            </a:r>
            <a:r>
              <a:rPr lang="en-US" sz="2000" dirty="0"/>
              <a:t>is entirely dissipated as heat in the rotor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Rotor continually receives power </a:t>
            </a:r>
            <a:r>
              <a:rPr lang="en-US" sz="2000" b="1" dirty="0"/>
              <a:t>P</a:t>
            </a:r>
            <a:r>
              <a:rPr lang="en-US" sz="2000" b="1" baseline="-25000" dirty="0"/>
              <a:t>r</a:t>
            </a:r>
            <a:r>
              <a:rPr lang="en-US" sz="2000" dirty="0"/>
              <a:t> from stator that is also dissipated as heat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" b="9579"/>
          <a:stretch/>
        </p:blipFill>
        <p:spPr>
          <a:xfrm>
            <a:off x="6917635" y="3919284"/>
            <a:ext cx="5274365" cy="243706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97C8-6A40-4271-88F6-E84A76BA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7E471-4231-4B4B-B71C-B8215AE7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73491-9247-4369-8B16-C3994FFBCD1E}"/>
              </a:ext>
            </a:extLst>
          </p:cNvPr>
          <p:cNvSpPr txBox="1"/>
          <p:nvPr/>
        </p:nvSpPr>
        <p:spPr>
          <a:xfrm>
            <a:off x="92765" y="3404288"/>
            <a:ext cx="7156174" cy="2831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/>
              <a:t>So, plugging produces I</a:t>
            </a:r>
            <a:r>
              <a:rPr lang="en-US" sz="2000" b="1" baseline="30000" dirty="0"/>
              <a:t>2</a:t>
            </a:r>
            <a:r>
              <a:rPr lang="en-US" sz="2000" b="1" dirty="0"/>
              <a:t>R losses in rotor which are even more than that of locked rotor condition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So, motor should not be plugged too frequently and for long interval because it may rise rotor temperature that may result in melting of rotor bars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Following rule must be kept in mind for plugging operation: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000" b="1" i="1" dirty="0">
                <a:solidFill>
                  <a:srgbClr val="FF0000"/>
                </a:solidFill>
              </a:rPr>
              <a:t>Rule 2: Heat dissipated in rotor during plugging period is three times the original K.E of all revolving parts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74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4003"/>
            <a:ext cx="10639444" cy="498290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14.9 Braking with direct current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72" y="444246"/>
            <a:ext cx="11885149" cy="591210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Induction machines can be brought to quick stop by circulating DC current in stator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Connect any two leads with DC source 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DC source will setup stationary poles N &amp; 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Number of created poles will be equal to poles that motor generates normally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AC voltage is induced in rotor bars when rotor swept across the stationary field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Induced AC voltage produces AC current in the rotor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b="1" dirty="0"/>
              <a:t>I</a:t>
            </a:r>
            <a:r>
              <a:rPr lang="en-US" sz="2000" b="1" baseline="30000" dirty="0"/>
              <a:t>2</a:t>
            </a:r>
            <a:r>
              <a:rPr lang="en-US" sz="2000" b="1" dirty="0"/>
              <a:t>R </a:t>
            </a:r>
            <a:r>
              <a:rPr lang="en-US" sz="2000" dirty="0"/>
              <a:t>losses are dissipated at the expense of kinetic energy stored in revolving parts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Motion comes to rest when all K.E dissipated as heat in rotor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Advantage: </a:t>
            </a:r>
            <a:r>
              <a:rPr lang="en-US" sz="2000" dirty="0"/>
              <a:t>Far less heat production than that of plugging</a:t>
            </a:r>
          </a:p>
          <a:p>
            <a:r>
              <a:rPr lang="en-US" sz="2000" dirty="0"/>
              <a:t> (</a:t>
            </a:r>
            <a:r>
              <a:rPr lang="en-US" sz="2000" b="1" dirty="0"/>
              <a:t>Energy dissipated in the rotor in the form of heat only comes from K.E of revolving parts</a:t>
            </a:r>
            <a:r>
              <a:rPr lang="en-US" sz="20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Energy dissipation in the rotor is independent of magnitude of DC current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Magnitude of DC current only varies the braking time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	Smaller current =&gt; Large braking time ,  Large current =&gt; Less braking time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DC current can be </a:t>
            </a:r>
            <a:r>
              <a:rPr lang="en-US" sz="2000" b="1" i="1" dirty="0">
                <a:solidFill>
                  <a:srgbClr val="FF0000"/>
                </a:solidFill>
              </a:rPr>
              <a:t>2 or 3 times the rated current of motor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Larger values to be used by ensuring that stator should not become too hot</a:t>
            </a:r>
          </a:p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Braking torque is proportional to the square of DC braking current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4FB7B-68A8-40D7-B934-17C94E23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B06F7-4676-4100-9E82-583DF2CE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66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Abnormal Conditions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4" y="763334"/>
            <a:ext cx="10639445" cy="439176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Internal problems (short circuit in stator, overheating of bearings)</a:t>
            </a:r>
          </a:p>
          <a:p>
            <a:pPr algn="ctr"/>
            <a:r>
              <a:rPr lang="en-US" sz="2800" b="1" dirty="0"/>
              <a:t>&amp; 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External Problems</a:t>
            </a:r>
          </a:p>
          <a:p>
            <a:pPr marL="914400" lvl="1" indent="-457200" algn="ctr">
              <a:buFont typeface="+mj-lt"/>
              <a:buAutoNum type="arabicPeriod"/>
            </a:pPr>
            <a:r>
              <a:rPr lang="en-US" sz="2400" dirty="0"/>
              <a:t>Mechanical overload </a:t>
            </a:r>
          </a:p>
          <a:p>
            <a:pPr marL="914400" lvl="1" indent="-457200" algn="ctr">
              <a:buFont typeface="+mj-lt"/>
              <a:buAutoNum type="arabicPeriod"/>
            </a:pPr>
            <a:r>
              <a:rPr lang="en-US" sz="2400" dirty="0"/>
              <a:t>Line voltage changes </a:t>
            </a:r>
          </a:p>
          <a:p>
            <a:pPr marL="914400" lvl="1" indent="-457200" algn="ctr">
              <a:buFont typeface="+mj-lt"/>
              <a:buAutoNum type="arabicPeriod"/>
            </a:pPr>
            <a:r>
              <a:rPr lang="en-US" sz="2400" dirty="0"/>
              <a:t>Single-phasing </a:t>
            </a:r>
          </a:p>
          <a:p>
            <a:pPr marL="914400" lvl="1" indent="-457200" algn="ctr">
              <a:buFont typeface="+mj-lt"/>
              <a:buAutoNum type="arabicPeriod"/>
            </a:pPr>
            <a:r>
              <a:rPr lang="en-US" sz="2400" dirty="0"/>
              <a:t>Frequency variation </a:t>
            </a:r>
          </a:p>
          <a:p>
            <a:pPr lvl="1"/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Voltage change +/- 10%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Frequency Change +/- 5%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3E671-AACE-4E52-9565-6475E970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B5EE7-B4BE-4C69-A16F-2E53AC97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46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Abnormal Conditions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4" y="763334"/>
            <a:ext cx="11447827" cy="5213396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u="sng" dirty="0"/>
              <a:t>14.11 Mechanical overload </a:t>
            </a:r>
          </a:p>
          <a:p>
            <a:r>
              <a:rPr lang="en-US" sz="2200" b="1" dirty="0"/>
              <a:t>Can be run twice of rated power for short time,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Overload cause over-heating, which may burn insulation, reduce service life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Overload causes thermal overload relays in the starter box to trip</a:t>
            </a:r>
          </a:p>
          <a:p>
            <a:r>
              <a:rPr lang="en-US" sz="2200" b="1" dirty="0"/>
              <a:t>Drip proof can be run at 15% overload, overload capacity is shown on the nameplate as </a:t>
            </a:r>
            <a:r>
              <a:rPr lang="en-US" sz="2200" b="1" dirty="0">
                <a:highlight>
                  <a:srgbClr val="FFFF00"/>
                </a:highlight>
              </a:rPr>
              <a:t>service factor</a:t>
            </a:r>
          </a:p>
          <a:p>
            <a:pPr algn="ctr"/>
            <a:r>
              <a:rPr lang="en-US" sz="2200" b="1" u="sng" dirty="0">
                <a:highlight>
                  <a:srgbClr val="FFFF00"/>
                </a:highlight>
              </a:rPr>
              <a:t>In emergency it can carry overload as much as 125% with supplementary external ventilation.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u="sng" dirty="0"/>
              <a:t>14.12 Line voltage changes </a:t>
            </a:r>
          </a:p>
          <a:p>
            <a:r>
              <a:rPr lang="en-US" sz="2200" b="1" dirty="0"/>
              <a:t>Voltage </a:t>
            </a:r>
            <a:r>
              <a:rPr lang="en-US" sz="2200" b="1" dirty="0">
                <a:highlight>
                  <a:srgbClr val="FFFF00"/>
                </a:highlight>
              </a:rPr>
              <a:t>Decrease</a:t>
            </a:r>
            <a:r>
              <a:rPr lang="en-US" sz="2200" b="1" dirty="0"/>
              <a:t> (Torque speed curve changes)</a:t>
            </a:r>
          </a:p>
          <a:p>
            <a:r>
              <a:rPr lang="en-US" sz="2200" b="1" dirty="0"/>
              <a:t>Voltage </a:t>
            </a:r>
            <a:r>
              <a:rPr lang="en-US" sz="2200" b="1" dirty="0">
                <a:highlight>
                  <a:srgbClr val="FFFF00"/>
                </a:highlight>
              </a:rPr>
              <a:t>increase</a:t>
            </a:r>
            <a:r>
              <a:rPr lang="en-US" sz="2200" b="1" dirty="0"/>
              <a:t> (more flux per pole than normal, iron and magnetizing losses increase, power factor reduced )</a:t>
            </a:r>
          </a:p>
          <a:p>
            <a:r>
              <a:rPr lang="en-US" sz="2200" b="1" dirty="0"/>
              <a:t>3 Phase voltage </a:t>
            </a:r>
            <a:r>
              <a:rPr lang="en-US" sz="2200" b="1" dirty="0">
                <a:highlight>
                  <a:srgbClr val="FFFF00"/>
                </a:highlight>
              </a:rPr>
              <a:t>unbalance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3E671-AACE-4E52-9565-6475E970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B5EE7-B4BE-4C69-A16F-2E53AC97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61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Abnormal Conditions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4" y="763335"/>
            <a:ext cx="10639445" cy="516038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/>
              <a:t>14.13 Single-phasing </a:t>
            </a:r>
          </a:p>
          <a:p>
            <a:r>
              <a:rPr lang="en-US" sz="2000" b="1" dirty="0"/>
              <a:t>If one phase get damaged, two phases will </a:t>
            </a:r>
            <a:r>
              <a:rPr lang="en-US" sz="2000" b="1" dirty="0">
                <a:solidFill>
                  <a:srgbClr val="FF0000"/>
                </a:solidFill>
              </a:rPr>
              <a:t>carry double currents</a:t>
            </a:r>
            <a:r>
              <a:rPr lang="en-US" sz="2000" b="1" dirty="0"/>
              <a:t>, motor will </a:t>
            </a:r>
            <a:r>
              <a:rPr lang="en-US" sz="2000" b="1" dirty="0">
                <a:solidFill>
                  <a:srgbClr val="FF0000"/>
                </a:solidFill>
              </a:rPr>
              <a:t>overheat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Thermal relays will trip 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u="sng" dirty="0"/>
              <a:t>14.14 Frequency variation </a:t>
            </a:r>
          </a:p>
          <a:p>
            <a:r>
              <a:rPr lang="en-US" sz="2000" b="1" dirty="0"/>
              <a:t>Induced voltage and current varies.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3E671-AACE-4E52-9565-6475E970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B5EE7-B4BE-4C69-A16F-2E53AC97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8CBF5-C474-4994-8CBF-6C08EAA52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1" t="35630" r="38095" b="20314"/>
          <a:stretch/>
        </p:blipFill>
        <p:spPr>
          <a:xfrm>
            <a:off x="3585028" y="1504272"/>
            <a:ext cx="5588000" cy="301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5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14.15 Induction motor operating as a generator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3" y="763334"/>
            <a:ext cx="11580349" cy="559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Example 1: </a:t>
            </a:r>
            <a:r>
              <a:rPr lang="en-US" sz="2400" dirty="0"/>
              <a:t>Electric train powered by squirrel-cage induction motor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Moving up hill =&gt; </a:t>
            </a:r>
            <a:r>
              <a:rPr lang="en-US" sz="2400" b="1" dirty="0"/>
              <a:t>n</a:t>
            </a:r>
            <a:r>
              <a:rPr lang="en-US" sz="2400" b="1" baseline="-25000" dirty="0"/>
              <a:t>s </a:t>
            </a:r>
            <a:r>
              <a:rPr lang="en-US" sz="2400" b="1" dirty="0"/>
              <a:t>&gt; n (</a:t>
            </a:r>
            <a:r>
              <a:rPr lang="en-US" sz="2400" dirty="0"/>
              <a:t>Developing torque to overcome rail friction and gravity</a:t>
            </a:r>
            <a:r>
              <a:rPr lang="en-US" sz="24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Moving on ground of hill =&gt; </a:t>
            </a:r>
            <a:r>
              <a:rPr lang="en-US" sz="2400" b="1" dirty="0"/>
              <a:t>n</a:t>
            </a:r>
            <a:r>
              <a:rPr lang="en-US" sz="2400" b="1" baseline="-25000" dirty="0"/>
              <a:t>s </a:t>
            </a:r>
            <a:r>
              <a:rPr lang="en-US" sz="2400" b="1" dirty="0"/>
              <a:t>~ n</a:t>
            </a:r>
            <a:r>
              <a:rPr lang="en-US" sz="2400" dirty="0"/>
              <a:t> </a:t>
            </a:r>
            <a:r>
              <a:rPr lang="en-US" sz="2400" b="1" dirty="0"/>
              <a:t>(</a:t>
            </a:r>
            <a:r>
              <a:rPr lang="en-US" sz="2400" dirty="0"/>
              <a:t>Developing torque to overcome rail friction only as gravity does not vary</a:t>
            </a:r>
            <a:r>
              <a:rPr lang="en-US" sz="2400" b="1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Moving down hill =&gt; </a:t>
            </a:r>
            <a:r>
              <a:rPr lang="en-US" sz="2400" b="1" dirty="0"/>
              <a:t>n</a:t>
            </a:r>
            <a:r>
              <a:rPr lang="en-US" sz="2400" b="1" baseline="-25000" dirty="0"/>
              <a:t>s </a:t>
            </a:r>
            <a:r>
              <a:rPr lang="en-US" sz="2400" b="1" dirty="0"/>
              <a:t>&lt; 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When n</a:t>
            </a:r>
            <a:r>
              <a:rPr lang="en-US" sz="2400" b="1" baseline="-25000" dirty="0"/>
              <a:t>s </a:t>
            </a:r>
            <a:r>
              <a:rPr lang="en-US" sz="2400" b="1" dirty="0"/>
              <a:t>&lt; n  following happens: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Counter torque developed by motor that opposes increase in speed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This counter torque has same effect as that of brake but instead of dissipation as a heat the braking mechanical power is fed to line in the from of electrical energy and this system acts a generator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Such a machines that runs faster than </a:t>
            </a:r>
            <a:r>
              <a:rPr lang="en-US" sz="2400" b="1" dirty="0"/>
              <a:t>n</a:t>
            </a:r>
            <a:r>
              <a:rPr lang="en-US" sz="2400" b="1" baseline="-25000" dirty="0"/>
              <a:t>s </a:t>
            </a:r>
            <a:r>
              <a:rPr lang="en-US" sz="2400" dirty="0"/>
              <a:t>and converts mechanical power to electrical and supplies to line is called </a:t>
            </a:r>
            <a:r>
              <a:rPr lang="en-US" sz="2400" b="1" i="1" dirty="0"/>
              <a:t>asynchronous generator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Example 2: </a:t>
            </a:r>
            <a:r>
              <a:rPr lang="en-US" sz="2400" dirty="0"/>
              <a:t>In cranes, during lowering cycle motor receives power from mechanical load and fed it to line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651DC-9FF0-41A7-98B1-75B50A6D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A2613-7946-4432-B762-D874E839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73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14.15 Induction motor operating as a generator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5" y="763334"/>
            <a:ext cx="11673113" cy="569047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Example 3:</a:t>
            </a:r>
            <a:r>
              <a:rPr lang="en-US" sz="2400" dirty="0"/>
              <a:t> </a:t>
            </a:r>
            <a:r>
              <a:rPr lang="en-US" sz="2400" b="1" i="1" dirty="0"/>
              <a:t>Asynchronous generator </a:t>
            </a:r>
            <a:r>
              <a:rPr lang="en-US" sz="2400" dirty="0"/>
              <a:t>can also be formed by connecting ordinary squirrel-cage motor to 3-phase supply and coupling it to a </a:t>
            </a:r>
            <a:r>
              <a:rPr lang="en-US" sz="2400" b="1" dirty="0"/>
              <a:t>gasoline engine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Motor becomes generator when engine speed exceeds the synchronous speed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For creating magnetic field motor continues to absorb reactive power </a:t>
            </a:r>
            <a:r>
              <a:rPr lang="en-US" sz="2400" b="1" dirty="0"/>
              <a:t>Q</a:t>
            </a:r>
            <a:r>
              <a:rPr lang="en-US" sz="2400" dirty="0"/>
              <a:t> from line that flow opposite to active power </a:t>
            </a:r>
            <a:r>
              <a:rPr lang="en-US" sz="2400" b="1" dirty="0"/>
              <a:t>P</a:t>
            </a:r>
            <a:r>
              <a:rPr lang="en-US" sz="2400" dirty="0"/>
              <a:t> being supplied to line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P</a:t>
            </a:r>
            <a:r>
              <a:rPr lang="en-US" sz="2400" dirty="0"/>
              <a:t> delivered to line is directly proportional to slip above synchronous speed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Greater the engine speed =&gt; greater the electrical output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Q </a:t>
            </a:r>
            <a:r>
              <a:rPr lang="en-US" sz="2400" dirty="0"/>
              <a:t>may be supplied by </a:t>
            </a:r>
            <a:r>
              <a:rPr lang="en-US" sz="2400" b="1" dirty="0"/>
              <a:t>group of capacitor </a:t>
            </a:r>
            <a:r>
              <a:rPr lang="en-US" sz="2400" dirty="0"/>
              <a:t>which eliminates the need of external 3-phase source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Generated frequency is slightly less than that corresponding to the speed of rotation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Terminal voltage of generator: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dirty="0"/>
              <a:t>Increases with increased capacitance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dirty="0"/>
              <a:t>Magnitude is limited by the saturation of iron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000" dirty="0"/>
              <a:t>Insufficient capacitance =&gt; Generator voltage will not build up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Capacitor bank must supply at least as much reactive power as supplied by line when machine act as generator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3E193-CF33-4C10-97DB-DBCE96A8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165C8-913C-48E9-9381-DC41CD50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35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14.15 Induction motor operating as a generator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5" y="1664481"/>
            <a:ext cx="5170493" cy="3823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20" y="1664481"/>
            <a:ext cx="5170493" cy="38232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D1D5C-9FCC-4028-9B0B-7E5B2859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DD51C-4B06-442A-A438-F87D7BA9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0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0298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14.1 Standardization and classification of induction motors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3" y="763333"/>
            <a:ext cx="11686367" cy="60946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/>
              <a:t>Standardized dimensions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/>
              <a:t>Machine of one manufacturer can be replaced by the machine of another manufacturer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/>
              <a:t>No change in mounting holes, shaft height or other type of coupling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b="1" dirty="0"/>
              <a:t>Standardization includes: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/>
              <a:t>Frame sizes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dirty="0"/>
              <a:t>Electrical, mechanical and thermal characteristics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0A2BC-4D60-4D4A-9F63-1558B205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ACB8D-9140-4A34-8086-4B22882F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13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14.16 Complete torque-speed characteristic of an induction motor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530" y="763333"/>
            <a:ext cx="4625009" cy="6094666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For squirrel-cage induction machine three modes </a:t>
            </a:r>
            <a:r>
              <a:rPr lang="en-US" sz="2400" b="1" dirty="0"/>
              <a:t>(motor, generator and brake) </a:t>
            </a:r>
            <a:r>
              <a:rPr lang="en-US" sz="2400" dirty="0"/>
              <a:t>of operation are merged and shown as follows: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For motor and generator operation: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Shaft turn in </a:t>
            </a:r>
            <a:r>
              <a:rPr lang="en-US" sz="2800" dirty="0"/>
              <a:t>same</a:t>
            </a:r>
            <a:r>
              <a:rPr lang="en-US" sz="2000" dirty="0"/>
              <a:t> direction as that of revolving magnetic field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For motor </a:t>
            </a:r>
            <a:r>
              <a:rPr lang="en-US" sz="2000" b="1" dirty="0"/>
              <a:t>n</a:t>
            </a:r>
            <a:r>
              <a:rPr lang="en-US" sz="2000" b="1" baseline="-25000" dirty="0"/>
              <a:t>s </a:t>
            </a:r>
            <a:r>
              <a:rPr lang="en-US" sz="2000" b="1" dirty="0"/>
              <a:t>&gt; 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For generator </a:t>
            </a:r>
            <a:r>
              <a:rPr lang="en-US" sz="2000" b="1" dirty="0"/>
              <a:t>n</a:t>
            </a:r>
            <a:r>
              <a:rPr lang="en-US" sz="2000" b="1" baseline="-25000" dirty="0"/>
              <a:t>s </a:t>
            </a:r>
            <a:r>
              <a:rPr lang="en-US" sz="2000" b="1" dirty="0"/>
              <a:t>&lt; 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For brake rotor rotates in opposite direction to that of revolving field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009" y="923489"/>
            <a:ext cx="7566991" cy="57743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7FE8-4070-4668-AA8A-B63B7C30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966B-E15D-479C-883C-ADEE362B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89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14.17 Features of wound-rotor induction motor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5" y="763334"/>
            <a:ext cx="11540592" cy="559301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4000" dirty="0"/>
              <a:t>Squirrel-cage induction motor is most commonly used in industrial applications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4000" b="1" i="1" dirty="0">
                <a:solidFill>
                  <a:srgbClr val="FF0000"/>
                </a:solidFill>
              </a:rPr>
              <a:t>Wound-rotor induction motor has certain features that make it attractive in special industrial applications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4000" dirty="0"/>
              <a:t>Features may be listed as follows:</a:t>
            </a:r>
          </a:p>
          <a:p>
            <a:pPr lvl="1" algn="just"/>
            <a:r>
              <a:rPr lang="en-US" sz="4000" b="1" dirty="0"/>
              <a:t>14.18</a:t>
            </a:r>
            <a:r>
              <a:rPr lang="en-US" sz="4000" dirty="0"/>
              <a:t> Start-up of very high-inertia loads </a:t>
            </a:r>
          </a:p>
          <a:p>
            <a:pPr lvl="1" algn="just"/>
            <a:r>
              <a:rPr lang="en-US" sz="4000" b="1" dirty="0"/>
              <a:t>14.19 </a:t>
            </a:r>
            <a:r>
              <a:rPr lang="en-US" sz="4000" dirty="0"/>
              <a:t>Variable-speed drives </a:t>
            </a:r>
          </a:p>
          <a:p>
            <a:pPr lvl="1" algn="just"/>
            <a:r>
              <a:rPr lang="en-US" sz="4000" b="1" dirty="0"/>
              <a:t>14.20 </a:t>
            </a:r>
            <a:r>
              <a:rPr lang="en-US" sz="4000" dirty="0"/>
              <a:t>Frequency converter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B9DF4-37A5-42A8-86FF-65874498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AA85C-B70E-4269-AD20-9A41F1E5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68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14.18 Start-up of very high-inertia loads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4" y="763334"/>
            <a:ext cx="11593601" cy="5593016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/>
              <a:t>When load is brought up to speed with induction motor, energy dissipated in rotor is equal to K.E imparted to load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/>
              <a:t>This shows heavy inertial loads </a:t>
            </a:r>
            <a:r>
              <a:rPr lang="en-US" sz="3200" b="1" dirty="0"/>
              <a:t>(large K.E) </a:t>
            </a:r>
            <a:r>
              <a:rPr lang="en-US" sz="3200" dirty="0"/>
              <a:t>will result in large amount of heat dissipation at rotor causing it to become very hot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b="1" dirty="0"/>
              <a:t>Advantage of wound-rotor: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Heat dissipation in external resistor connected to motor via slip-ring </a:t>
            </a:r>
            <a:r>
              <a:rPr lang="en-US" sz="2800" b="1" dirty="0"/>
              <a:t>=&gt;</a:t>
            </a:r>
            <a:r>
              <a:rPr lang="en-US" sz="2800" dirty="0"/>
              <a:t> Motor itself remains cool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External resistor can be varied as the motor speeds up </a:t>
            </a:r>
            <a:r>
              <a:rPr lang="en-US" sz="2800" b="1" dirty="0"/>
              <a:t>=&gt;</a:t>
            </a:r>
            <a:r>
              <a:rPr lang="en-US" sz="2800" dirty="0"/>
              <a:t> It becomes possible for motor to develop maximum torque during entire acceleration period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Final speed can be reached in smallest shortest time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06893-C5E9-4052-A221-C10E4A64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2E11F-720E-4472-B007-B9EC989F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69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14.19 Variable-speed drive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4" y="763334"/>
            <a:ext cx="11593601" cy="559301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600" dirty="0"/>
              <a:t>Increase in rotor resistance will result in falling of rotor speed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600" dirty="0"/>
              <a:t>So, we can achieve any speed by varying external rotor resistance of wound-rotor induction machine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600" b="1" dirty="0"/>
              <a:t>Problem: </a:t>
            </a:r>
            <a:r>
              <a:rPr lang="en-US" sz="3600" dirty="0"/>
              <a:t>Power dissipation in resistor makes it inefficient system that becomes costly when machine rating is very high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600" b="1" dirty="0"/>
              <a:t>Solution: </a:t>
            </a:r>
            <a:r>
              <a:rPr lang="en-US" sz="3600" dirty="0"/>
              <a:t>Connect slip-rings to electronic converter </a:t>
            </a:r>
          </a:p>
          <a:p>
            <a:pPr lvl="3"/>
            <a:r>
              <a:rPr lang="en-US" sz="3600" b="1" dirty="0"/>
              <a:t>Converter changes the power at low rotor frequency to power at line frequency and feeds this power back into 3-phase system =&gt; Variable speed control system becomes efficient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C0E17-BD5E-4409-86CE-FAAA19EC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24B3F-336F-466B-A84A-2B1BE2E1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47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+mn-lt"/>
              </a:rPr>
              <a:t>14.20 Frequency converter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568" y="748748"/>
            <a:ext cx="5141844" cy="559301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Wound-rotor motor can be used as frequency converter that generates frequency different from utility company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Construction and working: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Stator is connected to line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Rotor is driven by motor M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Rotor supplies power to 3-phase load at voltage </a:t>
            </a:r>
            <a:r>
              <a:rPr lang="en-US" sz="2400" b="1" dirty="0"/>
              <a:t>E</a:t>
            </a:r>
            <a:r>
              <a:rPr lang="en-US" sz="2400" b="1" baseline="-25000" dirty="0"/>
              <a:t>2</a:t>
            </a:r>
            <a:r>
              <a:rPr lang="en-US" sz="2400" dirty="0"/>
              <a:t> and frequency </a:t>
            </a:r>
            <a:r>
              <a:rPr lang="en-US" sz="2400" b="1" dirty="0"/>
              <a:t>f</a:t>
            </a:r>
            <a:r>
              <a:rPr lang="en-US" sz="2400" b="1" baseline="-25000" dirty="0"/>
              <a:t>2 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E</a:t>
            </a:r>
            <a:r>
              <a:rPr lang="en-US" sz="2400" b="1" baseline="-25000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f</a:t>
            </a:r>
            <a:r>
              <a:rPr lang="en-US" sz="2400" b="1" baseline="-25000" dirty="0"/>
              <a:t>2 </a:t>
            </a:r>
            <a:r>
              <a:rPr lang="en-US" sz="2400" dirty="0"/>
              <a:t>both depends upon slip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Desired frequency is 2 or 3 times the frequency of line =&gt; Slip must be positive and greater than 1 =&gt; Shaft must be rotated against the direction of revolving field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636" y="398209"/>
            <a:ext cx="6798365" cy="4560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63" y="4989190"/>
            <a:ext cx="2175813" cy="149137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D33A8-47C8-427A-9A2A-365D349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05339-6193-41AD-A3AB-2F86F564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1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2114A-98A0-4A59-AA08-846FE398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C8E2-D741-4EED-AA6B-9302CF59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48DE1-2575-40C9-9240-165CD1A5C5DC}"/>
              </a:ext>
            </a:extLst>
          </p:cNvPr>
          <p:cNvSpPr txBox="1"/>
          <p:nvPr/>
        </p:nvSpPr>
        <p:spPr>
          <a:xfrm>
            <a:off x="3564835" y="2372139"/>
            <a:ext cx="3853619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/>
              <a:t>Summary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Topics: 14.1-14.20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Examples:14.1-14.7</a:t>
            </a:r>
          </a:p>
        </p:txBody>
      </p:sp>
    </p:spTree>
    <p:extLst>
      <p:ext uri="{BB962C8B-B14F-4D97-AF65-F5344CB8AC3E}">
        <p14:creationId xmlns:p14="http://schemas.microsoft.com/office/powerpoint/2010/main" val="43608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14.2 Classification according to environment and cooling 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3" y="763334"/>
            <a:ext cx="11419271" cy="553145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/>
              <a:t>Motors are grouped into following categories depending upon their operational environment: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Drip-proof motors: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Frame protects </a:t>
            </a:r>
            <a:r>
              <a:rPr lang="en-US" sz="2800" dirty="0">
                <a:solidFill>
                  <a:srgbClr val="FF0000"/>
                </a:solidFill>
              </a:rPr>
              <a:t>windings</a:t>
            </a:r>
            <a:r>
              <a:rPr lang="en-US" sz="2800" dirty="0"/>
              <a:t> from liquid drops and solid particles </a:t>
            </a:r>
            <a:r>
              <a:rPr lang="en-US" sz="2800" b="1" dirty="0"/>
              <a:t>(falling angle ranges from 0 to 15° downward from the vertical)</a:t>
            </a:r>
            <a:r>
              <a:rPr lang="en-US" sz="2800" dirty="0"/>
              <a:t> 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Cooling by fan directly coupled to the rotor </a:t>
            </a:r>
            <a:r>
              <a:rPr lang="en-US" sz="2800" b="1" dirty="0"/>
              <a:t>(Cool air drawn and blown over windings and expelled)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Maximum allowable temperature rise may be 60°C, 80°C, 105°C, or 125°C, depending upon the type of insulation used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Can be used in most locations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3343D-5DFF-4EA5-A566-76310A3F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297DF-3E0F-44AC-9094-D520562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14.2 Classification according to environment and cooling 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5" y="669007"/>
            <a:ext cx="11288800" cy="5267967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3600" b="1" dirty="0"/>
              <a:t>Splash-proof motors: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/>
              <a:t>Frame protects </a:t>
            </a:r>
            <a:r>
              <a:rPr lang="en-US" sz="3200" dirty="0">
                <a:solidFill>
                  <a:srgbClr val="FF0000"/>
                </a:solidFill>
              </a:rPr>
              <a:t>windings</a:t>
            </a:r>
            <a:r>
              <a:rPr lang="en-US" sz="3200" dirty="0"/>
              <a:t> from liquid drops and solid particles </a:t>
            </a:r>
            <a:r>
              <a:rPr lang="en-US" sz="3200" b="1" dirty="0"/>
              <a:t>(falling angle ranges from 0 to 100° downward from the vertical)</a:t>
            </a:r>
            <a:r>
              <a:rPr lang="en-US" sz="3200" dirty="0"/>
              <a:t> 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/>
              <a:t>Cooling by fan directly coupled to the rotor </a:t>
            </a:r>
            <a:r>
              <a:rPr lang="en-US" sz="3200" b="1" dirty="0"/>
              <a:t>(Cool air drawn and blown over windings and expelled)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/>
              <a:t>Maximum allowable temperature rise may be 60°C, 80°C, 105°C, or 125°C, depending upon the type of insulation used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/>
              <a:t>Mostly used in wet locations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7C969-3EAF-450E-AD80-87969405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915C9-0DD9-4DD3-B641-88A8D174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1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14.2 Classification according to environment and cooling 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3" y="763334"/>
            <a:ext cx="11419271" cy="49748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3200" b="1" dirty="0"/>
              <a:t>Totally enclosed, non-ventilated motors: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Closed frame to </a:t>
            </a:r>
            <a:r>
              <a:rPr lang="en-US" sz="2800" dirty="0">
                <a:solidFill>
                  <a:srgbClr val="FF0000"/>
                </a:solidFill>
              </a:rPr>
              <a:t>prevent free exchange of air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Designed for wet and dusty locations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Rated below 10 kW as heat of larger machines is difficult to remove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Natural convection and radiation for motor heat losses dissipation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Maximum allowable temperature rise may be 65°C, 85°C, 110°C, or 130°C, depending upon the type of insulation used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Designed for wet and dusty locations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3BA7D-1AD8-48D5-8526-EB1C6622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CF4AD-5069-4299-93FF-8C31BFFF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3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highlight>
                  <a:srgbClr val="FFFF00"/>
                </a:highlight>
                <a:latin typeface="+mn-lt"/>
              </a:rPr>
              <a:t>14.2</a:t>
            </a:r>
            <a:r>
              <a:rPr lang="en-US" sz="2900" b="1" u="sng" dirty="0">
                <a:latin typeface="+mn-lt"/>
              </a:rPr>
              <a:t> Classification according to environment and cooling 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3" y="763334"/>
            <a:ext cx="11419271" cy="541218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4000" b="1" dirty="0"/>
              <a:t>Totally enclosed, fan-cooled motors: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600" dirty="0"/>
              <a:t>Medium and high-power totally enclosed motors are </a:t>
            </a:r>
            <a:r>
              <a:rPr lang="en-US" sz="3600" dirty="0">
                <a:solidFill>
                  <a:srgbClr val="FF0000"/>
                </a:solidFill>
              </a:rPr>
              <a:t>cooled by external blast of air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600" dirty="0"/>
              <a:t>Cooling by fan directly coupled to the rotor </a:t>
            </a:r>
            <a:r>
              <a:rPr lang="en-US" sz="3600" b="1" dirty="0"/>
              <a:t>(Cool air drawn and blown over windings and expelled)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600" dirty="0"/>
              <a:t>Maximum allowable temperature rise may be 60°C, 80°C, 105°C, or 125°C, depending upon the type of insulation used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4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3A199-51A2-4214-95EB-42E6CFD5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A7379-971B-4AFE-B19C-74BB0C8A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3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14.2 Classification according to environment and cooling methods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3" y="763334"/>
            <a:ext cx="11419271" cy="541218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3200" b="1" dirty="0"/>
              <a:t>Explosion-proof motors: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Totally enclosed but not air tight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Frame design to withstand enormous pressure that may build up inside the motor due to explosions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Maximum allowable temperature rise may be 60°C, 80°C, 105°C, or 125°C, depending upon the type of insulation used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/>
              <a:t>Used in highly inflammable or explosive environment like coal mines and oil refineries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A3FE2-141B-429F-8A36-4371C95A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77946-7240-4090-B4CE-FDAA221B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2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5" y="128789"/>
            <a:ext cx="10639444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14.3 Classification according to electrical and mechanical properties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364" y="763334"/>
            <a:ext cx="11209288" cy="527965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600" dirty="0"/>
              <a:t>Motors are grouped into following categories depending upon electrical and mechanical properties:</a:t>
            </a:r>
            <a:endParaRPr lang="en-US" sz="3600" b="1" dirty="0"/>
          </a:p>
          <a:p>
            <a:pPr marL="457200" indent="-457200">
              <a:buFont typeface="+mj-lt"/>
              <a:buAutoNum type="arabicPeriod"/>
            </a:pPr>
            <a:r>
              <a:rPr lang="en-US" sz="3600" b="1" dirty="0"/>
              <a:t>Motors with standard locked-rotor torque (NEMA Design B):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0000"/>
                </a:solidFill>
              </a:rPr>
              <a:t>Per-unit locked-rotor torque </a:t>
            </a:r>
            <a:r>
              <a:rPr lang="en-US" sz="3200" dirty="0"/>
              <a:t>decreases with increasing size of motor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/>
              <a:t>It ranges from 1.3 to 0.7 as the power increases from 20 hp to 200 hp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/>
              <a:t>Locked-rotor current should not exceed 6.4 times the rated full-load current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200" dirty="0"/>
              <a:t>Used to drive fans, centrifugal pumps, machines tools etc.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75375-995A-4CF8-9AA7-A7604C96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350 Electric Machinery Fundamentals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A77E8-EB7D-4D6B-B55A-53D6845C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9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5013</TotalTime>
  <Words>2636</Words>
  <Application>Microsoft Office PowerPoint</Application>
  <PresentationFormat>Widescreen</PresentationFormat>
  <Paragraphs>312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Electrical Machinery Fundamentals</vt:lpstr>
      <vt:lpstr>Chapter 14  Selection and Applications of Three-Phase Induction Machines</vt:lpstr>
      <vt:lpstr>14.1 Standardization and classification of induction motors</vt:lpstr>
      <vt:lpstr>14.2 Classification according to environment and cooling methods</vt:lpstr>
      <vt:lpstr>14.2 Classification according to environment and cooling methods</vt:lpstr>
      <vt:lpstr>14.2 Classification according to environment and cooling methods</vt:lpstr>
      <vt:lpstr>14.2 Classification according to environment and cooling methods</vt:lpstr>
      <vt:lpstr>14.2 Classification according to environment and cooling methods</vt:lpstr>
      <vt:lpstr>14.3 Classification according to electrical and mechanical properties </vt:lpstr>
      <vt:lpstr>14.3 Classification according to electrical and mechanical properties </vt:lpstr>
      <vt:lpstr>14.3 Classification according to electrical and mechanical properties </vt:lpstr>
      <vt:lpstr>14.3 Classification according to electrical and mechanical properties </vt:lpstr>
      <vt:lpstr>14.4 Choice of motor speed</vt:lpstr>
      <vt:lpstr>14.5 Two speed motors</vt:lpstr>
      <vt:lpstr>14.5 Two speed motors</vt:lpstr>
      <vt:lpstr>14.6 Induction motor characteristics under various load conditions</vt:lpstr>
      <vt:lpstr>14.6 Induction motor characteristics under various load conditions</vt:lpstr>
      <vt:lpstr>14.6 Induction motor characteristics under various load conditions</vt:lpstr>
      <vt:lpstr>14.6 Induction motor characteristics under various load conditions</vt:lpstr>
      <vt:lpstr>14.6 Induction motor characteristics under various load conditions</vt:lpstr>
      <vt:lpstr>14.7 Starting an induction motor</vt:lpstr>
      <vt:lpstr>14.8 Plugging an induction motor</vt:lpstr>
      <vt:lpstr>14.9 Braking with direct current</vt:lpstr>
      <vt:lpstr>Abnormal Conditions</vt:lpstr>
      <vt:lpstr>Abnormal Conditions</vt:lpstr>
      <vt:lpstr>Abnormal Conditions</vt:lpstr>
      <vt:lpstr>14.15 Induction motor operating as a generator</vt:lpstr>
      <vt:lpstr>14.15 Induction motor operating as a generator</vt:lpstr>
      <vt:lpstr>14.15 Induction motor operating as a generator</vt:lpstr>
      <vt:lpstr>14.16 Complete torque-speed characteristic of an induction motor </vt:lpstr>
      <vt:lpstr>14.17 Features of wound-rotor induction motor</vt:lpstr>
      <vt:lpstr>14.18 Start-up of very high-inertia loads </vt:lpstr>
      <vt:lpstr>14.19 Variable-speed drive</vt:lpstr>
      <vt:lpstr>14.20 Frequency converter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 and Electron Current Flow</dc:title>
  <dc:creator>Umar Virk</dc:creator>
  <cp:lastModifiedBy>Dr. Aashir Walid</cp:lastModifiedBy>
  <cp:revision>604</cp:revision>
  <dcterms:created xsi:type="dcterms:W3CDTF">2016-09-07T16:18:06Z</dcterms:created>
  <dcterms:modified xsi:type="dcterms:W3CDTF">2020-06-22T19:28:16Z</dcterms:modified>
</cp:coreProperties>
</file>