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Ethical Reasoning</a:t>
            </a:r>
            <a:br>
              <a:rPr lang="en-US" dirty="0"/>
            </a:br>
            <a:r>
              <a:rPr lang="en-US" dirty="0"/>
              <a:t>and Engineer </a:t>
            </a:r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 person’s special ability to recognize something is a result of that </a:t>
            </a:r>
            <a:r>
              <a:rPr lang="en-US" dirty="0" smtClean="0"/>
              <a:t>person’s experience </a:t>
            </a:r>
            <a:r>
              <a:rPr lang="en-US" dirty="0"/>
              <a:t>(and perhaps caring and attention), rather than formal education </a:t>
            </a:r>
            <a:r>
              <a:rPr lang="en-US" dirty="0" smtClean="0"/>
              <a:t>and training</a:t>
            </a:r>
            <a:r>
              <a:rPr lang="en-US" dirty="0"/>
              <a:t>, that ability is called </a:t>
            </a:r>
            <a:r>
              <a:rPr lang="en-US" dirty="0">
                <a:solidFill>
                  <a:srgbClr val="FF0000"/>
                </a:solidFill>
              </a:rPr>
              <a:t>“intuition”</a:t>
            </a:r>
            <a:r>
              <a:rPr lang="en-US" dirty="0"/>
              <a:t> rather than </a:t>
            </a:r>
            <a:r>
              <a:rPr lang="en-US" dirty="0">
                <a:solidFill>
                  <a:srgbClr val="FF0000"/>
                </a:solidFill>
              </a:rPr>
              <a:t>“expert opinion.”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Intuition</a:t>
            </a:r>
            <a:r>
              <a:rPr lang="en-US" dirty="0" smtClean="0"/>
              <a:t> is </a:t>
            </a:r>
            <a:r>
              <a:rPr lang="en-US" dirty="0"/>
              <a:t>the ability to immediately recognize something that is not evident to </a:t>
            </a:r>
            <a:r>
              <a:rPr lang="en-US" dirty="0" smtClean="0"/>
              <a:t>most people.</a:t>
            </a:r>
            <a:r>
              <a:rPr lang="en-US" dirty="0"/>
              <a:t> (If it were evident to people with typical sensory faculties, it would </a:t>
            </a:r>
            <a:r>
              <a:rPr lang="en-US" dirty="0" smtClean="0"/>
              <a:t>be perceived </a:t>
            </a:r>
            <a:r>
              <a:rPr lang="en-US" dirty="0"/>
              <a:t>rather than intuited.) </a:t>
            </a:r>
            <a:endParaRPr lang="en-US" dirty="0" smtClean="0"/>
          </a:p>
          <a:p>
            <a:r>
              <a:rPr lang="en-US" dirty="0"/>
              <a:t>There is nothing mysterious about </a:t>
            </a:r>
            <a:r>
              <a:rPr lang="en-US" dirty="0" smtClean="0"/>
              <a:t>intuition.</a:t>
            </a:r>
          </a:p>
          <a:p>
            <a:r>
              <a:rPr lang="en-US" dirty="0"/>
              <a:t>You may be able to correctly identify </a:t>
            </a:r>
            <a:r>
              <a:rPr lang="en-US" dirty="0" smtClean="0"/>
              <a:t>an acquaintance </a:t>
            </a:r>
            <a:r>
              <a:rPr lang="en-US" dirty="0"/>
              <a:t>at a distance, but unless you </a:t>
            </a:r>
            <a:r>
              <a:rPr lang="en-US" dirty="0" smtClean="0"/>
              <a:t>are able </a:t>
            </a:r>
            <a:r>
              <a:rPr lang="en-US" dirty="0"/>
              <a:t>to give reasons for thinking that the </a:t>
            </a:r>
            <a:r>
              <a:rPr lang="en-US" dirty="0" smtClean="0"/>
              <a:t>person in </a:t>
            </a:r>
            <a:r>
              <a:rPr lang="en-US" dirty="0"/>
              <a:t>the distance is who you think it is, or you </a:t>
            </a:r>
            <a:r>
              <a:rPr lang="en-US" dirty="0" smtClean="0"/>
              <a:t>are known </a:t>
            </a:r>
            <a:r>
              <a:rPr lang="en-US" dirty="0"/>
              <a:t>to be specially qualified to identify </a:t>
            </a:r>
            <a:r>
              <a:rPr lang="en-US" dirty="0" smtClean="0"/>
              <a:t>this person</a:t>
            </a:r>
            <a:r>
              <a:rPr lang="en-US" dirty="0"/>
              <a:t>, there is no reason for others to </a:t>
            </a:r>
            <a:r>
              <a:rPr lang="en-US" dirty="0" smtClean="0"/>
              <a:t>regard. your </a:t>
            </a:r>
            <a:r>
              <a:rPr lang="en-US" dirty="0"/>
              <a:t>opinion as a judgment, or as accurate, </a:t>
            </a:r>
            <a:r>
              <a:rPr lang="en-US" dirty="0" smtClean="0"/>
              <a:t>either. </a:t>
            </a:r>
            <a:r>
              <a:rPr lang="en-US" dirty="0" smtClean="0">
                <a:solidFill>
                  <a:srgbClr val="FF0000"/>
                </a:solidFill>
              </a:rPr>
              <a:t>Being </a:t>
            </a:r>
            <a:r>
              <a:rPr lang="en-US" dirty="0">
                <a:solidFill>
                  <a:srgbClr val="FF0000"/>
                </a:solidFill>
              </a:rPr>
              <a:t>correct is not enough; to convince others </a:t>
            </a:r>
            <a:r>
              <a:rPr lang="en-US" dirty="0" smtClean="0">
                <a:solidFill>
                  <a:srgbClr val="FF0000"/>
                </a:solidFill>
              </a:rPr>
              <a:t>to accept </a:t>
            </a:r>
            <a:r>
              <a:rPr lang="en-US" dirty="0">
                <a:solidFill>
                  <a:srgbClr val="FF0000"/>
                </a:solidFill>
              </a:rPr>
              <a:t>your </a:t>
            </a:r>
            <a:r>
              <a:rPr lang="en-US" dirty="0" smtClean="0">
                <a:solidFill>
                  <a:srgbClr val="FF0000"/>
                </a:solidFill>
              </a:rPr>
              <a:t>view.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0" t="20693" r="28748" b="29125"/>
          <a:stretch/>
        </p:blipFill>
        <p:spPr bwMode="auto">
          <a:xfrm>
            <a:off x="381000" y="76200"/>
            <a:ext cx="8305800" cy="649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0" y="0"/>
            <a:ext cx="9107129" cy="990600"/>
          </a:xfrm>
        </p:spPr>
        <p:txBody>
          <a:bodyPr>
            <a:normAutofit/>
          </a:bodyPr>
          <a:lstStyle/>
          <a:p>
            <a:r>
              <a:rPr lang="en-US" dirty="0"/>
              <a:t>Types of Value and Value </a:t>
            </a:r>
            <a:r>
              <a:rPr lang="en-US" dirty="0" smtClean="0"/>
              <a:t>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Statements along with hypotheses, research studies, theories, and designs </a:t>
            </a:r>
            <a:r>
              <a:rPr lang="en-US" dirty="0" smtClean="0"/>
              <a:t>for experiments </a:t>
            </a:r>
            <a:r>
              <a:rPr lang="en-US" dirty="0"/>
              <a:t>are also judged to be good or bad in terms of what are </a:t>
            </a:r>
            <a:r>
              <a:rPr lang="en-US" dirty="0" smtClean="0"/>
              <a:t>sometimes </a:t>
            </a:r>
            <a:r>
              <a:rPr lang="en-US" b="1" dirty="0" smtClean="0">
                <a:solidFill>
                  <a:srgbClr val="FF0000"/>
                </a:solidFill>
              </a:rPr>
              <a:t>called </a:t>
            </a:r>
            <a:r>
              <a:rPr lang="en-US" b="1" dirty="0">
                <a:solidFill>
                  <a:srgbClr val="FF0000"/>
                </a:solidFill>
              </a:rPr>
              <a:t>knowledge values or epistemic values.</a:t>
            </a:r>
            <a:r>
              <a:rPr lang="en-US" dirty="0"/>
              <a:t> These include truth, </a:t>
            </a:r>
            <a:r>
              <a:rPr lang="en-US" dirty="0" err="1"/>
              <a:t>informativeness</a:t>
            </a:r>
            <a:r>
              <a:rPr lang="en-US" dirty="0"/>
              <a:t>, precision, accuracy, and significance.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Research </a:t>
            </a:r>
            <a:r>
              <a:rPr lang="en-US" b="1" dirty="0"/>
              <a:t>is judged by multiple </a:t>
            </a:r>
            <a:r>
              <a:rPr lang="en-US" b="1" dirty="0" smtClean="0"/>
              <a:t>criteria including: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Whether </a:t>
            </a:r>
            <a:r>
              <a:rPr lang="en-US" dirty="0"/>
              <a:t>the results reveal a relationship that is unlikely to have occurred </a:t>
            </a:r>
            <a:r>
              <a:rPr lang="en-US" dirty="0" smtClean="0"/>
              <a:t>by chance </a:t>
            </a:r>
            <a:r>
              <a:rPr lang="en-US" dirty="0"/>
              <a:t>(is “statistically significant</a:t>
            </a:r>
            <a:r>
              <a:rPr lang="en-US" dirty="0" smtClean="0"/>
              <a:t>”)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Whether </a:t>
            </a:r>
            <a:r>
              <a:rPr lang="en-US" dirty="0"/>
              <a:t>it used adequate “controls” in the study to eliminate the </a:t>
            </a:r>
            <a:r>
              <a:rPr lang="en-US" dirty="0" smtClean="0"/>
              <a:t>possibility that </a:t>
            </a:r>
            <a:r>
              <a:rPr lang="en-US" dirty="0"/>
              <a:t>the observed effects were due to factors other than the one(s) under </a:t>
            </a:r>
            <a:r>
              <a:rPr lang="en-US" dirty="0" smtClean="0"/>
              <a:t>study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importance of the research results for the research questions under </a:t>
            </a:r>
            <a:r>
              <a:rPr lang="en-US" dirty="0" smtClean="0"/>
              <a:t>examination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fruitfulness of research conclusions in suggesting further lines of </a:t>
            </a:r>
            <a:r>
              <a:rPr lang="en-US" dirty="0" smtClean="0"/>
              <a:t>inquiry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Hypotheses </a:t>
            </a:r>
            <a:r>
              <a:rPr lang="en-US" b="1" dirty="0">
                <a:solidFill>
                  <a:srgbClr val="FF0000"/>
                </a:solidFill>
              </a:rPr>
              <a:t>are judged in terms of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Their plausibility</a:t>
            </a:r>
            <a:r>
              <a:rPr lang="en-US" dirty="0"/>
              <a:t> </a:t>
            </a:r>
            <a:r>
              <a:rPr lang="en-US" dirty="0" smtClean="0"/>
              <a:t>, The </a:t>
            </a:r>
            <a:r>
              <a:rPr lang="en-US" dirty="0"/>
              <a:t>scope of the phenomena they explain</a:t>
            </a:r>
            <a:br>
              <a:rPr lang="en-US" dirty="0"/>
            </a:br>
            <a:r>
              <a:rPr lang="en-US" dirty="0" smtClean="0"/>
              <a:t>Their 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may say </a:t>
            </a:r>
            <a:r>
              <a:rPr lang="en-US" dirty="0" smtClean="0"/>
              <a:t>something false </a:t>
            </a:r>
            <a:r>
              <a:rPr lang="en-US" dirty="0"/>
              <a:t>although honestly believing it to be true. </a:t>
            </a:r>
            <a:endParaRPr lang="en-US" dirty="0"/>
          </a:p>
          <a:p>
            <a:r>
              <a:rPr lang="en-US" dirty="0"/>
              <a:t>If the </a:t>
            </a:r>
            <a:r>
              <a:rPr lang="en-US" dirty="0" smtClean="0"/>
              <a:t>statement someone </a:t>
            </a:r>
            <a:r>
              <a:rPr lang="en-US" dirty="0"/>
              <a:t>made intending to deceive were to </a:t>
            </a:r>
            <a:r>
              <a:rPr lang="en-US" dirty="0" smtClean="0"/>
              <a:t>turn out </a:t>
            </a:r>
            <a:r>
              <a:rPr lang="en-US" dirty="0"/>
              <a:t>to be true, the statement would still be a lie </a:t>
            </a:r>
            <a:r>
              <a:rPr lang="en-US" dirty="0" smtClean="0"/>
              <a:t>by the </a:t>
            </a:r>
            <a:r>
              <a:rPr lang="en-US" dirty="0"/>
              <a:t>commonly used definition of a lie as a statement made with the intention to deceive, </a:t>
            </a:r>
            <a:r>
              <a:rPr lang="en-US" dirty="0" smtClean="0"/>
              <a:t>because  the </a:t>
            </a:r>
            <a:r>
              <a:rPr lang="en-US" dirty="0"/>
              <a:t>true statement was made with the intent </a:t>
            </a:r>
            <a:r>
              <a:rPr lang="en-US" dirty="0" smtClean="0"/>
              <a:t>to deceive.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As </a:t>
            </a:r>
            <a:r>
              <a:rPr lang="en-US" b="1" dirty="0">
                <a:solidFill>
                  <a:srgbClr val="FF0000"/>
                </a:solidFill>
              </a:rPr>
              <a:t>an example</a:t>
            </a:r>
            <a:r>
              <a:rPr lang="en-US" dirty="0"/>
              <a:t>, suppose you were looking for a person named “</a:t>
            </a:r>
            <a:r>
              <a:rPr lang="en-US" dirty="0" smtClean="0"/>
              <a:t>Chris” and </a:t>
            </a:r>
            <a:r>
              <a:rPr lang="en-US" dirty="0"/>
              <a:t>asked someone if she knew whether Chris was in. If she said, “Well, I </a:t>
            </a:r>
            <a:r>
              <a:rPr lang="en-US" dirty="0" smtClean="0"/>
              <a:t>saw </a:t>
            </a:r>
            <a:r>
              <a:rPr lang="en-US" dirty="0"/>
              <a:t>Chris yesterday” while knowing that Chris </a:t>
            </a:r>
            <a:r>
              <a:rPr lang="en-US" dirty="0" smtClean="0"/>
              <a:t>was in </a:t>
            </a:r>
            <a:r>
              <a:rPr lang="en-US" dirty="0"/>
              <a:t>the building today, she would be lying </a:t>
            </a:r>
            <a:r>
              <a:rPr lang="en-US" dirty="0" smtClean="0"/>
              <a:t>even if </a:t>
            </a:r>
            <a:r>
              <a:rPr lang="en-US" dirty="0"/>
              <a:t>it were true that she had seen Chris </a:t>
            </a:r>
            <a:r>
              <a:rPr lang="en-US" dirty="0" smtClean="0"/>
              <a:t>yesterday, because </a:t>
            </a:r>
            <a:r>
              <a:rPr lang="en-US" dirty="0"/>
              <a:t>the true statement was meant to </a:t>
            </a:r>
            <a:r>
              <a:rPr lang="en-US" dirty="0" smtClean="0"/>
              <a:t>mislead you </a:t>
            </a:r>
            <a:r>
              <a:rPr lang="en-US" dirty="0"/>
              <a:t>about Chris’s whereabouts, or at least </a:t>
            </a:r>
            <a:r>
              <a:rPr lang="en-US" dirty="0" smtClean="0"/>
              <a:t>her knowledge </a:t>
            </a:r>
            <a:r>
              <a:rPr lang="en-US" dirty="0"/>
              <a:t>of it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Self-deception</a:t>
            </a:r>
            <a:r>
              <a:rPr lang="en-US" dirty="0"/>
              <a:t> is the failure to spell </a:t>
            </a:r>
            <a:r>
              <a:rPr lang="en-US" dirty="0" smtClean="0"/>
              <a:t>out (or </a:t>
            </a:r>
            <a:r>
              <a:rPr lang="en-US" dirty="0"/>
              <a:t>make explicit), even to oneself, </a:t>
            </a:r>
            <a:r>
              <a:rPr lang="en-US" dirty="0" smtClean="0"/>
              <a:t>what one </a:t>
            </a:r>
            <a:r>
              <a:rPr lang="en-US" dirty="0"/>
              <a:t>is doing, in circumstances </a:t>
            </a:r>
            <a:r>
              <a:rPr lang="en-US" dirty="0" smtClean="0"/>
              <a:t>under which </a:t>
            </a:r>
            <a:r>
              <a:rPr lang="en-US" dirty="0"/>
              <a:t>it would be normal to do so</a:t>
            </a:r>
            <a:r>
              <a:rPr lang="en-US" dirty="0" smtClean="0"/>
              <a:t>.</a:t>
            </a:r>
          </a:p>
          <a:p>
            <a:r>
              <a:rPr lang="en-US" dirty="0"/>
              <a:t>The formulation of the provision about honesty in the Code of Ethics of </a:t>
            </a:r>
            <a:r>
              <a:rPr lang="en-US" dirty="0" smtClean="0"/>
              <a:t>the American </a:t>
            </a:r>
            <a:r>
              <a:rPr lang="en-US" dirty="0"/>
              <a:t>Institute of Chemical Engineers (</a:t>
            </a:r>
            <a:r>
              <a:rPr lang="en-US" dirty="0" err="1"/>
              <a:t>AIChE</a:t>
            </a:r>
            <a:r>
              <a:rPr lang="en-US" dirty="0"/>
              <a:t>) is very similar to that of </a:t>
            </a:r>
            <a:r>
              <a:rPr lang="en-US" dirty="0" smtClean="0"/>
              <a:t>the ASCE</a:t>
            </a:r>
            <a:r>
              <a:rPr lang="en-US" dirty="0"/>
              <a:t>, NSPE, and ASME, namely: “</a:t>
            </a:r>
            <a:r>
              <a:rPr lang="en-US" dirty="0" smtClean="0"/>
              <a:t>Issue  statements </a:t>
            </a:r>
            <a:r>
              <a:rPr lang="en-US" dirty="0"/>
              <a:t>or present information </a:t>
            </a:r>
            <a:r>
              <a:rPr lang="en-US" dirty="0" smtClean="0"/>
              <a:t>only in </a:t>
            </a:r>
            <a:r>
              <a:rPr lang="en-US" dirty="0"/>
              <a:t>an objective and truthful manner</a:t>
            </a:r>
            <a:r>
              <a:rPr lang="en-US" dirty="0" smtClean="0"/>
              <a:t>.”</a:t>
            </a:r>
          </a:p>
          <a:p>
            <a:r>
              <a:rPr lang="en-US" dirty="0"/>
              <a:t>These provisions point to two values: </a:t>
            </a:r>
            <a:r>
              <a:rPr lang="en-US" b="1" dirty="0"/>
              <a:t>the ethical value of being truthful </a:t>
            </a:r>
            <a:r>
              <a:rPr lang="en-US" b="1" dirty="0" smtClean="0"/>
              <a:t>or honest </a:t>
            </a:r>
            <a:r>
              <a:rPr lang="en-US" b="1" dirty="0"/>
              <a:t>in one’s communication to others, and the value of being “objective</a:t>
            </a:r>
            <a:r>
              <a:rPr lang="en-US" b="1" dirty="0" smtClean="0"/>
              <a:t>.”</a:t>
            </a:r>
          </a:p>
          <a:p>
            <a:r>
              <a:rPr lang="en-US" dirty="0"/>
              <a:t>The discussion above brings out the fact that one is not always ethically blameworthy for being less than fully objective. Disciplinary bias, the influence </a:t>
            </a:r>
            <a:r>
              <a:rPr lang="en-US" dirty="0" smtClean="0"/>
              <a:t>of one’s </a:t>
            </a:r>
            <a:r>
              <a:rPr lang="en-US" dirty="0"/>
              <a:t>disciplinary training on the concepts one uses, the way in which one sets </a:t>
            </a:r>
            <a:r>
              <a:rPr lang="en-US" dirty="0" smtClean="0"/>
              <a:t>up problems </a:t>
            </a:r>
            <a:r>
              <a:rPr lang="en-US" dirty="0"/>
              <a:t>and tries to solve them, is a well-known phenomenon. It is, however, </a:t>
            </a:r>
            <a:r>
              <a:rPr lang="en-US" dirty="0" smtClean="0"/>
              <a:t>a form </a:t>
            </a:r>
            <a:r>
              <a:rPr lang="en-US" dirty="0"/>
              <a:t>of bias that one cannot remove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would be biased in a hidden and ethically blameworthy way if, for example, one were to say that some chemical spill </a:t>
            </a:r>
            <a:r>
              <a:rPr lang="en-US" dirty="0" smtClean="0"/>
              <a:t>would not </a:t>
            </a:r>
            <a:r>
              <a:rPr lang="en-US" dirty="0"/>
              <a:t>affect a certain area in order to allow one’s company or one’s friend to </a:t>
            </a:r>
            <a:r>
              <a:rPr lang="en-US" dirty="0" smtClean="0"/>
              <a:t>sell property </a:t>
            </a:r>
            <a:r>
              <a:rPr lang="en-US" dirty="0"/>
              <a:t>in that area before the spill reached it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(involves his money)</a:t>
            </a:r>
          </a:p>
          <a:p>
            <a:r>
              <a:rPr lang="en-US" dirty="0"/>
              <a:t>Plans and strategies are common objects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prudential </a:t>
            </a:r>
            <a:r>
              <a:rPr lang="en-US" b="1" dirty="0">
                <a:solidFill>
                  <a:srgbClr val="FF0000"/>
                </a:solidFill>
              </a:rPr>
              <a:t>judgment</a:t>
            </a:r>
            <a:r>
              <a:rPr lang="en-US" dirty="0"/>
              <a:t>. When people speak of </a:t>
            </a:r>
            <a:r>
              <a:rPr lang="en-US" dirty="0" smtClean="0"/>
              <a:t>a good </a:t>
            </a:r>
            <a:r>
              <a:rPr lang="en-US" dirty="0"/>
              <a:t>(prudent or effective) strategy or a bad (foolish, short-sighted) plan, they are making a prudential judgment about the efficacy of the </a:t>
            </a:r>
            <a:r>
              <a:rPr lang="en-US" dirty="0" smtClean="0"/>
              <a:t>plan or </a:t>
            </a:r>
            <a:r>
              <a:rPr lang="en-US" dirty="0"/>
              <a:t>strategy in question, that is, whether it </a:t>
            </a:r>
            <a:r>
              <a:rPr lang="en-US" dirty="0" smtClean="0"/>
              <a:t>will achieve </a:t>
            </a:r>
            <a:r>
              <a:rPr lang="en-US" dirty="0"/>
              <a:t>certain ends or goals. Behind most prudential judgments are value judgments of </a:t>
            </a:r>
            <a:r>
              <a:rPr lang="en-US" dirty="0" smtClean="0"/>
              <a:t>other sorts </a:t>
            </a:r>
            <a:r>
              <a:rPr lang="en-US" dirty="0"/>
              <a:t>that certain ends are worth achieving.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Values and </a:t>
            </a:r>
            <a:r>
              <a:rPr lang="en-US" dirty="0" smtClean="0"/>
              <a:t>Engineering (introduction to this 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What makes a good engineer and good engineering? What values underlie engineering </a:t>
            </a:r>
            <a:r>
              <a:rPr lang="en-US" sz="3500" dirty="0" smtClean="0"/>
              <a:t>practice today</a:t>
            </a:r>
            <a:r>
              <a:rPr lang="en-US" sz="3500" dirty="0"/>
              <a:t>? Which of those values are specifically ethical values? What is the experience of </a:t>
            </a:r>
            <a:r>
              <a:rPr lang="en-US" sz="3500" dirty="0" smtClean="0"/>
              <a:t>living by </a:t>
            </a:r>
            <a:r>
              <a:rPr lang="en-US" sz="3500" dirty="0"/>
              <a:t>those values and working in a society and in organizations that trust you to practice </a:t>
            </a:r>
            <a:r>
              <a:rPr lang="en-US" sz="3500" dirty="0" smtClean="0"/>
              <a:t>those values</a:t>
            </a:r>
            <a:r>
              <a:rPr lang="en-US" sz="3500" dirty="0"/>
              <a:t>? </a:t>
            </a:r>
            <a:r>
              <a:rPr lang="en-US" sz="3500" dirty="0">
                <a:solidFill>
                  <a:srgbClr val="FF0000"/>
                </a:solidFill>
              </a:rPr>
              <a:t>How do these values reflect and affect the person you are and the person you </a:t>
            </a:r>
            <a:r>
              <a:rPr lang="en-US" sz="3500" dirty="0" smtClean="0">
                <a:solidFill>
                  <a:srgbClr val="FF0000"/>
                </a:solidFill>
              </a:rPr>
              <a:t>become by </a:t>
            </a:r>
            <a:r>
              <a:rPr lang="en-US" sz="3500" dirty="0">
                <a:solidFill>
                  <a:srgbClr val="FF0000"/>
                </a:solidFill>
              </a:rPr>
              <a:t>practicing them</a:t>
            </a:r>
            <a:r>
              <a:rPr lang="en-US" sz="35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3500" dirty="0"/>
              <a:t>Understanding the ethical significance of problems is the </a:t>
            </a:r>
            <a:r>
              <a:rPr lang="en-US" sz="3500" dirty="0">
                <a:solidFill>
                  <a:srgbClr val="FF0000"/>
                </a:solidFill>
              </a:rPr>
              <a:t>first step</a:t>
            </a:r>
            <a:r>
              <a:rPr lang="en-US" sz="3500" dirty="0"/>
              <a:t> in responding well to them, so preparing you to both recognize and understand the ethical significance of problems that commonly face engineers is one purpose of this course.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Clear concepts and distinctions will aid your understanding and are necessary for the reflective examination of the ethical validity and soundness of</a:t>
            </a:r>
            <a:br>
              <a:rPr lang="en-US" dirty="0"/>
            </a:br>
            <a:r>
              <a:rPr lang="en-US" dirty="0"/>
              <a:t>conduct, practices, and customs. The ability to withstand such examination </a:t>
            </a:r>
            <a:r>
              <a:rPr lang="en-US" dirty="0" smtClean="0"/>
              <a:t>is what </a:t>
            </a:r>
            <a:r>
              <a:rPr lang="en-US" dirty="0"/>
              <a:t>distinguishes a rationally based </a:t>
            </a:r>
            <a:r>
              <a:rPr lang="en-US" dirty="0">
                <a:solidFill>
                  <a:srgbClr val="FF0000"/>
                </a:solidFill>
              </a:rPr>
              <a:t>ethical conviction </a:t>
            </a:r>
            <a:r>
              <a:rPr lang="en-US" dirty="0"/>
              <a:t>from a </a:t>
            </a:r>
            <a:r>
              <a:rPr lang="en-US" dirty="0">
                <a:solidFill>
                  <a:srgbClr val="FF0000"/>
                </a:solidFill>
              </a:rPr>
              <a:t>mere opinion</a:t>
            </a:r>
            <a:r>
              <a:rPr lang="en-US" dirty="0"/>
              <a:t>, </a:t>
            </a:r>
            <a:r>
              <a:rPr lang="en-US" dirty="0" smtClean="0"/>
              <a:t>an opinion </a:t>
            </a:r>
            <a:r>
              <a:rPr lang="en-US" dirty="0"/>
              <a:t>that has no rational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Such opinions with no rational basis may </a:t>
            </a:r>
            <a:r>
              <a:rPr lang="en-US" dirty="0" smtClean="0"/>
              <a:t>be firmly </a:t>
            </a:r>
            <a:r>
              <a:rPr lang="en-US" dirty="0"/>
              <a:t>established in popular culture or a particular subculture even if they </a:t>
            </a:r>
            <a:r>
              <a:rPr lang="en-US" dirty="0" smtClean="0"/>
              <a:t>are not </a:t>
            </a:r>
            <a:r>
              <a:rPr lang="en-US" dirty="0"/>
              <a:t>well supported with reasons and evidence.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Judgment </a:t>
            </a:r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32500" lnSpcReduction="20000"/>
          </a:bodyPr>
          <a:lstStyle/>
          <a:p>
            <a:r>
              <a:rPr lang="en-US" sz="6800" dirty="0"/>
              <a:t>Acts are </a:t>
            </a:r>
            <a:r>
              <a:rPr lang="en-US" sz="6800" dirty="0" smtClean="0"/>
              <a:t>judged as </a:t>
            </a:r>
            <a:r>
              <a:rPr lang="en-US" sz="6800" dirty="0"/>
              <a:t>right and wrong, morally good or bad, according to several sorts of </a:t>
            </a:r>
            <a:r>
              <a:rPr lang="en-US" sz="6800" dirty="0" smtClean="0">
                <a:solidFill>
                  <a:srgbClr val="FF0000"/>
                </a:solidFill>
              </a:rPr>
              <a:t>criteria</a:t>
            </a:r>
            <a:r>
              <a:rPr lang="en-US" sz="6800" dirty="0" smtClean="0"/>
              <a:t>. A </a:t>
            </a:r>
            <a:r>
              <a:rPr lang="en-US" sz="6800" dirty="0"/>
              <a:t>criterion is a standard upon which judgments can be based. (The plural is “criteria.”) </a:t>
            </a:r>
            <a:endParaRPr lang="en-US" sz="6800" dirty="0" smtClean="0"/>
          </a:p>
          <a:p>
            <a:pPr marL="0" indent="0">
              <a:buNone/>
            </a:pPr>
            <a:r>
              <a:rPr lang="en-US" sz="6800" dirty="0" smtClean="0"/>
              <a:t>Example</a:t>
            </a:r>
            <a:r>
              <a:rPr lang="en-US" sz="6800" dirty="0"/>
              <a:t>:</a:t>
            </a:r>
            <a:br>
              <a:rPr lang="en-US" sz="6800" dirty="0"/>
            </a:br>
            <a:r>
              <a:rPr lang="en-US" sz="6800" dirty="0"/>
              <a:t>In addition to having driving skills, one criterion for being a qualified driver of some specific </a:t>
            </a:r>
            <a:r>
              <a:rPr lang="en-US" sz="6800" dirty="0" smtClean="0"/>
              <a:t>type of </a:t>
            </a:r>
            <a:r>
              <a:rPr lang="en-US" sz="6800" dirty="0"/>
              <a:t>automotive vehicle is that when the driver is sitting in the driver’s seat, she can operate all </a:t>
            </a:r>
            <a:r>
              <a:rPr lang="en-US" sz="6800" dirty="0" smtClean="0"/>
              <a:t>of the </a:t>
            </a:r>
            <a:r>
              <a:rPr lang="en-US" sz="6800" dirty="0"/>
              <a:t>controls. If some person could not operate all of the controls when seated in the driver’s </a:t>
            </a:r>
            <a:r>
              <a:rPr lang="en-US" sz="6800" dirty="0" smtClean="0"/>
              <a:t>seat of </a:t>
            </a:r>
            <a:r>
              <a:rPr lang="en-US" sz="6800" dirty="0"/>
              <a:t>some specific vehicle, that person would not be a qualified driver for that vehicle.</a:t>
            </a:r>
            <a:br>
              <a:rPr lang="en-US" sz="6800" dirty="0"/>
            </a:br>
            <a:r>
              <a:rPr lang="en-US" sz="6800" dirty="0"/>
              <a:t/>
            </a:r>
            <a:br>
              <a:rPr lang="en-US" sz="6800" dirty="0"/>
            </a:br>
            <a:r>
              <a:rPr lang="en-US" sz="6800" dirty="0"/>
              <a:t/>
            </a:r>
            <a:br>
              <a:rPr lang="en-US" sz="6800" dirty="0"/>
            </a:br>
            <a:r>
              <a:rPr lang="en-US" sz="6800" dirty="0">
                <a:solidFill>
                  <a:srgbClr val="FF0000"/>
                </a:solidFill>
              </a:rPr>
              <a:t>1. </a:t>
            </a:r>
            <a:r>
              <a:rPr lang="en-US" sz="6800" dirty="0">
                <a:solidFill>
                  <a:srgbClr val="00B0F0"/>
                </a:solidFill>
              </a:rPr>
              <a:t>The nature of the acts and/or whether they respect others’ rights or fulfill</a:t>
            </a:r>
            <a:br>
              <a:rPr lang="en-US" sz="6800" dirty="0">
                <a:solidFill>
                  <a:srgbClr val="00B0F0"/>
                </a:solidFill>
              </a:rPr>
            </a:br>
            <a:r>
              <a:rPr lang="en-US" sz="6800" dirty="0">
                <a:solidFill>
                  <a:srgbClr val="00B0F0"/>
                </a:solidFill>
              </a:rPr>
              <a:t>one’s own duties</a:t>
            </a:r>
            <a:r>
              <a:rPr lang="en-US" sz="6800" dirty="0"/>
              <a:t> – for example, killing is wrong.</a:t>
            </a:r>
            <a:r>
              <a:rPr lang="en-US" sz="6800" dirty="0">
                <a:solidFill>
                  <a:srgbClr val="FF0000"/>
                </a:solidFill>
              </a:rPr>
              <a:t/>
            </a:r>
            <a:br>
              <a:rPr lang="en-US" sz="6800" dirty="0">
                <a:solidFill>
                  <a:srgbClr val="FF0000"/>
                </a:solidFill>
              </a:rPr>
            </a:br>
            <a:r>
              <a:rPr lang="en-US" sz="6800" dirty="0">
                <a:solidFill>
                  <a:srgbClr val="FF0000"/>
                </a:solidFill>
              </a:rPr>
              <a:t>2. </a:t>
            </a:r>
            <a:r>
              <a:rPr lang="en-US" sz="6800" dirty="0">
                <a:solidFill>
                  <a:srgbClr val="00B0F0"/>
                </a:solidFill>
              </a:rPr>
              <a:t>The specific circumstances surrounding a particular act</a:t>
            </a:r>
            <a:r>
              <a:rPr lang="en-US" sz="6800" dirty="0"/>
              <a:t> – for example,</a:t>
            </a:r>
            <a:br>
              <a:rPr lang="en-US" sz="6800" dirty="0"/>
            </a:br>
            <a:r>
              <a:rPr lang="en-US" sz="6800" dirty="0"/>
              <a:t>Arthur’s unprovoked assault on Burt was wrong.</a:t>
            </a:r>
            <a:br>
              <a:rPr lang="en-US" sz="6800" dirty="0"/>
            </a:br>
            <a:r>
              <a:rPr lang="en-US" sz="6800" dirty="0">
                <a:solidFill>
                  <a:srgbClr val="FF0000"/>
                </a:solidFill>
              </a:rPr>
              <a:t>3. </a:t>
            </a:r>
            <a:r>
              <a:rPr lang="en-US" sz="6800" dirty="0">
                <a:solidFill>
                  <a:srgbClr val="00B0F0"/>
                </a:solidFill>
              </a:rPr>
              <a:t>The motives with which the agent committed the act</a:t>
            </a:r>
            <a:r>
              <a:rPr lang="en-US" sz="6800" dirty="0"/>
              <a:t> – for example, Cedilla’s</a:t>
            </a:r>
            <a:br>
              <a:rPr lang="en-US" sz="6800" dirty="0"/>
            </a:br>
            <a:r>
              <a:rPr lang="en-US" sz="6800" dirty="0"/>
              <a:t>criticism was motivated by hostility rather than a sincere attempt to improve</a:t>
            </a:r>
            <a:br>
              <a:rPr lang="en-US" sz="6800" dirty="0"/>
            </a:br>
            <a:r>
              <a:rPr lang="en-US" sz="6800" dirty="0"/>
              <a:t>performance and, therefore, wrong.</a:t>
            </a:r>
            <a:br>
              <a:rPr lang="en-US" sz="6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Moral and Amoral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Acts, agents, and the character and motives of agents are all objects of </a:t>
            </a:r>
            <a:r>
              <a:rPr lang="en-US" dirty="0" smtClean="0"/>
              <a:t>moral evaluation</a:t>
            </a:r>
            <a:r>
              <a:rPr lang="en-US" dirty="0"/>
              <a:t>. However, it makes sense to morally evaluate only agents who can </a:t>
            </a:r>
            <a:r>
              <a:rPr lang="en-US" dirty="0" smtClean="0"/>
              <a:t>act for </a:t>
            </a:r>
            <a:r>
              <a:rPr lang="en-US" dirty="0"/>
              <a:t>moral reasons. Such agents are called “</a:t>
            </a:r>
            <a:r>
              <a:rPr lang="en-US" dirty="0">
                <a:solidFill>
                  <a:srgbClr val="FF0000"/>
                </a:solidFill>
              </a:rPr>
              <a:t>moral agents</a:t>
            </a:r>
            <a:r>
              <a:rPr lang="en-US" dirty="0"/>
              <a:t>.” </a:t>
            </a:r>
          </a:p>
          <a:p>
            <a:r>
              <a:rPr lang="en-US" dirty="0" smtClean="0"/>
              <a:t>In </a:t>
            </a:r>
            <a:r>
              <a:rPr lang="en-US" dirty="0"/>
              <a:t>contrast, most nonhuman animals are </a:t>
            </a:r>
            <a:r>
              <a:rPr lang="en-US" dirty="0" smtClean="0"/>
              <a:t>generally taken </a:t>
            </a:r>
            <a:r>
              <a:rPr lang="en-US" dirty="0"/>
              <a:t>to be </a:t>
            </a:r>
            <a:r>
              <a:rPr lang="en-US" dirty="0">
                <a:solidFill>
                  <a:srgbClr val="FF0000"/>
                </a:solidFill>
              </a:rPr>
              <a:t>amoral</a:t>
            </a:r>
            <a:r>
              <a:rPr lang="en-US" dirty="0"/>
              <a:t>. Saying they are amoral is to say </a:t>
            </a:r>
            <a:r>
              <a:rPr lang="en-US" dirty="0" smtClean="0"/>
              <a:t>that they </a:t>
            </a:r>
            <a:r>
              <a:rPr lang="en-US" dirty="0"/>
              <a:t>are not capable </a:t>
            </a:r>
            <a:r>
              <a:rPr lang="en-US" dirty="0" smtClean="0"/>
              <a:t>of acting </a:t>
            </a:r>
            <a:r>
              <a:rPr lang="en-US" dirty="0"/>
              <a:t>for moral reasons, and, therefore, questions of morality are </a:t>
            </a:r>
            <a:r>
              <a:rPr lang="en-US" dirty="0" smtClean="0"/>
              <a:t>not appropriate in </a:t>
            </a:r>
            <a:r>
              <a:rPr lang="en-US" dirty="0"/>
              <a:t>evaluating them and their acts. It does not imply that they are not entitled </a:t>
            </a:r>
            <a:r>
              <a:rPr lang="en-US" dirty="0" smtClean="0"/>
              <a:t>to ethical </a:t>
            </a:r>
            <a:r>
              <a:rPr lang="en-US" dirty="0"/>
              <a:t>consideration.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probably heard people say to their dogs: “Bad dog.” How do </a:t>
            </a:r>
            <a:r>
              <a:rPr lang="en-US" dirty="0" smtClean="0"/>
              <a:t>you interpret </a:t>
            </a:r>
            <a:r>
              <a:rPr lang="en-US" dirty="0"/>
              <a:t>what </a:t>
            </a:r>
            <a:r>
              <a:rPr lang="en-US" dirty="0" smtClean="0"/>
              <a:t>they intend </a:t>
            </a:r>
            <a:r>
              <a:rPr lang="en-US" dirty="0"/>
              <a:t>to say? For example, do they think that dogs (or at least </a:t>
            </a:r>
            <a:r>
              <a:rPr lang="en-US" dirty="0" smtClean="0"/>
              <a:t>their dogs</a:t>
            </a:r>
            <a:r>
              <a:rPr lang="en-US" dirty="0"/>
              <a:t>) are </a:t>
            </a:r>
            <a:r>
              <a:rPr lang="en-US" dirty="0">
                <a:solidFill>
                  <a:srgbClr val="00B0F0"/>
                </a:solidFill>
              </a:rPr>
              <a:t>moral agents</a:t>
            </a:r>
            <a:r>
              <a:rPr lang="en-US" dirty="0"/>
              <a:t> </a:t>
            </a:r>
            <a:r>
              <a:rPr lang="en-US" dirty="0" smtClean="0"/>
              <a:t>and that </a:t>
            </a:r>
            <a:r>
              <a:rPr lang="en-US" dirty="0"/>
              <a:t>the dogs have done something that is morally bad? If not, do you explain their behavior </a:t>
            </a:r>
            <a:r>
              <a:rPr lang="en-US" dirty="0" smtClean="0"/>
              <a:t>in some </a:t>
            </a:r>
            <a:r>
              <a:rPr lang="en-US" dirty="0"/>
              <a:t>other </a:t>
            </a:r>
            <a:r>
              <a:rPr lang="en-US"/>
              <a:t>way</a:t>
            </a:r>
            <a:r>
              <a:rPr lang="en-US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Difference between Values and </a:t>
            </a:r>
            <a:r>
              <a:rPr lang="en-US" dirty="0" smtClean="0"/>
              <a:t>Preferences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question of what is good or bad, better or worse, desirable or </a:t>
            </a:r>
            <a:r>
              <a:rPr lang="en-US" dirty="0" smtClean="0"/>
              <a:t>undesirable is </a:t>
            </a:r>
            <a:r>
              <a:rPr lang="en-US" dirty="0"/>
              <a:t>a question of merit or worth. It calls for a </a:t>
            </a:r>
            <a:r>
              <a:rPr lang="en-US" dirty="0">
                <a:solidFill>
                  <a:srgbClr val="FF0000"/>
                </a:solidFill>
              </a:rPr>
              <a:t>value judgment</a:t>
            </a:r>
            <a:r>
              <a:rPr lang="en-US" dirty="0"/>
              <a:t>. A value judgment is any judgment that can be expressed in the form “X is </a:t>
            </a:r>
            <a:r>
              <a:rPr lang="en-US" dirty="0" smtClean="0"/>
              <a:t>good/superior/ meritorious/worthy/desirable</a:t>
            </a:r>
            <a:r>
              <a:rPr lang="en-US" dirty="0"/>
              <a:t>” or “X is bad/inferior/without </a:t>
            </a:r>
            <a:r>
              <a:rPr lang="en-US" dirty="0" smtClean="0"/>
              <a:t>merit/worthless/ undesirable</a:t>
            </a:r>
            <a:r>
              <a:rPr lang="en-US" dirty="0"/>
              <a:t>,” at least in some respects</a:t>
            </a:r>
            <a:r>
              <a:rPr lang="en-US" dirty="0" smtClean="0"/>
              <a:t>.</a:t>
            </a:r>
          </a:p>
          <a:p>
            <a:r>
              <a:rPr lang="en-US" dirty="0"/>
              <a:t>The judgment that some knife is a </a:t>
            </a:r>
            <a:r>
              <a:rPr lang="en-US" dirty="0" smtClean="0"/>
              <a:t>good knife </a:t>
            </a:r>
            <a:r>
              <a:rPr lang="en-US" dirty="0"/>
              <a:t>is a value judgment. Any </a:t>
            </a:r>
            <a:r>
              <a:rPr lang="en-US" dirty="0">
                <a:solidFill>
                  <a:srgbClr val="FF0000"/>
                </a:solidFill>
              </a:rPr>
              <a:t>judgment</a:t>
            </a:r>
            <a:r>
              <a:rPr lang="en-US" dirty="0"/>
              <a:t>, including any value judgment, </a:t>
            </a:r>
            <a:r>
              <a:rPr lang="en-US" dirty="0" smtClean="0"/>
              <a:t>that is </a:t>
            </a:r>
            <a:r>
              <a:rPr lang="en-US" dirty="0"/>
              <a:t>to stand up to critical evaluation must be based on relevant criteria, that </a:t>
            </a:r>
            <a:r>
              <a:rPr lang="en-US" dirty="0" smtClean="0"/>
              <a:t>is, there </a:t>
            </a:r>
            <a:r>
              <a:rPr lang="en-US" dirty="0"/>
              <a:t>must be good reasons for making that judgment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case of a </a:t>
            </a:r>
            <a:r>
              <a:rPr lang="en-US" dirty="0" smtClean="0"/>
              <a:t>knife, relevant </a:t>
            </a:r>
            <a:r>
              <a:rPr lang="en-US" dirty="0"/>
              <a:t>criteria would be having a sharp blade, being well balanced, and having </a:t>
            </a:r>
            <a:r>
              <a:rPr lang="en-US" dirty="0" smtClean="0"/>
              <a:t>a comfortable grip.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Saying that value judgments are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  <a:r>
              <a:rPr lang="en-US" dirty="0"/>
              <a:t> in the sense </a:t>
            </a:r>
            <a:r>
              <a:rPr lang="en-US" dirty="0" smtClean="0"/>
              <a:t>that they </a:t>
            </a:r>
            <a:r>
              <a:rPr lang="en-US" dirty="0"/>
              <a:t>are based on relevant reasons and evidence does not guarantee that </a:t>
            </a:r>
            <a:r>
              <a:rPr lang="en-US" dirty="0" smtClean="0"/>
              <a:t>everyone, or </a:t>
            </a:r>
            <a:r>
              <a:rPr lang="en-US" dirty="0"/>
              <a:t>even every reasonable person, will agree on a particular judgment</a:t>
            </a:r>
            <a:r>
              <a:rPr lang="en-US" dirty="0" smtClean="0"/>
              <a:t>.</a:t>
            </a:r>
          </a:p>
          <a:p>
            <a:r>
              <a:rPr lang="en-US" dirty="0"/>
              <a:t>When we consider value judgments, the first point to consider is the </a:t>
            </a:r>
            <a:r>
              <a:rPr lang="en-US" dirty="0" smtClean="0"/>
              <a:t>difference between </a:t>
            </a:r>
            <a:r>
              <a:rPr lang="en-US" dirty="0"/>
              <a:t>being desirable or worthy in some respect, and simply being </a:t>
            </a:r>
            <a:r>
              <a:rPr lang="en-US" dirty="0" smtClean="0"/>
              <a:t>desired, liked</a:t>
            </a:r>
            <a:r>
              <a:rPr lang="en-US" dirty="0"/>
              <a:t>, or preferred by some person or group</a:t>
            </a:r>
            <a:r>
              <a:rPr lang="en-US" dirty="0">
                <a:solidFill>
                  <a:srgbClr val="FF0000"/>
                </a:solidFill>
              </a:rPr>
              <a:t>. This distinction is crucial to our </a:t>
            </a:r>
            <a:r>
              <a:rPr lang="en-US" dirty="0" smtClean="0">
                <a:solidFill>
                  <a:srgbClr val="FF0000"/>
                </a:solidFill>
              </a:rPr>
              <a:t>later discussion </a:t>
            </a:r>
            <a:r>
              <a:rPr lang="en-US" dirty="0">
                <a:solidFill>
                  <a:srgbClr val="FF0000"/>
                </a:solidFill>
              </a:rPr>
              <a:t>of ethical judgments and standards for engineering </a:t>
            </a:r>
            <a:r>
              <a:rPr lang="en-US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these </a:t>
            </a:r>
            <a:r>
              <a:rPr lang="en-US" dirty="0"/>
              <a:t>statements:</a:t>
            </a:r>
            <a:br>
              <a:rPr lang="en-US" dirty="0"/>
            </a:br>
            <a:r>
              <a:rPr lang="en-US" dirty="0"/>
              <a:t>“I like fried peppers.” “John likes them, too.”</a:t>
            </a:r>
            <a:br>
              <a:rPr lang="en-US" dirty="0"/>
            </a:br>
            <a:r>
              <a:rPr lang="en-US" dirty="0"/>
              <a:t>“I am unalterably opposed to having cats in the neighborhood.”</a:t>
            </a:r>
            <a:br>
              <a:rPr lang="en-US" dirty="0"/>
            </a:br>
            <a:r>
              <a:rPr lang="en-US" dirty="0"/>
              <a:t>These are statements of preference. Statements of preference are not </a:t>
            </a:r>
            <a:r>
              <a:rPr lang="en-US" dirty="0" smtClean="0"/>
              <a:t>judgments but </a:t>
            </a:r>
            <a:r>
              <a:rPr lang="en-US" dirty="0"/>
              <a:t>whether something is good or bad, but are expressions of someone’s </a:t>
            </a:r>
            <a:r>
              <a:rPr lang="en-US" dirty="0" smtClean="0"/>
              <a:t>likes, dislikes</a:t>
            </a:r>
            <a:r>
              <a:rPr lang="en-US" dirty="0"/>
              <a:t>, or habitual attitudes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Unlike a value judgment, such as fried peppers make a good side dish, a statement of preference, such as “I like fried peppers,” is an assertion about the speaker’s likes rather than </a:t>
            </a:r>
            <a:r>
              <a:rPr lang="en-US" dirty="0" smtClean="0"/>
              <a:t>about the </a:t>
            </a:r>
            <a:r>
              <a:rPr lang="en-US" dirty="0"/>
              <a:t>characteristics of fried </a:t>
            </a:r>
            <a:r>
              <a:rPr lang="en-US" dirty="0" smtClean="0"/>
              <a:t>peppers.</a:t>
            </a:r>
            <a:endParaRPr lang="en-US" dirty="0"/>
          </a:p>
          <a:p>
            <a:r>
              <a:rPr lang="en-US" dirty="0" smtClean="0"/>
              <a:t>They are </a:t>
            </a:r>
            <a:r>
              <a:rPr lang="en-US" dirty="0"/>
              <a:t>subjective in the straightforward sense </a:t>
            </a:r>
            <a:r>
              <a:rPr lang="en-US" dirty="0" smtClean="0"/>
              <a:t>that their </a:t>
            </a:r>
            <a:r>
              <a:rPr lang="en-US" dirty="0"/>
              <a:t>truth-value depends only on </a:t>
            </a:r>
            <a:r>
              <a:rPr lang="en-US" dirty="0" smtClean="0"/>
              <a:t>characteristics of </a:t>
            </a:r>
            <a:r>
              <a:rPr lang="en-US" dirty="0"/>
              <a:t>the subject whose preferences are under discussion and not on characteristics of </a:t>
            </a:r>
            <a:r>
              <a:rPr lang="en-US"/>
              <a:t>the </a:t>
            </a:r>
            <a:r>
              <a:rPr lang="en-US" smtClean="0"/>
              <a:t>object that </a:t>
            </a:r>
            <a:r>
              <a:rPr lang="en-US" dirty="0"/>
              <a:t>the subject does or does not prefer.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123"/>
            <a:ext cx="8229600" cy="1143000"/>
          </a:xfrm>
        </p:spPr>
        <p:txBody>
          <a:bodyPr/>
          <a:lstStyle/>
          <a:p>
            <a:r>
              <a:rPr lang="en-US" dirty="0"/>
              <a:t>Opinions and Judgments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criteria must an opinion meet to count as an expert opinion? What criteria must an </a:t>
            </a:r>
            <a:r>
              <a:rPr lang="en-US" dirty="0" smtClean="0"/>
              <a:t>opinion meet </a:t>
            </a:r>
            <a:r>
              <a:rPr lang="en-US" dirty="0"/>
              <a:t>to count as a rationally based </a:t>
            </a:r>
            <a:r>
              <a:rPr lang="en-US" dirty="0" smtClean="0"/>
              <a:t>judgment?</a:t>
            </a:r>
          </a:p>
          <a:p>
            <a:r>
              <a:rPr lang="en-US" dirty="0"/>
              <a:t>If someone makes what looks like a value judgment, “X is good,” but does </a:t>
            </a:r>
            <a:r>
              <a:rPr lang="en-US" dirty="0" smtClean="0"/>
              <a:t>not give </a:t>
            </a:r>
            <a:r>
              <a:rPr lang="en-US" dirty="0"/>
              <a:t>reasons,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That’s only </a:t>
            </a:r>
            <a:r>
              <a:rPr lang="en-US" dirty="0" smtClean="0">
                <a:solidFill>
                  <a:srgbClr val="FF0000"/>
                </a:solidFill>
              </a:rPr>
              <a:t>your opinion</a:t>
            </a:r>
            <a:r>
              <a:rPr lang="en-US" dirty="0">
                <a:solidFill>
                  <a:srgbClr val="FF0000"/>
                </a:solidFill>
              </a:rPr>
              <a:t>.”</a:t>
            </a:r>
            <a:r>
              <a:rPr lang="en-US" dirty="0"/>
              <a:t> Opinions may be reasoned judgments. </a:t>
            </a:r>
            <a:r>
              <a:rPr lang="en-US" dirty="0">
                <a:solidFill>
                  <a:srgbClr val="FF0000"/>
                </a:solidFill>
              </a:rPr>
              <a:t>“Mere opinions”</a:t>
            </a:r>
            <a:r>
              <a:rPr lang="en-US" dirty="0"/>
              <a:t> are </a:t>
            </a:r>
            <a:r>
              <a:rPr lang="en-US" dirty="0" smtClean="0"/>
              <a:t>judgments for </a:t>
            </a:r>
            <a:r>
              <a:rPr lang="en-US" dirty="0"/>
              <a:t>which reasons are not or cannot be articulated. If </a:t>
            </a:r>
            <a:r>
              <a:rPr lang="en-US" dirty="0" smtClean="0"/>
              <a:t> someone </a:t>
            </a:r>
            <a:r>
              <a:rPr lang="en-US" dirty="0"/>
              <a:t>is a </a:t>
            </a:r>
            <a:r>
              <a:rPr lang="en-US" dirty="0" smtClean="0"/>
              <a:t>recognized</a:t>
            </a:r>
            <a:r>
              <a:rPr lang="en-US" dirty="0"/>
              <a:t> expert in the field then that person’s expert opinion may be accepted </a:t>
            </a:r>
            <a:r>
              <a:rPr lang="en-US" dirty="0" smtClean="0"/>
              <a:t>without the </a:t>
            </a:r>
            <a:r>
              <a:rPr lang="en-US" dirty="0"/>
              <a:t>person giving reasons, but then the criteria for regarding that person as </a:t>
            </a:r>
            <a:r>
              <a:rPr lang="en-US" dirty="0" smtClean="0"/>
              <a:t>an expert </a:t>
            </a:r>
            <a:r>
              <a:rPr lang="en-US" dirty="0"/>
              <a:t>must be satisfied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197679AE3F74D8D79D14F1145824D" ma:contentTypeVersion="2" ma:contentTypeDescription="Create a new document." ma:contentTypeScope="" ma:versionID="6699ab424d959f7a878226809878946d">
  <xsd:schema xmlns:xsd="http://www.w3.org/2001/XMLSchema" xmlns:xs="http://www.w3.org/2001/XMLSchema" xmlns:p="http://schemas.microsoft.com/office/2006/metadata/properties" xmlns:ns2="4da993b0-52b2-4576-83be-88b75de12a37" targetNamespace="http://schemas.microsoft.com/office/2006/metadata/properties" ma:root="true" ma:fieldsID="651a1c06e5d80d2f16a5aa424b453867" ns2:_="">
    <xsd:import namespace="4da993b0-52b2-4576-83be-88b75de12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993b0-52b2-4576-83be-88b75de12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FC377-971B-4E76-8305-EDFDD1BD2B3F}"/>
</file>

<file path=customXml/itemProps2.xml><?xml version="1.0" encoding="utf-8"?>
<ds:datastoreItem xmlns:ds="http://schemas.openxmlformats.org/officeDocument/2006/customXml" ds:itemID="{F0744FD6-43FF-4544-BEFF-638A6A45B019}"/>
</file>

<file path=customXml/itemProps3.xml><?xml version="1.0" encoding="utf-8"?>
<ds:datastoreItem xmlns:ds="http://schemas.openxmlformats.org/officeDocument/2006/customXml" ds:itemID="{D8905C3C-328C-41E9-9F8E-F230754BCABF}"/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1584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Ethical Reasoning and Engineer Ethics</vt:lpstr>
      <vt:lpstr>Values and Engineering (introduction to this course)</vt:lpstr>
      <vt:lpstr>PowerPoint Presentation</vt:lpstr>
      <vt:lpstr>Judgment criteria</vt:lpstr>
      <vt:lpstr>Moral and Amoral Agents</vt:lpstr>
      <vt:lpstr>The Difference between Values and Preferences </vt:lpstr>
      <vt:lpstr>PowerPoint Presentation</vt:lpstr>
      <vt:lpstr>PowerPoint Presentation</vt:lpstr>
      <vt:lpstr>Opinions and Judgments</vt:lpstr>
      <vt:lpstr>PowerPoint Presentation</vt:lpstr>
      <vt:lpstr>PowerPoint Presentation</vt:lpstr>
      <vt:lpstr>Types of Value and Value Judgments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Ethical Reasoning and Engineer Ethics</dc:title>
  <dc:creator>Habib</dc:creator>
  <cp:lastModifiedBy>Windows User</cp:lastModifiedBy>
  <cp:revision>24</cp:revision>
  <dcterms:created xsi:type="dcterms:W3CDTF">2006-08-16T00:00:00Z</dcterms:created>
  <dcterms:modified xsi:type="dcterms:W3CDTF">2020-01-30T05:03:17Z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0x010100E60197679AE3F74D8D79D14F1145824D</vt:lpwstr>
  </property>
</Properties>
</file>