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5" d="100"/>
          <a:sy n="75" d="100"/>
        </p:scale>
        <p:origin x="-10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2777D-6D06-4F0E-9F53-E5FFC0C8E047}" type="datetimeFigureOut">
              <a:rPr lang="en-US" smtClean="0"/>
              <a:t>4/7/2021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45D214-F4AF-4865-8AF0-146572A62112}" type="slidenum">
              <a:rPr lang="en-US" smtClean="0"/>
              <a:t>‹#›</a:t>
            </a:fld>
            <a:endParaRPr lang="en-US"/>
          </a:p>
        </p:txBody>
      </p:sp>
    </p:spTree>
    <p:extLst>
      <p:ext uri="{BB962C8B-B14F-4D97-AF65-F5344CB8AC3E}">
        <p14:creationId xmlns:p14="http://schemas.microsoft.com/office/powerpoint/2010/main" val="10848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5D214-F4AF-4865-8AF0-146572A62112}" type="slidenum">
              <a:rPr lang="en-US" smtClean="0"/>
              <a:t>2</a:t>
            </a:fld>
            <a:endParaRPr lang="en-US"/>
          </a:p>
        </p:txBody>
      </p:sp>
    </p:spTree>
    <p:extLst>
      <p:ext uri="{BB962C8B-B14F-4D97-AF65-F5344CB8AC3E}">
        <p14:creationId xmlns:p14="http://schemas.microsoft.com/office/powerpoint/2010/main" val="2561105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5475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b="1" dirty="0"/>
              <a:t>PREVENTING HARM TO THE </a:t>
            </a:r>
            <a:r>
              <a:rPr lang="en-US" b="1" dirty="0" smtClean="0"/>
              <a:t>PUBLIC</a:t>
            </a:r>
            <a:endParaRPr lang="en-US" dirty="0"/>
          </a:p>
        </p:txBody>
      </p:sp>
      <p:sp>
        <p:nvSpPr>
          <p:cNvPr id="3" name="Content Placeholder 2"/>
          <p:cNvSpPr>
            <a:spLocks noGrp="1"/>
          </p:cNvSpPr>
          <p:nvPr>
            <p:ph idx="1"/>
          </p:nvPr>
        </p:nvSpPr>
        <p:spPr>
          <a:xfrm>
            <a:off x="0" y="762000"/>
            <a:ext cx="9144000" cy="6096000"/>
          </a:xfrm>
        </p:spPr>
        <p:txBody>
          <a:bodyPr>
            <a:noAutofit/>
          </a:bodyPr>
          <a:lstStyle/>
          <a:p>
            <a:pPr marL="117475" indent="-117475"/>
            <a:r>
              <a:rPr lang="en-US" sz="2400" dirty="0"/>
              <a:t>R</a:t>
            </a:r>
            <a:r>
              <a:rPr lang="en-US" sz="2400" dirty="0" smtClean="0"/>
              <a:t>efraining from causing </a:t>
            </a:r>
            <a:r>
              <a:rPr lang="en-US" sz="2400" dirty="0"/>
              <a:t>harm, but also, under some circumstances, to actively prevent harms caused </a:t>
            </a:r>
            <a:r>
              <a:rPr lang="en-US" sz="2400" dirty="0" smtClean="0"/>
              <a:t>by technology </a:t>
            </a:r>
            <a:r>
              <a:rPr lang="en-US" sz="2400" dirty="0"/>
              <a:t>or by other engineers. Prevention of harm usually </a:t>
            </a:r>
            <a:r>
              <a:rPr lang="en-US" sz="2400" dirty="0" smtClean="0"/>
              <a:t>involves </a:t>
            </a:r>
            <a:r>
              <a:rPr lang="en-US" sz="2400" b="1" dirty="0"/>
              <a:t>(1) </a:t>
            </a:r>
            <a:r>
              <a:rPr lang="en-US" sz="2400" b="1" dirty="0" smtClean="0"/>
              <a:t>identifying and </a:t>
            </a:r>
            <a:r>
              <a:rPr lang="en-US" sz="2400" b="1" dirty="0"/>
              <a:t>disclosing potential harms and (2) attempting to prevent them.</a:t>
            </a:r>
            <a:r>
              <a:rPr lang="en-US" sz="2400" dirty="0"/>
              <a:t> </a:t>
            </a:r>
            <a:endParaRPr lang="en-US" sz="2400" dirty="0" smtClean="0"/>
          </a:p>
          <a:p>
            <a:pPr marL="117475" indent="-117475"/>
            <a:r>
              <a:rPr lang="en-US" sz="2400" dirty="0"/>
              <a:t>Such actions, </a:t>
            </a:r>
            <a:r>
              <a:rPr lang="en-US" sz="2400" dirty="0" smtClean="0"/>
              <a:t>even though </a:t>
            </a:r>
            <a:r>
              <a:rPr lang="en-US" sz="2400" dirty="0"/>
              <a:t>perhaps fundamentally negative, also have a positive dimension, since they </a:t>
            </a:r>
            <a:r>
              <a:rPr lang="en-US" sz="2400" dirty="0" smtClean="0"/>
              <a:t>often involve </a:t>
            </a:r>
            <a:r>
              <a:rPr lang="en-US" sz="2400" dirty="0"/>
              <a:t>courage, and it often requires considerable effort to oppose and prevent </a:t>
            </a:r>
            <a:r>
              <a:rPr lang="en-US" sz="2400" dirty="0" smtClean="0"/>
              <a:t>harms to </a:t>
            </a:r>
            <a:r>
              <a:rPr lang="en-US" sz="2400" dirty="0"/>
              <a:t>the public</a:t>
            </a:r>
            <a:r>
              <a:rPr lang="en-US" sz="2400" dirty="0" smtClean="0"/>
              <a:t>.</a:t>
            </a:r>
          </a:p>
          <a:p>
            <a:pPr marL="117475" indent="-117475"/>
            <a:r>
              <a:rPr lang="en-US" sz="2400" b="1" dirty="0" smtClean="0"/>
              <a:t>Code of Institute </a:t>
            </a:r>
            <a:r>
              <a:rPr lang="en-US" sz="2400" b="1" dirty="0"/>
              <a:t>of Electrical and </a:t>
            </a:r>
            <a:r>
              <a:rPr lang="en-US" sz="2400" b="1" dirty="0" smtClean="0"/>
              <a:t>Electronics Engineers</a:t>
            </a:r>
            <a:r>
              <a:rPr lang="en-US" sz="2400" dirty="0" smtClean="0"/>
              <a:t> </a:t>
            </a:r>
            <a:r>
              <a:rPr lang="en-US" sz="2400" dirty="0"/>
              <a:t>says that its members commit themselves to accept responsibility in </a:t>
            </a:r>
            <a:r>
              <a:rPr lang="en-US" sz="2400" dirty="0" smtClean="0"/>
              <a:t>making decisions </a:t>
            </a:r>
            <a:r>
              <a:rPr lang="en-US" sz="2400" dirty="0"/>
              <a:t>consistent with the safety, health and welfare of the public, and </a:t>
            </a:r>
            <a:r>
              <a:rPr lang="en-US" sz="2400" b="1" dirty="0"/>
              <a:t>to </a:t>
            </a:r>
            <a:r>
              <a:rPr lang="en-US" sz="2400" b="1" i="1" dirty="0" smtClean="0"/>
              <a:t>disclose</a:t>
            </a:r>
            <a:r>
              <a:rPr lang="en-US" sz="2400" b="1" dirty="0"/>
              <a:t> </a:t>
            </a:r>
            <a:r>
              <a:rPr lang="en-US" sz="2400" b="1" i="1" dirty="0" smtClean="0"/>
              <a:t>promptly </a:t>
            </a:r>
            <a:r>
              <a:rPr lang="en-US" sz="2400" b="1" i="1" dirty="0"/>
              <a:t>factors that might endanger the public or the </a:t>
            </a:r>
            <a:r>
              <a:rPr lang="en-US" sz="2400" b="1" i="1" dirty="0" smtClean="0"/>
              <a:t>environment.</a:t>
            </a:r>
          </a:p>
          <a:p>
            <a:pPr marL="117475" indent="-117475"/>
            <a:r>
              <a:rPr lang="en-US" sz="2400" b="1" i="1" dirty="0" smtClean="0"/>
              <a:t>Case </a:t>
            </a:r>
            <a:r>
              <a:rPr lang="en-US" sz="2400" dirty="0"/>
              <a:t>In this case, an engineer was terminated because he repeatedly protested his employer </a:t>
            </a:r>
            <a:r>
              <a:rPr lang="en-US" sz="2400" dirty="0" smtClean="0"/>
              <a:t>s actions</a:t>
            </a:r>
            <a:r>
              <a:rPr lang="en-US" sz="2400" dirty="0"/>
              <a:t>, believing the employer was wasting taxpayer money on a defense </a:t>
            </a:r>
            <a:r>
              <a:rPr lang="en-US" sz="2400" dirty="0" smtClean="0"/>
              <a:t>contract. </a:t>
            </a:r>
            <a:endParaRPr lang="en-US" sz="2400" dirty="0"/>
          </a:p>
        </p:txBody>
      </p:sp>
    </p:spTree>
    <p:extLst>
      <p:ext uri="{BB962C8B-B14F-4D97-AF65-F5344CB8AC3E}">
        <p14:creationId xmlns:p14="http://schemas.microsoft.com/office/powerpoint/2010/main" val="3567082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t>The Board cited section II.1.a. of the NSPE code operative at that time, which reads:  </a:t>
            </a:r>
            <a:r>
              <a:rPr lang="en-US" b="1" i="1" dirty="0"/>
              <a:t>Engineers shall at all times recognize that their primary obligation is to protect the safety, health, property and welfare of the public. If their professional judgment is overruled, under circumstances where the safety, health, property, or welfare of the public are endangered, they shall notify their employer or client and such other authority as may be appropriate</a:t>
            </a:r>
            <a:r>
              <a:rPr lang="en-US" b="1" i="1" dirty="0" smtClean="0"/>
              <a:t>.</a:t>
            </a:r>
            <a:endParaRPr lang="en-US" dirty="0" smtClean="0"/>
          </a:p>
          <a:p>
            <a:r>
              <a:rPr lang="en-US" dirty="0" smtClean="0"/>
              <a:t>It </a:t>
            </a:r>
            <a:r>
              <a:rPr lang="en-US" dirty="0"/>
              <a:t>also cited section III.2.b of the code as formulated at that time, which stated: </a:t>
            </a:r>
            <a:r>
              <a:rPr lang="en-US" b="1" i="1" dirty="0"/>
              <a:t>Engineers shall not complete, sign, or seal plans and/or specifications that are not of a design safe to the public health and welfare and in conformity with accepted engineering standards. If the client or employer insists on such unprofessional conduct, they shall notify the proper authorities and withdraw from further service on the project.</a:t>
            </a:r>
            <a:endParaRPr lang="en-US" dirty="0"/>
          </a:p>
        </p:txBody>
      </p:sp>
    </p:spTree>
    <p:extLst>
      <p:ext uri="{BB962C8B-B14F-4D97-AF65-F5344CB8AC3E}">
        <p14:creationId xmlns:p14="http://schemas.microsoft.com/office/powerpoint/2010/main" val="843369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PROMOTING WELL-BEING: ASPIRATIONAL </a:t>
            </a:r>
            <a:r>
              <a:rPr lang="en-US" b="1" dirty="0" smtClean="0"/>
              <a:t>ETHICS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Although engineering codes of ethics place great emphasis on the importance </a:t>
            </a:r>
            <a:r>
              <a:rPr lang="en-US" dirty="0" smtClean="0"/>
              <a:t>of refraining </a:t>
            </a:r>
            <a:r>
              <a:rPr lang="en-US" dirty="0"/>
              <a:t>from certain kinds of behavior (prohibited actions) and engaging in behavior that prevents harms, such provisions do not adequately capture the more </a:t>
            </a:r>
            <a:r>
              <a:rPr lang="en-US" dirty="0" smtClean="0"/>
              <a:t>positive aspects </a:t>
            </a:r>
            <a:r>
              <a:rPr lang="en-US" dirty="0"/>
              <a:t>of engineering. We call this more positive component of engineering ethics</a:t>
            </a:r>
            <a:br>
              <a:rPr lang="en-US" dirty="0"/>
            </a:br>
            <a:r>
              <a:rPr lang="en-US" i="1" dirty="0"/>
              <a:t>aspirational </a:t>
            </a:r>
            <a:r>
              <a:rPr lang="en-US" i="1" dirty="0" smtClean="0"/>
              <a:t>ethics.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677001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normAutofit fontScale="90000"/>
          </a:bodyPr>
          <a:lstStyle/>
          <a:p>
            <a:r>
              <a:rPr lang="en-US" b="1" dirty="0"/>
              <a:t>ASPIRATIONAL ETHICS AND THE </a:t>
            </a:r>
            <a:r>
              <a:rPr lang="en-US" b="1" dirty="0" smtClean="0"/>
              <a:t>NATIONAL</a:t>
            </a:r>
            <a:r>
              <a:rPr lang="en-US" dirty="0"/>
              <a:t> </a:t>
            </a:r>
            <a:r>
              <a:rPr lang="en-US" b="1" dirty="0" smtClean="0"/>
              <a:t>ACADEMY </a:t>
            </a:r>
            <a:r>
              <a:rPr lang="en-US" b="1" dirty="0"/>
              <a:t>OF </a:t>
            </a:r>
            <a:r>
              <a:rPr lang="en-US" b="1" dirty="0" smtClean="0"/>
              <a:t>ENGINEERING</a:t>
            </a:r>
            <a:endParaRPr lang="en-US" dirty="0"/>
          </a:p>
        </p:txBody>
      </p:sp>
      <p:sp>
        <p:nvSpPr>
          <p:cNvPr id="3" name="Content Placeholder 2"/>
          <p:cNvSpPr>
            <a:spLocks noGrp="1"/>
          </p:cNvSpPr>
          <p:nvPr>
            <p:ph idx="1"/>
          </p:nvPr>
        </p:nvSpPr>
        <p:spPr>
          <a:xfrm>
            <a:off x="228600" y="1524000"/>
            <a:ext cx="8763000" cy="5334000"/>
          </a:xfrm>
        </p:spPr>
        <p:txBody>
          <a:bodyPr>
            <a:normAutofit fontScale="70000" lnSpcReduction="20000"/>
          </a:bodyPr>
          <a:lstStyle/>
          <a:p>
            <a:r>
              <a:rPr lang="en-US" dirty="0"/>
              <a:t>NAE s List of the </a:t>
            </a:r>
            <a:r>
              <a:rPr lang="en-US" dirty="0" smtClean="0"/>
              <a:t>Grand Challenges </a:t>
            </a:r>
            <a:r>
              <a:rPr lang="en-US" dirty="0"/>
              <a:t>for the </a:t>
            </a:r>
            <a:r>
              <a:rPr lang="en-US" dirty="0" smtClean="0"/>
              <a:t>Twenty First Century</a:t>
            </a:r>
          </a:p>
          <a:p>
            <a:pPr marL="514350" indent="-514350">
              <a:buFont typeface="+mj-lt"/>
              <a:buAutoNum type="arabicPeriod"/>
            </a:pPr>
            <a:r>
              <a:rPr lang="en-US" dirty="0" smtClean="0"/>
              <a:t>Make </a:t>
            </a:r>
            <a:r>
              <a:rPr lang="en-US" dirty="0"/>
              <a:t>solar energy </a:t>
            </a:r>
            <a:r>
              <a:rPr lang="en-US" dirty="0" smtClean="0"/>
              <a:t>economical</a:t>
            </a:r>
          </a:p>
          <a:p>
            <a:pPr marL="514350" indent="-514350">
              <a:buFont typeface="+mj-lt"/>
              <a:buAutoNum type="arabicPeriod"/>
            </a:pPr>
            <a:r>
              <a:rPr lang="en-US" dirty="0" smtClean="0"/>
              <a:t>Provide </a:t>
            </a:r>
            <a:r>
              <a:rPr lang="en-US" dirty="0"/>
              <a:t>energy from </a:t>
            </a:r>
            <a:r>
              <a:rPr lang="en-US" dirty="0" smtClean="0"/>
              <a:t>fusion</a:t>
            </a:r>
          </a:p>
          <a:p>
            <a:pPr marL="514350" indent="-514350">
              <a:buFont typeface="+mj-lt"/>
              <a:buAutoNum type="arabicPeriod"/>
            </a:pPr>
            <a:r>
              <a:rPr lang="en-US" dirty="0" smtClean="0"/>
              <a:t>Develop </a:t>
            </a:r>
            <a:r>
              <a:rPr lang="en-US" dirty="0"/>
              <a:t>carbon sequestration </a:t>
            </a:r>
            <a:r>
              <a:rPr lang="en-US" dirty="0" smtClean="0"/>
              <a:t>methods</a:t>
            </a:r>
          </a:p>
          <a:p>
            <a:pPr marL="514350" indent="-514350">
              <a:buFont typeface="+mj-lt"/>
              <a:buAutoNum type="arabicPeriod"/>
            </a:pPr>
            <a:r>
              <a:rPr lang="en-US" dirty="0" smtClean="0"/>
              <a:t>Manage </a:t>
            </a:r>
            <a:r>
              <a:rPr lang="en-US" dirty="0"/>
              <a:t>the nitrogen </a:t>
            </a:r>
            <a:r>
              <a:rPr lang="en-US" dirty="0" smtClean="0"/>
              <a:t>cycle</a:t>
            </a:r>
          </a:p>
          <a:p>
            <a:pPr marL="514350" indent="-514350">
              <a:buFont typeface="+mj-lt"/>
              <a:buAutoNum type="arabicPeriod"/>
            </a:pPr>
            <a:r>
              <a:rPr lang="en-US" dirty="0" smtClean="0"/>
              <a:t>Provide </a:t>
            </a:r>
            <a:r>
              <a:rPr lang="en-US" dirty="0"/>
              <a:t>access to clean </a:t>
            </a:r>
            <a:r>
              <a:rPr lang="en-US" dirty="0" smtClean="0"/>
              <a:t>water</a:t>
            </a:r>
          </a:p>
          <a:p>
            <a:pPr marL="514350" indent="-514350">
              <a:buFont typeface="+mj-lt"/>
              <a:buAutoNum type="arabicPeriod"/>
            </a:pPr>
            <a:r>
              <a:rPr lang="en-US" dirty="0" smtClean="0"/>
              <a:t>Restore </a:t>
            </a:r>
            <a:r>
              <a:rPr lang="en-US" dirty="0"/>
              <a:t>and improve urban </a:t>
            </a:r>
            <a:r>
              <a:rPr lang="en-US" dirty="0" smtClean="0"/>
              <a:t>infrastructure</a:t>
            </a:r>
          </a:p>
          <a:p>
            <a:pPr marL="514350" indent="-514350">
              <a:buFont typeface="+mj-lt"/>
              <a:buAutoNum type="arabicPeriod"/>
            </a:pPr>
            <a:r>
              <a:rPr lang="en-US" dirty="0" smtClean="0"/>
              <a:t>Advance </a:t>
            </a:r>
            <a:r>
              <a:rPr lang="en-US" dirty="0"/>
              <a:t>health </a:t>
            </a:r>
            <a:r>
              <a:rPr lang="en-US" dirty="0" smtClean="0"/>
              <a:t>informatics</a:t>
            </a:r>
          </a:p>
          <a:p>
            <a:pPr marL="514350" indent="-514350">
              <a:buFont typeface="+mj-lt"/>
              <a:buAutoNum type="arabicPeriod"/>
            </a:pPr>
            <a:r>
              <a:rPr lang="en-US" dirty="0" smtClean="0"/>
              <a:t>Engineer </a:t>
            </a:r>
            <a:r>
              <a:rPr lang="en-US" dirty="0"/>
              <a:t>better </a:t>
            </a:r>
            <a:r>
              <a:rPr lang="en-US" dirty="0" smtClean="0"/>
              <a:t>medicines</a:t>
            </a:r>
          </a:p>
          <a:p>
            <a:pPr marL="514350" indent="-514350">
              <a:buFont typeface="+mj-lt"/>
              <a:buAutoNum type="arabicPeriod"/>
            </a:pPr>
            <a:r>
              <a:rPr lang="en-US" dirty="0" smtClean="0"/>
              <a:t>Reverse-engineer </a:t>
            </a:r>
            <a:r>
              <a:rPr lang="en-US" dirty="0"/>
              <a:t>the </a:t>
            </a:r>
            <a:r>
              <a:rPr lang="en-US" dirty="0" smtClean="0"/>
              <a:t>brain</a:t>
            </a:r>
          </a:p>
          <a:p>
            <a:pPr marL="514350" indent="-514350">
              <a:buFont typeface="+mj-lt"/>
              <a:buAutoNum type="arabicPeriod"/>
            </a:pPr>
            <a:r>
              <a:rPr lang="en-US" dirty="0" smtClean="0"/>
              <a:t>Prevent </a:t>
            </a:r>
            <a:r>
              <a:rPr lang="en-US" dirty="0"/>
              <a:t>nuclear </a:t>
            </a:r>
            <a:r>
              <a:rPr lang="en-US" dirty="0" smtClean="0"/>
              <a:t>terror</a:t>
            </a:r>
          </a:p>
          <a:p>
            <a:pPr marL="514350" indent="-514350">
              <a:buFont typeface="+mj-lt"/>
              <a:buAutoNum type="arabicPeriod"/>
            </a:pPr>
            <a:r>
              <a:rPr lang="en-US" dirty="0" smtClean="0"/>
              <a:t>Secure cyberspace</a:t>
            </a:r>
          </a:p>
          <a:p>
            <a:pPr marL="514350" indent="-514350">
              <a:buFont typeface="+mj-lt"/>
              <a:buAutoNum type="arabicPeriod"/>
            </a:pPr>
            <a:r>
              <a:rPr lang="en-US" dirty="0" smtClean="0"/>
              <a:t>Enhance </a:t>
            </a:r>
            <a:r>
              <a:rPr lang="en-US" dirty="0"/>
              <a:t>virtual </a:t>
            </a:r>
            <a:r>
              <a:rPr lang="en-US" dirty="0" smtClean="0"/>
              <a:t>reality</a:t>
            </a:r>
          </a:p>
          <a:p>
            <a:pPr marL="514350" indent="-514350">
              <a:buFont typeface="+mj-lt"/>
              <a:buAutoNum type="arabicPeriod"/>
            </a:pPr>
            <a:r>
              <a:rPr lang="en-US" dirty="0" smtClean="0"/>
              <a:t>Advance </a:t>
            </a:r>
            <a:r>
              <a:rPr lang="en-US" dirty="0"/>
              <a:t>personalized </a:t>
            </a:r>
            <a:r>
              <a:rPr lang="en-US" dirty="0" smtClean="0"/>
              <a:t>learning</a:t>
            </a:r>
          </a:p>
          <a:p>
            <a:pPr marL="514350" indent="-514350">
              <a:buFont typeface="+mj-lt"/>
              <a:buAutoNum type="arabicPeriod"/>
            </a:pPr>
            <a:r>
              <a:rPr lang="en-US" dirty="0" smtClean="0"/>
              <a:t>Engineer </a:t>
            </a:r>
            <a:r>
              <a:rPr lang="en-US" dirty="0"/>
              <a:t>the tools of scientific </a:t>
            </a:r>
            <a:r>
              <a:rPr lang="en-US" dirty="0" smtClean="0"/>
              <a:t>discovery</a:t>
            </a:r>
            <a:endParaRPr lang="en-US" dirty="0"/>
          </a:p>
        </p:txBody>
      </p:sp>
    </p:spTree>
    <p:extLst>
      <p:ext uri="{BB962C8B-B14F-4D97-AF65-F5344CB8AC3E}">
        <p14:creationId xmlns:p14="http://schemas.microsoft.com/office/powerpoint/2010/main" val="2706958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871"/>
            <a:ext cx="8229600" cy="801329"/>
          </a:xfrm>
        </p:spPr>
        <p:txBody>
          <a:bodyPr>
            <a:normAutofit fontScale="90000"/>
          </a:bodyPr>
          <a:lstStyle/>
          <a:p>
            <a:r>
              <a:rPr lang="en-US" b="1" dirty="0"/>
              <a:t>DESIGNING FOR WELL-BEING: THE SOCIAL </a:t>
            </a:r>
            <a:r>
              <a:rPr lang="en-US" b="1" dirty="0" smtClean="0"/>
              <a:t>CONTEXT</a:t>
            </a:r>
            <a:r>
              <a:rPr lang="en-US" dirty="0"/>
              <a:t> </a:t>
            </a:r>
            <a:r>
              <a:rPr lang="en-US" b="1" dirty="0" smtClean="0"/>
              <a:t>OF ENGINEERING</a:t>
            </a:r>
            <a:endParaRPr lang="en-US" dirty="0"/>
          </a:p>
        </p:txBody>
      </p:sp>
      <p:sp>
        <p:nvSpPr>
          <p:cNvPr id="3" name="Content Placeholder 2"/>
          <p:cNvSpPr>
            <a:spLocks noGrp="1"/>
          </p:cNvSpPr>
          <p:nvPr>
            <p:ph idx="1"/>
          </p:nvPr>
        </p:nvSpPr>
        <p:spPr>
          <a:xfrm>
            <a:off x="0" y="1066800"/>
            <a:ext cx="9144000" cy="5791200"/>
          </a:xfrm>
        </p:spPr>
        <p:txBody>
          <a:bodyPr>
            <a:normAutofit fontScale="77500" lnSpcReduction="20000"/>
          </a:bodyPr>
          <a:lstStyle/>
          <a:p>
            <a:r>
              <a:rPr lang="en-US" dirty="0" smtClean="0"/>
              <a:t>In designing </a:t>
            </a:r>
            <a:r>
              <a:rPr lang="en-US" dirty="0"/>
              <a:t>for well-being, engineers must keep many things in mind</a:t>
            </a:r>
            <a:r>
              <a:rPr lang="en-US" dirty="0" smtClean="0"/>
              <a:t>.</a:t>
            </a:r>
            <a:r>
              <a:rPr lang="en-US" i="1" dirty="0"/>
              <a:t> technology functions in a social context </a:t>
            </a:r>
            <a:r>
              <a:rPr lang="en-US" dirty="0"/>
              <a:t>and </a:t>
            </a:r>
            <a:r>
              <a:rPr lang="en-US" i="1" dirty="0"/>
              <a:t>engineers must adopt a critical attitude </a:t>
            </a:r>
            <a:r>
              <a:rPr lang="en-US" i="1" dirty="0" smtClean="0"/>
              <a:t>toward</a:t>
            </a:r>
            <a:r>
              <a:rPr lang="en-US" dirty="0"/>
              <a:t> </a:t>
            </a:r>
            <a:r>
              <a:rPr lang="en-US" i="1" dirty="0" smtClean="0"/>
              <a:t>technology</a:t>
            </a:r>
            <a:r>
              <a:rPr lang="en-US" dirty="0" smtClean="0"/>
              <a:t>. </a:t>
            </a:r>
          </a:p>
          <a:p>
            <a:r>
              <a:rPr lang="en-US" dirty="0" smtClean="0"/>
              <a:t>Technologies </a:t>
            </a:r>
            <a:r>
              <a:rPr lang="en-US" dirty="0"/>
              <a:t>always function in a social context, and in this context, they </a:t>
            </a:r>
            <a:r>
              <a:rPr lang="en-US" dirty="0" smtClean="0"/>
              <a:t>have consequences </a:t>
            </a:r>
            <a:r>
              <a:rPr lang="en-US" dirty="0"/>
              <a:t>for good or ill. </a:t>
            </a:r>
            <a:r>
              <a:rPr lang="en-US" b="1" i="1" dirty="0"/>
              <a:t>Another way to state this same idea is to say that engineering is a type of social experimentation</a:t>
            </a:r>
            <a:r>
              <a:rPr lang="en-US" b="1" i="1" dirty="0" smtClean="0"/>
              <a:t>.</a:t>
            </a:r>
          </a:p>
          <a:p>
            <a:r>
              <a:rPr lang="en-US" dirty="0" smtClean="0"/>
              <a:t>Engineering </a:t>
            </a:r>
            <a:r>
              <a:rPr lang="en-US" dirty="0"/>
              <a:t>innovations whether consumer products, bridges, or buildings are tested on members of the </a:t>
            </a:r>
            <a:r>
              <a:rPr lang="en-US" dirty="0" smtClean="0"/>
              <a:t>public. Think </a:t>
            </a:r>
            <a:r>
              <a:rPr lang="en-US" dirty="0"/>
              <a:t>again about the autonomous car</a:t>
            </a:r>
            <a:r>
              <a:rPr lang="en-US" dirty="0" smtClean="0"/>
              <a:t>.</a:t>
            </a:r>
          </a:p>
          <a:p>
            <a:r>
              <a:rPr lang="en-US" dirty="0"/>
              <a:t>The autonomous car clearly has many advantages, but </a:t>
            </a:r>
            <a:r>
              <a:rPr lang="en-US" dirty="0" smtClean="0"/>
              <a:t>it also </a:t>
            </a:r>
            <a:r>
              <a:rPr lang="en-US" dirty="0"/>
              <a:t>raises some serious issues. </a:t>
            </a:r>
            <a:r>
              <a:rPr lang="en-US" b="1" dirty="0"/>
              <a:t>Whether the advantages will outweigh the disadvantages</a:t>
            </a:r>
            <a:r>
              <a:rPr lang="en-US" dirty="0"/>
              <a:t> can only be determined by performing the social experiment of </a:t>
            </a:r>
            <a:r>
              <a:rPr lang="en-US" dirty="0" smtClean="0"/>
              <a:t>immersing the </a:t>
            </a:r>
            <a:r>
              <a:rPr lang="en-US" dirty="0"/>
              <a:t>car in its social context, which is composed of physical objects and tools, knowledge, inventors, operators, repair people, managers, government regulators, and </a:t>
            </a:r>
            <a:r>
              <a:rPr lang="en-US" dirty="0" smtClean="0"/>
              <a:t>the like.</a:t>
            </a:r>
            <a:endParaRPr lang="en-US" dirty="0"/>
          </a:p>
        </p:txBody>
      </p:sp>
    </p:spTree>
    <p:extLst>
      <p:ext uri="{BB962C8B-B14F-4D97-AF65-F5344CB8AC3E}">
        <p14:creationId xmlns:p14="http://schemas.microsoft.com/office/powerpoint/2010/main" val="3954614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34200"/>
          </a:xfrm>
        </p:spPr>
        <p:txBody>
          <a:bodyPr>
            <a:normAutofit fontScale="85000" lnSpcReduction="20000"/>
          </a:bodyPr>
          <a:lstStyle/>
          <a:p>
            <a:r>
              <a:rPr lang="en-US" dirty="0"/>
              <a:t>Technology affects our behavior in many </a:t>
            </a:r>
            <a:r>
              <a:rPr lang="en-US" dirty="0" smtClean="0"/>
              <a:t>ways. Speed </a:t>
            </a:r>
            <a:r>
              <a:rPr lang="en-US" dirty="0"/>
              <a:t>bumps, for example, </a:t>
            </a:r>
            <a:r>
              <a:rPr lang="en-US" dirty="0" smtClean="0"/>
              <a:t>virtually force </a:t>
            </a:r>
            <a:r>
              <a:rPr lang="en-US" dirty="0"/>
              <a:t>us to drive more slowly</a:t>
            </a:r>
            <a:r>
              <a:rPr lang="en-US" dirty="0" smtClean="0"/>
              <a:t>.</a:t>
            </a:r>
          </a:p>
          <a:p>
            <a:r>
              <a:rPr lang="en-US" dirty="0"/>
              <a:t>printing press had an </a:t>
            </a:r>
            <a:r>
              <a:rPr lang="en-US" dirty="0" smtClean="0"/>
              <a:t>enormous impact </a:t>
            </a:r>
            <a:r>
              <a:rPr lang="en-US" dirty="0"/>
              <a:t>on European </a:t>
            </a:r>
            <a:r>
              <a:rPr lang="en-US" dirty="0" smtClean="0"/>
              <a:t>civilization.</a:t>
            </a:r>
            <a:endParaRPr lang="en-US" dirty="0"/>
          </a:p>
          <a:p>
            <a:r>
              <a:rPr lang="en-US" dirty="0" smtClean="0"/>
              <a:t>Technology </a:t>
            </a:r>
            <a:r>
              <a:rPr lang="en-US" dirty="0"/>
              <a:t>also obviously affects the jobs we hold. </a:t>
            </a:r>
            <a:endParaRPr lang="en-US" dirty="0" smtClean="0"/>
          </a:p>
          <a:p>
            <a:r>
              <a:rPr lang="en-US" dirty="0"/>
              <a:t>Technology has also affected our social relationships in many ways, </a:t>
            </a:r>
            <a:r>
              <a:rPr lang="en-US" dirty="0" smtClean="0"/>
              <a:t>sometimes affecting </a:t>
            </a:r>
            <a:r>
              <a:rPr lang="en-US" dirty="0"/>
              <a:t>people in different generations differently</a:t>
            </a:r>
            <a:r>
              <a:rPr lang="en-US" dirty="0" smtClean="0"/>
              <a:t>. </a:t>
            </a:r>
            <a:r>
              <a:rPr lang="en-US" b="1" i="1" dirty="0"/>
              <a:t>cell </a:t>
            </a:r>
            <a:r>
              <a:rPr lang="en-US" b="1" i="1" dirty="0" smtClean="0"/>
              <a:t>phone.</a:t>
            </a:r>
            <a:r>
              <a:rPr lang="en-US" dirty="0"/>
              <a:t> </a:t>
            </a:r>
            <a:r>
              <a:rPr lang="en-US" dirty="0" smtClean="0"/>
              <a:t>Many </a:t>
            </a:r>
            <a:r>
              <a:rPr lang="en-US" dirty="0"/>
              <a:t>young people </a:t>
            </a:r>
            <a:r>
              <a:rPr lang="en-US" dirty="0" smtClean="0"/>
              <a:t>feel that </a:t>
            </a:r>
            <a:r>
              <a:rPr lang="en-US" dirty="0"/>
              <a:t>they are not in a genuine romantic relationship until they are Facebook official, but older people find this hard to understand</a:t>
            </a:r>
            <a:r>
              <a:rPr lang="en-US" dirty="0" smtClean="0"/>
              <a:t>.</a:t>
            </a:r>
            <a:endParaRPr lang="en-US" dirty="0"/>
          </a:p>
          <a:p>
            <a:r>
              <a:rPr lang="en-US" dirty="0"/>
              <a:t>Social forces also direct the development of </a:t>
            </a:r>
            <a:r>
              <a:rPr lang="en-US" dirty="0" smtClean="0"/>
              <a:t>technology.</a:t>
            </a:r>
            <a:r>
              <a:rPr lang="en-US" b="1" dirty="0" smtClean="0"/>
              <a:t> Detailed investigations </a:t>
            </a:r>
            <a:r>
              <a:rPr lang="en-US" b="1" dirty="0"/>
              <a:t>of technology have shown that there are usually several workable </a:t>
            </a:r>
            <a:r>
              <a:rPr lang="en-US" b="1" dirty="0" smtClean="0"/>
              <a:t>solutions to </a:t>
            </a:r>
            <a:r>
              <a:rPr lang="en-US" b="1" dirty="0"/>
              <a:t>a technical problem and that social and value factors often determine </a:t>
            </a:r>
            <a:r>
              <a:rPr lang="en-US" b="1" dirty="0" smtClean="0"/>
              <a:t>which solution</a:t>
            </a:r>
            <a:r>
              <a:rPr lang="en-US" b="1" dirty="0"/>
              <a:t> </a:t>
            </a:r>
            <a:r>
              <a:rPr lang="en-US" b="1" dirty="0" smtClean="0"/>
              <a:t>is </a:t>
            </a:r>
            <a:r>
              <a:rPr lang="en-US" b="1" dirty="0"/>
              <a:t>adopted.</a:t>
            </a:r>
            <a:r>
              <a:rPr lang="en-US" dirty="0"/>
              <a:t> Sociologists of technology Trevor Pinch and Wiebe </a:t>
            </a:r>
            <a:r>
              <a:rPr lang="en-US" dirty="0" err="1"/>
              <a:t>Bijker</a:t>
            </a:r>
            <a:r>
              <a:rPr lang="en-US" dirty="0"/>
              <a:t> illustrate </a:t>
            </a:r>
            <a:r>
              <a:rPr lang="en-US" dirty="0" smtClean="0"/>
              <a:t>this theme </a:t>
            </a:r>
            <a:r>
              <a:rPr lang="en-US" dirty="0"/>
              <a:t>with the early history of the </a:t>
            </a:r>
            <a:r>
              <a:rPr lang="en-US" b="1" dirty="0"/>
              <a:t>bicycle</a:t>
            </a:r>
            <a:r>
              <a:rPr lang="en-US" dirty="0" smtClean="0"/>
              <a:t>.</a:t>
            </a:r>
          </a:p>
        </p:txBody>
      </p:sp>
    </p:spTree>
    <p:extLst>
      <p:ext uri="{BB962C8B-B14F-4D97-AF65-F5344CB8AC3E}">
        <p14:creationId xmlns:p14="http://schemas.microsoft.com/office/powerpoint/2010/main" val="1213086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b="1" dirty="0"/>
              <a:t>In engineering, </a:t>
            </a:r>
            <a:r>
              <a:rPr lang="en-US" b="1" dirty="0" smtClean="0"/>
              <a:t>the efficiency </a:t>
            </a:r>
            <a:r>
              <a:rPr lang="en-US" dirty="0"/>
              <a:t>of a device is taken to be a purely quantitative ratio of energy input </a:t>
            </a:r>
            <a:r>
              <a:rPr lang="en-US" dirty="0" smtClean="0"/>
              <a:t>and energy </a:t>
            </a:r>
            <a:r>
              <a:rPr lang="en-US" dirty="0"/>
              <a:t>output. However, in practice, whether a device is considered to work well </a:t>
            </a:r>
            <a:r>
              <a:rPr lang="en-US" dirty="0" smtClean="0"/>
              <a:t>is a </a:t>
            </a:r>
            <a:r>
              <a:rPr lang="en-US" dirty="0"/>
              <a:t>product of the character and interests of a user group</a:t>
            </a:r>
            <a:r>
              <a:rPr lang="en-US" dirty="0" smtClean="0"/>
              <a:t>.</a:t>
            </a:r>
          </a:p>
          <a:p>
            <a:r>
              <a:rPr lang="en-US" b="1" i="1" dirty="0"/>
              <a:t>Child labor was in </a:t>
            </a:r>
            <a:r>
              <a:rPr lang="en-US" b="1" i="1" dirty="0" smtClean="0"/>
              <a:t>some ways </a:t>
            </a:r>
            <a:r>
              <a:rPr lang="en-US" b="1" i="1" dirty="0"/>
              <a:t>more efficient than the use of adults</a:t>
            </a:r>
            <a:r>
              <a:rPr lang="en-US" dirty="0"/>
              <a:t>, but when it was decided that the use </a:t>
            </a:r>
            <a:r>
              <a:rPr lang="en-US" dirty="0" smtClean="0"/>
              <a:t>of child </a:t>
            </a:r>
            <a:r>
              <a:rPr lang="en-US" dirty="0"/>
              <a:t>labor was immoral, children were no longer taken into account as a </a:t>
            </a:r>
            <a:r>
              <a:rPr lang="en-US" dirty="0" smtClean="0"/>
              <a:t>possible source </a:t>
            </a:r>
            <a:r>
              <a:rPr lang="en-US" dirty="0"/>
              <a:t>of more efficient labor. The use of child labor was no longer considered </a:t>
            </a:r>
            <a:r>
              <a:rPr lang="en-US" dirty="0" smtClean="0"/>
              <a:t>in determining </a:t>
            </a:r>
            <a:r>
              <a:rPr lang="en-US" dirty="0"/>
              <a:t>efficiency. These so-called technical concepts, then, have a social </a:t>
            </a:r>
            <a:r>
              <a:rPr lang="en-US" dirty="0" smtClean="0"/>
              <a:t>dimension.</a:t>
            </a:r>
          </a:p>
          <a:p>
            <a:r>
              <a:rPr lang="en-US" dirty="0"/>
              <a:t>if it is more efficient </a:t>
            </a:r>
            <a:r>
              <a:rPr lang="en-US" dirty="0" smtClean="0"/>
              <a:t>to </a:t>
            </a:r>
            <a:r>
              <a:rPr lang="en-US" dirty="0"/>
              <a:t>build automobiles by older standards or to use less environment-friendly standards </a:t>
            </a:r>
            <a:r>
              <a:rPr lang="en-US" dirty="0" smtClean="0"/>
              <a:t>in other </a:t>
            </a:r>
            <a:r>
              <a:rPr lang="en-US" dirty="0"/>
              <a:t>areas, society will almost certainly continue to change the standards in favor </a:t>
            </a:r>
            <a:r>
              <a:rPr lang="en-US" dirty="0" smtClean="0"/>
              <a:t>of the </a:t>
            </a:r>
            <a:r>
              <a:rPr lang="en-US" dirty="0"/>
              <a:t>environment</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166728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fontScale="90000"/>
          </a:bodyPr>
          <a:lstStyle/>
          <a:p>
            <a:r>
              <a:rPr lang="en-US" b="1" dirty="0"/>
              <a:t>ADOPTING A CRITICAL ATTITUDE </a:t>
            </a:r>
            <a:r>
              <a:rPr lang="en-US" b="1" dirty="0" smtClean="0"/>
              <a:t>TOWARD</a:t>
            </a:r>
            <a:r>
              <a:rPr lang="en-US" dirty="0"/>
              <a:t> </a:t>
            </a:r>
            <a:r>
              <a:rPr lang="en-US" b="1" dirty="0" smtClean="0"/>
              <a:t>TECHNOLOGY</a:t>
            </a:r>
            <a:endParaRPr lang="en-US" dirty="0"/>
          </a:p>
        </p:txBody>
      </p:sp>
      <p:sp>
        <p:nvSpPr>
          <p:cNvPr id="3" name="Content Placeholder 2"/>
          <p:cNvSpPr>
            <a:spLocks noGrp="1"/>
          </p:cNvSpPr>
          <p:nvPr>
            <p:ph idx="1"/>
          </p:nvPr>
        </p:nvSpPr>
        <p:spPr>
          <a:xfrm>
            <a:off x="0" y="914400"/>
            <a:ext cx="9144000" cy="5943600"/>
          </a:xfrm>
        </p:spPr>
        <p:txBody>
          <a:bodyPr>
            <a:normAutofit fontScale="77500" lnSpcReduction="20000"/>
          </a:bodyPr>
          <a:lstStyle/>
          <a:p>
            <a:r>
              <a:rPr lang="en-US" dirty="0"/>
              <a:t>Some scholars hold that technological development has a life of its own that can </a:t>
            </a:r>
            <a:r>
              <a:rPr lang="en-US" dirty="0" smtClean="0"/>
              <a:t>only minimally </a:t>
            </a:r>
            <a:r>
              <a:rPr lang="en-US" dirty="0"/>
              <a:t>be controlled by individual humans or even society at large. For example, </a:t>
            </a:r>
            <a:r>
              <a:rPr lang="en-US" dirty="0" smtClean="0"/>
              <a:t>the </a:t>
            </a:r>
            <a:r>
              <a:rPr lang="en-US" b="1" dirty="0" smtClean="0"/>
              <a:t>steamship</a:t>
            </a:r>
            <a:r>
              <a:rPr lang="en-US" dirty="0" smtClean="0"/>
              <a:t>.</a:t>
            </a:r>
          </a:p>
          <a:p>
            <a:r>
              <a:rPr lang="en-US" dirty="0" smtClean="0"/>
              <a:t>There seems </a:t>
            </a:r>
            <a:r>
              <a:rPr lang="en-US" dirty="0"/>
              <a:t>to be something inevitable about the progression itself and the order in which </a:t>
            </a:r>
            <a:r>
              <a:rPr lang="en-US" dirty="0" smtClean="0"/>
              <a:t>it occurred.</a:t>
            </a:r>
          </a:p>
          <a:p>
            <a:r>
              <a:rPr lang="en-US" dirty="0"/>
              <a:t>M</a:t>
            </a:r>
            <a:r>
              <a:rPr lang="en-US" dirty="0" smtClean="0"/>
              <a:t>any </a:t>
            </a:r>
            <a:r>
              <a:rPr lang="en-US" dirty="0"/>
              <a:t>people believe that if a technology (good or bad) can be</a:t>
            </a:r>
            <a:br>
              <a:rPr lang="en-US" dirty="0"/>
            </a:br>
            <a:r>
              <a:rPr lang="en-US" dirty="0"/>
              <a:t>developed, it will be developed, and there is little we can do about it. This position, </a:t>
            </a:r>
            <a:r>
              <a:rPr lang="en-US" b="1" i="1" dirty="0"/>
              <a:t>technological </a:t>
            </a:r>
            <a:r>
              <a:rPr lang="en-US" b="1" i="1" dirty="0" smtClean="0"/>
              <a:t>determinism (</a:t>
            </a:r>
            <a:r>
              <a:rPr lang="en-US" dirty="0"/>
              <a:t>determinism to imply that individual human beings have no free will and cannot be held morally responsible for their actions.</a:t>
            </a:r>
            <a:r>
              <a:rPr lang="en-US" b="1" i="1" dirty="0" smtClean="0"/>
              <a:t>),</a:t>
            </a:r>
            <a:r>
              <a:rPr lang="en-US" i="1" dirty="0" smtClean="0"/>
              <a:t> </a:t>
            </a:r>
            <a:r>
              <a:rPr lang="en-US" dirty="0"/>
              <a:t>has been rejected by most </a:t>
            </a:r>
            <a:r>
              <a:rPr lang="en-US" dirty="0" smtClean="0"/>
              <a:t>scholars.</a:t>
            </a:r>
          </a:p>
          <a:p>
            <a:r>
              <a:rPr lang="en-US" b="1" i="1" dirty="0"/>
              <a:t>Technological optimists</a:t>
            </a:r>
            <a:r>
              <a:rPr lang="en-US" i="1" dirty="0"/>
              <a:t> </a:t>
            </a:r>
            <a:r>
              <a:rPr lang="en-US" dirty="0"/>
              <a:t>believe that most technological development promotes well-being </a:t>
            </a:r>
            <a:r>
              <a:rPr lang="en-US" dirty="0" smtClean="0"/>
              <a:t>and should </a:t>
            </a:r>
            <a:r>
              <a:rPr lang="en-US" dirty="0"/>
              <a:t>be </a:t>
            </a:r>
            <a:r>
              <a:rPr lang="en-US" dirty="0" smtClean="0"/>
              <a:t>encouraged</a:t>
            </a:r>
          </a:p>
          <a:p>
            <a:r>
              <a:rPr lang="en-US" dirty="0"/>
              <a:t>Consider the </a:t>
            </a:r>
            <a:r>
              <a:rPr lang="en-US" b="1" dirty="0"/>
              <a:t>situation in </a:t>
            </a:r>
            <a:r>
              <a:rPr lang="en-US" b="1" dirty="0" smtClean="0"/>
              <a:t>India</a:t>
            </a:r>
            <a:r>
              <a:rPr lang="en-US" dirty="0" smtClean="0"/>
              <a:t>. </a:t>
            </a:r>
            <a:r>
              <a:rPr lang="en-US" dirty="0"/>
              <a:t>The country seems finally</a:t>
            </a:r>
            <a:br>
              <a:rPr lang="en-US" dirty="0"/>
            </a:br>
            <a:r>
              <a:rPr lang="en-US" dirty="0"/>
              <a:t>poised to experience the kind of explosive economic development necessary if the millions who live on less than $1/day are to escape poverty</a:t>
            </a:r>
            <a:r>
              <a:rPr lang="en-US" dirty="0" smtClean="0"/>
              <a:t>.</a:t>
            </a:r>
            <a:endParaRPr lang="en-US" dirty="0"/>
          </a:p>
        </p:txBody>
      </p:sp>
    </p:spTree>
    <p:extLst>
      <p:ext uri="{BB962C8B-B14F-4D97-AF65-F5344CB8AC3E}">
        <p14:creationId xmlns:p14="http://schemas.microsoft.com/office/powerpoint/2010/main" val="1569394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b="1" i="1" dirty="0"/>
              <a:t>Technological pessimists</a:t>
            </a:r>
            <a:r>
              <a:rPr lang="en-US" dirty="0"/>
              <a:t>, on the other hand, while not opposing all </a:t>
            </a:r>
            <a:r>
              <a:rPr lang="en-US" dirty="0" smtClean="0"/>
              <a:t>technological development</a:t>
            </a:r>
            <a:r>
              <a:rPr lang="en-US" dirty="0"/>
              <a:t>, want to enter a cautionary note. In India, for example, the development which technological optimists praise may weaken or destroy many aspects of</a:t>
            </a:r>
            <a:br>
              <a:rPr lang="en-US" dirty="0"/>
            </a:br>
            <a:r>
              <a:rPr lang="en-US" dirty="0"/>
              <a:t>traditional life, such as close-knit families and community ties that have great </a:t>
            </a:r>
            <a:r>
              <a:rPr lang="en-US" dirty="0" smtClean="0"/>
              <a:t>human value.</a:t>
            </a:r>
          </a:p>
          <a:p>
            <a:r>
              <a:rPr lang="en-US" dirty="0"/>
              <a:t>Philosopher Albert </a:t>
            </a:r>
            <a:r>
              <a:rPr lang="en-US" dirty="0" err="1"/>
              <a:t>Borgman</a:t>
            </a:r>
            <a:r>
              <a:rPr lang="en-US" dirty="0"/>
              <a:t> illustrates how </a:t>
            </a:r>
            <a:r>
              <a:rPr lang="en-US" dirty="0" smtClean="0"/>
              <a:t> technological </a:t>
            </a:r>
            <a:r>
              <a:rPr lang="en-US" dirty="0"/>
              <a:t>development can </a:t>
            </a:r>
            <a:r>
              <a:rPr lang="en-US" dirty="0" smtClean="0"/>
              <a:t>be responsible </a:t>
            </a:r>
            <a:r>
              <a:rPr lang="en-US" dirty="0"/>
              <a:t>for the loss of a complex network of relationships </a:t>
            </a:r>
            <a:r>
              <a:rPr lang="en-US" dirty="0" smtClean="0"/>
              <a:t>by contrasting </a:t>
            </a:r>
            <a:r>
              <a:rPr lang="en-US" dirty="0"/>
              <a:t>the </a:t>
            </a:r>
            <a:r>
              <a:rPr lang="en-US" b="1" dirty="0"/>
              <a:t>fireplace</a:t>
            </a:r>
            <a:r>
              <a:rPr lang="en-US" dirty="0"/>
              <a:t> with the modern furnace</a:t>
            </a:r>
            <a:r>
              <a:rPr lang="en-US" dirty="0" smtClean="0"/>
              <a:t>.</a:t>
            </a:r>
          </a:p>
          <a:p>
            <a:r>
              <a:rPr lang="en-US" dirty="0"/>
              <a:t>Similar considerations apply to the traditional family meal as contrasted with a </a:t>
            </a:r>
            <a:r>
              <a:rPr lang="en-US" b="1" dirty="0"/>
              <a:t>microwave meal</a:t>
            </a:r>
            <a:r>
              <a:rPr lang="en-US" dirty="0" smtClean="0"/>
              <a:t>.</a:t>
            </a:r>
            <a:endParaRPr lang="en-US" dirty="0"/>
          </a:p>
        </p:txBody>
      </p:sp>
    </p:spTree>
    <p:extLst>
      <p:ext uri="{BB962C8B-B14F-4D97-AF65-F5344CB8AC3E}">
        <p14:creationId xmlns:p14="http://schemas.microsoft.com/office/powerpoint/2010/main" val="3796824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a:t>Philosopher Shannon </a:t>
            </a:r>
            <a:r>
              <a:rPr lang="en-US" dirty="0" err="1"/>
              <a:t>Vallor</a:t>
            </a:r>
            <a:r>
              <a:rPr lang="en-US" dirty="0"/>
              <a:t> recognizes </a:t>
            </a:r>
            <a:r>
              <a:rPr lang="en-US" dirty="0" smtClean="0"/>
              <a:t>the psychological </a:t>
            </a:r>
            <a:r>
              <a:rPr lang="en-US" dirty="0"/>
              <a:t>and informational value of social </a:t>
            </a:r>
            <a:r>
              <a:rPr lang="en-US" dirty="0" smtClean="0"/>
              <a:t>networking sites </a:t>
            </a:r>
            <a:r>
              <a:rPr lang="en-US" dirty="0"/>
              <a:t>for </a:t>
            </a:r>
            <a:r>
              <a:rPr lang="en-US" b="1" dirty="0"/>
              <a:t>people with serious illnesses, for victims of violent crime, or those </a:t>
            </a:r>
            <a:r>
              <a:rPr lang="en-US" b="1" dirty="0" smtClean="0"/>
              <a:t>suffering and </a:t>
            </a:r>
            <a:r>
              <a:rPr lang="en-US" b="1" dirty="0"/>
              <a:t>alienated in other ways</a:t>
            </a:r>
            <a:r>
              <a:rPr lang="en-US" b="1" dirty="0" smtClean="0"/>
              <a:t>.</a:t>
            </a:r>
          </a:p>
          <a:p>
            <a:r>
              <a:rPr lang="en-US" dirty="0"/>
              <a:t>communicative virtues, especially </a:t>
            </a:r>
            <a:r>
              <a:rPr lang="en-US" dirty="0" smtClean="0"/>
              <a:t>in their </a:t>
            </a:r>
            <a:r>
              <a:rPr lang="en-US" dirty="0"/>
              <a:t>early development in </a:t>
            </a:r>
            <a:r>
              <a:rPr lang="en-US" b="1" dirty="0"/>
              <a:t>young </a:t>
            </a:r>
            <a:r>
              <a:rPr lang="en-US" b="1" dirty="0" smtClean="0"/>
              <a:t>people</a:t>
            </a:r>
            <a:r>
              <a:rPr lang="en-US" dirty="0" smtClean="0"/>
              <a:t>.</a:t>
            </a:r>
            <a:endParaRPr lang="en-US" dirty="0"/>
          </a:p>
          <a:p>
            <a:r>
              <a:rPr lang="en-US" dirty="0" err="1"/>
              <a:t>Vallor</a:t>
            </a:r>
            <a:r>
              <a:rPr lang="en-US" dirty="0"/>
              <a:t> focuses on three of the communicative </a:t>
            </a:r>
            <a:r>
              <a:rPr lang="en-US" dirty="0" smtClean="0"/>
              <a:t>virtues. Patience </a:t>
            </a:r>
            <a:r>
              <a:rPr lang="en-US" dirty="0"/>
              <a:t>is an important virtue for sustaining close relationships. One must be willing to remain </a:t>
            </a:r>
            <a:r>
              <a:rPr lang="en-US" dirty="0" smtClean="0"/>
              <a:t>in communication with </a:t>
            </a:r>
            <a:r>
              <a:rPr lang="en-US" dirty="0"/>
              <a:t>a friend, even when it may </a:t>
            </a:r>
            <a:r>
              <a:rPr lang="en-US" dirty="0" smtClean="0"/>
              <a:t>sometimes be </a:t>
            </a:r>
            <a:r>
              <a:rPr lang="en-US" dirty="0"/>
              <a:t>boring or irritating to do so; but on </a:t>
            </a:r>
            <a:r>
              <a:rPr lang="en-US" dirty="0" smtClean="0"/>
              <a:t>the Internet</a:t>
            </a:r>
            <a:r>
              <a:rPr lang="en-US" dirty="0"/>
              <a:t>, we </a:t>
            </a:r>
            <a:r>
              <a:rPr lang="en-US" dirty="0" smtClean="0"/>
              <a:t>can always </a:t>
            </a:r>
            <a:r>
              <a:rPr lang="en-US" dirty="0"/>
              <a:t>say </a:t>
            </a:r>
            <a:r>
              <a:rPr lang="en-US" dirty="0" err="1"/>
              <a:t>gotta</a:t>
            </a:r>
            <a:r>
              <a:rPr lang="en-US" dirty="0"/>
              <a:t> run or just click the </a:t>
            </a:r>
            <a:r>
              <a:rPr lang="en-US" dirty="0" smtClean="0"/>
              <a:t>person off.</a:t>
            </a:r>
          </a:p>
          <a:p>
            <a:r>
              <a:rPr lang="en-US" dirty="0"/>
              <a:t>These virtues include patience, </a:t>
            </a:r>
            <a:r>
              <a:rPr lang="en-US" dirty="0" smtClean="0"/>
              <a:t>honesty, empathy</a:t>
            </a:r>
            <a:r>
              <a:rPr lang="en-US" dirty="0"/>
              <a:t>, fidelity, reciprocity, and tolerance, and they are the ones necessary, </a:t>
            </a:r>
            <a:r>
              <a:rPr lang="en-US" dirty="0" smtClean="0"/>
              <a:t>she thinks</a:t>
            </a:r>
            <a:r>
              <a:rPr lang="en-US" dirty="0"/>
              <a:t>, for the development of effective and satisfying interpersonal relationships. </a:t>
            </a:r>
            <a:r>
              <a:rPr lang="en-US" dirty="0" smtClean="0"/>
              <a:t>She worries </a:t>
            </a:r>
            <a:r>
              <a:rPr lang="en-US" dirty="0"/>
              <a:t>that the Internet may not be conducive to the development of such virtues</a:t>
            </a:r>
            <a:r>
              <a:rPr lang="en-US" dirty="0" smtClean="0"/>
              <a:t>.</a:t>
            </a:r>
            <a:endParaRPr lang="en-US" dirty="0"/>
          </a:p>
        </p:txBody>
      </p:sp>
    </p:spTree>
    <p:extLst>
      <p:ext uri="{BB962C8B-B14F-4D97-AF65-F5344CB8AC3E}">
        <p14:creationId xmlns:p14="http://schemas.microsoft.com/office/powerpoint/2010/main" val="3458660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YOUR PROFESSION IS PART OF YOUR </a:t>
            </a:r>
            <a:r>
              <a:rPr lang="en-US" b="1" dirty="0" smtClean="0"/>
              <a:t>IDENTITY</a:t>
            </a:r>
            <a:endParaRPr lang="en-US" dirty="0"/>
          </a:p>
        </p:txBody>
      </p:sp>
      <p:sp>
        <p:nvSpPr>
          <p:cNvPr id="3" name="Content Placeholder 2"/>
          <p:cNvSpPr>
            <a:spLocks noGrp="1"/>
          </p:cNvSpPr>
          <p:nvPr>
            <p:ph idx="1"/>
          </p:nvPr>
        </p:nvSpPr>
        <p:spPr>
          <a:xfrm>
            <a:off x="152400" y="1524000"/>
            <a:ext cx="8839200" cy="5334000"/>
          </a:xfrm>
        </p:spPr>
        <p:txBody>
          <a:bodyPr>
            <a:normAutofit fontScale="77500" lnSpcReduction="20000"/>
          </a:bodyPr>
          <a:lstStyle/>
          <a:p>
            <a:r>
              <a:rPr lang="en-US" dirty="0" smtClean="0"/>
              <a:t>Who are you ?</a:t>
            </a:r>
          </a:p>
          <a:p>
            <a:r>
              <a:rPr lang="en-US" dirty="0"/>
              <a:t>Three Stages in </a:t>
            </a:r>
            <a:r>
              <a:rPr lang="en-US" dirty="0" smtClean="0"/>
              <a:t>the Development of Professional Identity</a:t>
            </a:r>
          </a:p>
          <a:p>
            <a:r>
              <a:rPr lang="en-US" b="1" i="1" dirty="0" smtClean="0"/>
              <a:t>Independent </a:t>
            </a:r>
            <a:r>
              <a:rPr lang="en-US" b="1" i="1" dirty="0"/>
              <a:t>Operator</a:t>
            </a:r>
            <a:r>
              <a:rPr lang="en-US" b="1" dirty="0"/>
              <a:t>.</a:t>
            </a:r>
            <a:r>
              <a:rPr lang="en-US" dirty="0"/>
              <a:t> Professionalism </a:t>
            </a:r>
            <a:r>
              <a:rPr lang="en-US" dirty="0" smtClean="0"/>
              <a:t>is meeting </a:t>
            </a:r>
            <a:r>
              <a:rPr lang="en-US" dirty="0"/>
              <a:t>fixed and clearly defined </a:t>
            </a:r>
            <a:r>
              <a:rPr lang="en-US" dirty="0" smtClean="0"/>
              <a:t>guidelines and </a:t>
            </a:r>
            <a:r>
              <a:rPr lang="en-US" dirty="0"/>
              <a:t>expectations that are external to one </a:t>
            </a:r>
            <a:r>
              <a:rPr lang="en-US" dirty="0" smtClean="0"/>
              <a:t>s character.</a:t>
            </a:r>
          </a:p>
          <a:p>
            <a:r>
              <a:rPr lang="en-US" b="1" i="1" dirty="0" smtClean="0"/>
              <a:t>Team-Oriented Idealist</a:t>
            </a:r>
            <a:r>
              <a:rPr lang="en-US" b="1" dirty="0" smtClean="0"/>
              <a:t>. </a:t>
            </a:r>
            <a:r>
              <a:rPr lang="en-US" dirty="0" smtClean="0"/>
              <a:t>Rather </a:t>
            </a:r>
            <a:r>
              <a:rPr lang="en-US" dirty="0"/>
              <a:t>than </a:t>
            </a:r>
            <a:r>
              <a:rPr lang="en-US" dirty="0" smtClean="0"/>
              <a:t>identifying professionalism </a:t>
            </a:r>
            <a:r>
              <a:rPr lang="en-US" dirty="0"/>
              <a:t>with fixed rules </a:t>
            </a:r>
            <a:r>
              <a:rPr lang="en-US" dirty="0" smtClean="0"/>
              <a:t>and behaviors</a:t>
            </a:r>
            <a:r>
              <a:rPr lang="en-US" dirty="0"/>
              <a:t>, professionalism is seen as conforming to the expectations of other professionals, especially of the exemplary </a:t>
            </a:r>
            <a:r>
              <a:rPr lang="en-US" dirty="0" smtClean="0"/>
              <a:t>type.</a:t>
            </a:r>
          </a:p>
          <a:p>
            <a:r>
              <a:rPr lang="en-US" b="1" i="1" dirty="0" smtClean="0"/>
              <a:t>Self-Defining </a:t>
            </a:r>
            <a:r>
              <a:rPr lang="en-US" b="1" i="1" dirty="0"/>
              <a:t>or Integrated </a:t>
            </a:r>
            <a:r>
              <a:rPr lang="en-US" b="1" i="1" dirty="0" smtClean="0"/>
              <a:t>Professional</a:t>
            </a:r>
            <a:r>
              <a:rPr lang="en-US" dirty="0" smtClean="0"/>
              <a:t>. Rather </a:t>
            </a:r>
            <a:r>
              <a:rPr lang="en-US" dirty="0"/>
              <a:t>than identifying professionalism </a:t>
            </a:r>
            <a:r>
              <a:rPr lang="en-US" dirty="0" smtClean="0"/>
              <a:t>with external </a:t>
            </a:r>
            <a:r>
              <a:rPr lang="en-US" dirty="0"/>
              <a:t>expectations of one s peers, one </a:t>
            </a:r>
            <a:r>
              <a:rPr lang="en-US" dirty="0" smtClean="0"/>
              <a:t>has integrated </a:t>
            </a:r>
            <a:r>
              <a:rPr lang="en-US" dirty="0"/>
              <a:t>his personal values with those </a:t>
            </a:r>
            <a:r>
              <a:rPr lang="en-US" dirty="0" smtClean="0"/>
              <a:t>of his </a:t>
            </a:r>
            <a:r>
              <a:rPr lang="en-US" dirty="0"/>
              <a:t>profession. Professional values are a </a:t>
            </a:r>
            <a:r>
              <a:rPr lang="en-US" dirty="0" smtClean="0"/>
              <a:t>part of </a:t>
            </a:r>
            <a:r>
              <a:rPr lang="en-US" dirty="0"/>
              <a:t>who one is. This stage is often not </a:t>
            </a:r>
            <a:r>
              <a:rPr lang="en-US" dirty="0" smtClean="0"/>
              <a:t>fully achieved </a:t>
            </a:r>
            <a:r>
              <a:rPr lang="en-US" dirty="0"/>
              <a:t>until mid-life</a:t>
            </a:r>
            <a:r>
              <a:rPr lang="en-US" dirty="0" smtClean="0"/>
              <a:t>.</a:t>
            </a:r>
            <a:endParaRPr lang="en-US" dirty="0"/>
          </a:p>
        </p:txBody>
      </p:sp>
    </p:spTree>
    <p:extLst>
      <p:ext uri="{BB962C8B-B14F-4D97-AF65-F5344CB8AC3E}">
        <p14:creationId xmlns:p14="http://schemas.microsoft.com/office/powerpoint/2010/main" val="1016464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t>
            </a:r>
            <a:r>
              <a:rPr lang="en-US" b="1" dirty="0" smtClean="0"/>
              <a:t>A</a:t>
            </a:r>
            <a:r>
              <a:rPr lang="en-US" dirty="0"/>
              <a:t> </a:t>
            </a:r>
            <a:r>
              <a:rPr lang="en-US" b="1" dirty="0" smtClean="0"/>
              <a:t>PROFESSION?</a:t>
            </a:r>
            <a:endParaRPr lang="en-US" dirty="0"/>
          </a:p>
        </p:txBody>
      </p:sp>
      <p:sp>
        <p:nvSpPr>
          <p:cNvPr id="3" name="Content Placeholder 2"/>
          <p:cNvSpPr>
            <a:spLocks noGrp="1"/>
          </p:cNvSpPr>
          <p:nvPr>
            <p:ph idx="1"/>
          </p:nvPr>
        </p:nvSpPr>
        <p:spPr>
          <a:xfrm>
            <a:off x="0" y="1066800"/>
            <a:ext cx="9144000" cy="5715000"/>
          </a:xfrm>
        </p:spPr>
        <p:txBody>
          <a:bodyPr>
            <a:normAutofit fontScale="85000" lnSpcReduction="20000"/>
          </a:bodyPr>
          <a:lstStyle/>
          <a:p>
            <a:r>
              <a:rPr lang="en-US" dirty="0" smtClean="0"/>
              <a:t>Understating professionalism? </a:t>
            </a:r>
          </a:p>
          <a:p>
            <a:r>
              <a:rPr lang="en-US" dirty="0" smtClean="0"/>
              <a:t>Characteristics </a:t>
            </a:r>
            <a:r>
              <a:rPr lang="en-US" dirty="0"/>
              <a:t>of </a:t>
            </a:r>
            <a:r>
              <a:rPr lang="en-US" dirty="0" smtClean="0"/>
              <a:t>a Profession</a:t>
            </a:r>
            <a:r>
              <a:rPr lang="en-US" dirty="0"/>
              <a:t/>
            </a:r>
            <a:br>
              <a:rPr lang="en-US" dirty="0"/>
            </a:br>
            <a:r>
              <a:rPr lang="en-US" b="1" dirty="0"/>
              <a:t>1. </a:t>
            </a:r>
            <a:r>
              <a:rPr lang="en-US" dirty="0"/>
              <a:t>Extensive period of training of an </a:t>
            </a:r>
            <a:r>
              <a:rPr lang="en-US" dirty="0" smtClean="0"/>
              <a:t>intellectual character</a:t>
            </a:r>
            <a:r>
              <a:rPr lang="en-US" dirty="0"/>
              <a:t>, usually obtained at a college </a:t>
            </a:r>
            <a:r>
              <a:rPr lang="en-US" dirty="0" smtClean="0"/>
              <a:t>or university</a:t>
            </a:r>
            <a:r>
              <a:rPr lang="en-US" dirty="0"/>
              <a:t>.</a:t>
            </a:r>
            <a:br>
              <a:rPr lang="en-US" dirty="0"/>
            </a:br>
            <a:r>
              <a:rPr lang="en-US" b="1" dirty="0"/>
              <a:t>2. </a:t>
            </a:r>
            <a:r>
              <a:rPr lang="en-US" dirty="0"/>
              <a:t>Possessing knowledge and skills vital to </a:t>
            </a:r>
            <a:r>
              <a:rPr lang="en-US" dirty="0" smtClean="0"/>
              <a:t>the well-being </a:t>
            </a:r>
            <a:r>
              <a:rPr lang="en-US" dirty="0"/>
              <a:t>of the larger society.</a:t>
            </a:r>
            <a:br>
              <a:rPr lang="en-US" dirty="0"/>
            </a:br>
            <a:r>
              <a:rPr lang="en-US" b="1" dirty="0"/>
              <a:t>3. </a:t>
            </a:r>
            <a:r>
              <a:rPr lang="en-US" dirty="0"/>
              <a:t>A </a:t>
            </a:r>
            <a:r>
              <a:rPr lang="en-US" dirty="0" smtClean="0"/>
              <a:t>monopoly (</a:t>
            </a:r>
            <a:r>
              <a:rPr lang="en-US" dirty="0"/>
              <a:t>the exclusive </a:t>
            </a:r>
            <a:r>
              <a:rPr lang="en-US" dirty="0" smtClean="0"/>
              <a:t>possession) </a:t>
            </a:r>
            <a:r>
              <a:rPr lang="en-US" dirty="0"/>
              <a:t>or near-monopoly on the provision of professional services, and considerable control over professional </a:t>
            </a:r>
            <a:r>
              <a:rPr lang="en-US" dirty="0" smtClean="0"/>
              <a:t>education and </a:t>
            </a:r>
            <a:r>
              <a:rPr lang="en-US" dirty="0"/>
              <a:t>the standards for admission into </a:t>
            </a:r>
            <a:r>
              <a:rPr lang="en-US" dirty="0" smtClean="0"/>
              <a:t>the profession</a:t>
            </a:r>
            <a:r>
              <a:rPr lang="en-US" dirty="0"/>
              <a:t>.</a:t>
            </a:r>
            <a:br>
              <a:rPr lang="en-US" dirty="0"/>
            </a:br>
            <a:r>
              <a:rPr lang="en-US" b="1" dirty="0"/>
              <a:t>4. </a:t>
            </a:r>
            <a:r>
              <a:rPr lang="en-US" dirty="0"/>
              <a:t>An unusual degree of </a:t>
            </a:r>
            <a:r>
              <a:rPr lang="en-US" dirty="0" smtClean="0"/>
              <a:t>autonomy (</a:t>
            </a:r>
            <a:r>
              <a:rPr lang="en-US" dirty="0"/>
              <a:t>independence</a:t>
            </a:r>
            <a:r>
              <a:rPr lang="en-US" dirty="0" smtClean="0"/>
              <a:t>) </a:t>
            </a:r>
            <a:r>
              <a:rPr lang="en-US" dirty="0"/>
              <a:t>in </a:t>
            </a:r>
            <a:r>
              <a:rPr lang="en-US" dirty="0" smtClean="0"/>
              <a:t>the workplace</a:t>
            </a:r>
            <a:r>
              <a:rPr lang="en-US" dirty="0"/>
              <a:t>.</a:t>
            </a:r>
            <a:br>
              <a:rPr lang="en-US" dirty="0"/>
            </a:br>
            <a:r>
              <a:rPr lang="en-US" b="1" dirty="0"/>
              <a:t>5. </a:t>
            </a:r>
            <a:r>
              <a:rPr lang="en-US" dirty="0"/>
              <a:t>A claim to be regulated by ethical </a:t>
            </a:r>
            <a:r>
              <a:rPr lang="en-US" dirty="0" smtClean="0"/>
              <a:t>standards, usually </a:t>
            </a:r>
            <a:r>
              <a:rPr lang="en-US" dirty="0"/>
              <a:t>embodied in a code of ethics, </a:t>
            </a:r>
            <a:r>
              <a:rPr lang="en-US" dirty="0" smtClean="0"/>
              <a:t>that promotes </a:t>
            </a:r>
            <a:r>
              <a:rPr lang="en-US" dirty="0"/>
              <a:t>the good of the public</a:t>
            </a:r>
            <a:r>
              <a:rPr lang="en-US" dirty="0" smtClean="0"/>
              <a:t>.</a:t>
            </a:r>
            <a:endParaRPr lang="en-US" dirty="0"/>
          </a:p>
        </p:txBody>
      </p:sp>
    </p:spTree>
    <p:extLst>
      <p:ext uri="{BB962C8B-B14F-4D97-AF65-F5344CB8AC3E}">
        <p14:creationId xmlns:p14="http://schemas.microsoft.com/office/powerpoint/2010/main" val="2916006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b="1" dirty="0"/>
              <a:t>A second way </a:t>
            </a:r>
            <a:r>
              <a:rPr lang="en-US" dirty="0"/>
              <a:t>to understand professionalism is the Social Contract </a:t>
            </a:r>
            <a:r>
              <a:rPr lang="en-US" dirty="0" smtClean="0"/>
              <a:t>Account. </a:t>
            </a:r>
          </a:p>
          <a:p>
            <a:r>
              <a:rPr lang="en-US" dirty="0" smtClean="0"/>
              <a:t>On </a:t>
            </a:r>
            <a:r>
              <a:rPr lang="en-US" dirty="0"/>
              <a:t>the Social Contract Account, professionals have an implicit agreement </a:t>
            </a:r>
            <a:r>
              <a:rPr lang="en-US" dirty="0" smtClean="0"/>
              <a:t>with the </a:t>
            </a:r>
            <a:r>
              <a:rPr lang="en-US" dirty="0"/>
              <a:t>public. </a:t>
            </a:r>
            <a:endParaRPr lang="en-US" dirty="0" smtClean="0"/>
          </a:p>
          <a:p>
            <a:r>
              <a:rPr lang="en-US" b="1" dirty="0" smtClean="0"/>
              <a:t>On </a:t>
            </a:r>
            <a:r>
              <a:rPr lang="en-US" b="1" dirty="0"/>
              <a:t>the one hand</a:t>
            </a:r>
            <a:r>
              <a:rPr lang="en-US" dirty="0"/>
              <a:t>, professionals agree to attain a high degree </a:t>
            </a:r>
            <a:r>
              <a:rPr lang="en-US" dirty="0" smtClean="0"/>
              <a:t>of professional </a:t>
            </a:r>
            <a:r>
              <a:rPr lang="en-US" dirty="0"/>
              <a:t>expertise, to provide competent service to the public, and to regulate their conduct by ethical standards. </a:t>
            </a:r>
            <a:r>
              <a:rPr lang="en-US" b="1" dirty="0"/>
              <a:t>On the other hand</a:t>
            </a:r>
            <a:r>
              <a:rPr lang="en-US" dirty="0"/>
              <a:t>, the public </a:t>
            </a:r>
            <a:r>
              <a:rPr lang="en-US" dirty="0" smtClean="0"/>
              <a:t>agrees to </a:t>
            </a:r>
            <a:r>
              <a:rPr lang="en-US" dirty="0"/>
              <a:t>allow professionals to enjoy above-average wages, to have social </a:t>
            </a:r>
            <a:r>
              <a:rPr lang="en-US" dirty="0" smtClean="0"/>
              <a:t>recognition and </a:t>
            </a:r>
            <a:r>
              <a:rPr lang="en-US" dirty="0"/>
              <a:t>prestige, and to have a considerable degree of freedom to regulate themselves</a:t>
            </a:r>
            <a:r>
              <a:rPr lang="en-US" dirty="0" smtClean="0"/>
              <a:t>.</a:t>
            </a:r>
          </a:p>
          <a:p>
            <a:r>
              <a:rPr lang="en-US" b="1" dirty="0"/>
              <a:t>A third account</a:t>
            </a:r>
            <a:r>
              <a:rPr lang="en-US" dirty="0"/>
              <a:t> of professionalism is offered by </a:t>
            </a:r>
            <a:r>
              <a:rPr lang="en-US" b="1" dirty="0"/>
              <a:t>philosopher Michael Davis</a:t>
            </a:r>
            <a:r>
              <a:rPr lang="en-US" dirty="0"/>
              <a:t>, </a:t>
            </a:r>
            <a:r>
              <a:rPr lang="en-US" dirty="0" smtClean="0"/>
              <a:t>who defines </a:t>
            </a:r>
            <a:r>
              <a:rPr lang="en-US" dirty="0"/>
              <a:t>a profession in the following way:</a:t>
            </a:r>
            <a:br>
              <a:rPr lang="en-US" dirty="0"/>
            </a:br>
            <a:r>
              <a:rPr lang="en-US" i="1" dirty="0"/>
              <a:t>A profession is a number of individuals in the </a:t>
            </a:r>
            <a:r>
              <a:rPr lang="en-US" i="1" dirty="0" smtClean="0"/>
              <a:t>same occupation </a:t>
            </a:r>
            <a:r>
              <a:rPr lang="en-US" i="1" dirty="0"/>
              <a:t>voluntarily organized to earn </a:t>
            </a:r>
            <a:r>
              <a:rPr lang="en-US" i="1" dirty="0" smtClean="0"/>
              <a:t>a living </a:t>
            </a:r>
            <a:r>
              <a:rPr lang="en-US" i="1" dirty="0"/>
              <a:t>by openly serving a moral ideal in a morally permissible way beyond what law, </a:t>
            </a:r>
            <a:r>
              <a:rPr lang="en-US" i="1" dirty="0" smtClean="0"/>
              <a:t>market, morality</a:t>
            </a:r>
            <a:r>
              <a:rPr lang="en-US" i="1" dirty="0"/>
              <a:t>, and public opinion would otherwise require</a:t>
            </a:r>
            <a:r>
              <a:rPr lang="en-US" i="1" dirty="0" smtClean="0"/>
              <a:t>.</a:t>
            </a:r>
            <a:endParaRPr lang="en-US" i="1" dirty="0"/>
          </a:p>
        </p:txBody>
      </p:sp>
    </p:spTree>
    <p:extLst>
      <p:ext uri="{BB962C8B-B14F-4D97-AF65-F5344CB8AC3E}">
        <p14:creationId xmlns:p14="http://schemas.microsoft.com/office/powerpoint/2010/main" val="617410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ENGINEERING IS A </a:t>
            </a:r>
            <a:r>
              <a:rPr lang="en-US" b="1" dirty="0" smtClean="0"/>
              <a:t>PROFESSION</a:t>
            </a:r>
            <a:endParaRPr lang="en-US" dirty="0"/>
          </a:p>
        </p:txBody>
      </p:sp>
      <p:sp>
        <p:nvSpPr>
          <p:cNvPr id="3" name="Content Placeholder 2"/>
          <p:cNvSpPr>
            <a:spLocks noGrp="1"/>
          </p:cNvSpPr>
          <p:nvPr>
            <p:ph idx="1"/>
          </p:nvPr>
        </p:nvSpPr>
        <p:spPr>
          <a:xfrm>
            <a:off x="0" y="1219200"/>
            <a:ext cx="9144000" cy="5486400"/>
          </a:xfrm>
        </p:spPr>
        <p:txBody>
          <a:bodyPr>
            <a:normAutofit fontScale="77500" lnSpcReduction="20000"/>
          </a:bodyPr>
          <a:lstStyle/>
          <a:p>
            <a:r>
              <a:rPr lang="en-US" dirty="0"/>
              <a:t>First consider the </a:t>
            </a:r>
            <a:r>
              <a:rPr lang="en-US" dirty="0" smtClean="0"/>
              <a:t>Sociological Account</a:t>
            </a:r>
            <a:r>
              <a:rPr lang="en-US" dirty="0"/>
              <a:t>. Becoming an engineer requires high level of training at the college </a:t>
            </a:r>
            <a:r>
              <a:rPr lang="en-US" dirty="0" smtClean="0"/>
              <a:t>or</a:t>
            </a:r>
            <a:r>
              <a:rPr lang="en-US" dirty="0"/>
              <a:t> university level</a:t>
            </a:r>
            <a:r>
              <a:rPr lang="en-US" dirty="0" smtClean="0"/>
              <a:t>. </a:t>
            </a:r>
            <a:r>
              <a:rPr lang="en-US" dirty="0"/>
              <a:t>Engineers have considerable control </a:t>
            </a:r>
            <a:r>
              <a:rPr lang="en-US" dirty="0" smtClean="0"/>
              <a:t>over the </a:t>
            </a:r>
            <a:r>
              <a:rPr lang="en-US" dirty="0"/>
              <a:t>curriculum in engineering schools and the standards for admission to the </a:t>
            </a:r>
            <a:r>
              <a:rPr lang="en-US" dirty="0" smtClean="0"/>
              <a:t>profession. </a:t>
            </a:r>
          </a:p>
          <a:p>
            <a:r>
              <a:rPr lang="en-US" dirty="0"/>
              <a:t>To continue, while engineers who work in business and public organizations </a:t>
            </a:r>
            <a:r>
              <a:rPr lang="en-US" dirty="0" smtClean="0"/>
              <a:t>may not </a:t>
            </a:r>
            <a:r>
              <a:rPr lang="en-US" dirty="0"/>
              <a:t>be as autonomous as lawyers or doctors who have their own </a:t>
            </a:r>
            <a:r>
              <a:rPr lang="en-US" dirty="0" smtClean="0"/>
              <a:t>practice</a:t>
            </a:r>
          </a:p>
          <a:p>
            <a:r>
              <a:rPr lang="en-US" dirty="0"/>
              <a:t>The engineering profession does not </a:t>
            </a:r>
            <a:r>
              <a:rPr lang="en-US" dirty="0" smtClean="0"/>
              <a:t>have complete </a:t>
            </a:r>
            <a:r>
              <a:rPr lang="en-US" dirty="0"/>
              <a:t>control over the practice of engineering, because, in some countries,</a:t>
            </a:r>
            <a:br>
              <a:rPr lang="en-US" dirty="0"/>
            </a:br>
            <a:r>
              <a:rPr lang="en-US" dirty="0"/>
              <a:t>such as the United States, one does not have to be a registered professional engineer (PE) in order to practice engineering. </a:t>
            </a:r>
            <a:endParaRPr lang="en-US" dirty="0" smtClean="0"/>
          </a:p>
          <a:p>
            <a:r>
              <a:rPr lang="en-US" dirty="0"/>
              <a:t>engineers, like other professionals, have ethical codes that are supposed to regulate their conduct for the public </a:t>
            </a:r>
            <a:r>
              <a:rPr lang="en-US" dirty="0" smtClean="0"/>
              <a:t>good</a:t>
            </a:r>
          </a:p>
          <a:p>
            <a:r>
              <a:rPr lang="en-US" b="1" dirty="0"/>
              <a:t>The question whether engineers should have to be registered in order to </a:t>
            </a:r>
            <a:r>
              <a:rPr lang="en-US" b="1" dirty="0" smtClean="0"/>
              <a:t>practice engineering ???</a:t>
            </a:r>
            <a:endParaRPr lang="en-US" b="1" dirty="0"/>
          </a:p>
        </p:txBody>
      </p:sp>
    </p:spTree>
    <p:extLst>
      <p:ext uri="{BB962C8B-B14F-4D97-AF65-F5344CB8AC3E}">
        <p14:creationId xmlns:p14="http://schemas.microsoft.com/office/powerpoint/2010/main" val="467661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PROFESSION WITH A DIFFERENCE: THE </a:t>
            </a:r>
            <a:r>
              <a:rPr lang="en-US" b="1" dirty="0" smtClean="0"/>
              <a:t>PRIMACY</a:t>
            </a:r>
            <a:r>
              <a:rPr lang="en-US" dirty="0"/>
              <a:t> </a:t>
            </a:r>
            <a:r>
              <a:rPr lang="en-US" b="1" dirty="0" smtClean="0"/>
              <a:t>OF </a:t>
            </a:r>
            <a:r>
              <a:rPr lang="en-US" b="1" dirty="0"/>
              <a:t>THE PUBLIC GOOD</a:t>
            </a:r>
            <a:r>
              <a:rPr lang="en-US" dirty="0"/>
              <a:t/>
            </a:r>
            <a:br>
              <a:rPr lang="en-US" dirty="0"/>
            </a:br>
            <a:endParaRPr lang="en-US" dirty="0"/>
          </a:p>
        </p:txBody>
      </p:sp>
      <p:sp>
        <p:nvSpPr>
          <p:cNvPr id="3" name="Content Placeholder 2"/>
          <p:cNvSpPr>
            <a:spLocks noGrp="1"/>
          </p:cNvSpPr>
          <p:nvPr>
            <p:ph idx="1"/>
          </p:nvPr>
        </p:nvSpPr>
        <p:spPr>
          <a:xfrm>
            <a:off x="152400" y="1295400"/>
            <a:ext cx="8991600" cy="5410200"/>
          </a:xfrm>
        </p:spPr>
        <p:txBody>
          <a:bodyPr>
            <a:normAutofit fontScale="70000" lnSpcReduction="20000"/>
          </a:bodyPr>
          <a:lstStyle/>
          <a:p>
            <a:r>
              <a:rPr lang="en-US" dirty="0"/>
              <a:t>engineering has another feature that differentiates it from most of the other major professions: </a:t>
            </a:r>
            <a:r>
              <a:rPr lang="en-US" b="1" dirty="0"/>
              <a:t>the clear primacy of the obligation </a:t>
            </a:r>
            <a:r>
              <a:rPr lang="en-US" b="1" dirty="0" smtClean="0"/>
              <a:t>to the </a:t>
            </a:r>
            <a:r>
              <a:rPr lang="en-US" b="1" dirty="0"/>
              <a:t>good of the public</a:t>
            </a:r>
            <a:r>
              <a:rPr lang="en-US" dirty="0"/>
              <a:t>, as opposed to the good of employers, clients, and </a:t>
            </a:r>
            <a:r>
              <a:rPr lang="en-US" dirty="0" smtClean="0"/>
              <a:t>patients.</a:t>
            </a:r>
          </a:p>
          <a:p>
            <a:r>
              <a:rPr lang="en-US" b="1" dirty="0"/>
              <a:t>2013 Model Rules of Professional Conduct of </a:t>
            </a:r>
            <a:r>
              <a:rPr lang="en-US" b="1" dirty="0" smtClean="0"/>
              <a:t>the American </a:t>
            </a:r>
            <a:r>
              <a:rPr lang="en-US" b="1" dirty="0"/>
              <a:t>Bar Association</a:t>
            </a:r>
            <a:r>
              <a:rPr lang="en-US" dirty="0"/>
              <a:t> says, A lawyer, as a member of the legal profession, is </a:t>
            </a:r>
            <a:r>
              <a:rPr lang="en-US" dirty="0" smtClean="0"/>
              <a:t>a representative </a:t>
            </a:r>
            <a:r>
              <a:rPr lang="en-US" dirty="0"/>
              <a:t>of clients, an officer of the legal system, and a public citizen </a:t>
            </a:r>
            <a:r>
              <a:rPr lang="en-US" dirty="0" smtClean="0"/>
              <a:t>having special </a:t>
            </a:r>
            <a:r>
              <a:rPr lang="en-US" dirty="0"/>
              <a:t>responsibility for the quality of justice. Looking at the order of </a:t>
            </a:r>
            <a:r>
              <a:rPr lang="en-US" dirty="0" smtClean="0"/>
              <a:t>priorities, the </a:t>
            </a:r>
            <a:r>
              <a:rPr lang="en-US" dirty="0"/>
              <a:t>obligation to clients appears to be </a:t>
            </a:r>
            <a:r>
              <a:rPr lang="en-US" dirty="0" smtClean="0"/>
              <a:t>primary.</a:t>
            </a:r>
          </a:p>
          <a:p>
            <a:r>
              <a:rPr lang="en-US" b="1" dirty="0"/>
              <a:t>2001 Code of Medical Ethics of the American </a:t>
            </a:r>
            <a:r>
              <a:rPr lang="en-US" b="1" dirty="0" smtClean="0"/>
              <a:t>Medical Association</a:t>
            </a:r>
            <a:r>
              <a:rPr lang="en-US" dirty="0" smtClean="0"/>
              <a:t> </a:t>
            </a:r>
            <a:r>
              <a:rPr lang="en-US" dirty="0"/>
              <a:t>begins by saying that the provisions in the code are developed </a:t>
            </a:r>
            <a:r>
              <a:rPr lang="en-US" dirty="0" smtClean="0"/>
              <a:t>primarily for </a:t>
            </a:r>
            <a:r>
              <a:rPr lang="en-US" dirty="0"/>
              <a:t>the benefit of the patient. Here, obligations to the patient take first place</a:t>
            </a:r>
            <a:r>
              <a:rPr lang="en-US" dirty="0" smtClean="0"/>
              <a:t>.</a:t>
            </a:r>
            <a:r>
              <a:rPr lang="en-US" dirty="0"/>
              <a:t> Even if the </a:t>
            </a:r>
            <a:r>
              <a:rPr lang="en-US" dirty="0" smtClean="0"/>
              <a:t>patient has </a:t>
            </a:r>
            <a:r>
              <a:rPr lang="en-US" dirty="0"/>
              <a:t>committed a crime, the physician must in general be devoted to treating </a:t>
            </a:r>
            <a:r>
              <a:rPr lang="en-US" dirty="0" smtClean="0"/>
              <a:t>the medical </a:t>
            </a:r>
            <a:r>
              <a:rPr lang="en-US" dirty="0"/>
              <a:t>needs of the patient, rather than being concerned with legal or even </a:t>
            </a:r>
            <a:r>
              <a:rPr lang="en-US" dirty="0" smtClean="0"/>
              <a:t>moral issues.</a:t>
            </a:r>
          </a:p>
          <a:p>
            <a:r>
              <a:rPr lang="en-US" b="1" dirty="0"/>
              <a:t>The Public Interest, section .02 of the code of the </a:t>
            </a:r>
            <a:r>
              <a:rPr lang="en-US" b="1" dirty="0" smtClean="0"/>
              <a:t>American Institute </a:t>
            </a:r>
            <a:r>
              <a:rPr lang="en-US" b="1" dirty="0"/>
              <a:t>of Certified Public Accountants</a:t>
            </a:r>
            <a:r>
              <a:rPr lang="en-US" dirty="0"/>
              <a:t> says that a distinguishing mark of a profession is responsibility to the public but goes on to list </a:t>
            </a:r>
            <a:r>
              <a:rPr lang="en-US" i="1" dirty="0"/>
              <a:t>clients </a:t>
            </a:r>
            <a:r>
              <a:rPr lang="en-US" dirty="0"/>
              <a:t>as the first member </a:t>
            </a:r>
            <a:r>
              <a:rPr lang="en-US" dirty="0" smtClean="0"/>
              <a:t>of the public.</a:t>
            </a:r>
            <a:r>
              <a:rPr lang="en-US" dirty="0"/>
              <a:t/>
            </a:r>
            <a:br>
              <a:rPr lang="en-US" dirty="0"/>
            </a:br>
            <a:endParaRPr lang="en-US" dirty="0"/>
          </a:p>
        </p:txBody>
      </p:sp>
    </p:spTree>
    <p:extLst>
      <p:ext uri="{BB962C8B-B14F-4D97-AF65-F5344CB8AC3E}">
        <p14:creationId xmlns:p14="http://schemas.microsoft.com/office/powerpoint/2010/main" val="1193726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Prior to the 1970s, engineering codes also listed loyalty to clients or employers </a:t>
            </a:r>
            <a:r>
              <a:rPr lang="en-US" dirty="0" smtClean="0"/>
              <a:t>as the </a:t>
            </a:r>
            <a:r>
              <a:rPr lang="en-US" dirty="0"/>
              <a:t>first responsibility of engineers</a:t>
            </a:r>
            <a:r>
              <a:rPr lang="en-US" dirty="0" smtClean="0"/>
              <a:t>.</a:t>
            </a:r>
          </a:p>
          <a:p>
            <a:r>
              <a:rPr lang="en-US" dirty="0" smtClean="0"/>
              <a:t>The first </a:t>
            </a:r>
            <a:r>
              <a:rPr lang="en-US" dirty="0"/>
              <a:t>canon of the 1963 code of the American Institute of Chemical Engineers says </a:t>
            </a:r>
            <a:r>
              <a:rPr lang="en-US" dirty="0" smtClean="0"/>
              <a:t>that an </a:t>
            </a:r>
            <a:r>
              <a:rPr lang="en-US" dirty="0"/>
              <a:t>engineer should serve with devotion his employer, his clients and the </a:t>
            </a:r>
            <a:r>
              <a:rPr lang="en-US" dirty="0" smtClean="0"/>
              <a:t>public. Note </a:t>
            </a:r>
            <a:r>
              <a:rPr lang="en-US" dirty="0"/>
              <a:t>here that employers and clients appear to take first </a:t>
            </a:r>
            <a:r>
              <a:rPr lang="en-US" dirty="0" smtClean="0"/>
              <a:t>place.</a:t>
            </a:r>
          </a:p>
          <a:p>
            <a:r>
              <a:rPr lang="en-US" b="1" dirty="0"/>
              <a:t>The 1828 charter that established the Institution of</a:t>
            </a:r>
            <a:br>
              <a:rPr lang="en-US" b="1" dirty="0"/>
            </a:br>
            <a:r>
              <a:rPr lang="en-US" b="1" dirty="0"/>
              <a:t>Civil Engineers</a:t>
            </a:r>
            <a:r>
              <a:rPr lang="en-US" dirty="0"/>
              <a:t> in the United Kingdom defines engineering as the art of </a:t>
            </a:r>
            <a:r>
              <a:rPr lang="en-US" dirty="0" smtClean="0"/>
              <a:t>directing the </a:t>
            </a:r>
            <a:r>
              <a:rPr lang="en-US" dirty="0"/>
              <a:t>great sources of power in nature for the use and convenience of man. </a:t>
            </a:r>
            <a:endParaRPr lang="en-US" dirty="0" smtClean="0"/>
          </a:p>
          <a:p>
            <a:r>
              <a:rPr lang="en-US" dirty="0"/>
              <a:t>E</a:t>
            </a:r>
            <a:r>
              <a:rPr lang="en-US" dirty="0" smtClean="0"/>
              <a:t>ngineer Samuel </a:t>
            </a:r>
            <a:r>
              <a:rPr lang="en-US" dirty="0" err="1" smtClean="0"/>
              <a:t>Florman</a:t>
            </a:r>
            <a:r>
              <a:rPr lang="en-US" dirty="0" smtClean="0"/>
              <a:t> </a:t>
            </a:r>
            <a:r>
              <a:rPr lang="en-US" dirty="0"/>
              <a:t>wrote a well-known criticism of the change in </a:t>
            </a:r>
            <a:r>
              <a:rPr lang="en-US" dirty="0" smtClean="0"/>
              <a:t>priorities (1978).</a:t>
            </a:r>
            <a:endParaRPr lang="en-US" dirty="0"/>
          </a:p>
          <a:p>
            <a:r>
              <a:rPr lang="en-US" dirty="0" smtClean="0"/>
              <a:t>One </a:t>
            </a:r>
            <a:r>
              <a:rPr lang="en-US" dirty="0"/>
              <a:t>argument is that this new way of thinking could produce organizational chaos. He fears that ties of loyalty and discipline would dissolve, and organizations would shatter</a:t>
            </a:r>
            <a:r>
              <a:rPr lang="en-US" dirty="0" smtClean="0"/>
              <a:t>. </a:t>
            </a:r>
            <a:r>
              <a:rPr lang="en-US" dirty="0"/>
              <a:t>He concludes this first argument by saying, </a:t>
            </a:r>
            <a:r>
              <a:rPr lang="en-US" b="1" dirty="0"/>
              <a:t>Engineers are obliged to bring integrity</a:t>
            </a:r>
            <a:br>
              <a:rPr lang="en-US" b="1" dirty="0"/>
            </a:br>
            <a:r>
              <a:rPr lang="en-US" b="1" dirty="0"/>
              <a:t>and competence to whatever work they undertake. But they should not be </a:t>
            </a:r>
            <a:r>
              <a:rPr lang="en-US" b="1" dirty="0" smtClean="0"/>
              <a:t>counted upon </a:t>
            </a:r>
            <a:r>
              <a:rPr lang="en-US" b="1" dirty="0"/>
              <a:t>to consider paramount the welfare of the human race</a:t>
            </a:r>
            <a:r>
              <a:rPr lang="en-US" b="1" dirty="0" smtClean="0"/>
              <a:t>.</a:t>
            </a:r>
            <a:endParaRPr lang="en-US" dirty="0"/>
          </a:p>
        </p:txBody>
      </p:sp>
    </p:spTree>
    <p:extLst>
      <p:ext uri="{BB962C8B-B14F-4D97-AF65-F5344CB8AC3E}">
        <p14:creationId xmlns:p14="http://schemas.microsoft.com/office/powerpoint/2010/main" val="3752417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b="1" dirty="0"/>
              <a:t>WHAT IS THE PUBLIC GOOD</a:t>
            </a:r>
            <a:r>
              <a:rPr lang="en-US" b="1" dirty="0" smtClean="0"/>
              <a:t>?</a:t>
            </a:r>
            <a:r>
              <a:rPr lang="en-US" dirty="0"/>
              <a:t/>
            </a:r>
            <a:br>
              <a:rPr lang="en-US" dirty="0"/>
            </a:br>
            <a:r>
              <a:rPr lang="en-US" dirty="0"/>
              <a:t>Even if we grant that engineers have an obligation to the public good, we can still </a:t>
            </a:r>
            <a:r>
              <a:rPr lang="en-US" dirty="0" smtClean="0"/>
              <a:t>ask what </a:t>
            </a:r>
            <a:r>
              <a:rPr lang="en-US" dirty="0"/>
              <a:t>the public good is</a:t>
            </a:r>
            <a:r>
              <a:rPr lang="en-US" dirty="0" smtClean="0"/>
              <a:t>. </a:t>
            </a:r>
          </a:p>
          <a:p>
            <a:r>
              <a:rPr lang="en-US" dirty="0" smtClean="0"/>
              <a:t>In many </a:t>
            </a:r>
            <a:r>
              <a:rPr lang="en-US" dirty="0"/>
              <a:t>codes, and the answer is that engineers should hold </a:t>
            </a:r>
            <a:r>
              <a:rPr lang="en-US" dirty="0" smtClean="0"/>
              <a:t>paramount (</a:t>
            </a:r>
            <a:r>
              <a:rPr lang="en-US" dirty="0"/>
              <a:t>supreme</a:t>
            </a:r>
            <a:r>
              <a:rPr lang="en-US" dirty="0" smtClean="0"/>
              <a:t>) </a:t>
            </a:r>
            <a:r>
              <a:rPr lang="en-US" dirty="0"/>
              <a:t>the </a:t>
            </a:r>
            <a:r>
              <a:rPr lang="en-US" dirty="0" smtClean="0"/>
              <a:t>safety, health</a:t>
            </a:r>
            <a:r>
              <a:rPr lang="en-US" dirty="0"/>
              <a:t>, and welfare of the public, as the </a:t>
            </a:r>
            <a:r>
              <a:rPr lang="en-US" dirty="0" smtClean="0"/>
              <a:t>NSPE (national Society of professional Engineers) </a:t>
            </a:r>
            <a:r>
              <a:rPr lang="en-US" dirty="0"/>
              <a:t>code states. </a:t>
            </a:r>
            <a:endParaRPr lang="en-US" dirty="0" smtClean="0"/>
          </a:p>
          <a:p>
            <a:r>
              <a:rPr lang="en-US" dirty="0"/>
              <a:t>The term welfare appears to have several equivalents in engineering codes, </a:t>
            </a:r>
            <a:r>
              <a:rPr lang="en-US" dirty="0" smtClean="0"/>
              <a:t>such as </a:t>
            </a:r>
            <a:r>
              <a:rPr lang="en-US" dirty="0"/>
              <a:t>well-being and quality of life. </a:t>
            </a:r>
            <a:endParaRPr lang="en-US" dirty="0" smtClean="0"/>
          </a:p>
          <a:p>
            <a:r>
              <a:rPr lang="en-US" dirty="0" smtClean="0"/>
              <a:t>NSPE says that </a:t>
            </a:r>
            <a:r>
              <a:rPr lang="en-US" dirty="0"/>
              <a:t>engineering has a direct and vital impact on the quality of life for all </a:t>
            </a:r>
            <a:r>
              <a:rPr lang="en-US" dirty="0" smtClean="0"/>
              <a:t>people.</a:t>
            </a:r>
          </a:p>
          <a:p>
            <a:r>
              <a:rPr lang="en-US" dirty="0"/>
              <a:t>code of the Association for Computing Machinery obligates its members to contribute to society and human well-being </a:t>
            </a:r>
          </a:p>
          <a:p>
            <a:r>
              <a:rPr lang="en-US" dirty="0"/>
              <a:t>American Society of Civil Engineers affirms that engineers </a:t>
            </a:r>
            <a:r>
              <a:rPr lang="en-US" dirty="0" smtClean="0"/>
              <a:t>should utilize </a:t>
            </a:r>
            <a:r>
              <a:rPr lang="en-US" dirty="0"/>
              <a:t>their knowledge and skill for the enhancement of human welfare and the</a:t>
            </a:r>
            <a:br>
              <a:rPr lang="en-US" dirty="0"/>
            </a:br>
            <a:r>
              <a:rPr lang="en-US" dirty="0"/>
              <a:t>environment. </a:t>
            </a:r>
          </a:p>
          <a:p>
            <a:r>
              <a:rPr lang="en-US" dirty="0"/>
              <a:t>Electrical and Electronics Engineers states that its members recognize the importance of our technologies in affecting the quality of life throughout the world</a:t>
            </a:r>
            <a:r>
              <a:rPr lang="en-US" dirty="0" smtClean="0"/>
              <a:t>.</a:t>
            </a:r>
            <a:endParaRPr lang="en-US" dirty="0"/>
          </a:p>
          <a:p>
            <a:r>
              <a:rPr lang="en-US" dirty="0"/>
              <a:t>Assuming the equivalence of these terms, we shall take well-being as our </a:t>
            </a:r>
            <a:r>
              <a:rPr lang="en-US" dirty="0" smtClean="0"/>
              <a:t>term of </a:t>
            </a:r>
            <a:r>
              <a:rPr lang="en-US" dirty="0"/>
              <a:t>choice and say that </a:t>
            </a:r>
            <a:r>
              <a:rPr lang="en-US" i="1" dirty="0"/>
              <a:t>promoting the well-being of the public is the primary responsibility of the engineering </a:t>
            </a:r>
            <a:r>
              <a:rPr lang="en-US" i="1" dirty="0" smtClean="0"/>
              <a:t>profession</a:t>
            </a:r>
            <a:r>
              <a:rPr lang="en-US" dirty="0"/>
              <a:t>.</a:t>
            </a:r>
          </a:p>
        </p:txBody>
      </p:sp>
    </p:spTree>
    <p:extLst>
      <p:ext uri="{BB962C8B-B14F-4D97-AF65-F5344CB8AC3E}">
        <p14:creationId xmlns:p14="http://schemas.microsoft.com/office/powerpoint/2010/main" val="57366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832"/>
            <a:ext cx="8229600" cy="487362"/>
          </a:xfrm>
        </p:spPr>
        <p:txBody>
          <a:bodyPr>
            <a:normAutofit fontScale="90000"/>
          </a:bodyPr>
          <a:lstStyle/>
          <a:p>
            <a:r>
              <a:rPr lang="en-US" b="1" dirty="0"/>
              <a:t>BUT WHAT IS WELL-BEING</a:t>
            </a:r>
            <a:r>
              <a:rPr lang="en-US" b="1" dirty="0" smtClean="0"/>
              <a:t>?</a:t>
            </a:r>
            <a:endParaRPr lang="en-US" dirty="0"/>
          </a:p>
        </p:txBody>
      </p:sp>
      <p:sp>
        <p:nvSpPr>
          <p:cNvPr id="3" name="Content Placeholder 2"/>
          <p:cNvSpPr>
            <a:spLocks noGrp="1"/>
          </p:cNvSpPr>
          <p:nvPr>
            <p:ph idx="1"/>
          </p:nvPr>
        </p:nvSpPr>
        <p:spPr>
          <a:xfrm>
            <a:off x="0" y="533400"/>
            <a:ext cx="9144000" cy="6324600"/>
          </a:xfrm>
        </p:spPr>
        <p:txBody>
          <a:bodyPr>
            <a:normAutofit fontScale="70000" lnSpcReduction="20000"/>
          </a:bodyPr>
          <a:lstStyle/>
          <a:p>
            <a:r>
              <a:rPr lang="en-US" dirty="0"/>
              <a:t>A simple equivalence of well-being (or welfare or quality of life) with material well-being is not supported by psychological </a:t>
            </a:r>
            <a:r>
              <a:rPr lang="en-US" dirty="0" smtClean="0"/>
              <a:t>research.</a:t>
            </a:r>
          </a:p>
          <a:p>
            <a:r>
              <a:rPr lang="en-US" dirty="0" smtClean="0"/>
              <a:t>Psychologist </a:t>
            </a:r>
            <a:r>
              <a:rPr lang="en-US" dirty="0"/>
              <a:t>Martin Seligman maintains instead that the five elements of well-being include positive </a:t>
            </a:r>
            <a:r>
              <a:rPr lang="en-US" dirty="0" smtClean="0"/>
              <a:t>emotion, enjoyment </a:t>
            </a:r>
            <a:r>
              <a:rPr lang="en-US" dirty="0"/>
              <a:t>of activities in which one can be absorbed, connection to </a:t>
            </a:r>
            <a:r>
              <a:rPr lang="en-US" dirty="0" smtClean="0"/>
              <a:t>something larger </a:t>
            </a:r>
            <a:r>
              <a:rPr lang="en-US" dirty="0"/>
              <a:t>than oneself, accomplishment in projects or work, and positive </a:t>
            </a:r>
            <a:r>
              <a:rPr lang="en-US" dirty="0" smtClean="0"/>
              <a:t>relationships.</a:t>
            </a:r>
          </a:p>
          <a:p>
            <a:r>
              <a:rPr lang="en-US" dirty="0"/>
              <a:t>There is, if anything, even more agreement on what constitutes the closely </a:t>
            </a:r>
            <a:r>
              <a:rPr lang="en-US" dirty="0" smtClean="0"/>
              <a:t>related concept </a:t>
            </a:r>
            <a:r>
              <a:rPr lang="en-US" dirty="0"/>
              <a:t>of happiness. According to a poll conducted by the </a:t>
            </a:r>
            <a:r>
              <a:rPr lang="en-US" b="1" dirty="0"/>
              <a:t>British </a:t>
            </a:r>
            <a:r>
              <a:rPr lang="en-US" b="1" dirty="0" smtClean="0"/>
              <a:t>Broadcasting Corporation</a:t>
            </a:r>
            <a:r>
              <a:rPr lang="en-US" dirty="0"/>
              <a:t>, the factors that promote happiness include human </a:t>
            </a:r>
            <a:r>
              <a:rPr lang="en-US" dirty="0" smtClean="0"/>
              <a:t>relationships (47</a:t>
            </a:r>
            <a:r>
              <a:rPr lang="en-US" dirty="0"/>
              <a:t>%) and health (24%); the remaining factors being work fulfillment (2%); community and friends (5%); spirituality (6%); money and financial situation (7%); and a </a:t>
            </a:r>
            <a:r>
              <a:rPr lang="en-US" dirty="0" smtClean="0"/>
              <a:t>nice place </a:t>
            </a:r>
            <a:r>
              <a:rPr lang="en-US" dirty="0"/>
              <a:t>to live (8</a:t>
            </a:r>
            <a:r>
              <a:rPr lang="en-US" dirty="0" smtClean="0"/>
              <a:t>%).</a:t>
            </a:r>
            <a:r>
              <a:rPr lang="en-US" dirty="0"/>
              <a:t> </a:t>
            </a:r>
            <a:endParaRPr lang="en-US" dirty="0" smtClean="0"/>
          </a:p>
          <a:p>
            <a:r>
              <a:rPr lang="en-US" dirty="0" smtClean="0"/>
              <a:t>Even </a:t>
            </a:r>
            <a:r>
              <a:rPr lang="en-US" dirty="0"/>
              <a:t>though each of us may have our own </a:t>
            </a:r>
            <a:r>
              <a:rPr lang="en-US" dirty="0" smtClean="0"/>
              <a:t>concept of </a:t>
            </a:r>
            <a:r>
              <a:rPr lang="en-US" dirty="0"/>
              <a:t>what comprises quality of life, we can probably agree that certain living </a:t>
            </a:r>
            <a:r>
              <a:rPr lang="en-US" dirty="0" smtClean="0"/>
              <a:t>conditions</a:t>
            </a:r>
            <a:r>
              <a:rPr lang="en-US" dirty="0"/>
              <a:t> are essential to a preferred quality in our own </a:t>
            </a:r>
            <a:r>
              <a:rPr lang="en-US" dirty="0" smtClean="0"/>
              <a:t>lives: </a:t>
            </a:r>
            <a:r>
              <a:rPr lang="en-US" dirty="0"/>
              <a:t>having food, shelter, and water, </a:t>
            </a:r>
            <a:r>
              <a:rPr lang="en-US" dirty="0" smtClean="0"/>
              <a:t>having satisfying </a:t>
            </a:r>
            <a:r>
              <a:rPr lang="en-US" dirty="0"/>
              <a:t>human relationships (communication, the Internet), having free movement </a:t>
            </a:r>
            <a:r>
              <a:rPr lang="en-US" dirty="0" smtClean="0"/>
              <a:t>and expression </a:t>
            </a:r>
            <a:r>
              <a:rPr lang="en-US" dirty="0"/>
              <a:t>(highways, air travel, the Internet, telephone, etc.), and having a </a:t>
            </a:r>
            <a:r>
              <a:rPr lang="en-US" dirty="0" smtClean="0"/>
              <a:t>satisfactory relationship </a:t>
            </a:r>
            <a:r>
              <a:rPr lang="en-US" dirty="0"/>
              <a:t>to the natural world (environmental preservation</a:t>
            </a:r>
            <a:r>
              <a:rPr lang="en-US" dirty="0" smtClean="0"/>
              <a:t>).</a:t>
            </a:r>
            <a:endParaRPr lang="en-US" dirty="0"/>
          </a:p>
        </p:txBody>
      </p:sp>
    </p:spTree>
    <p:extLst>
      <p:ext uri="{BB962C8B-B14F-4D97-AF65-F5344CB8AC3E}">
        <p14:creationId xmlns:p14="http://schemas.microsoft.com/office/powerpoint/2010/main" val="1594828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0197679AE3F74D8D79D14F1145824D" ma:contentTypeVersion="2" ma:contentTypeDescription="Create a new document." ma:contentTypeScope="" ma:versionID="6699ab424d959f7a878226809878946d">
  <xsd:schema xmlns:xsd="http://www.w3.org/2001/XMLSchema" xmlns:xs="http://www.w3.org/2001/XMLSchema" xmlns:p="http://schemas.microsoft.com/office/2006/metadata/properties" xmlns:ns2="4da993b0-52b2-4576-83be-88b75de12a37" targetNamespace="http://schemas.microsoft.com/office/2006/metadata/properties" ma:root="true" ma:fieldsID="651a1c06e5d80d2f16a5aa424b453867" ns2:_="">
    <xsd:import namespace="4da993b0-52b2-4576-83be-88b75de12a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993b0-52b2-4576-83be-88b75de12a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146515-B79F-4AFF-91BF-B6BAC089E8E3}"/>
</file>

<file path=customXml/itemProps2.xml><?xml version="1.0" encoding="utf-8"?>
<ds:datastoreItem xmlns:ds="http://schemas.openxmlformats.org/officeDocument/2006/customXml" ds:itemID="{6FD55860-944B-48F4-9123-6FA624914E40}"/>
</file>

<file path=customXml/itemProps3.xml><?xml version="1.0" encoding="utf-8"?>
<ds:datastoreItem xmlns:ds="http://schemas.openxmlformats.org/officeDocument/2006/customXml" ds:itemID="{5703B7AC-5A36-4220-BA19-21D83B9DBEE4}"/>
</file>

<file path=docProps/app.xml><?xml version="1.0" encoding="utf-8"?>
<Properties xmlns="http://schemas.openxmlformats.org/officeDocument/2006/extended-properties" xmlns:vt="http://schemas.openxmlformats.org/officeDocument/2006/docPropsVTypes">
  <TotalTime>6572</TotalTime>
  <Words>2090</Words>
  <Application>Microsoft Office PowerPoint</Application>
  <PresentationFormat>On-screen Show (4:3)</PresentationFormat>
  <Paragraphs>94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YOUR PROFESSION IS PART OF YOUR IDENTITY</vt:lpstr>
      <vt:lpstr>WHAT IS A PROFESSION?</vt:lpstr>
      <vt:lpstr>PowerPoint Presentation</vt:lpstr>
      <vt:lpstr>ENGINEERING IS A PROFESSION</vt:lpstr>
      <vt:lpstr>A PROFESSION WITH A DIFFERENCE: THE PRIMACY OF THE PUBLIC GOOD </vt:lpstr>
      <vt:lpstr>PowerPoint Presentation</vt:lpstr>
      <vt:lpstr>PowerPoint Presentation</vt:lpstr>
      <vt:lpstr>BUT WHAT IS WELL-BEING?</vt:lpstr>
      <vt:lpstr>PREVENTING HARM TO THE PUBLIC</vt:lpstr>
      <vt:lpstr>PowerPoint Presentation</vt:lpstr>
      <vt:lpstr>PROMOTING WELL-BEING: ASPIRATIONAL ETHICS</vt:lpstr>
      <vt:lpstr>ASPIRATIONAL ETHICS AND THE NATIONAL ACADEMY OF ENGINEERING</vt:lpstr>
      <vt:lpstr>DESIGNING FOR WELL-BEING: THE SOCIAL CONTEXT OF ENGINEERING</vt:lpstr>
      <vt:lpstr>PowerPoint Presentation</vt:lpstr>
      <vt:lpstr>PowerPoint Presentation</vt:lpstr>
      <vt:lpstr>ADOPTING A CRITICAL ATTITUDE TOWARD TECHNOLOGY</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dc:creator>
  <cp:lastModifiedBy>Windows User</cp:lastModifiedBy>
  <cp:revision>32</cp:revision>
  <dcterms:created xsi:type="dcterms:W3CDTF">2006-08-16T00:00:00Z</dcterms:created>
  <dcterms:modified xsi:type="dcterms:W3CDTF">2021-04-07T04:43:34Z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0x010100E60197679AE3F74D8D79D14F1145824D</vt:lpwstr>
  </property>
</Properties>
</file>