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Understanding ethical problems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</a:p>
          <a:p>
            <a:r>
              <a:rPr lang="en-US" dirty="0" smtClean="0"/>
              <a:t>Engineering Ethics by Charles  B. </a:t>
            </a:r>
            <a:r>
              <a:rPr lang="en-US" dirty="0" err="1" smtClean="0"/>
              <a:t>Fleddermann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8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Which Theory to Use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How do </a:t>
            </a:r>
            <a:r>
              <a:rPr lang="en-US" dirty="0"/>
              <a:t>we decide which theory is applicable to a given problem? The good news is </a:t>
            </a:r>
            <a:r>
              <a:rPr lang="en-US" dirty="0" smtClean="0"/>
              <a:t>that in </a:t>
            </a:r>
            <a:r>
              <a:rPr lang="en-US" dirty="0"/>
              <a:t>solving ethical problems, we don’t have to choose from among these </a:t>
            </a:r>
            <a:r>
              <a:rPr lang="en-US" dirty="0" smtClean="0"/>
              <a:t>theories. Rather</a:t>
            </a:r>
            <a:r>
              <a:rPr lang="en-US" dirty="0"/>
              <a:t>, we can use all of them to analyze a problem from different angles and </a:t>
            </a:r>
            <a:r>
              <a:rPr lang="en-US" dirty="0" smtClean="0"/>
              <a:t>see what </a:t>
            </a:r>
            <a:r>
              <a:rPr lang="en-US" dirty="0"/>
              <a:t>result each of the theories gives us</a:t>
            </a:r>
            <a:r>
              <a:rPr lang="en-US" dirty="0" smtClean="0"/>
              <a:t>.</a:t>
            </a:r>
          </a:p>
          <a:p>
            <a:r>
              <a:rPr lang="en-US" dirty="0"/>
              <a:t>Take, </a:t>
            </a:r>
            <a:r>
              <a:rPr lang="en-US" b="1" dirty="0"/>
              <a:t>for example</a:t>
            </a:r>
            <a:r>
              <a:rPr lang="en-US" dirty="0"/>
              <a:t>, a chemical plant near a small city that discharges a </a:t>
            </a:r>
            <a:r>
              <a:rPr lang="en-US" dirty="0" smtClean="0"/>
              <a:t>hazardous waste </a:t>
            </a:r>
            <a:r>
              <a:rPr lang="en-US" dirty="0"/>
              <a:t>into the groundwater. If the city takes its water from wells, the water supply </a:t>
            </a:r>
            <a:r>
              <a:rPr lang="en-US" dirty="0" smtClean="0"/>
              <a:t>for the </a:t>
            </a:r>
            <a:r>
              <a:rPr lang="en-US" dirty="0"/>
              <a:t>city will be compromised and </a:t>
            </a:r>
            <a:r>
              <a:rPr lang="en-US" dirty="0" smtClean="0"/>
              <a:t>signif</a:t>
            </a:r>
            <a:r>
              <a:rPr lang="en-US" dirty="0"/>
              <a:t>i</a:t>
            </a:r>
            <a:r>
              <a:rPr lang="en-US" dirty="0" smtClean="0"/>
              <a:t>cant </a:t>
            </a:r>
            <a:r>
              <a:rPr lang="en-US" dirty="0"/>
              <a:t>health problems for </a:t>
            </a:r>
            <a:r>
              <a:rPr lang="en-US"/>
              <a:t>the </a:t>
            </a:r>
            <a:r>
              <a:rPr lang="en-US" smtClean="0"/>
              <a:t>community may </a:t>
            </a:r>
            <a:r>
              <a:rPr lang="en-US" dirty="0"/>
              <a:t>result. </a:t>
            </a:r>
            <a:endParaRPr lang="en-US" dirty="0" smtClean="0"/>
          </a:p>
          <a:p>
            <a:r>
              <a:rPr lang="en-US" b="1" dirty="0" smtClean="0"/>
              <a:t>Rights </a:t>
            </a:r>
            <a:r>
              <a:rPr lang="en-US" b="1" dirty="0"/>
              <a:t>ethics</a:t>
            </a:r>
            <a:r>
              <a:rPr lang="en-US" dirty="0"/>
              <a:t> indicates that this pollution is unethical, since it </a:t>
            </a:r>
            <a:r>
              <a:rPr lang="en-US" dirty="0" smtClean="0"/>
              <a:t>causes harm </a:t>
            </a:r>
            <a:r>
              <a:rPr lang="en-US" dirty="0"/>
              <a:t>to many of the residents. </a:t>
            </a:r>
            <a:endParaRPr lang="en-US" dirty="0" smtClean="0"/>
          </a:p>
          <a:p>
            <a:r>
              <a:rPr lang="en-US" b="1" dirty="0" smtClean="0"/>
              <a:t>A </a:t>
            </a:r>
            <a:r>
              <a:rPr lang="en-US" b="1" dirty="0"/>
              <a:t>utilitarian</a:t>
            </a:r>
            <a:r>
              <a:rPr lang="en-US" dirty="0"/>
              <a:t> analysis would probably also come to </a:t>
            </a:r>
            <a:r>
              <a:rPr lang="en-US" dirty="0" smtClean="0"/>
              <a:t>the same </a:t>
            </a:r>
            <a:r>
              <a:rPr lang="en-US" dirty="0"/>
              <a:t>conclusion, since the economic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of the plant would almost certainly </a:t>
            </a:r>
            <a:r>
              <a:rPr lang="en-US" dirty="0" smtClean="0"/>
              <a:t>be outweighed </a:t>
            </a:r>
            <a:r>
              <a:rPr lang="en-US" dirty="0"/>
              <a:t>by the negative effects of the pollution and the costs required to </a:t>
            </a:r>
            <a:r>
              <a:rPr lang="en-US" dirty="0" smtClean="0"/>
              <a:t>ensure a </a:t>
            </a:r>
            <a:r>
              <a:rPr lang="en-US" dirty="0"/>
              <a:t>safe municipal water supply. </a:t>
            </a:r>
            <a:endParaRPr lang="en-US" dirty="0" smtClean="0"/>
          </a:p>
          <a:p>
            <a:r>
              <a:rPr lang="en-US" b="1" dirty="0" smtClean="0"/>
              <a:t>Virtue </a:t>
            </a:r>
            <a:r>
              <a:rPr lang="en-US" b="1" dirty="0"/>
              <a:t>ethics</a:t>
            </a:r>
            <a:r>
              <a:rPr lang="en-US" dirty="0"/>
              <a:t> would say that discharging wastes </a:t>
            </a:r>
            <a:r>
              <a:rPr lang="en-US" dirty="0" smtClean="0"/>
              <a:t>into groundwater </a:t>
            </a:r>
            <a:r>
              <a:rPr lang="en-US" dirty="0"/>
              <a:t>is irresponsible and harmful to individuals and so shouldn’t be </a:t>
            </a:r>
            <a:r>
              <a:rPr lang="en-US" dirty="0" smtClean="0"/>
              <a:t>done. In </a:t>
            </a:r>
            <a:r>
              <a:rPr lang="en-US" dirty="0"/>
              <a:t>this case, all of the ethical theories lead to the same conclusion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5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happens when the different theories seem to give different answers? </a:t>
            </a:r>
            <a:r>
              <a:rPr lang="en-US" dirty="0" smtClean="0"/>
              <a:t>This scenario </a:t>
            </a:r>
            <a:r>
              <a:rPr lang="en-US" dirty="0"/>
              <a:t>can be illustrated by the discussion of WIPP presented previously. </a:t>
            </a:r>
            <a:endParaRPr lang="en-US" dirty="0" smtClean="0"/>
          </a:p>
          <a:p>
            <a:r>
              <a:rPr lang="en-US" b="1" dirty="0" smtClean="0"/>
              <a:t>Rights ethics</a:t>
            </a:r>
            <a:r>
              <a:rPr lang="en-US" dirty="0" smtClean="0"/>
              <a:t> </a:t>
            </a:r>
            <a:r>
              <a:rPr lang="en-US" dirty="0"/>
              <a:t>indicated that transporting wastes through communities is not a good </a:t>
            </a:r>
            <a:r>
              <a:rPr lang="en-US" dirty="0" smtClean="0"/>
              <a:t>idea, whereas </a:t>
            </a:r>
            <a:r>
              <a:rPr lang="en-US" dirty="0"/>
              <a:t>utilitarianism concluded that WIPP would be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cial </a:t>
            </a:r>
            <a:r>
              <a:rPr lang="en-US" dirty="0"/>
              <a:t>to society as </a:t>
            </a:r>
            <a:r>
              <a:rPr lang="en-US" dirty="0" smtClean="0"/>
              <a:t>a whole</a:t>
            </a:r>
            <a:r>
              <a:rPr lang="en-US" dirty="0"/>
              <a:t>. This is a trickier situation, and the answers given by each of the </a:t>
            </a:r>
            <a:r>
              <a:rPr lang="en-US" dirty="0" smtClean="0"/>
              <a:t>theories must </a:t>
            </a:r>
            <a:r>
              <a:rPr lang="en-US" dirty="0"/>
              <a:t>be examined in detail, compared with each other, and carefully </a:t>
            </a:r>
            <a:r>
              <a:rPr lang="en-US" dirty="0" smtClean="0"/>
              <a:t>weighed.</a:t>
            </a:r>
          </a:p>
          <a:p>
            <a:r>
              <a:rPr lang="en-US" b="1" dirty="0" smtClean="0"/>
              <a:t>Generally</a:t>
            </a:r>
            <a:r>
              <a:rPr lang="en-US" b="1" dirty="0"/>
              <a:t>, rights and duty ethics should take precedence over utilitarian</a:t>
            </a:r>
            <a:r>
              <a:rPr lang="en-US" dirty="0"/>
              <a:t> considerations. This is because the rights of individuals should receive relatively </a:t>
            </a:r>
            <a:r>
              <a:rPr lang="en-US" dirty="0" smtClean="0"/>
              <a:t>stronger weight </a:t>
            </a:r>
            <a:r>
              <a:rPr lang="en-US" dirty="0"/>
              <a:t>than the needs of society as a whole. For example, an action that led to </a:t>
            </a:r>
            <a:r>
              <a:rPr lang="en-US" dirty="0" smtClean="0"/>
              <a:t>the death </a:t>
            </a:r>
            <a:r>
              <a:rPr lang="en-US" dirty="0"/>
              <a:t>of even one person is generally viewed very negatively, regardless of the overall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to society. After thorough analysis using all of the theories, a </a:t>
            </a:r>
            <a:r>
              <a:rPr lang="en-US" dirty="0" smtClean="0"/>
              <a:t>balanced judgment </a:t>
            </a:r>
            <a:r>
              <a:rPr lang="en-US" dirty="0"/>
              <a:t>can be formed.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8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</a:t>
            </a:r>
            <a:r>
              <a:rPr lang="en-US" b="1" dirty="0" smtClean="0"/>
              <a:t>THEORIES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Ethical problem solving is not as </a:t>
            </a:r>
            <a:r>
              <a:rPr lang="en-US" b="1" dirty="0"/>
              <a:t>cut and dried as problem solving in </a:t>
            </a:r>
            <a:r>
              <a:rPr lang="en-US" b="1" dirty="0" smtClean="0"/>
              <a:t>engineering </a:t>
            </a:r>
            <a:r>
              <a:rPr lang="en-US" dirty="0" smtClean="0"/>
              <a:t>classes</a:t>
            </a:r>
            <a:r>
              <a:rPr lang="en-US" dirty="0"/>
              <a:t>. In most engineering classes, there is generally just one theory to </a:t>
            </a:r>
            <a:r>
              <a:rPr lang="en-US" dirty="0" smtClean="0"/>
              <a:t>consider when </a:t>
            </a:r>
            <a:r>
              <a:rPr lang="en-US" dirty="0"/>
              <a:t>tackling a problem. In studying engineering ethics, there are several </a:t>
            </a:r>
            <a:r>
              <a:rPr lang="en-US" dirty="0" smtClean="0"/>
              <a:t>theories that </a:t>
            </a:r>
            <a:r>
              <a:rPr lang="en-US" dirty="0"/>
              <a:t>will be considered. </a:t>
            </a:r>
          </a:p>
          <a:p>
            <a:r>
              <a:rPr lang="en-US" dirty="0"/>
              <a:t>The relatively </a:t>
            </a:r>
            <a:r>
              <a:rPr lang="en-US" b="1" dirty="0"/>
              <a:t>large number of theories</a:t>
            </a:r>
            <a:r>
              <a:rPr lang="en-US" dirty="0"/>
              <a:t> doesn’t indicate </a:t>
            </a:r>
            <a:r>
              <a:rPr lang="en-US" dirty="0" smtClean="0"/>
              <a:t>a weakness but it shows complexity. </a:t>
            </a:r>
          </a:p>
          <a:p>
            <a:r>
              <a:rPr lang="en-US" dirty="0"/>
              <a:t>Having multiple theories to apply actually enriches the problem-solving </a:t>
            </a:r>
            <a:r>
              <a:rPr lang="en-US" dirty="0" smtClean="0"/>
              <a:t>process.</a:t>
            </a:r>
            <a:endParaRPr lang="en-US" dirty="0"/>
          </a:p>
          <a:p>
            <a:r>
              <a:rPr lang="en-US" dirty="0"/>
              <a:t>Even though we will use multiple theories </a:t>
            </a:r>
            <a:r>
              <a:rPr lang="en-US" dirty="0" smtClean="0"/>
              <a:t>to examine </a:t>
            </a:r>
            <a:r>
              <a:rPr lang="en-US" dirty="0"/>
              <a:t>ethical problems, each theory applied to a problem will not </a:t>
            </a:r>
            <a:r>
              <a:rPr lang="en-US" dirty="0" smtClean="0"/>
              <a:t>necessarily lead </a:t>
            </a:r>
            <a:r>
              <a:rPr lang="en-US" dirty="0"/>
              <a:t>to a different solution. </a:t>
            </a:r>
            <a:r>
              <a:rPr lang="en-US" b="1" dirty="0"/>
              <a:t>Frequently, different theories yield the same solution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04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Moral Theory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71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moral theory </a:t>
            </a:r>
            <a:r>
              <a:rPr lang="en-US" dirty="0" smtClean="0"/>
              <a:t>defines terms </a:t>
            </a:r>
            <a:r>
              <a:rPr lang="en-US" dirty="0"/>
              <a:t>in uniform ways and links ideas and problems together in consistent </a:t>
            </a:r>
            <a:r>
              <a:rPr lang="en-US" dirty="0" smtClean="0"/>
              <a:t>ways.</a:t>
            </a:r>
          </a:p>
          <a:p>
            <a:r>
              <a:rPr lang="en-US" dirty="0" smtClean="0"/>
              <a:t>Scientif</a:t>
            </a:r>
            <a:r>
              <a:rPr lang="en-US" dirty="0"/>
              <a:t>i</a:t>
            </a:r>
            <a:r>
              <a:rPr lang="en-US" dirty="0" smtClean="0"/>
              <a:t>c </a:t>
            </a:r>
            <a:r>
              <a:rPr lang="en-US" dirty="0"/>
              <a:t>theories also organize </a:t>
            </a:r>
            <a:r>
              <a:rPr lang="en-US" dirty="0" smtClean="0"/>
              <a:t>ideas, define </a:t>
            </a:r>
            <a:r>
              <a:rPr lang="en-US" dirty="0"/>
              <a:t>terms, and facilitate problem solving. So, we will use moral theories in </a:t>
            </a:r>
            <a:r>
              <a:rPr lang="en-US" dirty="0" smtClean="0"/>
              <a:t>exactly the </a:t>
            </a:r>
            <a:r>
              <a:rPr lang="en-US" dirty="0"/>
              <a:t>same way that engineering theories are used in other classes</a:t>
            </a:r>
            <a:r>
              <a:rPr lang="en-US" dirty="0" smtClean="0"/>
              <a:t>.</a:t>
            </a:r>
          </a:p>
          <a:p>
            <a:r>
              <a:rPr lang="en-US" dirty="0"/>
              <a:t>There are four ethical theories that will be considered here, each </a:t>
            </a:r>
            <a:r>
              <a:rPr lang="en-US" dirty="0" smtClean="0"/>
              <a:t>differing according </a:t>
            </a:r>
            <a:r>
              <a:rPr lang="en-US" dirty="0"/>
              <a:t>to what is held to be the most important moral concept</a:t>
            </a:r>
            <a:r>
              <a:rPr lang="en-US" dirty="0" smtClean="0"/>
              <a:t>.</a:t>
            </a:r>
          </a:p>
          <a:p>
            <a:r>
              <a:rPr lang="en-US" b="1" i="1" dirty="0"/>
              <a:t>Utilitarianism</a:t>
            </a:r>
            <a:r>
              <a:rPr lang="en-US" i="1" dirty="0"/>
              <a:t> </a:t>
            </a:r>
            <a:r>
              <a:rPr lang="en-US" dirty="0" smtClean="0"/>
              <a:t>seeks to </a:t>
            </a:r>
            <a:r>
              <a:rPr lang="en-US" dirty="0"/>
              <a:t>produce the most utility, </a:t>
            </a:r>
            <a:r>
              <a:rPr lang="en-US" dirty="0" smtClean="0"/>
              <a:t>def</a:t>
            </a:r>
            <a:r>
              <a:rPr lang="en-US" dirty="0"/>
              <a:t>i</a:t>
            </a:r>
            <a:r>
              <a:rPr lang="en-US" dirty="0" smtClean="0"/>
              <a:t>ned </a:t>
            </a:r>
            <a:r>
              <a:rPr lang="en-US" dirty="0"/>
              <a:t>as a balance between good and bad </a:t>
            </a:r>
            <a:r>
              <a:rPr lang="en-US" dirty="0" smtClean="0"/>
              <a:t>consequences of </a:t>
            </a:r>
            <a:r>
              <a:rPr lang="en-US" dirty="0"/>
              <a:t>an action, taking into account the consequences for everyone </a:t>
            </a:r>
            <a:r>
              <a:rPr lang="en-US" dirty="0" smtClean="0"/>
              <a:t>affected.</a:t>
            </a:r>
          </a:p>
          <a:p>
            <a:r>
              <a:rPr lang="en-US" b="1" dirty="0"/>
              <a:t>Duty ethics </a:t>
            </a:r>
            <a:r>
              <a:rPr lang="en-US" dirty="0"/>
              <a:t>contends that there are duties </a:t>
            </a:r>
            <a:r>
              <a:rPr lang="en-US" dirty="0" smtClean="0"/>
              <a:t>that should </a:t>
            </a:r>
            <a:r>
              <a:rPr lang="en-US" dirty="0"/>
              <a:t>be performed (for example, the duty to treat others fairly or the duty not </a:t>
            </a:r>
            <a:r>
              <a:rPr lang="en-US" dirty="0" smtClean="0"/>
              <a:t>to injure </a:t>
            </a:r>
            <a:r>
              <a:rPr lang="en-US" dirty="0"/>
              <a:t>others) regardless of whether these acts lead to the most good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Rights ethics</a:t>
            </a:r>
            <a:r>
              <a:rPr lang="en-US" dirty="0" smtClean="0"/>
              <a:t> emphasizes </a:t>
            </a:r>
            <a:r>
              <a:rPr lang="en-US" dirty="0"/>
              <a:t>that we all have moral rights, and any action that violates these rights </a:t>
            </a:r>
            <a:r>
              <a:rPr lang="en-US" dirty="0" smtClean="0"/>
              <a:t>is ethically unacceptable.</a:t>
            </a:r>
          </a:p>
          <a:p>
            <a:r>
              <a:rPr lang="en-US" b="1" i="1" dirty="0" smtClean="0"/>
              <a:t>virtue </a:t>
            </a:r>
            <a:r>
              <a:rPr lang="en-US" b="1" i="1" dirty="0"/>
              <a:t>ethics</a:t>
            </a:r>
            <a:r>
              <a:rPr lang="en-US" i="1" dirty="0"/>
              <a:t> </a:t>
            </a:r>
            <a:r>
              <a:rPr lang="en-US" dirty="0"/>
              <a:t>regards actions as right that manifest </a:t>
            </a:r>
            <a:r>
              <a:rPr lang="en-US" dirty="0" smtClean="0"/>
              <a:t>good character </a:t>
            </a:r>
            <a:r>
              <a:rPr lang="en-US" dirty="0"/>
              <a:t>traits (virtues) and regards actions as bad that display bad character </a:t>
            </a:r>
            <a:r>
              <a:rPr lang="en-US" dirty="0" smtClean="0"/>
              <a:t>traits (vices</a:t>
            </a:r>
            <a:r>
              <a:rPr lang="en-US" dirty="0"/>
              <a:t>); this ethical theory focuses on the type of person we should strive to be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Utilitarianism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Utilitarianism holds </a:t>
            </a:r>
            <a:r>
              <a:rPr lang="en-US" dirty="0"/>
              <a:t>that those actions are good that serve to maximize human </a:t>
            </a:r>
            <a:r>
              <a:rPr lang="en-US" dirty="0" smtClean="0"/>
              <a:t>well-being.</a:t>
            </a:r>
          </a:p>
          <a:p>
            <a:r>
              <a:rPr lang="en-US" dirty="0" smtClean="0"/>
              <a:t>The emphasis </a:t>
            </a:r>
            <a:r>
              <a:rPr lang="en-US" dirty="0"/>
              <a:t>in utilitarianism is not on maximizing the well-being of the individual, </a:t>
            </a:r>
            <a:r>
              <a:rPr lang="en-US" dirty="0" smtClean="0"/>
              <a:t>but rather </a:t>
            </a:r>
            <a:r>
              <a:rPr lang="en-US" dirty="0"/>
              <a:t>on maximizing the well-being of society as a whole, and as such it is somewhat of a collectivist approach. </a:t>
            </a:r>
            <a:r>
              <a:rPr lang="en-US" b="1" dirty="0" smtClean="0"/>
              <a:t>Dams</a:t>
            </a:r>
          </a:p>
          <a:p>
            <a:r>
              <a:rPr lang="en-US" dirty="0"/>
              <a:t>Utilitarianism tries to balance the needs of society with the needs of the individual, with an emphasis on </a:t>
            </a:r>
            <a:r>
              <a:rPr lang="en-US" dirty="0" smtClean="0"/>
              <a:t>what will </a:t>
            </a:r>
            <a:r>
              <a:rPr lang="en-US" dirty="0"/>
              <a:t>provide the most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to the most </a:t>
            </a:r>
            <a:r>
              <a:rPr lang="en-US" dirty="0" smtClean="0"/>
              <a:t>people.</a:t>
            </a:r>
          </a:p>
          <a:p>
            <a:r>
              <a:rPr lang="en-US" dirty="0"/>
              <a:t>Utilitarianism is fundamental to many types of engineering analysis, </a:t>
            </a:r>
            <a:r>
              <a:rPr lang="en-US" dirty="0" smtClean="0"/>
              <a:t>including risk–benef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 and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analysis</a:t>
            </a:r>
          </a:p>
          <a:p>
            <a:r>
              <a:rPr lang="en-US" b="1" dirty="0"/>
              <a:t>some problems </a:t>
            </a:r>
          </a:p>
          <a:p>
            <a:r>
              <a:rPr lang="en-US" dirty="0"/>
              <a:t>An example of </a:t>
            </a:r>
            <a:r>
              <a:rPr lang="en-US" dirty="0" smtClean="0"/>
              <a:t>this problem </a:t>
            </a:r>
            <a:r>
              <a:rPr lang="en-US" dirty="0"/>
              <a:t>is the Waste Isolation Pilot Plant (WIPP) near Carlsbad, New </a:t>
            </a:r>
            <a:r>
              <a:rPr lang="en-US" dirty="0" smtClean="0"/>
              <a:t>Mexico. </a:t>
            </a:r>
            <a:r>
              <a:rPr lang="en-US" dirty="0"/>
              <a:t>As this example demonstrates, the utilitarian approach can seem to ignore the needs of individuals, especially if these needs seem relatively </a:t>
            </a:r>
            <a:r>
              <a:rPr lang="en-US" dirty="0" smtClean="0"/>
              <a:t>insignif</a:t>
            </a:r>
            <a:r>
              <a:rPr lang="en-US" dirty="0"/>
              <a:t>i</a:t>
            </a:r>
            <a:r>
              <a:rPr lang="en-US" dirty="0" smtClean="0"/>
              <a:t>cant.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4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Another objection to utilitarianism is that its implementation depends </a:t>
            </a:r>
            <a:r>
              <a:rPr lang="en-US" dirty="0" smtClean="0"/>
              <a:t>greatly on </a:t>
            </a:r>
            <a:r>
              <a:rPr lang="en-US" dirty="0"/>
              <a:t>knowing what will lead to the most </a:t>
            </a:r>
            <a:r>
              <a:rPr lang="en-US" dirty="0" smtClean="0"/>
              <a:t>good.</a:t>
            </a:r>
          </a:p>
          <a:p>
            <a:r>
              <a:rPr lang="en-US" dirty="0"/>
              <a:t>Frequently, </a:t>
            </a:r>
            <a:r>
              <a:rPr lang="en-US" b="1" dirty="0"/>
              <a:t>it is impossible to </a:t>
            </a:r>
            <a:r>
              <a:rPr lang="en-US" b="1" dirty="0" smtClean="0"/>
              <a:t>know exactly </a:t>
            </a:r>
            <a:r>
              <a:rPr lang="en-US" b="1" dirty="0"/>
              <a:t>what the consequences of an action are</a:t>
            </a:r>
            <a:r>
              <a:rPr lang="en-US" dirty="0"/>
              <a:t>. It is often impossible to do a complete set of experiments to determine all of the potential outcomes, especially </a:t>
            </a:r>
            <a:r>
              <a:rPr lang="en-US" dirty="0" smtClean="0"/>
              <a:t>when humans </a:t>
            </a:r>
            <a:r>
              <a:rPr lang="en-US" dirty="0"/>
              <a:t>are involved as subjects of the experiments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Act utilitarianism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focuses on individual actions rather than</a:t>
            </a:r>
            <a:br>
              <a:rPr lang="en-US" dirty="0"/>
            </a:br>
            <a:r>
              <a:rPr lang="en-US" dirty="0"/>
              <a:t>on rules. The best known proponent of act utilitarianism was John Stuart </a:t>
            </a:r>
            <a:r>
              <a:rPr lang="en-US" dirty="0" smtClean="0"/>
              <a:t>Mill (1806–1873</a:t>
            </a:r>
            <a:r>
              <a:rPr lang="en-US" dirty="0"/>
              <a:t>), who felt that most of the common rules of morality (e.g., don’t </a:t>
            </a:r>
            <a:r>
              <a:rPr lang="en-US" dirty="0" smtClean="0"/>
              <a:t>steal, be </a:t>
            </a:r>
            <a:r>
              <a:rPr lang="en-US" dirty="0"/>
              <a:t>honest, don’t harm others) are good guidelines derived from centuries of </a:t>
            </a:r>
            <a:r>
              <a:rPr lang="en-US" dirty="0" smtClean="0"/>
              <a:t>human experience</a:t>
            </a:r>
            <a:r>
              <a:rPr lang="en-US" dirty="0"/>
              <a:t>. However, </a:t>
            </a:r>
            <a:r>
              <a:rPr lang="en-US" b="1" dirty="0"/>
              <a:t>Mill felt that individual actions should be judged based </a:t>
            </a:r>
            <a:r>
              <a:rPr lang="en-US" b="1" dirty="0" smtClean="0"/>
              <a:t>on whether </a:t>
            </a:r>
            <a:r>
              <a:rPr lang="en-US" b="1" dirty="0"/>
              <a:t>the most good was produced</a:t>
            </a:r>
            <a:r>
              <a:rPr lang="en-US" dirty="0"/>
              <a:t> in a given situation, and rules should be broken if doing so will lead to the most good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Rule utilitarianism </a:t>
            </a:r>
            <a:r>
              <a:rPr lang="en-US" dirty="0"/>
              <a:t>differs from act utilitarianism in holding that moral rules </a:t>
            </a:r>
            <a:r>
              <a:rPr lang="en-US" dirty="0" smtClean="0"/>
              <a:t>are most </a:t>
            </a:r>
            <a:r>
              <a:rPr lang="en-US" dirty="0"/>
              <a:t>important</a:t>
            </a:r>
            <a:r>
              <a:rPr lang="en-US" dirty="0" smtClean="0"/>
              <a:t>.</a:t>
            </a:r>
            <a:r>
              <a:rPr lang="en-US" dirty="0"/>
              <a:t> As mentioned previously, these rules include “do not harm others”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“do </a:t>
            </a:r>
            <a:r>
              <a:rPr lang="en-US" dirty="0"/>
              <a:t>not steal.” Rule </a:t>
            </a:r>
            <a:r>
              <a:rPr lang="en-US" dirty="0" err="1"/>
              <a:t>utilitarians</a:t>
            </a:r>
            <a:r>
              <a:rPr lang="en-US" dirty="0"/>
              <a:t> hold that although adhering to these rules might </a:t>
            </a:r>
            <a:r>
              <a:rPr lang="en-US" dirty="0" smtClean="0"/>
              <a:t>not always </a:t>
            </a:r>
            <a:r>
              <a:rPr lang="en-US" dirty="0"/>
              <a:t>maximize good in a particular situation, overall, adhering to moral rules </a:t>
            </a:r>
            <a:r>
              <a:rPr lang="en-US" dirty="0" smtClean="0"/>
              <a:t>will ultimately </a:t>
            </a:r>
            <a:r>
              <a:rPr lang="en-US" dirty="0"/>
              <a:t>lead to the most </a:t>
            </a:r>
            <a:r>
              <a:rPr lang="en-US" dirty="0" smtClean="0"/>
              <a:t>good.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Cost–Benef</a:t>
            </a:r>
            <a:r>
              <a:rPr lang="en-US" b="1" dirty="0"/>
              <a:t>i</a:t>
            </a:r>
            <a:r>
              <a:rPr lang="en-US" b="1" dirty="0" smtClean="0"/>
              <a:t>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991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One tool often used in engineering analysis, especially when trying to </a:t>
            </a:r>
            <a:r>
              <a:rPr lang="en-US" dirty="0" smtClean="0"/>
              <a:t>determine whether </a:t>
            </a:r>
            <a:r>
              <a:rPr lang="en-US" dirty="0"/>
              <a:t>a project makes sense, is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analysis. Multiple projects are to be assed and only  best project on basis of cost of benefit ratio is selected.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utilitarianism, there are </a:t>
            </a:r>
            <a:r>
              <a:rPr lang="en-US" b="1" dirty="0"/>
              <a:t>pitfalls</a:t>
            </a:r>
            <a:r>
              <a:rPr lang="en-US" dirty="0"/>
              <a:t> in the use of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analysis. </a:t>
            </a:r>
            <a:r>
              <a:rPr lang="en-US" dirty="0" smtClean="0"/>
              <a:t>While it </a:t>
            </a:r>
            <a:r>
              <a:rPr lang="en-US" dirty="0"/>
              <a:t>is often easy to predict the costs for most projects, the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that are </a:t>
            </a:r>
            <a:r>
              <a:rPr lang="en-US" dirty="0" smtClean="0"/>
              <a:t>derived from </a:t>
            </a:r>
            <a:r>
              <a:rPr lang="en-US" dirty="0"/>
              <a:t>them are often harder to predict and to assign a dollar value to</a:t>
            </a:r>
            <a:r>
              <a:rPr lang="en-US" dirty="0" smtClean="0"/>
              <a:t>.</a:t>
            </a:r>
          </a:p>
          <a:p>
            <a:r>
              <a:rPr lang="en-US" dirty="0"/>
              <a:t>this ratio can’t take into account many of the more </a:t>
            </a:r>
            <a:r>
              <a:rPr lang="en-US" dirty="0" smtClean="0"/>
              <a:t>subjective aspects </a:t>
            </a:r>
            <a:r>
              <a:rPr lang="en-US" dirty="0"/>
              <a:t>of a </a:t>
            </a:r>
            <a:r>
              <a:rPr lang="en-US" dirty="0" smtClean="0"/>
              <a:t>decision.</a:t>
            </a:r>
          </a:p>
          <a:p>
            <a:r>
              <a:rPr lang="en-US" dirty="0"/>
              <a:t>For example, from a pure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discussion, it </a:t>
            </a:r>
            <a:r>
              <a:rPr lang="en-US" dirty="0" smtClean="0"/>
              <a:t>might seem </a:t>
            </a:r>
            <a:r>
              <a:rPr lang="en-US" dirty="0"/>
              <a:t>that the building of </a:t>
            </a:r>
            <a:r>
              <a:rPr lang="en-US" b="1" dirty="0"/>
              <a:t>a dam is an excellent idea</a:t>
            </a:r>
            <a:r>
              <a:rPr lang="en-US" dirty="0"/>
              <a:t>. But this analysis won’t </a:t>
            </a:r>
            <a:r>
              <a:rPr lang="en-US" dirty="0" smtClean="0"/>
              <a:t>include other </a:t>
            </a:r>
            <a:r>
              <a:rPr lang="en-US" dirty="0"/>
              <a:t>issues such as whether the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</a:t>
            </a:r>
            <a:r>
              <a:rPr lang="en-US" dirty="0"/>
              <a:t>outweigh the loss of a </a:t>
            </a:r>
            <a:r>
              <a:rPr lang="en-US" b="1" dirty="0"/>
              <a:t>scenic </a:t>
            </a:r>
            <a:r>
              <a:rPr lang="en-US" b="1" dirty="0" smtClean="0"/>
              <a:t>wilderness area</a:t>
            </a:r>
            <a:r>
              <a:rPr lang="en-US" dirty="0" smtClean="0"/>
              <a:t> </a:t>
            </a:r>
            <a:r>
              <a:rPr lang="en-US" dirty="0"/>
              <a:t>or the loss of an endangered species with no current economic value</a:t>
            </a:r>
            <a:r>
              <a:rPr lang="en-US" dirty="0" smtClean="0"/>
              <a:t>.</a:t>
            </a:r>
          </a:p>
          <a:p>
            <a:r>
              <a:rPr lang="en-US" dirty="0"/>
              <a:t>Finally, </a:t>
            </a:r>
            <a:r>
              <a:rPr lang="en-US" dirty="0" smtClean="0"/>
              <a:t>it is </a:t>
            </a:r>
            <a:r>
              <a:rPr lang="en-US" dirty="0"/>
              <a:t>also important to determine whether those who stand to reap the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 are also </a:t>
            </a:r>
            <a:r>
              <a:rPr lang="en-US" dirty="0"/>
              <a:t>those who will pay the costs. It is unfair to place all of the costs on one </a:t>
            </a:r>
            <a:r>
              <a:rPr lang="en-US" dirty="0" smtClean="0"/>
              <a:t>group while </a:t>
            </a:r>
            <a:r>
              <a:rPr lang="en-US" dirty="0"/>
              <a:t>another reaps the </a:t>
            </a:r>
            <a:r>
              <a:rPr lang="en-US" dirty="0" smtClean="0"/>
              <a:t>benef</a:t>
            </a:r>
            <a:r>
              <a:rPr lang="en-US" dirty="0"/>
              <a:t>i</a:t>
            </a:r>
            <a:r>
              <a:rPr lang="en-US" dirty="0" smtClean="0"/>
              <a:t>ts.</a:t>
            </a:r>
          </a:p>
          <a:p>
            <a:r>
              <a:rPr lang="en-US" dirty="0"/>
              <a:t>It should be noted that although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 shares many </a:t>
            </a:r>
            <a:r>
              <a:rPr lang="en-US" dirty="0" smtClean="0"/>
              <a:t>similarities with </a:t>
            </a:r>
            <a:r>
              <a:rPr lang="en-US" dirty="0"/>
              <a:t>utilitarianism, </a:t>
            </a:r>
            <a:r>
              <a:rPr lang="en-US" dirty="0" smtClean="0"/>
              <a:t>cost–benef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analysis isn’t really an ethical analysis tool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Duty Ethics and Rights </a:t>
            </a:r>
            <a:r>
              <a:rPr lang="en-US" b="1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Both are similar </a:t>
            </a:r>
          </a:p>
          <a:p>
            <a:r>
              <a:rPr lang="en-US" dirty="0"/>
              <a:t>These theories hold that those actions are </a:t>
            </a:r>
            <a:r>
              <a:rPr lang="en-US" dirty="0" smtClean="0"/>
              <a:t>good that </a:t>
            </a:r>
            <a:r>
              <a:rPr lang="en-US" dirty="0"/>
              <a:t>respect the rights of the individual. Here, good consequences for society as </a:t>
            </a:r>
            <a:r>
              <a:rPr lang="en-US" dirty="0" smtClean="0"/>
              <a:t>a whole </a:t>
            </a:r>
            <a:r>
              <a:rPr lang="en-US" dirty="0"/>
              <a:t>are not the only moral </a:t>
            </a:r>
            <a:r>
              <a:rPr lang="en-US" dirty="0" smtClean="0"/>
              <a:t>consideration.</a:t>
            </a:r>
          </a:p>
          <a:p>
            <a:r>
              <a:rPr lang="en-US" b="1" dirty="0"/>
              <a:t>D</a:t>
            </a:r>
            <a:r>
              <a:rPr lang="en-US" b="1" dirty="0" smtClean="0"/>
              <a:t>uty ethics</a:t>
            </a:r>
            <a:r>
              <a:rPr lang="en-US" dirty="0" smtClean="0"/>
              <a:t>- Immanuel </a:t>
            </a:r>
            <a:r>
              <a:rPr lang="en-US" dirty="0"/>
              <a:t>Kant </a:t>
            </a:r>
            <a:r>
              <a:rPr lang="en-US" dirty="0" smtClean="0"/>
              <a:t>(1724-1804) </a:t>
            </a:r>
            <a:r>
              <a:rPr lang="en-US" dirty="0"/>
              <a:t>Ethical actions are those actions that could </a:t>
            </a:r>
            <a:r>
              <a:rPr lang="en-US" dirty="0" smtClean="0"/>
              <a:t>be written </a:t>
            </a:r>
            <a:r>
              <a:rPr lang="en-US" dirty="0"/>
              <a:t>down on a list of duties: be honest, don’t cause suffering to other </a:t>
            </a:r>
            <a:r>
              <a:rPr lang="en-US" dirty="0" smtClean="0"/>
              <a:t>people, be fair </a:t>
            </a:r>
            <a:r>
              <a:rPr lang="en-US" dirty="0"/>
              <a:t>to others, etc</a:t>
            </a:r>
            <a:r>
              <a:rPr lang="en-US" dirty="0" smtClean="0"/>
              <a:t>. </a:t>
            </a:r>
            <a:r>
              <a:rPr lang="en-US" dirty="0"/>
              <a:t>Once one’s duties are </a:t>
            </a:r>
            <a:r>
              <a:rPr lang="en-US" dirty="0" smtClean="0"/>
              <a:t>recognized, the </a:t>
            </a:r>
            <a:r>
              <a:rPr lang="en-US" dirty="0"/>
              <a:t>ethically correct moral actions are obvious. In this formulation, ethical acts </a:t>
            </a:r>
            <a:r>
              <a:rPr lang="en-US" dirty="0" smtClean="0"/>
              <a:t>are a </a:t>
            </a:r>
            <a:r>
              <a:rPr lang="en-US" dirty="0"/>
              <a:t>result of </a:t>
            </a:r>
            <a:r>
              <a:rPr lang="en-US" dirty="0" smtClean="0"/>
              <a:t>proper performance </a:t>
            </a:r>
            <a:r>
              <a:rPr lang="en-US" dirty="0"/>
              <a:t>of one’s duties</a:t>
            </a:r>
            <a:r>
              <a:rPr lang="en-US" dirty="0" smtClean="0"/>
              <a:t>.</a:t>
            </a:r>
          </a:p>
          <a:p>
            <a:r>
              <a:rPr lang="en-US" b="1" dirty="0"/>
              <a:t>Rights ethics</a:t>
            </a:r>
            <a:r>
              <a:rPr lang="en-US" dirty="0"/>
              <a:t> was largely formulated by John Locke (1632–1704</a:t>
            </a:r>
            <a:r>
              <a:rPr lang="en-US" dirty="0" smtClean="0"/>
              <a:t>) </a:t>
            </a:r>
            <a:r>
              <a:rPr lang="en-US" dirty="0"/>
              <a:t>Rights ethics holds that people have fundamental rights that other </a:t>
            </a:r>
            <a:r>
              <a:rPr lang="en-US" dirty="0" smtClean="0"/>
              <a:t>people have </a:t>
            </a:r>
            <a:r>
              <a:rPr lang="en-US" dirty="0"/>
              <a:t>a duty to </a:t>
            </a:r>
            <a:r>
              <a:rPr lang="en-US" dirty="0" smtClean="0"/>
              <a:t>respect. </a:t>
            </a:r>
          </a:p>
          <a:p>
            <a:r>
              <a:rPr lang="en-US" dirty="0" smtClean="0"/>
              <a:t>Duty </a:t>
            </a:r>
            <a:r>
              <a:rPr lang="en-US" dirty="0"/>
              <a:t>ethics and rights ethics are really just </a:t>
            </a:r>
            <a:r>
              <a:rPr lang="en-US" b="1" dirty="0"/>
              <a:t>two different sides of the same </a:t>
            </a:r>
            <a:r>
              <a:rPr lang="en-US" b="1" dirty="0" smtClean="0"/>
              <a:t>coin</a:t>
            </a:r>
            <a:r>
              <a:rPr lang="en-US" dirty="0" smtClean="0"/>
              <a:t>. Both </a:t>
            </a:r>
            <a:r>
              <a:rPr lang="en-US" dirty="0"/>
              <a:t>of these theories achieve the same end: Individual persons must be </a:t>
            </a:r>
            <a:r>
              <a:rPr lang="en-US" dirty="0" smtClean="0"/>
              <a:t>respected, and </a:t>
            </a:r>
            <a:r>
              <a:rPr lang="en-US" dirty="0"/>
              <a:t>actions are ethical that maintain this respect for the </a:t>
            </a:r>
            <a:r>
              <a:rPr lang="en-US" dirty="0" smtClean="0"/>
              <a:t>individual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8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0000"/>
                </a:solidFill>
              </a:rPr>
              <a:t>In duty </a:t>
            </a:r>
            <a:r>
              <a:rPr lang="en-US" sz="2300" dirty="0" smtClean="0">
                <a:solidFill>
                  <a:srgbClr val="FF0000"/>
                </a:solidFill>
              </a:rPr>
              <a:t>ethics, people </a:t>
            </a:r>
            <a:r>
              <a:rPr lang="en-US" sz="2300" dirty="0">
                <a:solidFill>
                  <a:srgbClr val="FF0000"/>
                </a:solidFill>
              </a:rPr>
              <a:t>have duties, an important one of which is to protect the rights of </a:t>
            </a:r>
            <a:r>
              <a:rPr lang="en-US" sz="2300" dirty="0" smtClean="0">
                <a:solidFill>
                  <a:srgbClr val="FF0000"/>
                </a:solidFill>
              </a:rPr>
              <a:t>others. And </a:t>
            </a:r>
            <a:r>
              <a:rPr lang="en-US" sz="2300" dirty="0">
                <a:solidFill>
                  <a:srgbClr val="FF0000"/>
                </a:solidFill>
              </a:rPr>
              <a:t>in rights ethics, people have fundamental rights that others have duties </a:t>
            </a:r>
            <a:r>
              <a:rPr lang="en-US" sz="2300" dirty="0" smtClean="0">
                <a:solidFill>
                  <a:srgbClr val="FF0000"/>
                </a:solidFill>
              </a:rPr>
              <a:t>to protect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As with utilitarianism, </a:t>
            </a:r>
            <a:r>
              <a:rPr lang="en-US" sz="2300" b="1" dirty="0"/>
              <a:t>there are problems with the duty</a:t>
            </a:r>
            <a:r>
              <a:rPr lang="en-US" sz="2300" dirty="0"/>
              <a:t> and rights ethics theories that must be considered. First the basic rights of one person (or group) </a:t>
            </a:r>
            <a:r>
              <a:rPr lang="en-US" sz="2300" dirty="0" smtClean="0"/>
              <a:t>may conf</a:t>
            </a:r>
            <a:r>
              <a:rPr lang="en-US" sz="2300" dirty="0"/>
              <a:t>l</a:t>
            </a:r>
            <a:r>
              <a:rPr lang="en-US" sz="2300" dirty="0" smtClean="0"/>
              <a:t>ict </a:t>
            </a:r>
            <a:r>
              <a:rPr lang="en-US" sz="2300" dirty="0"/>
              <a:t>with the basic rights of another </a:t>
            </a:r>
            <a:r>
              <a:rPr lang="en-US" sz="2300" dirty="0" smtClean="0"/>
              <a:t>group.</a:t>
            </a:r>
          </a:p>
          <a:p>
            <a:r>
              <a:rPr lang="en-US" sz="2300" dirty="0"/>
              <a:t>Using our previous example of the building of a dam, people have </a:t>
            </a:r>
            <a:r>
              <a:rPr lang="en-US" sz="2300" dirty="0" smtClean="0"/>
              <a:t>the right </a:t>
            </a:r>
            <a:r>
              <a:rPr lang="en-US" sz="2300" dirty="0"/>
              <a:t>to use their property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A single property holder’s objection would </a:t>
            </a:r>
            <a:r>
              <a:rPr lang="en-US" sz="2300" dirty="0" smtClean="0"/>
              <a:t>require that </a:t>
            </a:r>
            <a:r>
              <a:rPr lang="en-US" sz="2300" dirty="0"/>
              <a:t>the project be terminated. However, there is a need for others living in </a:t>
            </a:r>
            <a:r>
              <a:rPr lang="en-US" sz="2300" dirty="0" smtClean="0"/>
              <a:t>nearby communities </a:t>
            </a:r>
            <a:r>
              <a:rPr lang="en-US" sz="2300" dirty="0"/>
              <a:t>to have a reliable water supply and to be safe from continual </a:t>
            </a:r>
            <a:r>
              <a:rPr lang="en-US" sz="2300" dirty="0" smtClean="0"/>
              <a:t>flooding. Whose </a:t>
            </a:r>
            <a:r>
              <a:rPr lang="en-US" sz="2300" dirty="0"/>
              <a:t>rights are </a:t>
            </a:r>
            <a:r>
              <a:rPr lang="en-US" sz="2300" dirty="0" smtClean="0"/>
              <a:t>para mount </a:t>
            </a:r>
            <a:r>
              <a:rPr lang="en-US" sz="2300" dirty="0"/>
              <a:t>here</a:t>
            </a:r>
            <a:r>
              <a:rPr lang="en-US" sz="2300" dirty="0" smtClean="0"/>
              <a:t>?</a:t>
            </a:r>
          </a:p>
          <a:p>
            <a:r>
              <a:rPr lang="en-US" sz="2300" b="1" dirty="0"/>
              <a:t>The second problem</a:t>
            </a:r>
            <a:r>
              <a:rPr lang="en-US" sz="2300" dirty="0"/>
              <a:t> with duty and rights ethics is that these theories </a:t>
            </a:r>
            <a:r>
              <a:rPr lang="en-US" sz="2300" dirty="0" smtClean="0"/>
              <a:t>don’t always </a:t>
            </a:r>
            <a:r>
              <a:rPr lang="en-US" sz="2300" dirty="0"/>
              <a:t>account for the overall good of society very well. Since the emphasis is on </a:t>
            </a:r>
            <a:r>
              <a:rPr lang="en-US" sz="2300" dirty="0" smtClean="0"/>
              <a:t>the</a:t>
            </a:r>
            <a:r>
              <a:rPr lang="en-US" sz="2300" dirty="0"/>
              <a:t> </a:t>
            </a:r>
            <a:r>
              <a:rPr lang="en-US" sz="2300" dirty="0" smtClean="0"/>
              <a:t>individual.</a:t>
            </a:r>
          </a:p>
          <a:p>
            <a:r>
              <a:rPr lang="en-US" sz="2300" dirty="0"/>
              <a:t>N</a:t>
            </a:r>
            <a:r>
              <a:rPr lang="en-US" sz="2300" dirty="0" smtClean="0"/>
              <a:t>ation </a:t>
            </a:r>
            <a:r>
              <a:rPr lang="en-US" sz="2300" dirty="0"/>
              <a:t>as a whole will </a:t>
            </a:r>
            <a:r>
              <a:rPr lang="en-US" sz="2300" dirty="0" smtClean="0"/>
              <a:t>benef</a:t>
            </a:r>
            <a:r>
              <a:rPr lang="en-US" sz="2300" dirty="0"/>
              <a:t>i</a:t>
            </a:r>
            <a:r>
              <a:rPr lang="en-US" sz="2300" dirty="0" smtClean="0"/>
              <a:t>t </a:t>
            </a:r>
            <a:r>
              <a:rPr lang="en-US" sz="2300" dirty="0"/>
              <a:t>from the safe disposal of these wastes.</a:t>
            </a:r>
            <a:br>
              <a:rPr lang="en-US" sz="2300" dirty="0"/>
            </a:br>
            <a:r>
              <a:rPr lang="en-US" sz="2300" b="1" dirty="0"/>
              <a:t>Rights ethics </a:t>
            </a:r>
            <a:r>
              <a:rPr lang="en-US" sz="2300" dirty="0"/>
              <a:t>would come down clearly on the side of the individuals living along </a:t>
            </a:r>
            <a:r>
              <a:rPr lang="en-US" sz="2300" dirty="0" smtClean="0"/>
              <a:t>the route </a:t>
            </a:r>
            <a:r>
              <a:rPr lang="en-US" sz="2300" dirty="0"/>
              <a:t>despite the overall advantage to society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620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Virtue </a:t>
            </a:r>
            <a:r>
              <a:rPr lang="en-US" b="1" dirty="0" smtClean="0"/>
              <a:t>Ethics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virtue ethics is interested in determining what kind of people we should be. </a:t>
            </a:r>
            <a:r>
              <a:rPr lang="en-US" dirty="0" smtClean="0"/>
              <a:t>Virtue is </a:t>
            </a:r>
            <a:r>
              <a:rPr lang="en-US" dirty="0"/>
              <a:t>often </a:t>
            </a:r>
            <a:r>
              <a:rPr lang="en-US" dirty="0" smtClean="0"/>
              <a:t>def</a:t>
            </a:r>
            <a:r>
              <a:rPr lang="en-US" dirty="0"/>
              <a:t>i</a:t>
            </a:r>
            <a:r>
              <a:rPr lang="en-US" dirty="0" smtClean="0"/>
              <a:t>ned </a:t>
            </a:r>
            <a:r>
              <a:rPr lang="en-US" dirty="0"/>
              <a:t>as moral distinction and goodness. A virtuous person exhibits </a:t>
            </a:r>
            <a:r>
              <a:rPr lang="en-US" dirty="0" smtClean="0"/>
              <a:t>good and benef</a:t>
            </a:r>
            <a:r>
              <a:rPr lang="en-US" dirty="0"/>
              <a:t>i</a:t>
            </a:r>
            <a:r>
              <a:rPr lang="en-US" dirty="0" smtClean="0"/>
              <a:t>cial </a:t>
            </a:r>
            <a:r>
              <a:rPr lang="en-US" dirty="0"/>
              <a:t>qualities. </a:t>
            </a:r>
            <a:endParaRPr lang="en-US" dirty="0" smtClean="0"/>
          </a:p>
          <a:p>
            <a:r>
              <a:rPr lang="en-US" dirty="0"/>
              <a:t>In virtue ethics, actions are considered right if they </a:t>
            </a:r>
            <a:r>
              <a:rPr lang="en-US" dirty="0" smtClean="0"/>
              <a:t>support good </a:t>
            </a:r>
            <a:r>
              <a:rPr lang="en-US" dirty="0"/>
              <a:t>character traits (virtues) and wrong if they support bad character traits (vices</a:t>
            </a:r>
            <a:r>
              <a:rPr lang="en-US" dirty="0" smtClean="0"/>
              <a:t>).</a:t>
            </a:r>
          </a:p>
          <a:p>
            <a:r>
              <a:rPr lang="en-US" dirty="0"/>
              <a:t>virtue ethics </a:t>
            </a:r>
            <a:r>
              <a:rPr lang="en-US" dirty="0" smtClean="0"/>
              <a:t>is closely </a:t>
            </a:r>
            <a:r>
              <a:rPr lang="en-US" dirty="0"/>
              <a:t>tied to personal character. </a:t>
            </a:r>
            <a:endParaRPr lang="en-US" dirty="0" smtClean="0"/>
          </a:p>
          <a:p>
            <a:r>
              <a:rPr lang="en-US" dirty="0"/>
              <a:t>this theory may seem to be </a:t>
            </a:r>
            <a:r>
              <a:rPr lang="en-US" b="1" dirty="0"/>
              <a:t>mostly personal ethics</a:t>
            </a:r>
            <a:r>
              <a:rPr lang="en-US" dirty="0"/>
              <a:t> and not particularly applicable to engineering </a:t>
            </a:r>
            <a:r>
              <a:rPr lang="en-US" dirty="0" smtClean="0"/>
              <a:t>or professional </a:t>
            </a:r>
            <a:r>
              <a:rPr lang="en-US" dirty="0"/>
              <a:t>ethics. However, personal morality cannot, or at any rate should not, be separated </a:t>
            </a:r>
            <a:r>
              <a:rPr lang="en-US" dirty="0" smtClean="0"/>
              <a:t>from professional </a:t>
            </a:r>
            <a:r>
              <a:rPr lang="en-US" dirty="0"/>
              <a:t>morality. </a:t>
            </a:r>
            <a:r>
              <a:rPr lang="en-US" b="1" dirty="0"/>
              <a:t>If </a:t>
            </a:r>
            <a:r>
              <a:rPr lang="en-US" b="1" dirty="0" smtClean="0"/>
              <a:t>a behavior </a:t>
            </a:r>
            <a:r>
              <a:rPr lang="en-US" b="1" dirty="0"/>
              <a:t>is virtuous in </a:t>
            </a:r>
            <a:r>
              <a:rPr lang="en-US" b="1" dirty="0" smtClean="0"/>
              <a:t>the individual’s </a:t>
            </a:r>
            <a:r>
              <a:rPr lang="en-US" b="1" dirty="0"/>
              <a:t>personal life, the behavior is virtuous in </a:t>
            </a:r>
            <a:r>
              <a:rPr lang="en-US" b="1" dirty="0" smtClean="0"/>
              <a:t>his or </a:t>
            </a:r>
            <a:r>
              <a:rPr lang="en-US" b="1" dirty="0"/>
              <a:t>her professional life as well</a:t>
            </a:r>
            <a:r>
              <a:rPr lang="en-US" b="1" dirty="0" smtClean="0"/>
              <a:t>.</a:t>
            </a:r>
          </a:p>
          <a:p>
            <a:r>
              <a:rPr lang="en-US" b="1" dirty="0"/>
              <a:t>corporation or government in terms of </a:t>
            </a:r>
            <a:r>
              <a:rPr lang="en-US" b="1" dirty="0" smtClean="0"/>
              <a:t>virtue??</a:t>
            </a:r>
          </a:p>
          <a:p>
            <a:r>
              <a:rPr lang="en-US" dirty="0"/>
              <a:t>As with any ethical theory, it is important to be careful in applying virtue </a:t>
            </a:r>
            <a:r>
              <a:rPr lang="en-US" dirty="0" smtClean="0"/>
              <a:t>ethics. </a:t>
            </a:r>
            <a:r>
              <a:rPr lang="en-US" b="1" dirty="0" smtClean="0"/>
              <a:t>Problems</a:t>
            </a:r>
            <a:r>
              <a:rPr lang="en-US" dirty="0" smtClean="0"/>
              <a:t> </a:t>
            </a:r>
            <a:r>
              <a:rPr lang="en-US" dirty="0"/>
              <a:t>can arise with words that on the face seem to be virtues, but can </a:t>
            </a:r>
            <a:r>
              <a:rPr lang="en-US" dirty="0" smtClean="0"/>
              <a:t>actually lead </a:t>
            </a:r>
            <a:r>
              <a:rPr lang="en-US" dirty="0"/>
              <a:t>to vices. For example, the concept of </a:t>
            </a:r>
            <a:r>
              <a:rPr lang="en-US" b="1" dirty="0"/>
              <a:t>“honor”</a:t>
            </a:r>
            <a:r>
              <a:rPr lang="en-US" dirty="0"/>
              <a:t> 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47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197679AE3F74D8D79D14F1145824D" ma:contentTypeVersion="2" ma:contentTypeDescription="Create a new document." ma:contentTypeScope="" ma:versionID="6699ab424d959f7a878226809878946d">
  <xsd:schema xmlns:xsd="http://www.w3.org/2001/XMLSchema" xmlns:xs="http://www.w3.org/2001/XMLSchema" xmlns:p="http://schemas.microsoft.com/office/2006/metadata/properties" xmlns:ns2="4da993b0-52b2-4576-83be-88b75de12a37" targetNamespace="http://schemas.microsoft.com/office/2006/metadata/properties" ma:root="true" ma:fieldsID="651a1c06e5d80d2f16a5aa424b453867" ns2:_="">
    <xsd:import namespace="4da993b0-52b2-4576-83be-88b75de12a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993b0-52b2-4576-83be-88b75de12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626CE-52D5-428B-88B0-F3D509B24C21}"/>
</file>

<file path=customXml/itemProps2.xml><?xml version="1.0" encoding="utf-8"?>
<ds:datastoreItem xmlns:ds="http://schemas.openxmlformats.org/officeDocument/2006/customXml" ds:itemID="{0ACE4035-8237-4953-A119-E15FA73436AF}"/>
</file>

<file path=customXml/itemProps3.xml><?xml version="1.0" encoding="utf-8"?>
<ds:datastoreItem xmlns:ds="http://schemas.openxmlformats.org/officeDocument/2006/customXml" ds:itemID="{07E949F5-308B-494F-8D52-0EF77F9994DF}"/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1724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Understanding ethical problems </vt:lpstr>
      <vt:lpstr>ETHICAL THEORIES</vt:lpstr>
      <vt:lpstr>What Is a Moral Theory?</vt:lpstr>
      <vt:lpstr>Utilitarianism</vt:lpstr>
      <vt:lpstr>PowerPoint Presentation</vt:lpstr>
      <vt:lpstr>Cost–Benefit Analysis</vt:lpstr>
      <vt:lpstr>Duty Ethics and Rights Ethics</vt:lpstr>
      <vt:lpstr>PowerPoint Presentation</vt:lpstr>
      <vt:lpstr>Virtue Ethics</vt:lpstr>
      <vt:lpstr>Which Theory to Use?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ethical problems </dc:title>
  <dc:creator>Habib</dc:creator>
  <cp:lastModifiedBy>Windows User</cp:lastModifiedBy>
  <cp:revision>20</cp:revision>
  <dcterms:created xsi:type="dcterms:W3CDTF">2006-08-16T00:00:00Z</dcterms:created>
  <dcterms:modified xsi:type="dcterms:W3CDTF">2021-04-19T04:15:23Z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0x010100E60197679AE3F74D8D79D14F1145824D</vt:lpwstr>
  </property>
</Properties>
</file>