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31" autoAdjust="0"/>
  </p:normalViewPr>
  <p:slideViewPr>
    <p:cSldViewPr>
      <p:cViewPr>
        <p:scale>
          <a:sx n="80" d="100"/>
          <a:sy n="80" d="100"/>
        </p:scale>
        <p:origin x="-8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Ethical </a:t>
            </a:r>
            <a:r>
              <a:rPr lang="en-US" dirty="0" smtClean="0"/>
              <a:t>Problem </a:t>
            </a:r>
            <a:r>
              <a:rPr lang="en-US" dirty="0"/>
              <a:t>Solving </a:t>
            </a:r>
            <a:r>
              <a:rPr lang="en-US" dirty="0" smtClean="0"/>
              <a:t>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5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400" dirty="0"/>
              <a:t>Now let’s complete the exercise by denoting our problem by a “P” and inserting</a:t>
            </a:r>
            <a:br>
              <a:rPr lang="en-US" sz="3400" dirty="0"/>
            </a:br>
            <a:r>
              <a:rPr lang="en-US" sz="3400" dirty="0"/>
              <a:t>it at the appropriate place along the line. As with the previous examples, </a:t>
            </a:r>
            <a:r>
              <a:rPr lang="en-US" sz="3400" dirty="0" smtClean="0"/>
              <a:t>placement of </a:t>
            </a:r>
            <a:r>
              <a:rPr lang="en-US" sz="3400" dirty="0"/>
              <a:t>the problem along the line is somewhat </a:t>
            </a:r>
            <a:r>
              <a:rPr lang="en-US" sz="3400" b="1" dirty="0"/>
              <a:t>subjective.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3400" dirty="0" smtClean="0"/>
              <a:t>It </a:t>
            </a:r>
            <a:r>
              <a:rPr lang="en-US" sz="3400" dirty="0"/>
              <a:t>should be noted that although this action seems ethically acceptable, </a:t>
            </a:r>
            <a:r>
              <a:rPr lang="en-US" sz="3400" dirty="0" smtClean="0"/>
              <a:t>there are </a:t>
            </a:r>
            <a:r>
              <a:rPr lang="en-US" sz="3400" dirty="0"/>
              <a:t>many other considerations that might be factored into the </a:t>
            </a:r>
            <a:r>
              <a:rPr lang="en-US" sz="3400" dirty="0" smtClean="0"/>
              <a:t>final </a:t>
            </a:r>
            <a:r>
              <a:rPr lang="en-US" sz="3400" dirty="0"/>
              <a:t>decision. </a:t>
            </a:r>
            <a:r>
              <a:rPr lang="en-US" sz="3400" dirty="0" smtClean="0"/>
              <a:t>For example</a:t>
            </a:r>
            <a:r>
              <a:rPr lang="en-US" sz="3400" dirty="0"/>
              <a:t>, there are political aspects that should also be considered. </a:t>
            </a:r>
            <a:endParaRPr lang="en-US" sz="3400" dirty="0" smtClean="0"/>
          </a:p>
          <a:p>
            <a:r>
              <a:rPr lang="en-US" sz="3400" dirty="0"/>
              <a:t>Good community relations might dictate that another solution should </a:t>
            </a:r>
            <a:r>
              <a:rPr lang="en-US" sz="3400" dirty="0" smtClean="0"/>
              <a:t>be pursued </a:t>
            </a:r>
            <a:r>
              <a:rPr lang="en-US" sz="3400" dirty="0"/>
              <a:t>instead</a:t>
            </a:r>
            <a:r>
              <a:rPr lang="en-US" sz="3400" dirty="0" smtClean="0"/>
              <a:t>.</a:t>
            </a:r>
          </a:p>
          <a:p>
            <a:r>
              <a:rPr lang="en-US" sz="3400" dirty="0" smtClean="0"/>
              <a:t> </a:t>
            </a:r>
            <a:r>
              <a:rPr lang="en-US" sz="3400" dirty="0"/>
              <a:t>The company also might want to avoid the lengthy amount of </a:t>
            </a:r>
            <a:r>
              <a:rPr lang="en-US" sz="3400" dirty="0" smtClean="0"/>
              <a:t>time required </a:t>
            </a:r>
            <a:r>
              <a:rPr lang="en-US" sz="3400" dirty="0"/>
              <a:t>to obtain a permit for the dumping and the oversight by various government agencies. </a:t>
            </a:r>
            <a:endParaRPr lang="en-US" sz="3400" dirty="0" smtClean="0"/>
          </a:p>
          <a:p>
            <a:r>
              <a:rPr lang="en-US" sz="3400" b="1" dirty="0" smtClean="0"/>
              <a:t>Pitfalls, </a:t>
            </a:r>
            <a:r>
              <a:rPr lang="en-US" sz="3400" dirty="0"/>
              <a:t>line drawing can easily be </a:t>
            </a:r>
            <a:r>
              <a:rPr lang="en-US" sz="3400" dirty="0" smtClean="0"/>
              <a:t>used to </a:t>
            </a:r>
            <a:r>
              <a:rPr lang="en-US" sz="3400" dirty="0"/>
              <a:t>prove that something is right when it is actually </a:t>
            </a:r>
            <a:r>
              <a:rPr lang="en-US" sz="3400" dirty="0" smtClean="0"/>
              <a:t>wrong. </a:t>
            </a:r>
            <a:r>
              <a:rPr lang="en-US" sz="3400" dirty="0"/>
              <a:t>Line drawing is only effective if it is used objectively and </a:t>
            </a:r>
            <a:r>
              <a:rPr lang="en-US" sz="3400" dirty="0" smtClean="0"/>
              <a:t>honestly.</a:t>
            </a:r>
          </a:p>
          <a:p>
            <a:r>
              <a:rPr lang="en-US" sz="3400" dirty="0"/>
              <a:t>There is a long history of the improper use of this technique</a:t>
            </a:r>
            <a:r>
              <a:rPr lang="en-US" sz="3400" dirty="0" smtClean="0"/>
              <a:t>.</a:t>
            </a:r>
            <a:endParaRPr lang="en-US" sz="3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52" t="71068" r="29710" b="14466"/>
          <a:stretch/>
        </p:blipFill>
        <p:spPr bwMode="auto">
          <a:xfrm>
            <a:off x="3352800" y="914400"/>
            <a:ext cx="4800600" cy="156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55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Application of Line Drawing to the Pentium Chip </a:t>
            </a:r>
            <a:r>
              <a:rPr lang="en-US" b="1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1994–95, it was discovered and widely reported that the latest version of the </a:t>
            </a:r>
            <a:r>
              <a:rPr lang="en-US" dirty="0" smtClean="0"/>
              <a:t>Intel Pentium </a:t>
            </a:r>
            <a:r>
              <a:rPr lang="en-US" dirty="0"/>
              <a:t>chip had </a:t>
            </a:r>
            <a:r>
              <a:rPr lang="en-US" dirty="0" smtClean="0"/>
              <a:t>flaws</a:t>
            </a:r>
            <a:r>
              <a:rPr lang="en-US" dirty="0"/>
              <a:t>. At </a:t>
            </a:r>
            <a:r>
              <a:rPr lang="en-US" dirty="0" smtClean="0"/>
              <a:t>first</a:t>
            </a:r>
            <a:r>
              <a:rPr lang="en-US" dirty="0"/>
              <a:t>, Intel sought to hide this information, but </a:t>
            </a:r>
            <a:r>
              <a:rPr lang="en-US" dirty="0" smtClean="0"/>
              <a:t>later came </a:t>
            </a:r>
            <a:r>
              <a:rPr lang="en-US" dirty="0"/>
              <a:t>around to a policy of offering consumers chips in which the </a:t>
            </a:r>
            <a:r>
              <a:rPr lang="en-US" dirty="0" smtClean="0"/>
              <a:t>flaw </a:t>
            </a:r>
            <a:r>
              <a:rPr lang="en-US" dirty="0"/>
              <a:t>had </a:t>
            </a:r>
            <a:r>
              <a:rPr lang="en-US" dirty="0" smtClean="0"/>
              <a:t>been corrected.</a:t>
            </a:r>
          </a:p>
          <a:p>
            <a:r>
              <a:rPr lang="en-US" b="1" dirty="0"/>
              <a:t>1.</a:t>
            </a:r>
            <a:r>
              <a:rPr lang="en-US" dirty="0"/>
              <a:t>There is a </a:t>
            </a:r>
            <a:r>
              <a:rPr lang="en-US" dirty="0" smtClean="0"/>
              <a:t>flaw </a:t>
            </a:r>
            <a:r>
              <a:rPr lang="en-US" dirty="0"/>
              <a:t>in the chip, but it truly is undetectable and won’t affect any customer’s </a:t>
            </a:r>
            <a:r>
              <a:rPr lang="en-US" dirty="0" smtClean="0"/>
              <a:t>applications.</a:t>
            </a:r>
          </a:p>
          <a:p>
            <a:r>
              <a:rPr lang="en-US" b="1" dirty="0" smtClean="0"/>
              <a:t>2.</a:t>
            </a:r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dirty="0" smtClean="0"/>
              <a:t>flaws </a:t>
            </a:r>
            <a:r>
              <a:rPr lang="en-US" dirty="0"/>
              <a:t>in the chip, the customer is informed of them, but no help </a:t>
            </a:r>
            <a:r>
              <a:rPr lang="en-US" dirty="0" smtClean="0"/>
              <a:t>is offered.</a:t>
            </a:r>
          </a:p>
          <a:p>
            <a:r>
              <a:rPr lang="en-US" b="1" dirty="0" smtClean="0"/>
              <a:t>3.</a:t>
            </a:r>
            <a:r>
              <a:rPr lang="en-US" dirty="0" smtClean="0"/>
              <a:t>A </a:t>
            </a:r>
            <a:r>
              <a:rPr lang="en-US" dirty="0"/>
              <a:t>warning label says that the chip should not be used for certain </a:t>
            </a:r>
            <a:r>
              <a:rPr lang="en-US" dirty="0" smtClean="0"/>
              <a:t>applications.</a:t>
            </a:r>
          </a:p>
          <a:p>
            <a:r>
              <a:rPr lang="en-US" b="1" dirty="0" smtClean="0"/>
              <a:t>4.</a:t>
            </a:r>
            <a:r>
              <a:rPr lang="en-US" dirty="0" smtClean="0"/>
              <a:t>Recall </a:t>
            </a:r>
            <a:r>
              <a:rPr lang="en-US" dirty="0"/>
              <a:t>notices are sent out, and all </a:t>
            </a:r>
            <a:r>
              <a:rPr lang="en-US" dirty="0" smtClean="0"/>
              <a:t>flawed </a:t>
            </a:r>
            <a:r>
              <a:rPr lang="en-US" dirty="0"/>
              <a:t>chips are </a:t>
            </a:r>
            <a:r>
              <a:rPr lang="en-US" dirty="0" smtClean="0"/>
              <a:t>replaced.</a:t>
            </a:r>
          </a:p>
          <a:p>
            <a:r>
              <a:rPr lang="en-US" b="1" dirty="0" smtClean="0"/>
              <a:t>5.</a:t>
            </a:r>
            <a:r>
              <a:rPr lang="en-US" dirty="0" smtClean="0"/>
              <a:t>Replacement </a:t>
            </a:r>
            <a:r>
              <a:rPr lang="en-US" dirty="0"/>
              <a:t>chips are offered only if the customer notices the problem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r>
              <a:rPr lang="en-US" dirty="0"/>
              <a:t>Where does our situation—there is a f aw, customers aren’t informed, and </a:t>
            </a:r>
            <a:r>
              <a:rPr lang="en-US" dirty="0" smtClean="0"/>
              <a:t>the magnitude </a:t>
            </a:r>
            <a:r>
              <a:rPr lang="en-US" dirty="0"/>
              <a:t>of the problem is </a:t>
            </a:r>
            <a:r>
              <a:rPr lang="en-US" dirty="0" smtClean="0"/>
              <a:t>minimized—fit </a:t>
            </a:r>
            <a:r>
              <a:rPr lang="en-US" dirty="0"/>
              <a:t>on this line? One possible analysis is</a:t>
            </a:r>
            <a:br>
              <a:rPr lang="en-US" dirty="0"/>
            </a:br>
            <a:r>
              <a:rPr lang="en-US" dirty="0"/>
              <a:t>the following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According </a:t>
            </a:r>
            <a:r>
              <a:rPr lang="en-US" dirty="0"/>
              <a:t>to this line-drawing analysis, the approach taken by Intel in this </a:t>
            </a:r>
            <a:r>
              <a:rPr lang="en-US" dirty="0" smtClean="0"/>
              <a:t>case wasn’t </a:t>
            </a:r>
            <a:r>
              <a:rPr lang="en-US" dirty="0"/>
              <a:t>the best ethical </a:t>
            </a:r>
            <a:r>
              <a:rPr lang="en-US" dirty="0" smtClean="0"/>
              <a:t>choice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91" t="32898" r="27177" b="46214"/>
          <a:stretch/>
        </p:blipFill>
        <p:spPr bwMode="auto">
          <a:xfrm>
            <a:off x="1143000" y="2285999"/>
            <a:ext cx="5791200" cy="239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53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FLOW </a:t>
            </a:r>
            <a:r>
              <a:rPr lang="en-US" b="1" dirty="0" smtClean="0"/>
              <a:t>CHARTING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334000"/>
          </a:xfrm>
        </p:spPr>
        <p:txBody>
          <a:bodyPr>
            <a:noAutofit/>
          </a:bodyPr>
          <a:lstStyle/>
          <a:p>
            <a:r>
              <a:rPr lang="en-US" sz="2300" dirty="0" smtClean="0"/>
              <a:t>In </a:t>
            </a:r>
            <a:r>
              <a:rPr lang="en-US" sz="2300" dirty="0"/>
              <a:t>engineering ethics, </a:t>
            </a:r>
            <a:r>
              <a:rPr lang="en-US" sz="2300" dirty="0" smtClean="0"/>
              <a:t>flow </a:t>
            </a:r>
            <a:r>
              <a:rPr lang="en-US" sz="2300" dirty="0"/>
              <a:t>charting will be helpful for analyzing a variety of cases, </a:t>
            </a:r>
            <a:r>
              <a:rPr lang="en-US" sz="2300" dirty="0" smtClean="0"/>
              <a:t>especially those </a:t>
            </a:r>
            <a:r>
              <a:rPr lang="en-US" sz="2300" dirty="0"/>
              <a:t>in which there is a sequence of events to be considered or a series of consequences that </a:t>
            </a:r>
            <a:r>
              <a:rPr lang="en-US" sz="2300" dirty="0" smtClean="0"/>
              <a:t>flows </a:t>
            </a:r>
            <a:r>
              <a:rPr lang="en-US" sz="2300" dirty="0"/>
              <a:t>from each decision</a:t>
            </a:r>
            <a:r>
              <a:rPr lang="en-US" sz="2300" dirty="0" smtClean="0"/>
              <a:t>.</a:t>
            </a:r>
          </a:p>
          <a:p>
            <a:r>
              <a:rPr lang="en-US" sz="2300" dirty="0"/>
              <a:t>As with the line-drawing technique described in the previous section, there </a:t>
            </a:r>
            <a:r>
              <a:rPr lang="en-US" sz="2300" dirty="0" smtClean="0"/>
              <a:t>is </a:t>
            </a:r>
            <a:r>
              <a:rPr lang="en-US" sz="2300" b="1" dirty="0" smtClean="0"/>
              <a:t>no </a:t>
            </a:r>
            <a:r>
              <a:rPr lang="en-US" sz="2300" b="1" dirty="0"/>
              <a:t>unique </a:t>
            </a:r>
            <a:r>
              <a:rPr lang="en-US" sz="2300" b="1" dirty="0" smtClean="0"/>
              <a:t>flow</a:t>
            </a:r>
            <a:r>
              <a:rPr lang="en-US" sz="2300" dirty="0" smtClean="0"/>
              <a:t> </a:t>
            </a:r>
            <a:r>
              <a:rPr lang="en-US" sz="2300" dirty="0"/>
              <a:t>chart that is applicable to a given problem</a:t>
            </a:r>
            <a:r>
              <a:rPr lang="en-US" sz="2300" dirty="0" smtClean="0"/>
              <a:t>.</a:t>
            </a:r>
          </a:p>
          <a:p>
            <a:r>
              <a:rPr lang="en-US" sz="2300" dirty="0"/>
              <a:t>In fact, different </a:t>
            </a:r>
            <a:r>
              <a:rPr lang="en-US" sz="2300" dirty="0" smtClean="0"/>
              <a:t>flow</a:t>
            </a:r>
            <a:r>
              <a:rPr lang="en-US" sz="2300" dirty="0"/>
              <a:t> </a:t>
            </a:r>
            <a:r>
              <a:rPr lang="en-US" sz="2300" dirty="0" smtClean="0"/>
              <a:t>charts </a:t>
            </a:r>
            <a:r>
              <a:rPr lang="en-US" sz="2300" dirty="0"/>
              <a:t>can be used to emphasize different aspects of the same problem. As with </a:t>
            </a:r>
            <a:r>
              <a:rPr lang="en-US" sz="2300" dirty="0" smtClean="0"/>
              <a:t>line drawing</a:t>
            </a:r>
            <a:r>
              <a:rPr lang="en-US" sz="2300" dirty="0"/>
              <a:t>, it will be essential to be as objective as possible and to approach f ow charting honestly. Otherwise, it will be possible to draw any </a:t>
            </a:r>
            <a:r>
              <a:rPr lang="en-US" sz="2300" dirty="0" smtClean="0"/>
              <a:t>conclusion </a:t>
            </a:r>
            <a:r>
              <a:rPr lang="en-US" sz="2300" dirty="0"/>
              <a:t>you want, </a:t>
            </a:r>
            <a:r>
              <a:rPr lang="en-US" sz="2300" b="1" dirty="0" smtClean="0"/>
              <a:t>even one </a:t>
            </a:r>
            <a:r>
              <a:rPr lang="en-US" sz="2300" b="1" dirty="0"/>
              <a:t>that is clearly wrong</a:t>
            </a:r>
            <a:r>
              <a:rPr lang="en-US" sz="2300" dirty="0" smtClean="0"/>
              <a:t>.</a:t>
            </a:r>
          </a:p>
          <a:p>
            <a:r>
              <a:rPr lang="en-US" sz="2300" dirty="0"/>
              <a:t>We can illustrate this technique by applying a simple </a:t>
            </a:r>
            <a:r>
              <a:rPr lang="en-US" sz="2300" dirty="0" smtClean="0"/>
              <a:t>flow </a:t>
            </a:r>
            <a:r>
              <a:rPr lang="en-US" sz="2300" dirty="0"/>
              <a:t>chart to a </a:t>
            </a:r>
            <a:r>
              <a:rPr lang="en-US" sz="2300" dirty="0" smtClean="0"/>
              <a:t>disaster that </a:t>
            </a:r>
            <a:r>
              <a:rPr lang="en-US" sz="2300" dirty="0"/>
              <a:t>happened at </a:t>
            </a:r>
            <a:r>
              <a:rPr lang="en-US" sz="2300" b="1" dirty="0"/>
              <a:t>Union Carbide’s plant in Bhopal</a:t>
            </a:r>
            <a:r>
              <a:rPr lang="en-US" sz="2300" dirty="0"/>
              <a:t>, India, where MIC, a toxic substance, was mixed with water, creating toxic fumes</a:t>
            </a:r>
            <a:r>
              <a:rPr lang="en-US" sz="2300" dirty="0" smtClean="0"/>
              <a:t>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63704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5" t="19167" r="31831" b="12291"/>
          <a:stretch/>
        </p:blipFill>
        <p:spPr bwMode="auto">
          <a:xfrm>
            <a:off x="2664541" y="304800"/>
            <a:ext cx="392395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1273076"/>
            <a:ext cx="2667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Application of a simple</a:t>
            </a:r>
            <a:br>
              <a:rPr lang="en-US" dirty="0"/>
            </a:br>
            <a:r>
              <a:rPr lang="en-US" dirty="0" smtClean="0"/>
              <a:t>flow </a:t>
            </a:r>
            <a:r>
              <a:rPr lang="en-US" dirty="0"/>
              <a:t>chart to the Bhopal</a:t>
            </a:r>
            <a:br>
              <a:rPr lang="en-US" dirty="0"/>
            </a:br>
            <a:r>
              <a:rPr lang="en-US" dirty="0"/>
              <a:t>case, emphasizing</a:t>
            </a:r>
            <a:br>
              <a:rPr lang="en-US" dirty="0"/>
            </a:br>
            <a:r>
              <a:rPr lang="en-US" dirty="0"/>
              <a:t>potential decisions made</a:t>
            </a:r>
            <a:br>
              <a:rPr lang="en-US" dirty="0"/>
            </a:br>
            <a:r>
              <a:rPr lang="en-US" dirty="0"/>
              <a:t>during consideration of</a:t>
            </a:r>
            <a:br>
              <a:rPr lang="en-US" dirty="0"/>
            </a:br>
            <a:r>
              <a:rPr lang="en-US" dirty="0"/>
              <a:t>locating a plant in India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0" t="40000" r="24100" b="32292"/>
          <a:stretch/>
        </p:blipFill>
        <p:spPr bwMode="auto">
          <a:xfrm>
            <a:off x="383458" y="1371600"/>
            <a:ext cx="8524734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45825" y="0"/>
            <a:ext cx="403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alternative f ow chart</a:t>
            </a:r>
            <a:br>
              <a:rPr lang="en-US" dirty="0"/>
            </a:br>
            <a:r>
              <a:rPr lang="en-US" dirty="0"/>
              <a:t>for the Bhopal case,</a:t>
            </a:r>
            <a:br>
              <a:rPr lang="en-US" dirty="0"/>
            </a:br>
            <a:r>
              <a:rPr lang="en-US" dirty="0"/>
              <a:t>emphasizing decisions</a:t>
            </a:r>
            <a:br>
              <a:rPr lang="en-US" dirty="0"/>
            </a:br>
            <a:r>
              <a:rPr lang="en-US" dirty="0"/>
              <a:t>made when considering</a:t>
            </a:r>
            <a:br>
              <a:rPr lang="en-US" dirty="0"/>
            </a:br>
            <a:r>
              <a:rPr lang="en-US" dirty="0"/>
              <a:t>deactivating the f are tower</a:t>
            </a:r>
            <a:br>
              <a:rPr lang="en-US" dirty="0"/>
            </a:br>
            <a:r>
              <a:rPr lang="en-US" dirty="0"/>
              <a:t>for maintenance.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CONFLICT </a:t>
            </a:r>
            <a:r>
              <a:rPr lang="en-US" b="1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 area of ethical problem solving that we will frequently encounter in this </a:t>
            </a:r>
            <a:r>
              <a:rPr lang="en-US" dirty="0" smtClean="0"/>
              <a:t>book relates </a:t>
            </a:r>
            <a:r>
              <a:rPr lang="en-US" dirty="0"/>
              <a:t>to problems that present us with a choice between two </a:t>
            </a:r>
            <a:r>
              <a:rPr lang="en-US" dirty="0" smtClean="0"/>
              <a:t>conf</a:t>
            </a:r>
            <a:r>
              <a:rPr lang="en-US" dirty="0"/>
              <a:t>l</a:t>
            </a:r>
            <a:r>
              <a:rPr lang="en-US" dirty="0" smtClean="0"/>
              <a:t>icting moral values</a:t>
            </a:r>
            <a:r>
              <a:rPr lang="en-US" dirty="0"/>
              <a:t>, </a:t>
            </a:r>
            <a:r>
              <a:rPr lang="en-US" b="1" dirty="0"/>
              <a:t>each of which seems to be correct.</a:t>
            </a:r>
            <a:r>
              <a:rPr lang="en-US" dirty="0"/>
              <a:t> How do we make the correct choice </a:t>
            </a:r>
            <a:r>
              <a:rPr lang="en-US" dirty="0" smtClean="0"/>
              <a:t>in this </a:t>
            </a:r>
            <a:r>
              <a:rPr lang="en-US" dirty="0"/>
              <a:t>situation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Conf</a:t>
            </a:r>
            <a:r>
              <a:rPr lang="en-US" dirty="0"/>
              <a:t>l</a:t>
            </a:r>
            <a:r>
              <a:rPr lang="en-US" dirty="0" smtClean="0"/>
              <a:t>ict </a:t>
            </a:r>
            <a:r>
              <a:rPr lang="en-US" dirty="0"/>
              <a:t>problems can be solved in three </a:t>
            </a:r>
            <a:r>
              <a:rPr lang="en-US" dirty="0" smtClean="0"/>
              <a:t>ways</a:t>
            </a:r>
          </a:p>
          <a:p>
            <a:r>
              <a:rPr lang="en-US" dirty="0" smtClean="0"/>
              <a:t>Often</a:t>
            </a:r>
            <a:r>
              <a:rPr lang="en-US" dirty="0"/>
              <a:t>, </a:t>
            </a:r>
            <a:r>
              <a:rPr lang="en-US" b="1" dirty="0"/>
              <a:t>there are </a:t>
            </a:r>
            <a:r>
              <a:rPr lang="en-US" b="1" dirty="0" smtClean="0"/>
              <a:t>conf</a:t>
            </a:r>
            <a:r>
              <a:rPr lang="en-US" b="1" dirty="0"/>
              <a:t>l</a:t>
            </a:r>
            <a:r>
              <a:rPr lang="en-US" b="1" dirty="0" smtClean="0"/>
              <a:t>icting </a:t>
            </a:r>
            <a:r>
              <a:rPr lang="en-US" b="1" dirty="0"/>
              <a:t>moral choices, but one is obviously more </a:t>
            </a:r>
            <a:r>
              <a:rPr lang="en-US" b="1" dirty="0" smtClean="0"/>
              <a:t>signif</a:t>
            </a:r>
            <a:r>
              <a:rPr lang="en-US" b="1" dirty="0"/>
              <a:t>i</a:t>
            </a:r>
            <a:r>
              <a:rPr lang="en-US" b="1" dirty="0" smtClean="0"/>
              <a:t>cant </a:t>
            </a:r>
            <a:r>
              <a:rPr lang="en-US" b="1" dirty="0"/>
              <a:t>than the other.</a:t>
            </a:r>
            <a:r>
              <a:rPr lang="en-US" dirty="0"/>
              <a:t> For example, protecting the health and safety of the public </a:t>
            </a:r>
            <a:r>
              <a:rPr lang="en-US" dirty="0" smtClean="0"/>
              <a:t>is more </a:t>
            </a:r>
            <a:r>
              <a:rPr lang="en-US" dirty="0"/>
              <a:t>important than your duty to your employer. In this type of case, the </a:t>
            </a:r>
            <a:r>
              <a:rPr lang="en-US" dirty="0" smtClean="0"/>
              <a:t>resolution of </a:t>
            </a:r>
            <a:r>
              <a:rPr lang="en-US" dirty="0"/>
              <a:t>the </a:t>
            </a:r>
            <a:r>
              <a:rPr lang="en-US" dirty="0" smtClean="0"/>
              <a:t>conf</a:t>
            </a:r>
            <a:r>
              <a:rPr lang="en-US" dirty="0"/>
              <a:t>l</a:t>
            </a:r>
            <a:r>
              <a:rPr lang="en-US" dirty="0" smtClean="0"/>
              <a:t>ict </a:t>
            </a:r>
            <a:r>
              <a:rPr lang="en-US" dirty="0"/>
              <a:t>involves an easy choice</a:t>
            </a:r>
            <a:r>
              <a:rPr lang="en-US" dirty="0" smtClean="0"/>
              <a:t>.</a:t>
            </a:r>
          </a:p>
          <a:p>
            <a:r>
              <a:rPr lang="en-US" dirty="0"/>
              <a:t>A second solution is sometimes called the “creative middle way</a:t>
            </a:r>
            <a:r>
              <a:rPr lang="en-US" dirty="0" smtClean="0"/>
              <a:t>”. </a:t>
            </a:r>
            <a:r>
              <a:rPr lang="en-US" dirty="0"/>
              <a:t>This solution is an attempt at some kind of </a:t>
            </a:r>
            <a:r>
              <a:rPr lang="en-US" dirty="0" smtClean="0"/>
              <a:t>a compromise </a:t>
            </a:r>
            <a:r>
              <a:rPr lang="en-US" dirty="0"/>
              <a:t>that will work for everyone. The emphasis here should be on the word “creative,” because it takes a great deal of creativity to </a:t>
            </a:r>
            <a:r>
              <a:rPr lang="en-US" dirty="0" smtClean="0"/>
              <a:t>find </a:t>
            </a:r>
            <a:r>
              <a:rPr lang="en-US" dirty="0"/>
              <a:t>a middle ground that </a:t>
            </a:r>
            <a:r>
              <a:rPr lang="en-US" dirty="0" smtClean="0"/>
              <a:t>is acceptable </a:t>
            </a:r>
            <a:r>
              <a:rPr lang="en-US" dirty="0"/>
              <a:t>to everyone and a great deal of diplomacy to sell it to everyone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5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 example </a:t>
            </a:r>
            <a:r>
              <a:rPr lang="en-US" dirty="0" smtClean="0"/>
              <a:t>of a </a:t>
            </a:r>
            <a:r>
              <a:rPr lang="en-US" dirty="0"/>
              <a:t>creative middle ground would be that rather than </a:t>
            </a:r>
            <a:r>
              <a:rPr lang="en-US" b="1" dirty="0"/>
              <a:t>dumping a toxic waste into </a:t>
            </a:r>
            <a:r>
              <a:rPr lang="en-US" b="1" dirty="0" smtClean="0"/>
              <a:t>a local </a:t>
            </a:r>
            <a:r>
              <a:rPr lang="en-US" b="1" dirty="0"/>
              <a:t>lake</a:t>
            </a:r>
            <a:r>
              <a:rPr lang="en-US" dirty="0"/>
              <a:t>, one </a:t>
            </a:r>
            <a:r>
              <a:rPr lang="en-US" dirty="0" smtClean="0"/>
              <a:t>finds </a:t>
            </a:r>
            <a:r>
              <a:rPr lang="en-US" dirty="0"/>
              <a:t>ways to redesign the </a:t>
            </a:r>
            <a:r>
              <a:rPr lang="en-US" dirty="0" smtClean="0"/>
              <a:t>production process </a:t>
            </a:r>
            <a:r>
              <a:rPr lang="en-US" dirty="0"/>
              <a:t>to minimize </a:t>
            </a:r>
            <a:r>
              <a:rPr lang="en-US" dirty="0" smtClean="0"/>
              <a:t>the amount </a:t>
            </a:r>
            <a:r>
              <a:rPr lang="en-US" dirty="0"/>
              <a:t>of waste products produced, </a:t>
            </a:r>
            <a:r>
              <a:rPr lang="en-US" dirty="0" smtClean="0"/>
              <a:t>finds </a:t>
            </a:r>
            <a:r>
              <a:rPr lang="en-US" dirty="0"/>
              <a:t>ways to pretreat the waste to </a:t>
            </a:r>
            <a:r>
              <a:rPr lang="en-US" dirty="0" smtClean="0"/>
              <a:t>minimize the </a:t>
            </a:r>
            <a:r>
              <a:rPr lang="en-US" dirty="0"/>
              <a:t>toxicity, or offers to pay for and install </a:t>
            </a:r>
            <a:r>
              <a:rPr lang="en-US" dirty="0" smtClean="0"/>
              <a:t>the equipment </a:t>
            </a:r>
            <a:r>
              <a:rPr lang="en-US" dirty="0"/>
              <a:t>at the municipal </a:t>
            </a:r>
            <a:r>
              <a:rPr lang="en-US" dirty="0" smtClean="0"/>
              <a:t>water system </a:t>
            </a:r>
            <a:r>
              <a:rPr lang="en-US" dirty="0"/>
              <a:t>necessary to treat the water to remove this chemical before it is sent to</a:t>
            </a:r>
            <a:br>
              <a:rPr lang="en-US" dirty="0"/>
            </a:br>
            <a:r>
              <a:rPr lang="en-US" dirty="0"/>
              <a:t>homes. Obviously, </a:t>
            </a:r>
            <a:r>
              <a:rPr lang="en-US" b="1" dirty="0"/>
              <a:t>no one will be completely </a:t>
            </a:r>
            <a:r>
              <a:rPr lang="en-US" b="1" dirty="0" smtClean="0"/>
              <a:t>satisf</a:t>
            </a:r>
            <a:r>
              <a:rPr lang="en-US" b="1" dirty="0"/>
              <a:t>i</a:t>
            </a:r>
            <a:r>
              <a:rPr lang="en-US" b="1" dirty="0" smtClean="0"/>
              <a:t>ed </a:t>
            </a:r>
            <a:r>
              <a:rPr lang="en-US" b="1" dirty="0"/>
              <a:t>with these alternatives,</a:t>
            </a:r>
            <a:r>
              <a:rPr lang="en-US" dirty="0"/>
              <a:t> </a:t>
            </a:r>
            <a:r>
              <a:rPr lang="en-US" dirty="0" smtClean="0"/>
              <a:t>since redesigns </a:t>
            </a:r>
            <a:r>
              <a:rPr lang="en-US" dirty="0"/>
              <a:t>and pretreatment cost money and take time. Some people will not </a:t>
            </a:r>
            <a:r>
              <a:rPr lang="en-US" dirty="0" smtClean="0"/>
              <a:t>be satisf</a:t>
            </a:r>
            <a:r>
              <a:rPr lang="en-US" dirty="0"/>
              <a:t>i</a:t>
            </a:r>
            <a:r>
              <a:rPr lang="en-US" dirty="0" smtClean="0"/>
              <a:t>ed </a:t>
            </a:r>
            <a:r>
              <a:rPr lang="en-US" dirty="0"/>
              <a:t>with even a minimized dumping of </a:t>
            </a:r>
            <a:r>
              <a:rPr lang="en-US" dirty="0" smtClean="0"/>
              <a:t>toxics.</a:t>
            </a:r>
          </a:p>
          <a:p>
            <a:r>
              <a:rPr lang="en-US" dirty="0"/>
              <a:t>Finally, when there is </a:t>
            </a:r>
            <a:r>
              <a:rPr lang="en-US" b="1" dirty="0"/>
              <a:t>no easy choice</a:t>
            </a:r>
            <a:r>
              <a:rPr lang="en-US" dirty="0"/>
              <a:t> and attempts to </a:t>
            </a:r>
            <a:r>
              <a:rPr lang="en-US" dirty="0" smtClean="0"/>
              <a:t>find </a:t>
            </a:r>
            <a:r>
              <a:rPr lang="en-US" dirty="0"/>
              <a:t>a middle </a:t>
            </a:r>
            <a:r>
              <a:rPr lang="en-US" dirty="0" smtClean="0"/>
              <a:t>ground are </a:t>
            </a:r>
            <a:r>
              <a:rPr lang="en-US" dirty="0"/>
              <a:t>not successful, all that is left is to make the hard choice. Sometimes, you </a:t>
            </a:r>
            <a:r>
              <a:rPr lang="en-US" dirty="0" smtClean="0"/>
              <a:t>have to </a:t>
            </a:r>
            <a:r>
              <a:rPr lang="en-US" dirty="0"/>
              <a:t>bite the bullet and make the best choice possible with the information available</a:t>
            </a:r>
            <a:br>
              <a:rPr lang="en-US" dirty="0"/>
            </a:br>
            <a:r>
              <a:rPr lang="en-US" dirty="0"/>
              <a:t>at the time. Frequently, you must rely on </a:t>
            </a:r>
            <a:r>
              <a:rPr lang="en-US" b="1" dirty="0"/>
              <a:t>“gut feelings”</a:t>
            </a:r>
            <a:r>
              <a:rPr lang="en-US" dirty="0"/>
              <a:t> for which path is the correct one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r>
              <a:rPr lang="en-US" b="1" i="1" dirty="0" smtClean="0"/>
              <a:t>Challenger</a:t>
            </a:r>
            <a:r>
              <a:rPr lang="en-US" dirty="0"/>
              <a:t> </a:t>
            </a:r>
            <a:r>
              <a:rPr lang="en-US" dirty="0" smtClean="0"/>
              <a:t>explosion</a:t>
            </a:r>
            <a:r>
              <a:rPr lang="en-US" dirty="0"/>
              <a:t>, focusing on the dilemma faced by the engineering manager, </a:t>
            </a:r>
            <a:r>
              <a:rPr lang="en-US" dirty="0" smtClean="0"/>
              <a:t>Bob.</a:t>
            </a:r>
          </a:p>
          <a:p>
            <a:r>
              <a:rPr lang="en-US" b="1" dirty="0"/>
              <a:t>The </a:t>
            </a:r>
            <a:r>
              <a:rPr lang="en-US" b="1" dirty="0" smtClean="0"/>
              <a:t>conf</a:t>
            </a:r>
            <a:r>
              <a:rPr lang="en-US" b="1" dirty="0"/>
              <a:t>l</a:t>
            </a:r>
            <a:r>
              <a:rPr lang="en-US" b="1" dirty="0" smtClean="0"/>
              <a:t>ict </a:t>
            </a:r>
            <a:r>
              <a:rPr lang="en-US" b="1" dirty="0"/>
              <a:t>was clear</a:t>
            </a:r>
            <a:r>
              <a:rPr lang="en-US" dirty="0"/>
              <a:t>: There was an unknown probability that the shuttle </a:t>
            </a:r>
            <a:r>
              <a:rPr lang="en-US" dirty="0" smtClean="0"/>
              <a:t>would explode</a:t>
            </a:r>
            <a:r>
              <a:rPr lang="en-US" dirty="0"/>
              <a:t>, perhaps killing all </a:t>
            </a:r>
            <a:r>
              <a:rPr lang="en-US" dirty="0" smtClean="0"/>
              <a:t>aboard.</a:t>
            </a:r>
          </a:p>
          <a:p>
            <a:r>
              <a:rPr lang="en-US" b="1" dirty="0"/>
              <a:t>On the other hand</a:t>
            </a:r>
            <a:r>
              <a:rPr lang="en-US" dirty="0"/>
              <a:t>, </a:t>
            </a:r>
            <a:r>
              <a:rPr lang="en-US" dirty="0" smtClean="0"/>
              <a:t>Bob </a:t>
            </a:r>
            <a:r>
              <a:rPr lang="en-US" dirty="0"/>
              <a:t>had a </a:t>
            </a:r>
            <a:r>
              <a:rPr lang="en-US" dirty="0" smtClean="0"/>
              <a:t>responsibility to </a:t>
            </a:r>
            <a:r>
              <a:rPr lang="en-US" dirty="0"/>
              <a:t>his company and the people who worked for him. There were consequences </a:t>
            </a:r>
            <a:r>
              <a:rPr lang="en-US" dirty="0" smtClean="0"/>
              <a:t>of postponing </a:t>
            </a:r>
            <a:r>
              <a:rPr lang="en-US" dirty="0"/>
              <a:t>the launch, potentially leading to the loss of future contracts </a:t>
            </a:r>
            <a:r>
              <a:rPr lang="en-US" dirty="0" smtClean="0"/>
              <a:t>from NASA.</a:t>
            </a:r>
          </a:p>
          <a:p>
            <a:r>
              <a:rPr lang="en-US" dirty="0"/>
              <a:t>The risk to </a:t>
            </a:r>
            <a:r>
              <a:rPr lang="en-US" dirty="0" smtClean="0"/>
              <a:t>the lives </a:t>
            </a:r>
            <a:r>
              <a:rPr lang="en-US" dirty="0"/>
              <a:t>of the </a:t>
            </a:r>
            <a:r>
              <a:rPr lang="en-US" b="1" dirty="0" smtClean="0"/>
              <a:t>astronauts is too great</a:t>
            </a:r>
            <a:r>
              <a:rPr lang="en-US" dirty="0" smtClean="0"/>
              <a:t> </a:t>
            </a:r>
            <a:r>
              <a:rPr lang="en-US" dirty="0"/>
              <a:t>and far outweighs any other considerations</a:t>
            </a:r>
            <a:r>
              <a:rPr lang="en-US" dirty="0" smtClean="0"/>
              <a:t>. </a:t>
            </a:r>
            <a:r>
              <a:rPr lang="en-US" dirty="0"/>
              <a:t>It </a:t>
            </a:r>
            <a:r>
              <a:rPr lang="en-US" dirty="0" smtClean="0"/>
              <a:t>is impossible </a:t>
            </a:r>
            <a:r>
              <a:rPr lang="en-US" dirty="0"/>
              <a:t>to balance jobs against lives</a:t>
            </a:r>
            <a:r>
              <a:rPr lang="en-US" dirty="0" smtClean="0"/>
              <a:t>.</a:t>
            </a:r>
            <a:r>
              <a:rPr lang="en-US" dirty="0"/>
              <a:t> After all, most people who lose their </a:t>
            </a:r>
            <a:r>
              <a:rPr lang="en-US" dirty="0" smtClean="0"/>
              <a:t>jobs will </a:t>
            </a:r>
            <a:r>
              <a:rPr lang="en-US" dirty="0"/>
              <a:t>be able to </a:t>
            </a:r>
            <a:r>
              <a:rPr lang="en-US" dirty="0" smtClean="0"/>
              <a:t>find </a:t>
            </a:r>
            <a:r>
              <a:rPr lang="en-US" dirty="0"/>
              <a:t>other employment</a:t>
            </a:r>
            <a:r>
              <a:rPr lang="en-US" dirty="0" smtClean="0"/>
              <a:t>.</a:t>
            </a:r>
          </a:p>
          <a:p>
            <a:r>
              <a:rPr lang="en-US" b="1" dirty="0"/>
              <a:t>The creative middle ground </a:t>
            </a:r>
            <a:r>
              <a:rPr lang="en-US" dirty="0"/>
              <a:t>might involve delaying the launch until later in</a:t>
            </a:r>
            <a:br>
              <a:rPr lang="en-US" dirty="0"/>
            </a:br>
            <a:r>
              <a:rPr lang="en-US" dirty="0"/>
              <a:t>the day, when the temperature will have warmed up. Of course, this option might</a:t>
            </a:r>
            <a:br>
              <a:rPr lang="en-US" dirty="0"/>
            </a:br>
            <a:r>
              <a:rPr lang="en-US" dirty="0"/>
              <a:t>not be possible for many reasons associated with the timing of rocket launches and</a:t>
            </a:r>
            <a:br>
              <a:rPr lang="en-US" dirty="0"/>
            </a:br>
            <a:r>
              <a:rPr lang="en-US" dirty="0"/>
              <a:t>the successful completion of the planned </a:t>
            </a:r>
            <a:r>
              <a:rPr lang="en-US" dirty="0" smtClean="0"/>
              <a:t>missions.</a:t>
            </a:r>
          </a:p>
          <a:p>
            <a:r>
              <a:rPr lang="en-US" dirty="0"/>
              <a:t>Instead, perhaps, </a:t>
            </a:r>
            <a:r>
              <a:rPr lang="en-US" b="1" dirty="0"/>
              <a:t>the astronauts could be informed of the engineer’s concerns </a:t>
            </a:r>
            <a:r>
              <a:rPr lang="en-US" dirty="0"/>
              <a:t>and be allowed to make </a:t>
            </a:r>
            <a:r>
              <a:rPr lang="en-US" dirty="0" smtClean="0"/>
              <a:t>the choice </a:t>
            </a:r>
            <a:r>
              <a:rPr lang="en-US" dirty="0"/>
              <a:t>whether to launch or not. If a risk is informed and a choice is made </a:t>
            </a:r>
            <a:r>
              <a:rPr lang="en-US" dirty="0" smtClean="0"/>
              <a:t>by those </a:t>
            </a:r>
            <a:r>
              <a:rPr lang="en-US" dirty="0"/>
              <a:t>taking the risk, it somewhat relieves the company of the responsibility if </a:t>
            </a:r>
            <a:r>
              <a:rPr lang="en-US" dirty="0" smtClean="0"/>
              <a:t>an accident </a:t>
            </a:r>
            <a:r>
              <a:rPr lang="en-US" dirty="0"/>
              <a:t>occurs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Bob </a:t>
            </a:r>
            <a:r>
              <a:rPr lang="en-US" b="1" dirty="0"/>
              <a:t>chose to risk the launch</a:t>
            </a:r>
            <a:r>
              <a:rPr lang="en-US" dirty="0"/>
              <a:t>, </a:t>
            </a:r>
            <a:r>
              <a:rPr lang="en-US" dirty="0" smtClean="0"/>
              <a:t>perhaps because </a:t>
            </a:r>
            <a:r>
              <a:rPr lang="en-US" dirty="0"/>
              <a:t>the data were ambiguous. He might also have wanted to help ensure </a:t>
            </a:r>
            <a:r>
              <a:rPr lang="en-US" dirty="0" smtClean="0"/>
              <a:t>the future </a:t>
            </a:r>
            <a:r>
              <a:rPr lang="en-US" dirty="0"/>
              <a:t>health of the shuttle program and to save the jobs of the Thiokol workers. </a:t>
            </a:r>
            <a:r>
              <a:rPr lang="en-US" dirty="0" smtClean="0"/>
              <a:t>As we </a:t>
            </a:r>
            <a:r>
              <a:rPr lang="en-US" dirty="0"/>
              <a:t>know, his gamble didn’t pay off. The shuttle did explode, causing the deaths </a:t>
            </a:r>
            <a:r>
              <a:rPr lang="en-US" dirty="0" smtClean="0"/>
              <a:t>of the </a:t>
            </a:r>
            <a:r>
              <a:rPr lang="en-US" dirty="0"/>
              <a:t>astronauts and leading to lengthy delays in the shuttle </a:t>
            </a:r>
            <a:r>
              <a:rPr lang="en-US" dirty="0" smtClean="0"/>
              <a:t>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2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 APPLICATION OF PROBLEM-SOLVING </a:t>
            </a:r>
            <a:r>
              <a:rPr lang="en-US" b="1" dirty="0" smtClean="0"/>
              <a:t>METHODS: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BRIBERY/ACCEPTANCE </a:t>
            </a:r>
            <a:r>
              <a:rPr lang="en-US" b="1" dirty="0"/>
              <a:t>OF </a:t>
            </a:r>
            <a:r>
              <a:rPr lang="en-US" b="1" dirty="0" smtClean="0"/>
              <a:t>GIFTS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One of the many gray areas of engineering ethics is the acceptance of gifts from vendors or the offering of gifts to customers to secure business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First</a:t>
            </a:r>
            <a:r>
              <a:rPr lang="en-US" dirty="0"/>
              <a:t>, bribery corrupts our free-market economic system and </a:t>
            </a:r>
            <a:r>
              <a:rPr lang="en-US" dirty="0" smtClean="0"/>
              <a:t>is anticompetitive</a:t>
            </a:r>
            <a:r>
              <a:rPr lang="en-US" dirty="0"/>
              <a:t>. Unlike the practice of buying the best product at the best price, bribery does not reward the most </a:t>
            </a:r>
            <a:r>
              <a:rPr lang="en-US" dirty="0" smtClean="0"/>
              <a:t>efficient </a:t>
            </a:r>
            <a:r>
              <a:rPr lang="en-US" dirty="0"/>
              <a:t>producer. One can argue the virtues or vices </a:t>
            </a:r>
            <a:r>
              <a:rPr lang="en-US" dirty="0" smtClean="0"/>
              <a:t>of the </a:t>
            </a:r>
            <a:r>
              <a:rPr lang="en-US" dirty="0"/>
              <a:t>free-market economy, but it is the system under which our economy operates, </a:t>
            </a:r>
            <a:r>
              <a:rPr lang="en-US" dirty="0" smtClean="0"/>
              <a:t>and anything </a:t>
            </a:r>
            <a:r>
              <a:rPr lang="en-US" dirty="0"/>
              <a:t>that subverts this system is unfair and unethical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Second</a:t>
            </a:r>
            <a:r>
              <a:rPr lang="en-US" dirty="0"/>
              <a:t>, bribery is a </a:t>
            </a:r>
            <a:r>
              <a:rPr lang="en-US" dirty="0" smtClean="0"/>
              <a:t>sellout to </a:t>
            </a:r>
            <a:r>
              <a:rPr lang="en-US" dirty="0"/>
              <a:t>the rich. Bribery corrupts justice and public policy by allowing rich people to </a:t>
            </a:r>
            <a:r>
              <a:rPr lang="en-US" dirty="0" smtClean="0"/>
              <a:t>make all </a:t>
            </a:r>
            <a:r>
              <a:rPr lang="en-US" dirty="0"/>
              <a:t>the rules. In business, it guarantees that only large, powerful corporations will survive, since they are more capable of providing bribes. A small start-up </a:t>
            </a:r>
            <a:r>
              <a:rPr lang="en-US" dirty="0" smtClean="0"/>
              <a:t>company doesn’t </a:t>
            </a:r>
            <a:r>
              <a:rPr lang="en-US" dirty="0"/>
              <a:t>have the resources to compete in an environment where expensive favors </a:t>
            </a:r>
            <a:r>
              <a:rPr lang="en-US" dirty="0" smtClean="0"/>
              <a:t>are required </a:t>
            </a:r>
            <a:r>
              <a:rPr lang="en-US" dirty="0"/>
              <a:t>to secure business. </a:t>
            </a:r>
            <a:endParaRPr lang="en-US" dirty="0" smtClean="0"/>
          </a:p>
          <a:p>
            <a:r>
              <a:rPr lang="en-US" b="1" dirty="0" smtClean="0"/>
              <a:t>Finally</a:t>
            </a:r>
            <a:r>
              <a:rPr lang="en-US" dirty="0"/>
              <a:t>, bribery treats people as commodities that can be</a:t>
            </a:r>
            <a:br>
              <a:rPr lang="en-US" dirty="0"/>
            </a:br>
            <a:r>
              <a:rPr lang="en-US" dirty="0"/>
              <a:t>bought and sold. This practice is degrading to us as human beings and corrupts </a:t>
            </a:r>
            <a:r>
              <a:rPr lang="en-US" dirty="0" smtClean="0"/>
              <a:t>both the </a:t>
            </a:r>
            <a:r>
              <a:rPr lang="en-US" dirty="0"/>
              <a:t>buyer and the seller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ANALYSIS OF ISSUES IN ETHICAL </a:t>
            </a:r>
            <a:r>
              <a:rPr lang="en-US" b="1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 smtClean="0"/>
              <a:t>first </a:t>
            </a:r>
            <a:r>
              <a:rPr lang="en-US" dirty="0"/>
              <a:t>step in solving any ethical problem is to completely understand all of </a:t>
            </a:r>
            <a:r>
              <a:rPr lang="en-US" dirty="0" smtClean="0"/>
              <a:t>the issues </a:t>
            </a:r>
            <a:r>
              <a:rPr lang="en-US" dirty="0"/>
              <a:t>involved</a:t>
            </a:r>
            <a:r>
              <a:rPr lang="en-US" dirty="0" smtClean="0"/>
              <a:t>.</a:t>
            </a:r>
          </a:p>
          <a:p>
            <a:r>
              <a:rPr lang="en-US" dirty="0"/>
              <a:t>The issues involved in understanding ethical problems </a:t>
            </a:r>
            <a:r>
              <a:rPr lang="en-US" dirty="0" smtClean="0"/>
              <a:t>can be </a:t>
            </a:r>
            <a:r>
              <a:rPr lang="en-US" dirty="0"/>
              <a:t>split into three categories: </a:t>
            </a:r>
            <a:r>
              <a:rPr lang="en-US" b="1" dirty="0"/>
              <a:t>factual, conceptual, and </a:t>
            </a:r>
            <a:r>
              <a:rPr lang="en-US" b="1" dirty="0" smtClean="0"/>
              <a:t>moral</a:t>
            </a:r>
            <a:r>
              <a:rPr lang="en-US" dirty="0" smtClean="0"/>
              <a:t>.</a:t>
            </a:r>
          </a:p>
          <a:p>
            <a:r>
              <a:rPr lang="en-US" dirty="0"/>
              <a:t>Understanding these issues helps to put an ethical problem in </a:t>
            </a:r>
            <a:r>
              <a:rPr lang="en-US" dirty="0" smtClean="0"/>
              <a:t>the proper </a:t>
            </a:r>
            <a:r>
              <a:rPr lang="en-US" dirty="0"/>
              <a:t>framework and often helps point the way to a solution.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82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/>
              <a:t>When Is a Gift a Bribe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Gifts of </a:t>
            </a:r>
            <a:r>
              <a:rPr lang="en-US" dirty="0"/>
              <a:t>nominal value, </a:t>
            </a:r>
            <a:r>
              <a:rPr lang="en-US" b="1" dirty="0"/>
              <a:t>such as coffee mugs or calendars </a:t>
            </a:r>
            <a:r>
              <a:rPr lang="en-US" dirty="0"/>
              <a:t>with a vendor’s logo and </a:t>
            </a:r>
            <a:r>
              <a:rPr lang="en-US" dirty="0" smtClean="0"/>
              <a:t>phone number </a:t>
            </a:r>
            <a:r>
              <a:rPr lang="en-US" dirty="0"/>
              <a:t>on it, are really just an advertising </a:t>
            </a:r>
            <a:r>
              <a:rPr lang="en-US" dirty="0" smtClean="0"/>
              <a:t>tool. Generally</a:t>
            </a:r>
            <a:r>
              <a:rPr lang="en-US" dirty="0"/>
              <a:t>, there is no problem </a:t>
            </a:r>
            <a:r>
              <a:rPr lang="en-US" dirty="0" smtClean="0"/>
              <a:t>with accepting </a:t>
            </a:r>
            <a:r>
              <a:rPr lang="en-US" dirty="0"/>
              <a:t>these types of items. </a:t>
            </a:r>
            <a:endParaRPr lang="en-US" dirty="0" smtClean="0"/>
          </a:p>
          <a:p>
            <a:r>
              <a:rPr lang="en-US" b="1" dirty="0" smtClean="0"/>
              <a:t>Dining </a:t>
            </a:r>
            <a:r>
              <a:rPr lang="en-US" b="1" dirty="0"/>
              <a:t>with a customer</a:t>
            </a:r>
            <a:r>
              <a:rPr lang="en-US" dirty="0"/>
              <a:t> or a supplier is </a:t>
            </a:r>
            <a:r>
              <a:rPr lang="en-US" dirty="0" smtClean="0"/>
              <a:t>also an</a:t>
            </a:r>
            <a:r>
              <a:rPr lang="en-US" dirty="0"/>
              <a:t> </a:t>
            </a:r>
            <a:r>
              <a:rPr lang="en-US" dirty="0" smtClean="0"/>
              <a:t>acceptable </a:t>
            </a:r>
            <a:r>
              <a:rPr lang="en-US" dirty="0"/>
              <a:t>practice, especially if everyone pays his or her own way. It is </a:t>
            </a:r>
            <a:r>
              <a:rPr lang="en-US" dirty="0" smtClean="0"/>
              <a:t>important from </a:t>
            </a:r>
            <a:r>
              <a:rPr lang="en-US" dirty="0"/>
              <a:t>the point of view of both suppliers and customers that good relations be maintained so that good service can be provided. </a:t>
            </a:r>
            <a:endParaRPr lang="en-US" dirty="0" smtClean="0"/>
          </a:p>
          <a:p>
            <a:r>
              <a:rPr lang="en-US" dirty="0" smtClean="0"/>
              <a:t>Social </a:t>
            </a:r>
            <a:r>
              <a:rPr lang="en-US" dirty="0"/>
              <a:t>interaction, such as </a:t>
            </a:r>
            <a:r>
              <a:rPr lang="en-US" dirty="0" smtClean="0"/>
              <a:t>eating together</a:t>
            </a:r>
            <a:r>
              <a:rPr lang="en-US" dirty="0"/>
              <a:t>, often facilitates the type of close and </a:t>
            </a:r>
            <a:r>
              <a:rPr lang="en-US" dirty="0" smtClean="0"/>
              <a:t>successful interactions </a:t>
            </a:r>
            <a:r>
              <a:rPr lang="en-US" dirty="0"/>
              <a:t>required by</a:t>
            </a:r>
            <a:br>
              <a:rPr lang="en-US" dirty="0"/>
            </a:br>
            <a:r>
              <a:rPr lang="en-US" dirty="0"/>
              <a:t>both sides. </a:t>
            </a:r>
            <a:r>
              <a:rPr lang="en-US" b="1" dirty="0"/>
              <a:t>However, when meals or gifts are no longer</a:t>
            </a:r>
            <a:r>
              <a:rPr lang="en-US" dirty="0"/>
              <a:t> of low cost and the </a:t>
            </a:r>
            <a:r>
              <a:rPr lang="en-US" dirty="0" smtClean="0"/>
              <a:t>expense of </a:t>
            </a:r>
            <a:r>
              <a:rPr lang="en-US" dirty="0"/>
              <a:t>these items is not shared equally, the possibility for abuse becomes large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Examples of Gifts vs. </a:t>
            </a:r>
            <a:r>
              <a:rPr lang="en-US" b="1" dirty="0" smtClean="0"/>
              <a:t>Bribes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50" dirty="0"/>
              <a:t>During a sales visit, a sales representative offers you a coffee mug with his company’s name and logo on it. The value of the mug is </a:t>
            </a:r>
            <a:r>
              <a:rPr lang="en-US" sz="2050" dirty="0" smtClean="0"/>
              <a:t>five dollars</a:t>
            </a:r>
            <a:r>
              <a:rPr lang="en-US" sz="2050" dirty="0"/>
              <a:t>. Can you </a:t>
            </a:r>
            <a:r>
              <a:rPr lang="en-US" sz="2050" dirty="0" smtClean="0"/>
              <a:t>accept this </a:t>
            </a:r>
            <a:r>
              <a:rPr lang="en-US" sz="2050" dirty="0"/>
              <a:t>item? Does the answer to this question change if this item is a $350 </a:t>
            </a:r>
            <a:r>
              <a:rPr lang="en-US" sz="2050" dirty="0" smtClean="0"/>
              <a:t>crystal bowl </a:t>
            </a:r>
            <a:r>
              <a:rPr lang="en-US" sz="2050" dirty="0"/>
              <a:t>with the name of the company engraved on it? How about if there is </a:t>
            </a:r>
            <a:r>
              <a:rPr lang="en-US" sz="2050" dirty="0" smtClean="0"/>
              <a:t>no engraving </a:t>
            </a:r>
            <a:r>
              <a:rPr lang="en-US" sz="2050" dirty="0"/>
              <a:t>on it</a:t>
            </a:r>
            <a:r>
              <a:rPr lang="en-US" sz="2050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50" dirty="0"/>
              <a:t>Your meeting with a sales representative is running into the lunch hour. She</a:t>
            </a:r>
            <a:br>
              <a:rPr lang="en-US" sz="2050" dirty="0"/>
            </a:br>
            <a:r>
              <a:rPr lang="en-US" sz="2050" dirty="0"/>
              <a:t>invites you to go out for lunch. You go to a fast-food restaurant and pay for your</a:t>
            </a:r>
            <a:br>
              <a:rPr lang="en-US" sz="2050" dirty="0"/>
            </a:br>
            <a:r>
              <a:rPr lang="en-US" sz="2050" dirty="0"/>
              <a:t>own lunch. Is this practice acceptable? Does the answer to this question change</a:t>
            </a:r>
            <a:br>
              <a:rPr lang="en-US" sz="2050" dirty="0"/>
            </a:br>
            <a:r>
              <a:rPr lang="en-US" sz="2050" dirty="0"/>
              <a:t>if you go to an expensive French restaurant? If she pays for lunch</a:t>
            </a:r>
            <a:r>
              <a:rPr lang="en-US" sz="2050" dirty="0" smtClean="0"/>
              <a:t>?</a:t>
            </a:r>
            <a:endParaRPr lang="en-US" sz="2050" dirty="0"/>
          </a:p>
          <a:p>
            <a:pPr marL="457200" indent="-457200">
              <a:buFont typeface="+mj-lt"/>
              <a:buAutoNum type="arabicPeriod"/>
            </a:pPr>
            <a:r>
              <a:rPr lang="en-US" sz="2050" dirty="0"/>
              <a:t>A sales representative from whom you often purchase asks if you would like to</a:t>
            </a:r>
            <a:br>
              <a:rPr lang="en-US" sz="2050" dirty="0"/>
            </a:br>
            <a:r>
              <a:rPr lang="en-US" sz="2050" dirty="0"/>
              <a:t>play tennis with him this weekend at one of the local municipal courts. Should</a:t>
            </a:r>
            <a:br>
              <a:rPr lang="en-US" sz="2050" dirty="0"/>
            </a:br>
            <a:r>
              <a:rPr lang="en-US" sz="2050" dirty="0"/>
              <a:t>you go? Is the answer to this question different if the match is at an exclusive</a:t>
            </a:r>
            <a:br>
              <a:rPr lang="en-US" sz="2050" dirty="0"/>
            </a:br>
            <a:r>
              <a:rPr lang="en-US" sz="2050" dirty="0"/>
              <a:t>local club to which he belongs? What if he pays the club’s guest fee for </a:t>
            </a:r>
            <a:r>
              <a:rPr lang="en-US" sz="2050" dirty="0" smtClean="0"/>
              <a:t>you?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50" dirty="0" smtClean="0"/>
              <a:t>A </a:t>
            </a:r>
            <a:r>
              <a:rPr lang="en-US" sz="2050" dirty="0"/>
              <a:t>company sales representative would like you to attend a one-day sales </a:t>
            </a:r>
            <a:r>
              <a:rPr lang="en-US" sz="2050" dirty="0" smtClean="0"/>
              <a:t>seminar in </a:t>
            </a:r>
            <a:r>
              <a:rPr lang="en-US" sz="2050" dirty="0"/>
              <a:t>Cleveland. Your company will pay for your trip. Should you go? How about </a:t>
            </a:r>
            <a:r>
              <a:rPr lang="en-US" sz="2050" dirty="0" smtClean="0"/>
              <a:t>if the </a:t>
            </a:r>
            <a:r>
              <a:rPr lang="en-US" sz="2050" dirty="0"/>
              <a:t>meeting is in Maui? What if the sales representative’s company is going </a:t>
            </a:r>
            <a:r>
              <a:rPr lang="en-US" sz="2050" dirty="0" smtClean="0"/>
              <a:t>to pay </a:t>
            </a:r>
            <a:r>
              <a:rPr lang="en-US" sz="2050" dirty="0"/>
              <a:t>for you to go? What if your family is invited as well</a:t>
            </a:r>
            <a:r>
              <a:rPr lang="en-US" sz="2050" dirty="0" smtClean="0"/>
              <a:t>?</a:t>
            </a:r>
          </a:p>
          <a:p>
            <a:pPr marL="0" indent="0">
              <a:buNone/>
            </a:pPr>
            <a:r>
              <a:rPr lang="en-US" sz="2400" dirty="0"/>
              <a:t>Keep in mind that gifts </a:t>
            </a:r>
            <a:r>
              <a:rPr lang="en-US" sz="2400" b="1" dirty="0"/>
              <a:t>accepted even after the purchase </a:t>
            </a:r>
            <a:r>
              <a:rPr lang="en-US" sz="2400" dirty="0"/>
              <a:t>of something from a</a:t>
            </a:r>
            <a:br>
              <a:rPr lang="en-US" sz="2400" dirty="0"/>
            </a:br>
            <a:r>
              <a:rPr lang="en-US" sz="2400" dirty="0"/>
              <a:t>company might be a bribe directed at securing future sales from you or might </a:t>
            </a:r>
            <a:r>
              <a:rPr lang="en-US" sz="2400" dirty="0" smtClean="0"/>
              <a:t>be aimed </a:t>
            </a:r>
            <a:r>
              <a:rPr lang="en-US" sz="2400" dirty="0"/>
              <a:t>at engineers at other companies</a:t>
            </a:r>
            <a:r>
              <a:rPr lang="en-US" sz="2400" dirty="0" smtClean="0"/>
              <a:t>.</a:t>
            </a:r>
            <a:endParaRPr lang="en-US" sz="2050" dirty="0"/>
          </a:p>
        </p:txBody>
      </p:sp>
    </p:spTree>
    <p:extLst>
      <p:ext uri="{BB962C8B-B14F-4D97-AF65-F5344CB8AC3E}">
        <p14:creationId xmlns:p14="http://schemas.microsoft.com/office/powerpoint/2010/main" val="28193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Types of Issues in Ethical Problem </a:t>
            </a:r>
            <a:r>
              <a:rPr lang="en-US" b="1" dirty="0" smtClean="0"/>
              <a:t>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Factual issues involve what is actually known about a case—i.e., what </a:t>
            </a:r>
            <a:r>
              <a:rPr lang="en-US" dirty="0" smtClean="0"/>
              <a:t>the facts </a:t>
            </a:r>
            <a:r>
              <a:rPr lang="en-US" dirty="0"/>
              <a:t>are</a:t>
            </a:r>
            <a:r>
              <a:rPr lang="en-US" dirty="0" smtClean="0"/>
              <a:t>.</a:t>
            </a:r>
          </a:p>
          <a:p>
            <a:r>
              <a:rPr lang="en-US" dirty="0"/>
              <a:t>Although this concept seems straightforward, the facts of a particular </a:t>
            </a:r>
            <a:r>
              <a:rPr lang="en-US" dirty="0" smtClean="0"/>
              <a:t>case are </a:t>
            </a:r>
            <a:r>
              <a:rPr lang="en-US" dirty="0"/>
              <a:t>not always clear and may be controversial. An example of facts that are not necessarily clear can be found in </a:t>
            </a:r>
            <a:r>
              <a:rPr lang="en-US" dirty="0" smtClean="0"/>
              <a:t>the controversy </a:t>
            </a:r>
            <a:r>
              <a:rPr lang="en-US" dirty="0"/>
              <a:t>in contemporary society </a:t>
            </a:r>
            <a:r>
              <a:rPr lang="en-US" dirty="0" smtClean="0"/>
              <a:t>regarding </a:t>
            </a:r>
            <a:r>
              <a:rPr lang="en-US" b="1" dirty="0" smtClean="0"/>
              <a:t>abortion</a:t>
            </a:r>
            <a:r>
              <a:rPr lang="en-US" dirty="0" smtClean="0"/>
              <a:t> </a:t>
            </a:r>
            <a:r>
              <a:rPr lang="en-US" dirty="0"/>
              <a:t>rights. </a:t>
            </a:r>
            <a:endParaRPr lang="en-US" dirty="0" smtClean="0"/>
          </a:p>
          <a:p>
            <a:r>
              <a:rPr lang="en-US" dirty="0"/>
              <a:t>In engineering, there are controversies over facts as well. For example, </a:t>
            </a:r>
            <a:r>
              <a:rPr lang="en-US" b="1" dirty="0" smtClean="0"/>
              <a:t>global warming</a:t>
            </a:r>
            <a:r>
              <a:rPr lang="en-US" dirty="0" smtClean="0"/>
              <a:t> </a:t>
            </a:r>
            <a:r>
              <a:rPr lang="en-US" dirty="0"/>
              <a:t>is of great concern to society as we continue to emit greenhouse gases </a:t>
            </a:r>
            <a:r>
              <a:rPr lang="en-US" dirty="0" smtClean="0"/>
              <a:t>into the </a:t>
            </a:r>
            <a:r>
              <a:rPr lang="en-US" dirty="0"/>
              <a:t>atmosphere. Greenhouse gases, such as carbon dioxide, trap heat in the atmosphere. This is thought by climate scientists to lead to a generalized warming of </a:t>
            </a:r>
            <a:r>
              <a:rPr lang="en-US" dirty="0" smtClean="0"/>
              <a:t>the atmosphere </a:t>
            </a:r>
            <a:r>
              <a:rPr lang="en-US" dirty="0"/>
              <a:t>as emissions from automobiles and industrial plants increase the carbon dioxide concentration in the atmosphere.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issue is of great importance </a:t>
            </a:r>
            <a:r>
              <a:rPr lang="en-US" dirty="0" smtClean="0"/>
              <a:t>to engineers </a:t>
            </a:r>
            <a:r>
              <a:rPr lang="en-US" dirty="0"/>
              <a:t>since they might be required to design new products or redesign </a:t>
            </a:r>
            <a:r>
              <a:rPr lang="en-US" dirty="0" smtClean="0"/>
              <a:t>old ones </a:t>
            </a:r>
            <a:r>
              <a:rPr lang="en-US" dirty="0"/>
              <a:t>to comply with stricter environmental standards if this warming effect </a:t>
            </a:r>
            <a:r>
              <a:rPr lang="en-US" dirty="0" smtClean="0"/>
              <a:t>indeed proves </a:t>
            </a:r>
            <a:r>
              <a:rPr lang="en-US" dirty="0"/>
              <a:t>to be a problem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7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Conceptual issues</a:t>
            </a:r>
            <a:r>
              <a:rPr lang="en-US" dirty="0"/>
              <a:t> have to do with the meaning or applicability of an idea. </a:t>
            </a:r>
            <a:r>
              <a:rPr lang="en-US" dirty="0" smtClean="0"/>
              <a:t>In engineering </a:t>
            </a:r>
            <a:r>
              <a:rPr lang="en-US" dirty="0"/>
              <a:t>ethics, this might mean </a:t>
            </a:r>
            <a:r>
              <a:rPr lang="en-US" dirty="0" smtClean="0"/>
              <a:t>def</a:t>
            </a:r>
            <a:r>
              <a:rPr lang="en-US" dirty="0"/>
              <a:t>i</a:t>
            </a:r>
            <a:r>
              <a:rPr lang="en-US" dirty="0" smtClean="0"/>
              <a:t>ning </a:t>
            </a:r>
            <a:r>
              <a:rPr lang="en-US" dirty="0"/>
              <a:t>what constitutes a </a:t>
            </a:r>
            <a:r>
              <a:rPr lang="en-US" b="1" dirty="0"/>
              <a:t>bribe</a:t>
            </a:r>
            <a:r>
              <a:rPr lang="en-US" dirty="0"/>
              <a:t> as opposed </a:t>
            </a:r>
            <a:r>
              <a:rPr lang="en-US" dirty="0" smtClean="0"/>
              <a:t>to an </a:t>
            </a:r>
            <a:r>
              <a:rPr lang="en-US" dirty="0"/>
              <a:t>acceptable gift, or determining whether certain business information is proprietary. </a:t>
            </a:r>
          </a:p>
          <a:p>
            <a:r>
              <a:rPr lang="en-US" dirty="0"/>
              <a:t>Once the factual and conceptual issues have been resolved, at least to the </a:t>
            </a:r>
            <a:r>
              <a:rPr lang="en-US" dirty="0" smtClean="0"/>
              <a:t>extent possible</a:t>
            </a:r>
            <a:r>
              <a:rPr lang="en-US" dirty="0"/>
              <a:t>, all that remains is to determine which moral principle is applicable to </a:t>
            </a:r>
            <a:r>
              <a:rPr lang="en-US" dirty="0" smtClean="0"/>
              <a:t>the situation.</a:t>
            </a:r>
            <a:r>
              <a:rPr lang="en-US" dirty="0"/>
              <a:t> In our example of a “gift” offered by a sales representative, </a:t>
            </a:r>
            <a:r>
              <a:rPr lang="en-US" dirty="0" smtClean="0"/>
              <a:t>once it </a:t>
            </a:r>
            <a:r>
              <a:rPr lang="en-US" dirty="0"/>
              <a:t>is determined whether it is simply a gift or is really a bribe, then the </a:t>
            </a:r>
            <a:r>
              <a:rPr lang="en-US" dirty="0" smtClean="0"/>
              <a:t>appropriate action </a:t>
            </a:r>
            <a:r>
              <a:rPr lang="en-US" dirty="0"/>
              <a:t>is obvious. </a:t>
            </a:r>
            <a:r>
              <a:rPr lang="en-US" b="1" dirty="0"/>
              <a:t>If we determine that it is indeed a bribe, then it cannot </a:t>
            </a:r>
            <a:r>
              <a:rPr lang="en-US" b="1" dirty="0" smtClean="0"/>
              <a:t>ethically be accepted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75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Application to a Case Study: </a:t>
            </a:r>
            <a:r>
              <a:rPr lang="en-US" b="1" dirty="0" err="1"/>
              <a:t>Paradyne</a:t>
            </a:r>
            <a:r>
              <a:rPr lang="en-US" b="1" dirty="0"/>
              <a:t> </a:t>
            </a:r>
            <a:r>
              <a:rPr lang="en-US" b="1" dirty="0" smtClean="0"/>
              <a:t>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1980</a:t>
            </a:r>
            <a:r>
              <a:rPr lang="en-US" dirty="0"/>
              <a:t>, </a:t>
            </a:r>
            <a:r>
              <a:rPr lang="en-US" dirty="0" err="1"/>
              <a:t>Paradyne</a:t>
            </a:r>
            <a:r>
              <a:rPr lang="en-US" dirty="0"/>
              <a:t>, a computer company, bid to supply the Social </a:t>
            </a:r>
            <a:r>
              <a:rPr lang="en-US" dirty="0" smtClean="0"/>
              <a:t>Security Administration </a:t>
            </a:r>
            <a:r>
              <a:rPr lang="en-US" dirty="0"/>
              <a:t>(SSA) with new computer </a:t>
            </a:r>
            <a:r>
              <a:rPr lang="en-US" dirty="0" smtClean="0"/>
              <a:t>systems.</a:t>
            </a:r>
          </a:p>
          <a:p>
            <a:r>
              <a:rPr lang="en-US" b="1" dirty="0" smtClean="0"/>
              <a:t>factual issues</a:t>
            </a:r>
            <a:r>
              <a:rPr lang="en-US" dirty="0" smtClean="0"/>
              <a:t>. </a:t>
            </a:r>
            <a:r>
              <a:rPr lang="en-US" dirty="0"/>
              <a:t>The request for proposals clearly </a:t>
            </a:r>
            <a:r>
              <a:rPr lang="en-US" dirty="0" smtClean="0"/>
              <a:t>specif</a:t>
            </a:r>
            <a:r>
              <a:rPr lang="en-US" dirty="0"/>
              <a:t>i</a:t>
            </a:r>
            <a:r>
              <a:rPr lang="en-US" dirty="0" smtClean="0"/>
              <a:t>ed </a:t>
            </a:r>
            <a:r>
              <a:rPr lang="en-US" dirty="0"/>
              <a:t>that only existing systems would </a:t>
            </a:r>
            <a:r>
              <a:rPr lang="en-US" dirty="0" smtClean="0"/>
              <a:t>be considered</a:t>
            </a:r>
            <a:r>
              <a:rPr lang="en-US" dirty="0"/>
              <a:t>. </a:t>
            </a:r>
            <a:r>
              <a:rPr lang="en-US" dirty="0" err="1"/>
              <a:t>Paradyne</a:t>
            </a:r>
            <a:r>
              <a:rPr lang="en-US" dirty="0"/>
              <a:t> did not have any such system running and had never </a:t>
            </a:r>
            <a:r>
              <a:rPr lang="en-US" dirty="0" smtClean="0"/>
              <a:t>tested the </a:t>
            </a:r>
            <a:r>
              <a:rPr lang="en-US" dirty="0"/>
              <a:t>operating system on the product they actually proposed to sell to the </a:t>
            </a:r>
            <a:r>
              <a:rPr lang="en-US" dirty="0" smtClean="0"/>
              <a:t>SSA. The </a:t>
            </a:r>
            <a:r>
              <a:rPr lang="en-US" b="1" dirty="0" smtClean="0"/>
              <a:t>employment </a:t>
            </a:r>
            <a:r>
              <a:rPr lang="en-US" b="1" dirty="0"/>
              <a:t>of a former SSA</a:t>
            </a:r>
            <a:r>
              <a:rPr lang="en-US" dirty="0"/>
              <a:t> worker by </a:t>
            </a:r>
            <a:r>
              <a:rPr lang="en-US" dirty="0" err="1"/>
              <a:t>Paradyne</a:t>
            </a:r>
            <a:r>
              <a:rPr lang="en-US" dirty="0"/>
              <a:t> to help lobby SSA for the </a:t>
            </a:r>
            <a:r>
              <a:rPr lang="en-US" dirty="0" smtClean="0"/>
              <a:t>contract is </a:t>
            </a:r>
            <a:r>
              <a:rPr lang="en-US" dirty="0"/>
              <a:t>also clear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conceptual issues</a:t>
            </a:r>
            <a:r>
              <a:rPr lang="en-US" dirty="0"/>
              <a:t> involve whether bidding to provide an off-the-shelf product when the actual product is only in the planning stages is lying or is an acceptable business practice</a:t>
            </a:r>
            <a:r>
              <a:rPr lang="en-US" dirty="0" smtClean="0"/>
              <a:t>.</a:t>
            </a:r>
            <a:r>
              <a:rPr lang="en-US" dirty="0"/>
              <a:t> Is placing a </a:t>
            </a:r>
            <a:r>
              <a:rPr lang="en-US" dirty="0" err="1"/>
              <a:t>Paradyne</a:t>
            </a:r>
            <a:r>
              <a:rPr lang="en-US" dirty="0"/>
              <a:t> label over the real manufacturer’s label</a:t>
            </a:r>
            <a:br>
              <a:rPr lang="en-US" dirty="0"/>
            </a:br>
            <a:r>
              <a:rPr lang="en-US" dirty="0"/>
              <a:t>deceptive? Does lobbying your former employer on behalf of your current </a:t>
            </a:r>
            <a:r>
              <a:rPr lang="en-US" dirty="0" smtClean="0"/>
              <a:t>employer constitute </a:t>
            </a:r>
            <a:r>
              <a:rPr lang="en-US" dirty="0"/>
              <a:t>a </a:t>
            </a:r>
            <a:r>
              <a:rPr lang="en-US" dirty="0" smtClean="0"/>
              <a:t>conf</a:t>
            </a:r>
            <a:r>
              <a:rPr lang="en-US" dirty="0"/>
              <a:t>l</a:t>
            </a:r>
            <a:r>
              <a:rPr lang="en-US" dirty="0" smtClean="0"/>
              <a:t>ict </a:t>
            </a:r>
            <a:r>
              <a:rPr lang="en-US" dirty="0"/>
              <a:t>of interest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2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 err="1"/>
              <a:t>Paradyne</a:t>
            </a:r>
            <a:r>
              <a:rPr lang="en-US" dirty="0"/>
              <a:t> asserted that it had done nothing wrong and was simply </a:t>
            </a:r>
            <a:r>
              <a:rPr lang="en-US" dirty="0" smtClean="0"/>
              <a:t>engaging in </a:t>
            </a:r>
            <a:r>
              <a:rPr lang="en-US" dirty="0"/>
              <a:t>common business practices. </a:t>
            </a:r>
            <a:endParaRPr lang="en-US" dirty="0" smtClean="0"/>
          </a:p>
          <a:p>
            <a:r>
              <a:rPr lang="en-US" dirty="0"/>
              <a:t>The moral issues then include the following: Is lying an acceptable business practice? Is it alright to be deceptive if doing so allows your company to get a contract</a:t>
            </a:r>
            <a:r>
              <a:rPr lang="en-US" dirty="0" smtClean="0"/>
              <a:t>?</a:t>
            </a:r>
          </a:p>
          <a:p>
            <a:r>
              <a:rPr lang="en-US" dirty="0"/>
              <a:t>The answers to these questions are obvious: Lying and deceit are no more </a:t>
            </a:r>
            <a:r>
              <a:rPr lang="en-US" dirty="0" smtClean="0"/>
              <a:t>acceptable in </a:t>
            </a:r>
            <a:r>
              <a:rPr lang="en-US" dirty="0"/>
              <a:t>your business life than in your personal life. So, if conceptually we decide </a:t>
            </a:r>
            <a:r>
              <a:rPr lang="en-US" dirty="0" smtClean="0"/>
              <a:t>that </a:t>
            </a:r>
            <a:r>
              <a:rPr lang="en-US" dirty="0" err="1" smtClean="0"/>
              <a:t>Paradyne’s</a:t>
            </a:r>
            <a:r>
              <a:rPr lang="en-US" dirty="0" smtClean="0"/>
              <a:t> </a:t>
            </a:r>
            <a:r>
              <a:rPr lang="en-US" dirty="0"/>
              <a:t>practices were deceptive, then our analysis indicates that their </a:t>
            </a:r>
            <a:r>
              <a:rPr lang="en-US" dirty="0" smtClean="0"/>
              <a:t>actions were </a:t>
            </a:r>
            <a:r>
              <a:rPr lang="en-US" dirty="0"/>
              <a:t>unethical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5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LINE </a:t>
            </a:r>
            <a:r>
              <a:rPr lang="en-US" b="1" dirty="0" smtClean="0"/>
              <a:t>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Autofit/>
          </a:bodyPr>
          <a:lstStyle/>
          <a:p>
            <a:r>
              <a:rPr lang="en-US" sz="2300" dirty="0"/>
              <a:t>The line-drawing technique that will be described in this section is especially </a:t>
            </a:r>
            <a:r>
              <a:rPr lang="en-US" sz="2300" dirty="0" smtClean="0"/>
              <a:t>useful for </a:t>
            </a:r>
            <a:r>
              <a:rPr lang="en-US" sz="2300" dirty="0"/>
              <a:t>situations in which the applicable </a:t>
            </a:r>
            <a:r>
              <a:rPr lang="en-US" sz="2300" b="1" dirty="0"/>
              <a:t>moral principles are clear</a:t>
            </a:r>
            <a:r>
              <a:rPr lang="en-US" sz="2300" dirty="0"/>
              <a:t>, but there seems </a:t>
            </a:r>
            <a:r>
              <a:rPr lang="en-US" sz="2300" dirty="0" smtClean="0"/>
              <a:t>to be </a:t>
            </a:r>
            <a:r>
              <a:rPr lang="en-US" sz="2300" dirty="0"/>
              <a:t>a great deal of “gray area” about which ethical principle applies</a:t>
            </a:r>
            <a:r>
              <a:rPr lang="en-US" sz="2300" dirty="0" smtClean="0"/>
              <a:t>.</a:t>
            </a:r>
          </a:p>
          <a:p>
            <a:r>
              <a:rPr lang="en-US" sz="2300" dirty="0"/>
              <a:t>At one end is placed the </a:t>
            </a:r>
            <a:r>
              <a:rPr lang="en-US" sz="2300" b="1" dirty="0"/>
              <a:t>“positive paradigm,”</a:t>
            </a:r>
            <a:r>
              <a:rPr lang="en-US" sz="2300" dirty="0"/>
              <a:t> At the other end, the </a:t>
            </a:r>
            <a:r>
              <a:rPr lang="en-US" sz="2300" b="1" dirty="0"/>
              <a:t>“</a:t>
            </a:r>
            <a:r>
              <a:rPr lang="en-US" sz="2300" b="1" dirty="0" smtClean="0"/>
              <a:t>negative paradigm</a:t>
            </a:r>
            <a:r>
              <a:rPr lang="en-US" sz="2300" b="1" dirty="0"/>
              <a:t>,”</a:t>
            </a:r>
            <a:r>
              <a:rPr lang="en-US" sz="2300" dirty="0"/>
              <a:t> In between is placed the problem under consideration</a:t>
            </a:r>
            <a:r>
              <a:rPr lang="en-US" sz="2300" dirty="0" smtClean="0"/>
              <a:t>,</a:t>
            </a:r>
          </a:p>
          <a:p>
            <a:r>
              <a:rPr lang="en-US" sz="2300" dirty="0"/>
              <a:t>Those examples that more closely conform to the positive paradigm are placed near it, and examples closer to the negative paradigm are placed</a:t>
            </a:r>
            <a:br>
              <a:rPr lang="en-US" sz="2300" dirty="0"/>
            </a:br>
            <a:r>
              <a:rPr lang="en-US" sz="2300" dirty="0"/>
              <a:t>near that paradigm. </a:t>
            </a:r>
            <a:endParaRPr lang="en-US" sz="2300" dirty="0" smtClean="0"/>
          </a:p>
          <a:p>
            <a:r>
              <a:rPr lang="en-US" sz="2300" b="1" dirty="0"/>
              <a:t>Let’s illustrate </a:t>
            </a:r>
            <a:r>
              <a:rPr lang="en-US" sz="2300" dirty="0"/>
              <a:t>this technique using a hypothetical situation. Our company </a:t>
            </a:r>
            <a:r>
              <a:rPr lang="en-US" sz="2300" dirty="0" smtClean="0"/>
              <a:t>would like </a:t>
            </a:r>
            <a:r>
              <a:rPr lang="en-US" sz="2300" dirty="0"/>
              <a:t>to dispose of a slightly toxic waste by dumping it into a local lake from which </a:t>
            </a:r>
            <a:r>
              <a:rPr lang="en-US" sz="2300" dirty="0" smtClean="0"/>
              <a:t>a nearby </a:t>
            </a:r>
            <a:r>
              <a:rPr lang="en-US" sz="2300" dirty="0"/>
              <a:t>town gets its drinking water. How can we determine if this practice is acceptable? Let’s start by </a:t>
            </a:r>
            <a:r>
              <a:rPr lang="en-US" sz="2300" dirty="0" smtClean="0"/>
              <a:t>def</a:t>
            </a:r>
            <a:r>
              <a:rPr lang="en-US" sz="2300" dirty="0"/>
              <a:t>i</a:t>
            </a:r>
            <a:r>
              <a:rPr lang="en-US" sz="2300" dirty="0" smtClean="0"/>
              <a:t>ning </a:t>
            </a:r>
            <a:r>
              <a:rPr lang="en-US" sz="2300" dirty="0"/>
              <a:t>the problem and the positive and negative paradigms</a:t>
            </a:r>
            <a:r>
              <a:rPr lang="en-US" sz="2300" dirty="0" smtClean="0"/>
              <a:t>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3714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/>
              <a:t>Problem:</a:t>
            </a:r>
            <a:r>
              <a:rPr lang="en-US" i="1" dirty="0"/>
              <a:t> </a:t>
            </a:r>
            <a:r>
              <a:rPr lang="en-US" dirty="0"/>
              <a:t>It is proposed that our company dispose of a slightly hazardous </a:t>
            </a:r>
            <a:r>
              <a:rPr lang="en-US" dirty="0" smtClean="0"/>
              <a:t>waste by </a:t>
            </a:r>
            <a:r>
              <a:rPr lang="en-US" dirty="0"/>
              <a:t>dumping it into a lake. A nearby town takes its drinking water supply </a:t>
            </a:r>
            <a:r>
              <a:rPr lang="en-US" dirty="0" smtClean="0"/>
              <a:t>from this </a:t>
            </a:r>
            <a:r>
              <a:rPr lang="en-US" dirty="0"/>
              <a:t>lake. Our research shows that with the amount of waste we plan to put </a:t>
            </a:r>
            <a:r>
              <a:rPr lang="en-US" dirty="0" smtClean="0"/>
              <a:t>into the </a:t>
            </a:r>
            <a:r>
              <a:rPr lang="en-US" dirty="0"/>
              <a:t>lake, the average concentration of the waste in the lake will be </a:t>
            </a:r>
            <a:r>
              <a:rPr lang="en-US" b="1" dirty="0"/>
              <a:t>5 parts </a:t>
            </a:r>
            <a:r>
              <a:rPr lang="en-US" b="1" dirty="0" smtClean="0"/>
              <a:t>per million </a:t>
            </a:r>
            <a:r>
              <a:rPr lang="en-US" b="1" dirty="0"/>
              <a:t>(ppm)</a:t>
            </a:r>
            <a:r>
              <a:rPr lang="en-US" dirty="0"/>
              <a:t>. The EPA limit for this material has been set at 10 ppm. At </a:t>
            </a:r>
            <a:r>
              <a:rPr lang="en-US" dirty="0" smtClean="0"/>
              <a:t>the 5-ppm </a:t>
            </a:r>
            <a:r>
              <a:rPr lang="en-US" dirty="0"/>
              <a:t>level, we expect no health problems, and consumers would not be able</a:t>
            </a:r>
            <a:br>
              <a:rPr lang="en-US" dirty="0"/>
            </a:br>
            <a:r>
              <a:rPr lang="en-US" dirty="0"/>
              <a:t>to detect the compound in their drinking water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Positive </a:t>
            </a:r>
            <a:r>
              <a:rPr lang="en-US" b="1" i="1" dirty="0"/>
              <a:t>paradigm:</a:t>
            </a:r>
            <a:r>
              <a:rPr lang="en-US" i="1" dirty="0"/>
              <a:t> </a:t>
            </a:r>
            <a:r>
              <a:rPr lang="en-US" dirty="0"/>
              <a:t>The water supply for the town should be clean and </a:t>
            </a:r>
            <a:r>
              <a:rPr lang="en-US" dirty="0" smtClean="0"/>
              <a:t>safe.</a:t>
            </a:r>
          </a:p>
          <a:p>
            <a:r>
              <a:rPr lang="en-US" b="1" i="1" dirty="0" smtClean="0"/>
              <a:t>Negative </a:t>
            </a:r>
            <a:r>
              <a:rPr lang="en-US" b="1" i="1" dirty="0"/>
              <a:t>paradigm:</a:t>
            </a:r>
            <a:r>
              <a:rPr lang="en-US" i="1" dirty="0"/>
              <a:t> </a:t>
            </a:r>
            <a:r>
              <a:rPr lang="en-US" dirty="0"/>
              <a:t>Toxic levels of waste are put into the lake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16" t="44792" r="24334" b="37291"/>
          <a:stretch/>
        </p:blipFill>
        <p:spPr bwMode="auto">
          <a:xfrm>
            <a:off x="914400" y="4190999"/>
            <a:ext cx="7086600" cy="210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48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1.</a:t>
            </a:r>
            <a:r>
              <a:rPr lang="en-US" dirty="0"/>
              <a:t>The company dumps the chemical into the lake. At 5 ppm, the chemical will </a:t>
            </a:r>
            <a:r>
              <a:rPr lang="en-US" dirty="0" smtClean="0"/>
              <a:t>be harmless</a:t>
            </a:r>
            <a:r>
              <a:rPr lang="en-US" dirty="0"/>
              <a:t>, but the town’s water will have an unusual </a:t>
            </a:r>
            <a:r>
              <a:rPr lang="en-US" dirty="0" smtClean="0"/>
              <a:t>taste.</a:t>
            </a:r>
          </a:p>
          <a:p>
            <a:r>
              <a:rPr lang="en-US" b="1" dirty="0" smtClean="0"/>
              <a:t>2.</a:t>
            </a:r>
            <a:r>
              <a:rPr lang="en-US" dirty="0" smtClean="0"/>
              <a:t>The </a:t>
            </a:r>
            <a:r>
              <a:rPr lang="en-US" dirty="0"/>
              <a:t>chemical can be effectively removed by the town’s existing </a:t>
            </a:r>
            <a:r>
              <a:rPr lang="en-US" dirty="0" smtClean="0"/>
              <a:t>water-treatment system.</a:t>
            </a:r>
          </a:p>
          <a:p>
            <a:r>
              <a:rPr lang="en-US" b="1" dirty="0" smtClean="0"/>
              <a:t>3.</a:t>
            </a:r>
            <a:r>
              <a:rPr lang="en-US" dirty="0" smtClean="0"/>
              <a:t>The </a:t>
            </a:r>
            <a:r>
              <a:rPr lang="en-US" dirty="0"/>
              <a:t>chemical can be removed by the town with new equipment that will </a:t>
            </a:r>
            <a:r>
              <a:rPr lang="en-US" dirty="0" smtClean="0"/>
              <a:t>be purchased </a:t>
            </a:r>
            <a:r>
              <a:rPr lang="en-US" dirty="0"/>
              <a:t>by the </a:t>
            </a:r>
            <a:r>
              <a:rPr lang="en-US" dirty="0" smtClean="0"/>
              <a:t>company.</a:t>
            </a:r>
          </a:p>
          <a:p>
            <a:r>
              <a:rPr lang="en-US" b="1" dirty="0" smtClean="0"/>
              <a:t>4.</a:t>
            </a:r>
            <a:r>
              <a:rPr lang="en-US" dirty="0" smtClean="0"/>
              <a:t>The </a:t>
            </a:r>
            <a:r>
              <a:rPr lang="en-US" dirty="0"/>
              <a:t>chemical can be removed by the town with new equipment for which </a:t>
            </a:r>
            <a:r>
              <a:rPr lang="en-US" dirty="0" smtClean="0"/>
              <a:t>the taxpayer </a:t>
            </a:r>
            <a:r>
              <a:rPr lang="en-US" dirty="0"/>
              <a:t>will </a:t>
            </a:r>
            <a:r>
              <a:rPr lang="en-US" dirty="0" smtClean="0"/>
              <a:t>pay.</a:t>
            </a:r>
          </a:p>
          <a:p>
            <a:r>
              <a:rPr lang="en-US" b="1" dirty="0" smtClean="0"/>
              <a:t>5.</a:t>
            </a:r>
            <a:r>
              <a:rPr lang="en-US" dirty="0" smtClean="0"/>
              <a:t>Occasionally</a:t>
            </a:r>
            <a:r>
              <a:rPr lang="en-US" dirty="0"/>
              <a:t>, exposure to the chemical can make people feel ill, but this </a:t>
            </a:r>
            <a:r>
              <a:rPr lang="en-US" dirty="0" smtClean="0"/>
              <a:t>only lasts </a:t>
            </a:r>
            <a:r>
              <a:rPr lang="en-US" dirty="0"/>
              <a:t>for an hour and is </a:t>
            </a:r>
            <a:r>
              <a:rPr lang="en-US" dirty="0" smtClean="0"/>
              <a:t>rare.</a:t>
            </a:r>
          </a:p>
          <a:p>
            <a:r>
              <a:rPr lang="en-US" b="1" dirty="0" smtClean="0"/>
              <a:t>6.</a:t>
            </a:r>
            <a:r>
              <a:rPr lang="en-US" dirty="0" smtClean="0"/>
              <a:t>At </a:t>
            </a:r>
            <a:r>
              <a:rPr lang="en-US" dirty="0"/>
              <a:t>5 ppm, some people can get fairly sick, but the sickness only lasts a week, </a:t>
            </a:r>
            <a:r>
              <a:rPr lang="en-US" dirty="0" smtClean="0"/>
              <a:t>and there </a:t>
            </a:r>
            <a:r>
              <a:rPr lang="en-US" dirty="0"/>
              <a:t>is no long-term </a:t>
            </a:r>
            <a:r>
              <a:rPr lang="en-US" dirty="0" smtClean="0"/>
              <a:t>harm.</a:t>
            </a:r>
          </a:p>
          <a:p>
            <a:r>
              <a:rPr lang="en-US" b="1" dirty="0" smtClean="0"/>
              <a:t>7.</a:t>
            </a:r>
            <a:r>
              <a:rPr lang="en-US" dirty="0" smtClean="0"/>
              <a:t>Equipment </a:t>
            </a:r>
            <a:r>
              <a:rPr lang="en-US" dirty="0"/>
              <a:t>can be installed at the plant to further reduce the waste level </a:t>
            </a:r>
            <a:r>
              <a:rPr lang="en-US" dirty="0" smtClean="0"/>
              <a:t>to 1</a:t>
            </a:r>
            <a:r>
              <a:rPr lang="en-US" dirty="0"/>
              <a:t> ppm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5" t="67708" r="29722" b="14375"/>
          <a:stretch/>
        </p:blipFill>
        <p:spPr bwMode="auto">
          <a:xfrm>
            <a:off x="2971800" y="5105400"/>
            <a:ext cx="4876800" cy="195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47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197679AE3F74D8D79D14F1145824D" ma:contentTypeVersion="2" ma:contentTypeDescription="Create a new document." ma:contentTypeScope="" ma:versionID="6699ab424d959f7a878226809878946d">
  <xsd:schema xmlns:xsd="http://www.w3.org/2001/XMLSchema" xmlns:xs="http://www.w3.org/2001/XMLSchema" xmlns:p="http://schemas.microsoft.com/office/2006/metadata/properties" xmlns:ns2="4da993b0-52b2-4576-83be-88b75de12a37" targetNamespace="http://schemas.microsoft.com/office/2006/metadata/properties" ma:root="true" ma:fieldsID="651a1c06e5d80d2f16a5aa424b453867" ns2:_="">
    <xsd:import namespace="4da993b0-52b2-4576-83be-88b75de12a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a993b0-52b2-4576-83be-88b75de12a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F8C384-7D8C-4243-B79D-844EE76FB2D3}"/>
</file>

<file path=customXml/itemProps2.xml><?xml version="1.0" encoding="utf-8"?>
<ds:datastoreItem xmlns:ds="http://schemas.openxmlformats.org/officeDocument/2006/customXml" ds:itemID="{A6C5BE66-15D5-47A1-99FB-E7FA43DE6547}"/>
</file>

<file path=customXml/itemProps3.xml><?xml version="1.0" encoding="utf-8"?>
<ds:datastoreItem xmlns:ds="http://schemas.openxmlformats.org/officeDocument/2006/customXml" ds:itemID="{3DBE36FE-2E43-4F6B-805C-58A68BA1285E}"/>
</file>

<file path=docProps/app.xml><?xml version="1.0" encoding="utf-8"?>
<Properties xmlns="http://schemas.openxmlformats.org/officeDocument/2006/extended-properties" xmlns:vt="http://schemas.openxmlformats.org/officeDocument/2006/docPropsVTypes">
  <TotalTime>5437</TotalTime>
  <Words>2100</Words>
  <Application>Microsoft Office PowerPoint</Application>
  <PresentationFormat>On-screen Show (4:3)</PresentationFormat>
  <Paragraphs>101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Ethical Problem Solving Techniques</vt:lpstr>
      <vt:lpstr>ANALYSIS OF ISSUES IN ETHICAL PROBLEM</vt:lpstr>
      <vt:lpstr>Types of Issues in Ethical Problem Solving</vt:lpstr>
      <vt:lpstr>PowerPoint Presentation</vt:lpstr>
      <vt:lpstr>Application to a Case Study: Paradyne Computers</vt:lpstr>
      <vt:lpstr>PowerPoint Presentation</vt:lpstr>
      <vt:lpstr>LINE DRAWING</vt:lpstr>
      <vt:lpstr>PowerPoint Presentation</vt:lpstr>
      <vt:lpstr>PowerPoint Presentation</vt:lpstr>
      <vt:lpstr>PowerPoint Presentation</vt:lpstr>
      <vt:lpstr>Application of Line Drawing to the Pentium Chip Case</vt:lpstr>
      <vt:lpstr>PowerPoint Presentation</vt:lpstr>
      <vt:lpstr>FLOW CHARTING</vt:lpstr>
      <vt:lpstr>PowerPoint Presentation</vt:lpstr>
      <vt:lpstr>PowerPoint Presentation</vt:lpstr>
      <vt:lpstr>CONFLICT PROBLEMS</vt:lpstr>
      <vt:lpstr>PowerPoint Presentation</vt:lpstr>
      <vt:lpstr>PowerPoint Presentation</vt:lpstr>
      <vt:lpstr>AN APPLICATION OF PROBLEM-SOLVING METHODS:  BRIBERY/ACCEPTANCE OF GIFTS</vt:lpstr>
      <vt:lpstr>When Is a Gift a Bribe?</vt:lpstr>
      <vt:lpstr>Examples of Gifts vs. Bribes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Problem Solving Techniques</dc:title>
  <dc:creator>Habib</dc:creator>
  <cp:lastModifiedBy>Windows User</cp:lastModifiedBy>
  <cp:revision>25</cp:revision>
  <dcterms:created xsi:type="dcterms:W3CDTF">2006-08-16T00:00:00Z</dcterms:created>
  <dcterms:modified xsi:type="dcterms:W3CDTF">2021-04-28T04:58:52Z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0x010100E60197679AE3F74D8D79D14F1145824D</vt:lpwstr>
  </property>
</Properties>
</file>